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Avenir" panose="02000503020000020003" pitchFamily="2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Nunito Sans" pitchFamily="2" charset="77"/>
      <p:regular r:id="rId28"/>
      <p:bold r:id="rId29"/>
      <p:italic r:id="rId30"/>
      <p:boldItalic r:id="rId31"/>
    </p:embeddedFont>
    <p:embeddedFont>
      <p:font typeface="Quattrocento Sans" panose="020B0502050000020003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5EJT8u9b/dAXf8Aj7iGmBE7M0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18"/>
  </p:normalViewPr>
  <p:slideViewPr>
    <p:cSldViewPr snapToGrid="0" snapToObjects="1">
      <p:cViewPr varScale="1">
        <p:scale>
          <a:sx n="95" d="100"/>
          <a:sy n="95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Introduction to Dart: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Dart is modern, object-oriented, class-based programming language developed by Google.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It was first introduced in 2011.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It used for client-side web development, server-side development and mobile app development.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Features of Dar: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Null safety: Dart includes null safety features, which help prevent null pointer exceptions.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Concise syntax: Dart has a concise and expressive syntax, which reduces the amount of boilerplate code needed to accomplish common tasks.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Mixins: Dart allows developers to add new functions to existing classes without having to subclass them.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Asynchronous: Dart provides built-in support for asynchronous programming, which makes it easier to write asynchronous and non-blocking code.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Advantages of using Dart: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Improved productivity: Dart concise syntax and null safety features can help developers write code more quickly and with fewer bugs.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Better performance: Dart is designed to be a more performant alternative to Java, with faster compilation times and lower memory overhead.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Examples of Dart in action: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Flutter app development: Dart is the preferred language for Flutter app development and is supported by Google's Android Studio IDE.</a:t>
            </a:r>
            <a:endParaRPr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Flutter web development: Dart can also be used for web development, with frameworks like Flutter web providing support for building web applications.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2" name="Google Shape;13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download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chat.openai.com/chat" TargetMode="External"/><Relationship Id="rId4" Type="http://schemas.openxmlformats.org/officeDocument/2006/relationships/hyperlink" Target="https://developer.android.com/stud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otlinlang.org/docs/arrays.html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kotlinlang.org/docs/string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linlang.org/docs/characters.html" TargetMode="External"/><Relationship Id="rId5" Type="http://schemas.openxmlformats.org/officeDocument/2006/relationships/hyperlink" Target="https://kotlinlang.org/docs/booleans.html" TargetMode="External"/><Relationship Id="rId4" Type="http://schemas.openxmlformats.org/officeDocument/2006/relationships/hyperlink" Target="https://kotlinlang.org/docs/number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66364" y="369538"/>
            <a:ext cx="1219709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9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9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053953" y="369538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If-Else statement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4219074" y="1674674"/>
            <a:ext cx="4740442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Conditions</a:t>
            </a:r>
            <a:r>
              <a:rPr lang="en-US" sz="1800" b="0" i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than: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&lt;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than or equal to: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&lt;=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Greater than: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&gt;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Greater than or equal to:</a:t>
            </a:r>
            <a:r>
              <a:rPr lang="en-US" sz="2000" b="0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&gt;=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to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== b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to: </a:t>
            </a:r>
            <a:r>
              <a:rPr lang="en-US" sz="2000" b="1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!= b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1267325" y="3917375"/>
            <a:ext cx="946484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(condition1)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block of code to be executed if condition1 is 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(condition2)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block of code to be executed if executed if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lang="en-US" sz="2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block of code to be executed if executed if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condition2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When block statement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/>
          <p:nvPr/>
        </p:nvSpPr>
        <p:spPr>
          <a:xfrm>
            <a:off x="756558" y="2251300"/>
            <a:ext cx="458235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400" b="0" i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(argument) {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DF307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2400" b="0" i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value1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/*your code*/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24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value2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/*your code*/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E95D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/*your code*/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D7624-AB87-3941-8A37-2C6F6730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623" y="1907549"/>
            <a:ext cx="4582359" cy="42489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Loop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726055" y="2435914"/>
            <a:ext cx="389018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(condition)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code block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742874" y="3776397"/>
            <a:ext cx="38733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item 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collection)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code block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198" name="Google Shape;198;p12"/>
          <p:cNvSpPr txBox="1"/>
          <p:nvPr/>
        </p:nvSpPr>
        <p:spPr>
          <a:xfrm>
            <a:off x="6979581" y="2372929"/>
            <a:ext cx="422068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(true)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>
                <a:solidFill>
                  <a:srgbClr val="6A8759"/>
                </a:solidFill>
                <a:latin typeface="Calibri"/>
                <a:ea typeface="Calibri"/>
                <a:cs typeface="Calibri"/>
                <a:sym typeface="Calibri"/>
              </a:rPr>
              <a:t>“Hello”)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199" name="Google Shape;199;p12"/>
          <p:cNvSpPr txBox="1"/>
          <p:nvPr/>
        </p:nvSpPr>
        <p:spPr>
          <a:xfrm>
            <a:off x="7002841" y="3739672"/>
            <a:ext cx="422068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fruit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fruits)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>
                <a:solidFill>
                  <a:srgbClr val="6A8759"/>
                </a:solidFill>
                <a:latin typeface="Calibri"/>
                <a:ea typeface="Calibri"/>
                <a:cs typeface="Calibri"/>
                <a:sym typeface="Calibri"/>
              </a:rPr>
              <a:t>`Fruit: </a:t>
            </a:r>
            <a:r>
              <a:rPr lang="en-US" sz="22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${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</a:t>
            </a:r>
            <a:r>
              <a:rPr lang="en-US" sz="22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2200" dirty="0">
                <a:solidFill>
                  <a:srgbClr val="6A8759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200" name="Google Shape;200;p12"/>
          <p:cNvSpPr/>
          <p:nvPr/>
        </p:nvSpPr>
        <p:spPr>
          <a:xfrm>
            <a:off x="5277648" y="3790336"/>
            <a:ext cx="513348" cy="4277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620253" y="1740281"/>
            <a:ext cx="9291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7724274" y="1740281"/>
            <a:ext cx="11526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726055" y="5159054"/>
            <a:ext cx="3890189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start;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end;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code block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204" name="Google Shape;204;p12"/>
          <p:cNvSpPr txBox="1"/>
          <p:nvPr/>
        </p:nvSpPr>
        <p:spPr>
          <a:xfrm>
            <a:off x="6979581" y="5071867"/>
            <a:ext cx="424394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=0;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&lt;=5;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++)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 Sans"/>
              <a:buNone/>
            </a:pP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What does a simple</a:t>
            </a:r>
            <a:b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48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Dart program look like?</a:t>
            </a:r>
            <a:endParaRPr sz="48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5C36F-AA22-0B4D-B10D-902438122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491" y="2952429"/>
            <a:ext cx="7670898" cy="1289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latin typeface="Avenir"/>
                <a:ea typeface="Avenir"/>
                <a:cs typeface="Avenir"/>
                <a:sym typeface="Avenir"/>
              </a:rPr>
              <a:t>Welcome</a:t>
            </a: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800" i="1" dirty="0">
                <a:latin typeface="Avenir"/>
                <a:ea typeface="Avenir"/>
                <a:cs typeface="Avenir"/>
                <a:sym typeface="Avenir"/>
              </a:rPr>
              <a:t>(WHA, 5 Steps, Tools)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W</a:t>
            </a:r>
            <a:r>
              <a:rPr lang="en-US" sz="2800" b="1" dirty="0">
                <a:latin typeface="Avenir"/>
                <a:ea typeface="Avenir"/>
                <a:cs typeface="Avenir"/>
                <a:sym typeface="Avenir"/>
              </a:rPr>
              <a:t>hat is Typescript?</a:t>
            </a:r>
            <a:endParaRPr b="1" dirty="0"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Basic d</a:t>
            </a:r>
            <a:r>
              <a:rPr lang="en-US" sz="2800" b="1" dirty="0">
                <a:latin typeface="Avenir"/>
                <a:ea typeface="Avenir"/>
                <a:cs typeface="Avenir"/>
                <a:sym typeface="Avenir"/>
              </a:rPr>
              <a:t>ata types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latin typeface="Avenir"/>
                <a:ea typeface="Avenir"/>
                <a:cs typeface="Avenir"/>
                <a:sym typeface="Avenir"/>
              </a:rPr>
              <a:t>Variable &amp; function declarations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>
                <a:latin typeface="Avenir"/>
                <a:ea typeface="Avenir"/>
                <a:cs typeface="Avenir"/>
                <a:sym typeface="Avenir"/>
              </a:rPr>
              <a:t>Some common statements</a:t>
            </a:r>
            <a:endParaRPr sz="2800" b="1" dirty="0"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1" dirty="0">
                <a:latin typeface="Avenir"/>
                <a:ea typeface="Avenir"/>
                <a:cs typeface="Avenir"/>
                <a:sym typeface="Avenir"/>
              </a:rPr>
              <a:t>What does a simple Typescript program look like?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Welcome (WHA)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3617786" y="1762939"/>
            <a:ext cx="4935435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Build </a:t>
            </a: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App A-Z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International </a:t>
            </a: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Certification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Job offers up to </a:t>
            </a: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$800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Become TA for American Code Lab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Duration: </a:t>
            </a: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240</a:t>
            </a: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hours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Learn by doing: </a:t>
            </a: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80% practicing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Top tech: </a:t>
            </a: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Typescript, React Native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2000" b="1" i="0" u="none" strike="noStrike" cap="none" dirty="0" err="1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 support</a:t>
            </a:r>
            <a:endParaRPr dirty="0"/>
          </a:p>
          <a:p>
            <a:pPr marL="457200" marR="0" lvl="1" indent="-1270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1:1</a:t>
            </a: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 training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2000"/>
              <a:buFont typeface="Noto Sans Symbols"/>
              <a:buChar char="⮚"/>
            </a:pP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ACTION: </a:t>
            </a: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Let’s go </a:t>
            </a:r>
            <a: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together</a:t>
            </a:r>
            <a:br>
              <a:rPr lang="en-US" sz="2000" b="1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b="0" i="1" u="none" strike="noStrike" cap="none" dirty="0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We coach your mind, you code your life”</a:t>
            </a:r>
            <a:endParaRPr dirty="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Welcome (5 Steps)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3724673" y="1941202"/>
            <a:ext cx="564792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steps for each class: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Preface 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the previous lesson </a:t>
            </a:r>
            <a:endParaRPr dirty="0"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check </a:t>
            </a:r>
            <a:endParaRPr dirty="0"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Introduce the new lesson (goals)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Slide 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Practice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Assignment 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Feedback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Welcome (Tools)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4283766" y="2028734"/>
            <a:ext cx="36576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Communication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Slack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Coding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1" y="1231078"/>
            <a:ext cx="3216166" cy="4375155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247816" y="1643270"/>
            <a:ext cx="2720672" cy="332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36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What is Typescript? </a:t>
            </a:r>
            <a:endParaRPr sz="36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60BB2E-72B0-404B-B01B-4B6ECA1D7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05" y="1117973"/>
            <a:ext cx="9107494" cy="46220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Basic Data Types</a:t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2482406" y="2556756"/>
            <a:ext cx="864325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19191C"/>
              </a:buClr>
              <a:buSzPts val="3200"/>
              <a:buFont typeface="Arial"/>
              <a:buChar char="•"/>
            </a:pPr>
            <a:r>
              <a:rPr lang="en-US" sz="3200" b="0" i="0" u="sng" strike="noStrike" cap="non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Arrays</a:t>
            </a:r>
            <a:endParaRPr sz="3200" b="0" i="0" u="none" strike="noStrike" cap="non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Variable &amp; Function Declarations</a:t>
            </a:r>
            <a:br>
              <a:rPr lang="en-US" sz="32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US" sz="3200" b="1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(camelCase)</a:t>
            </a:r>
            <a:endParaRPr sz="32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780288" y="1499935"/>
            <a:ext cx="10631424" cy="2231021"/>
          </a:xfrm>
          <a:prstGeom prst="rect">
            <a:avLst/>
          </a:prstGeom>
          <a:noFill/>
          <a:ln w="76200" cap="flat" cmpd="sng">
            <a:solidFill>
              <a:srgbClr val="288D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let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variableName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const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variableName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= 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endParaRPr lang="en-VN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VN" sz="2000" b="1" i="0" u="none" strike="noStrike" cap="none" dirty="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function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functionName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() { /* code */ }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function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functionName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(arg1: Type, arg2: Type,…):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{ /* code */ }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780289" y="4532928"/>
            <a:ext cx="1063142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b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 { print(“Hello”) }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sumOfTwoNumbers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a, int b):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return a + b }</a:t>
            </a:r>
            <a:endParaRPr dirty="0"/>
          </a:p>
        </p:txBody>
      </p:sp>
      <p:sp>
        <p:nvSpPr>
          <p:cNvPr id="157" name="Google Shape;157;p8"/>
          <p:cNvSpPr txBox="1"/>
          <p:nvPr/>
        </p:nvSpPr>
        <p:spPr>
          <a:xfrm>
            <a:off x="5388839" y="3971767"/>
            <a:ext cx="1393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Random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714704" y="2060731"/>
            <a:ext cx="1076259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randomNumber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en-US" sz="24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.random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ea typeface="Calibri"/>
              </a:rPr>
              <a:t>const</a:t>
            </a:r>
            <a:r>
              <a:rPr lang="en-US" sz="2400" dirty="0">
                <a:solidFill>
                  <a:schemeClr val="dk1"/>
                </a:solidFill>
                <a:ea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ea typeface="Calibri"/>
              </a:rPr>
              <a:t>randomInRange</a:t>
            </a:r>
            <a:r>
              <a:rPr lang="en-US" sz="2400" dirty="0">
                <a:solidFill>
                  <a:schemeClr val="dk1"/>
                </a:solidFill>
                <a:ea typeface="Calibri"/>
              </a:rPr>
              <a:t> = </a:t>
            </a:r>
            <a:r>
              <a:rPr lang="en-US" sz="2400" dirty="0" err="1">
                <a:solidFill>
                  <a:schemeClr val="dk1"/>
                </a:solidFill>
                <a:ea typeface="Calibri"/>
              </a:rPr>
              <a:t>Math.floor</a:t>
            </a:r>
            <a:r>
              <a:rPr lang="en-US" sz="2400" dirty="0">
                <a:solidFill>
                  <a:schemeClr val="dk1"/>
                </a:solidFill>
                <a:ea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ea typeface="Calibri"/>
              </a:rPr>
              <a:t>Math.random</a:t>
            </a:r>
            <a:r>
              <a:rPr lang="en-US" sz="2400" dirty="0">
                <a:solidFill>
                  <a:schemeClr val="dk1"/>
                </a:solidFill>
                <a:ea typeface="Calibri"/>
              </a:rPr>
              <a:t>() * (max - min + 1)) + min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2156424" y="3917375"/>
            <a:ext cx="785816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randomInt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en-US" sz="24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.random</a:t>
            </a: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780</Words>
  <Application>Microsoft Macintosh PowerPoint</Application>
  <PresentationFormat>Widescreen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Noto Sans Symbols</vt:lpstr>
      <vt:lpstr>Calibri</vt:lpstr>
      <vt:lpstr>Helvetica Neue</vt:lpstr>
      <vt:lpstr>Arial</vt:lpstr>
      <vt:lpstr>Quattrocento Sans</vt:lpstr>
      <vt:lpstr>Avenir</vt:lpstr>
      <vt:lpstr>Nunito Sans</vt:lpstr>
      <vt:lpstr>Verdana</vt:lpstr>
      <vt:lpstr>Office Theme</vt:lpstr>
      <vt:lpstr>Typescript</vt:lpstr>
      <vt:lpstr>Outline</vt:lpstr>
      <vt:lpstr>Welcome (WHA)</vt:lpstr>
      <vt:lpstr>Welcome (5 Steps)</vt:lpstr>
      <vt:lpstr>Welcome (Tools)</vt:lpstr>
      <vt:lpstr>What is Typescript? </vt:lpstr>
      <vt:lpstr>Basic Data Types</vt:lpstr>
      <vt:lpstr>Variable &amp; Function Declarations (camelCase)</vt:lpstr>
      <vt:lpstr>Random</vt:lpstr>
      <vt:lpstr>If-Else statement</vt:lpstr>
      <vt:lpstr>When block statement</vt:lpstr>
      <vt:lpstr>Loop</vt:lpstr>
      <vt:lpstr>What does a simple Dart program look like?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Microsoft Office User</dc:creator>
  <cp:lastModifiedBy>Microsoft Office User</cp:lastModifiedBy>
  <cp:revision>15</cp:revision>
  <dcterms:created xsi:type="dcterms:W3CDTF">2022-09-29T05:02:47Z</dcterms:created>
  <dcterms:modified xsi:type="dcterms:W3CDTF">2023-05-20T09:20:31Z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