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5" r:id="rId4"/>
    <p:sldId id="266"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0242"/>
    <a:srgbClr val="4A1743"/>
    <a:srgbClr val="981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BF6CE-BDC8-45AD-8D8F-1A19EEA4E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5C0692D-F2CE-40B2-B406-93DC1193D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B0D81D3-057C-47CB-9803-10AA396539F8}"/>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4220394B-8417-4542-BEEC-BBD43FAAE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D7617F1-CCDB-48B9-9625-82E288C1450A}"/>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256508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01C17-3E8F-4545-ACD3-105CFF3B7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5FDF839-37BA-4841-BD1F-4FAE7BD87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E11EAF0-BB86-4C0E-866F-EBB4B0AE1353}"/>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9D3C452D-F653-455B-97C7-B648A479E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F97CC91-DA03-44DA-BAD3-1C0F4BACDBA9}"/>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168372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07052C3-DF96-4057-BF92-18694D714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7FEC667-5331-452C-AE12-6FCE9D30C8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865467-91FB-4000-A730-940E36870089}"/>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059CF98B-681A-41AB-95A7-A87A9A122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5CC9C5-52A9-47E4-A7E5-52353EDA607C}"/>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112483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A942EF-4705-4EB6-B51D-B80929263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6180D6F-BA64-4C61-8CC6-52C68CCD2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4C102A-59B1-48C0-984C-87372D5A137E}"/>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7B6512CB-8E0B-4484-A7BE-17710C86C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57F2DE3-E1E8-4734-AA00-5474E882B4D3}"/>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267243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00C0FE-AAE8-4763-A79E-34565C7A4D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77E7D8A-ABD4-4409-B14C-068670F3E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9F6367D-1814-4C82-A11B-996F90FA9FD1}"/>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AB08A6B9-BED8-450D-BBD7-618CAFFA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7AE631-3DEF-414B-B9F4-922A4C329FA4}"/>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28456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2037ED-C24A-45CE-A3B2-CE424145F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B09FED1-D049-40EF-8BEB-629CDA5CAD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F240BE5-B0A1-44AC-B547-B06BE6B31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0DFC8FA-711E-4D74-B338-3FFE6E41352F}"/>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6" name="Footer Placeholder 5">
            <a:extLst>
              <a:ext uri="{FF2B5EF4-FFF2-40B4-BE49-F238E27FC236}">
                <a16:creationId xmlns="" xmlns:a16="http://schemas.microsoft.com/office/drawing/2014/main" id="{EA3D4089-7A10-4684-B9FD-0F28B0581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E0E85A5-4D7D-4964-9014-9BF38AE3D1F7}"/>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363626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0029E-456A-428D-908E-C0E4823EC3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4CC0DBD-EDCF-4024-A5C5-D04187A30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683C6E3-7D53-4B63-B4E8-79153580A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2B85362-9BF6-4678-A813-11C4F5B44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F7AFE67-87E5-4F63-808F-D3E93F087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8A478A6-9B8B-4C90-A323-EB24E36CE416}"/>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8" name="Footer Placeholder 7">
            <a:extLst>
              <a:ext uri="{FF2B5EF4-FFF2-40B4-BE49-F238E27FC236}">
                <a16:creationId xmlns="" xmlns:a16="http://schemas.microsoft.com/office/drawing/2014/main" id="{601A40E6-5468-41FD-8182-E7A3DA458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EBEF913-245D-414D-B6AC-23CAA550F169}"/>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17598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CEEC3-60B0-4717-B5AE-B76A638CB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9E8DC28-3221-4B44-BD92-98E45D10CAE0}"/>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4" name="Footer Placeholder 3">
            <a:extLst>
              <a:ext uri="{FF2B5EF4-FFF2-40B4-BE49-F238E27FC236}">
                <a16:creationId xmlns="" xmlns:a16="http://schemas.microsoft.com/office/drawing/2014/main" id="{3C9618E7-E7D3-43A9-988C-1E2B24E56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92593AE-D108-4F1E-9EEA-25F4D9FEAC6B}"/>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37062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E2D9EF-B553-4E27-BD23-CB748A710C82}"/>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3" name="Footer Placeholder 2">
            <a:extLst>
              <a:ext uri="{FF2B5EF4-FFF2-40B4-BE49-F238E27FC236}">
                <a16:creationId xmlns="" xmlns:a16="http://schemas.microsoft.com/office/drawing/2014/main" id="{4943D7E0-4D8C-434F-BBF1-7A59D72FE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42E91B9-63D8-4F8A-9E9A-5C37AE46E98B}"/>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300237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12C67-5E7E-47C6-AE4C-F6F2C295E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70F010D-9F93-4D94-BDE4-1E4ECF2A0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18BF7CC-6096-4E2C-BB1C-534A1D43B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D25969F-9728-4CA9-BE9B-C221EB36F16B}"/>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6" name="Footer Placeholder 5">
            <a:extLst>
              <a:ext uri="{FF2B5EF4-FFF2-40B4-BE49-F238E27FC236}">
                <a16:creationId xmlns="" xmlns:a16="http://schemas.microsoft.com/office/drawing/2014/main" id="{455D0828-7957-428A-9E0B-A0B6AFEFF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AC3F851-1419-4021-A86B-C911E0819AAE}"/>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326301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E2EB8-B0D0-4116-99C9-FAFBAF7B2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06AE95D-7D42-403F-81DC-12770AFBF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5337FB6-5116-42FD-A866-7C404E16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21CC973-CDFB-45DA-B149-47F5B2155097}"/>
              </a:ext>
            </a:extLst>
          </p:cNvPr>
          <p:cNvSpPr>
            <a:spLocks noGrp="1"/>
          </p:cNvSpPr>
          <p:nvPr>
            <p:ph type="dt" sz="half" idx="10"/>
          </p:nvPr>
        </p:nvSpPr>
        <p:spPr/>
        <p:txBody>
          <a:bodyPr/>
          <a:lstStyle/>
          <a:p>
            <a:fld id="{505FE61F-7AFE-476B-A778-562F7A5D3D41}" type="datetimeFigureOut">
              <a:rPr lang="en-US" smtClean="0"/>
              <a:t>10/7/2022</a:t>
            </a:fld>
            <a:endParaRPr lang="en-US"/>
          </a:p>
        </p:txBody>
      </p:sp>
      <p:sp>
        <p:nvSpPr>
          <p:cNvPr id="6" name="Footer Placeholder 5">
            <a:extLst>
              <a:ext uri="{FF2B5EF4-FFF2-40B4-BE49-F238E27FC236}">
                <a16:creationId xmlns="" xmlns:a16="http://schemas.microsoft.com/office/drawing/2014/main" id="{4655E590-3B32-4084-90D8-D4385C8F1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4AD61EA-AA0F-4C7B-BBEE-48A950FB981C}"/>
              </a:ext>
            </a:extLst>
          </p:cNvPr>
          <p:cNvSpPr>
            <a:spLocks noGrp="1"/>
          </p:cNvSpPr>
          <p:nvPr>
            <p:ph type="sldNum" sz="quarter" idx="12"/>
          </p:nvPr>
        </p:nvSpPr>
        <p:spPr/>
        <p:txBody>
          <a:bodyPr/>
          <a:lstStyle/>
          <a:p>
            <a:fld id="{2EBF77A4-D09B-427B-B8E1-8F4CF79EEAFC}" type="slidenum">
              <a:rPr lang="en-US" smtClean="0"/>
              <a:t>‹#›</a:t>
            </a:fld>
            <a:endParaRPr lang="en-US"/>
          </a:p>
        </p:txBody>
      </p:sp>
    </p:spTree>
    <p:extLst>
      <p:ext uri="{BB962C8B-B14F-4D97-AF65-F5344CB8AC3E}">
        <p14:creationId xmlns:p14="http://schemas.microsoft.com/office/powerpoint/2010/main" val="125011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B83D547-B2C6-4744-9242-77814377A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4AC2830-F8E0-471A-8D27-71D1C3EF6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DE7467-8A29-4A9F-B94E-2EA555A84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E61F-7AFE-476B-A778-562F7A5D3D41}" type="datetimeFigureOut">
              <a:rPr lang="en-US" smtClean="0"/>
              <a:t>10/7/2022</a:t>
            </a:fld>
            <a:endParaRPr lang="en-US"/>
          </a:p>
        </p:txBody>
      </p:sp>
      <p:sp>
        <p:nvSpPr>
          <p:cNvPr id="5" name="Footer Placeholder 4">
            <a:extLst>
              <a:ext uri="{FF2B5EF4-FFF2-40B4-BE49-F238E27FC236}">
                <a16:creationId xmlns="" xmlns:a16="http://schemas.microsoft.com/office/drawing/2014/main" id="{27F9B873-DAE3-446B-B04D-E1DC46250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BC7CAC8-4B70-4EF5-A377-EF53266E5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F77A4-D09B-427B-B8E1-8F4CF79EEAFC}" type="slidenum">
              <a:rPr lang="en-US" smtClean="0"/>
              <a:t>‹#›</a:t>
            </a:fld>
            <a:endParaRPr lang="en-US"/>
          </a:p>
        </p:txBody>
      </p:sp>
    </p:spTree>
    <p:extLst>
      <p:ext uri="{BB962C8B-B14F-4D97-AF65-F5344CB8AC3E}">
        <p14:creationId xmlns:p14="http://schemas.microsoft.com/office/powerpoint/2010/main" val="401486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374821" y="2238898"/>
            <a:ext cx="4539011" cy="338554"/>
          </a:xfrm>
          <a:prstGeom prst="rect">
            <a:avLst/>
          </a:prstGeom>
          <a:noFill/>
        </p:spPr>
        <p:txBody>
          <a:bodyPr wrap="square" rtlCol="0">
            <a:spAutoFit/>
          </a:bodyPr>
          <a:lstStyle/>
          <a:p>
            <a:pPr algn="just" fontAlgn="base"/>
            <a:r>
              <a:rPr lang="en-US" sz="1600" b="1" dirty="0" smtClean="0">
                <a:solidFill>
                  <a:schemeClr val="bg1"/>
                </a:solidFill>
              </a:rPr>
              <a:t>Presented By: Syed Arshad Ali </a:t>
            </a:r>
            <a:r>
              <a:rPr lang="en-US" sz="1600" b="1" dirty="0" err="1" smtClean="0">
                <a:solidFill>
                  <a:schemeClr val="bg1"/>
                </a:solidFill>
              </a:rPr>
              <a:t>Bacha</a:t>
            </a:r>
            <a:endParaRPr lang="en-US" sz="1600" b="1" dirty="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651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1446550"/>
          </a:xfrm>
          <a:prstGeom prst="rect">
            <a:avLst/>
          </a:prstGeom>
          <a:noFill/>
        </p:spPr>
        <p:txBody>
          <a:bodyPr wrap="square" rtlCol="0">
            <a:spAutoFit/>
          </a:bodyPr>
          <a:lstStyle/>
          <a:p>
            <a:pPr algn="ctr">
              <a:spcBef>
                <a:spcPts val="600"/>
              </a:spcBef>
            </a:pPr>
            <a:r>
              <a:rPr lang="en-US" sz="4400" dirty="0">
                <a:solidFill>
                  <a:srgbClr val="FFFF00"/>
                </a:solidFill>
              </a:rPr>
              <a:t>Now let's see the use cases of metaverse</a:t>
            </a:r>
            <a:endParaRPr lang="en-US" sz="4400" b="1" dirty="0">
              <a:solidFill>
                <a:srgbClr val="FFFF00"/>
              </a:solidFill>
              <a:latin typeface="Georgia" panose="02040502050405020303" pitchFamily="18" charset="0"/>
            </a:endParaRP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4203" y="3069895"/>
            <a:ext cx="4452358" cy="1754326"/>
          </a:xfrm>
          <a:prstGeom prst="rect">
            <a:avLst/>
          </a:prstGeom>
        </p:spPr>
        <p:txBody>
          <a:bodyPr wrap="square">
            <a:spAutoFit/>
          </a:bodyPr>
          <a:lstStyle/>
          <a:p>
            <a:pPr marL="285750" indent="-285750" fontAlgn="base">
              <a:buFont typeface="Wingdings" panose="05000000000000000000" pitchFamily="2" charset="2"/>
              <a:buChar char="q"/>
            </a:pPr>
            <a:r>
              <a:rPr lang="en-US" b="1" dirty="0">
                <a:solidFill>
                  <a:schemeClr val="bg1"/>
                </a:solidFill>
              </a:rPr>
              <a:t>Real estate</a:t>
            </a:r>
          </a:p>
          <a:p>
            <a:pPr marL="285750" indent="-285750" fontAlgn="base">
              <a:buFont typeface="Wingdings" panose="05000000000000000000" pitchFamily="2" charset="2"/>
              <a:buChar char="q"/>
            </a:pPr>
            <a:r>
              <a:rPr lang="en-US" b="1" dirty="0">
                <a:solidFill>
                  <a:schemeClr val="bg1"/>
                </a:solidFill>
              </a:rPr>
              <a:t>Traveling</a:t>
            </a:r>
          </a:p>
          <a:p>
            <a:pPr marL="285750" indent="-285750" fontAlgn="base">
              <a:buFont typeface="Wingdings" panose="05000000000000000000" pitchFamily="2" charset="2"/>
              <a:buChar char="q"/>
            </a:pPr>
            <a:r>
              <a:rPr lang="en-US" b="1" dirty="0">
                <a:solidFill>
                  <a:schemeClr val="bg1"/>
                </a:solidFill>
              </a:rPr>
              <a:t>Education</a:t>
            </a:r>
          </a:p>
          <a:p>
            <a:pPr marL="285750" indent="-285750" fontAlgn="base">
              <a:buFont typeface="Wingdings" panose="05000000000000000000" pitchFamily="2" charset="2"/>
              <a:buChar char="q"/>
            </a:pPr>
            <a:r>
              <a:rPr lang="en-US" b="1" dirty="0">
                <a:solidFill>
                  <a:schemeClr val="bg1"/>
                </a:solidFill>
              </a:rPr>
              <a:t>Fitness</a:t>
            </a:r>
          </a:p>
          <a:p>
            <a:pPr marL="285750" indent="-285750" fontAlgn="base">
              <a:buFont typeface="Wingdings" panose="05000000000000000000" pitchFamily="2" charset="2"/>
              <a:buChar char="q"/>
            </a:pPr>
            <a:r>
              <a:rPr lang="en-US" b="1" dirty="0">
                <a:solidFill>
                  <a:schemeClr val="bg1"/>
                </a:solidFill>
              </a:rPr>
              <a:t>Shopping</a:t>
            </a:r>
          </a:p>
          <a:p>
            <a:pPr marL="285750" indent="-285750" fontAlgn="base">
              <a:buFont typeface="Wingdings" panose="05000000000000000000" pitchFamily="2" charset="2"/>
              <a:buChar char="q"/>
            </a:pPr>
            <a:r>
              <a:rPr lang="en-US" b="1" dirty="0">
                <a:solidFill>
                  <a:schemeClr val="bg1"/>
                </a:solidFill>
              </a:rPr>
              <a:t>Video games</a:t>
            </a:r>
            <a:r>
              <a:rPr lang="en-US" dirty="0">
                <a:solidFill>
                  <a:srgbClr val="656565"/>
                </a:solidFill>
                <a:latin typeface="Work Sans"/>
              </a:rPr>
              <a:t> </a:t>
            </a:r>
            <a:endParaRPr lang="en-US" b="0" i="0" u="none" strike="noStrike" dirty="0">
              <a:solidFill>
                <a:srgbClr val="656565"/>
              </a:solidFill>
              <a:effectLst/>
              <a:latin typeface="Work Sans"/>
            </a:endParaRPr>
          </a:p>
        </p:txBody>
      </p:sp>
    </p:spTree>
    <p:extLst>
      <p:ext uri="{BB962C8B-B14F-4D97-AF65-F5344CB8AC3E}">
        <p14:creationId xmlns:p14="http://schemas.microsoft.com/office/powerpoint/2010/main" val="3370023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3424" cy="6858000"/>
          </a:xfrm>
          <a:prstGeom prst="rect">
            <a:avLst/>
          </a:prstGeom>
        </p:spPr>
      </p:pic>
    </p:spTree>
    <p:extLst>
      <p:ext uri="{BB962C8B-B14F-4D97-AF65-F5344CB8AC3E}">
        <p14:creationId xmlns:p14="http://schemas.microsoft.com/office/powerpoint/2010/main" val="40411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4203" y="3069895"/>
            <a:ext cx="4452358" cy="2862322"/>
          </a:xfrm>
          <a:prstGeom prst="rect">
            <a:avLst/>
          </a:prstGeom>
        </p:spPr>
        <p:txBody>
          <a:bodyPr wrap="square">
            <a:spAutoFit/>
          </a:bodyPr>
          <a:lstStyle/>
          <a:p>
            <a:pPr marL="285750" indent="-285750" algn="just" fontAlgn="base">
              <a:buFont typeface="Wingdings" panose="05000000000000000000" pitchFamily="2" charset="2"/>
              <a:buChar char="q"/>
            </a:pPr>
            <a:r>
              <a:rPr lang="en-US" b="1" dirty="0">
                <a:solidFill>
                  <a:schemeClr val="bg1"/>
                </a:solidFill>
              </a:rPr>
              <a:t>Here one more interesting thing is we can experience physical touches by wearing haptic gloves / haptic suits. </a:t>
            </a:r>
            <a:endParaRPr lang="en-US" b="1" dirty="0" smtClean="0">
              <a:solidFill>
                <a:schemeClr val="bg1"/>
              </a:solidFill>
            </a:endParaRPr>
          </a:p>
          <a:p>
            <a:pPr algn="just" fontAlgn="base"/>
            <a:endParaRPr lang="en-US" b="1" dirty="0" smtClean="0">
              <a:solidFill>
                <a:schemeClr val="bg1"/>
              </a:solidFill>
            </a:endParaRPr>
          </a:p>
          <a:p>
            <a:pPr marL="285750" indent="-285750" algn="just" fontAlgn="base">
              <a:buFont typeface="Wingdings" panose="05000000000000000000" pitchFamily="2" charset="2"/>
              <a:buChar char="q"/>
            </a:pPr>
            <a:r>
              <a:rPr lang="en-US" dirty="0">
                <a:solidFill>
                  <a:schemeClr val="bg1"/>
                </a:solidFill>
              </a:rPr>
              <a:t>For suppose if you're in abroad, you and your parents got connected on metaverse with haptic suits then if your parents slaps or touches your avatar on metaverse you will feel those touches physically with the help of haptic suits.</a:t>
            </a:r>
            <a:r>
              <a:rPr lang="en-US" dirty="0">
                <a:solidFill>
                  <a:schemeClr val="bg1"/>
                </a:solidFill>
                <a:latin typeface="Work Sans"/>
              </a:rPr>
              <a:t> </a:t>
            </a:r>
            <a:endParaRPr lang="en-US" b="0" i="0" u="none" strike="noStrike" dirty="0">
              <a:solidFill>
                <a:schemeClr val="bg1"/>
              </a:solidFill>
              <a:effectLst/>
              <a:latin typeface="Work Sans"/>
            </a:endParaRPr>
          </a:p>
        </p:txBody>
      </p:sp>
    </p:spTree>
    <p:extLst>
      <p:ext uri="{BB962C8B-B14F-4D97-AF65-F5344CB8AC3E}">
        <p14:creationId xmlns:p14="http://schemas.microsoft.com/office/powerpoint/2010/main" val="1668592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4" name="Rectangle 3"/>
          <p:cNvSpPr/>
          <p:nvPr/>
        </p:nvSpPr>
        <p:spPr>
          <a:xfrm>
            <a:off x="504203" y="3069895"/>
            <a:ext cx="4452358" cy="1754326"/>
          </a:xfrm>
          <a:prstGeom prst="rect">
            <a:avLst/>
          </a:prstGeom>
        </p:spPr>
        <p:txBody>
          <a:bodyPr wrap="square">
            <a:spAutoFit/>
          </a:bodyPr>
          <a:lstStyle/>
          <a:p>
            <a:pPr marL="285750" indent="-285750" fontAlgn="base">
              <a:buFont typeface="Wingdings" panose="05000000000000000000" pitchFamily="2" charset="2"/>
              <a:buChar char="q"/>
            </a:pPr>
            <a:r>
              <a:rPr lang="en-US" b="1" dirty="0">
                <a:solidFill>
                  <a:schemeClr val="bg1"/>
                </a:solidFill>
              </a:rPr>
              <a:t>Real estate</a:t>
            </a:r>
          </a:p>
          <a:p>
            <a:pPr marL="285750" indent="-285750" fontAlgn="base">
              <a:buFont typeface="Wingdings" panose="05000000000000000000" pitchFamily="2" charset="2"/>
              <a:buChar char="q"/>
            </a:pPr>
            <a:r>
              <a:rPr lang="en-US" b="1" dirty="0">
                <a:solidFill>
                  <a:schemeClr val="bg1"/>
                </a:solidFill>
              </a:rPr>
              <a:t>Traveling</a:t>
            </a:r>
          </a:p>
          <a:p>
            <a:pPr marL="285750" indent="-285750" fontAlgn="base">
              <a:buFont typeface="Wingdings" panose="05000000000000000000" pitchFamily="2" charset="2"/>
              <a:buChar char="q"/>
            </a:pPr>
            <a:r>
              <a:rPr lang="en-US" b="1" dirty="0">
                <a:solidFill>
                  <a:schemeClr val="bg1"/>
                </a:solidFill>
              </a:rPr>
              <a:t>Education</a:t>
            </a:r>
          </a:p>
          <a:p>
            <a:pPr marL="285750" indent="-285750" fontAlgn="base">
              <a:buFont typeface="Wingdings" panose="05000000000000000000" pitchFamily="2" charset="2"/>
              <a:buChar char="q"/>
            </a:pPr>
            <a:r>
              <a:rPr lang="en-US" b="1" dirty="0">
                <a:solidFill>
                  <a:schemeClr val="bg1"/>
                </a:solidFill>
              </a:rPr>
              <a:t>Fitness</a:t>
            </a:r>
          </a:p>
          <a:p>
            <a:pPr marL="285750" indent="-285750" fontAlgn="base">
              <a:buFont typeface="Wingdings" panose="05000000000000000000" pitchFamily="2" charset="2"/>
              <a:buChar char="q"/>
            </a:pPr>
            <a:r>
              <a:rPr lang="en-US" b="1" dirty="0">
                <a:solidFill>
                  <a:schemeClr val="bg1"/>
                </a:solidFill>
              </a:rPr>
              <a:t>Shopping</a:t>
            </a:r>
          </a:p>
          <a:p>
            <a:pPr marL="285750" indent="-285750" fontAlgn="base">
              <a:buFont typeface="Wingdings" panose="05000000000000000000" pitchFamily="2" charset="2"/>
              <a:buChar char="q"/>
            </a:pPr>
            <a:r>
              <a:rPr lang="en-US" b="1" dirty="0">
                <a:solidFill>
                  <a:schemeClr val="bg1"/>
                </a:solidFill>
              </a:rPr>
              <a:t>Video games</a:t>
            </a:r>
            <a:r>
              <a:rPr lang="en-US" dirty="0">
                <a:solidFill>
                  <a:srgbClr val="656565"/>
                </a:solidFill>
                <a:latin typeface="Work Sans"/>
              </a:rPr>
              <a:t> </a:t>
            </a:r>
            <a:endParaRPr lang="en-US" b="0" i="0" u="none" strike="noStrike" dirty="0">
              <a:solidFill>
                <a:srgbClr val="656565"/>
              </a:solidFill>
              <a:effectLst/>
              <a:latin typeface="Work San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05" y="52565"/>
            <a:ext cx="12437059" cy="6808419"/>
          </a:xfrm>
          <a:prstGeom prst="rect">
            <a:avLst/>
          </a:prstGeom>
        </p:spPr>
      </p:pic>
    </p:spTree>
    <p:extLst>
      <p:ext uri="{BB962C8B-B14F-4D97-AF65-F5344CB8AC3E}">
        <p14:creationId xmlns:p14="http://schemas.microsoft.com/office/powerpoint/2010/main" val="1968218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4" name="Rectangle 3"/>
          <p:cNvSpPr/>
          <p:nvPr/>
        </p:nvSpPr>
        <p:spPr>
          <a:xfrm>
            <a:off x="504203" y="3069895"/>
            <a:ext cx="4452358" cy="1754326"/>
          </a:xfrm>
          <a:prstGeom prst="rect">
            <a:avLst/>
          </a:prstGeom>
        </p:spPr>
        <p:txBody>
          <a:bodyPr wrap="square">
            <a:spAutoFit/>
          </a:bodyPr>
          <a:lstStyle/>
          <a:p>
            <a:pPr marL="285750" indent="-285750" fontAlgn="base">
              <a:buFont typeface="Wingdings" panose="05000000000000000000" pitchFamily="2" charset="2"/>
              <a:buChar char="q"/>
            </a:pPr>
            <a:r>
              <a:rPr lang="en-US" b="1" dirty="0">
                <a:solidFill>
                  <a:schemeClr val="bg1"/>
                </a:solidFill>
              </a:rPr>
              <a:t>Real estate</a:t>
            </a:r>
          </a:p>
          <a:p>
            <a:pPr marL="285750" indent="-285750" fontAlgn="base">
              <a:buFont typeface="Wingdings" panose="05000000000000000000" pitchFamily="2" charset="2"/>
              <a:buChar char="q"/>
            </a:pPr>
            <a:r>
              <a:rPr lang="en-US" b="1" dirty="0">
                <a:solidFill>
                  <a:schemeClr val="bg1"/>
                </a:solidFill>
              </a:rPr>
              <a:t>Traveling</a:t>
            </a:r>
          </a:p>
          <a:p>
            <a:pPr marL="285750" indent="-285750" fontAlgn="base">
              <a:buFont typeface="Wingdings" panose="05000000000000000000" pitchFamily="2" charset="2"/>
              <a:buChar char="q"/>
            </a:pPr>
            <a:r>
              <a:rPr lang="en-US" b="1" dirty="0">
                <a:solidFill>
                  <a:schemeClr val="bg1"/>
                </a:solidFill>
              </a:rPr>
              <a:t>Education</a:t>
            </a:r>
          </a:p>
          <a:p>
            <a:pPr marL="285750" indent="-285750" fontAlgn="base">
              <a:buFont typeface="Wingdings" panose="05000000000000000000" pitchFamily="2" charset="2"/>
              <a:buChar char="q"/>
            </a:pPr>
            <a:r>
              <a:rPr lang="en-US" b="1" dirty="0">
                <a:solidFill>
                  <a:schemeClr val="bg1"/>
                </a:solidFill>
              </a:rPr>
              <a:t>Fitness</a:t>
            </a:r>
          </a:p>
          <a:p>
            <a:pPr marL="285750" indent="-285750" fontAlgn="base">
              <a:buFont typeface="Wingdings" panose="05000000000000000000" pitchFamily="2" charset="2"/>
              <a:buChar char="q"/>
            </a:pPr>
            <a:r>
              <a:rPr lang="en-US" b="1" dirty="0">
                <a:solidFill>
                  <a:schemeClr val="bg1"/>
                </a:solidFill>
              </a:rPr>
              <a:t>Shopping</a:t>
            </a:r>
          </a:p>
          <a:p>
            <a:pPr marL="285750" indent="-285750" fontAlgn="base">
              <a:buFont typeface="Wingdings" panose="05000000000000000000" pitchFamily="2" charset="2"/>
              <a:buChar char="q"/>
            </a:pPr>
            <a:r>
              <a:rPr lang="en-US" b="1" dirty="0">
                <a:solidFill>
                  <a:schemeClr val="bg1"/>
                </a:solidFill>
              </a:rPr>
              <a:t>Video games</a:t>
            </a:r>
            <a:r>
              <a:rPr lang="en-US" dirty="0">
                <a:solidFill>
                  <a:srgbClr val="656565"/>
                </a:solidFill>
                <a:latin typeface="Work Sans"/>
              </a:rPr>
              <a:t> </a:t>
            </a:r>
            <a:endParaRPr lang="en-US" b="0" i="0" u="none" strike="noStrike" dirty="0">
              <a:solidFill>
                <a:srgbClr val="656565"/>
              </a:solidFill>
              <a:effectLst/>
              <a:latin typeface="Work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3753" cy="6857999"/>
          </a:xfrm>
          <a:prstGeom prst="rect">
            <a:avLst/>
          </a:prstGeom>
        </p:spPr>
      </p:pic>
    </p:spTree>
    <p:extLst>
      <p:ext uri="{BB962C8B-B14F-4D97-AF65-F5344CB8AC3E}">
        <p14:creationId xmlns:p14="http://schemas.microsoft.com/office/powerpoint/2010/main" val="3314019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8007" y="1548454"/>
            <a:ext cx="4768554" cy="4801314"/>
          </a:xfrm>
          <a:prstGeom prst="rect">
            <a:avLst/>
          </a:prstGeom>
        </p:spPr>
        <p:txBody>
          <a:bodyPr wrap="square">
            <a:spAutoFit/>
          </a:bodyPr>
          <a:lstStyle/>
          <a:p>
            <a:pPr marL="285750" indent="-285750" algn="just" fontAlgn="base">
              <a:buFont typeface="Wingdings" panose="05000000000000000000" pitchFamily="2" charset="2"/>
              <a:buChar char="q"/>
            </a:pPr>
            <a:r>
              <a:rPr lang="en-US" dirty="0">
                <a:solidFill>
                  <a:schemeClr val="bg1"/>
                </a:solidFill>
              </a:rPr>
              <a:t>A couple from </a:t>
            </a:r>
            <a:r>
              <a:rPr lang="en-US" dirty="0" err="1">
                <a:solidFill>
                  <a:schemeClr val="bg1"/>
                </a:solidFill>
              </a:rPr>
              <a:t>Tamilnadu</a:t>
            </a:r>
            <a:r>
              <a:rPr lang="en-US" dirty="0">
                <a:solidFill>
                  <a:schemeClr val="bg1"/>
                </a:solidFill>
              </a:rPr>
              <a:t> brought tradition and technology together when they hosted wedding reception in the metaverse. Dinesh SP and </a:t>
            </a:r>
            <a:r>
              <a:rPr lang="en-US" dirty="0" err="1">
                <a:solidFill>
                  <a:schemeClr val="bg1"/>
                </a:solidFill>
              </a:rPr>
              <a:t>Janaganandini</a:t>
            </a:r>
            <a:r>
              <a:rPr lang="en-US" dirty="0">
                <a:solidFill>
                  <a:schemeClr val="bg1"/>
                </a:solidFill>
              </a:rPr>
              <a:t> </a:t>
            </a:r>
            <a:r>
              <a:rPr lang="en-US" dirty="0" err="1">
                <a:solidFill>
                  <a:schemeClr val="bg1"/>
                </a:solidFill>
              </a:rPr>
              <a:t>Ramaswamy</a:t>
            </a:r>
            <a:r>
              <a:rPr lang="en-US" dirty="0">
                <a:solidFill>
                  <a:schemeClr val="bg1"/>
                </a:solidFill>
              </a:rPr>
              <a:t> got married on February ,6,2022 in </a:t>
            </a:r>
            <a:r>
              <a:rPr lang="en-US" dirty="0" err="1">
                <a:solidFill>
                  <a:schemeClr val="bg1"/>
                </a:solidFill>
              </a:rPr>
              <a:t>sivalingapuram</a:t>
            </a:r>
            <a:r>
              <a:rPr lang="en-US" dirty="0">
                <a:solidFill>
                  <a:schemeClr val="bg1"/>
                </a:solidFill>
              </a:rPr>
              <a:t> , a small tribal village of </a:t>
            </a:r>
            <a:r>
              <a:rPr lang="en-US" dirty="0" err="1">
                <a:solidFill>
                  <a:schemeClr val="bg1"/>
                </a:solidFill>
              </a:rPr>
              <a:t>Tamilnadu</a:t>
            </a:r>
            <a:r>
              <a:rPr lang="en-US" dirty="0">
                <a:solidFill>
                  <a:schemeClr val="bg1"/>
                </a:solidFill>
              </a:rPr>
              <a:t>. However friends and family from across the world were able to attend the wedding that followed as took place in a virtual world</a:t>
            </a:r>
            <a:r>
              <a:rPr lang="en-US" dirty="0" smtClean="0">
                <a:solidFill>
                  <a:schemeClr val="bg1"/>
                </a:solidFill>
              </a:rPr>
              <a:t>.</a:t>
            </a:r>
          </a:p>
          <a:p>
            <a:pPr algn="just" fontAlgn="base"/>
            <a:endParaRPr lang="en-US" dirty="0" smtClean="0">
              <a:solidFill>
                <a:schemeClr val="bg1"/>
              </a:solidFill>
            </a:endParaRPr>
          </a:p>
          <a:p>
            <a:pPr marL="285750" indent="-285750" algn="just" fontAlgn="base">
              <a:buFont typeface="Wingdings" panose="05000000000000000000" pitchFamily="2" charset="2"/>
              <a:buChar char="q"/>
            </a:pPr>
            <a:r>
              <a:rPr lang="en-US" dirty="0">
                <a:solidFill>
                  <a:schemeClr val="bg1"/>
                </a:solidFill>
              </a:rPr>
              <a:t> </a:t>
            </a:r>
            <a:r>
              <a:rPr lang="en-US" dirty="0" smtClean="0">
                <a:solidFill>
                  <a:schemeClr val="bg1"/>
                </a:solidFill>
              </a:rPr>
              <a:t>Here </a:t>
            </a:r>
            <a:r>
              <a:rPr lang="en-US" dirty="0">
                <a:solidFill>
                  <a:schemeClr val="bg1"/>
                </a:solidFill>
              </a:rPr>
              <a:t>the most interesting thing is.. Actually the bride's father has passed away in the month of April 2021,but Ganesh has created his father in law's avatar, like this these couple got blessed by expired person... </a:t>
            </a:r>
          </a:p>
          <a:p>
            <a:pPr algn="just" fontAlgn="base"/>
            <a:endParaRPr lang="en-US" b="0" i="0" u="none" strike="noStrike" dirty="0">
              <a:solidFill>
                <a:schemeClr val="bg1"/>
              </a:solidFill>
              <a:effectLst/>
              <a:latin typeface="Work Sans"/>
            </a:endParaRPr>
          </a:p>
        </p:txBody>
      </p:sp>
    </p:spTree>
    <p:extLst>
      <p:ext uri="{BB962C8B-B14F-4D97-AF65-F5344CB8AC3E}">
        <p14:creationId xmlns:p14="http://schemas.microsoft.com/office/powerpoint/2010/main" val="2109363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830997"/>
          </a:xfrm>
          <a:prstGeom prst="rect">
            <a:avLst/>
          </a:prstGeom>
          <a:noFill/>
        </p:spPr>
        <p:txBody>
          <a:bodyPr wrap="square" rtlCol="0">
            <a:spAutoFit/>
          </a:bodyPr>
          <a:lstStyle/>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4" name="Rectangle 3"/>
          <p:cNvSpPr/>
          <p:nvPr/>
        </p:nvSpPr>
        <p:spPr>
          <a:xfrm>
            <a:off x="504203" y="3069895"/>
            <a:ext cx="4452358" cy="1754326"/>
          </a:xfrm>
          <a:prstGeom prst="rect">
            <a:avLst/>
          </a:prstGeom>
        </p:spPr>
        <p:txBody>
          <a:bodyPr wrap="square">
            <a:spAutoFit/>
          </a:bodyPr>
          <a:lstStyle/>
          <a:p>
            <a:pPr marL="285750" indent="-285750" fontAlgn="base">
              <a:buFont typeface="Wingdings" panose="05000000000000000000" pitchFamily="2" charset="2"/>
              <a:buChar char="q"/>
            </a:pPr>
            <a:r>
              <a:rPr lang="en-US" b="1" dirty="0">
                <a:solidFill>
                  <a:schemeClr val="bg1"/>
                </a:solidFill>
              </a:rPr>
              <a:t>Real estate</a:t>
            </a:r>
          </a:p>
          <a:p>
            <a:pPr marL="285750" indent="-285750" fontAlgn="base">
              <a:buFont typeface="Wingdings" panose="05000000000000000000" pitchFamily="2" charset="2"/>
              <a:buChar char="q"/>
            </a:pPr>
            <a:r>
              <a:rPr lang="en-US" b="1" dirty="0">
                <a:solidFill>
                  <a:schemeClr val="bg1"/>
                </a:solidFill>
              </a:rPr>
              <a:t>Traveling</a:t>
            </a:r>
          </a:p>
          <a:p>
            <a:pPr marL="285750" indent="-285750" fontAlgn="base">
              <a:buFont typeface="Wingdings" panose="05000000000000000000" pitchFamily="2" charset="2"/>
              <a:buChar char="q"/>
            </a:pPr>
            <a:r>
              <a:rPr lang="en-US" b="1" dirty="0">
                <a:solidFill>
                  <a:schemeClr val="bg1"/>
                </a:solidFill>
              </a:rPr>
              <a:t>Education</a:t>
            </a:r>
          </a:p>
          <a:p>
            <a:pPr marL="285750" indent="-285750" fontAlgn="base">
              <a:buFont typeface="Wingdings" panose="05000000000000000000" pitchFamily="2" charset="2"/>
              <a:buChar char="q"/>
            </a:pPr>
            <a:r>
              <a:rPr lang="en-US" b="1" dirty="0">
                <a:solidFill>
                  <a:schemeClr val="bg1"/>
                </a:solidFill>
              </a:rPr>
              <a:t>Fitness</a:t>
            </a:r>
          </a:p>
          <a:p>
            <a:pPr marL="285750" indent="-285750" fontAlgn="base">
              <a:buFont typeface="Wingdings" panose="05000000000000000000" pitchFamily="2" charset="2"/>
              <a:buChar char="q"/>
            </a:pPr>
            <a:r>
              <a:rPr lang="en-US" b="1" dirty="0">
                <a:solidFill>
                  <a:schemeClr val="bg1"/>
                </a:solidFill>
              </a:rPr>
              <a:t>Shopping</a:t>
            </a:r>
          </a:p>
          <a:p>
            <a:pPr marL="285750" indent="-285750" fontAlgn="base">
              <a:buFont typeface="Wingdings" panose="05000000000000000000" pitchFamily="2" charset="2"/>
              <a:buChar char="q"/>
            </a:pPr>
            <a:r>
              <a:rPr lang="en-US" b="1" dirty="0">
                <a:solidFill>
                  <a:schemeClr val="bg1"/>
                </a:solidFill>
              </a:rPr>
              <a:t>Video games</a:t>
            </a:r>
            <a:r>
              <a:rPr lang="en-US" dirty="0">
                <a:solidFill>
                  <a:srgbClr val="656565"/>
                </a:solidFill>
                <a:latin typeface="Work Sans"/>
              </a:rPr>
              <a:t> </a:t>
            </a:r>
            <a:endParaRPr lang="en-US" b="0" i="0" u="none" strike="noStrike" dirty="0">
              <a:solidFill>
                <a:srgbClr val="656565"/>
              </a:solidFill>
              <a:effectLst/>
              <a:latin typeface="Work San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2938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374821" y="2238898"/>
            <a:ext cx="4539011" cy="1569660"/>
          </a:xfrm>
          <a:prstGeom prst="rect">
            <a:avLst/>
          </a:prstGeom>
          <a:noFill/>
        </p:spPr>
        <p:txBody>
          <a:bodyPr wrap="square" rtlCol="0">
            <a:spAutoFit/>
          </a:bodyPr>
          <a:lstStyle/>
          <a:p>
            <a:pPr marL="285750" indent="-285750" algn="just" fontAlgn="base">
              <a:buFont typeface="Wingdings" panose="05000000000000000000" pitchFamily="2" charset="2"/>
              <a:buChar char="q"/>
            </a:pPr>
            <a:r>
              <a:rPr lang="en-US" sz="1600" b="1" dirty="0">
                <a:solidFill>
                  <a:schemeClr val="bg1"/>
                </a:solidFill>
              </a:rPr>
              <a:t>What is metaverse? </a:t>
            </a:r>
          </a:p>
          <a:p>
            <a:pPr marL="285750" indent="-285750" algn="just" fontAlgn="base">
              <a:buFont typeface="Wingdings" panose="05000000000000000000" pitchFamily="2" charset="2"/>
              <a:buChar char="q"/>
            </a:pPr>
            <a:r>
              <a:rPr lang="en-US" sz="1600" b="1" dirty="0">
                <a:solidFill>
                  <a:schemeClr val="bg1"/>
                </a:solidFill>
              </a:rPr>
              <a:t>What are AR VR MR XR Crypto NFTs? </a:t>
            </a:r>
          </a:p>
          <a:p>
            <a:pPr marL="285750" indent="-285750" algn="just" fontAlgn="base">
              <a:buFont typeface="Wingdings" panose="05000000000000000000" pitchFamily="2" charset="2"/>
              <a:buChar char="q"/>
            </a:pPr>
            <a:r>
              <a:rPr lang="en-US" sz="1600" b="1" dirty="0">
                <a:solidFill>
                  <a:schemeClr val="bg1"/>
                </a:solidFill>
              </a:rPr>
              <a:t>Types of metaverse</a:t>
            </a:r>
          </a:p>
          <a:p>
            <a:pPr marL="285750" indent="-285750" algn="just" fontAlgn="base">
              <a:buFont typeface="Wingdings" panose="05000000000000000000" pitchFamily="2" charset="2"/>
              <a:buChar char="q"/>
            </a:pPr>
            <a:r>
              <a:rPr lang="en-US" sz="1600" b="1" dirty="0">
                <a:solidFill>
                  <a:schemeClr val="bg1"/>
                </a:solidFill>
              </a:rPr>
              <a:t>Uses of metaverse</a:t>
            </a:r>
          </a:p>
          <a:p>
            <a:pPr marL="285750" indent="-285750" algn="just" fontAlgn="base">
              <a:buFont typeface="Wingdings" panose="05000000000000000000" pitchFamily="2" charset="2"/>
              <a:buChar char="q"/>
            </a:pPr>
            <a:r>
              <a:rPr lang="en-US" sz="1600" b="1" dirty="0">
                <a:solidFill>
                  <a:schemeClr val="bg1"/>
                </a:solidFill>
              </a:rPr>
              <a:t>What we can do in the Metaverse? </a:t>
            </a:r>
          </a:p>
          <a:p>
            <a:pPr marL="285750" indent="-285750" algn="just" fontAlgn="base">
              <a:buFont typeface="Wingdings" panose="05000000000000000000" pitchFamily="2" charset="2"/>
              <a:buChar char="q"/>
            </a:pPr>
            <a:r>
              <a:rPr lang="en-US" sz="1600" b="1" dirty="0">
                <a:solidFill>
                  <a:schemeClr val="bg1"/>
                </a:solidFill>
              </a:rPr>
              <a:t>Marriage in Metaverse</a:t>
            </a: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49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374821" y="2238898"/>
            <a:ext cx="4539011" cy="1569660"/>
          </a:xfrm>
          <a:prstGeom prst="rect">
            <a:avLst/>
          </a:prstGeom>
          <a:noFill/>
        </p:spPr>
        <p:txBody>
          <a:bodyPr wrap="square" rtlCol="0">
            <a:spAutoFit/>
          </a:bodyPr>
          <a:lstStyle/>
          <a:p>
            <a:pPr marL="285750" indent="-285750" algn="just" fontAlgn="base">
              <a:buFont typeface="Wingdings" panose="05000000000000000000" pitchFamily="2" charset="2"/>
              <a:buChar char="q"/>
            </a:pPr>
            <a:r>
              <a:rPr lang="en-US" sz="1600" b="1" dirty="0">
                <a:solidFill>
                  <a:schemeClr val="bg1"/>
                </a:solidFill>
              </a:rPr>
              <a:t>Metaverse is a virtual reality space in which users can interact with a computer generated environment and other </a:t>
            </a:r>
            <a:endParaRPr lang="en-US" sz="1600" b="1" dirty="0" smtClean="0">
              <a:solidFill>
                <a:schemeClr val="bg1"/>
              </a:solidFill>
            </a:endParaRPr>
          </a:p>
          <a:p>
            <a:pPr marL="285750" indent="-285750" algn="just" fontAlgn="base">
              <a:buFont typeface="Wingdings" panose="05000000000000000000" pitchFamily="2" charset="2"/>
              <a:buChar char="q"/>
            </a:pPr>
            <a:r>
              <a:rPr lang="en-US" sz="1600" b="1" dirty="0" smtClean="0">
                <a:solidFill>
                  <a:schemeClr val="bg1"/>
                </a:solidFill>
              </a:rPr>
              <a:t>Users Metaverse </a:t>
            </a:r>
            <a:r>
              <a:rPr lang="en-US" sz="1600" b="1" dirty="0">
                <a:solidFill>
                  <a:schemeClr val="bg1"/>
                </a:solidFill>
              </a:rPr>
              <a:t>is the combination of AR, VR, XR, NFTs, Crypto currencies </a:t>
            </a:r>
            <a:r>
              <a:rPr lang="en-US" sz="1600" b="1" dirty="0" err="1">
                <a:solidFill>
                  <a:schemeClr val="bg1"/>
                </a:solidFill>
              </a:rPr>
              <a:t>etc</a:t>
            </a:r>
            <a:r>
              <a:rPr lang="en-US" sz="1600" b="1" dirty="0">
                <a:solidFill>
                  <a:schemeClr val="bg1"/>
                </a:solidFill>
              </a:rPr>
              <a:t>,.</a:t>
            </a:r>
          </a:p>
          <a:p>
            <a:pPr marL="285750" indent="-285750" algn="just" fontAlgn="base">
              <a:buFont typeface="Wingdings" panose="05000000000000000000" pitchFamily="2" charset="2"/>
              <a:buChar char="q"/>
            </a:pPr>
            <a:endParaRPr lang="en-US" sz="1600" b="1" dirty="0" smtClean="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79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 y="4348"/>
            <a:ext cx="12252724" cy="6404997"/>
          </a:xfrm>
          <a:prstGeom prst="rect">
            <a:avLst/>
          </a:prstGeom>
        </p:spPr>
      </p:pic>
      <p:sp>
        <p:nvSpPr>
          <p:cNvPr id="13" name="TextBox 12">
            <a:extLst>
              <a:ext uri="{FF2B5EF4-FFF2-40B4-BE49-F238E27FC236}">
                <a16:creationId xmlns="" xmlns:a16="http://schemas.microsoft.com/office/drawing/2014/main" id="{AA4B7BB9-9C96-4BB8-886E-EFA2E5746692}"/>
              </a:ext>
            </a:extLst>
          </p:cNvPr>
          <p:cNvSpPr txBox="1"/>
          <p:nvPr/>
        </p:nvSpPr>
        <p:spPr>
          <a:xfrm>
            <a:off x="4404922" y="709387"/>
            <a:ext cx="60722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14" name="Group 13">
            <a:extLst>
              <a:ext uri="{FF2B5EF4-FFF2-40B4-BE49-F238E27FC236}">
                <a16:creationId xmlns="" xmlns:a16="http://schemas.microsoft.com/office/drawing/2014/main" id="{29F6064D-27C9-4E03-B31B-25E72E59EE2E}"/>
              </a:ext>
            </a:extLst>
          </p:cNvPr>
          <p:cNvGrpSpPr/>
          <p:nvPr/>
        </p:nvGrpSpPr>
        <p:grpSpPr>
          <a:xfrm>
            <a:off x="6919795" y="26821"/>
            <a:ext cx="947024" cy="929275"/>
            <a:chOff x="6990429" y="1189044"/>
            <a:chExt cx="1225724" cy="1225724"/>
          </a:xfrm>
        </p:grpSpPr>
        <p:sp>
          <p:nvSpPr>
            <p:cNvPr id="15" name="Oval 14">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343" y="285314"/>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36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58323" cy="4647426"/>
          </a:xfrm>
          <a:prstGeom prst="rect">
            <a:avLst/>
          </a:prstGeom>
          <a:noFill/>
        </p:spPr>
        <p:txBody>
          <a:bodyPr wrap="square" rtlCol="0">
            <a:spAutoFit/>
          </a:bodyPr>
          <a:lstStyle/>
          <a:p>
            <a:pPr marL="285750" indent="-285750" algn="just" fontAlgn="base">
              <a:buFont typeface="Wingdings" panose="05000000000000000000" pitchFamily="2" charset="2"/>
              <a:buChar char="q"/>
            </a:pPr>
            <a:r>
              <a:rPr lang="en-US" sz="1400" b="1" dirty="0">
                <a:solidFill>
                  <a:schemeClr val="bg1"/>
                </a:solidFill>
                <a:latin typeface="Work Sans"/>
              </a:rPr>
              <a:t>Firstly let's see about AR, AR stands for Augmented Reality , By using AR we can add digital elements to the physical world, we can experience AR with our mobiles also, some of the Augmented reality experiences are </a:t>
            </a:r>
            <a:r>
              <a:rPr lang="en-US" sz="1400" b="1" dirty="0" err="1">
                <a:solidFill>
                  <a:schemeClr val="bg1"/>
                </a:solidFill>
                <a:latin typeface="Work Sans"/>
              </a:rPr>
              <a:t>snapchat</a:t>
            </a:r>
            <a:r>
              <a:rPr lang="en-US" sz="1400" b="1" dirty="0">
                <a:solidFill>
                  <a:schemeClr val="bg1"/>
                </a:solidFill>
                <a:latin typeface="Work Sans"/>
              </a:rPr>
              <a:t> lenses, </a:t>
            </a:r>
            <a:r>
              <a:rPr lang="en-US" sz="1400" b="1" dirty="0" err="1">
                <a:solidFill>
                  <a:schemeClr val="bg1"/>
                </a:solidFill>
                <a:latin typeface="Work Sans"/>
              </a:rPr>
              <a:t>google</a:t>
            </a:r>
            <a:r>
              <a:rPr lang="en-US" sz="1400" b="1" dirty="0">
                <a:solidFill>
                  <a:schemeClr val="bg1"/>
                </a:solidFill>
                <a:latin typeface="Work Sans"/>
              </a:rPr>
              <a:t> AR, the </a:t>
            </a:r>
            <a:r>
              <a:rPr lang="en-US" sz="1400" b="1" dirty="0" err="1">
                <a:solidFill>
                  <a:schemeClr val="bg1"/>
                </a:solidFill>
                <a:latin typeface="Work Sans"/>
              </a:rPr>
              <a:t>Pokemon</a:t>
            </a:r>
            <a:r>
              <a:rPr lang="en-US" sz="1400" b="1" dirty="0">
                <a:solidFill>
                  <a:schemeClr val="bg1"/>
                </a:solidFill>
                <a:latin typeface="Work Sans"/>
              </a:rPr>
              <a:t> Go and </a:t>
            </a:r>
            <a:r>
              <a:rPr lang="en-US" sz="1400" b="1" dirty="0" err="1">
                <a:solidFill>
                  <a:schemeClr val="bg1"/>
                </a:solidFill>
                <a:latin typeface="Work Sans"/>
              </a:rPr>
              <a:t>Etc</a:t>
            </a:r>
            <a:r>
              <a:rPr lang="en-US" sz="1400" b="1" dirty="0">
                <a:solidFill>
                  <a:schemeClr val="bg1"/>
                </a:solidFill>
                <a:latin typeface="Work Sans"/>
              </a:rPr>
              <a:t>,.</a:t>
            </a:r>
          </a:p>
          <a:p>
            <a:pPr algn="just" fontAlgn="base"/>
            <a:endParaRPr lang="en-US" sz="1400" b="1" dirty="0">
              <a:solidFill>
                <a:schemeClr val="bg1"/>
              </a:solidFill>
              <a:latin typeface="Work Sans"/>
            </a:endParaRPr>
          </a:p>
          <a:p>
            <a:pPr marL="285750" indent="-285750" algn="just" fontAlgn="base">
              <a:buFont typeface="Wingdings" panose="05000000000000000000" pitchFamily="2" charset="2"/>
              <a:buChar char="q"/>
            </a:pPr>
            <a:r>
              <a:rPr lang="en-US" sz="1400" b="1" dirty="0">
                <a:solidFill>
                  <a:schemeClr val="bg1"/>
                </a:solidFill>
                <a:latin typeface="Work Sans"/>
              </a:rPr>
              <a:t>Next coming to the VR , it's stands for Virtual reality it's a computer generated environment with scenes and objects that appears to be real and makes user feel they are immersed in their surroundings .  This environment is perceived through a device known as virtual reality headset or helmet.</a:t>
            </a:r>
          </a:p>
          <a:p>
            <a:pPr marL="285750" indent="-285750" algn="just" fontAlgn="base">
              <a:buFont typeface="Wingdings" panose="05000000000000000000" pitchFamily="2" charset="2"/>
              <a:buChar char="q"/>
            </a:pPr>
            <a:endParaRPr lang="en-US" sz="1400" b="1" dirty="0">
              <a:solidFill>
                <a:schemeClr val="bg1"/>
              </a:solidFill>
              <a:latin typeface="Work Sans"/>
            </a:endParaRPr>
          </a:p>
          <a:p>
            <a:pPr marL="285750" indent="-285750" algn="just" fontAlgn="base">
              <a:buFont typeface="Wingdings" panose="05000000000000000000" pitchFamily="2" charset="2"/>
              <a:buChar char="q"/>
            </a:pPr>
            <a:r>
              <a:rPr lang="en-US" sz="1400" b="1" dirty="0">
                <a:solidFill>
                  <a:schemeClr val="bg1"/>
                </a:solidFill>
                <a:latin typeface="Work Sans"/>
              </a:rPr>
              <a:t>And Extended reality (XR) is a term </a:t>
            </a:r>
            <a:r>
              <a:rPr lang="en-US" sz="1400" b="1" dirty="0" err="1">
                <a:solidFill>
                  <a:schemeClr val="bg1"/>
                </a:solidFill>
                <a:latin typeface="Work Sans"/>
              </a:rPr>
              <a:t>Reffering</a:t>
            </a:r>
            <a:r>
              <a:rPr lang="en-US" sz="1400" b="1" dirty="0">
                <a:solidFill>
                  <a:schemeClr val="bg1"/>
                </a:solidFill>
                <a:latin typeface="Work Sans"/>
              </a:rPr>
              <a:t> to all real and virtual combined environments and human machine interactions generated by computer technology and </a:t>
            </a:r>
            <a:r>
              <a:rPr lang="en-US" sz="1400" b="1" dirty="0" err="1">
                <a:solidFill>
                  <a:schemeClr val="bg1"/>
                </a:solidFill>
                <a:latin typeface="Work Sans"/>
              </a:rPr>
              <a:t>wearables</a:t>
            </a:r>
            <a:r>
              <a:rPr lang="en-US" sz="1400" b="1" dirty="0">
                <a:solidFill>
                  <a:schemeClr val="bg1"/>
                </a:solidFill>
                <a:latin typeface="Work Sans"/>
              </a:rPr>
              <a:t> (Where 'X' Represents a variable for any current or future spatial computing technology) </a:t>
            </a:r>
          </a:p>
          <a:p>
            <a:pPr marL="285750" indent="-285750" algn="just" fontAlgn="base">
              <a:buFont typeface="Wingdings" panose="05000000000000000000" pitchFamily="2" charset="2"/>
              <a:buChar char="q"/>
            </a:pPr>
            <a:endParaRPr lang="en-US" sz="1600" b="1" dirty="0" smtClean="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8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246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374821" y="2238898"/>
            <a:ext cx="4598831" cy="3046988"/>
          </a:xfrm>
          <a:prstGeom prst="rect">
            <a:avLst/>
          </a:prstGeom>
          <a:noFill/>
        </p:spPr>
        <p:txBody>
          <a:bodyPr wrap="square" rtlCol="0">
            <a:spAutoFit/>
          </a:bodyPr>
          <a:lstStyle/>
          <a:p>
            <a:pPr marL="285750" indent="-285750" algn="just" fontAlgn="base">
              <a:buFont typeface="Wingdings" panose="05000000000000000000" pitchFamily="2" charset="2"/>
              <a:buChar char="q"/>
            </a:pPr>
            <a:r>
              <a:rPr lang="en-US" sz="1600" b="1" dirty="0">
                <a:solidFill>
                  <a:schemeClr val="bg1"/>
                </a:solidFill>
              </a:rPr>
              <a:t>These are cryptographic assets on a block chain with a unique identification codes. Simply we can consider unique digital assets as a NFTs. </a:t>
            </a:r>
            <a:endParaRPr lang="en-US" sz="1600" b="1" dirty="0" smtClean="0">
              <a:solidFill>
                <a:schemeClr val="bg1"/>
              </a:solidFill>
            </a:endParaRPr>
          </a:p>
          <a:p>
            <a:pPr algn="just" fontAlgn="base"/>
            <a:endParaRPr lang="en-US" sz="1600" b="1" dirty="0">
              <a:solidFill>
                <a:schemeClr val="bg1"/>
              </a:solidFill>
            </a:endParaRPr>
          </a:p>
          <a:p>
            <a:pPr marL="285750" indent="-285750" algn="just" fontAlgn="base">
              <a:buFont typeface="Wingdings" panose="05000000000000000000" pitchFamily="2" charset="2"/>
              <a:buChar char="q"/>
            </a:pPr>
            <a:r>
              <a:rPr lang="en-US" sz="1600" b="1" dirty="0" smtClean="0">
                <a:solidFill>
                  <a:schemeClr val="bg1"/>
                </a:solidFill>
              </a:rPr>
              <a:t>These </a:t>
            </a:r>
            <a:r>
              <a:rPr lang="en-US" sz="1600" b="1" dirty="0">
                <a:solidFill>
                  <a:schemeClr val="bg1"/>
                </a:solidFill>
              </a:rPr>
              <a:t>NFTs are also digital assets so we can see them digitally but we can't touch them physically. </a:t>
            </a:r>
          </a:p>
          <a:p>
            <a:pPr marL="285750" indent="-285750" algn="just" fontAlgn="base">
              <a:buFont typeface="Wingdings" panose="05000000000000000000" pitchFamily="2" charset="2"/>
              <a:buChar char="q"/>
            </a:pPr>
            <a:r>
              <a:rPr lang="en-US" sz="1600" b="1" dirty="0" smtClean="0">
                <a:solidFill>
                  <a:schemeClr val="bg1"/>
                </a:solidFill>
              </a:rPr>
              <a:t>metaverse </a:t>
            </a:r>
            <a:r>
              <a:rPr lang="en-US" sz="1600" b="1" dirty="0">
                <a:solidFill>
                  <a:schemeClr val="bg1"/>
                </a:solidFill>
              </a:rPr>
              <a:t>are of two types</a:t>
            </a:r>
          </a:p>
          <a:p>
            <a:pPr marL="1257300" lvl="2" indent="-342900" fontAlgn="base">
              <a:buFont typeface="+mj-lt"/>
              <a:buAutoNum type="arabicPeriod"/>
            </a:pPr>
            <a:r>
              <a:rPr lang="en-US" sz="1600" b="1" dirty="0" smtClean="0">
                <a:solidFill>
                  <a:schemeClr val="bg1"/>
                </a:solidFill>
              </a:rPr>
              <a:t>Block </a:t>
            </a:r>
            <a:r>
              <a:rPr lang="en-US" sz="1600" b="1" dirty="0">
                <a:solidFill>
                  <a:schemeClr val="bg1"/>
                </a:solidFill>
              </a:rPr>
              <a:t>chain </a:t>
            </a:r>
            <a:r>
              <a:rPr lang="en-US" sz="1600" b="1" dirty="0" smtClean="0">
                <a:solidFill>
                  <a:schemeClr val="bg1"/>
                </a:solidFill>
              </a:rPr>
              <a:t>based</a:t>
            </a:r>
          </a:p>
          <a:p>
            <a:pPr marL="1257300" lvl="2" indent="-342900" fontAlgn="base">
              <a:buFont typeface="+mj-lt"/>
              <a:buAutoNum type="arabicPeriod"/>
            </a:pPr>
            <a:r>
              <a:rPr lang="en-US" sz="1600" b="1" dirty="0" smtClean="0">
                <a:solidFill>
                  <a:schemeClr val="bg1"/>
                </a:solidFill>
              </a:rPr>
              <a:t>Social </a:t>
            </a:r>
            <a:r>
              <a:rPr lang="en-US" sz="1600" b="1" dirty="0">
                <a:solidFill>
                  <a:schemeClr val="bg1"/>
                </a:solidFill>
              </a:rPr>
              <a:t>world</a:t>
            </a: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3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AA4B7BB9-9C96-4BB8-886E-EFA2E5746692}"/>
              </a:ext>
            </a:extLst>
          </p:cNvPr>
          <p:cNvSpPr txBox="1"/>
          <p:nvPr/>
        </p:nvSpPr>
        <p:spPr>
          <a:xfrm>
            <a:off x="4404922" y="709387"/>
            <a:ext cx="60722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14" name="Group 13">
            <a:extLst>
              <a:ext uri="{FF2B5EF4-FFF2-40B4-BE49-F238E27FC236}">
                <a16:creationId xmlns="" xmlns:a16="http://schemas.microsoft.com/office/drawing/2014/main" id="{29F6064D-27C9-4E03-B31B-25E72E59EE2E}"/>
              </a:ext>
            </a:extLst>
          </p:cNvPr>
          <p:cNvGrpSpPr/>
          <p:nvPr/>
        </p:nvGrpSpPr>
        <p:grpSpPr>
          <a:xfrm>
            <a:off x="6919795" y="26821"/>
            <a:ext cx="947024" cy="929275"/>
            <a:chOff x="6990429" y="1189044"/>
            <a:chExt cx="1225724" cy="1225724"/>
          </a:xfrm>
        </p:grpSpPr>
        <p:sp>
          <p:nvSpPr>
            <p:cNvPr id="15" name="Oval 14">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343" y="285314"/>
            <a:ext cx="361929" cy="3876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820"/>
            <a:ext cx="12192000" cy="6831179"/>
          </a:xfrm>
          <a:prstGeom prst="rect">
            <a:avLst/>
          </a:prstGeom>
        </p:spPr>
      </p:pic>
    </p:spTree>
    <p:extLst>
      <p:ext uri="{BB962C8B-B14F-4D97-AF65-F5344CB8AC3E}">
        <p14:creationId xmlns:p14="http://schemas.microsoft.com/office/powerpoint/2010/main" val="1859390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CEC6DE3-71AD-40C6-BC94-74189EB70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
            <a:ext cx="12192000" cy="6857567"/>
          </a:xfrm>
          <a:prstGeom prst="rect">
            <a:avLst/>
          </a:prstGeom>
        </p:spPr>
      </p:pic>
      <p:sp>
        <p:nvSpPr>
          <p:cNvPr id="6" name="TextBox 5">
            <a:extLst>
              <a:ext uri="{FF2B5EF4-FFF2-40B4-BE49-F238E27FC236}">
                <a16:creationId xmlns="" xmlns:a16="http://schemas.microsoft.com/office/drawing/2014/main" id="{6D7F9061-1BB9-4D31-8171-73BF626DD3B4}"/>
              </a:ext>
            </a:extLst>
          </p:cNvPr>
          <p:cNvSpPr txBox="1"/>
          <p:nvPr/>
        </p:nvSpPr>
        <p:spPr>
          <a:xfrm>
            <a:off x="115329" y="2238898"/>
            <a:ext cx="4841232" cy="3877985"/>
          </a:xfrm>
          <a:prstGeom prst="rect">
            <a:avLst/>
          </a:prstGeom>
          <a:noFill/>
        </p:spPr>
        <p:txBody>
          <a:bodyPr wrap="square" rtlCol="0">
            <a:spAutoFit/>
          </a:bodyPr>
          <a:lstStyle/>
          <a:p>
            <a:pPr marL="285750" indent="-285750" algn="just" fontAlgn="base">
              <a:buFont typeface="Wingdings" panose="05000000000000000000" pitchFamily="2" charset="2"/>
              <a:buChar char="q"/>
            </a:pPr>
            <a:r>
              <a:rPr lang="en-US" b="1" dirty="0">
                <a:solidFill>
                  <a:schemeClr val="bg1"/>
                </a:solidFill>
              </a:rPr>
              <a:t>One of them deals with building a </a:t>
            </a:r>
            <a:r>
              <a:rPr lang="en-US" b="1" dirty="0" err="1">
                <a:solidFill>
                  <a:schemeClr val="bg1"/>
                </a:solidFill>
              </a:rPr>
              <a:t>BlockChain</a:t>
            </a:r>
            <a:r>
              <a:rPr lang="en-US" b="1" dirty="0">
                <a:solidFill>
                  <a:schemeClr val="bg1"/>
                </a:solidFill>
              </a:rPr>
              <a:t> based metaverse using </a:t>
            </a:r>
            <a:r>
              <a:rPr lang="en-US" b="1" dirty="0" err="1">
                <a:solidFill>
                  <a:schemeClr val="bg1"/>
                </a:solidFill>
              </a:rPr>
              <a:t>nfts</a:t>
            </a:r>
            <a:r>
              <a:rPr lang="en-US" b="1" dirty="0">
                <a:solidFill>
                  <a:schemeClr val="bg1"/>
                </a:solidFill>
              </a:rPr>
              <a:t> and crypto currencies. Some of the examples are </a:t>
            </a:r>
            <a:r>
              <a:rPr lang="en-US" b="1" dirty="0" err="1">
                <a:solidFill>
                  <a:schemeClr val="bg1"/>
                </a:solidFill>
              </a:rPr>
              <a:t>Decentral</a:t>
            </a:r>
            <a:r>
              <a:rPr lang="en-US" b="1" dirty="0">
                <a:solidFill>
                  <a:schemeClr val="bg1"/>
                </a:solidFill>
              </a:rPr>
              <a:t> land and the sandbox which allows users to purchase virtual properties and build their own environments. </a:t>
            </a:r>
            <a:endParaRPr lang="en-US" b="1" dirty="0" smtClean="0">
              <a:solidFill>
                <a:schemeClr val="bg1"/>
              </a:solidFill>
            </a:endParaRPr>
          </a:p>
          <a:p>
            <a:pPr marL="285750" indent="-285750" algn="just" fontAlgn="base">
              <a:buFont typeface="Wingdings" panose="05000000000000000000" pitchFamily="2" charset="2"/>
              <a:buChar char="q"/>
            </a:pPr>
            <a:endParaRPr lang="en-US" b="1" dirty="0" smtClean="0">
              <a:solidFill>
                <a:schemeClr val="bg1"/>
              </a:solidFill>
            </a:endParaRPr>
          </a:p>
          <a:p>
            <a:pPr marL="285750" indent="-285750" algn="just" fontAlgn="base">
              <a:buFont typeface="Wingdings" panose="05000000000000000000" pitchFamily="2" charset="2"/>
              <a:buChar char="q"/>
            </a:pPr>
            <a:r>
              <a:rPr lang="en-US" b="1" dirty="0" smtClean="0">
                <a:solidFill>
                  <a:schemeClr val="bg1"/>
                </a:solidFill>
              </a:rPr>
              <a:t>While </a:t>
            </a:r>
            <a:r>
              <a:rPr lang="en-US" b="1" dirty="0">
                <a:solidFill>
                  <a:schemeClr val="bg1"/>
                </a:solidFill>
              </a:rPr>
              <a:t>other one is a simple virtual world where people can meet and greet each other. Facebook is working towards creating this version of metaverse</a:t>
            </a:r>
          </a:p>
          <a:p>
            <a:pPr marL="1257300" lvl="2" indent="-342900" fontAlgn="base">
              <a:buFont typeface="+mj-lt"/>
              <a:buAutoNum type="arabicPeriod"/>
            </a:pPr>
            <a:endParaRPr lang="en-US" sz="1600" b="1" dirty="0" smtClean="0">
              <a:solidFill>
                <a:schemeClr val="bg1"/>
              </a:solidFill>
            </a:endParaRPr>
          </a:p>
          <a:p>
            <a:pPr marL="285750" indent="-285750" algn="just" fontAlgn="base">
              <a:buFont typeface="Wingdings" panose="05000000000000000000" pitchFamily="2" charset="2"/>
              <a:buChar char="q"/>
            </a:pPr>
            <a:endParaRPr lang="en-US" sz="1600" b="1" dirty="0">
              <a:solidFill>
                <a:schemeClr val="bg1"/>
              </a:solidFill>
            </a:endParaRPr>
          </a:p>
          <a:p>
            <a:pPr algn="just" fontAlgn="base"/>
            <a:endParaRPr lang="en-US" sz="1600" b="1" dirty="0" smtClean="0">
              <a:solidFill>
                <a:schemeClr val="bg1"/>
              </a:solidFill>
            </a:endParaRPr>
          </a:p>
        </p:txBody>
      </p:sp>
      <p:sp>
        <p:nvSpPr>
          <p:cNvPr id="7" name="TextBox 6">
            <a:extLst>
              <a:ext uri="{FF2B5EF4-FFF2-40B4-BE49-F238E27FC236}">
                <a16:creationId xmlns="" xmlns:a16="http://schemas.microsoft.com/office/drawing/2014/main" id="{AA4B7BB9-9C96-4BB8-886E-EFA2E5746692}"/>
              </a:ext>
            </a:extLst>
          </p:cNvPr>
          <p:cNvSpPr txBox="1"/>
          <p:nvPr/>
        </p:nvSpPr>
        <p:spPr>
          <a:xfrm>
            <a:off x="115329" y="1469457"/>
            <a:ext cx="5708822" cy="769441"/>
          </a:xfrm>
          <a:prstGeom prst="rect">
            <a:avLst/>
          </a:prstGeom>
          <a:noFill/>
        </p:spPr>
        <p:txBody>
          <a:bodyPr wrap="square" rtlCol="0">
            <a:spAutoFit/>
          </a:bodyPr>
          <a:lstStyle/>
          <a:p>
            <a:pPr algn="ctr">
              <a:spcBef>
                <a:spcPts val="600"/>
              </a:spcBef>
            </a:pPr>
            <a:r>
              <a:rPr lang="en-US" sz="4400" b="1" dirty="0">
                <a:solidFill>
                  <a:srgbClr val="FFFF00"/>
                </a:solidFill>
                <a:latin typeface="Georgia" panose="02040502050405020303" pitchFamily="18" charset="0"/>
              </a:rPr>
              <a:t>Metaverse</a:t>
            </a:r>
          </a:p>
        </p:txBody>
      </p:sp>
      <p:grpSp>
        <p:nvGrpSpPr>
          <p:cNvPr id="8" name="Group 7">
            <a:extLst>
              <a:ext uri="{FF2B5EF4-FFF2-40B4-BE49-F238E27FC236}">
                <a16:creationId xmlns="" xmlns:a16="http://schemas.microsoft.com/office/drawing/2014/main" id="{29F6064D-27C9-4E03-B31B-25E72E59EE2E}"/>
              </a:ext>
            </a:extLst>
          </p:cNvPr>
          <p:cNvGrpSpPr/>
          <p:nvPr/>
        </p:nvGrpSpPr>
        <p:grpSpPr>
          <a:xfrm>
            <a:off x="2410666" y="386130"/>
            <a:ext cx="1118148" cy="1118148"/>
            <a:chOff x="6990429" y="1189044"/>
            <a:chExt cx="1225724" cy="1225724"/>
          </a:xfrm>
        </p:grpSpPr>
        <p:sp>
          <p:nvSpPr>
            <p:cNvPr id="9" name="Oval 8">
              <a:extLst>
                <a:ext uri="{FF2B5EF4-FFF2-40B4-BE49-F238E27FC236}">
                  <a16:creationId xmlns="" xmlns:a16="http://schemas.microsoft.com/office/drawing/2014/main" id="{A5A98FD9-5229-4B30-BE33-BFFCE28D3F86}"/>
                </a:ext>
              </a:extLst>
            </p:cNvPr>
            <p:cNvSpPr/>
            <p:nvPr/>
          </p:nvSpPr>
          <p:spPr>
            <a:xfrm>
              <a:off x="6990429" y="1189044"/>
              <a:ext cx="1225724" cy="12257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F7AE6F75-34C7-4E1D-A166-1DA897681EBB}"/>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EB9471D7-EF52-4B25-B388-CE4790324358}"/>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descr="Metaverse Virtual Reality icon PNG and SVG Vector Free Download">
            <a:extLst>
              <a:ext uri="{FF2B5EF4-FFF2-40B4-BE49-F238E27FC236}">
                <a16:creationId xmlns="" xmlns:a16="http://schemas.microsoft.com/office/drawing/2014/main" id="{7C6E27FC-5212-4E1B-BB9B-9CF9471713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094" y="733957"/>
            <a:ext cx="361929" cy="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735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330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Georgia</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Microsoft account</cp:lastModifiedBy>
  <cp:revision>19</cp:revision>
  <dcterms:created xsi:type="dcterms:W3CDTF">2022-03-02T09:20:46Z</dcterms:created>
  <dcterms:modified xsi:type="dcterms:W3CDTF">2022-10-07T16:59:16Z</dcterms:modified>
</cp:coreProperties>
</file>