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verview" id="{90570A5A-D531-401F-9D51-3E41311D85D4}">
          <p14:sldIdLst>
            <p14:sldId id="256"/>
          </p14:sldIdLst>
        </p14:section>
        <p14:section name="Introduction" id="{BC6CB5D5-79CB-4FF3-B0EC-713C86B0E0C4}">
          <p14:sldIdLst>
            <p14:sldId id="257"/>
          </p14:sldIdLst>
        </p14:section>
        <p14:section name="Classification of Information" id="{049E5A8F-12EB-4AF8-90F6-28481D5401AB}">
          <p14:sldIdLst>
            <p14:sldId id="258"/>
            <p14:sldId id="259"/>
          </p14:sldIdLst>
        </p14:section>
        <p14:section name="Types of Information" id="{F81D9495-DAE3-4CF2-B266-2C6D077EFDAB}">
          <p14:sldIdLst>
            <p14:sldId id="260"/>
            <p14:sldId id="261"/>
            <p14:sldId id="262"/>
            <p14:sldId id="263"/>
            <p14:sldId id="264"/>
            <p14:sldId id="265"/>
            <p14:sldId id="266"/>
          </p14:sldIdLst>
        </p14:section>
        <p14:section name="Thank You" id="{11F18733-C15E-4443-8747-FF6A3B681B40}">
          <p14:sldIdLst>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746292F-220E-466D-B58C-4EC013D044F4}"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C285C-0AF3-4ECD-BC7F-FE684ED0FB5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86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6292F-220E-466D-B58C-4EC013D044F4}"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C285C-0AF3-4ECD-BC7F-FE684ED0FB54}" type="slidenum">
              <a:rPr lang="en-IN" smtClean="0"/>
              <a:t>‹#›</a:t>
            </a:fld>
            <a:endParaRPr lang="en-IN"/>
          </a:p>
        </p:txBody>
      </p:sp>
    </p:spTree>
    <p:extLst>
      <p:ext uri="{BB962C8B-B14F-4D97-AF65-F5344CB8AC3E}">
        <p14:creationId xmlns:p14="http://schemas.microsoft.com/office/powerpoint/2010/main" val="2961598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6292F-220E-466D-B58C-4EC013D044F4}"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C285C-0AF3-4ECD-BC7F-FE684ED0FB54}" type="slidenum">
              <a:rPr lang="en-IN" smtClean="0"/>
              <a:t>‹#›</a:t>
            </a:fld>
            <a:endParaRPr lang="en-IN"/>
          </a:p>
        </p:txBody>
      </p:sp>
    </p:spTree>
    <p:extLst>
      <p:ext uri="{BB962C8B-B14F-4D97-AF65-F5344CB8AC3E}">
        <p14:creationId xmlns:p14="http://schemas.microsoft.com/office/powerpoint/2010/main" val="24493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46292F-220E-466D-B58C-4EC013D044F4}"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C285C-0AF3-4ECD-BC7F-FE684ED0FB54}" type="slidenum">
              <a:rPr lang="en-IN" smtClean="0"/>
              <a:t>‹#›</a:t>
            </a:fld>
            <a:endParaRPr lang="en-IN"/>
          </a:p>
        </p:txBody>
      </p:sp>
    </p:spTree>
    <p:extLst>
      <p:ext uri="{BB962C8B-B14F-4D97-AF65-F5344CB8AC3E}">
        <p14:creationId xmlns:p14="http://schemas.microsoft.com/office/powerpoint/2010/main" val="72238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46292F-220E-466D-B58C-4EC013D044F4}" type="datetimeFigureOut">
              <a:rPr lang="en-IN" smtClean="0"/>
              <a:t>02-09-2023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7C285C-0AF3-4ECD-BC7F-FE684ED0FB5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94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46292F-220E-466D-B58C-4EC013D044F4}"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7C285C-0AF3-4ECD-BC7F-FE684ED0FB54}" type="slidenum">
              <a:rPr lang="en-IN" smtClean="0"/>
              <a:t>‹#›</a:t>
            </a:fld>
            <a:endParaRPr lang="en-IN"/>
          </a:p>
        </p:txBody>
      </p:sp>
    </p:spTree>
    <p:extLst>
      <p:ext uri="{BB962C8B-B14F-4D97-AF65-F5344CB8AC3E}">
        <p14:creationId xmlns:p14="http://schemas.microsoft.com/office/powerpoint/2010/main" val="163850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46292F-220E-466D-B58C-4EC013D044F4}" type="datetimeFigureOut">
              <a:rPr lang="en-IN" smtClean="0"/>
              <a:t>02-09-2023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7C285C-0AF3-4ECD-BC7F-FE684ED0FB54}" type="slidenum">
              <a:rPr lang="en-IN" smtClean="0"/>
              <a:t>‹#›</a:t>
            </a:fld>
            <a:endParaRPr lang="en-IN"/>
          </a:p>
        </p:txBody>
      </p:sp>
    </p:spTree>
    <p:extLst>
      <p:ext uri="{BB962C8B-B14F-4D97-AF65-F5344CB8AC3E}">
        <p14:creationId xmlns:p14="http://schemas.microsoft.com/office/powerpoint/2010/main" val="651431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746292F-220E-466D-B58C-4EC013D044F4}" type="datetimeFigureOut">
              <a:rPr lang="en-IN" smtClean="0"/>
              <a:t>02-09-2023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7C285C-0AF3-4ECD-BC7F-FE684ED0FB54}" type="slidenum">
              <a:rPr lang="en-IN" smtClean="0"/>
              <a:t>‹#›</a:t>
            </a:fld>
            <a:endParaRPr lang="en-IN"/>
          </a:p>
        </p:txBody>
      </p:sp>
    </p:spTree>
    <p:extLst>
      <p:ext uri="{BB962C8B-B14F-4D97-AF65-F5344CB8AC3E}">
        <p14:creationId xmlns:p14="http://schemas.microsoft.com/office/powerpoint/2010/main" val="2669855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746292F-220E-466D-B58C-4EC013D044F4}" type="datetimeFigureOut">
              <a:rPr lang="en-IN" smtClean="0"/>
              <a:t>02-09-2023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207C285C-0AF3-4ECD-BC7F-FE684ED0FB54}" type="slidenum">
              <a:rPr lang="en-IN" smtClean="0"/>
              <a:t>‹#›</a:t>
            </a:fld>
            <a:endParaRPr lang="en-IN"/>
          </a:p>
        </p:txBody>
      </p:sp>
    </p:spTree>
    <p:extLst>
      <p:ext uri="{BB962C8B-B14F-4D97-AF65-F5344CB8AC3E}">
        <p14:creationId xmlns:p14="http://schemas.microsoft.com/office/powerpoint/2010/main" val="4219963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746292F-220E-466D-B58C-4EC013D044F4}" type="datetimeFigureOut">
              <a:rPr lang="en-IN" smtClean="0"/>
              <a:t>02-09-2023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07C285C-0AF3-4ECD-BC7F-FE684ED0FB54}" type="slidenum">
              <a:rPr lang="en-IN" smtClean="0"/>
              <a:t>‹#›</a:t>
            </a:fld>
            <a:endParaRPr lang="en-IN"/>
          </a:p>
        </p:txBody>
      </p:sp>
    </p:spTree>
    <p:extLst>
      <p:ext uri="{BB962C8B-B14F-4D97-AF65-F5344CB8AC3E}">
        <p14:creationId xmlns:p14="http://schemas.microsoft.com/office/powerpoint/2010/main" val="83748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46292F-220E-466D-B58C-4EC013D044F4}" type="datetimeFigureOut">
              <a:rPr lang="en-IN" smtClean="0"/>
              <a:t>02-09-2023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7C285C-0AF3-4ECD-BC7F-FE684ED0FB54}" type="slidenum">
              <a:rPr lang="en-IN" smtClean="0"/>
              <a:t>‹#›</a:t>
            </a:fld>
            <a:endParaRPr lang="en-IN"/>
          </a:p>
        </p:txBody>
      </p:sp>
    </p:spTree>
    <p:extLst>
      <p:ext uri="{BB962C8B-B14F-4D97-AF65-F5344CB8AC3E}">
        <p14:creationId xmlns:p14="http://schemas.microsoft.com/office/powerpoint/2010/main" val="281536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746292F-220E-466D-B58C-4EC013D044F4}" type="datetimeFigureOut">
              <a:rPr lang="en-IN" smtClean="0"/>
              <a:t>02-09-2023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07C285C-0AF3-4ECD-BC7F-FE684ED0FB5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749004"/>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61374" y="3103808"/>
            <a:ext cx="9736429" cy="1015663"/>
          </a:xfrm>
          <a:prstGeom prst="rect">
            <a:avLst/>
          </a:prstGeom>
          <a:noFill/>
        </p:spPr>
        <p:txBody>
          <a:bodyPr wrap="square" rtlCol="0" anchor="ctr">
            <a:spAutoFit/>
          </a:bodyPr>
          <a:lstStyle/>
          <a:p>
            <a:r>
              <a:rPr lang="en-US" sz="6000" dirty="0" smtClean="0">
                <a:latin typeface="Arial Rounded MT Bold" panose="020F0704030504030204" pitchFamily="34" charset="0"/>
              </a:rPr>
              <a:t>Information &amp; it’s Types</a:t>
            </a:r>
            <a:endParaRPr lang="en-IN" sz="6000" dirty="0">
              <a:latin typeface="Arial Rounded MT Bold" panose="020F0704030504030204" pitchFamily="34" charset="0"/>
            </a:endParaRPr>
          </a:p>
        </p:txBody>
      </p:sp>
      <p:sp>
        <p:nvSpPr>
          <p:cNvPr id="6" name="TextBox 5"/>
          <p:cNvSpPr txBox="1"/>
          <p:nvPr/>
        </p:nvSpPr>
        <p:spPr>
          <a:xfrm>
            <a:off x="4172754" y="4494726"/>
            <a:ext cx="3966693" cy="369332"/>
          </a:xfrm>
          <a:prstGeom prst="rect">
            <a:avLst/>
          </a:prstGeom>
          <a:noFill/>
        </p:spPr>
        <p:txBody>
          <a:bodyPr wrap="square" rtlCol="0">
            <a:spAutoFit/>
          </a:bodyPr>
          <a:lstStyle/>
          <a:p>
            <a:pPr algn="ctr"/>
            <a:r>
              <a:rPr lang="en-US" dirty="0" smtClean="0">
                <a:latin typeface="Bahnschrift" panose="020B0502040204020203" pitchFamily="34" charset="0"/>
              </a:rPr>
              <a:t>Bachan Singh</a:t>
            </a:r>
          </a:p>
        </p:txBody>
      </p:sp>
    </p:spTree>
    <p:extLst>
      <p:ext uri="{BB962C8B-B14F-4D97-AF65-F5344CB8AC3E}">
        <p14:creationId xmlns:p14="http://schemas.microsoft.com/office/powerpoint/2010/main" val="4153649256"/>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Warning</a:t>
            </a:r>
            <a:endParaRPr lang="en-IN" dirty="0">
              <a:latin typeface="Bahnschrift" panose="020B0502040204020203" pitchFamily="34" charset="0"/>
            </a:endParaRPr>
          </a:p>
        </p:txBody>
      </p:sp>
      <p:sp>
        <p:nvSpPr>
          <p:cNvPr id="3" name="TextBox 2"/>
          <p:cNvSpPr txBox="1"/>
          <p:nvPr/>
        </p:nvSpPr>
        <p:spPr>
          <a:xfrm>
            <a:off x="1097280" y="1918952"/>
            <a:ext cx="10058400" cy="34163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Warning </a:t>
            </a:r>
            <a:r>
              <a:rPr lang="en-US" dirty="0">
                <a:latin typeface="Bahnschrift" panose="020B0502040204020203" pitchFamily="34" charset="0"/>
              </a:rPr>
              <a:t>is adopted only when the other types of information do not succeed</a:t>
            </a:r>
            <a:r>
              <a:rPr lang="en-US" dirty="0" smtClean="0">
                <a:latin typeface="Bahnschrift" panose="020B0502040204020203" pitchFamily="34" charset="0"/>
              </a:rPr>
              <a:t>.</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No communicator should start with a warning</a:t>
            </a:r>
            <a:r>
              <a:rPr lang="en-US" dirty="0" smtClean="0">
                <a:latin typeface="Bahnschrift" panose="020B0502040204020203" pitchFamily="34" charset="0"/>
              </a:rPr>
              <a:t>.</a:t>
            </a: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Tardiness</a:t>
            </a:r>
            <a:r>
              <a:rPr lang="en-US" dirty="0">
                <a:latin typeface="Bahnschrift" panose="020B0502040204020203" pitchFamily="34" charset="0"/>
              </a:rPr>
              <a:t>, negligence, defiance, tempering with the records, mishandling equipment, lack of regularity and punctuality, gossiping, pilfering office stationery and material, spreading rumors, and misleading new employees are some of the actions that call for a reprimand or a warning</a:t>
            </a:r>
            <a:r>
              <a:rPr lang="en-US" dirty="0" smtClean="0">
                <a:latin typeface="Bahnschrift" panose="020B0502040204020203" pitchFamily="34" charset="0"/>
              </a:rPr>
              <a:t>.</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If employees do not abide by the norms of the organization or violate the rules and regulations, it may become necessary to warn them.</a:t>
            </a:r>
            <a:endParaRPr lang="en-US" dirty="0" smtClean="0">
              <a:latin typeface="Bahnschrift" panose="020B0502040204020203" pitchFamily="34" charset="0"/>
            </a:endParaRPr>
          </a:p>
        </p:txBody>
      </p:sp>
    </p:spTree>
    <p:extLst>
      <p:ext uri="{BB962C8B-B14F-4D97-AF65-F5344CB8AC3E}">
        <p14:creationId xmlns:p14="http://schemas.microsoft.com/office/powerpoint/2010/main" val="1812778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Education</a:t>
            </a:r>
            <a:endParaRPr lang="en-IN" dirty="0">
              <a:latin typeface="Bahnschrift" panose="020B0502040204020203" pitchFamily="34" charset="0"/>
            </a:endParaRPr>
          </a:p>
        </p:txBody>
      </p:sp>
      <p:sp>
        <p:nvSpPr>
          <p:cNvPr id="3" name="TextBox 2"/>
          <p:cNvSpPr txBox="1"/>
          <p:nvPr/>
        </p:nvSpPr>
        <p:spPr>
          <a:xfrm>
            <a:off x="1097280" y="1918952"/>
            <a:ext cx="10058400" cy="25853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Bahnschrift" panose="020B0502040204020203" pitchFamily="34" charset="0"/>
              </a:rPr>
              <a:t>It involves both teaching </a:t>
            </a:r>
            <a:r>
              <a:rPr lang="en-US" dirty="0" smtClean="0">
                <a:latin typeface="Bahnschrift" panose="020B0502040204020203" pitchFamily="34" charset="0"/>
              </a:rPr>
              <a:t>and learning</a:t>
            </a:r>
            <a:r>
              <a:rPr lang="en-US" dirty="0">
                <a:latin typeface="Bahnschrift" panose="020B0502040204020203" pitchFamily="34" charset="0"/>
              </a:rPr>
              <a:t> and extends over considerably long periods. </a:t>
            </a:r>
            <a:endParaRPr lang="en-US" dirty="0" smtClean="0">
              <a:latin typeface="Bahnschrift" panose="020B0502040204020203" pitchFamily="34" charset="0"/>
            </a:endParaRP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The </a:t>
            </a:r>
            <a:r>
              <a:rPr lang="en-US" dirty="0">
                <a:latin typeface="Bahnschrift" panose="020B0502040204020203" pitchFamily="34" charset="0"/>
              </a:rPr>
              <a:t>main purpose of education is to widen knowledge as well as to improve skills</a:t>
            </a:r>
            <a:r>
              <a:rPr lang="en-US" dirty="0" smtClean="0">
                <a:latin typeface="Bahnschrift" panose="020B0502040204020203" pitchFamily="34" charset="0"/>
              </a:rPr>
              <a:t>.</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It is carried on at three levels</a:t>
            </a:r>
            <a:r>
              <a:rPr lang="en-US" dirty="0" smtClean="0">
                <a:latin typeface="Bahnschrift" panose="020B0502040204020203" pitchFamily="34" charset="0"/>
              </a:rPr>
              <a:t>:</a:t>
            </a:r>
          </a:p>
          <a:p>
            <a:pPr marL="800100" lvl="1" indent="-342900" algn="just">
              <a:lnSpc>
                <a:spcPct val="150000"/>
              </a:lnSpc>
              <a:buFont typeface="+mj-lt"/>
              <a:buAutoNum type="arabicPeriod"/>
            </a:pPr>
            <a:r>
              <a:rPr lang="en-US" dirty="0" smtClean="0">
                <a:latin typeface="Bahnschrift" panose="020B0502040204020203" pitchFamily="34" charset="0"/>
              </a:rPr>
              <a:t>Education for management</a:t>
            </a:r>
          </a:p>
          <a:p>
            <a:pPr marL="800100" lvl="1" indent="-342900" algn="just">
              <a:lnSpc>
                <a:spcPct val="150000"/>
              </a:lnSpc>
              <a:buFont typeface="+mj-lt"/>
              <a:buAutoNum type="arabicPeriod"/>
            </a:pPr>
            <a:r>
              <a:rPr lang="en-US" dirty="0" smtClean="0">
                <a:latin typeface="Bahnschrift" panose="020B0502040204020203" pitchFamily="34" charset="0"/>
              </a:rPr>
              <a:t>Education for employees</a:t>
            </a:r>
          </a:p>
          <a:p>
            <a:pPr marL="800100" lvl="1" indent="-342900" algn="just">
              <a:lnSpc>
                <a:spcPct val="150000"/>
              </a:lnSpc>
              <a:buFont typeface="+mj-lt"/>
              <a:buAutoNum type="arabicPeriod"/>
            </a:pPr>
            <a:r>
              <a:rPr lang="en-US" dirty="0" smtClean="0">
                <a:latin typeface="Bahnschrift" panose="020B0502040204020203" pitchFamily="34" charset="0"/>
              </a:rPr>
              <a:t>Education for outer public</a:t>
            </a:r>
          </a:p>
        </p:txBody>
      </p:sp>
    </p:spTree>
    <p:extLst>
      <p:ext uri="{BB962C8B-B14F-4D97-AF65-F5344CB8AC3E}">
        <p14:creationId xmlns:p14="http://schemas.microsoft.com/office/powerpoint/2010/main" val="1997562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84856" y="3065172"/>
            <a:ext cx="9736429" cy="1015663"/>
          </a:xfrm>
          <a:prstGeom prst="rect">
            <a:avLst/>
          </a:prstGeom>
          <a:noFill/>
        </p:spPr>
        <p:txBody>
          <a:bodyPr wrap="square" rtlCol="0" anchor="ctr">
            <a:spAutoFit/>
          </a:bodyPr>
          <a:lstStyle/>
          <a:p>
            <a:pPr algn="ctr"/>
            <a:r>
              <a:rPr lang="en-US" sz="6000" dirty="0" smtClean="0">
                <a:latin typeface="Arial Rounded MT Bold" panose="020F0704030504030204" pitchFamily="34" charset="0"/>
              </a:rPr>
              <a:t>Thank you</a:t>
            </a:r>
            <a:endParaRPr lang="en-IN" sz="6000" dirty="0">
              <a:latin typeface="Arial Rounded MT Bold" panose="020F0704030504030204" pitchFamily="34" charset="0"/>
            </a:endParaRPr>
          </a:p>
        </p:txBody>
      </p:sp>
      <p:sp>
        <p:nvSpPr>
          <p:cNvPr id="6" name="TextBox 5"/>
          <p:cNvSpPr txBox="1"/>
          <p:nvPr/>
        </p:nvSpPr>
        <p:spPr>
          <a:xfrm>
            <a:off x="4069723" y="4468968"/>
            <a:ext cx="3966693" cy="369332"/>
          </a:xfrm>
          <a:prstGeom prst="rect">
            <a:avLst/>
          </a:prstGeom>
          <a:noFill/>
        </p:spPr>
        <p:txBody>
          <a:bodyPr wrap="square" rtlCol="0">
            <a:spAutoFit/>
          </a:bodyPr>
          <a:lstStyle/>
          <a:p>
            <a:pPr algn="ctr"/>
            <a:r>
              <a:rPr lang="en-US" dirty="0" smtClean="0">
                <a:latin typeface="Bahnschrift" panose="020B0502040204020203" pitchFamily="34" charset="0"/>
              </a:rPr>
              <a:t>Bachan Singh</a:t>
            </a:r>
          </a:p>
        </p:txBody>
      </p:sp>
    </p:spTree>
    <p:extLst>
      <p:ext uri="{BB962C8B-B14F-4D97-AF65-F5344CB8AC3E}">
        <p14:creationId xmlns:p14="http://schemas.microsoft.com/office/powerpoint/2010/main" val="3597099794"/>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Information</a:t>
            </a:r>
            <a:endParaRPr lang="en-IN" dirty="0">
              <a:latin typeface="Bahnschrift" panose="020B0502040204020203" pitchFamily="34" charset="0"/>
            </a:endParaRPr>
          </a:p>
        </p:txBody>
      </p:sp>
      <p:sp>
        <p:nvSpPr>
          <p:cNvPr id="3" name="TextBox 2"/>
          <p:cNvSpPr txBox="1"/>
          <p:nvPr/>
        </p:nvSpPr>
        <p:spPr>
          <a:xfrm>
            <a:off x="1097280" y="1918952"/>
            <a:ext cx="10058400" cy="466281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Bahnschrift" panose="020B0502040204020203" pitchFamily="34" charset="0"/>
              </a:rPr>
              <a:t>Information is a fact, thought or data conveyed or described through various </a:t>
            </a:r>
            <a:r>
              <a:rPr lang="en-US" dirty="0" smtClean="0">
                <a:latin typeface="Bahnschrift" panose="020B0502040204020203" pitchFamily="34" charset="0"/>
              </a:rPr>
              <a:t>types of communication, </a:t>
            </a:r>
            <a:r>
              <a:rPr lang="en-US" dirty="0">
                <a:latin typeface="Bahnschrift" panose="020B0502040204020203" pitchFamily="34" charset="0"/>
              </a:rPr>
              <a:t>like written, oral, visual and audio communications.</a:t>
            </a:r>
            <a:r>
              <a:rPr lang="en-US" dirty="0" smtClean="0">
                <a:latin typeface="Bahnschrift" panose="020B0502040204020203" pitchFamily="34" charset="0"/>
              </a:rPr>
              <a:t> </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It is knowledge shared or obtained through study, instruction, investigation or news and </a:t>
            </a:r>
            <a:r>
              <a:rPr lang="en-US" dirty="0" smtClean="0">
                <a:latin typeface="Bahnschrift" panose="020B0502040204020203" pitchFamily="34" charset="0"/>
              </a:rPr>
              <a:t>we </a:t>
            </a:r>
            <a:r>
              <a:rPr lang="en-US" dirty="0">
                <a:latin typeface="Bahnschrift" panose="020B0502040204020203" pitchFamily="34" charset="0"/>
              </a:rPr>
              <a:t>share it through the act of communicating, whether verbally, nonverbally, visually, or through written </a:t>
            </a:r>
            <a:r>
              <a:rPr lang="en-US" dirty="0" smtClean="0">
                <a:latin typeface="Bahnschrift" panose="020B0502040204020203" pitchFamily="34" charset="0"/>
              </a:rPr>
              <a:t>word.</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Information has different names, </a:t>
            </a:r>
            <a:r>
              <a:rPr lang="en-US" dirty="0" smtClean="0">
                <a:latin typeface="Bahnschrift" panose="020B0502040204020203" pitchFamily="34" charset="0"/>
              </a:rPr>
              <a:t>including, message</a:t>
            </a:r>
            <a:r>
              <a:rPr lang="en-US" dirty="0">
                <a:latin typeface="Bahnschrift" panose="020B0502040204020203" pitchFamily="34" charset="0"/>
              </a:rPr>
              <a:t>, data, signal or </a:t>
            </a:r>
            <a:r>
              <a:rPr lang="en-US" dirty="0" smtClean="0">
                <a:latin typeface="Bahnschrift" panose="020B0502040204020203" pitchFamily="34" charset="0"/>
              </a:rPr>
              <a:t>fact.</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 Knowing what type of information </a:t>
            </a:r>
            <a:r>
              <a:rPr lang="en-US" dirty="0" smtClean="0">
                <a:latin typeface="Bahnschrift" panose="020B0502040204020203" pitchFamily="34" charset="0"/>
              </a:rPr>
              <a:t>we </a:t>
            </a:r>
            <a:r>
              <a:rPr lang="en-US" dirty="0">
                <a:latin typeface="Bahnschrift" panose="020B0502040204020203" pitchFamily="34" charset="0"/>
              </a:rPr>
              <a:t>need or how to share it can help you save time, stay organized and establish best practices for divulging information</a:t>
            </a:r>
            <a:r>
              <a:rPr lang="en-US" dirty="0" smtClean="0">
                <a:latin typeface="Bahnschrift" panose="020B0502040204020203" pitchFamily="34" charset="0"/>
              </a:rPr>
              <a:t>.</a:t>
            </a: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Words often associated with information includes: Fact, Communication, Storytelling, Primary Source, Visual Information, Education etc.</a:t>
            </a:r>
          </a:p>
          <a:p>
            <a:pPr marL="285750" indent="-285750" algn="just">
              <a:lnSpc>
                <a:spcPct val="150000"/>
              </a:lnSpc>
              <a:buFont typeface="Wingdings" panose="05000000000000000000" pitchFamily="2" charset="2"/>
              <a:buChar char="q"/>
            </a:pPr>
            <a:endParaRPr lang="en-IN" dirty="0">
              <a:latin typeface="Bahnschrift" panose="020B0502040204020203" pitchFamily="34" charset="0"/>
            </a:endParaRPr>
          </a:p>
        </p:txBody>
      </p:sp>
    </p:spTree>
    <p:extLst>
      <p:ext uri="{BB962C8B-B14F-4D97-AF65-F5344CB8AC3E}">
        <p14:creationId xmlns:p14="http://schemas.microsoft.com/office/powerpoint/2010/main" val="3635746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Information Classification</a:t>
            </a:r>
            <a:endParaRPr lang="en-IN" dirty="0">
              <a:latin typeface="Bahnschrift" panose="020B0502040204020203" pitchFamily="34" charset="0"/>
            </a:endParaRPr>
          </a:p>
        </p:txBody>
      </p:sp>
      <p:sp>
        <p:nvSpPr>
          <p:cNvPr id="3" name="TextBox 2"/>
          <p:cNvSpPr txBox="1"/>
          <p:nvPr/>
        </p:nvSpPr>
        <p:spPr>
          <a:xfrm>
            <a:off x="1097280" y="1918952"/>
            <a:ext cx="10058400" cy="25853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Information </a:t>
            </a:r>
            <a:r>
              <a:rPr lang="en-US" dirty="0">
                <a:latin typeface="Bahnschrift" panose="020B0502040204020203" pitchFamily="34" charset="0"/>
              </a:rPr>
              <a:t>can be classified in different </a:t>
            </a:r>
            <a:r>
              <a:rPr lang="en-US" dirty="0" smtClean="0">
                <a:latin typeface="Bahnschrift" panose="020B0502040204020203" pitchFamily="34" charset="0"/>
              </a:rPr>
              <a:t>ways.</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I</a:t>
            </a:r>
            <a:r>
              <a:rPr lang="en-US" dirty="0" smtClean="0">
                <a:latin typeface="Bahnschrift" panose="020B0502040204020203" pitchFamily="34" charset="0"/>
              </a:rPr>
              <a:t>n </a:t>
            </a:r>
            <a:r>
              <a:rPr lang="en-US" dirty="0">
                <a:latin typeface="Bahnschrift" panose="020B0502040204020203" pitchFamily="34" charset="0"/>
              </a:rPr>
              <a:t>terms of its </a:t>
            </a:r>
            <a:r>
              <a:rPr lang="en-US" dirty="0" smtClean="0">
                <a:latin typeface="Bahnschrift" panose="020B0502040204020203" pitchFamily="34" charset="0"/>
              </a:rPr>
              <a:t>users</a:t>
            </a:r>
          </a:p>
          <a:p>
            <a:pPr marL="800100" lvl="1" indent="-342900" algn="just">
              <a:lnSpc>
                <a:spcPct val="150000"/>
              </a:lnSpc>
              <a:buFont typeface="+mj-lt"/>
              <a:buAutoNum type="arabicPeriod"/>
            </a:pPr>
            <a:r>
              <a:rPr lang="en-US" dirty="0" smtClean="0">
                <a:latin typeface="Bahnschrift" panose="020B0502040204020203" pitchFamily="34" charset="0"/>
              </a:rPr>
              <a:t>management information, </a:t>
            </a:r>
          </a:p>
          <a:p>
            <a:pPr marL="800100" lvl="1" indent="-342900" algn="just">
              <a:lnSpc>
                <a:spcPct val="150000"/>
              </a:lnSpc>
              <a:buFont typeface="+mj-lt"/>
              <a:buAutoNum type="arabicPeriod"/>
            </a:pPr>
            <a:r>
              <a:rPr lang="en-US" dirty="0" smtClean="0">
                <a:latin typeface="Bahnschrift" panose="020B0502040204020203" pitchFamily="34" charset="0"/>
              </a:rPr>
              <a:t>executive information, </a:t>
            </a:r>
          </a:p>
          <a:p>
            <a:pPr marL="800100" lvl="1" indent="-342900" algn="just">
              <a:lnSpc>
                <a:spcPct val="150000"/>
              </a:lnSpc>
              <a:buFont typeface="+mj-lt"/>
              <a:buAutoNum type="arabicPeriod"/>
            </a:pPr>
            <a:r>
              <a:rPr lang="en-US" dirty="0" smtClean="0">
                <a:latin typeface="Bahnschrift" panose="020B0502040204020203" pitchFamily="34" charset="0"/>
              </a:rPr>
              <a:t>customer information, </a:t>
            </a:r>
          </a:p>
          <a:p>
            <a:pPr marL="800100" lvl="1" indent="-342900" algn="just">
              <a:lnSpc>
                <a:spcPct val="150000"/>
              </a:lnSpc>
              <a:buFont typeface="+mj-lt"/>
              <a:buAutoNum type="arabicPeriod"/>
            </a:pPr>
            <a:r>
              <a:rPr lang="en-US" dirty="0" smtClean="0">
                <a:latin typeface="Bahnschrift" panose="020B0502040204020203" pitchFamily="34" charset="0"/>
              </a:rPr>
              <a:t>employee information, etc.</a:t>
            </a:r>
            <a:endParaRPr lang="en-IN" dirty="0">
              <a:latin typeface="Bahnschrift" panose="020B0502040204020203" pitchFamily="34" charset="0"/>
            </a:endParaRPr>
          </a:p>
        </p:txBody>
      </p:sp>
    </p:spTree>
    <p:extLst>
      <p:ext uri="{BB962C8B-B14F-4D97-AF65-F5344CB8AC3E}">
        <p14:creationId xmlns:p14="http://schemas.microsoft.com/office/powerpoint/2010/main" val="32844315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Information Classification</a:t>
            </a:r>
            <a:endParaRPr lang="en-IN" dirty="0">
              <a:latin typeface="Bahnschrift" panose="020B0502040204020203" pitchFamily="34" charset="0"/>
            </a:endParaRPr>
          </a:p>
        </p:txBody>
      </p:sp>
      <p:sp>
        <p:nvSpPr>
          <p:cNvPr id="3" name="TextBox 2"/>
          <p:cNvSpPr txBox="1"/>
          <p:nvPr/>
        </p:nvSpPr>
        <p:spPr>
          <a:xfrm>
            <a:off x="1097280" y="1918952"/>
            <a:ext cx="10058400" cy="3831818"/>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Bahnschrift" panose="020B0502040204020203" pitchFamily="34" charset="0"/>
              </a:rPr>
              <a:t>Another type of classification relates to the key objective in providing information and the form it assumes. </a:t>
            </a:r>
            <a:endParaRPr lang="en-US" dirty="0" smtClean="0">
              <a:latin typeface="Bahnschrift" panose="020B0502040204020203" pitchFamily="34" charset="0"/>
            </a:endParaRP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In </a:t>
            </a:r>
            <a:r>
              <a:rPr lang="en-US" dirty="0">
                <a:latin typeface="Bahnschrift" panose="020B0502040204020203" pitchFamily="34" charset="0"/>
              </a:rPr>
              <a:t>that sense, information is of the following types: </a:t>
            </a:r>
            <a:endParaRPr lang="en-US" dirty="0" smtClean="0">
              <a:latin typeface="Bahnschrift" panose="020B0502040204020203" pitchFamily="34" charset="0"/>
            </a:endParaRPr>
          </a:p>
          <a:p>
            <a:pPr marL="800100" lvl="1" indent="-342900" algn="just">
              <a:lnSpc>
                <a:spcPct val="150000"/>
              </a:lnSpc>
              <a:buFont typeface="+mj-lt"/>
              <a:buAutoNum type="arabicPeriod"/>
            </a:pPr>
            <a:r>
              <a:rPr lang="en-US" dirty="0" smtClean="0">
                <a:latin typeface="Bahnschrift" panose="020B0502040204020203" pitchFamily="34" charset="0"/>
              </a:rPr>
              <a:t>order,</a:t>
            </a:r>
          </a:p>
          <a:p>
            <a:pPr marL="800100" lvl="1" indent="-342900" algn="just">
              <a:lnSpc>
                <a:spcPct val="150000"/>
              </a:lnSpc>
              <a:buFont typeface="+mj-lt"/>
              <a:buAutoNum type="arabicPeriod"/>
            </a:pPr>
            <a:r>
              <a:rPr lang="en-US" dirty="0" smtClean="0">
                <a:latin typeface="Bahnschrift" panose="020B0502040204020203" pitchFamily="34" charset="0"/>
              </a:rPr>
              <a:t>advice,</a:t>
            </a:r>
          </a:p>
          <a:p>
            <a:pPr marL="800100" lvl="1" indent="-342900" algn="just">
              <a:lnSpc>
                <a:spcPct val="150000"/>
              </a:lnSpc>
              <a:buFont typeface="+mj-lt"/>
              <a:buAutoNum type="arabicPeriod"/>
            </a:pPr>
            <a:r>
              <a:rPr lang="en-US" dirty="0" smtClean="0">
                <a:latin typeface="Bahnschrift" panose="020B0502040204020203" pitchFamily="34" charset="0"/>
              </a:rPr>
              <a:t> </a:t>
            </a:r>
            <a:r>
              <a:rPr lang="en-US" dirty="0">
                <a:latin typeface="Bahnschrift" panose="020B0502040204020203" pitchFamily="34" charset="0"/>
              </a:rPr>
              <a:t>suggestion, </a:t>
            </a:r>
            <a:endParaRPr lang="en-US" dirty="0" smtClean="0">
              <a:latin typeface="Bahnschrift" panose="020B0502040204020203" pitchFamily="34" charset="0"/>
            </a:endParaRPr>
          </a:p>
          <a:p>
            <a:pPr marL="800100" lvl="1" indent="-342900" algn="just">
              <a:lnSpc>
                <a:spcPct val="150000"/>
              </a:lnSpc>
              <a:buFont typeface="+mj-lt"/>
              <a:buAutoNum type="arabicPeriod"/>
            </a:pPr>
            <a:r>
              <a:rPr lang="en-US" dirty="0" smtClean="0">
                <a:latin typeface="Bahnschrift" panose="020B0502040204020203" pitchFamily="34" charset="0"/>
              </a:rPr>
              <a:t>motivation</a:t>
            </a:r>
            <a:r>
              <a:rPr lang="en-US" dirty="0">
                <a:latin typeface="Bahnschrift" panose="020B0502040204020203" pitchFamily="34" charset="0"/>
              </a:rPr>
              <a:t>, </a:t>
            </a:r>
            <a:endParaRPr lang="en-US" dirty="0" smtClean="0">
              <a:latin typeface="Bahnschrift" panose="020B0502040204020203" pitchFamily="34" charset="0"/>
            </a:endParaRPr>
          </a:p>
          <a:p>
            <a:pPr marL="800100" lvl="1" indent="-342900" algn="just">
              <a:lnSpc>
                <a:spcPct val="150000"/>
              </a:lnSpc>
              <a:buFont typeface="+mj-lt"/>
              <a:buAutoNum type="arabicPeriod"/>
            </a:pPr>
            <a:r>
              <a:rPr lang="en-US" dirty="0" smtClean="0">
                <a:latin typeface="Bahnschrift" panose="020B0502040204020203" pitchFamily="34" charset="0"/>
              </a:rPr>
              <a:t>persuasion</a:t>
            </a:r>
            <a:r>
              <a:rPr lang="en-US" dirty="0">
                <a:latin typeface="Bahnschrift" panose="020B0502040204020203" pitchFamily="34" charset="0"/>
              </a:rPr>
              <a:t>, </a:t>
            </a:r>
            <a:endParaRPr lang="en-US" dirty="0" smtClean="0">
              <a:latin typeface="Bahnschrift" panose="020B0502040204020203" pitchFamily="34" charset="0"/>
            </a:endParaRPr>
          </a:p>
          <a:p>
            <a:pPr marL="800100" lvl="1" indent="-342900" algn="just">
              <a:lnSpc>
                <a:spcPct val="150000"/>
              </a:lnSpc>
              <a:buFont typeface="+mj-lt"/>
              <a:buAutoNum type="arabicPeriod"/>
            </a:pPr>
            <a:r>
              <a:rPr lang="en-US" dirty="0" smtClean="0">
                <a:latin typeface="Bahnschrift" panose="020B0502040204020203" pitchFamily="34" charset="0"/>
              </a:rPr>
              <a:t>warning </a:t>
            </a:r>
            <a:r>
              <a:rPr lang="en-US" dirty="0">
                <a:latin typeface="Bahnschrift" panose="020B0502040204020203" pitchFamily="34" charset="0"/>
              </a:rPr>
              <a:t>and education</a:t>
            </a:r>
            <a:r>
              <a:rPr lang="en-US" dirty="0" smtClean="0">
                <a:latin typeface="Bahnschrift" panose="020B0502040204020203" pitchFamily="34" charset="0"/>
              </a:rPr>
              <a:t>.</a:t>
            </a:r>
          </a:p>
        </p:txBody>
      </p:sp>
    </p:spTree>
    <p:extLst>
      <p:ext uri="{BB962C8B-B14F-4D97-AF65-F5344CB8AC3E}">
        <p14:creationId xmlns:p14="http://schemas.microsoft.com/office/powerpoint/2010/main" val="666512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Order</a:t>
            </a:r>
            <a:endParaRPr lang="en-IN" dirty="0">
              <a:latin typeface="Bahnschrift" panose="020B0502040204020203" pitchFamily="34" charset="0"/>
            </a:endParaRPr>
          </a:p>
        </p:txBody>
      </p:sp>
      <p:sp>
        <p:nvSpPr>
          <p:cNvPr id="3" name="TextBox 2"/>
          <p:cNvSpPr txBox="1"/>
          <p:nvPr/>
        </p:nvSpPr>
        <p:spPr>
          <a:xfrm>
            <a:off x="1097280" y="1918952"/>
            <a:ext cx="10058400" cy="258532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Bahnschrift" panose="020B0502040204020203" pitchFamily="34" charset="0"/>
              </a:rPr>
              <a:t>An order is an instruction from an authority that is in a position to issue and enforce such instructions. </a:t>
            </a:r>
            <a:endParaRPr lang="en-US" dirty="0" smtClean="0">
              <a:latin typeface="Bahnschrift" panose="020B0502040204020203" pitchFamily="34" charset="0"/>
            </a:endParaRP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Although </a:t>
            </a:r>
            <a:r>
              <a:rPr lang="en-US" dirty="0">
                <a:latin typeface="Bahnschrift" panose="020B0502040204020203" pitchFamily="34" charset="0"/>
              </a:rPr>
              <a:t>orders can be both oral and </a:t>
            </a:r>
            <a:r>
              <a:rPr lang="en-US" dirty="0" smtClean="0">
                <a:latin typeface="Bahnschrift" panose="020B0502040204020203" pitchFamily="34" charset="0"/>
              </a:rPr>
              <a:t>written.</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Orders are generally issued by people who are superior in position and are placed higher in the organizational hierarchy. </a:t>
            </a: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The downward flow of information is dominated by orders.</a:t>
            </a:r>
          </a:p>
        </p:txBody>
      </p:sp>
    </p:spTree>
    <p:extLst>
      <p:ext uri="{BB962C8B-B14F-4D97-AF65-F5344CB8AC3E}">
        <p14:creationId xmlns:p14="http://schemas.microsoft.com/office/powerpoint/2010/main" val="2874101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Advice</a:t>
            </a:r>
            <a:endParaRPr lang="en-IN" dirty="0">
              <a:latin typeface="Bahnschrift" panose="020B0502040204020203" pitchFamily="34" charset="0"/>
            </a:endParaRPr>
          </a:p>
        </p:txBody>
      </p:sp>
      <p:sp>
        <p:nvSpPr>
          <p:cNvPr id="3" name="TextBox 2"/>
          <p:cNvSpPr txBox="1"/>
          <p:nvPr/>
        </p:nvSpPr>
        <p:spPr>
          <a:xfrm>
            <a:off x="1097280" y="1918952"/>
            <a:ext cx="10058400" cy="216982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Bahnschrift" panose="020B0502040204020203" pitchFamily="34" charset="0"/>
              </a:rPr>
              <a:t>Advice relates to a communication, often in writing, that tends to inform, tell or let someone know</a:t>
            </a:r>
            <a:r>
              <a:rPr lang="en-US" dirty="0" smtClean="0">
                <a:latin typeface="Bahnschrift" panose="020B0502040204020203" pitchFamily="34" charset="0"/>
              </a:rPr>
              <a:t>.</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An advice relates to suggestions, opinions or comments given to someone on what they should do in a particular </a:t>
            </a:r>
            <a:r>
              <a:rPr lang="en-US" dirty="0" smtClean="0">
                <a:latin typeface="Bahnschrift" panose="020B0502040204020203" pitchFamily="34" charset="0"/>
              </a:rPr>
              <a:t>situation.</a:t>
            </a: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An </a:t>
            </a:r>
            <a:r>
              <a:rPr lang="en-US" dirty="0">
                <a:latin typeface="Bahnschrift" panose="020B0502040204020203" pitchFamily="34" charset="0"/>
              </a:rPr>
              <a:t>advice is by nature a suggestion or recommendation that may be considered or examined.</a:t>
            </a:r>
            <a:endParaRPr lang="en-US" dirty="0" smtClean="0">
              <a:latin typeface="Bahnschrift" panose="020B0502040204020203" pitchFamily="34" charset="0"/>
            </a:endParaRPr>
          </a:p>
        </p:txBody>
      </p:sp>
    </p:spTree>
    <p:extLst>
      <p:ext uri="{BB962C8B-B14F-4D97-AF65-F5344CB8AC3E}">
        <p14:creationId xmlns:p14="http://schemas.microsoft.com/office/powerpoint/2010/main" val="2516216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Suggestions</a:t>
            </a:r>
            <a:endParaRPr lang="en-IN" dirty="0">
              <a:latin typeface="Bahnschrift" panose="020B0502040204020203" pitchFamily="34" charset="0"/>
            </a:endParaRPr>
          </a:p>
        </p:txBody>
      </p:sp>
      <p:sp>
        <p:nvSpPr>
          <p:cNvPr id="3" name="TextBox 2"/>
          <p:cNvSpPr txBox="1"/>
          <p:nvPr/>
        </p:nvSpPr>
        <p:spPr>
          <a:xfrm>
            <a:off x="1097280" y="1918952"/>
            <a:ext cx="10058400" cy="300082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Bahnschrift" panose="020B0502040204020203" pitchFamily="34" charset="0"/>
              </a:rPr>
              <a:t>A suggestion is a proposal, a plan, a recommendation or an idea that is put up by an individual, group, committee, federation or an organization. </a:t>
            </a:r>
            <a:endParaRPr lang="en-US" dirty="0" smtClean="0">
              <a:latin typeface="Bahnschrift" panose="020B0502040204020203" pitchFamily="34" charset="0"/>
            </a:endParaRP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To </a:t>
            </a:r>
            <a:r>
              <a:rPr lang="en-US" dirty="0">
                <a:latin typeface="Bahnschrift" panose="020B0502040204020203" pitchFamily="34" charset="0"/>
              </a:rPr>
              <a:t>suggest something is to put forward something as a possibility or recommendation</a:t>
            </a:r>
            <a:r>
              <a:rPr lang="en-US" dirty="0" smtClean="0">
                <a:latin typeface="Bahnschrift" panose="020B0502040204020203" pitchFamily="34" charset="0"/>
              </a:rPr>
              <a:t>.</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 A suggestion is more like a request put up for consideration. </a:t>
            </a:r>
            <a:endParaRPr lang="en-US" dirty="0" smtClean="0">
              <a:latin typeface="Bahnschrift" panose="020B0502040204020203" pitchFamily="34" charset="0"/>
            </a:endParaRP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It </a:t>
            </a:r>
            <a:r>
              <a:rPr lang="en-US" dirty="0">
                <a:latin typeface="Bahnschrift" panose="020B0502040204020203" pitchFamily="34" charset="0"/>
              </a:rPr>
              <a:t>can be made by employees, customer, associations or anyone interested in the business or organization</a:t>
            </a:r>
            <a:r>
              <a:rPr lang="en-US" dirty="0" smtClean="0">
                <a:latin typeface="Bahnschrift" panose="020B0502040204020203" pitchFamily="34" charset="0"/>
              </a:rPr>
              <a:t>.</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Suggestions should be brief, clear and specific. </a:t>
            </a:r>
            <a:endParaRPr lang="en-US" dirty="0" smtClean="0">
              <a:latin typeface="Bahnschrift" panose="020B0502040204020203" pitchFamily="34" charset="0"/>
            </a:endParaRPr>
          </a:p>
        </p:txBody>
      </p:sp>
    </p:spTree>
    <p:extLst>
      <p:ext uri="{BB962C8B-B14F-4D97-AF65-F5344CB8AC3E}">
        <p14:creationId xmlns:p14="http://schemas.microsoft.com/office/powerpoint/2010/main" val="3264682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Motivation</a:t>
            </a:r>
            <a:endParaRPr lang="en-IN" dirty="0">
              <a:latin typeface="Bahnschrift" panose="020B0502040204020203" pitchFamily="34" charset="0"/>
            </a:endParaRPr>
          </a:p>
        </p:txBody>
      </p:sp>
      <p:sp>
        <p:nvSpPr>
          <p:cNvPr id="3" name="TextBox 2"/>
          <p:cNvSpPr txBox="1"/>
          <p:nvPr/>
        </p:nvSpPr>
        <p:spPr>
          <a:xfrm>
            <a:off x="1097280" y="1918952"/>
            <a:ext cx="10058400" cy="175432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Bahnschrift" panose="020B0502040204020203" pitchFamily="34" charset="0"/>
              </a:rPr>
              <a:t> To motivate means to cause or stimulate a person to act. Motivation is the noun that refers to the act of motivating a person. </a:t>
            </a:r>
            <a:endParaRPr lang="en-US" dirty="0" smtClean="0">
              <a:latin typeface="Bahnschrift" panose="020B0502040204020203" pitchFamily="34" charset="0"/>
            </a:endParaRP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Motive </a:t>
            </a:r>
            <a:r>
              <a:rPr lang="en-US" dirty="0">
                <a:latin typeface="Bahnschrift" panose="020B0502040204020203" pitchFamily="34" charset="0"/>
              </a:rPr>
              <a:t>is the cause of action or underlying reason for the intended action to take place</a:t>
            </a:r>
            <a:r>
              <a:rPr lang="en-US" dirty="0" smtClean="0">
                <a:latin typeface="Bahnschrift" panose="020B0502040204020203" pitchFamily="34" charset="0"/>
              </a:rPr>
              <a:t>.</a:t>
            </a:r>
          </a:p>
          <a:p>
            <a:pPr marL="285750" indent="-285750" algn="just">
              <a:lnSpc>
                <a:spcPct val="150000"/>
              </a:lnSpc>
              <a:buFont typeface="Wingdings" panose="05000000000000000000" pitchFamily="2" charset="2"/>
              <a:buChar char="q"/>
            </a:pPr>
            <a:r>
              <a:rPr lang="en-US" dirty="0">
                <a:latin typeface="Bahnschrift" panose="020B0502040204020203" pitchFamily="34" charset="0"/>
              </a:rPr>
              <a:t>Motivation can take place through both written and spoken communication.</a:t>
            </a:r>
            <a:endParaRPr lang="en-US" dirty="0" smtClean="0">
              <a:latin typeface="Bahnschrift" panose="020B0502040204020203" pitchFamily="34" charset="0"/>
            </a:endParaRPr>
          </a:p>
        </p:txBody>
      </p:sp>
    </p:spTree>
    <p:extLst>
      <p:ext uri="{BB962C8B-B14F-4D97-AF65-F5344CB8AC3E}">
        <p14:creationId xmlns:p14="http://schemas.microsoft.com/office/powerpoint/2010/main" val="15846225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2045"/>
          </a:xfrm>
        </p:spPr>
        <p:txBody>
          <a:bodyPr/>
          <a:lstStyle/>
          <a:p>
            <a:r>
              <a:rPr lang="en-US" dirty="0" smtClean="0">
                <a:latin typeface="Bahnschrift" panose="020B0502040204020203" pitchFamily="34" charset="0"/>
              </a:rPr>
              <a:t>Persuasion</a:t>
            </a:r>
            <a:endParaRPr lang="en-IN" dirty="0">
              <a:latin typeface="Bahnschrift" panose="020B0502040204020203" pitchFamily="34" charset="0"/>
            </a:endParaRPr>
          </a:p>
        </p:txBody>
      </p:sp>
      <p:sp>
        <p:nvSpPr>
          <p:cNvPr id="3" name="TextBox 2"/>
          <p:cNvSpPr txBox="1"/>
          <p:nvPr/>
        </p:nvSpPr>
        <p:spPr>
          <a:xfrm>
            <a:off x="1097280" y="1918952"/>
            <a:ext cx="10058400" cy="1282531"/>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latin typeface="Bahnschrift" panose="020B0502040204020203" pitchFamily="34" charset="0"/>
              </a:rPr>
              <a:t>Persuasion may be defined as an effort to influence the attitudes, feelings, or beliefs of others, or to influence actions based on those attitudes, feelings, or beliefs. </a:t>
            </a:r>
            <a:endParaRPr lang="en-US" dirty="0" smtClean="0">
              <a:latin typeface="Bahnschrift" panose="020B0502040204020203" pitchFamily="34" charset="0"/>
            </a:endParaRPr>
          </a:p>
          <a:p>
            <a:pPr marL="285750" indent="-285750" algn="just">
              <a:lnSpc>
                <a:spcPct val="150000"/>
              </a:lnSpc>
              <a:buFont typeface="Wingdings" panose="05000000000000000000" pitchFamily="2" charset="2"/>
              <a:buChar char="q"/>
            </a:pPr>
            <a:r>
              <a:rPr lang="en-US" dirty="0" smtClean="0">
                <a:latin typeface="Bahnschrift" panose="020B0502040204020203" pitchFamily="34" charset="0"/>
              </a:rPr>
              <a:t>Persuasion </a:t>
            </a:r>
            <a:r>
              <a:rPr lang="en-US" dirty="0">
                <a:latin typeface="Bahnschrift" panose="020B0502040204020203" pitchFamily="34" charset="0"/>
              </a:rPr>
              <a:t>is an important objective of communication. </a:t>
            </a:r>
            <a:endParaRPr lang="en-US" dirty="0" smtClean="0">
              <a:latin typeface="Bahnschrift" panose="020B0502040204020203" pitchFamily="34" charset="0"/>
            </a:endParaRPr>
          </a:p>
        </p:txBody>
      </p:sp>
    </p:spTree>
    <p:extLst>
      <p:ext uri="{BB962C8B-B14F-4D97-AF65-F5344CB8AC3E}">
        <p14:creationId xmlns:p14="http://schemas.microsoft.com/office/powerpoint/2010/main" val="1821320935"/>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70</TotalTime>
  <Words>403</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 Rounded MT Bold</vt:lpstr>
      <vt:lpstr>Bahnschrift</vt:lpstr>
      <vt:lpstr>Calibri</vt:lpstr>
      <vt:lpstr>Calibri Light</vt:lpstr>
      <vt:lpstr>Wingdings</vt:lpstr>
      <vt:lpstr>Retrospect</vt:lpstr>
      <vt:lpstr>PowerPoint Presentation</vt:lpstr>
      <vt:lpstr>Information</vt:lpstr>
      <vt:lpstr>Information Classification</vt:lpstr>
      <vt:lpstr>Information Classification</vt:lpstr>
      <vt:lpstr>Order</vt:lpstr>
      <vt:lpstr>Advice</vt:lpstr>
      <vt:lpstr>Suggestions</vt:lpstr>
      <vt:lpstr>Motivation</vt:lpstr>
      <vt:lpstr>Persuasion</vt:lpstr>
      <vt:lpstr>Warning</vt:lpstr>
      <vt:lpstr>Education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Bachan Kapoor</dc:creator>
  <cp:lastModifiedBy>Bachan Kapoor</cp:lastModifiedBy>
  <cp:revision>13</cp:revision>
  <dcterms:created xsi:type="dcterms:W3CDTF">2023-09-02T01:03:00Z</dcterms:created>
  <dcterms:modified xsi:type="dcterms:W3CDTF">2023-09-02T02:13:15Z</dcterms:modified>
</cp:coreProperties>
</file>