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409" r:id="rId3"/>
    <p:sldId id="257" r:id="rId4"/>
    <p:sldId id="411" r:id="rId5"/>
    <p:sldId id="412" r:id="rId6"/>
    <p:sldId id="413" r:id="rId7"/>
    <p:sldId id="414" r:id="rId8"/>
    <p:sldId id="431" r:id="rId9"/>
    <p:sldId id="415" r:id="rId10"/>
    <p:sldId id="416" r:id="rId11"/>
    <p:sldId id="428" r:id="rId12"/>
    <p:sldId id="429" r:id="rId13"/>
    <p:sldId id="417" r:id="rId14"/>
    <p:sldId id="430" r:id="rId15"/>
    <p:sldId id="419" r:id="rId16"/>
    <p:sldId id="420" r:id="rId17"/>
    <p:sldId id="425" r:id="rId18"/>
    <p:sldId id="421" r:id="rId19"/>
    <p:sldId id="426" r:id="rId20"/>
    <p:sldId id="422" r:id="rId21"/>
    <p:sldId id="427" r:id="rId22"/>
    <p:sldId id="424" r:id="rId23"/>
    <p:sldId id="408" r:id="rId24"/>
  </p:sldIdLst>
  <p:sldSz cx="9144000" cy="6858000" type="screen4x3"/>
  <p:notesSz cx="9144000" cy="6858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6408"/>
  </p:normalViewPr>
  <p:slideViewPr>
    <p:cSldViewPr>
      <p:cViewPr varScale="1">
        <p:scale>
          <a:sx n="92" d="100"/>
          <a:sy n="92" d="100"/>
        </p:scale>
        <p:origin x="124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4E4E9-D93A-8C48-8CB6-77D313C26DE3}" type="datetimeFigureOut">
              <a:rPr lang="en-VN" smtClean="0"/>
              <a:t>10/06/2023</a:t>
            </a:fld>
            <a:endParaRPr lang="en-V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1825EB5-D59B-A64E-A836-12205C26FD4D}" type="slidenum">
              <a:rPr lang="en-VN" smtClean="0"/>
              <a:t>‹#›</a:t>
            </a:fld>
            <a:endParaRPr lang="en-VN"/>
          </a:p>
        </p:txBody>
      </p:sp>
    </p:spTree>
    <p:extLst>
      <p:ext uri="{BB962C8B-B14F-4D97-AF65-F5344CB8AC3E}">
        <p14:creationId xmlns:p14="http://schemas.microsoft.com/office/powerpoint/2010/main" val="281349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Trái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VN" dirty="0">
                <a:effectLst/>
              </a:rPr>
              <a:t> </a:t>
            </a:r>
          </a:p>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VN" dirty="0">
                <a:effectLst/>
              </a:rPr>
              <a:t> </a:t>
            </a:r>
          </a:p>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Phái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VN"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đặt</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cược</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tăng</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giảm</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lai</a:t>
            </a:r>
            <a:r>
              <a:rPr lang="en-US" sz="1800" dirty="0">
                <a:effectLst/>
                <a:latin typeface="Times New Roman" panose="02020603050405020304" pitchFamily="18" charset="0"/>
                <a:ea typeface="Times New Roman" panose="02020603050405020304" pitchFamily="18" charset="0"/>
              </a:rPr>
              <a:t>.</a:t>
            </a: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3</a:t>
            </a:fld>
            <a:endParaRPr lang="en-VN"/>
          </a:p>
        </p:txBody>
      </p:sp>
    </p:spTree>
    <p:extLst>
      <p:ext uri="{BB962C8B-B14F-4D97-AF65-F5344CB8AC3E}">
        <p14:creationId xmlns:p14="http://schemas.microsoft.com/office/powerpoint/2010/main" val="189462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RMSE, MAE, MAPE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AR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bày</a:t>
            </a:r>
            <a:endParaRPr lang="en-V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a:t>
            </a:r>
            <a:r>
              <a:rPr lang="en-US" sz="1800" dirty="0">
                <a:effectLst/>
                <a:latin typeface="Times New Roman" panose="02020603050405020304" pitchFamily="18" charset="0"/>
                <a:ea typeface="Times New Roman" panose="02020603050405020304" pitchFamily="18" charset="0"/>
              </a:rPr>
              <a:t> RMSE, MAE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MAPE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AR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lợi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20</a:t>
            </a:fld>
            <a:endParaRPr lang="en-VN"/>
          </a:p>
        </p:txBody>
      </p:sp>
    </p:spTree>
    <p:extLst>
      <p:ext uri="{BB962C8B-B14F-4D97-AF65-F5344CB8AC3E}">
        <p14:creationId xmlns:p14="http://schemas.microsoft.com/office/powerpoint/2010/main" val="51580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 </a:t>
            </a:r>
            <a:r>
              <a:rPr lang="en-US" sz="1800" dirty="0" err="1">
                <a:effectLst/>
                <a:latin typeface="Times New Roman" panose="02020603050405020304" pitchFamily="18" charset="0"/>
                <a:ea typeface="Times New Roman" panose="02020603050405020304" pitchFamily="18" charset="0"/>
              </a:rPr>
              <a:t>sánh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Nguyễn</a:t>
            </a:r>
            <a:r>
              <a:rPr lang="en-US" sz="1800" dirty="0">
                <a:effectLst/>
                <a:latin typeface="Times New Roman" panose="02020603050405020304" pitchFamily="18" charset="0"/>
                <a:ea typeface="Times New Roman" panose="02020603050405020304" pitchFamily="18" charset="0"/>
              </a:rPr>
              <a:t> Minh </a:t>
            </a:r>
            <a:r>
              <a:rPr lang="en-US" sz="1800" dirty="0" err="1">
                <a:effectLst/>
                <a:latin typeface="Times New Roman" panose="02020603050405020304" pitchFamily="18" charset="0"/>
                <a:ea typeface="Times New Roman" panose="02020603050405020304" pitchFamily="18" charset="0"/>
              </a:rPr>
              <a:t>Lợi</a:t>
            </a:r>
            <a:r>
              <a:rPr lang="en-US" sz="1800" dirty="0">
                <a:effectLst/>
                <a:latin typeface="Times New Roman" panose="02020603050405020304" pitchFamily="18" charset="0"/>
                <a:ea typeface="Times New Roman" panose="02020603050405020304" pitchFamily="18" charset="0"/>
              </a:rPr>
              <a:t> [36],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Vietcombank</a:t>
            </a:r>
            <a:r>
              <a:rPr lang="en-US" sz="1800" dirty="0">
                <a:effectLst/>
                <a:latin typeface="Times New Roman" panose="02020603050405020304" pitchFamily="18" charset="0"/>
                <a:ea typeface="Times New Roman" panose="02020603050405020304" pitchFamily="18" charset="0"/>
              </a:rPr>
              <a:t> (VCB)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RMSE, MAE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MAPE</a:t>
            </a:r>
            <a:r>
              <a:rPr lang="en-VN" dirty="0">
                <a:effectLst/>
              </a:rPr>
              <a:t> </a:t>
            </a:r>
          </a:p>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VN" dirty="0">
                <a:effectLst/>
              </a:rPr>
              <a:t> </a:t>
            </a:r>
          </a:p>
        </p:txBody>
      </p:sp>
      <p:sp>
        <p:nvSpPr>
          <p:cNvPr id="4" name="Slide Number Placeholder 3"/>
          <p:cNvSpPr>
            <a:spLocks noGrp="1"/>
          </p:cNvSpPr>
          <p:nvPr>
            <p:ph type="sldNum" sz="quarter" idx="5"/>
          </p:nvPr>
        </p:nvSpPr>
        <p:spPr/>
        <p:txBody>
          <a:bodyPr/>
          <a:lstStyle/>
          <a:p>
            <a:fld id="{21825EB5-D59B-A64E-A836-12205C26FD4D}" type="slidenum">
              <a:rPr lang="en-VN" smtClean="0"/>
              <a:t>21</a:t>
            </a:fld>
            <a:endParaRPr lang="en-VN"/>
          </a:p>
        </p:txBody>
      </p:sp>
    </p:spTree>
    <p:extLst>
      <p:ext uri="{BB962C8B-B14F-4D97-AF65-F5344CB8AC3E}">
        <p14:creationId xmlns:p14="http://schemas.microsoft.com/office/powerpoint/2010/main" val="56914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nghiệp</a:t>
            </a:r>
            <a:r>
              <a:rPr lang="en-US" sz="1800" dirty="0">
                <a:effectLst/>
                <a:latin typeface="Times New Roman" panose="02020603050405020304" pitchFamily="18" charset="0"/>
                <a:ea typeface="Times New Roman" panose="02020603050405020304" pitchFamily="18" charset="0"/>
              </a:rPr>
              <a:t> 4.0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Internet </a:t>
            </a:r>
            <a:r>
              <a:rPr lang="en-US" sz="1800" dirty="0" err="1">
                <a:effectLst/>
                <a:latin typeface="Times New Roman" panose="02020603050405020304" pitchFamily="18" charset="0"/>
                <a:ea typeface="Times New Roman" panose="02020603050405020304" pitchFamily="18" charset="0"/>
              </a:rPr>
              <a:t>vạn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a:t>
            </a:r>
            <a:r>
              <a:rPr lang="en-VN" dirty="0">
                <a:effectLst/>
              </a:rPr>
              <a:t> </a:t>
            </a:r>
          </a:p>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GPU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TensorFlow hay </a:t>
            </a:r>
            <a:r>
              <a:rPr lang="en-US" sz="1800" dirty="0" err="1">
                <a:effectLst/>
                <a:latin typeface="Times New Roman" panose="02020603050405020304" pitchFamily="18" charset="0"/>
                <a:ea typeface="Times New Roman" panose="02020603050405020304" pitchFamily="18" charset="0"/>
              </a:rPr>
              <a:t>Pytorch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huấn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luyện</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học</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a:t>
            </a:r>
            <a:r>
              <a:rPr lang="en-VN" dirty="0">
                <a:effectLst/>
              </a:rPr>
              <a:t> </a:t>
            </a: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6</a:t>
            </a:fld>
            <a:endParaRPr lang="en-VN"/>
          </a:p>
        </p:txBody>
      </p:sp>
    </p:spTree>
    <p:extLst>
      <p:ext uri="{BB962C8B-B14F-4D97-AF65-F5344CB8AC3E}">
        <p14:creationId xmlns:p14="http://schemas.microsoft.com/office/powerpoint/2010/main" val="103758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b="0" i="0" dirty="0">
                <a:solidFill>
                  <a:srgbClr val="D1D5DB"/>
                </a:solidFill>
                <a:effectLst/>
                <a:latin typeface="Söhne"/>
              </a:rPr>
              <a:t>Mạng ANN (Artificial Neural Network) là một mô hình tính toán được lấy cảm hứng từ cấu trúc và hoạt động của hệ thống nơ-ron trong não người. Nó bao gồm nhiều lớp nơ-ron kết nối với nhau, trong đó thông tin được truyền đi qua các trọng số và được xử lý thông qua các hàm kích hoạt. Mạng ANN được sử dụng rộng rãi trong các bài toán như phân loại, dự đoán và nhận dạng mẫu dữ liệu.</a:t>
            </a:r>
          </a:p>
          <a:p>
            <a:pPr marL="171450" indent="-171450">
              <a:buFont typeface="Arial" panose="020B0604020202020204" pitchFamily="34" charset="0"/>
              <a:buChar char="•"/>
            </a:pPr>
            <a:r>
              <a:rPr lang="vi-VN" b="0" i="0" dirty="0">
                <a:solidFill>
                  <a:srgbClr val="D1D5DB"/>
                </a:solidFill>
                <a:effectLst/>
                <a:latin typeface="Söhne"/>
              </a:rPr>
              <a:t>Mạng RNN (Recurrent Neural Network) là một loại mạng nơ-ron nhân tạo được thiết kế để xử lý dữ liệu có tính chất chuỗi hoặc tuần tự. Với kiến trúc lặp lại, mạng RNN có khả năng lưu trữ thông tin trạng thái trước đó và sử dụng nó để giúp dự đoán các dữ liệu tiếp theo trong chuỗi. Điều này làm cho mạng RNN rất hữu ích trong việc xử lý ngôn ngữ tự nhiên, dịch máy, nhận dạng giọng nói và nhiều tác vụ khác liên quan đến dữ liệu tuần tự.</a:t>
            </a:r>
          </a:p>
          <a:p>
            <a:pPr marL="171450" indent="-171450">
              <a:buFont typeface="Arial" panose="020B0604020202020204" pitchFamily="34" charset="0"/>
              <a:buChar char="•"/>
            </a:pPr>
            <a:r>
              <a:rPr lang="vi-VN" b="0" i="0" dirty="0">
                <a:solidFill>
                  <a:srgbClr val="D1D5DB"/>
                </a:solidFill>
                <a:effectLst/>
                <a:latin typeface="Söhne"/>
              </a:rPr>
              <a:t>Mạng CNN (Convolutional Neural Network) là một loại mạng nơ-ron nhân tạo được thiết kế đặc biệt cho việc xử lý dữ liệu không gian như hình ảnh và video. Nó sử dụng các lớp tích chập để tự động tìm ra các đặc trưng quan trọng trong dữ liệu và giảm thiểu số lượng tham số cần học. Điều này giúp mạng CNN hiệu quả trong việc nhận dạng hình ảnh, phân loại, phát hiện vật thể và nhiều tác vụ khác liên quan đến dữ liệu không gian.</a:t>
            </a:r>
          </a:p>
        </p:txBody>
      </p:sp>
      <p:sp>
        <p:nvSpPr>
          <p:cNvPr id="4" name="Slide Number Placeholder 3"/>
          <p:cNvSpPr>
            <a:spLocks noGrp="1"/>
          </p:cNvSpPr>
          <p:nvPr>
            <p:ph type="sldNum" sz="quarter" idx="5"/>
          </p:nvPr>
        </p:nvSpPr>
        <p:spPr/>
        <p:txBody>
          <a:bodyPr/>
          <a:lstStyle/>
          <a:p>
            <a:fld id="{21825EB5-D59B-A64E-A836-12205C26FD4D}" type="slidenum">
              <a:rPr lang="en-VN" smtClean="0"/>
              <a:t>7</a:t>
            </a:fld>
            <a:endParaRPr lang="en-VN"/>
          </a:p>
        </p:txBody>
      </p:sp>
    </p:spTree>
    <p:extLst>
      <p:ext uri="{BB962C8B-B14F-4D97-AF65-F5344CB8AC3E}">
        <p14:creationId xmlns:p14="http://schemas.microsoft.com/office/powerpoint/2010/main" val="228470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quên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quên</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quên</a:t>
            </a:r>
            <a:r>
              <a:rPr lang="en-US" sz="1800" dirty="0">
                <a:effectLst/>
                <a:latin typeface="Times New Roman" panose="02020603050405020304" pitchFamily="18" charset="0"/>
                <a:ea typeface="Times New Roman" panose="02020603050405020304" pitchFamily="18" charset="0"/>
              </a:rPr>
              <a:t> (2.3)</a:t>
            </a:r>
            <a:endParaRPr lang="en-VN" sz="1800" dirty="0">
              <a:effectLst/>
              <a:latin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cổng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đầu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song song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Sigmoid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Do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đầu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VN" dirty="0">
                <a:effectLst/>
              </a:rPr>
              <a:t> (2.4)</a:t>
            </a:r>
            <a:endParaRPr lang="en-VN" b="0" i="0" dirty="0">
              <a:solidFill>
                <a:srgbClr val="D1D5DB"/>
              </a:solidFill>
              <a:effectLst/>
              <a:latin typeface="Söhne"/>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cổng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đầu</a:t>
            </a:r>
            <a:r>
              <a:rPr lang="en-US" sz="1800" i="1" dirty="0">
                <a:effectLst/>
                <a:latin typeface="Times New Roman" panose="02020603050405020304" pitchFamily="18" charset="0"/>
                <a:ea typeface="Times New Roman" panose="02020603050405020304" pitchFamily="18" charset="0"/>
              </a:rPr>
              <a:t> 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VN" dirty="0">
                <a:effectLst/>
              </a:rPr>
              <a:t> (2.5) (2.6)</a:t>
            </a:r>
            <a:endParaRPr lang="vi-VN"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1825EB5-D59B-A64E-A836-12205C26FD4D}" type="slidenum">
              <a:rPr lang="en-VN" smtClean="0"/>
              <a:t>8</a:t>
            </a:fld>
            <a:endParaRPr lang="en-VN"/>
          </a:p>
        </p:txBody>
      </p:sp>
    </p:spTree>
    <p:extLst>
      <p:ext uri="{BB962C8B-B14F-4D97-AF65-F5344CB8AC3E}">
        <p14:creationId xmlns:p14="http://schemas.microsoft.com/office/powerpoint/2010/main" val="301341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b="0" i="0" dirty="0">
                <a:solidFill>
                  <a:srgbClr val="D1D5DB"/>
                </a:solidFill>
                <a:effectLst/>
                <a:latin typeface="Söhne"/>
              </a:rPr>
              <a:t>Học có giám sát là phương pháp học máy sử dụng dữ liệu huấn luyện có nhãn để xây dựng mô hình dự đoán. Mô hình học từ quy tắc và mối quan hệ trong dữ liệu để có thể dự đoán nhãn cho các mẫu dữ liệu chưa được gán nhãn.</a:t>
            </a:r>
          </a:p>
          <a:p>
            <a:pPr marL="171450" indent="-171450">
              <a:buFont typeface="Arial" panose="020B0604020202020204" pitchFamily="34" charset="0"/>
              <a:buChar char="•"/>
            </a:pPr>
            <a:r>
              <a:rPr lang="vi-VN" b="0" i="0" dirty="0">
                <a:solidFill>
                  <a:srgbClr val="D1D5DB"/>
                </a:solidFill>
                <a:effectLst/>
                <a:latin typeface="Söhne"/>
              </a:rPr>
              <a:t>Học không giám sát là phương pháp học máy không sử dụng dữ liệu huấn luyện có nhãn. Thay vào đó, mô hình được huấn luyện dựa trên cấu trúc và mối quan hệ tự nhiên của dữ liệu để tìm ra thông tin hữu ích và nhóm dữ liệu tương tự.</a:t>
            </a:r>
          </a:p>
          <a:p>
            <a:pPr marL="171450" indent="-171450">
              <a:buFont typeface="Arial" panose="020B0604020202020204" pitchFamily="34" charset="0"/>
              <a:buChar char="•"/>
            </a:pPr>
            <a:r>
              <a:rPr lang="vi-VN" b="0" i="0" dirty="0">
                <a:solidFill>
                  <a:srgbClr val="D1D5DB"/>
                </a:solidFill>
                <a:effectLst/>
                <a:latin typeface="Söhne"/>
              </a:rPr>
              <a:t>Học tăng cường là phương pháp học máy trong đó một hệ thống tương tác với môi trường và học từ các phần thưởng hoặc hình phạt nhằm tối đa hóa mục tiêu. Qua nhiều vòng lặp, mô hình cải thiện hành động của mình để đạt được kết quả tốt hơn trong môi trường cho trước.</a:t>
            </a: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9</a:t>
            </a:fld>
            <a:endParaRPr lang="en-VN"/>
          </a:p>
        </p:txBody>
      </p:sp>
    </p:spTree>
    <p:extLst>
      <p:ext uri="{BB962C8B-B14F-4D97-AF65-F5344CB8AC3E}">
        <p14:creationId xmlns:p14="http://schemas.microsoft.com/office/powerpoint/2010/main" val="204458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just">
              <a:lnSpc>
                <a:spcPct val="150000"/>
              </a:lnSpc>
              <a:spcAft>
                <a:spcPts val="0"/>
              </a:spcAft>
              <a:buFont typeface="Arial" panose="020B0604020202020204" pitchFamily="34" charset="0"/>
              <a:buChar char="•"/>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API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Investpy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dưới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dạng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đuôi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.csv. Sau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đủ</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2015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2022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1800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tỉ</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80:20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1500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300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just">
              <a:lnSpc>
                <a:spcPct val="150000"/>
              </a:lnSpc>
              <a:spcAft>
                <a:spcPts val="0"/>
              </a:spcAft>
              <a:buFont typeface="Arial" panose="020B0604020202020204" pitchFamily="34" charset="0"/>
              <a:buChar char="•"/>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trích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nhằm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lấy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thừa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Open, High, Low, Close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Volume.</a:t>
            </a:r>
            <a:endParaRPr lang="en-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just">
              <a:lnSpc>
                <a:spcPct val="150000"/>
              </a:lnSpc>
              <a:spcAft>
                <a:spcPts val="0"/>
              </a:spcAft>
              <a:buFont typeface="Arial" panose="020B0604020202020204" pitchFamily="34" charset="0"/>
              <a:buChar char="•"/>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vét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epochs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100,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kích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thước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batch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32,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(optimizer) Adam,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mát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(loss) Mean Squared Error.</a:t>
            </a:r>
            <a:endParaRPr lang="en-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just">
              <a:lnSpc>
                <a:spcPct val="150000"/>
              </a:lnSpc>
              <a:spcAft>
                <a:spcPts val="0"/>
              </a:spcAft>
              <a:buFont typeface="Arial" panose="020B0604020202020204" pitchFamily="34" charset="0"/>
              <a:buChar char="•"/>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chạy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vẽ</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VN" dirty="0"/>
          </a:p>
          <a:p>
            <a:pPr marL="171450" indent="-171450">
              <a:buFont typeface="Arial" panose="020B0604020202020204" pitchFamily="34" charset="0"/>
              <a:buChar char="•"/>
            </a:pP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13</a:t>
            </a:fld>
            <a:endParaRPr lang="en-VN"/>
          </a:p>
        </p:txBody>
      </p:sp>
    </p:spTree>
    <p:extLst>
      <p:ext uri="{BB962C8B-B14F-4D97-AF65-F5344CB8AC3E}">
        <p14:creationId xmlns:p14="http://schemas.microsoft.com/office/powerpoint/2010/main" val="127372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cổ</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trọng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cổ</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giúp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thiểu</a:t>
            </a:r>
            <a:r>
              <a:rPr lang="en-US" sz="1800" dirty="0">
                <a:solidFill>
                  <a:srgbClr val="000000"/>
                </a:solidFill>
                <a:effectLst/>
                <a:latin typeface="Times New Roman" panose="02020603050405020304" pitchFamily="18" charset="0"/>
                <a:ea typeface="Times New Roman" panose="02020603050405020304" pitchFamily="18" charset="0"/>
              </a:rPr>
              <a:t> chi </a:t>
            </a:r>
            <a:r>
              <a:rPr lang="en-US" sz="1800" dirty="0" err="1">
                <a:solidFill>
                  <a:srgbClr val="000000"/>
                </a:solidFill>
                <a:effectLst/>
                <a:latin typeface="Times New Roman" panose="02020603050405020304" pitchFamily="18" charset="0"/>
                <a:ea typeface="Times New Roman" panose="02020603050405020304" pitchFamily="18" charset="0"/>
              </a:rPr>
              <a:t>phí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cường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cuối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cùng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err="1">
                <a:solidFill>
                  <a:srgbClr val="000000"/>
                </a:solidFill>
                <a:effectLst/>
                <a:latin typeface="Times New Roman" panose="02020603050405020304" pitchFamily="18" charset="0"/>
                <a:ea typeface="Times New Roman" panose="02020603050405020304" pitchFamily="18" charset="0"/>
              </a:rPr>
              <a:t>quá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huấn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luyện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học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nhằm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đoán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err="1">
                <a:solidFill>
                  <a:srgbClr val="000000"/>
                </a:solidFill>
                <a:effectLst/>
                <a:latin typeface="Times New Roman" panose="02020603050405020304" pitchFamily="18" charset="0"/>
                <a:ea typeface="Times New Roman" panose="02020603050405020304" pitchFamily="18" charset="0"/>
              </a:rPr>
              <a:t>Tuy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chuẩn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tôi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API </a:t>
            </a:r>
            <a:r>
              <a:rPr lang="en-US" sz="1800" dirty="0" err="1">
                <a:solidFill>
                  <a:srgbClr val="000000"/>
                </a:solidFill>
                <a:effectLst/>
                <a:latin typeface="Times New Roman" panose="02020603050405020304" pitchFamily="18" charset="0"/>
                <a:ea typeface="Times New Roman" panose="02020603050405020304" pitchFamily="18" charset="0"/>
              </a:rPr>
              <a:t>Investpy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dạng</a:t>
            </a:r>
            <a:r>
              <a:rPr lang="en-US" sz="1800" dirty="0">
                <a:solidFill>
                  <a:srgbClr val="000000"/>
                </a:solidFill>
                <a:effectLst/>
                <a:latin typeface="Times New Roman" panose="02020603050405020304" pitchFamily="18" charset="0"/>
                <a:ea typeface="Times New Roman" panose="02020603050405020304" pitchFamily="18" charset="0"/>
              </a:rPr>
              <a:t> .csv </a:t>
            </a:r>
            <a:r>
              <a:rPr lang="en-US" sz="1800" dirty="0" err="1">
                <a:solidFill>
                  <a:srgbClr val="000000"/>
                </a:solidFill>
                <a:effectLst/>
                <a:latin typeface="Times New Roman" panose="02020603050405020304" pitchFamily="18" charset="0"/>
                <a:ea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tôi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viện</a:t>
            </a:r>
            <a:r>
              <a:rPr lang="en-US" sz="1800" dirty="0">
                <a:solidFill>
                  <a:srgbClr val="000000"/>
                </a:solidFill>
                <a:effectLst/>
                <a:latin typeface="Times New Roman" panose="02020603050405020304" pitchFamily="18" charset="0"/>
                <a:ea typeface="Times New Roman" panose="02020603050405020304" pitchFamily="18" charset="0"/>
              </a:rPr>
              <a:t> pandas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cột</a:t>
            </a:r>
            <a:r>
              <a:rPr lang="en-US" sz="1800" dirty="0">
                <a:solidFill>
                  <a:srgbClr val="000000"/>
                </a:solidFill>
                <a:effectLst/>
                <a:latin typeface="Times New Roman" panose="02020603050405020304" pitchFamily="18" charset="0"/>
                <a:ea typeface="Times New Roman" panose="02020603050405020304" pitchFamily="18" charset="0"/>
              </a:rPr>
              <a:t> Open, High, Low, Close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Volume.</a:t>
            </a:r>
            <a:endParaRPr lang="en-VN"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14</a:t>
            </a:fld>
            <a:endParaRPr lang="en-VN"/>
          </a:p>
        </p:txBody>
      </p:sp>
    </p:spTree>
    <p:extLst>
      <p:ext uri="{BB962C8B-B14F-4D97-AF65-F5344CB8AC3E}">
        <p14:creationId xmlns:p14="http://schemas.microsoft.com/office/powerpoint/2010/main" val="429417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Sequential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LSTM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(units)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50.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Sau </a:t>
            </a:r>
            <a:r>
              <a:rPr lang="en-US" sz="1800" dirty="0" err="1">
                <a:effectLst/>
                <a:latin typeface="Times New Roman" panose="02020603050405020304" pitchFamily="18" charset="0"/>
                <a:ea typeface="Times New Roman" panose="02020603050405020304" pitchFamily="18" charset="0"/>
              </a:rPr>
              <a:t>lỗi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Dropout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0.2,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overfit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Dropout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thiểu</a:t>
            </a:r>
            <a:r>
              <a:rPr lang="en-US" sz="1800" dirty="0">
                <a:effectLst/>
                <a:latin typeface="Times New Roman" panose="02020603050405020304" pitchFamily="18" charset="0"/>
                <a:ea typeface="Times New Roman" panose="02020603050405020304" pitchFamily="18" charset="0"/>
              </a:rPr>
              <a:t> overfit.</a:t>
            </a:r>
            <a:endParaRPr lang="en-V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Dense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endParaRPr>
          </a:p>
          <a:p>
            <a:endParaRPr lang="en-VN" dirty="0"/>
          </a:p>
          <a:p>
            <a:r>
              <a:rPr lang="en-US" sz="1800" dirty="0">
                <a:effectLst/>
                <a:latin typeface="Times New Roman" panose="02020603050405020304" pitchFamily="18" charset="0"/>
                <a:ea typeface="Times New Roman" panose="02020603050405020304" pitchFamily="18" charset="0"/>
              </a:rPr>
              <a:t>Sau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compile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hoá</a:t>
            </a:r>
            <a:r>
              <a:rPr lang="en-US" sz="1800" dirty="0">
                <a:effectLst/>
                <a:latin typeface="Times New Roman" panose="02020603050405020304" pitchFamily="18" charset="0"/>
                <a:ea typeface="Times New Roman" panose="02020603050405020304" pitchFamily="18" charset="0"/>
              </a:rPr>
              <a:t> (optimizer)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Adam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mát</a:t>
            </a:r>
            <a:r>
              <a:rPr lang="en-US" sz="1800" dirty="0">
                <a:effectLst/>
                <a:latin typeface="Times New Roman" panose="02020603050405020304" pitchFamily="18" charset="0"/>
                <a:ea typeface="Times New Roman" panose="02020603050405020304" pitchFamily="18" charset="0"/>
              </a:rPr>
              <a:t> (loss)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Mean Squared Error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100 epochs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thước</a:t>
            </a:r>
            <a:r>
              <a:rPr lang="en-US" sz="1800" dirty="0">
                <a:effectLst/>
                <a:latin typeface="Times New Roman" panose="02020603050405020304" pitchFamily="18" charset="0"/>
                <a:ea typeface="Times New Roman" panose="02020603050405020304" pitchFamily="18" charset="0"/>
              </a:rPr>
              <a:t> batch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32. Sau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fit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epoch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thước</a:t>
            </a:r>
            <a:r>
              <a:rPr lang="en-US" sz="1800" dirty="0">
                <a:effectLst/>
                <a:latin typeface="Times New Roman" panose="02020603050405020304" pitchFamily="18" charset="0"/>
                <a:ea typeface="Times New Roman" panose="02020603050405020304" pitchFamily="18" charset="0"/>
              </a:rPr>
              <a:t> batch</a:t>
            </a:r>
            <a:r>
              <a:rPr lang="en-VN" dirty="0">
                <a:effectLst/>
              </a:rPr>
              <a:t> </a:t>
            </a:r>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15</a:t>
            </a:fld>
            <a:endParaRPr lang="en-VN"/>
          </a:p>
        </p:txBody>
      </p:sp>
    </p:spTree>
    <p:extLst>
      <p:ext uri="{BB962C8B-B14F-4D97-AF65-F5344CB8AC3E}">
        <p14:creationId xmlns:p14="http://schemas.microsoft.com/office/powerpoint/2010/main" val="272767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50000"/>
              </a:lnSpc>
              <a:buFont typeface="Arial" panose="020B0604020202020204" pitchFamily="34" charset="0"/>
              <a:buChar char="•"/>
            </a:pPr>
            <a:r>
              <a:rPr lang="en-US" sz="1200" dirty="0" err="1">
                <a:effectLst/>
                <a:latin typeface="Times New Roman" panose="02020603050405020304" pitchFamily="18" charset="0"/>
                <a:ea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chọn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ngẫu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nhiên</a:t>
            </a:r>
            <a:r>
              <a:rPr lang="en-US" sz="1200" dirty="0">
                <a:effectLst/>
                <a:latin typeface="Times New Roman" panose="02020603050405020304" pitchFamily="18" charset="0"/>
                <a:ea typeface="Times New Roman" panose="02020603050405020304" pitchFamily="18" charset="0"/>
              </a:rPr>
              <a:t> 5 </a:t>
            </a:r>
            <a:r>
              <a:rPr lang="en-US" sz="1200" dirty="0" err="1">
                <a:effectLst/>
                <a:latin typeface="Times New Roman" panose="02020603050405020304" pitchFamily="18" charset="0"/>
                <a:ea typeface="Times New Roman" panose="02020603050405020304" pitchFamily="18" charset="0"/>
              </a:rPr>
              <a:t>cổ</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phiếu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trong</a:t>
            </a:r>
            <a:r>
              <a:rPr lang="en-US" sz="1200" dirty="0">
                <a:effectLst/>
                <a:latin typeface="Times New Roman" panose="02020603050405020304" pitchFamily="18" charset="0"/>
                <a:ea typeface="Times New Roman" panose="02020603050405020304" pitchFamily="18" charset="0"/>
              </a:rPr>
              <a:t> top 30 </a:t>
            </a:r>
            <a:r>
              <a:rPr lang="en-US" sz="1200" dirty="0" err="1">
                <a:effectLst/>
                <a:latin typeface="Times New Roman" panose="02020603050405020304" pitchFamily="18" charset="0"/>
                <a:ea typeface="Times New Roman" panose="02020603050405020304" pitchFamily="18" charset="0"/>
              </a:rPr>
              <a:t>cổ</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phiếu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lớn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nhất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thị</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trường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chứng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khoán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Việt</a:t>
            </a:r>
            <a:r>
              <a:rPr lang="en-US" sz="1200" dirty="0">
                <a:effectLst/>
                <a:latin typeface="Times New Roman" panose="02020603050405020304" pitchFamily="18" charset="0"/>
                <a:ea typeface="Times New Roman" panose="02020603050405020304" pitchFamily="18" charset="0"/>
              </a:rPr>
              <a:t> Nam </a:t>
            </a:r>
            <a:r>
              <a:rPr lang="en-US" sz="1200" dirty="0" err="1">
                <a:effectLst/>
                <a:latin typeface="Times New Roman" panose="02020603050405020304" pitchFamily="18" charset="0"/>
                <a:ea typeface="Times New Roman" panose="02020603050405020304" pitchFamily="18" charset="0"/>
              </a:rPr>
              <a:t>gồm</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ngân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hàng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Vietcombank</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đoàn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Vingroup</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tập</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đoàn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Hoà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Phát</a:t>
            </a:r>
            <a:r>
              <a:rPr lang="en-US" sz="1200" dirty="0">
                <a:effectLst/>
                <a:latin typeface="Times New Roman" panose="02020603050405020304" pitchFamily="18" charset="0"/>
                <a:ea typeface="Times New Roman" panose="02020603050405020304" pitchFamily="18" charset="0"/>
              </a:rPr>
              <a:t>, CTCP </a:t>
            </a:r>
            <a:r>
              <a:rPr lang="en-US" sz="1200" dirty="0" err="1">
                <a:effectLst/>
                <a:latin typeface="Times New Roman" panose="02020603050405020304" pitchFamily="18" charset="0"/>
                <a:ea typeface="Times New Roman" panose="02020603050405020304" pitchFamily="18" charset="0"/>
              </a:rPr>
              <a:t>Vinamilk</a:t>
            </a:r>
            <a:r>
              <a:rPr lang="en-US" sz="1200" dirty="0">
                <a:effectLst/>
                <a:latin typeface="Times New Roman" panose="02020603050405020304" pitchFamily="18" charset="0"/>
                <a:ea typeface="Times New Roman" panose="02020603050405020304" pitchFamily="18" charset="0"/>
              </a:rPr>
              <a:t>, CTCP </a:t>
            </a:r>
            <a:r>
              <a:rPr lang="en-US" sz="1200" dirty="0" err="1">
                <a:effectLst/>
                <a:latin typeface="Times New Roman" panose="02020603050405020304" pitchFamily="18" charset="0"/>
                <a:ea typeface="Times New Roman" panose="02020603050405020304" pitchFamily="18" charset="0"/>
              </a:rPr>
              <a:t>Thế</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Giới</a:t>
            </a:r>
            <a:r>
              <a:rPr lang="en-US" sz="1200" dirty="0">
                <a:effectLst/>
                <a:latin typeface="Times New Roman" panose="02020603050405020304" pitchFamily="18" charset="0"/>
                <a:ea typeface="Times New Roman" panose="02020603050405020304" pitchFamily="18" charset="0"/>
              </a:rPr>
              <a:t> Di </a:t>
            </a:r>
            <a:r>
              <a:rPr lang="en-US" sz="1200" dirty="0" err="1">
                <a:effectLst/>
                <a:latin typeface="Times New Roman" panose="02020603050405020304" pitchFamily="18" charset="0"/>
                <a:ea typeface="Times New Roman" panose="02020603050405020304" pitchFamily="18" charset="0"/>
              </a:rPr>
              <a:t>Động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khoảng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thời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gian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giao</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dịch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rPr>
              <a:t> 7 </a:t>
            </a:r>
            <a:r>
              <a:rPr lang="en-US" sz="1200" dirty="0" err="1">
                <a:effectLst/>
                <a:latin typeface="Times New Roman" panose="02020603050405020304" pitchFamily="18" charset="0"/>
                <a:ea typeface="Times New Roman" panose="02020603050405020304" pitchFamily="18" charset="0"/>
              </a:rPr>
              <a:t>năm</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từ</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năm</a:t>
            </a:r>
            <a:r>
              <a:rPr lang="en-US" sz="1200" dirty="0">
                <a:effectLst/>
                <a:latin typeface="Times New Roman" panose="02020603050405020304" pitchFamily="18" charset="0"/>
                <a:ea typeface="Times New Roman" panose="02020603050405020304" pitchFamily="18" charset="0"/>
              </a:rPr>
              <a:t> 2015 </a:t>
            </a:r>
            <a:r>
              <a:rPr lang="en-US" sz="1200" dirty="0" err="1">
                <a:effectLst/>
                <a:latin typeface="Times New Roman" panose="02020603050405020304" pitchFamily="18" charset="0"/>
                <a:ea typeface="Times New Roman" panose="02020603050405020304" pitchFamily="18" charset="0"/>
              </a:rPr>
              <a:t>đến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năm</a:t>
            </a:r>
            <a:r>
              <a:rPr lang="en-US" sz="1200" dirty="0">
                <a:effectLst/>
                <a:latin typeface="Times New Roman" panose="02020603050405020304" pitchFamily="18" charset="0"/>
                <a:ea typeface="Times New Roman" panose="02020603050405020304" pitchFamily="18" charset="0"/>
              </a:rPr>
              <a:t> 2022), </a:t>
            </a:r>
            <a:r>
              <a:rPr lang="en-US" sz="1200" dirty="0" err="1">
                <a:effectLst/>
                <a:latin typeface="Times New Roman" panose="02020603050405020304" pitchFamily="18" charset="0"/>
                <a:ea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khoảng</a:t>
            </a:r>
            <a:r>
              <a:rPr lang="en-US" sz="1200" dirty="0">
                <a:effectLst/>
                <a:latin typeface="Times New Roman" panose="02020603050405020304" pitchFamily="18" charset="0"/>
                <a:ea typeface="Times New Roman" panose="02020603050405020304" pitchFamily="18" charset="0"/>
              </a:rPr>
              <a:t> 1800 </a:t>
            </a:r>
            <a:r>
              <a:rPr lang="en-US" sz="1200" dirty="0" err="1">
                <a:effectLst/>
                <a:latin typeface="Times New Roman" panose="02020603050405020304" pitchFamily="18" charset="0"/>
                <a:ea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khoảng</a:t>
            </a:r>
            <a:r>
              <a:rPr lang="en-US" sz="1200" dirty="0">
                <a:effectLst/>
                <a:latin typeface="Times New Roman" panose="02020603050405020304" pitchFamily="18" charset="0"/>
                <a:ea typeface="Times New Roman" panose="02020603050405020304" pitchFamily="18" charset="0"/>
              </a:rPr>
              <a:t> 1500 </a:t>
            </a:r>
            <a:r>
              <a:rPr lang="en-US" sz="1200" dirty="0" err="1">
                <a:effectLst/>
                <a:latin typeface="Times New Roman" panose="02020603050405020304" pitchFamily="18" charset="0"/>
                <a:ea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cho</a:t>
            </a:r>
            <a:r>
              <a:rPr lang="en-US" sz="1200" dirty="0">
                <a:effectLst/>
                <a:latin typeface="Times New Roman" panose="02020603050405020304" pitchFamily="18" charset="0"/>
                <a:ea typeface="Times New Roman" panose="02020603050405020304" pitchFamily="18" charset="0"/>
              </a:rPr>
              <a:t> Training </a:t>
            </a:r>
            <a:r>
              <a:rPr lang="en-US" sz="1200" dirty="0" err="1">
                <a:effectLst/>
                <a:latin typeface="Times New Roman" panose="02020603050405020304" pitchFamily="18" charset="0"/>
                <a:ea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rPr>
              <a:t> 300 </a:t>
            </a:r>
            <a:r>
              <a:rPr lang="en-US" sz="1200" dirty="0" err="1">
                <a:effectLst/>
                <a:latin typeface="Times New Roman" panose="02020603050405020304" pitchFamily="18" charset="0"/>
                <a:ea typeface="Times New Roman" panose="02020603050405020304" pitchFamily="18" charset="0"/>
              </a:rPr>
              <a:t>mẫu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cho</a:t>
            </a:r>
            <a:r>
              <a:rPr lang="en-US" sz="1200" dirty="0">
                <a:effectLst/>
                <a:latin typeface="Times New Roman" panose="02020603050405020304" pitchFamily="18" charset="0"/>
                <a:ea typeface="Times New Roman" panose="02020603050405020304" pitchFamily="18" charset="0"/>
              </a:rPr>
              <a:t> Testing).</a:t>
            </a:r>
            <a:endParaRPr lang="en-VN" sz="1200" dirty="0">
              <a:effectLst/>
              <a:latin typeface="Times New Roman" panose="02020603050405020304" pitchFamily="18" charset="0"/>
              <a:ea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err="1">
                <a:effectLst/>
                <a:latin typeface="Times New Roman" panose="02020603050405020304" pitchFamily="18" charset="0"/>
                <a:ea typeface="Times New Roman" panose="02020603050405020304" pitchFamily="18" charset="0"/>
              </a:rPr>
              <a:t>Môi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trường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thực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nghiệm</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trên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Macbook</a:t>
            </a:r>
            <a:r>
              <a:rPr lang="en-US" sz="1200" dirty="0">
                <a:effectLst/>
                <a:latin typeface="Times New Roman" panose="02020603050405020304" pitchFamily="18" charset="0"/>
                <a:ea typeface="Times New Roman" panose="02020603050405020304" pitchFamily="18" charset="0"/>
              </a:rPr>
              <a:t> Pro, </a:t>
            </a:r>
            <a:r>
              <a:rPr lang="en-US" sz="1200" dirty="0" err="1">
                <a:effectLst/>
                <a:latin typeface="Times New Roman" panose="02020603050405020304" pitchFamily="18" charset="0"/>
                <a:ea typeface="Times New Roman" panose="02020603050405020304" pitchFamily="18" charset="0"/>
              </a:rPr>
              <a:t>sử</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dụng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hệ</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điều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hành</a:t>
            </a:r>
            <a:r>
              <a:rPr lang="en-US" sz="1200" dirty="0">
                <a:effectLst/>
                <a:latin typeface="Times New Roman" panose="02020603050405020304" pitchFamily="18" charset="0"/>
                <a:ea typeface="Times New Roman" panose="02020603050405020304" pitchFamily="18" charset="0"/>
              </a:rPr>
              <a:t> macOS Ventura 13.1, </a:t>
            </a:r>
            <a:r>
              <a:rPr lang="en-US" sz="1200" dirty="0" err="1">
                <a:effectLst/>
                <a:latin typeface="Times New Roman" panose="02020603050405020304" pitchFamily="18" charset="0"/>
                <a:ea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rPr>
              <a:t> chip Apple M1 Pro </a:t>
            </a:r>
            <a:r>
              <a:rPr lang="en-US" sz="1200" dirty="0" err="1">
                <a:effectLst/>
                <a:latin typeface="Times New Roman" panose="02020603050405020304" pitchFamily="18" charset="0"/>
                <a:ea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rPr>
              <a:t> RAM 16 GB. </a:t>
            </a:r>
            <a:r>
              <a:rPr lang="en-US" sz="1200" dirty="0" err="1">
                <a:effectLst/>
                <a:latin typeface="Times New Roman" panose="02020603050405020304" pitchFamily="18" charset="0"/>
                <a:ea typeface="Times New Roman" panose="02020603050405020304" pitchFamily="18" charset="0"/>
              </a:rPr>
              <a:t>Trong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quá</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trình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huấn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luyện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sử</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dụng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phần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mềm</a:t>
            </a:r>
            <a:r>
              <a:rPr lang="en-US" sz="1200" dirty="0">
                <a:effectLst/>
                <a:latin typeface="Times New Roman" panose="02020603050405020304" pitchFamily="18" charset="0"/>
                <a:ea typeface="Times New Roman" panose="02020603050405020304" pitchFamily="18" charset="0"/>
              </a:rPr>
              <a:t> PyCharm, Google </a:t>
            </a:r>
            <a:r>
              <a:rPr lang="en-US" sz="1200" dirty="0" err="1">
                <a:effectLst/>
                <a:latin typeface="Times New Roman" panose="02020603050405020304" pitchFamily="18" charset="0"/>
                <a:ea typeface="Times New Roman" panose="02020603050405020304" pitchFamily="18" charset="0"/>
              </a:rPr>
              <a:t>Colab</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ngôn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ngữ</a:t>
            </a:r>
            <a:r>
              <a:rPr lang="en-US" sz="1200" dirty="0">
                <a:effectLst/>
                <a:latin typeface="Times New Roman" panose="02020603050405020304" pitchFamily="18" charset="0"/>
                <a:ea typeface="Times New Roman" panose="02020603050405020304" pitchFamily="18" charset="0"/>
              </a:rPr>
              <a:t> Python </a:t>
            </a:r>
            <a:r>
              <a:rPr lang="en-US" sz="1200" dirty="0" err="1">
                <a:effectLst/>
                <a:latin typeface="Times New Roman" panose="02020603050405020304" pitchFamily="18" charset="0"/>
                <a:ea typeface="Times New Roman" panose="02020603050405020304" pitchFamily="18" charset="0"/>
              </a:rPr>
              <a:t>cùng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thư</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viện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mã</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nguồn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mở</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Keras</a:t>
            </a:r>
            <a:r>
              <a:rPr lang="en-US" sz="1200" dirty="0">
                <a:effectLst/>
                <a:latin typeface="Times New Roman" panose="02020603050405020304" pitchFamily="18" charset="0"/>
                <a:ea typeface="Times New Roman" panose="02020603050405020304" pitchFamily="18" charset="0"/>
              </a:rPr>
              <a:t> do Google </a:t>
            </a:r>
            <a:r>
              <a:rPr lang="en-US" sz="1200" dirty="0" err="1">
                <a:effectLst/>
                <a:latin typeface="Times New Roman" panose="02020603050405020304" pitchFamily="18" charset="0"/>
                <a:ea typeface="Times New Roman" panose="02020603050405020304" pitchFamily="18" charset="0"/>
              </a:rPr>
              <a:t>phát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triển</a:t>
            </a:r>
            <a:r>
              <a:rPr lang="en-US" sz="1200" dirty="0">
                <a:effectLst/>
                <a:latin typeface="Times New Roman" panose="02020603050405020304" pitchFamily="18" charset="0"/>
                <a:ea typeface="Times New Roman" panose="02020603050405020304" pitchFamily="18" charset="0"/>
              </a:rPr>
              <a:t>.</a:t>
            </a:r>
            <a:endParaRPr lang="en-VN" sz="12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err="1">
                <a:effectLst/>
                <a:latin typeface="Times New Roman" panose="02020603050405020304" pitchFamily="18" charset="0"/>
                <a:ea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chọn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thực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nghiệm</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từng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cổ</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phiếu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bằng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rPr>
              <a:t> LSTM </a:t>
            </a:r>
            <a:r>
              <a:rPr lang="en-US" sz="1200" dirty="0" err="1">
                <a:effectLst/>
                <a:latin typeface="Times New Roman" panose="02020603050405020304" pitchFamily="18" charset="0"/>
                <a:ea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rPr>
              <a:t> 100 epochs. </a:t>
            </a:r>
            <a:endParaRPr lang="en-VN" dirty="0"/>
          </a:p>
          <a:p>
            <a:endParaRPr lang="en-VN" dirty="0"/>
          </a:p>
        </p:txBody>
      </p:sp>
      <p:sp>
        <p:nvSpPr>
          <p:cNvPr id="4" name="Slide Number Placeholder 3"/>
          <p:cNvSpPr>
            <a:spLocks noGrp="1"/>
          </p:cNvSpPr>
          <p:nvPr>
            <p:ph type="sldNum" sz="quarter" idx="5"/>
          </p:nvPr>
        </p:nvSpPr>
        <p:spPr/>
        <p:txBody>
          <a:bodyPr/>
          <a:lstStyle/>
          <a:p>
            <a:fld id="{21825EB5-D59B-A64E-A836-12205C26FD4D}" type="slidenum">
              <a:rPr lang="en-VN" smtClean="0"/>
              <a:t>19</a:t>
            </a:fld>
            <a:endParaRPr lang="en-VN"/>
          </a:p>
        </p:txBody>
      </p:sp>
    </p:spTree>
    <p:extLst>
      <p:ext uri="{BB962C8B-B14F-4D97-AF65-F5344CB8AC3E}">
        <p14:creationId xmlns:p14="http://schemas.microsoft.com/office/powerpoint/2010/main" val="196359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6244" y="122885"/>
            <a:ext cx="8071510" cy="4686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8" y="0"/>
            <a:ext cx="9140951"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5295" y="100025"/>
            <a:ext cx="8433409" cy="512445"/>
          </a:xfrm>
          <a:prstGeom prst="rect">
            <a:avLst/>
          </a:prstGeom>
        </p:spPr>
        <p:txBody>
          <a:bodyPr wrap="square" lIns="0" tIns="0" rIns="0" bIns="0">
            <a:spAutoFit/>
          </a:bodyPr>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a:xfrm>
            <a:off x="623950" y="1184043"/>
            <a:ext cx="7896098" cy="460057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567429" y="6585721"/>
            <a:ext cx="2467610"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25"/>
              </a:lnSpc>
            </a:pPr>
            <a:r>
              <a:rPr dirty="0"/>
              <a:t>IT3100 – Lập trình </a:t>
            </a:r>
            <a:r>
              <a:rPr spc="-5" dirty="0"/>
              <a:t>hướng </a:t>
            </a:r>
            <a:r>
              <a:rPr dirty="0"/>
              <a:t>đối</a:t>
            </a:r>
            <a:r>
              <a:rPr spc="-155" dirty="0"/>
              <a:t> </a:t>
            </a:r>
            <a:r>
              <a:rPr spc="-5" dirty="0"/>
              <a:t>tượng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6/10/23</a:t>
            </a:fld>
            <a:endParaRPr lang="en-US"/>
          </a:p>
        </p:txBody>
      </p:sp>
      <p:sp>
        <p:nvSpPr>
          <p:cNvPr id="6" name="Holder 6"/>
          <p:cNvSpPr>
            <a:spLocks noGrp="1"/>
          </p:cNvSpPr>
          <p:nvPr>
            <p:ph type="sldNum" sz="quarter" idx="7"/>
          </p:nvPr>
        </p:nvSpPr>
        <p:spPr>
          <a:xfrm>
            <a:off x="8618219" y="6585721"/>
            <a:ext cx="247015"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4.xml"/><Relationship Id="rId7" Type="http://schemas.openxmlformats.org/officeDocument/2006/relationships/oleObject" Target="../embeddings/oleObject2.bin"/><Relationship Id="rId12"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7.emf"/><Relationship Id="rId4" Type="http://schemas.openxmlformats.org/officeDocument/2006/relationships/image" Target="../media/image9.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7"/>
            <a:ext cx="9144000" cy="1597660"/>
          </a:xfrm>
          <a:custGeom>
            <a:avLst/>
            <a:gdLst/>
            <a:ahLst/>
            <a:cxnLst/>
            <a:rect l="l" t="t" r="r" b="b"/>
            <a:pathLst>
              <a:path w="9144000" h="1597660">
                <a:moveTo>
                  <a:pt x="9144000" y="0"/>
                </a:moveTo>
                <a:lnTo>
                  <a:pt x="0" y="0"/>
                </a:lnTo>
                <a:lnTo>
                  <a:pt x="0" y="1597152"/>
                </a:lnTo>
                <a:lnTo>
                  <a:pt x="9144000" y="1597152"/>
                </a:lnTo>
                <a:lnTo>
                  <a:pt x="9144000" y="0"/>
                </a:lnTo>
                <a:close/>
              </a:path>
            </a:pathLst>
          </a:custGeom>
          <a:solidFill>
            <a:srgbClr val="FFFFFF"/>
          </a:solidFill>
        </p:spPr>
        <p:txBody>
          <a:bodyPr wrap="square" lIns="0" tIns="0" rIns="0" bIns="0" rtlCol="0"/>
          <a:lstStyle/>
          <a:p>
            <a:endParaRPr/>
          </a:p>
        </p:txBody>
      </p:sp>
      <p:grpSp>
        <p:nvGrpSpPr>
          <p:cNvPr id="5" name="object 5"/>
          <p:cNvGrpSpPr/>
          <p:nvPr/>
        </p:nvGrpSpPr>
        <p:grpSpPr>
          <a:xfrm>
            <a:off x="0" y="4114797"/>
            <a:ext cx="9144000" cy="2743200"/>
            <a:chOff x="0" y="4114797"/>
            <a:chExt cx="9144000" cy="2743200"/>
          </a:xfrm>
        </p:grpSpPr>
        <p:sp>
          <p:nvSpPr>
            <p:cNvPr id="6" name="object 6"/>
            <p:cNvSpPr/>
            <p:nvPr/>
          </p:nvSpPr>
          <p:spPr>
            <a:xfrm>
              <a:off x="0" y="4114797"/>
              <a:ext cx="9143999" cy="27432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4251960"/>
              <a:ext cx="9143999" cy="2606037"/>
            </a:xfrm>
            <a:prstGeom prst="rect">
              <a:avLst/>
            </a:prstGeom>
            <a:blipFill>
              <a:blip r:embed="rId3" cstate="print"/>
              <a:stretch>
                <a:fillRect/>
              </a:stretch>
            </a:blipFill>
          </p:spPr>
          <p:txBody>
            <a:bodyPr wrap="square" lIns="0" tIns="0" rIns="0" bIns="0" rtlCol="0"/>
            <a:lstStyle/>
            <a:p>
              <a:endParaRPr dirty="0"/>
            </a:p>
          </p:txBody>
        </p:sp>
      </p:grpSp>
      <p:sp>
        <p:nvSpPr>
          <p:cNvPr id="9" name="object 9"/>
          <p:cNvSpPr txBox="1"/>
          <p:nvPr/>
        </p:nvSpPr>
        <p:spPr>
          <a:xfrm>
            <a:off x="1824309" y="1807723"/>
            <a:ext cx="5484495" cy="383438"/>
          </a:xfrm>
          <a:prstGeom prst="rect">
            <a:avLst/>
          </a:prstGeom>
        </p:spPr>
        <p:txBody>
          <a:bodyPr vert="horz" wrap="square" lIns="0" tIns="13970" rIns="0" bIns="0" rtlCol="0">
            <a:spAutoFit/>
          </a:bodyPr>
          <a:lstStyle/>
          <a:p>
            <a:pPr algn="ctr">
              <a:lnSpc>
                <a:spcPct val="100000"/>
              </a:lnSpc>
              <a:spcBef>
                <a:spcPts val="110"/>
              </a:spcBef>
            </a:pPr>
            <a:r>
              <a:rPr lang="en-US" sz="2400" b="1" i="1" spc="-160" dirty="0" err="1">
                <a:solidFill>
                  <a:srgbClr val="C00000"/>
                </a:solidFill>
                <a:latin typeface="Times New Roman" panose="02020603050405020304" pitchFamily="18" charset="0"/>
                <a:cs typeface="Times New Roman" panose="02020603050405020304" pitchFamily="18" charset="0"/>
              </a:rPr>
              <a:t>Báo</a:t>
            </a:r>
            <a:r>
              <a:rPr lang="en-US" sz="2400" b="1" i="1" spc="-160" dirty="0">
                <a:solidFill>
                  <a:srgbClr val="C00000"/>
                </a:solidFill>
                <a:latin typeface="Times New Roman" panose="02020603050405020304" pitchFamily="18" charset="0"/>
                <a:cs typeface="Times New Roman" panose="02020603050405020304" pitchFamily="18" charset="0"/>
              </a:rPr>
              <a:t> </a:t>
            </a:r>
            <a:r>
              <a:rPr lang="en-US" sz="2400" b="1" i="1" spc="-160" dirty="0" err="1">
                <a:solidFill>
                  <a:srgbClr val="C00000"/>
                </a:solidFill>
                <a:latin typeface="Times New Roman" panose="02020603050405020304" pitchFamily="18" charset="0"/>
                <a:cs typeface="Times New Roman" panose="02020603050405020304" pitchFamily="18" charset="0"/>
              </a:rPr>
              <a:t>cáo</a:t>
            </a:r>
            <a:r>
              <a:rPr lang="en-US" sz="2400" b="1" i="1" spc="-160" dirty="0">
                <a:solidFill>
                  <a:srgbClr val="C00000"/>
                </a:solidFill>
                <a:latin typeface="Times New Roman" panose="02020603050405020304" pitchFamily="18" charset="0"/>
                <a:cs typeface="Times New Roman" panose="02020603050405020304" pitchFamily="18" charset="0"/>
              </a:rPr>
              <a:t> </a:t>
            </a:r>
            <a:r>
              <a:rPr lang="en-US" sz="2400" b="1" i="1" spc="-160" dirty="0" err="1">
                <a:solidFill>
                  <a:srgbClr val="C00000"/>
                </a:solidFill>
                <a:latin typeface="Times New Roman" panose="02020603050405020304" pitchFamily="18" charset="0"/>
                <a:cs typeface="Times New Roman" panose="02020603050405020304" pitchFamily="18" charset="0"/>
              </a:rPr>
              <a:t>tốt</a:t>
            </a:r>
            <a:r>
              <a:rPr lang="en-US" sz="2400" b="1" i="1" spc="-160" dirty="0">
                <a:solidFill>
                  <a:srgbClr val="C00000"/>
                </a:solidFill>
                <a:latin typeface="Times New Roman" panose="02020603050405020304" pitchFamily="18" charset="0"/>
                <a:cs typeface="Times New Roman" panose="02020603050405020304" pitchFamily="18" charset="0"/>
              </a:rPr>
              <a:t> </a:t>
            </a:r>
            <a:r>
              <a:rPr lang="en-US" sz="2400" b="1" i="1" spc="-160" dirty="0" err="1">
                <a:solidFill>
                  <a:srgbClr val="C00000"/>
                </a:solidFill>
                <a:latin typeface="Times New Roman" panose="02020603050405020304" pitchFamily="18" charset="0"/>
                <a:cs typeface="Times New Roman" panose="02020603050405020304" pitchFamily="18" charset="0"/>
              </a:rPr>
              <a:t>nghiệp</a:t>
            </a:r>
            <a:r>
              <a:rPr lang="en-US" sz="2400" b="1" i="1" spc="-160" dirty="0">
                <a:solidFill>
                  <a:srgbClr val="C00000"/>
                </a:solidFill>
                <a:latin typeface="Times New Roman" panose="02020603050405020304" pitchFamily="18" charset="0"/>
                <a:cs typeface="Times New Roman" panose="02020603050405020304" pitchFamily="18" charset="0"/>
              </a:rPr>
              <a:t> </a:t>
            </a:r>
            <a:r>
              <a:rPr lang="en-US" sz="2400" b="1" i="1" spc="-160" dirty="0" err="1">
                <a:solidFill>
                  <a:srgbClr val="C00000"/>
                </a:solidFill>
                <a:latin typeface="Times New Roman" panose="02020603050405020304" pitchFamily="18" charset="0"/>
                <a:cs typeface="Times New Roman" panose="02020603050405020304" pitchFamily="18" charset="0"/>
              </a:rPr>
              <a:t>cao</a:t>
            </a:r>
            <a:r>
              <a:rPr lang="en-US" sz="2400" b="1" i="1" spc="-160" dirty="0">
                <a:solidFill>
                  <a:srgbClr val="C00000"/>
                </a:solidFill>
                <a:latin typeface="Times New Roman" panose="02020603050405020304" pitchFamily="18" charset="0"/>
                <a:cs typeface="Times New Roman" panose="02020603050405020304" pitchFamily="18" charset="0"/>
              </a:rPr>
              <a:t> </a:t>
            </a:r>
            <a:r>
              <a:rPr lang="en-US" sz="2400" b="1" i="1" spc="-160" dirty="0" err="1">
                <a:solidFill>
                  <a:srgbClr val="C00000"/>
                </a:solidFill>
                <a:latin typeface="Times New Roman" panose="02020603050405020304" pitchFamily="18" charset="0"/>
                <a:cs typeface="Times New Roman" panose="02020603050405020304" pitchFamily="18" charset="0"/>
              </a:rPr>
              <a:t>học</a:t>
            </a:r>
            <a:endParaRPr lang="en-US" sz="2400" b="1" i="1" spc="-160" dirty="0">
              <a:solidFill>
                <a:srgbClr val="C00000"/>
              </a:solidFill>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2231854A-35C1-2945-AE37-F285742FBD11}"/>
              </a:ext>
            </a:extLst>
          </p:cNvPr>
          <p:cNvSpPr txBox="1"/>
          <p:nvPr/>
        </p:nvSpPr>
        <p:spPr>
          <a:xfrm>
            <a:off x="644691" y="2719517"/>
            <a:ext cx="7854616" cy="975908"/>
          </a:xfrm>
          <a:prstGeom prst="rect">
            <a:avLst/>
          </a:prstGeom>
        </p:spPr>
        <p:txBody>
          <a:bodyPr vert="horz" wrap="square" lIns="0" tIns="13970" rIns="0" bIns="0" rtlCol="0">
            <a:spAutoFit/>
          </a:bodyPr>
          <a:lstStyle/>
          <a:p>
            <a:pPr algn="ctr">
              <a:lnSpc>
                <a:spcPct val="100000"/>
              </a:lnSpc>
              <a:spcBef>
                <a:spcPts val="110"/>
              </a:spcBef>
            </a:pPr>
            <a:r>
              <a:rPr lang="en-US" sz="2800" b="1" spc="-160" dirty="0">
                <a:solidFill>
                  <a:srgbClr val="C00000"/>
                </a:solidFill>
                <a:latin typeface="Times New Roman" panose="02020603050405020304" pitchFamily="18" charset="0"/>
                <a:cs typeface="Times New Roman" panose="02020603050405020304" pitchFamily="18" charset="0"/>
              </a:rPr>
              <a:t>DỰ ĐOÁN GIÁ CỔ PHIẾU BẰNG HỌC MÁY</a:t>
            </a:r>
            <a:endParaRPr sz="2800" dirty="0">
              <a:latin typeface="Times New Roman" panose="02020603050405020304" pitchFamily="18" charset="0"/>
              <a:cs typeface="Times New Roman" panose="02020603050405020304" pitchFamily="18" charset="0"/>
            </a:endParaRPr>
          </a:p>
          <a:p>
            <a:pPr>
              <a:lnSpc>
                <a:spcPct val="100000"/>
              </a:lnSpc>
              <a:spcBef>
                <a:spcPts val="5"/>
              </a:spcBef>
            </a:pPr>
            <a:endParaRPr sz="3450" dirty="0">
              <a:latin typeface="Arial"/>
              <a:cs typeface="Arial"/>
            </a:endParaRPr>
          </a:p>
        </p:txBody>
      </p:sp>
      <p:sp>
        <p:nvSpPr>
          <p:cNvPr id="12" name="object 9">
            <a:extLst>
              <a:ext uri="{FF2B5EF4-FFF2-40B4-BE49-F238E27FC236}">
                <a16:creationId xmlns:a16="http://schemas.microsoft.com/office/drawing/2014/main" id="{8A8EBE53-D456-944B-907A-3179EEE7412B}"/>
              </a:ext>
            </a:extLst>
          </p:cNvPr>
          <p:cNvSpPr txBox="1"/>
          <p:nvPr/>
        </p:nvSpPr>
        <p:spPr>
          <a:xfrm>
            <a:off x="5715000" y="4724400"/>
            <a:ext cx="3187609" cy="580928"/>
          </a:xfrm>
          <a:prstGeom prst="rect">
            <a:avLst/>
          </a:prstGeom>
        </p:spPr>
        <p:txBody>
          <a:bodyPr vert="horz" wrap="square" lIns="0" tIns="13970" rIns="0" bIns="0" rtlCol="0">
            <a:spAutoFit/>
          </a:bodyPr>
          <a:lstStyle/>
          <a:p>
            <a:pPr>
              <a:lnSpc>
                <a:spcPct val="100000"/>
              </a:lnSpc>
              <a:spcBef>
                <a:spcPts val="110"/>
              </a:spcBef>
            </a:pPr>
            <a:r>
              <a:rPr lang="en-US" dirty="0">
                <a:solidFill>
                  <a:schemeClr val="bg1"/>
                </a:solidFill>
                <a:latin typeface="Times New Roman" panose="02020603050405020304" pitchFamily="18" charset="0"/>
                <a:cs typeface="Times New Roman" panose="02020603050405020304" pitchFamily="18" charset="0"/>
              </a:rPr>
              <a:t>HV: </a:t>
            </a:r>
            <a:r>
              <a:rPr lang="en-US" dirty="0" err="1">
                <a:solidFill>
                  <a:schemeClr val="bg1"/>
                </a:solidFill>
                <a:latin typeface="Times New Roman" panose="02020603050405020304" pitchFamily="18" charset="0"/>
                <a:cs typeface="Times New Roman" panose="02020603050405020304" pitchFamily="18" charset="0"/>
              </a:rPr>
              <a:t>Bùi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Ngô</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Tôn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Bách</a:t>
            </a:r>
            <a:endParaRPr lang="en-US"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110"/>
              </a:spcBef>
            </a:pPr>
            <a:r>
              <a:rPr lang="en-US" dirty="0">
                <a:solidFill>
                  <a:schemeClr val="bg1"/>
                </a:solidFill>
                <a:latin typeface="Times New Roman" panose="02020603050405020304" pitchFamily="18" charset="0"/>
                <a:cs typeface="Times New Roman" panose="02020603050405020304" pitchFamily="18" charset="0"/>
              </a:rPr>
              <a:t>GVHD: TS. </a:t>
            </a:r>
            <a:r>
              <a:rPr lang="en-US" dirty="0" err="1">
                <a:solidFill>
                  <a:schemeClr val="bg1"/>
                </a:solidFill>
                <a:latin typeface="Times New Roman" panose="02020603050405020304" pitchFamily="18" charset="0"/>
                <a:cs typeface="Times New Roman" panose="02020603050405020304" pitchFamily="18" charset="0"/>
              </a:rPr>
              <a:t>Nguyễn</a:t>
            </a:r>
            <a:r>
              <a:rPr lang="en-US" dirty="0">
                <a:solidFill>
                  <a:schemeClr val="bg1"/>
                </a:solidFill>
                <a:latin typeface="Times New Roman" panose="02020603050405020304" pitchFamily="18" charset="0"/>
                <a:cs typeface="Times New Roman" panose="02020603050405020304" pitchFamily="18" charset="0"/>
              </a:rPr>
              <a:t> Anh </a:t>
            </a:r>
            <a:r>
              <a:rPr lang="en-US" dirty="0" err="1">
                <a:solidFill>
                  <a:schemeClr val="bg1"/>
                </a:solidFill>
                <a:latin typeface="Times New Roman" panose="02020603050405020304" pitchFamily="18" charset="0"/>
                <a:cs typeface="Times New Roman" panose="02020603050405020304" pitchFamily="18" charset="0"/>
              </a:rPr>
              <a:t>Huy</a:t>
            </a:r>
            <a:endParaRPr dirty="0">
              <a:solidFill>
                <a:schemeClr val="bg1"/>
              </a:solidFill>
              <a:latin typeface="Times New Roman" panose="02020603050405020304" pitchFamily="18" charset="0"/>
              <a:cs typeface="Times New Roman" panose="02020603050405020304" pitchFamily="18" charset="0"/>
            </a:endParaRPr>
          </a:p>
        </p:txBody>
      </p:sp>
      <p:sp>
        <p:nvSpPr>
          <p:cNvPr id="13" name="object 9">
            <a:extLst>
              <a:ext uri="{FF2B5EF4-FFF2-40B4-BE49-F238E27FC236}">
                <a16:creationId xmlns:a16="http://schemas.microsoft.com/office/drawing/2014/main" id="{5AAE53B1-9561-4E4D-A0D2-5021CCC0493B}"/>
              </a:ext>
            </a:extLst>
          </p:cNvPr>
          <p:cNvSpPr txBox="1"/>
          <p:nvPr/>
        </p:nvSpPr>
        <p:spPr>
          <a:xfrm>
            <a:off x="1524951" y="210063"/>
            <a:ext cx="6094095" cy="580928"/>
          </a:xfrm>
          <a:prstGeom prst="rect">
            <a:avLst/>
          </a:prstGeom>
        </p:spPr>
        <p:txBody>
          <a:bodyPr vert="horz" wrap="square" lIns="0" tIns="13970" rIns="0" bIns="0" rtlCol="0">
            <a:spAutoFit/>
          </a:bodyPr>
          <a:lstStyle/>
          <a:p>
            <a:pPr algn="ctr">
              <a:lnSpc>
                <a:spcPct val="100000"/>
              </a:lnSpc>
              <a:spcBef>
                <a:spcPts val="110"/>
              </a:spcBef>
            </a:pPr>
            <a:r>
              <a:rPr lang="en-US" b="1" spc="-160" dirty="0" err="1">
                <a:solidFill>
                  <a:srgbClr val="C00000"/>
                </a:solidFill>
                <a:latin typeface="Times New Roman" panose="02020603050405020304" pitchFamily="18" charset="0"/>
                <a:cs typeface="Times New Roman" panose="02020603050405020304" pitchFamily="18" charset="0"/>
              </a:rPr>
              <a:t>Trường</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Đại</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học</a:t>
            </a:r>
            <a:r>
              <a:rPr lang="en-US" b="1" spc="-160" dirty="0">
                <a:solidFill>
                  <a:srgbClr val="C00000"/>
                </a:solidFill>
                <a:latin typeface="Times New Roman" panose="02020603050405020304" pitchFamily="18" charset="0"/>
                <a:cs typeface="Times New Roman" panose="02020603050405020304" pitchFamily="18" charset="0"/>
              </a:rPr>
              <a:t> Khoa </a:t>
            </a:r>
            <a:r>
              <a:rPr lang="en-US" b="1" spc="-160" dirty="0" err="1">
                <a:solidFill>
                  <a:srgbClr val="C00000"/>
                </a:solidFill>
                <a:latin typeface="Times New Roman" panose="02020603050405020304" pitchFamily="18" charset="0"/>
                <a:cs typeface="Times New Roman" panose="02020603050405020304" pitchFamily="18" charset="0"/>
              </a:rPr>
              <a:t>học</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Tự</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nhiên</a:t>
            </a:r>
            <a:r>
              <a:rPr lang="en-US" b="1" spc="-160" dirty="0">
                <a:solidFill>
                  <a:srgbClr val="C00000"/>
                </a:solidFill>
                <a:latin typeface="Times New Roman" panose="02020603050405020304" pitchFamily="18" charset="0"/>
                <a:cs typeface="Times New Roman" panose="02020603050405020304" pitchFamily="18" charset="0"/>
              </a:rPr>
              <a:t> – ĐHQG TP. HCM</a:t>
            </a:r>
          </a:p>
          <a:p>
            <a:pPr algn="ctr">
              <a:lnSpc>
                <a:spcPct val="100000"/>
              </a:lnSpc>
              <a:spcBef>
                <a:spcPts val="110"/>
              </a:spcBef>
            </a:pPr>
            <a:r>
              <a:rPr lang="en-US" b="1" spc="-160" dirty="0">
                <a:solidFill>
                  <a:srgbClr val="C00000"/>
                </a:solidFill>
                <a:latin typeface="Times New Roman" panose="02020603050405020304" pitchFamily="18" charset="0"/>
                <a:cs typeface="Times New Roman" panose="02020603050405020304" pitchFamily="18" charset="0"/>
              </a:rPr>
              <a:t>Khoa </a:t>
            </a:r>
            <a:r>
              <a:rPr lang="en-US" b="1" spc="-160" dirty="0" err="1">
                <a:solidFill>
                  <a:srgbClr val="C00000"/>
                </a:solidFill>
                <a:latin typeface="Times New Roman" panose="02020603050405020304" pitchFamily="18" charset="0"/>
                <a:cs typeface="Times New Roman" panose="02020603050405020304" pitchFamily="18" charset="0"/>
              </a:rPr>
              <a:t>Vật</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lý</a:t>
            </a:r>
            <a:r>
              <a:rPr lang="en-US" b="1" spc="-160" dirty="0">
                <a:solidFill>
                  <a:srgbClr val="C00000"/>
                </a:solidFill>
                <a:latin typeface="Times New Roman" panose="02020603050405020304" pitchFamily="18" charset="0"/>
                <a:cs typeface="Times New Roman" panose="02020603050405020304" pitchFamily="18" charset="0"/>
              </a:rPr>
              <a:t> – </a:t>
            </a:r>
            <a:r>
              <a:rPr lang="en-US" b="1" spc="-160" dirty="0" err="1">
                <a:solidFill>
                  <a:srgbClr val="C00000"/>
                </a:solidFill>
                <a:latin typeface="Times New Roman" panose="02020603050405020304" pitchFamily="18" charset="0"/>
                <a:cs typeface="Times New Roman" panose="02020603050405020304" pitchFamily="18" charset="0"/>
              </a:rPr>
              <a:t>Vật</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lý</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Kĩ</a:t>
            </a:r>
            <a:r>
              <a:rPr lang="en-US" b="1" spc="-160" dirty="0">
                <a:solidFill>
                  <a:srgbClr val="C00000"/>
                </a:solidFill>
                <a:latin typeface="Times New Roman" panose="02020603050405020304" pitchFamily="18" charset="0"/>
                <a:cs typeface="Times New Roman" panose="02020603050405020304" pitchFamily="18" charset="0"/>
              </a:rPr>
              <a:t> </a:t>
            </a:r>
            <a:r>
              <a:rPr lang="en-US" b="1" spc="-160" dirty="0" err="1">
                <a:solidFill>
                  <a:srgbClr val="C00000"/>
                </a:solidFill>
                <a:latin typeface="Times New Roman" panose="02020603050405020304" pitchFamily="18" charset="0"/>
                <a:cs typeface="Times New Roman" panose="02020603050405020304" pitchFamily="18" charset="0"/>
              </a:rPr>
              <a:t>thuật</a:t>
            </a:r>
            <a:endParaRPr lang="en-US" b="1" spc="-16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10</a:t>
            </a:fld>
            <a:endParaRPr sz="1200">
              <a:latin typeface="Arial"/>
              <a:cs typeface="Arial"/>
            </a:endParaRPr>
          </a:p>
        </p:txBody>
      </p:sp>
      <mc:AlternateContent xmlns:mc="http://schemas.openxmlformats.org/markup-compatibility/2006">
        <mc:Choice xmlns:a14="http://schemas.microsoft.com/office/drawing/2010/main" Requires="a14">
          <p:sp>
            <p:nvSpPr>
              <p:cNvPr id="7" name="object 7"/>
              <p:cNvSpPr txBox="1"/>
              <p:nvPr/>
            </p:nvSpPr>
            <p:spPr>
              <a:xfrm>
                <a:off x="536244" y="2363388"/>
                <a:ext cx="8074356" cy="2391295"/>
              </a:xfrm>
              <a:prstGeom prst="rect">
                <a:avLst/>
              </a:prstGeom>
            </p:spPr>
            <p:txBody>
              <a:bodyPr vert="horz" wrap="square" lIns="0" tIns="42544" rIns="0" bIns="0" rtlCol="0">
                <a:spAutoFit/>
              </a:bodyPr>
              <a:lstStyle/>
              <a:p>
                <a:pPr marL="355600" marR="5080" indent="-342900" algn="just">
                  <a:lnSpc>
                    <a:spcPct val="90000"/>
                  </a:lnSpc>
                  <a:spcBef>
                    <a:spcPts val="334"/>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Với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ảo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đo</a:t>
                </a:r>
                <a:r>
                  <a:rPr lang="en-VN" dirty="0">
                    <a:effectLst/>
                    <a:latin typeface="Times New Roman" panose="02020603050405020304" pitchFamily="18" charset="0"/>
                    <a:ea typeface="Times New Roman" panose="02020603050405020304" pitchFamily="18" charset="0"/>
                    <a:cs typeface="Times New Roman" panose="02020603050405020304" pitchFamily="18" charset="0"/>
                  </a:rPr>
                  <a:t> với</a:t>
                </a:r>
              </a:p>
              <a:p>
                <a:pPr marL="355600" marR="5080" indent="-342900" algn="just">
                  <a:lnSpc>
                    <a:spcPct val="90000"/>
                  </a:lnSpc>
                  <a:spcBef>
                    <a:spcPts val="334"/>
                  </a:spcBef>
                  <a:buFont typeface="Arial" panose="020B0604020202020204" pitchFamily="34" charset="0"/>
                  <a:buChar char="•"/>
                </a:pPr>
                <a:endParaRPr lang="en-VN"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14:m>
                  <m:oMath xmlns:m="http://schemas.openxmlformats.org/officeDocument/2006/math">
                    <m:sSub>
                      <m:sSubPr>
                        <m:ctrlPr>
                          <a:rPr lang="en-VN"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14:m>
                  <m:oMath xmlns:m="http://schemas.openxmlformats.org/officeDocument/2006/math">
                    <m:acc>
                      <m:accPr>
                        <m:chr m:val="̂"/>
                        <m:ctrlPr>
                          <a:rPr lang="en-VN" sz="1800" i="1">
                            <a:effectLst/>
                            <a:latin typeface="Cambria Math" panose="02040503050406030204" pitchFamily="18" charset="0"/>
                            <a:ea typeface="Times New Roman" panose="02020603050405020304" pitchFamily="18" charset="0"/>
                          </a:rPr>
                        </m:ctrlPr>
                      </m:accPr>
                      <m:e>
                        <m:sSub>
                          <m:sSubPr>
                            <m:ctrlPr>
                              <a:rPr lang="en-V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rPr>
                              <m:t>𝑘</m:t>
                            </m:r>
                          </m:sub>
                        </m:sSub>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𝑁</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lnSpc>
                    <a:spcPct val="90000"/>
                  </a:lnSpc>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7" name="object 7"/>
              <p:cNvSpPr txBox="1">
                <a:spLocks noRot="1" noChangeAspect="1" noMove="1" noResize="1" noEditPoints="1" noAdjustHandles="1" noChangeArrowheads="1" noChangeShapeType="1" noTextEdit="1"/>
              </p:cNvSpPr>
              <p:nvPr/>
            </p:nvSpPr>
            <p:spPr>
              <a:xfrm>
                <a:off x="536244" y="2363388"/>
                <a:ext cx="8074356" cy="2391295"/>
              </a:xfrm>
              <a:prstGeom prst="rect">
                <a:avLst/>
              </a:prstGeom>
              <a:blipFill>
                <a:blip r:embed="rId2"/>
                <a:stretch>
                  <a:fillRect l="-1413" t="-2646" r="-1570"/>
                </a:stretch>
              </a:blipFill>
            </p:spPr>
            <p:txBody>
              <a:bodyPr/>
              <a:lstStyle/>
              <a:p>
                <a:r>
                  <a:rPr lang="en-VN">
                    <a:noFill/>
                  </a:rPr>
                  <a:t> </a:t>
                </a:r>
              </a:p>
            </p:txBody>
          </p:sp>
        </mc:Fallback>
      </mc:AlternateContent>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Phương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pháp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đánh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giá</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83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11</a:t>
            </a:fld>
            <a:endParaRPr sz="1200">
              <a:latin typeface="Arial"/>
              <a:cs typeface="Arial"/>
            </a:endParaRPr>
          </a:p>
        </p:txBody>
      </p:sp>
      <mc:AlternateContent xmlns:mc="http://schemas.openxmlformats.org/markup-compatibility/2006">
        <mc:Choice xmlns:a14="http://schemas.microsoft.com/office/drawing/2010/main" Requires="a14">
          <p:sp>
            <p:nvSpPr>
              <p:cNvPr id="7" name="object 7"/>
              <p:cNvSpPr txBox="1"/>
              <p:nvPr/>
            </p:nvSpPr>
            <p:spPr>
              <a:xfrm>
                <a:off x="536244" y="1143000"/>
                <a:ext cx="8074356" cy="5077030"/>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gốc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(Root Mean Square Error)</a:t>
                </a:r>
                <a:r>
                  <a:rPr lang="en-VN" dirty="0">
                    <a:effectLst/>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2700" marR="5080" algn="just">
                  <a:spcBef>
                    <a:spcPts val="334"/>
                  </a:spcBef>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r>
                        <a:rPr lang="en-US" i="1">
                          <a:latin typeface="Cambria Math" panose="02040503050406030204" pitchFamily="18" charset="0"/>
                        </a:rPr>
                        <m:t>𝑀𝑆𝐸</m:t>
                      </m:r>
                      <m:r>
                        <a:rPr lang="en-US" i="1">
                          <a:latin typeface="Cambria Math" panose="02040503050406030204" pitchFamily="18" charset="0"/>
                        </a:rPr>
                        <m:t>=  </m:t>
                      </m:r>
                      <m:rad>
                        <m:radPr>
                          <m:degHide m:val="on"/>
                          <m:ctrlPr>
                            <a:rPr lang="en-VN" i="1">
                              <a:latin typeface="Cambria Math" panose="02040503050406030204" pitchFamily="18" charset="0"/>
                            </a:rPr>
                          </m:ctrlPr>
                        </m:radPr>
                        <m:deg/>
                        <m:e>
                          <m:f>
                            <m:fPr>
                              <m:ctrlPr>
                                <a:rPr lang="en-V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limLoc m:val="undOvr"/>
                              <m:ctrlPr>
                                <a:rPr lang="en-VN"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VN" i="1">
                                      <a:latin typeface="Cambria Math" panose="02040503050406030204" pitchFamily="18" charset="0"/>
                                    </a:rPr>
                                  </m:ctrlPr>
                                </m:dPr>
                                <m:e>
                                  <m:sSub>
                                    <m:sSubPr>
                                      <m:ctrlPr>
                                        <a:rPr lang="en-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i="1">
                                      <a:latin typeface="Cambria Math" panose="02040503050406030204" pitchFamily="18" charset="0"/>
                                    </a:rPr>
                                    <m:t>−</m:t>
                                  </m:r>
                                  <m:acc>
                                    <m:accPr>
                                      <m:chr m:val="̂"/>
                                      <m:ctrlPr>
                                        <a:rPr lang="en-VN" i="1">
                                          <a:latin typeface="Cambria Math" panose="02040503050406030204" pitchFamily="18" charset="0"/>
                                        </a:rPr>
                                      </m:ctrlPr>
                                    </m:accPr>
                                    <m:e>
                                      <m:sSub>
                                        <m:sSubPr>
                                          <m:ctrlPr>
                                            <a:rPr lang="en-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e>
                                  </m:acc>
                                </m:e>
                              </m:d>
                            </m:e>
                          </m:nary>
                        </m:e>
                      </m:rad>
                    </m:oMath>
                  </m:oMathPara>
                </a14:m>
                <a:endParaRPr lang="en-V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tuyệt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(Mean Absolute Error)</a:t>
                </a:r>
                <a:r>
                  <a:rPr lang="en-VN" dirty="0">
                    <a:effectLst/>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2700" marR="5080" algn="ctr">
                  <a:spcBef>
                    <a:spcPts val="334"/>
                  </a:spcBef>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𝑀𝐴𝐸</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VN" sz="2000"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den>
                    </m:f>
                    <m:nary>
                      <m:naryPr>
                        <m:chr m:val="∑"/>
                        <m:limLoc m:val="undOvr"/>
                        <m:ctrlPr>
                          <a:rPr lang="en-VN" sz="2000" i="1">
                            <a:effectLst/>
                            <a:latin typeface="Cambria Math" panose="020405030504060302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sup>
                      <m:e>
                        <m:d>
                          <m:dPr>
                            <m:begChr m:val="|"/>
                            <m:endChr m:val="|"/>
                            <m:ctrlPr>
                              <a:rPr lang="en-VN" sz="2000" i="1">
                                <a:effectLst/>
                                <a:latin typeface="Cambria Math" panose="02040503050406030204" pitchFamily="18" charset="0"/>
                              </a:rPr>
                            </m:ctrlPr>
                          </m:dPr>
                          <m:e>
                            <m:sSub>
                              <m:sSubPr>
                                <m:ctrlPr>
                                  <a:rPr lang="en-VN" sz="20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VN" sz="2000" i="1">
                                    <a:effectLst/>
                                    <a:latin typeface="Cambria Math" panose="02040503050406030204" pitchFamily="18" charset="0"/>
                                  </a:rPr>
                                </m:ctrlPr>
                              </m:accPr>
                              <m:e>
                                <m:sSub>
                                  <m:sSubPr>
                                    <m:ctrlPr>
                                      <a:rPr lang="en-VN" sz="20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acc>
                          </m:e>
                        </m:d>
                      </m:e>
                    </m:nary>
                  </m:oMath>
                </a14:m>
                <a:r>
                  <a:rPr lang="en-VN" sz="2000" dirty="0">
                    <a:effectLst/>
                    <a:latin typeface="Times New Roman" panose="02020603050405020304" pitchFamily="18" charset="0"/>
                    <a:cs typeface="Times New Roman" panose="02020603050405020304" pitchFamily="18" charset="0"/>
                  </a:rPr>
                  <a:t> </a:t>
                </a:r>
              </a:p>
              <a:p>
                <a:pPr marL="355600" marR="5080" indent="-342900" algn="just">
                  <a:spcBef>
                    <a:spcPts val="334"/>
                  </a:spcBef>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tuyệt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(Mean Absolute Percentage Error)</a:t>
                </a:r>
                <a:r>
                  <a:rPr lang="en-VN" dirty="0">
                    <a:effectLst/>
                  </a:rPr>
                  <a:t> </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12700" marR="5080" algn="ctr">
                  <a:spcBef>
                    <a:spcPts val="334"/>
                  </a:spcBef>
                </a:pPr>
                <a14:m>
                  <m:oMath xmlns:m="http://schemas.openxmlformats.org/officeDocument/2006/math">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𝑀𝐴𝑃𝐸</m:t>
                    </m:r>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 </m:t>
                    </m:r>
                    <m:f>
                      <m:f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den>
                    </m:f>
                    <m:nary>
                      <m:naryPr>
                        <m:chr m:val="∑"/>
                        <m:limLoc m:val="undOv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sup>
                      <m:e>
                        <m:f>
                          <m:f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fPr>
                          <m:num>
                            <m:d>
                              <m:dPr>
                                <m:begChr m:val="|"/>
                                <m:end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acc>
                                  <m:accPr>
                                    <m: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acc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acc>
                              </m:e>
                            </m:d>
                          </m:num>
                          <m:den>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den>
                        </m:f>
                      </m:e>
                    </m:nary>
                  </m:oMath>
                </a14:m>
                <a:r>
                  <a:rPr lang="en-VN" sz="2000" dirty="0">
                    <a:effectLst/>
                    <a:latin typeface="Times New Roman" panose="02020603050405020304" pitchFamily="18" charset="0"/>
                    <a:cs typeface="Times New Roman" panose="02020603050405020304" pitchFamily="18" charset="0"/>
                  </a:rPr>
                  <a:t> </a:t>
                </a:r>
              </a:p>
              <a:p>
                <a:pPr marL="355600" marR="5080" indent="-342900" algn="just">
                  <a:spcBef>
                    <a:spcPts val="334"/>
                  </a:spcBef>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Lợi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nhuận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(Average Return)</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12700" marR="5080" algn="ctr">
                  <a:spcBef>
                    <a:spcPts val="334"/>
                  </a:spcBef>
                </a:pPr>
                <a14:m>
                  <m:oMath xmlns:m="http://schemas.openxmlformats.org/officeDocument/2006/math">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𝐴𝑅</m:t>
                    </m:r>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 </m:t>
                    </m:r>
                    <m:f>
                      <m:f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den>
                    </m:f>
                    <m:nary>
                      <m:naryPr>
                        <m:chr m:val="∑"/>
                        <m:limLoc m:val="undOv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p>
                      <m:e>
                        <m:d>
                          <m:d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e>
                    </m:nary>
                    <m:r>
                      <a:rPr lang="en-US" sz="1800" i="1">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1800" i="1">
                        <a:effectLst/>
                        <a:latin typeface="Cambria Math" panose="02040503050406030204" pitchFamily="18" charset="0"/>
                        <a:ea typeface="Cambria Math" panose="02040503050406030204" pitchFamily="18" charset="0"/>
                        <a:cs typeface="Cambria Math" panose="02040503050406030204" pitchFamily="18" charset="0"/>
                      </a:rPr>
                      <m:t> </m:t>
                    </m:r>
                    <m:acc>
                      <m:accPr>
                        <m: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acc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e>
                    </m:acc>
                    <m:r>
                      <a:rPr lang="en-US" sz="1800" i="1">
                        <a:effectLst/>
                        <a:latin typeface="Cambria Math" panose="02040503050406030204" pitchFamily="18" charset="0"/>
                        <a:ea typeface="Cambria Math" panose="02040503050406030204" pitchFamily="18" charset="0"/>
                        <a:cs typeface="Cambria Math" panose="02040503050406030204" pitchFamily="18" charset="0"/>
                      </a:rPr>
                      <m:t>&gt;</m:t>
                    </m:r>
                    <m:acc>
                      <m:accPr>
                        <m: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acc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acc>
                  </m:oMath>
                </a14:m>
                <a:r>
                  <a:rPr lang="en-VN" sz="2000" dirty="0">
                    <a:effectLst/>
                    <a:latin typeface="Times New Roman" panose="02020603050405020304" pitchFamily="18" charset="0"/>
                    <a:cs typeface="Times New Roman" panose="02020603050405020304" pitchFamily="18" charset="0"/>
                  </a:rPr>
                  <a:t> </a:t>
                </a:r>
              </a:p>
              <a:p>
                <a:pPr marL="355600" marR="5080" indent="-342900" algn="just">
                  <a:spcBef>
                    <a:spcPts val="334"/>
                  </a:spcBef>
                  <a:buFont typeface="Arial" panose="020B0604020202020204" pitchFamily="34" charset="0"/>
                  <a:buChar char="•"/>
                </a:pPr>
                <a:endParaRPr lang="en-VN" sz="2000" dirty="0">
                  <a:solidFill>
                    <a:srgbClr val="000000"/>
                  </a:solidFill>
                  <a:effectLst/>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G</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RMSE, MAE, MAPE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thấp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thật</a:t>
                </a:r>
                <a:r>
                  <a:rPr lang="en-VN"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7" name="object 7"/>
              <p:cNvSpPr txBox="1">
                <a:spLocks noRot="1" noChangeAspect="1" noMove="1" noResize="1" noEditPoints="1" noAdjustHandles="1" noChangeArrowheads="1" noChangeShapeType="1" noTextEdit="1"/>
              </p:cNvSpPr>
              <p:nvPr/>
            </p:nvSpPr>
            <p:spPr>
              <a:xfrm>
                <a:off x="536244" y="1143000"/>
                <a:ext cx="8074356" cy="5077030"/>
              </a:xfrm>
              <a:prstGeom prst="rect">
                <a:avLst/>
              </a:prstGeom>
              <a:blipFill>
                <a:blip r:embed="rId2"/>
                <a:stretch>
                  <a:fillRect l="-1413" t="-7750" r="-1570"/>
                </a:stretch>
              </a:blipFill>
            </p:spPr>
            <p:txBody>
              <a:bodyPr/>
              <a:lstStyle/>
              <a:p>
                <a:r>
                  <a:rPr lang="en-VN">
                    <a:noFill/>
                  </a:rPr>
                  <a:t> </a:t>
                </a:r>
              </a:p>
            </p:txBody>
          </p:sp>
        </mc:Fallback>
      </mc:AlternateContent>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Phương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pháp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đánh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giá</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5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12</a:t>
            </a:fld>
            <a:endParaRPr sz="1200">
              <a:latin typeface="Arial"/>
              <a:cs typeface="Arial"/>
            </a:endParaRPr>
          </a:p>
        </p:txBody>
      </p:sp>
      <mc:AlternateContent xmlns:mc="http://schemas.openxmlformats.org/markup-compatibility/2006" xmlns:a14="http://schemas.microsoft.com/office/drawing/2010/main">
        <mc:Choice Requires="a14">
          <p:sp>
            <p:nvSpPr>
              <p:cNvPr id="7" name="object 7"/>
              <p:cNvSpPr txBox="1"/>
              <p:nvPr/>
            </p:nvSpPr>
            <p:spPr>
              <a:xfrm>
                <a:off x="536244" y="2015472"/>
                <a:ext cx="8074356" cy="2827055"/>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o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Nam,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chịu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thuế</a:t>
                </a:r>
                <a:r>
                  <a:rPr lang="en-US" sz="1800" dirty="0">
                    <a:effectLst/>
                    <a:latin typeface="Times New Roman" panose="02020603050405020304" pitchFamily="18" charset="0"/>
                    <a:ea typeface="Times New Roman" panose="02020603050405020304" pitchFamily="18" charset="0"/>
                  </a:rPr>
                  <a:t> TNCN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Nam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(T0),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0.015%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thuế</a:t>
                </a:r>
                <a:r>
                  <a:rPr lang="en-US" sz="1800" dirty="0">
                    <a:effectLst/>
                    <a:latin typeface="Times New Roman" panose="02020603050405020304" pitchFamily="18" charset="0"/>
                    <a:ea typeface="Times New Roman" panose="02020603050405020304" pitchFamily="18" charset="0"/>
                  </a:rPr>
                  <a:t> TNCN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0.01%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VN" sz="1800" dirty="0">
                    <a:latin typeface="Times New Roman" panose="02020603050405020304" pitchFamily="18" charset="0"/>
                    <a:ea typeface="Times New Roman" panose="02020603050405020304" pitchFamily="18" charset="0"/>
                  </a:rPr>
                  <a:t>.</a:t>
                </a:r>
              </a:p>
              <a:p>
                <a:pPr marL="355600" marR="5080" indent="-342900" algn="just">
                  <a:spcBef>
                    <a:spcPts val="334"/>
                  </a:spcBef>
                  <a:buFont typeface="Arial" panose="020B0604020202020204" pitchFamily="34" charset="0"/>
                  <a:buChar char="•"/>
                </a:pPr>
                <a:endParaRPr lang="en-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rPr>
                  <a:t>Lợi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nhuận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(Real Average Return)</a:t>
                </a:r>
                <a:r>
                  <a:rPr lang="en-VN" sz="2000" dirty="0">
                    <a:solidFill>
                      <a:srgbClr val="000000"/>
                    </a:solidFill>
                    <a:latin typeface="Times New Roman" panose="02020603050405020304" pitchFamily="18" charset="0"/>
                    <a:ea typeface="Times New Roman" panose="02020603050405020304" pitchFamily="18" charset="0"/>
                  </a:rPr>
                  <a:t>:</a:t>
                </a:r>
              </a:p>
              <a:p>
                <a:pPr marL="12700" marR="5080" algn="ctr">
                  <a:spcBef>
                    <a:spcPts val="334"/>
                  </a:spcBef>
                </a:pPr>
                <a14:m>
                  <m:oMath xmlns:m="http://schemas.openxmlformats.org/officeDocument/2006/math">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𝑅𝐴𝑅</m:t>
                    </m:r>
                    <m: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t>= </m:t>
                    </m:r>
                    <m:f>
                      <m:f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den>
                    </m:f>
                    <m:nary>
                      <m:naryPr>
                        <m:chr m:val="∑"/>
                        <m:limLoc m:val="undOv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p>
                      <m:e>
                        <m:d>
                          <m:d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−(0.001∗</m:t>
                            </m:r>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+0.0015∗</m:t>
                            </m:r>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+0.0015∗</m:t>
                            </m:r>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d>
                      </m:e>
                    </m:nary>
                    <m:r>
                      <a:rPr lang="en-US" sz="1800" i="1">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1800" i="1">
                        <a:effectLst/>
                        <a:latin typeface="Cambria Math" panose="02040503050406030204" pitchFamily="18" charset="0"/>
                        <a:ea typeface="Cambria Math" panose="02040503050406030204" pitchFamily="18" charset="0"/>
                        <a:cs typeface="Cambria Math" panose="02040503050406030204" pitchFamily="18" charset="0"/>
                      </a:rPr>
                      <m:t> </m:t>
                    </m:r>
                    <m:acc>
                      <m:accPr>
                        <m: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acc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r>
                              <a:rPr lang="en-US" sz="1800" i="1">
                                <a:effectLst/>
                                <a:latin typeface="Cambria Math" panose="02040503050406030204" pitchFamily="18" charset="0"/>
                                <a:ea typeface="Cambria Math" panose="02040503050406030204" pitchFamily="18" charset="0"/>
                                <a:cs typeface="Cambria Math" panose="02040503050406030204" pitchFamily="18" charset="0"/>
                              </a:rPr>
                              <m:t>+1</m:t>
                            </m:r>
                          </m:sub>
                        </m:sSub>
                      </m:e>
                    </m:acc>
                    <m:r>
                      <a:rPr lang="en-US" sz="1800" i="1">
                        <a:effectLst/>
                        <a:latin typeface="Cambria Math" panose="02040503050406030204" pitchFamily="18" charset="0"/>
                        <a:ea typeface="Cambria Math" panose="02040503050406030204" pitchFamily="18" charset="0"/>
                        <a:cs typeface="Cambria Math" panose="02040503050406030204" pitchFamily="18" charset="0"/>
                      </a:rPr>
                      <m:t>&gt;</m:t>
                    </m:r>
                    <m:acc>
                      <m:accPr>
                        <m:chr m:val="̂"/>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accPr>
                      <m:e>
                        <m:sSub>
                          <m:sSubPr>
                            <m:ctrlPr>
                              <a:rPr lang="en-V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𝑘</m:t>
                            </m:r>
                          </m:sub>
                        </m:sSub>
                      </m:e>
                    </m:acc>
                  </m:oMath>
                </a14:m>
                <a:r>
                  <a:rPr lang="en-VN" sz="2000" dirty="0">
                    <a:effectLst/>
                  </a:rPr>
                  <a:t> </a:t>
                </a: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7" name="object 7"/>
              <p:cNvSpPr txBox="1">
                <a:spLocks noRot="1" noChangeAspect="1" noMove="1" noResize="1" noEditPoints="1" noAdjustHandles="1" noChangeArrowheads="1" noChangeShapeType="1" noTextEdit="1"/>
              </p:cNvSpPr>
              <p:nvPr/>
            </p:nvSpPr>
            <p:spPr>
              <a:xfrm>
                <a:off x="536244" y="2015472"/>
                <a:ext cx="8074356" cy="2827055"/>
              </a:xfrm>
              <a:prstGeom prst="rect">
                <a:avLst/>
              </a:prstGeom>
              <a:blipFill>
                <a:blip r:embed="rId2"/>
                <a:stretch>
                  <a:fillRect l="-1413" t="-893" r="-1570" b="-28571"/>
                </a:stretch>
              </a:blipFill>
            </p:spPr>
            <p:txBody>
              <a:bodyPr/>
              <a:lstStyle/>
              <a:p>
                <a:r>
                  <a:rPr lang="en-VN">
                    <a:noFill/>
                  </a:rPr>
                  <a:t> </a:t>
                </a:r>
              </a:p>
            </p:txBody>
          </p:sp>
        </mc:Fallback>
      </mc:AlternateContent>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Phương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pháp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đánh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giá</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90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13</a:t>
            </a:fld>
            <a:endParaRPr sz="1200">
              <a:latin typeface="Arial"/>
              <a:cs typeface="Arial"/>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MÔ HÌNH ĐỀ XUẤT – </a:t>
            </a:r>
            <a:r>
              <a:rPr lang="en-US" sz="2000" spc="-10" dirty="0" err="1">
                <a:latin typeface="Times New Roman" panose="02020603050405020304" pitchFamily="18" charset="0"/>
                <a:cs typeface="Times New Roman" panose="02020603050405020304" pitchFamily="18" charset="0"/>
              </a:rPr>
              <a:t>Tổng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quan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mô</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hình</a:t>
            </a:r>
            <a:endParaRPr sz="2000" spc="-1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75D2CF4C-CFC2-2647-AFF7-8CD1BFDC3E3C}"/>
              </a:ext>
            </a:extLst>
          </p:cNvPr>
          <p:cNvGrpSpPr/>
          <p:nvPr/>
        </p:nvGrpSpPr>
        <p:grpSpPr>
          <a:xfrm>
            <a:off x="3221082" y="1219200"/>
            <a:ext cx="2940813" cy="4705395"/>
            <a:chOff x="2340988" y="0"/>
            <a:chExt cx="2883156" cy="4612204"/>
          </a:xfrm>
        </p:grpSpPr>
        <p:grpSp>
          <p:nvGrpSpPr>
            <p:cNvPr id="6" name="Group 5">
              <a:extLst>
                <a:ext uri="{FF2B5EF4-FFF2-40B4-BE49-F238E27FC236}">
                  <a16:creationId xmlns:a16="http://schemas.microsoft.com/office/drawing/2014/main" id="{3DAA658D-40AE-9E48-A145-E17A03A7608F}"/>
                </a:ext>
              </a:extLst>
            </p:cNvPr>
            <p:cNvGrpSpPr/>
            <p:nvPr/>
          </p:nvGrpSpPr>
          <p:grpSpPr>
            <a:xfrm>
              <a:off x="2340988" y="0"/>
              <a:ext cx="2883156" cy="4612204"/>
              <a:chOff x="12758" y="0"/>
              <a:chExt cx="2883535" cy="4613112"/>
            </a:xfrm>
          </p:grpSpPr>
          <p:grpSp>
            <p:nvGrpSpPr>
              <p:cNvPr id="11" name="Group 10">
                <a:extLst>
                  <a:ext uri="{FF2B5EF4-FFF2-40B4-BE49-F238E27FC236}">
                    <a16:creationId xmlns:a16="http://schemas.microsoft.com/office/drawing/2014/main" id="{FA3F8843-DD7B-9F46-9490-A6A9C013CD69}"/>
                  </a:ext>
                </a:extLst>
              </p:cNvPr>
              <p:cNvGrpSpPr/>
              <p:nvPr/>
            </p:nvGrpSpPr>
            <p:grpSpPr>
              <a:xfrm>
                <a:off x="12758" y="0"/>
                <a:ext cx="2883535" cy="4613112"/>
                <a:chOff x="-20109" y="20096"/>
                <a:chExt cx="2883535" cy="4614061"/>
              </a:xfrm>
            </p:grpSpPr>
            <p:sp>
              <p:nvSpPr>
                <p:cNvPr id="15" name="Rectangle 14">
                  <a:extLst>
                    <a:ext uri="{FF2B5EF4-FFF2-40B4-BE49-F238E27FC236}">
                      <a16:creationId xmlns:a16="http://schemas.microsoft.com/office/drawing/2014/main" id="{135D15FC-3EF0-3F48-868C-688AF726E8B1}"/>
                    </a:ext>
                  </a:extLst>
                </p:cNvPr>
                <p:cNvSpPr/>
                <p:nvPr/>
              </p:nvSpPr>
              <p:spPr>
                <a:xfrm>
                  <a:off x="452176" y="20096"/>
                  <a:ext cx="1979526" cy="321548"/>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a:solidFill>
                        <a:srgbClr val="000000"/>
                      </a:solidFill>
                      <a:effectLst/>
                      <a:latin typeface="Times New Roman" panose="02020603050405020304" pitchFamily="18" charset="0"/>
                      <a:ea typeface="Times New Roman" panose="02020603050405020304" pitchFamily="18" charset="0"/>
                    </a:rPr>
                    <a:t>Data </a:t>
                  </a:r>
                  <a:r>
                    <a:rPr lang="en-US" sz="1300" i="1">
                      <a:solidFill>
                        <a:srgbClr val="000000"/>
                      </a:solidFill>
                      <a:effectLst/>
                      <a:latin typeface="Times New Roman" panose="02020603050405020304" pitchFamily="18" charset="0"/>
                      <a:ea typeface="Times New Roman" panose="02020603050405020304" pitchFamily="18" charset="0"/>
                    </a:rPr>
                    <a:t>(1)</a:t>
                  </a:r>
                  <a:endParaRPr lang="en-VN" sz="13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83D360D1-7611-FD41-866E-92A8C56845F6}"/>
                    </a:ext>
                  </a:extLst>
                </p:cNvPr>
                <p:cNvSpPr/>
                <p:nvPr/>
              </p:nvSpPr>
              <p:spPr>
                <a:xfrm>
                  <a:off x="432079" y="753626"/>
                  <a:ext cx="1979295" cy="321310"/>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a:solidFill>
                        <a:srgbClr val="000000"/>
                      </a:solidFill>
                      <a:effectLst/>
                      <a:latin typeface="Times New Roman" panose="02020603050405020304" pitchFamily="18" charset="0"/>
                      <a:ea typeface="Times New Roman" panose="02020603050405020304" pitchFamily="18" charset="0"/>
                    </a:rPr>
                    <a:t>Preprocessing </a:t>
                  </a:r>
                  <a:r>
                    <a:rPr lang="en-US" sz="1300" i="1">
                      <a:solidFill>
                        <a:srgbClr val="000000"/>
                      </a:solidFill>
                      <a:effectLst/>
                      <a:latin typeface="Times New Roman" panose="02020603050405020304" pitchFamily="18" charset="0"/>
                      <a:ea typeface="Times New Roman" panose="02020603050405020304" pitchFamily="18" charset="0"/>
                    </a:rPr>
                    <a:t>(2)</a:t>
                  </a:r>
                  <a:endParaRPr lang="en-VN" sz="13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5C42FC88-CD36-294D-8177-B173B2FE5B37}"/>
                    </a:ext>
                  </a:extLst>
                </p:cNvPr>
                <p:cNvSpPr/>
                <p:nvPr/>
              </p:nvSpPr>
              <p:spPr>
                <a:xfrm>
                  <a:off x="431848" y="1477112"/>
                  <a:ext cx="1979526" cy="321548"/>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a:solidFill>
                        <a:srgbClr val="000000"/>
                      </a:solidFill>
                      <a:effectLst/>
                      <a:latin typeface="Times New Roman" panose="02020603050405020304" pitchFamily="18" charset="0"/>
                      <a:ea typeface="Times New Roman" panose="02020603050405020304" pitchFamily="18" charset="0"/>
                    </a:rPr>
                    <a:t>Features </a:t>
                  </a:r>
                  <a:r>
                    <a:rPr lang="en-US" sz="1300" i="1">
                      <a:solidFill>
                        <a:srgbClr val="000000"/>
                      </a:solidFill>
                      <a:effectLst/>
                      <a:latin typeface="Times New Roman" panose="02020603050405020304" pitchFamily="18" charset="0"/>
                      <a:ea typeface="Times New Roman" panose="02020603050405020304" pitchFamily="18" charset="0"/>
                    </a:rPr>
                    <a:t>(3)</a:t>
                  </a:r>
                  <a:endParaRPr lang="en-VN" sz="13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E9DB64C2-5C66-444C-ABEA-16D9C9177923}"/>
                    </a:ext>
                  </a:extLst>
                </p:cNvPr>
                <p:cNvSpPr/>
                <p:nvPr/>
              </p:nvSpPr>
              <p:spPr>
                <a:xfrm>
                  <a:off x="-20109" y="2211079"/>
                  <a:ext cx="2883535" cy="1689472"/>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a:solidFill>
                        <a:srgbClr val="000000"/>
                      </a:solidFill>
                      <a:effectLst/>
                      <a:latin typeface="Times New Roman" panose="02020603050405020304" pitchFamily="18" charset="0"/>
                      <a:ea typeface="Times New Roman" panose="02020603050405020304" pitchFamily="18" charset="0"/>
                    </a:rPr>
                    <a:t>Training Model </a:t>
                  </a:r>
                  <a:r>
                    <a:rPr lang="en-US" sz="1300" i="1">
                      <a:solidFill>
                        <a:srgbClr val="000000"/>
                      </a:solidFill>
                      <a:effectLst/>
                      <a:latin typeface="Times New Roman" panose="02020603050405020304" pitchFamily="18" charset="0"/>
                      <a:ea typeface="Times New Roman" panose="02020603050405020304" pitchFamily="18" charset="0"/>
                    </a:rPr>
                    <a:t>(4)</a:t>
                  </a:r>
                  <a:r>
                    <a:rPr lang="en-US" sz="1300">
                      <a:solidFill>
                        <a:srgbClr val="000000"/>
                      </a:solidFill>
                      <a:effectLst/>
                      <a:latin typeface="Times New Roman" panose="02020603050405020304" pitchFamily="18" charset="0"/>
                      <a:ea typeface="Times New Roman" panose="02020603050405020304" pitchFamily="18" charset="0"/>
                    </a:rPr>
                    <a:t> </a:t>
                  </a:r>
                  <a:endParaRPr lang="en-VN" sz="13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9FF9FA57-B841-6847-825B-E44DE7889CBB}"/>
                    </a:ext>
                  </a:extLst>
                </p:cNvPr>
                <p:cNvSpPr/>
                <p:nvPr/>
              </p:nvSpPr>
              <p:spPr>
                <a:xfrm>
                  <a:off x="431848" y="4312609"/>
                  <a:ext cx="1979526" cy="321548"/>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a:solidFill>
                        <a:srgbClr val="000000"/>
                      </a:solidFill>
                      <a:effectLst/>
                      <a:latin typeface="Times New Roman" panose="02020603050405020304" pitchFamily="18" charset="0"/>
                      <a:ea typeface="Times New Roman" panose="02020603050405020304" pitchFamily="18" charset="0"/>
                    </a:rPr>
                    <a:t>Predicting Price </a:t>
                  </a:r>
                  <a:r>
                    <a:rPr lang="en-US" sz="1300" i="1">
                      <a:solidFill>
                        <a:srgbClr val="000000"/>
                      </a:solidFill>
                      <a:effectLst/>
                      <a:latin typeface="Times New Roman" panose="02020603050405020304" pitchFamily="18" charset="0"/>
                      <a:ea typeface="Times New Roman" panose="02020603050405020304" pitchFamily="18" charset="0"/>
                    </a:rPr>
                    <a:t>(5)</a:t>
                  </a:r>
                  <a:endParaRPr lang="en-VN" sz="1300">
                    <a:solidFill>
                      <a:srgbClr val="000000"/>
                    </a:solidFill>
                    <a:effectLst/>
                    <a:latin typeface="Times New Roman" panose="02020603050405020304" pitchFamily="18" charset="0"/>
                    <a:ea typeface="Times New Roman" panose="02020603050405020304" pitchFamily="18" charset="0"/>
                  </a:endParaRPr>
                </a:p>
              </p:txBody>
            </p:sp>
          </p:grpSp>
          <p:cxnSp>
            <p:nvCxnSpPr>
              <p:cNvPr id="12" name="Straight Arrow Connector 11">
                <a:extLst>
                  <a:ext uri="{FF2B5EF4-FFF2-40B4-BE49-F238E27FC236}">
                    <a16:creationId xmlns:a16="http://schemas.microsoft.com/office/drawing/2014/main" id="{5A162576-71E2-E944-B1BD-599A5093CB12}"/>
                  </a:ext>
                </a:extLst>
              </p:cNvPr>
              <p:cNvCxnSpPr/>
              <p:nvPr/>
            </p:nvCxnSpPr>
            <p:spPr>
              <a:xfrm>
                <a:off x="1460221" y="321547"/>
                <a:ext cx="0" cy="411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EB23CE4-77D3-B341-8042-9633464FAA07}"/>
                  </a:ext>
                </a:extLst>
              </p:cNvPr>
              <p:cNvCxnSpPr/>
              <p:nvPr/>
            </p:nvCxnSpPr>
            <p:spPr>
              <a:xfrm>
                <a:off x="1480317" y="1055077"/>
                <a:ext cx="0" cy="411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5F45328-3E5E-6745-B2C4-ACA5F860E627}"/>
                  </a:ext>
                </a:extLst>
              </p:cNvPr>
              <p:cNvCxnSpPr/>
              <p:nvPr/>
            </p:nvCxnSpPr>
            <p:spPr>
              <a:xfrm>
                <a:off x="1490366" y="1778558"/>
                <a:ext cx="0" cy="411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9AAA6206-1809-F742-AB1B-0B63BD6D18AB}"/>
                </a:ext>
              </a:extLst>
            </p:cNvPr>
            <p:cNvCxnSpPr/>
            <p:nvPr/>
          </p:nvCxnSpPr>
          <p:spPr>
            <a:xfrm>
              <a:off x="3791439" y="3878881"/>
              <a:ext cx="0" cy="411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DDAFFF-2BB0-A545-8D33-9F307436EEE3}"/>
              </a:ext>
            </a:extLst>
          </p:cNvPr>
          <p:cNvSpPr txBox="1"/>
          <p:nvPr/>
        </p:nvSpPr>
        <p:spPr>
          <a:xfrm>
            <a:off x="2405489" y="6092734"/>
            <a:ext cx="4572000" cy="458074"/>
          </a:xfrm>
          <a:prstGeom prst="rect">
            <a:avLst/>
          </a:prstGeom>
          <a:noFill/>
        </p:spPr>
        <p:txBody>
          <a:bodyPr wrap="square">
            <a:spAutoFit/>
          </a:bodyPr>
          <a:lstStyle/>
          <a:p>
            <a:pPr algn="ctr">
              <a:lnSpc>
                <a:spcPct val="150000"/>
              </a:lnSpc>
            </a:pPr>
            <a:r>
              <a:rPr lang="en-US" sz="1800" i="1" dirty="0" err="1">
                <a:solidFill>
                  <a:srgbClr val="000000"/>
                </a:solidFill>
                <a:effectLst/>
                <a:latin typeface="Times New Roman" panose="02020603050405020304" pitchFamily="18" charset="0"/>
              </a:rPr>
              <a:t>Hình</a:t>
            </a:r>
            <a:r>
              <a:rPr lang="en-US" sz="1800" i="1" dirty="0">
                <a:solidFill>
                  <a:srgbClr val="000000"/>
                </a:solidFill>
                <a:effectLst/>
                <a:latin typeface="Times New Roman" panose="02020603050405020304" pitchFamily="18" charset="0"/>
              </a:rPr>
              <a:t> 3.1: </a:t>
            </a:r>
            <a:r>
              <a:rPr lang="en-US" sz="1800" i="1" dirty="0" err="1">
                <a:solidFill>
                  <a:srgbClr val="000000"/>
                </a:solidFill>
                <a:effectLst/>
                <a:latin typeface="Times New Roman" panose="02020603050405020304" pitchFamily="18" charset="0"/>
              </a:rPr>
              <a:t>Mô</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hình</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tổng</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quan</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đề</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xuất</a:t>
            </a:r>
            <a:endParaRPr lang="en-VN" sz="1800" i="1"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9934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14</a:t>
            </a:fld>
            <a:endParaRPr sz="1200">
              <a:latin typeface="Arial"/>
              <a:cs typeface="Arial"/>
            </a:endParaRPr>
          </a:p>
        </p:txBody>
      </p:sp>
      <p:sp>
        <p:nvSpPr>
          <p:cNvPr id="7" name="object 7"/>
          <p:cNvSpPr txBox="1"/>
          <p:nvPr/>
        </p:nvSpPr>
        <p:spPr>
          <a:xfrm>
            <a:off x="547938" y="4800600"/>
            <a:ext cx="8074356" cy="408701"/>
          </a:xfrm>
          <a:prstGeom prst="rect">
            <a:avLst/>
          </a:prstGeom>
        </p:spPr>
        <p:txBody>
          <a:bodyPr vert="horz" wrap="square" lIns="0" tIns="42544" rIns="0" bIns="0" rtlCol="0">
            <a:spAutoFit/>
          </a:bodyPr>
          <a:lstStyle/>
          <a:p>
            <a:pPr algn="ctr">
              <a:lnSpc>
                <a:spcPct val="150000"/>
              </a:lnSpc>
              <a:spcBef>
                <a:spcPts val="1200"/>
              </a:spcBef>
              <a:spcAft>
                <a:spcPts val="0"/>
              </a:spcAft>
            </a:pPr>
            <a:r>
              <a:rPr lang="en-US" sz="1800" i="1" dirty="0" err="1">
                <a:effectLst/>
                <a:latin typeface="Times New Roman" panose="02020603050405020304" pitchFamily="18" charset="0"/>
                <a:ea typeface="Times New Roman" panose="02020603050405020304" pitchFamily="18" charset="0"/>
              </a:rPr>
              <a:t>Hình</a:t>
            </a:r>
            <a:r>
              <a:rPr lang="en-US" sz="1800" i="1" dirty="0">
                <a:effectLst/>
                <a:latin typeface="Times New Roman" panose="02020603050405020304" pitchFamily="18" charset="0"/>
                <a:ea typeface="Times New Roman" panose="02020603050405020304" pitchFamily="18" charset="0"/>
              </a:rPr>
              <a:t> 3.2: </a:t>
            </a:r>
            <a:r>
              <a:rPr lang="en-US" sz="1800" i="1" dirty="0" err="1">
                <a:effectLst/>
                <a:latin typeface="Times New Roman" panose="02020603050405020304" pitchFamily="18" charset="0"/>
                <a:ea typeface="Times New Roman" panose="02020603050405020304" pitchFamily="18" charset="0"/>
              </a:rPr>
              <a:t>Tính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năng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trước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và</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trích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xuất</a:t>
            </a:r>
            <a:endParaRPr lang="en-VN" sz="1800" dirty="0">
              <a:effectLst/>
              <a:latin typeface="Times New Roman" panose="02020603050405020304" pitchFamily="18" charset="0"/>
              <a:ea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MÔ HÌNH ĐỀ XUẤT – </a:t>
            </a:r>
            <a:r>
              <a:rPr lang="en-US" sz="2000" spc="-10" dirty="0" err="1">
                <a:latin typeface="Times New Roman" panose="02020603050405020304" pitchFamily="18" charset="0"/>
                <a:cs typeface="Times New Roman" panose="02020603050405020304" pitchFamily="18" charset="0"/>
              </a:rPr>
              <a:t>Trích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xuất</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tính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năng</a:t>
            </a:r>
            <a:endParaRPr sz="2000" spc="-1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BC59AD5D-22D4-134D-8C12-0BF24D4236D4}"/>
              </a:ext>
            </a:extLst>
          </p:cNvPr>
          <p:cNvGrpSpPr/>
          <p:nvPr/>
        </p:nvGrpSpPr>
        <p:grpSpPr>
          <a:xfrm>
            <a:off x="1201267" y="1752600"/>
            <a:ext cx="6741466" cy="2819400"/>
            <a:chOff x="0" y="0"/>
            <a:chExt cx="4845377" cy="1715678"/>
          </a:xfrm>
        </p:grpSpPr>
        <p:sp>
          <p:nvSpPr>
            <p:cNvPr id="21" name="Rectangle 20">
              <a:extLst>
                <a:ext uri="{FF2B5EF4-FFF2-40B4-BE49-F238E27FC236}">
                  <a16:creationId xmlns:a16="http://schemas.microsoft.com/office/drawing/2014/main" id="{87CD0273-9505-DA47-9C7D-02C050186C07}"/>
                </a:ext>
              </a:extLst>
            </p:cNvPr>
            <p:cNvSpPr/>
            <p:nvPr/>
          </p:nvSpPr>
          <p:spPr>
            <a:xfrm>
              <a:off x="0" y="0"/>
              <a:ext cx="1715678" cy="1715678"/>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b="1">
                  <a:solidFill>
                    <a:srgbClr val="000000"/>
                  </a:solidFill>
                  <a:effectLst/>
                  <a:latin typeface="Times New Roman" panose="02020603050405020304" pitchFamily="18" charset="0"/>
                  <a:ea typeface="Times New Roman" panose="02020603050405020304" pitchFamily="18" charset="0"/>
                </a:rPr>
                <a:t>Tính năng ban đầu</a:t>
              </a:r>
              <a:endParaRPr lang="en-VN" sz="130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a:solidFill>
                    <a:srgbClr val="000000"/>
                  </a:solidFill>
                  <a:effectLst/>
                  <a:latin typeface="Times New Roman" panose="02020603050405020304" pitchFamily="18" charset="0"/>
                  <a:ea typeface="Times New Roman" panose="02020603050405020304" pitchFamily="18" charset="0"/>
                </a:rPr>
                <a:t>Open, High, Low, Close, Volume,</a:t>
              </a:r>
              <a:endParaRPr lang="en-VN" sz="130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a:solidFill>
                    <a:srgbClr val="000000"/>
                  </a:solidFill>
                  <a:effectLst/>
                  <a:latin typeface="Times New Roman" panose="02020603050405020304" pitchFamily="18" charset="0"/>
                  <a:ea typeface="Times New Roman" panose="02020603050405020304" pitchFamily="18" charset="0"/>
                </a:rPr>
                <a:t>Total bid, Total ask, Fbuy, Fsell, Room, …</a:t>
              </a:r>
              <a:endParaRPr lang="en-VN" sz="13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01C1A471-AC7A-964A-8E3F-751A9CD39A40}"/>
                </a:ext>
              </a:extLst>
            </p:cNvPr>
            <p:cNvSpPr/>
            <p:nvPr/>
          </p:nvSpPr>
          <p:spPr>
            <a:xfrm>
              <a:off x="3129699" y="0"/>
              <a:ext cx="1715678" cy="1715678"/>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sz="1300" b="1" dirty="0" err="1">
                  <a:solidFill>
                    <a:srgbClr val="000000"/>
                  </a:solidFill>
                  <a:effectLst/>
                  <a:latin typeface="Times New Roman" panose="02020603050405020304" pitchFamily="18" charset="0"/>
                  <a:ea typeface="Times New Roman" panose="02020603050405020304" pitchFamily="18" charset="0"/>
                </a:rPr>
                <a:t>Tính</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năng</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trích</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xuất</a:t>
              </a:r>
              <a:endParaRPr lang="en-VN" sz="1300"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dirty="0">
                  <a:solidFill>
                    <a:srgbClr val="000000"/>
                  </a:solidFill>
                  <a:effectLst/>
                  <a:latin typeface="Times New Roman" panose="02020603050405020304" pitchFamily="18" charset="0"/>
                  <a:ea typeface="Times New Roman" panose="02020603050405020304" pitchFamily="18" charset="0"/>
                </a:rPr>
                <a:t>Open</a:t>
              </a:r>
              <a:endParaRPr lang="en-VN" sz="1300"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dirty="0">
                  <a:solidFill>
                    <a:srgbClr val="000000"/>
                  </a:solidFill>
                  <a:effectLst/>
                  <a:latin typeface="Times New Roman" panose="02020603050405020304" pitchFamily="18" charset="0"/>
                  <a:ea typeface="Times New Roman" panose="02020603050405020304" pitchFamily="18" charset="0"/>
                </a:rPr>
                <a:t>High, </a:t>
              </a:r>
              <a:endParaRPr lang="en-VN" sz="1300"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dirty="0">
                  <a:solidFill>
                    <a:srgbClr val="000000"/>
                  </a:solidFill>
                  <a:effectLst/>
                  <a:latin typeface="Times New Roman" panose="02020603050405020304" pitchFamily="18" charset="0"/>
                  <a:ea typeface="Times New Roman" panose="02020603050405020304" pitchFamily="18" charset="0"/>
                </a:rPr>
                <a:t>Low</a:t>
              </a:r>
              <a:endParaRPr lang="en-VN" sz="1300"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b="1" i="1" dirty="0">
                  <a:solidFill>
                    <a:srgbClr val="000000"/>
                  </a:solidFill>
                  <a:effectLst/>
                  <a:latin typeface="Times New Roman" panose="02020603050405020304" pitchFamily="18" charset="0"/>
                  <a:ea typeface="Times New Roman" panose="02020603050405020304" pitchFamily="18" charset="0"/>
                </a:rPr>
                <a:t> Close</a:t>
              </a:r>
              <a:endParaRPr lang="en-VN" sz="1300" b="1"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300" i="1" dirty="0">
                  <a:solidFill>
                    <a:srgbClr val="000000"/>
                  </a:solidFill>
                  <a:effectLst/>
                  <a:latin typeface="Times New Roman" panose="02020603050405020304" pitchFamily="18" charset="0"/>
                  <a:ea typeface="Times New Roman" panose="02020603050405020304" pitchFamily="18" charset="0"/>
                </a:rPr>
                <a:t>Volume</a:t>
              </a:r>
              <a:endParaRPr lang="en-VN" sz="1300" dirty="0">
                <a:solidFill>
                  <a:srgbClr val="000000"/>
                </a:solidFill>
                <a:effectLst/>
                <a:latin typeface="Times New Roman" panose="02020603050405020304" pitchFamily="18" charset="0"/>
                <a:ea typeface="Times New Roman" panose="02020603050405020304" pitchFamily="18" charset="0"/>
              </a:endParaRPr>
            </a:p>
          </p:txBody>
        </p:sp>
        <p:sp>
          <p:nvSpPr>
            <p:cNvPr id="23" name="Right Arrow 22">
              <a:extLst>
                <a:ext uri="{FF2B5EF4-FFF2-40B4-BE49-F238E27FC236}">
                  <a16:creationId xmlns:a16="http://schemas.microsoft.com/office/drawing/2014/main" id="{79803213-91BD-6C46-B47B-ED2C135AD214}"/>
                </a:ext>
              </a:extLst>
            </p:cNvPr>
            <p:cNvSpPr/>
            <p:nvPr/>
          </p:nvSpPr>
          <p:spPr>
            <a:xfrm>
              <a:off x="1791093" y="766844"/>
              <a:ext cx="1282045" cy="235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64626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15</a:t>
            </a:fld>
            <a:endParaRPr sz="1200">
              <a:latin typeface="Arial"/>
              <a:cs typeface="Arial"/>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MÔ HÌNH ĐỀ XUẤT – </a:t>
            </a:r>
            <a:r>
              <a:rPr lang="en-US" sz="2000" spc="-10" dirty="0" err="1">
                <a:latin typeface="Times New Roman" panose="02020603050405020304" pitchFamily="18" charset="0"/>
                <a:cs typeface="Times New Roman" panose="02020603050405020304" pitchFamily="18" charset="0"/>
              </a:rPr>
              <a:t>Thiết</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kế</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mạng</a:t>
            </a:r>
            <a:r>
              <a:rPr lang="en-US" sz="2000" spc="-10" dirty="0">
                <a:latin typeface="Times New Roman" panose="02020603050405020304" pitchFamily="18" charset="0"/>
                <a:cs typeface="Times New Roman" panose="02020603050405020304" pitchFamily="18" charset="0"/>
              </a:rPr>
              <a:t> LSTM</a:t>
            </a:r>
            <a:endParaRPr sz="2000" spc="-1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22F8256-2E29-8E44-8B40-FB0A0E899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715" y="1576212"/>
            <a:ext cx="6884570" cy="3705576"/>
          </a:xfrm>
          <a:prstGeom prst="rect">
            <a:avLst/>
          </a:prstGeom>
        </p:spPr>
      </p:pic>
    </p:spTree>
    <p:extLst>
      <p:ext uri="{BB962C8B-B14F-4D97-AF65-F5344CB8AC3E}">
        <p14:creationId xmlns:p14="http://schemas.microsoft.com/office/powerpoint/2010/main" val="3122981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16</a:t>
            </a:fld>
            <a:endParaRPr sz="1200">
              <a:latin typeface="Arial"/>
              <a:cs typeface="Arial"/>
            </a:endParaRPr>
          </a:p>
        </p:txBody>
      </p:sp>
      <p:sp>
        <p:nvSpPr>
          <p:cNvPr id="7" name="object 7"/>
          <p:cNvSpPr txBox="1"/>
          <p:nvPr/>
        </p:nvSpPr>
        <p:spPr>
          <a:xfrm>
            <a:off x="536244" y="1541625"/>
            <a:ext cx="8074356" cy="3774750"/>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VN30 (top 30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755650" marR="5080" lvl="1" indent="-285750" algn="just">
              <a:spcBef>
                <a:spcPts val="334"/>
              </a:spcBef>
              <a:buFont typeface="System Font Regular"/>
              <a:buChar char="-"/>
            </a:pPr>
            <a:r>
              <a:rPr lang="en-US" dirty="0" err="1">
                <a:latin typeface="Times New Roman" panose="02020603050405020304" pitchFamily="18" charset="0"/>
                <a:ea typeface="Times New Roman" panose="02020603050405020304" pitchFamily="18" charset="0"/>
              </a:rPr>
              <a:t>N</a:t>
            </a:r>
            <a:r>
              <a:rPr lang="en-US" dirty="0" err="1">
                <a:effectLst/>
                <a:latin typeface="Times New Roman" panose="02020603050405020304" pitchFamily="18" charset="0"/>
                <a:ea typeface="Times New Roman" panose="02020603050405020304" pitchFamily="18" charset="0"/>
              </a:rPr>
              <a:t>gân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hàng</a:t>
            </a:r>
            <a:r>
              <a:rPr lang="en-US" dirty="0">
                <a:effectLst/>
                <a:latin typeface="Times New Roman" panose="02020603050405020304" pitchFamily="18" charset="0"/>
                <a:ea typeface="Times New Roman" panose="02020603050405020304" pitchFamily="18" charset="0"/>
              </a:rPr>
              <a:t> TMCP </a:t>
            </a:r>
            <a:r>
              <a:rPr lang="en-US" dirty="0" err="1">
                <a:effectLst/>
                <a:latin typeface="Times New Roman" panose="02020603050405020304" pitchFamily="18" charset="0"/>
                <a:ea typeface="Times New Roman" panose="02020603050405020304" pitchFamily="18" charset="0"/>
              </a:rPr>
              <a:t>Vietcombank</a:t>
            </a:r>
            <a:r>
              <a:rPr lang="en-US" dirty="0">
                <a:effectLst/>
                <a:latin typeface="Times New Roman" panose="02020603050405020304" pitchFamily="18" charset="0"/>
                <a:ea typeface="Times New Roman" panose="02020603050405020304" pitchFamily="18" charset="0"/>
              </a:rPr>
              <a:t> (VCB)</a:t>
            </a:r>
          </a:p>
          <a:p>
            <a:pPr marL="755650" marR="5080" lvl="1" indent="-285750" algn="just">
              <a:spcBef>
                <a:spcPts val="334"/>
              </a:spcBef>
              <a:buFont typeface="System Font Regular"/>
              <a:buChar char="-"/>
            </a:pPr>
            <a:r>
              <a:rPr lang="en-US" dirty="0" err="1">
                <a:latin typeface="Times New Roman" panose="02020603050405020304" pitchFamily="18" charset="0"/>
                <a:ea typeface="Times New Roman" panose="02020603050405020304" pitchFamily="18" charset="0"/>
              </a:rPr>
              <a:t>T</a:t>
            </a:r>
            <a:r>
              <a:rPr lang="en-US" dirty="0" err="1">
                <a:effectLst/>
                <a:latin typeface="Times New Roman" panose="02020603050405020304" pitchFamily="18" charset="0"/>
                <a:ea typeface="Times New Roman" panose="02020603050405020304" pitchFamily="18" charset="0"/>
              </a:rPr>
              <a: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đoàn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Vingroup</a:t>
            </a:r>
            <a:r>
              <a:rPr lang="en-US" dirty="0">
                <a:effectLst/>
                <a:latin typeface="Times New Roman" panose="02020603050405020304" pitchFamily="18" charset="0"/>
                <a:ea typeface="Times New Roman" panose="02020603050405020304" pitchFamily="18" charset="0"/>
              </a:rPr>
              <a:t> (VIC)</a:t>
            </a:r>
          </a:p>
          <a:p>
            <a:pPr marL="755650" marR="5080" lvl="1" indent="-285750" algn="just">
              <a:spcBef>
                <a:spcPts val="334"/>
              </a:spcBef>
              <a:buFont typeface="System Font Regular"/>
              <a:buChar char="-"/>
            </a:pPr>
            <a:r>
              <a:rPr lang="en-US" dirty="0" err="1">
                <a:latin typeface="Times New Roman" panose="02020603050405020304" pitchFamily="18" charset="0"/>
                <a:ea typeface="Times New Roman" panose="02020603050405020304" pitchFamily="18" charset="0"/>
              </a:rPr>
              <a:t>T</a:t>
            </a:r>
            <a:r>
              <a:rPr lang="en-US" dirty="0" err="1">
                <a:effectLst/>
                <a:latin typeface="Times New Roman" panose="02020603050405020304" pitchFamily="18" charset="0"/>
                <a:ea typeface="Times New Roman" panose="02020603050405020304" pitchFamily="18" charset="0"/>
              </a:rPr>
              <a: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đoàn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Phát</a:t>
            </a:r>
            <a:r>
              <a:rPr lang="en-US" dirty="0">
                <a:effectLst/>
                <a:latin typeface="Times New Roman" panose="02020603050405020304" pitchFamily="18" charset="0"/>
                <a:ea typeface="Times New Roman" panose="02020603050405020304" pitchFamily="18" charset="0"/>
              </a:rPr>
              <a:t> (HPG)</a:t>
            </a:r>
          </a:p>
          <a:p>
            <a:pPr marL="755650" marR="5080" lvl="1" indent="-285750" algn="just">
              <a:spcBef>
                <a:spcPts val="334"/>
              </a:spcBef>
              <a:buFont typeface="System Font Regular"/>
              <a:buChar char="-"/>
            </a:pPr>
            <a:r>
              <a:rPr lang="en-US" dirty="0">
                <a:effectLst/>
                <a:latin typeface="Times New Roman" panose="02020603050405020304" pitchFamily="18" charset="0"/>
                <a:ea typeface="Times New Roman" panose="02020603050405020304" pitchFamily="18" charset="0"/>
              </a:rPr>
              <a:t>CTCP </a:t>
            </a:r>
            <a:r>
              <a:rPr lang="en-US" dirty="0" err="1">
                <a:effectLst/>
                <a:latin typeface="Times New Roman" panose="02020603050405020304" pitchFamily="18" charset="0"/>
                <a:ea typeface="Times New Roman" panose="02020603050405020304" pitchFamily="18" charset="0"/>
              </a:rPr>
              <a:t>Vinamilk</a:t>
            </a:r>
            <a:r>
              <a:rPr lang="en-US" dirty="0">
                <a:effectLst/>
                <a:latin typeface="Times New Roman" panose="02020603050405020304" pitchFamily="18" charset="0"/>
                <a:ea typeface="Times New Roman" panose="02020603050405020304" pitchFamily="18" charset="0"/>
              </a:rPr>
              <a:t> (VNM)</a:t>
            </a:r>
          </a:p>
          <a:p>
            <a:pPr marL="755650" marR="5080" lvl="1" indent="-285750" algn="just">
              <a:spcBef>
                <a:spcPts val="334"/>
              </a:spcBef>
              <a:buFont typeface="System Font Regular"/>
              <a:buChar char="-"/>
            </a:pPr>
            <a:r>
              <a:rPr lang="en-US" dirty="0">
                <a:effectLst/>
                <a:latin typeface="Times New Roman" panose="02020603050405020304" pitchFamily="18" charset="0"/>
                <a:ea typeface="Times New Roman" panose="02020603050405020304" pitchFamily="18" charset="0"/>
              </a:rPr>
              <a:t>CTCP </a:t>
            </a:r>
            <a:r>
              <a:rPr lang="en-US" dirty="0" err="1">
                <a:effectLst/>
                <a:latin typeface="Times New Roman" panose="02020603050405020304" pitchFamily="18" charset="0"/>
                <a:ea typeface="Times New Roman" panose="02020603050405020304" pitchFamily="18" charset="0"/>
              </a:rPr>
              <a:t>Thế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Giới</a:t>
            </a:r>
            <a:r>
              <a:rPr lang="en-US" dirty="0">
                <a:effectLst/>
                <a:latin typeface="Times New Roman" panose="02020603050405020304" pitchFamily="18" charset="0"/>
                <a:ea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(MWG)</a:t>
            </a:r>
            <a:endParaRPr lang="en-VN" sz="2000" dirty="0">
              <a:latin typeface="Times New Roman" panose="02020603050405020304" pitchFamily="18" charset="0"/>
              <a:ea typeface="Times New Roman" panose="02020603050405020304" pitchFamily="18" charset="0"/>
            </a:endParaRP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7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2015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2022)</a:t>
            </a:r>
          </a:p>
          <a:p>
            <a:pPr marL="355600" marR="5080" indent="-342900" algn="just">
              <a:spcBef>
                <a:spcPts val="334"/>
              </a:spcBef>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55600" marR="5080" indent="-342900" algn="just">
              <a:spcBef>
                <a:spcPts val="334"/>
              </a:spcBef>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rPr>
              <a:t>K</a:t>
            </a:r>
            <a:r>
              <a:rPr lang="en-US" sz="1800" dirty="0" err="1">
                <a:effectLst/>
                <a:latin typeface="Times New Roman" panose="02020603050405020304" pitchFamily="18" charset="0"/>
                <a:ea typeface="Times New Roman" panose="02020603050405020304" pitchFamily="18" charset="0"/>
              </a:rPr>
              <a:t>hoảng</a:t>
            </a:r>
            <a:r>
              <a:rPr lang="en-US" sz="1800" dirty="0">
                <a:effectLst/>
                <a:latin typeface="Times New Roman" panose="02020603050405020304" pitchFamily="18" charset="0"/>
                <a:ea typeface="Times New Roman" panose="02020603050405020304" pitchFamily="18" charset="0"/>
              </a:rPr>
              <a:t> 1800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phiên</a:t>
            </a:r>
            <a:r>
              <a:rPr lang="en-US" sz="1800" dirty="0">
                <a:effectLst/>
                <a:latin typeface="Times New Roman" panose="02020603050405020304" pitchFamily="18" charset="0"/>
                <a:ea typeface="Times New Roman" panose="02020603050405020304" pitchFamily="18" charset="0"/>
              </a:rPr>
              <a:t> (open),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phiên</a:t>
            </a:r>
            <a:r>
              <a:rPr lang="en-US" sz="1800" dirty="0">
                <a:effectLst/>
                <a:latin typeface="Times New Roman" panose="02020603050405020304" pitchFamily="18" charset="0"/>
                <a:ea typeface="Times New Roman" panose="02020603050405020304" pitchFamily="18" charset="0"/>
              </a:rPr>
              <a:t> (high),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phiên</a:t>
            </a:r>
            <a:r>
              <a:rPr lang="en-US" sz="1800" dirty="0">
                <a:effectLst/>
                <a:latin typeface="Times New Roman" panose="02020603050405020304" pitchFamily="18" charset="0"/>
                <a:ea typeface="Times New Roman" panose="02020603050405020304" pitchFamily="18" charset="0"/>
              </a:rPr>
              <a:t> (low),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phiên</a:t>
            </a:r>
            <a:r>
              <a:rPr lang="en-US" sz="1800" dirty="0">
                <a:effectLst/>
                <a:latin typeface="Times New Roman" panose="02020603050405020304" pitchFamily="18" charset="0"/>
                <a:ea typeface="Times New Roman" panose="02020603050405020304" pitchFamily="18" charset="0"/>
              </a:rPr>
              <a:t> (close)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(volume)</a:t>
            </a:r>
            <a:r>
              <a:rPr lang="en-VN" sz="2000" dirty="0">
                <a:effectLst/>
              </a:rPr>
              <a:t> </a:t>
            </a: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Dữ</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liệu</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10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17</a:t>
            </a:fld>
            <a:endParaRPr sz="1200">
              <a:latin typeface="Arial"/>
              <a:cs typeface="Arial"/>
            </a:endParaRPr>
          </a:p>
        </p:txBody>
      </p:sp>
      <p:sp>
        <p:nvSpPr>
          <p:cNvPr id="7" name="object 7"/>
          <p:cNvSpPr txBox="1"/>
          <p:nvPr/>
        </p:nvSpPr>
        <p:spPr>
          <a:xfrm>
            <a:off x="568901" y="1524000"/>
            <a:ext cx="8074356" cy="408701"/>
          </a:xfrm>
          <a:prstGeom prst="rect">
            <a:avLst/>
          </a:prstGeom>
        </p:spPr>
        <p:txBody>
          <a:bodyPr vert="horz" wrap="square" lIns="0" tIns="42544" rIns="0" bIns="0" rtlCol="0">
            <a:spAutoFit/>
          </a:bodyPr>
          <a:lstStyle/>
          <a:p>
            <a:pPr algn="ctr">
              <a:lnSpc>
                <a:spcPct val="150000"/>
              </a:lnSpc>
              <a:spcBef>
                <a:spcPts val="600"/>
              </a:spcBef>
              <a:spcAft>
                <a:spcPts val="600"/>
              </a:spcAft>
            </a:pPr>
            <a:r>
              <a:rPr lang="en-US" sz="1800" i="1" dirty="0" err="1">
                <a:solidFill>
                  <a:srgbClr val="000000"/>
                </a:solidFill>
                <a:effectLst/>
                <a:latin typeface="Times New Roman" panose="02020603050405020304" pitchFamily="18" charset="0"/>
              </a:rPr>
              <a:t>Bảng</a:t>
            </a:r>
            <a:r>
              <a:rPr lang="en-US" sz="1800" i="1" dirty="0">
                <a:solidFill>
                  <a:srgbClr val="000000"/>
                </a:solidFill>
                <a:effectLst/>
                <a:latin typeface="Times New Roman" panose="02020603050405020304" pitchFamily="18" charset="0"/>
              </a:rPr>
              <a:t> 4.1: </a:t>
            </a:r>
            <a:r>
              <a:rPr lang="en-US" sz="1800" i="1" dirty="0" err="1">
                <a:solidFill>
                  <a:srgbClr val="000000"/>
                </a:solidFill>
                <a:effectLst/>
                <a:latin typeface="Times New Roman" panose="02020603050405020304" pitchFamily="18" charset="0"/>
              </a:rPr>
              <a:t>Dữ</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liệu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cổ</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phiếu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Vietcombank</a:t>
            </a:r>
            <a:endParaRPr lang="en-VN" sz="1800" i="1" dirty="0">
              <a:solidFill>
                <a:srgbClr val="000000"/>
              </a:solidFill>
              <a:effectLst/>
              <a:latin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Dữ</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liệu</a:t>
            </a:r>
            <a:endParaRPr sz="2000" spc="-1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CF1C9D7-7FDC-514E-901C-2D172C7F82C9}"/>
              </a:ext>
            </a:extLst>
          </p:cNvPr>
          <p:cNvGraphicFramePr>
            <a:graphicFrameLocks noGrp="1"/>
          </p:cNvGraphicFramePr>
          <p:nvPr>
            <p:extLst>
              <p:ext uri="{D42A27DB-BD31-4B8C-83A1-F6EECF244321}">
                <p14:modId xmlns:p14="http://schemas.microsoft.com/office/powerpoint/2010/main" val="3055951128"/>
              </p:ext>
            </p:extLst>
          </p:nvPr>
        </p:nvGraphicFramePr>
        <p:xfrm>
          <a:off x="1113266" y="2286000"/>
          <a:ext cx="6985626" cy="3727578"/>
        </p:xfrm>
        <a:graphic>
          <a:graphicData uri="http://schemas.openxmlformats.org/drawingml/2006/table">
            <a:tbl>
              <a:tblPr firstRow="1" firstCol="1" bandRow="1">
                <a:tableStyleId>{5C22544A-7EE6-4342-B048-85BDC9FD1C3A}</a:tableStyleId>
              </a:tblPr>
              <a:tblGrid>
                <a:gridCol w="1065960">
                  <a:extLst>
                    <a:ext uri="{9D8B030D-6E8A-4147-A177-3AD203B41FA5}">
                      <a16:colId xmlns:a16="http://schemas.microsoft.com/office/drawing/2014/main" val="3852704771"/>
                    </a:ext>
                  </a:extLst>
                </a:gridCol>
                <a:gridCol w="1078601">
                  <a:extLst>
                    <a:ext uri="{9D8B030D-6E8A-4147-A177-3AD203B41FA5}">
                      <a16:colId xmlns:a16="http://schemas.microsoft.com/office/drawing/2014/main" val="2567657807"/>
                    </a:ext>
                  </a:extLst>
                </a:gridCol>
                <a:gridCol w="943776">
                  <a:extLst>
                    <a:ext uri="{9D8B030D-6E8A-4147-A177-3AD203B41FA5}">
                      <a16:colId xmlns:a16="http://schemas.microsoft.com/office/drawing/2014/main" val="3319654676"/>
                    </a:ext>
                  </a:extLst>
                </a:gridCol>
                <a:gridCol w="943776">
                  <a:extLst>
                    <a:ext uri="{9D8B030D-6E8A-4147-A177-3AD203B41FA5}">
                      <a16:colId xmlns:a16="http://schemas.microsoft.com/office/drawing/2014/main" val="73759800"/>
                    </a:ext>
                  </a:extLst>
                </a:gridCol>
                <a:gridCol w="876363">
                  <a:extLst>
                    <a:ext uri="{9D8B030D-6E8A-4147-A177-3AD203B41FA5}">
                      <a16:colId xmlns:a16="http://schemas.microsoft.com/office/drawing/2014/main" val="3880454087"/>
                    </a:ext>
                  </a:extLst>
                </a:gridCol>
                <a:gridCol w="876363">
                  <a:extLst>
                    <a:ext uri="{9D8B030D-6E8A-4147-A177-3AD203B41FA5}">
                      <a16:colId xmlns:a16="http://schemas.microsoft.com/office/drawing/2014/main" val="8575311"/>
                    </a:ext>
                  </a:extLst>
                </a:gridCol>
                <a:gridCol w="1200787">
                  <a:extLst>
                    <a:ext uri="{9D8B030D-6E8A-4147-A177-3AD203B41FA5}">
                      <a16:colId xmlns:a16="http://schemas.microsoft.com/office/drawing/2014/main" val="1534812274"/>
                    </a:ext>
                  </a:extLst>
                </a:gridCol>
              </a:tblGrid>
              <a:tr h="621263">
                <a:tc>
                  <a:txBody>
                    <a:bodyPr/>
                    <a:lstStyle/>
                    <a:p>
                      <a:pPr algn="ctr">
                        <a:lnSpc>
                          <a:spcPct val="150000"/>
                        </a:lnSpc>
                      </a:pPr>
                      <a:r>
                        <a:rPr lang="en-US" sz="1200">
                          <a:effectLst/>
                        </a:rPr>
                        <a:t>Symbol</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Date</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dirty="0">
                          <a:effectLst/>
                        </a:rPr>
                        <a:t>Open</a:t>
                      </a:r>
                      <a:endParaRPr lang="en-VN" sz="1200" dirty="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High</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dirty="0">
                          <a:effectLst/>
                        </a:rPr>
                        <a:t>Low</a:t>
                      </a:r>
                      <a:endParaRPr lang="en-VN" sz="1200" dirty="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Close</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Volume</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3097119027"/>
                  </a:ext>
                </a:extLst>
              </a:tr>
              <a:tr h="621263">
                <a:tc rowSpan="5">
                  <a:txBody>
                    <a:bodyPr/>
                    <a:lstStyle/>
                    <a:p>
                      <a:pPr algn="ctr">
                        <a:lnSpc>
                          <a:spcPct val="150000"/>
                        </a:lnSpc>
                      </a:pPr>
                      <a:r>
                        <a:rPr lang="en-US" sz="1200">
                          <a:effectLst/>
                        </a:rPr>
                        <a:t>VCB</a:t>
                      </a:r>
                      <a:endParaRPr lang="en-VN" sz="1200">
                        <a:effectLst/>
                        <a:latin typeface="Times New Roman" panose="02020603050405020304" pitchFamily="18" charset="0"/>
                        <a:ea typeface="Times New Roman" panose="02020603050405020304" pitchFamily="18" charset="0"/>
                      </a:endParaRPr>
                    </a:p>
                  </a:txBody>
                  <a:tcPr marL="80895" marR="80895" marT="40448" marB="40448" anchor="ctr"/>
                </a:tc>
                <a:tc>
                  <a:txBody>
                    <a:bodyPr/>
                    <a:lstStyle/>
                    <a:p>
                      <a:pPr algn="ctr">
                        <a:lnSpc>
                          <a:spcPct val="150000"/>
                        </a:lnSpc>
                      </a:pPr>
                      <a:r>
                        <a:rPr lang="en-US" sz="1200">
                          <a:effectLst/>
                        </a:rPr>
                        <a:t>2015-02-24</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16716</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16927</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16558</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16822</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534023</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2507722062"/>
                  </a:ext>
                </a:extLst>
              </a:tr>
              <a:tr h="621263">
                <a:tc vMerge="1">
                  <a:txBody>
                    <a:bodyPr/>
                    <a:lstStyle/>
                    <a:p>
                      <a:endParaRPr lang="en-VN"/>
                    </a:p>
                  </a:txBody>
                  <a:tcPr/>
                </a:tc>
                <a:tc>
                  <a:txBody>
                    <a:bodyPr/>
                    <a:lstStyle/>
                    <a:p>
                      <a:pPr algn="ctr">
                        <a:lnSpc>
                          <a:spcPct val="150000"/>
                        </a:lnSpc>
                      </a:pPr>
                      <a:r>
                        <a:rPr lang="en-US" sz="1200">
                          <a:effectLst/>
                        </a:rPr>
                        <a:t>2015-02-25</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16822</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17929</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16822</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17929</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2901891</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1073918305"/>
                  </a:ext>
                </a:extLst>
              </a:tr>
              <a:tr h="621263">
                <a:tc vMerge="1">
                  <a:txBody>
                    <a:bodyPr/>
                    <a:lstStyle/>
                    <a:p>
                      <a:endParaRPr lang="en-VN"/>
                    </a:p>
                  </a:txBody>
                  <a:tcPr/>
                </a:tc>
                <a:tc>
                  <a:txBody>
                    <a:bodyPr/>
                    <a:lstStyle/>
                    <a:p>
                      <a:pPr algn="ctr">
                        <a:lnSpc>
                          <a:spcPct val="150000"/>
                        </a:lnSpc>
                      </a:pPr>
                      <a:r>
                        <a:rPr lang="en-US" sz="1200">
                          <a:effectLst/>
                        </a:rPr>
                        <a:t>2015-02-26</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17982</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18245</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17454</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17718</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2463903</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2333453960"/>
                  </a:ext>
                </a:extLst>
              </a:tr>
              <a:tr h="621263">
                <a:tc vMerge="1">
                  <a:txBody>
                    <a:bodyPr/>
                    <a:lstStyle/>
                    <a:p>
                      <a:endParaRPr lang="en-VN"/>
                    </a:p>
                  </a:txBody>
                  <a:tcPr/>
                </a:tc>
                <a:tc>
                  <a:txBody>
                    <a:bodyPr/>
                    <a:lstStyle/>
                    <a:p>
                      <a:pPr algn="ctr">
                        <a:lnSpc>
                          <a:spcPct val="150000"/>
                        </a:lnSpc>
                      </a:pPr>
                      <a:r>
                        <a:rPr lang="en-US" sz="1200">
                          <a:effectLst/>
                        </a:rPr>
                        <a:t>2015-02-27</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17771</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18456</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17718</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18245</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1557643</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3399280519"/>
                  </a:ext>
                </a:extLst>
              </a:tr>
              <a:tr h="621263">
                <a:tc vMerge="1">
                  <a:txBody>
                    <a:bodyPr/>
                    <a:lstStyle/>
                    <a:p>
                      <a:endParaRPr lang="en-VN"/>
                    </a:p>
                  </a:txBody>
                  <a:tcPr/>
                </a:tc>
                <a:tc>
                  <a:txBody>
                    <a:bodyPr/>
                    <a:lstStyle/>
                    <a:p>
                      <a:pPr algn="ctr">
                        <a:lnSpc>
                          <a:spcPct val="150000"/>
                        </a:lnSpc>
                      </a:pPr>
                      <a:r>
                        <a:rPr lang="en-US" sz="1200">
                          <a:effectLst/>
                        </a:rPr>
                        <a:t>2015-03-02</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18404</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19511</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18404</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a:effectLst/>
                        </a:rPr>
                        <a:t>19458</a:t>
                      </a:r>
                      <a:endParaRPr lang="en-VN" sz="1200">
                        <a:effectLst/>
                        <a:latin typeface="Times New Roman" panose="02020603050405020304" pitchFamily="18" charset="0"/>
                        <a:ea typeface="Times New Roman" panose="02020603050405020304" pitchFamily="18" charset="0"/>
                      </a:endParaRPr>
                    </a:p>
                  </a:txBody>
                  <a:tcPr marL="60671" marR="60671" marT="63480" marB="63480" anchor="ctr"/>
                </a:tc>
                <a:tc>
                  <a:txBody>
                    <a:bodyPr/>
                    <a:lstStyle/>
                    <a:p>
                      <a:pPr algn="ctr">
                        <a:lnSpc>
                          <a:spcPct val="150000"/>
                        </a:lnSpc>
                      </a:pPr>
                      <a:r>
                        <a:rPr lang="en-US" sz="1200" dirty="0">
                          <a:effectLst/>
                        </a:rPr>
                        <a:t>3939034</a:t>
                      </a:r>
                      <a:endParaRPr lang="en-VN" sz="1200" dirty="0">
                        <a:effectLst/>
                        <a:latin typeface="Times New Roman" panose="02020603050405020304" pitchFamily="18" charset="0"/>
                        <a:ea typeface="Times New Roman" panose="02020603050405020304" pitchFamily="18" charset="0"/>
                      </a:endParaRPr>
                    </a:p>
                  </a:txBody>
                  <a:tcPr marL="60671" marR="60671" marT="63480" marB="63480" anchor="ctr"/>
                </a:tc>
                <a:extLst>
                  <a:ext uri="{0D108BD9-81ED-4DB2-BD59-A6C34878D82A}">
                    <a16:rowId xmlns:a16="http://schemas.microsoft.com/office/drawing/2014/main" val="3508649136"/>
                  </a:ext>
                </a:extLst>
              </a:tr>
            </a:tbl>
          </a:graphicData>
        </a:graphic>
      </p:graphicFrame>
    </p:spTree>
    <p:extLst>
      <p:ext uri="{BB962C8B-B14F-4D97-AF65-F5344CB8AC3E}">
        <p14:creationId xmlns:p14="http://schemas.microsoft.com/office/powerpoint/2010/main" val="377456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18</a:t>
            </a:fld>
            <a:endParaRPr sz="1200">
              <a:latin typeface="Arial"/>
              <a:cs typeface="Arial"/>
            </a:endParaRPr>
          </a:p>
        </p:txBody>
      </p:sp>
      <p:sp>
        <p:nvSpPr>
          <p:cNvPr id="7" name="object 7"/>
          <p:cNvSpPr txBox="1"/>
          <p:nvPr/>
        </p:nvSpPr>
        <p:spPr>
          <a:xfrm>
            <a:off x="0" y="2438024"/>
            <a:ext cx="8609178" cy="1981952"/>
          </a:xfrm>
          <a:prstGeom prst="rect">
            <a:avLst/>
          </a:prstGeom>
        </p:spPr>
        <p:txBody>
          <a:bodyPr vert="horz" wrap="square" lIns="0" tIns="42544" rIns="0" bIns="0" rtlCol="0">
            <a:spAutoFit/>
          </a:bodyPr>
          <a:lstStyle/>
          <a:p>
            <a:pPr marL="735965" indent="-285750" algn="just">
              <a:spcAft>
                <a:spcPts val="0"/>
              </a:spcAft>
              <a:buFont typeface="Arial" panose="020B0604020202020204" pitchFamily="34" charset="0"/>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Mỗi</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mã</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cổ</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phiếu</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có</a:t>
            </a:r>
            <a:r>
              <a:rPr lang="af-ZA" dirty="0">
                <a:effectLst/>
                <a:latin typeface="Times New Roman" panose="02020603050405020304" pitchFamily="18" charset="0"/>
                <a:ea typeface="Times New Roman" panose="02020603050405020304" pitchFamily="18" charset="0"/>
              </a:rPr>
              <a:t> 6 </a:t>
            </a:r>
            <a:r>
              <a:rPr lang="af-ZA" dirty="0" err="1">
                <a:effectLst/>
                <a:latin typeface="Times New Roman" panose="02020603050405020304" pitchFamily="18" charset="0"/>
                <a:ea typeface="Times New Roman" panose="02020603050405020304" pitchFamily="18" charset="0"/>
              </a:rPr>
              <a:t>cột</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Date</a:t>
            </a:r>
            <a:r>
              <a:rPr lang="af-ZA" dirty="0">
                <a:effectLst/>
                <a:latin typeface="Times New Roman" panose="02020603050405020304" pitchFamily="18" charset="0"/>
                <a:ea typeface="Times New Roman" panose="02020603050405020304" pitchFamily="18" charset="0"/>
              </a:rPr>
              <a:t>, Open, High,</a:t>
            </a:r>
            <a:r>
              <a:rPr lang="en-VN" dirty="0">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Low</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Close</a:t>
            </a:r>
            <a:r>
              <a:rPr lang="af-ZA" dirty="0">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và</a:t>
            </a:r>
            <a:r>
              <a:rPr lang="af-ZA" dirty="0">
                <a:effectLst/>
                <a:latin typeface="Times New Roman" panose="02020603050405020304" pitchFamily="18" charset="0"/>
                <a:ea typeface="Times New Roman" panose="02020603050405020304" pitchFamily="18" charset="0"/>
              </a:rPr>
              <a:t> Volume </a:t>
            </a:r>
            <a:r>
              <a:rPr lang="af-ZA" dirty="0" err="1">
                <a:effectLst/>
                <a:latin typeface="Times New Roman" panose="02020603050405020304" pitchFamily="18" charset="0"/>
                <a:ea typeface="Times New Roman" panose="02020603050405020304" pitchFamily="18" charset="0"/>
              </a:rPr>
              <a:t>với</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khoảng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hơn</a:t>
            </a:r>
            <a:r>
              <a:rPr lang="af-ZA" dirty="0">
                <a:effectLst/>
                <a:latin typeface="Times New Roman" panose="02020603050405020304" pitchFamily="18" charset="0"/>
                <a:ea typeface="Times New Roman" panose="02020603050405020304" pitchFamily="18" charset="0"/>
              </a:rPr>
              <a:t> 1800 </a:t>
            </a:r>
            <a:r>
              <a:rPr lang="af-ZA" dirty="0" err="1">
                <a:effectLst/>
                <a:latin typeface="Times New Roman" panose="02020603050405020304" pitchFamily="18" charset="0"/>
                <a:ea typeface="Times New Roman" panose="02020603050405020304" pitchFamily="18" charset="0"/>
              </a:rPr>
              <a:t>dòng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dữ</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liệu</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giá</a:t>
            </a:r>
            <a:r>
              <a:rPr lang="af-ZA" dirty="0">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chia </a:t>
            </a:r>
            <a:r>
              <a:rPr lang="en-US" dirty="0" err="1">
                <a:effectLst/>
                <a:latin typeface="Times New Roman" panose="02020603050405020304" pitchFamily="18" charset="0"/>
                <a:ea typeface="Times New Roman" panose="02020603050405020304" pitchFamily="18" charset="0"/>
              </a:rPr>
              <a:t>làm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hai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Traning</a:t>
            </a:r>
            <a:r>
              <a:rPr lang="en-US" dirty="0">
                <a:effectLst/>
                <a:latin typeface="Times New Roman" panose="02020603050405020304" pitchFamily="18" charset="0"/>
                <a:ea typeface="Times New Roman" panose="02020603050405020304" pitchFamily="18" charset="0"/>
              </a:rPr>
              <a:t> (80-85% - </a:t>
            </a:r>
            <a:r>
              <a:rPr lang="en-US" dirty="0" err="1">
                <a:effectLst/>
                <a:latin typeface="Times New Roman" panose="02020603050405020304" pitchFamily="18" charset="0"/>
                <a:ea typeface="Times New Roman" panose="02020603050405020304" pitchFamily="18" charset="0"/>
              </a:rPr>
              <a:t>khoảng</a:t>
            </a:r>
            <a:r>
              <a:rPr lang="en-US" dirty="0">
                <a:effectLst/>
                <a:latin typeface="Times New Roman" panose="02020603050405020304" pitchFamily="18" charset="0"/>
                <a:ea typeface="Times New Roman" panose="02020603050405020304" pitchFamily="18" charset="0"/>
              </a:rPr>
              <a:t> 1500 </a:t>
            </a:r>
            <a:r>
              <a:rPr lang="en-US" dirty="0" err="1">
                <a:effectLst/>
                <a:latin typeface="Times New Roman" panose="02020603050405020304" pitchFamily="18" charset="0"/>
                <a:ea typeface="Times New Roman" panose="02020603050405020304" pitchFamily="18" charset="0"/>
              </a:rPr>
              <a:t>mẫu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Testing (15-20% - </a:t>
            </a:r>
            <a:r>
              <a:rPr lang="en-US" dirty="0" err="1">
                <a:effectLst/>
                <a:latin typeface="Times New Roman" panose="02020603050405020304" pitchFamily="18" charset="0"/>
                <a:ea typeface="Times New Roman" panose="02020603050405020304" pitchFamily="18" charset="0"/>
              </a:rPr>
              <a:t>khoảng</a:t>
            </a:r>
            <a:r>
              <a:rPr lang="en-US" dirty="0">
                <a:effectLst/>
                <a:latin typeface="Times New Roman" panose="02020603050405020304" pitchFamily="18" charset="0"/>
                <a:ea typeface="Times New Roman" panose="02020603050405020304" pitchFamily="18" charset="0"/>
              </a:rPr>
              <a:t> 300 </a:t>
            </a:r>
            <a:r>
              <a:rPr lang="en-US" dirty="0" err="1">
                <a:effectLst/>
                <a:latin typeface="Times New Roman" panose="02020603050405020304" pitchFamily="18" charset="0"/>
                <a:ea typeface="Times New Roman" panose="02020603050405020304" pitchFamily="18" charset="0"/>
              </a:rPr>
              <a:t>mẫu</a:t>
            </a:r>
            <a:r>
              <a:rPr lang="en-US" dirty="0">
                <a:effectLst/>
                <a:latin typeface="Times New Roman" panose="02020603050405020304" pitchFamily="18" charset="0"/>
                <a:ea typeface="Times New Roman" panose="02020603050405020304" pitchFamily="18" charset="0"/>
              </a:rPr>
              <a:t>).</a:t>
            </a:r>
          </a:p>
          <a:p>
            <a:pPr marL="735965" indent="-285750" algn="just">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35965" indent="-285750" algn="just">
              <a:spcAft>
                <a:spcPts val="0"/>
              </a:spcAft>
              <a:buFont typeface="Arial" panose="020B0604020202020204" pitchFamily="34" charset="0"/>
              <a:buChar char="•"/>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Tiền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lý</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hoá</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bằng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việc</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thay</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đổi</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giá</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trị</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các</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cột</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thành</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một</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tỉ</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lệ</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chung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nhằm</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tăng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hiệu</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suất</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của</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mô</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hình</a:t>
            </a:r>
            <a:r>
              <a:rPr lang="en-VN" dirty="0">
                <a:latin typeface="Times New Roman" panose="02020603050405020304" pitchFamily="18" charset="0"/>
                <a:ea typeface="Times New Roman" panose="02020603050405020304" pitchFamily="18" charset="0"/>
              </a:rPr>
              <a:t>, tạo </a:t>
            </a:r>
            <a:r>
              <a:rPr lang="af-ZA" dirty="0" err="1">
                <a:effectLst/>
                <a:latin typeface="Times New Roman" panose="02020603050405020304" pitchFamily="18" charset="0"/>
                <a:ea typeface="Times New Roman" panose="02020603050405020304" pitchFamily="18" charset="0"/>
              </a:rPr>
              <a:t>dữ</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liệu</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trong</a:t>
            </a:r>
            <a:r>
              <a:rPr lang="af-ZA" dirty="0">
                <a:effectLst/>
                <a:latin typeface="Times New Roman" panose="02020603050405020304" pitchFamily="18" charset="0"/>
                <a:ea typeface="Times New Roman" panose="02020603050405020304" pitchFamily="18" charset="0"/>
              </a:rPr>
              <a:t> 60 </a:t>
            </a:r>
            <a:r>
              <a:rPr lang="af-ZA" dirty="0" err="1">
                <a:effectLst/>
                <a:latin typeface="Times New Roman" panose="02020603050405020304" pitchFamily="18" charset="0"/>
                <a:ea typeface="Times New Roman" panose="02020603050405020304" pitchFamily="18" charset="0"/>
              </a:rPr>
              <a:t>bước</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thời</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gian</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rồi</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dùng</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numpy</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để</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chuyển</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nó</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thành</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mảng</a:t>
            </a:r>
            <a:r>
              <a:rPr lang="en-VN" dirty="0">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chuyển</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dữ</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liệu</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thành</a:t>
            </a:r>
            <a:r>
              <a:rPr lang="af-ZA" dirty="0">
                <a:effectLst/>
                <a:latin typeface="Times New Roman" panose="02020603050405020304" pitchFamily="18" charset="0"/>
                <a:ea typeface="Times New Roman" panose="02020603050405020304" pitchFamily="18" charset="0"/>
              </a:rPr>
              <a:t> </a:t>
            </a:r>
            <a:r>
              <a:rPr lang="af-ZA" dirty="0" err="1">
                <a:effectLst/>
                <a:latin typeface="Times New Roman" panose="02020603050405020304" pitchFamily="18" charset="0"/>
                <a:ea typeface="Times New Roman" panose="02020603050405020304" pitchFamily="18" charset="0"/>
              </a:rPr>
              <a:t>mảng</a:t>
            </a:r>
            <a:r>
              <a:rPr lang="af-ZA" dirty="0">
                <a:effectLst/>
                <a:latin typeface="Times New Roman" panose="02020603050405020304" pitchFamily="18" charset="0"/>
                <a:ea typeface="Times New Roman" panose="02020603050405020304" pitchFamily="18" charset="0"/>
              </a:rPr>
              <a:t> 3 </a:t>
            </a:r>
            <a:r>
              <a:rPr lang="af-ZA" dirty="0" err="1">
                <a:effectLst/>
                <a:latin typeface="Times New Roman" panose="02020603050405020304" pitchFamily="18" charset="0"/>
                <a:ea typeface="Times New Roman" panose="02020603050405020304" pitchFamily="18" charset="0"/>
              </a:rPr>
              <a:t>chiều</a:t>
            </a:r>
            <a:r>
              <a:rPr lang="af-ZA" dirty="0">
                <a:effectLst/>
                <a:latin typeface="Times New Roman" panose="02020603050405020304" pitchFamily="18" charset="0"/>
                <a:ea typeface="Times New Roman" panose="02020603050405020304" pitchFamily="18" charset="0"/>
              </a:rPr>
              <a:t>.</a:t>
            </a:r>
            <a:endParaRPr lang="en-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Xử</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lý</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dữ</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liệu</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81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19</a:t>
            </a:fld>
            <a:endParaRPr sz="1200">
              <a:latin typeface="Arial"/>
              <a:cs typeface="Arial"/>
            </a:endParaRPr>
          </a:p>
        </p:txBody>
      </p:sp>
      <p:sp>
        <p:nvSpPr>
          <p:cNvPr id="7" name="object 7"/>
          <p:cNvSpPr txBox="1"/>
          <p:nvPr/>
        </p:nvSpPr>
        <p:spPr>
          <a:xfrm>
            <a:off x="534822" y="5334000"/>
            <a:ext cx="8074356" cy="408701"/>
          </a:xfrm>
          <a:prstGeom prst="rect">
            <a:avLst/>
          </a:prstGeom>
        </p:spPr>
        <p:txBody>
          <a:bodyPr vert="horz" wrap="square" lIns="0" tIns="42544" rIns="0" bIns="0" rtlCol="0">
            <a:spAutoFit/>
          </a:bodyPr>
          <a:lstStyle/>
          <a:p>
            <a:pPr algn="ctr">
              <a:lnSpc>
                <a:spcPct val="150000"/>
              </a:lnSpc>
              <a:spcBef>
                <a:spcPts val="600"/>
              </a:spcBef>
              <a:spcAft>
                <a:spcPts val="600"/>
              </a:spcAft>
            </a:pPr>
            <a:r>
              <a:rPr lang="en-US" sz="1800" i="1" dirty="0" err="1">
                <a:solidFill>
                  <a:srgbClr val="000000"/>
                </a:solidFill>
                <a:effectLst/>
                <a:latin typeface="Times New Roman" panose="02020603050405020304" pitchFamily="18" charset="0"/>
              </a:rPr>
              <a:t>Hình</a:t>
            </a:r>
            <a:r>
              <a:rPr lang="en-US" sz="1800" i="1" dirty="0">
                <a:solidFill>
                  <a:srgbClr val="000000"/>
                </a:solidFill>
                <a:effectLst/>
                <a:latin typeface="Times New Roman" panose="02020603050405020304" pitchFamily="18" charset="0"/>
              </a:rPr>
              <a:t> 4.1: </a:t>
            </a:r>
            <a:r>
              <a:rPr lang="en-US" sz="1800" i="1" dirty="0" err="1">
                <a:solidFill>
                  <a:srgbClr val="000000"/>
                </a:solidFill>
                <a:effectLst/>
                <a:latin typeface="Times New Roman" panose="02020603050405020304" pitchFamily="18" charset="0"/>
              </a:rPr>
              <a:t>Biểu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đồ</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giá</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cổ</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phiếu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Vietcombank</a:t>
            </a:r>
            <a:endParaRPr lang="en-VN" sz="1800" i="1" dirty="0">
              <a:solidFill>
                <a:srgbClr val="000000"/>
              </a:solidFill>
              <a:effectLst/>
              <a:latin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Huấn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luyện</a:t>
            </a:r>
            <a:endParaRPr sz="2000" spc="-1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24077C-69A3-064B-85E2-6254131D3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965" y="1371600"/>
            <a:ext cx="5606069" cy="3886200"/>
          </a:xfrm>
          <a:prstGeom prst="rect">
            <a:avLst/>
          </a:prstGeom>
        </p:spPr>
      </p:pic>
    </p:spTree>
    <p:extLst>
      <p:ext uri="{BB962C8B-B14F-4D97-AF65-F5344CB8AC3E}">
        <p14:creationId xmlns:p14="http://schemas.microsoft.com/office/powerpoint/2010/main" val="8191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00025"/>
            <a:ext cx="1781810" cy="512445"/>
          </a:xfrm>
          <a:prstGeom prst="rect">
            <a:avLst/>
          </a:prstGeom>
        </p:spPr>
        <p:txBody>
          <a:bodyPr vert="horz" wrap="square" lIns="0" tIns="12065" rIns="0" bIns="0" rtlCol="0">
            <a:spAutoFit/>
          </a:bodyPr>
          <a:lstStyle/>
          <a:p>
            <a:pPr marL="12700">
              <a:lnSpc>
                <a:spcPct val="100000"/>
              </a:lnSpc>
              <a:spcBef>
                <a:spcPts val="95"/>
              </a:spcBef>
            </a:pPr>
            <a:r>
              <a:rPr spc="-10" dirty="0"/>
              <a:t>Nội</a:t>
            </a:r>
            <a:r>
              <a:rPr spc="-55" dirty="0"/>
              <a:t> </a:t>
            </a:r>
            <a:r>
              <a:rPr spc="-15" dirty="0"/>
              <a:t>dung</a:t>
            </a:r>
          </a:p>
        </p:txBody>
      </p:sp>
      <p:sp>
        <p:nvSpPr>
          <p:cNvPr id="4" name="object 4"/>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2</a:t>
            </a:fld>
            <a:endParaRPr sz="1200">
              <a:latin typeface="Arial"/>
              <a:cs typeface="Arial"/>
            </a:endParaRPr>
          </a:p>
        </p:txBody>
      </p:sp>
      <p:sp>
        <p:nvSpPr>
          <p:cNvPr id="3" name="object 3"/>
          <p:cNvSpPr txBox="1"/>
          <p:nvPr/>
        </p:nvSpPr>
        <p:spPr>
          <a:xfrm>
            <a:off x="612444" y="1093787"/>
            <a:ext cx="7626984" cy="2241639"/>
          </a:xfrm>
          <a:prstGeom prst="rect">
            <a:avLst/>
          </a:prstGeom>
        </p:spPr>
        <p:txBody>
          <a:bodyPr vert="horz" wrap="square" lIns="0" tIns="86360" rIns="0" bIns="0" rtlCol="0">
            <a:spAutoFit/>
          </a:bodyPr>
          <a:lstStyle/>
          <a:p>
            <a:pPr marL="526415" indent="-514350">
              <a:lnSpc>
                <a:spcPct val="100000"/>
              </a:lnSpc>
              <a:spcBef>
                <a:spcPts val="680"/>
              </a:spcBef>
              <a:buFont typeface="+mj-lt"/>
              <a:buAutoNum type="romanUcPeriod"/>
              <a:tabLst>
                <a:tab pos="351155" algn="l"/>
              </a:tabLst>
            </a:pPr>
            <a:r>
              <a:rPr lang="en-US" sz="2400" dirty="0" err="1">
                <a:latin typeface="Arial"/>
                <a:cs typeface="Arial"/>
              </a:rPr>
              <a:t>Tổng</a:t>
            </a:r>
            <a:r>
              <a:rPr lang="en-US" sz="2400" dirty="0">
                <a:latin typeface="Arial"/>
                <a:cs typeface="Arial"/>
              </a:rPr>
              <a:t> </a:t>
            </a:r>
            <a:r>
              <a:rPr lang="en-US" sz="2400" dirty="0" err="1">
                <a:latin typeface="Arial"/>
                <a:cs typeface="Arial"/>
              </a:rPr>
              <a:t>quan</a:t>
            </a:r>
            <a:endParaRPr sz="2400" dirty="0">
              <a:latin typeface="Arial"/>
              <a:cs typeface="Arial"/>
            </a:endParaRPr>
          </a:p>
          <a:p>
            <a:pPr marL="526415" indent="-514350">
              <a:lnSpc>
                <a:spcPct val="100000"/>
              </a:lnSpc>
              <a:spcBef>
                <a:spcPts val="575"/>
              </a:spcBef>
              <a:buFont typeface="+mj-lt"/>
              <a:buAutoNum type="romanUcPeriod"/>
              <a:tabLst>
                <a:tab pos="351155" algn="l"/>
              </a:tabLst>
            </a:pPr>
            <a:r>
              <a:rPr lang="en-US" sz="2400" spc="-5" dirty="0" err="1">
                <a:latin typeface="Arial"/>
                <a:cs typeface="Arial"/>
              </a:rPr>
              <a:t>Cơ</a:t>
            </a:r>
            <a:r>
              <a:rPr lang="en-US" sz="2400" spc="-5" dirty="0">
                <a:latin typeface="Arial"/>
                <a:cs typeface="Arial"/>
              </a:rPr>
              <a:t> </a:t>
            </a:r>
            <a:r>
              <a:rPr lang="en-US" sz="2400" spc="-5" dirty="0" err="1">
                <a:latin typeface="Arial"/>
                <a:cs typeface="Arial"/>
              </a:rPr>
              <a:t>sở</a:t>
            </a:r>
            <a:r>
              <a:rPr lang="en-US" sz="2400" spc="-5" dirty="0">
                <a:latin typeface="Arial"/>
                <a:cs typeface="Arial"/>
              </a:rPr>
              <a:t> </a:t>
            </a:r>
            <a:r>
              <a:rPr lang="en-US" sz="2400" spc="-5" dirty="0" err="1">
                <a:latin typeface="Arial"/>
                <a:cs typeface="Arial"/>
              </a:rPr>
              <a:t>lý</a:t>
            </a:r>
            <a:r>
              <a:rPr lang="en-US" sz="2400" spc="-5" dirty="0">
                <a:latin typeface="Arial"/>
                <a:cs typeface="Arial"/>
              </a:rPr>
              <a:t> </a:t>
            </a:r>
            <a:r>
              <a:rPr lang="en-US" sz="2400" spc="-5" dirty="0" err="1">
                <a:latin typeface="Arial"/>
                <a:cs typeface="Arial"/>
              </a:rPr>
              <a:t>thuyết</a:t>
            </a:r>
            <a:endParaRPr sz="2400" dirty="0">
              <a:latin typeface="Arial"/>
              <a:cs typeface="Arial"/>
            </a:endParaRPr>
          </a:p>
          <a:p>
            <a:pPr marL="526415" indent="-514350">
              <a:lnSpc>
                <a:spcPct val="100000"/>
              </a:lnSpc>
              <a:spcBef>
                <a:spcPts val="580"/>
              </a:spcBef>
              <a:buFont typeface="+mj-lt"/>
              <a:buAutoNum type="romanUcPeriod"/>
              <a:tabLst>
                <a:tab pos="351155" algn="l"/>
              </a:tabLst>
            </a:pPr>
            <a:r>
              <a:rPr lang="en-US" sz="2400" dirty="0" err="1">
                <a:latin typeface="Arial"/>
                <a:cs typeface="Arial"/>
              </a:rPr>
              <a:t>Mô</a:t>
            </a:r>
            <a:r>
              <a:rPr lang="en-US" sz="2400" dirty="0">
                <a:latin typeface="Arial"/>
                <a:cs typeface="Arial"/>
              </a:rPr>
              <a:t> </a:t>
            </a:r>
            <a:r>
              <a:rPr lang="en-US" sz="2400" dirty="0" err="1">
                <a:latin typeface="Arial"/>
                <a:cs typeface="Arial"/>
              </a:rPr>
              <a:t>hình</a:t>
            </a:r>
            <a:r>
              <a:rPr lang="en-US" sz="2400" dirty="0">
                <a:latin typeface="Arial"/>
                <a:cs typeface="Arial"/>
              </a:rPr>
              <a:t> </a:t>
            </a:r>
            <a:r>
              <a:rPr lang="en-US" sz="2400" dirty="0" err="1">
                <a:latin typeface="Arial"/>
                <a:cs typeface="Arial"/>
              </a:rPr>
              <a:t>đề</a:t>
            </a:r>
            <a:r>
              <a:rPr lang="en-US" sz="2400" dirty="0">
                <a:latin typeface="Arial"/>
                <a:cs typeface="Arial"/>
              </a:rPr>
              <a:t> </a:t>
            </a:r>
            <a:r>
              <a:rPr lang="en-US" sz="2400" dirty="0" err="1">
                <a:latin typeface="Arial"/>
                <a:cs typeface="Arial"/>
              </a:rPr>
              <a:t>xuất</a:t>
            </a:r>
            <a:endParaRPr sz="2400" dirty="0">
              <a:latin typeface="Arial"/>
              <a:cs typeface="Arial"/>
            </a:endParaRPr>
          </a:p>
          <a:p>
            <a:pPr marL="526415" indent="-514350">
              <a:lnSpc>
                <a:spcPct val="100000"/>
              </a:lnSpc>
              <a:spcBef>
                <a:spcPts val="575"/>
              </a:spcBef>
              <a:buFont typeface="+mj-lt"/>
              <a:buAutoNum type="romanUcPeriod"/>
              <a:tabLst>
                <a:tab pos="351155" algn="l"/>
              </a:tabLst>
            </a:pPr>
            <a:r>
              <a:rPr lang="en-US" sz="2400" dirty="0" err="1">
                <a:latin typeface="Arial"/>
                <a:cs typeface="Arial"/>
              </a:rPr>
              <a:t>Thực</a:t>
            </a:r>
            <a:r>
              <a:rPr lang="en-US" sz="2400" dirty="0">
                <a:latin typeface="Arial"/>
                <a:cs typeface="Arial"/>
              </a:rPr>
              <a:t> </a:t>
            </a:r>
            <a:r>
              <a:rPr lang="en-US" sz="2400" dirty="0" err="1">
                <a:latin typeface="Arial"/>
                <a:cs typeface="Arial"/>
              </a:rPr>
              <a:t>nghiệm</a:t>
            </a:r>
            <a:endParaRPr sz="2400" dirty="0">
              <a:latin typeface="Arial"/>
              <a:cs typeface="Arial"/>
            </a:endParaRPr>
          </a:p>
          <a:p>
            <a:pPr marL="526415" indent="-514350">
              <a:lnSpc>
                <a:spcPct val="100000"/>
              </a:lnSpc>
              <a:spcBef>
                <a:spcPts val="580"/>
              </a:spcBef>
              <a:buFont typeface="+mj-lt"/>
              <a:buAutoNum type="romanUcPeriod"/>
              <a:tabLst>
                <a:tab pos="351155" algn="l"/>
              </a:tabLst>
            </a:pPr>
            <a:r>
              <a:rPr lang="en-US" sz="2400" dirty="0" err="1">
                <a:latin typeface="Arial"/>
                <a:cs typeface="Arial"/>
              </a:rPr>
              <a:t>Kết</a:t>
            </a:r>
            <a:r>
              <a:rPr lang="en-US" sz="2400" dirty="0">
                <a:latin typeface="Arial"/>
                <a:cs typeface="Arial"/>
              </a:rPr>
              <a:t> </a:t>
            </a:r>
            <a:r>
              <a:rPr lang="en-US" sz="2400" dirty="0" err="1">
                <a:latin typeface="Arial"/>
                <a:cs typeface="Arial"/>
              </a:rPr>
              <a:t>luận</a:t>
            </a:r>
            <a:r>
              <a:rPr lang="en-US" sz="2400" dirty="0">
                <a:latin typeface="Arial"/>
                <a:cs typeface="Arial"/>
              </a:rPr>
              <a:t> &amp; </a:t>
            </a:r>
            <a:r>
              <a:rPr lang="en-US" sz="2400" dirty="0" err="1">
                <a:latin typeface="Arial"/>
                <a:cs typeface="Arial"/>
              </a:rPr>
              <a:t>Hướng</a:t>
            </a:r>
            <a:r>
              <a:rPr lang="en-US" sz="2400" dirty="0">
                <a:latin typeface="Arial"/>
                <a:cs typeface="Arial"/>
              </a:rPr>
              <a:t> </a:t>
            </a:r>
            <a:r>
              <a:rPr lang="en-US" sz="2400" dirty="0" err="1">
                <a:latin typeface="Arial"/>
                <a:cs typeface="Arial"/>
              </a:rPr>
              <a:t>phát</a:t>
            </a:r>
            <a:r>
              <a:rPr lang="en-US" sz="2400" dirty="0">
                <a:latin typeface="Arial"/>
                <a:cs typeface="Arial"/>
              </a:rPr>
              <a:t> </a:t>
            </a:r>
            <a:r>
              <a:rPr lang="en-US" sz="2400" dirty="0" err="1">
                <a:latin typeface="Arial"/>
                <a:cs typeface="Arial"/>
              </a:rPr>
              <a:t>triển</a:t>
            </a:r>
            <a:endParaRPr sz="2400" dirty="0">
              <a:latin typeface="Arial"/>
              <a:cs typeface="Arial"/>
            </a:endParaRPr>
          </a:p>
        </p:txBody>
      </p:sp>
    </p:spTree>
    <p:extLst>
      <p:ext uri="{BB962C8B-B14F-4D97-AF65-F5344CB8AC3E}">
        <p14:creationId xmlns:p14="http://schemas.microsoft.com/office/powerpoint/2010/main" val="195005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20</a:t>
            </a:fld>
            <a:endParaRPr sz="1200">
              <a:latin typeface="Arial"/>
              <a:cs typeface="Arial"/>
            </a:endParaRPr>
          </a:p>
        </p:txBody>
      </p:sp>
      <p:sp>
        <p:nvSpPr>
          <p:cNvPr id="7" name="object 7"/>
          <p:cNvSpPr txBox="1"/>
          <p:nvPr/>
        </p:nvSpPr>
        <p:spPr>
          <a:xfrm>
            <a:off x="536244" y="2209800"/>
            <a:ext cx="8074356" cy="292258"/>
          </a:xfrm>
          <a:prstGeom prst="rect">
            <a:avLst/>
          </a:prstGeom>
        </p:spPr>
        <p:txBody>
          <a:bodyPr vert="horz" wrap="square" lIns="0" tIns="42544" rIns="0" bIns="0" rtlCol="0">
            <a:spAutoFit/>
          </a:bodyPr>
          <a:lstStyle/>
          <a:p>
            <a:pPr marL="12700" marR="5080" algn="ctr">
              <a:lnSpc>
                <a:spcPct val="90000"/>
              </a:lnSpc>
              <a:spcBef>
                <a:spcPts val="334"/>
              </a:spcBef>
            </a:pP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4.6: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Vietcombank</a:t>
            </a:r>
            <a:r>
              <a:rPr lang="en-VN" i="1" dirty="0">
                <a:effectLst/>
                <a:latin typeface="Times New Roman" panose="02020603050405020304" pitchFamily="18" charset="0"/>
                <a:cs typeface="Times New Roman" panose="02020603050405020304" pitchFamily="18" charset="0"/>
              </a:rPr>
              <a:t> </a:t>
            </a:r>
            <a:endParaRPr lang="en-VN"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Huấn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luyện</a:t>
            </a:r>
            <a:endParaRPr sz="2000" spc="-1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C5297E35-8CAD-6A47-AA6A-769EC350925F}"/>
              </a:ext>
            </a:extLst>
          </p:cNvPr>
          <p:cNvGraphicFramePr>
            <a:graphicFrameLocks noGrp="1"/>
          </p:cNvGraphicFramePr>
          <p:nvPr>
            <p:extLst>
              <p:ext uri="{D42A27DB-BD31-4B8C-83A1-F6EECF244321}">
                <p14:modId xmlns:p14="http://schemas.microsoft.com/office/powerpoint/2010/main" val="169666721"/>
              </p:ext>
            </p:extLst>
          </p:nvPr>
        </p:nvGraphicFramePr>
        <p:xfrm>
          <a:off x="1143000" y="2911347"/>
          <a:ext cx="7056916" cy="1035306"/>
        </p:xfrm>
        <a:graphic>
          <a:graphicData uri="http://schemas.openxmlformats.org/drawingml/2006/table">
            <a:tbl>
              <a:tblPr firstRow="1" firstCol="1" bandRow="1">
                <a:tableStyleId>{5C22544A-7EE6-4342-B048-85BDC9FD1C3A}</a:tableStyleId>
              </a:tblPr>
              <a:tblGrid>
                <a:gridCol w="1243683">
                  <a:extLst>
                    <a:ext uri="{9D8B030D-6E8A-4147-A177-3AD203B41FA5}">
                      <a16:colId xmlns:a16="http://schemas.microsoft.com/office/drawing/2014/main" val="325850827"/>
                    </a:ext>
                  </a:extLst>
                </a:gridCol>
                <a:gridCol w="1221977">
                  <a:extLst>
                    <a:ext uri="{9D8B030D-6E8A-4147-A177-3AD203B41FA5}">
                      <a16:colId xmlns:a16="http://schemas.microsoft.com/office/drawing/2014/main" val="2485146127"/>
                    </a:ext>
                  </a:extLst>
                </a:gridCol>
                <a:gridCol w="1188212">
                  <a:extLst>
                    <a:ext uri="{9D8B030D-6E8A-4147-A177-3AD203B41FA5}">
                      <a16:colId xmlns:a16="http://schemas.microsoft.com/office/drawing/2014/main" val="336395484"/>
                    </a:ext>
                  </a:extLst>
                </a:gridCol>
                <a:gridCol w="1225996">
                  <a:extLst>
                    <a:ext uri="{9D8B030D-6E8A-4147-A177-3AD203B41FA5}">
                      <a16:colId xmlns:a16="http://schemas.microsoft.com/office/drawing/2014/main" val="2290927994"/>
                    </a:ext>
                  </a:extLst>
                </a:gridCol>
                <a:gridCol w="1132740">
                  <a:extLst>
                    <a:ext uri="{9D8B030D-6E8A-4147-A177-3AD203B41FA5}">
                      <a16:colId xmlns:a16="http://schemas.microsoft.com/office/drawing/2014/main" val="1624214060"/>
                    </a:ext>
                  </a:extLst>
                </a:gridCol>
                <a:gridCol w="1044308">
                  <a:extLst>
                    <a:ext uri="{9D8B030D-6E8A-4147-A177-3AD203B41FA5}">
                      <a16:colId xmlns:a16="http://schemas.microsoft.com/office/drawing/2014/main" val="1913663521"/>
                    </a:ext>
                  </a:extLst>
                </a:gridCol>
              </a:tblGrid>
              <a:tr h="517653">
                <a:tc>
                  <a:txBody>
                    <a:bodyPr/>
                    <a:lstStyle/>
                    <a:p>
                      <a:pPr algn="ctr">
                        <a:lnSpc>
                          <a:spcPct val="150000"/>
                        </a:lnSpc>
                      </a:pPr>
                      <a:r>
                        <a:rPr lang="en-US" sz="1600">
                          <a:effectLst/>
                        </a:rPr>
                        <a:t>Symbol</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RMSE</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MAE</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MAPE</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AR</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RAR</a:t>
                      </a:r>
                      <a:endParaRPr lang="en-VN" sz="1600">
                        <a:effectLst/>
                        <a:latin typeface="Times New Roman" panose="02020603050405020304" pitchFamily="18" charset="0"/>
                        <a:ea typeface="Times New Roman" panose="02020603050405020304" pitchFamily="18" charset="0"/>
                      </a:endParaRPr>
                    </a:p>
                  </a:txBody>
                  <a:tcPr marL="86825" marR="86825" marT="90844" marB="90844"/>
                </a:tc>
                <a:extLst>
                  <a:ext uri="{0D108BD9-81ED-4DB2-BD59-A6C34878D82A}">
                    <a16:rowId xmlns:a16="http://schemas.microsoft.com/office/drawing/2014/main" val="1412386583"/>
                  </a:ext>
                </a:extLst>
              </a:tr>
              <a:tr h="517653">
                <a:tc>
                  <a:txBody>
                    <a:bodyPr/>
                    <a:lstStyle/>
                    <a:p>
                      <a:pPr algn="ctr">
                        <a:lnSpc>
                          <a:spcPct val="150000"/>
                        </a:lnSpc>
                      </a:pPr>
                      <a:r>
                        <a:rPr lang="en-US" sz="1600" dirty="0">
                          <a:effectLst/>
                        </a:rPr>
                        <a:t>VCB</a:t>
                      </a:r>
                      <a:endParaRPr lang="en-VN" sz="1600" dirty="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1982.8</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1400.2</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0.0172</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a:effectLst/>
                        </a:rPr>
                        <a:t>263.3</a:t>
                      </a:r>
                      <a:endParaRPr lang="en-VN" sz="1600">
                        <a:effectLst/>
                        <a:latin typeface="Times New Roman" panose="02020603050405020304" pitchFamily="18" charset="0"/>
                        <a:ea typeface="Times New Roman" panose="02020603050405020304" pitchFamily="18" charset="0"/>
                      </a:endParaRPr>
                    </a:p>
                  </a:txBody>
                  <a:tcPr marL="86825" marR="86825" marT="90844" marB="90844"/>
                </a:tc>
                <a:tc>
                  <a:txBody>
                    <a:bodyPr/>
                    <a:lstStyle/>
                    <a:p>
                      <a:pPr algn="ctr">
                        <a:lnSpc>
                          <a:spcPct val="150000"/>
                        </a:lnSpc>
                      </a:pPr>
                      <a:r>
                        <a:rPr lang="en-US" sz="1600" dirty="0">
                          <a:effectLst/>
                        </a:rPr>
                        <a:t>94.1</a:t>
                      </a:r>
                      <a:endParaRPr lang="en-VN" sz="1600" dirty="0">
                        <a:effectLst/>
                        <a:latin typeface="Times New Roman" panose="02020603050405020304" pitchFamily="18" charset="0"/>
                        <a:ea typeface="Times New Roman" panose="02020603050405020304" pitchFamily="18" charset="0"/>
                      </a:endParaRPr>
                    </a:p>
                  </a:txBody>
                  <a:tcPr marL="86825" marR="86825" marT="90844" marB="90844"/>
                </a:tc>
                <a:extLst>
                  <a:ext uri="{0D108BD9-81ED-4DB2-BD59-A6C34878D82A}">
                    <a16:rowId xmlns:a16="http://schemas.microsoft.com/office/drawing/2014/main" val="2224701174"/>
                  </a:ext>
                </a:extLst>
              </a:tr>
            </a:tbl>
          </a:graphicData>
        </a:graphic>
      </p:graphicFrame>
    </p:spTree>
    <p:extLst>
      <p:ext uri="{BB962C8B-B14F-4D97-AF65-F5344CB8AC3E}">
        <p14:creationId xmlns:p14="http://schemas.microsoft.com/office/powerpoint/2010/main" val="56610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21</a:t>
            </a:fld>
            <a:endParaRPr sz="1200">
              <a:latin typeface="Arial"/>
              <a:cs typeface="Arial"/>
            </a:endParaRPr>
          </a:p>
        </p:txBody>
      </p:sp>
      <p:sp>
        <p:nvSpPr>
          <p:cNvPr id="7" name="object 7"/>
          <p:cNvSpPr txBox="1"/>
          <p:nvPr/>
        </p:nvSpPr>
        <p:spPr>
          <a:xfrm>
            <a:off x="536244" y="1905000"/>
            <a:ext cx="8074356" cy="408701"/>
          </a:xfrm>
          <a:prstGeom prst="rect">
            <a:avLst/>
          </a:prstGeom>
        </p:spPr>
        <p:txBody>
          <a:bodyPr vert="horz" wrap="square" lIns="0" tIns="42544" rIns="0" bIns="0" rtlCol="0">
            <a:spAutoFit/>
          </a:bodyPr>
          <a:lstStyle/>
          <a:p>
            <a:pPr algn="ctr">
              <a:lnSpc>
                <a:spcPct val="150000"/>
              </a:lnSpc>
              <a:spcBef>
                <a:spcPts val="600"/>
              </a:spcBef>
              <a:spcAft>
                <a:spcPts val="600"/>
              </a:spcAft>
            </a:pPr>
            <a:r>
              <a:rPr lang="en-US" sz="1800" i="1" dirty="0" err="1">
                <a:solidFill>
                  <a:srgbClr val="000000"/>
                </a:solidFill>
                <a:effectLst/>
                <a:latin typeface="Times New Roman" panose="02020603050405020304" pitchFamily="18" charset="0"/>
              </a:rPr>
              <a:t>Bảng</a:t>
            </a:r>
            <a:r>
              <a:rPr lang="en-US" sz="1800" i="1" dirty="0">
                <a:solidFill>
                  <a:srgbClr val="000000"/>
                </a:solidFill>
                <a:effectLst/>
                <a:latin typeface="Times New Roman" panose="02020603050405020304" pitchFamily="18" charset="0"/>
              </a:rPr>
              <a:t> 4.11: So </a:t>
            </a:r>
            <a:r>
              <a:rPr lang="en-US" sz="1800" i="1" dirty="0" err="1">
                <a:solidFill>
                  <a:srgbClr val="000000"/>
                </a:solidFill>
                <a:effectLst/>
                <a:latin typeface="Times New Roman" panose="02020603050405020304" pitchFamily="18" charset="0"/>
              </a:rPr>
              <a:t>sánh</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kết</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quả</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đánh</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giá</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cổ</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phiếu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Vietcombank</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giữa</a:t>
            </a:r>
            <a:r>
              <a:rPr lang="en-US" sz="1800" i="1" dirty="0">
                <a:solidFill>
                  <a:srgbClr val="000000"/>
                </a:solidFill>
                <a:effectLst/>
                <a:latin typeface="Times New Roman" panose="02020603050405020304" pitchFamily="18" charset="0"/>
              </a:rPr>
              <a:t> 2 </a:t>
            </a:r>
            <a:r>
              <a:rPr lang="en-US" sz="1800" i="1" dirty="0" err="1">
                <a:solidFill>
                  <a:srgbClr val="000000"/>
                </a:solidFill>
                <a:effectLst/>
                <a:latin typeface="Times New Roman" panose="02020603050405020304" pitchFamily="18" charset="0"/>
              </a:rPr>
              <a:t>đề</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tài</a:t>
            </a:r>
            <a:endParaRPr lang="en-VN" sz="1800" i="1" dirty="0">
              <a:solidFill>
                <a:srgbClr val="000000"/>
              </a:solidFill>
              <a:effectLst/>
              <a:latin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THỰC NGHIỆM – </a:t>
            </a:r>
            <a:r>
              <a:rPr lang="en-US" sz="2000" spc="-10" dirty="0" err="1">
                <a:latin typeface="Times New Roman" panose="02020603050405020304" pitchFamily="18" charset="0"/>
                <a:cs typeface="Times New Roman" panose="02020603050405020304" pitchFamily="18" charset="0"/>
              </a:rPr>
              <a:t>Đánh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giá</a:t>
            </a:r>
            <a:endParaRPr sz="2000" spc="-1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87E1FF2-3616-634A-AC8D-5962E8052CB0}"/>
              </a:ext>
            </a:extLst>
          </p:cNvPr>
          <p:cNvGraphicFramePr>
            <a:graphicFrameLocks noGrp="1"/>
          </p:cNvGraphicFramePr>
          <p:nvPr>
            <p:extLst>
              <p:ext uri="{D42A27DB-BD31-4B8C-83A1-F6EECF244321}">
                <p14:modId xmlns:p14="http://schemas.microsoft.com/office/powerpoint/2010/main" val="1919147234"/>
              </p:ext>
            </p:extLst>
          </p:nvPr>
        </p:nvGraphicFramePr>
        <p:xfrm>
          <a:off x="835478" y="2667000"/>
          <a:ext cx="7473044" cy="2700275"/>
        </p:xfrm>
        <a:graphic>
          <a:graphicData uri="http://schemas.openxmlformats.org/drawingml/2006/table">
            <a:tbl>
              <a:tblPr firstRow="1" firstCol="1" bandRow="1">
                <a:tableStyleId>{5C22544A-7EE6-4342-B048-85BDC9FD1C3A}</a:tableStyleId>
              </a:tblPr>
              <a:tblGrid>
                <a:gridCol w="1317020">
                  <a:extLst>
                    <a:ext uri="{9D8B030D-6E8A-4147-A177-3AD203B41FA5}">
                      <a16:colId xmlns:a16="http://schemas.microsoft.com/office/drawing/2014/main" val="3818869655"/>
                    </a:ext>
                  </a:extLst>
                </a:gridCol>
                <a:gridCol w="1294034">
                  <a:extLst>
                    <a:ext uri="{9D8B030D-6E8A-4147-A177-3AD203B41FA5}">
                      <a16:colId xmlns:a16="http://schemas.microsoft.com/office/drawing/2014/main" val="3111165402"/>
                    </a:ext>
                  </a:extLst>
                </a:gridCol>
                <a:gridCol w="1258277">
                  <a:extLst>
                    <a:ext uri="{9D8B030D-6E8A-4147-A177-3AD203B41FA5}">
                      <a16:colId xmlns:a16="http://schemas.microsoft.com/office/drawing/2014/main" val="281098701"/>
                    </a:ext>
                  </a:extLst>
                </a:gridCol>
                <a:gridCol w="1298290">
                  <a:extLst>
                    <a:ext uri="{9D8B030D-6E8A-4147-A177-3AD203B41FA5}">
                      <a16:colId xmlns:a16="http://schemas.microsoft.com/office/drawing/2014/main" val="3304834854"/>
                    </a:ext>
                  </a:extLst>
                </a:gridCol>
                <a:gridCol w="1199535">
                  <a:extLst>
                    <a:ext uri="{9D8B030D-6E8A-4147-A177-3AD203B41FA5}">
                      <a16:colId xmlns:a16="http://schemas.microsoft.com/office/drawing/2014/main" val="336572280"/>
                    </a:ext>
                  </a:extLst>
                </a:gridCol>
                <a:gridCol w="1105888">
                  <a:extLst>
                    <a:ext uri="{9D8B030D-6E8A-4147-A177-3AD203B41FA5}">
                      <a16:colId xmlns:a16="http://schemas.microsoft.com/office/drawing/2014/main" val="3461856863"/>
                    </a:ext>
                  </a:extLst>
                </a:gridCol>
              </a:tblGrid>
              <a:tr h="1152627">
                <a:tc>
                  <a:txBody>
                    <a:bodyPr/>
                    <a:lstStyle/>
                    <a:p>
                      <a:pPr algn="ctr">
                        <a:lnSpc>
                          <a:spcPct val="150000"/>
                        </a:lnSpc>
                      </a:pPr>
                      <a:r>
                        <a:rPr lang="en-US" sz="1700">
                          <a:effectLst/>
                        </a:rPr>
                        <a:t>Tác giả</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RMSE</a:t>
                      </a:r>
                      <a:endParaRPr lang="en-VN" sz="1700">
                        <a:effectLst/>
                      </a:endParaRPr>
                    </a:p>
                    <a:p>
                      <a:pPr algn="ctr">
                        <a:lnSpc>
                          <a:spcPct val="150000"/>
                        </a:lnSpc>
                      </a:pPr>
                      <a:r>
                        <a:rPr lang="en-US" sz="1700">
                          <a:effectLst/>
                        </a:rPr>
                        <a:t>(càng thấp càng tốt)</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MAE</a:t>
                      </a:r>
                      <a:endParaRPr lang="en-VN" sz="1700">
                        <a:effectLst/>
                      </a:endParaRPr>
                    </a:p>
                    <a:p>
                      <a:pPr algn="ctr">
                        <a:lnSpc>
                          <a:spcPct val="150000"/>
                        </a:lnSpc>
                      </a:pPr>
                      <a:r>
                        <a:rPr lang="en-US" sz="1700">
                          <a:effectLst/>
                        </a:rPr>
                        <a:t>(càng thấp càng tốt)</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MAPE</a:t>
                      </a:r>
                      <a:endParaRPr lang="en-VN" sz="1700">
                        <a:effectLst/>
                      </a:endParaRPr>
                    </a:p>
                    <a:p>
                      <a:pPr algn="ctr">
                        <a:lnSpc>
                          <a:spcPct val="150000"/>
                        </a:lnSpc>
                      </a:pPr>
                      <a:r>
                        <a:rPr lang="en-US" sz="1700">
                          <a:effectLst/>
                        </a:rPr>
                        <a:t>(càng thấp càng tốt</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AR</a:t>
                      </a:r>
                      <a:endParaRPr lang="en-VN" sz="1700">
                        <a:effectLst/>
                      </a:endParaRPr>
                    </a:p>
                    <a:p>
                      <a:pPr algn="ctr">
                        <a:lnSpc>
                          <a:spcPct val="150000"/>
                        </a:lnSpc>
                      </a:pPr>
                      <a:r>
                        <a:rPr lang="en-US" sz="1700">
                          <a:effectLst/>
                        </a:rPr>
                        <a:t>(càng cao càng tốt)</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RAR</a:t>
                      </a:r>
                      <a:endParaRPr lang="en-VN" sz="1700">
                        <a:effectLst/>
                      </a:endParaRPr>
                    </a:p>
                    <a:p>
                      <a:pPr algn="ctr">
                        <a:lnSpc>
                          <a:spcPct val="150000"/>
                        </a:lnSpc>
                      </a:pPr>
                      <a:r>
                        <a:rPr lang="en-US" sz="1700">
                          <a:effectLst/>
                        </a:rPr>
                        <a:t>(càng cao càng tốt)</a:t>
                      </a:r>
                      <a:endParaRPr lang="en-VN" sz="1700">
                        <a:effectLst/>
                        <a:latin typeface="Times New Roman" panose="02020603050405020304" pitchFamily="18" charset="0"/>
                        <a:ea typeface="Times New Roman" panose="02020603050405020304" pitchFamily="18" charset="0"/>
                      </a:endParaRPr>
                    </a:p>
                  </a:txBody>
                  <a:tcPr marL="91944" marR="91944" marT="0" marB="0"/>
                </a:tc>
                <a:extLst>
                  <a:ext uri="{0D108BD9-81ED-4DB2-BD59-A6C34878D82A}">
                    <a16:rowId xmlns:a16="http://schemas.microsoft.com/office/drawing/2014/main" val="531133597"/>
                  </a:ext>
                </a:extLst>
              </a:tr>
              <a:tr h="793447">
                <a:tc>
                  <a:txBody>
                    <a:bodyPr/>
                    <a:lstStyle/>
                    <a:p>
                      <a:pPr algn="ctr">
                        <a:lnSpc>
                          <a:spcPct val="150000"/>
                        </a:lnSpc>
                      </a:pPr>
                      <a:r>
                        <a:rPr lang="en-US" sz="1700">
                          <a:effectLst/>
                        </a:rPr>
                        <a:t>Bùi Ngô Tôn Bách</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2260.2</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1557.4</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0.0158</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250.2</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65</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extLst>
                  <a:ext uri="{0D108BD9-81ED-4DB2-BD59-A6C34878D82A}">
                    <a16:rowId xmlns:a16="http://schemas.microsoft.com/office/drawing/2014/main" val="845857792"/>
                  </a:ext>
                </a:extLst>
              </a:tr>
              <a:tr h="754201">
                <a:tc>
                  <a:txBody>
                    <a:bodyPr/>
                    <a:lstStyle/>
                    <a:p>
                      <a:pPr algn="ctr">
                        <a:lnSpc>
                          <a:spcPct val="150000"/>
                        </a:lnSpc>
                      </a:pPr>
                      <a:r>
                        <a:rPr lang="en-US" sz="1700" dirty="0" err="1">
                          <a:effectLst/>
                        </a:rPr>
                        <a:t>Tác</a:t>
                      </a:r>
                      <a:r>
                        <a:rPr lang="en-US" sz="1700" dirty="0">
                          <a:effectLst/>
                        </a:rPr>
                        <a:t> </a:t>
                      </a:r>
                      <a:r>
                        <a:rPr lang="en-US" sz="1700" dirty="0" err="1">
                          <a:effectLst/>
                        </a:rPr>
                        <a:t>giả</a:t>
                      </a:r>
                      <a:r>
                        <a:rPr lang="en-US" sz="1700" dirty="0">
                          <a:effectLst/>
                        </a:rPr>
                        <a:t> </a:t>
                      </a:r>
                      <a:r>
                        <a:rPr lang="en-US" sz="1700" dirty="0" err="1">
                          <a:effectLst/>
                        </a:rPr>
                        <a:t>khác</a:t>
                      </a:r>
                      <a:endParaRPr lang="en-VN" sz="1700" dirty="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5352.6</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4026.8</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0.0168</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a:effectLst/>
                        </a:rPr>
                        <a:t>Không đánh giá</a:t>
                      </a:r>
                      <a:endParaRPr lang="en-VN" sz="1700">
                        <a:effectLst/>
                        <a:latin typeface="Times New Roman" panose="02020603050405020304" pitchFamily="18" charset="0"/>
                        <a:ea typeface="Times New Roman" panose="02020603050405020304" pitchFamily="18" charset="0"/>
                      </a:endParaRPr>
                    </a:p>
                  </a:txBody>
                  <a:tcPr marL="91944" marR="91944" marT="0" marB="0" anchor="ctr"/>
                </a:tc>
                <a:tc>
                  <a:txBody>
                    <a:bodyPr/>
                    <a:lstStyle/>
                    <a:p>
                      <a:pPr algn="ctr">
                        <a:lnSpc>
                          <a:spcPct val="150000"/>
                        </a:lnSpc>
                      </a:pPr>
                      <a:r>
                        <a:rPr lang="en-US" sz="1700" dirty="0">
                          <a:effectLst/>
                        </a:rPr>
                        <a:t>67.25</a:t>
                      </a:r>
                      <a:endParaRPr lang="en-VN" sz="1700" dirty="0">
                        <a:effectLst/>
                        <a:latin typeface="Times New Roman" panose="02020603050405020304" pitchFamily="18" charset="0"/>
                        <a:ea typeface="Times New Roman" panose="02020603050405020304" pitchFamily="18" charset="0"/>
                      </a:endParaRPr>
                    </a:p>
                  </a:txBody>
                  <a:tcPr marL="91944" marR="91944" marT="0" marB="0" anchor="ctr"/>
                </a:tc>
                <a:extLst>
                  <a:ext uri="{0D108BD9-81ED-4DB2-BD59-A6C34878D82A}">
                    <a16:rowId xmlns:a16="http://schemas.microsoft.com/office/drawing/2014/main" val="1281259685"/>
                  </a:ext>
                </a:extLst>
              </a:tr>
            </a:tbl>
          </a:graphicData>
        </a:graphic>
      </p:graphicFrame>
    </p:spTree>
    <p:extLst>
      <p:ext uri="{BB962C8B-B14F-4D97-AF65-F5344CB8AC3E}">
        <p14:creationId xmlns:p14="http://schemas.microsoft.com/office/powerpoint/2010/main" val="352743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22</a:t>
            </a:fld>
            <a:endParaRPr sz="1200">
              <a:latin typeface="Arial"/>
              <a:cs typeface="Arial"/>
            </a:endParaRPr>
          </a:p>
        </p:txBody>
      </p:sp>
      <p:sp>
        <p:nvSpPr>
          <p:cNvPr id="7" name="object 7"/>
          <p:cNvSpPr txBox="1"/>
          <p:nvPr/>
        </p:nvSpPr>
        <p:spPr>
          <a:xfrm>
            <a:off x="536244" y="1660888"/>
            <a:ext cx="8074356" cy="3536223"/>
          </a:xfrm>
          <a:prstGeom prst="rect">
            <a:avLst/>
          </a:prstGeom>
        </p:spPr>
        <p:txBody>
          <a:bodyPr vert="horz" wrap="square" lIns="0" tIns="42544" rIns="0" bIns="0" rtlCol="0">
            <a:spAutoFit/>
          </a:bodyPr>
          <a:lstStyle/>
          <a:p>
            <a:pPr marL="12700" marR="5080" algn="just">
              <a:spcBef>
                <a:spcPts val="334"/>
              </a:spcBef>
            </a:pP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luận</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ngành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sót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mát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huế</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khiến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spcAft>
                <a:spcPts val="0"/>
              </a:spcAft>
              <a:buFont typeface="Arial" panose="020B0604020202020204" pitchFamily="34" charset="0"/>
              <a:buChar char="•"/>
            </a:pP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00" marR="5080" algn="just">
              <a:spcBef>
                <a:spcPts val="334"/>
              </a:spcBef>
            </a:pP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Internet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KẾT LUẬN &amp; HƯỚNG PHÁT TRIỂN</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72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8"/>
            <a:ext cx="9143999" cy="67817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532876" y="6585721"/>
            <a:ext cx="332740" cy="196215"/>
          </a:xfrm>
          <a:prstGeom prst="rect">
            <a:avLst/>
          </a:prstGeom>
        </p:spPr>
        <p:txBody>
          <a:bodyPr vert="horz" wrap="square" lIns="0" tIns="0" rIns="0" bIns="0" rtlCol="0">
            <a:spAutoFit/>
          </a:bodyPr>
          <a:lstStyle/>
          <a:p>
            <a:pPr marL="38100">
              <a:lnSpc>
                <a:spcPts val="1425"/>
              </a:lnSpc>
            </a:pPr>
            <a:fld id="{81D60167-4931-47E6-BA6A-407CBD079E47}" type="slidenum">
              <a:rPr sz="1200" spc="-5" dirty="0">
                <a:solidFill>
                  <a:srgbClr val="888888"/>
                </a:solidFill>
                <a:latin typeface="Arial"/>
                <a:cs typeface="Arial"/>
              </a:rPr>
              <a:t>23</a:t>
            </a:fld>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TỔNG QUAN – </a:t>
            </a:r>
            <a:r>
              <a:rPr lang="en-US" sz="2000" spc="-10" dirty="0" err="1">
                <a:latin typeface="Times New Roman" panose="02020603050405020304" pitchFamily="18" charset="0"/>
                <a:cs typeface="Times New Roman" panose="02020603050405020304" pitchFamily="18" charset="0"/>
              </a:rPr>
              <a:t>Giới</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thiệu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chứng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khoán</a:t>
            </a:r>
            <a:endParaRPr sz="2000"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3</a:t>
            </a:fld>
            <a:endParaRPr sz="1200">
              <a:latin typeface="Arial"/>
              <a:cs typeface="Arial"/>
            </a:endParaRPr>
          </a:p>
        </p:txBody>
      </p:sp>
      <p:sp>
        <p:nvSpPr>
          <p:cNvPr id="7" name="object 7"/>
          <p:cNvSpPr txBox="1"/>
          <p:nvPr/>
        </p:nvSpPr>
        <p:spPr>
          <a:xfrm>
            <a:off x="534822" y="1137668"/>
            <a:ext cx="8074356" cy="4582664"/>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góp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vốn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55600" marR="5080" indent="-342900" algn="just">
              <a:spcBef>
                <a:spcPts val="334"/>
              </a:spcBef>
              <a:buFont typeface="Arial" panose="020B0604020202020204" pitchFamily="34" charset="0"/>
              <a:buChar char="•"/>
            </a:pPr>
            <a:endParaRPr lang="en-V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VN" sz="2000" dirty="0">
                <a:effectLst/>
                <a:latin typeface="Times New Roman" panose="02020603050405020304" pitchFamily="18" charset="0"/>
                <a:ea typeface="Times New Roman" panose="02020603050405020304" pitchFamily="18" charset="0"/>
                <a:cs typeface="Times New Roman" panose="02020603050405020304" pitchFamily="18" charset="0"/>
              </a:rPr>
              <a:t>nh</a:t>
            </a:r>
            <a:r>
              <a:rPr lang="en-VN" sz="2000" dirty="0">
                <a:latin typeface="Times New Roman" panose="02020603050405020304" pitchFamily="18" charset="0"/>
                <a:ea typeface="Times New Roman" panose="02020603050405020304" pitchFamily="18" charset="0"/>
                <a:cs typeface="Times New Roman" panose="02020603050405020304" pitchFamily="18" charset="0"/>
              </a:rPr>
              <a:t>ư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VN" sz="2000" dirty="0">
                <a:effectLst/>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oạt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chuyên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lợi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V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VN" sz="2000" dirty="0">
                <a:effectLst/>
                <a:latin typeface="Times New Roman" panose="02020603050405020304" pitchFamily="18" charset="0"/>
                <a:ea typeface="Times New Roman" panose="02020603050405020304" pitchFamily="18" charset="0"/>
                <a:cs typeface="Times New Roman" panose="02020603050405020304" pitchFamily="18" charset="0"/>
              </a:rPr>
              <a:t> là</a:t>
            </a:r>
            <a:r>
              <a:rPr lang="en-V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VN" sz="2000" dirty="0">
                <a:effectLst/>
                <a:latin typeface="Times New Roman" panose="02020603050405020304" pitchFamily="18" charset="0"/>
                <a:cs typeface="Times New Roman" panose="02020603050405020304" pitchFamily="18" charset="0"/>
              </a:rPr>
              <a:t> </a:t>
            </a:r>
            <a:r>
              <a:rPr lang="en-VN" sz="2000" dirty="0">
                <a:latin typeface="Times New Roman" panose="02020603050405020304" pitchFamily="18" charset="0"/>
                <a:cs typeface="Times New Roman" panose="02020603050405020304" pitchFamily="18" charset="0"/>
              </a:rPr>
              <a:t>và </a:t>
            </a:r>
            <a:r>
              <a:rPr lang="en-US" sz="2000" dirty="0" err="1">
                <a:solidFill>
                  <a:srgbClr val="000000"/>
                </a:solidFill>
                <a:latin typeface="Times New Roman" panose="02020603050405020304" pitchFamily="18" charset="0"/>
                <a:cs typeface="Times New Roman" panose="02020603050405020304" pitchFamily="18" charset="0"/>
              </a:rPr>
              <a:t>c</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ổ</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VN" sz="2000" dirty="0">
                <a:solidFill>
                  <a:srgbClr val="000000"/>
                </a:solidFill>
                <a:latin typeface="Times New Roman" panose="02020603050405020304" pitchFamily="18" charset="0"/>
                <a:cs typeface="Times New Roman" panose="02020603050405020304" pitchFamily="18" charset="0"/>
              </a:rPr>
              <a:t>Ngoài ra, chứng khoán còn có trái phiếu, chứng chỉ quỹ, chứng khoán phái sinh,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TỔNG QUAN – </a:t>
            </a:r>
            <a:r>
              <a:rPr lang="en-US" sz="2000" spc="-10" dirty="0" err="1">
                <a:latin typeface="Times New Roman" panose="02020603050405020304" pitchFamily="18" charset="0"/>
                <a:cs typeface="Times New Roman" panose="02020603050405020304" pitchFamily="18" charset="0"/>
              </a:rPr>
              <a:t>Giới</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thiệu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chứng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khoán</a:t>
            </a:r>
            <a:endParaRPr sz="2000"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4</a:t>
            </a:fld>
            <a:endParaRPr sz="1200">
              <a:latin typeface="Arial"/>
              <a:cs typeface="Arial"/>
            </a:endParaRPr>
          </a:p>
        </p:txBody>
      </p:sp>
      <p:pic>
        <p:nvPicPr>
          <p:cNvPr id="5" name="Picture 4">
            <a:extLst>
              <a:ext uri="{FF2B5EF4-FFF2-40B4-BE49-F238E27FC236}">
                <a16:creationId xmlns:a16="http://schemas.microsoft.com/office/drawing/2014/main" id="{E1E279B8-DC50-824B-B1C3-6C6FA74A3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524000"/>
            <a:ext cx="7284667" cy="3581400"/>
          </a:xfrm>
          <a:prstGeom prst="rect">
            <a:avLst/>
          </a:prstGeom>
        </p:spPr>
      </p:pic>
      <p:sp>
        <p:nvSpPr>
          <p:cNvPr id="9" name="object 7">
            <a:extLst>
              <a:ext uri="{FF2B5EF4-FFF2-40B4-BE49-F238E27FC236}">
                <a16:creationId xmlns:a16="http://schemas.microsoft.com/office/drawing/2014/main" id="{C9B9C51B-2829-A941-ABC5-BF64557F26DB}"/>
              </a:ext>
            </a:extLst>
          </p:cNvPr>
          <p:cNvSpPr txBox="1"/>
          <p:nvPr/>
        </p:nvSpPr>
        <p:spPr>
          <a:xfrm>
            <a:off x="595755" y="5129649"/>
            <a:ext cx="8074356" cy="408701"/>
          </a:xfrm>
          <a:prstGeom prst="rect">
            <a:avLst/>
          </a:prstGeom>
        </p:spPr>
        <p:txBody>
          <a:bodyPr vert="horz" wrap="square" lIns="0" tIns="42544" rIns="0" bIns="0" rtlCol="0">
            <a:spAutoFit/>
          </a:bodyPr>
          <a:lstStyle/>
          <a:p>
            <a:pPr algn="ctr">
              <a:lnSpc>
                <a:spcPct val="150000"/>
              </a:lnSpc>
              <a:spcAft>
                <a:spcPts val="1200"/>
              </a:spcAft>
            </a:pPr>
            <a:r>
              <a:rPr lang="en-US" sz="1800" i="1" dirty="0" err="1">
                <a:solidFill>
                  <a:srgbClr val="000000"/>
                </a:solidFill>
                <a:effectLst/>
                <a:latin typeface="Times New Roman" panose="02020603050405020304" pitchFamily="18" charset="0"/>
              </a:rPr>
              <a:t>Hình</a:t>
            </a:r>
            <a:r>
              <a:rPr lang="en-US" sz="1800" i="1" dirty="0">
                <a:solidFill>
                  <a:srgbClr val="000000"/>
                </a:solidFill>
                <a:effectLst/>
                <a:latin typeface="Times New Roman" panose="02020603050405020304" pitchFamily="18" charset="0"/>
              </a:rPr>
              <a:t> 1.1: </a:t>
            </a:r>
            <a:r>
              <a:rPr lang="en-US" sz="1800" i="1" dirty="0" err="1">
                <a:solidFill>
                  <a:srgbClr val="000000"/>
                </a:solidFill>
                <a:effectLst/>
                <a:latin typeface="Times New Roman" panose="02020603050405020304" pitchFamily="18" charset="0"/>
              </a:rPr>
              <a:t>Bảng</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điện</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chứng</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khoán</a:t>
            </a:r>
            <a:endParaRPr lang="en-VN" sz="1800" i="1"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98522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TỔNG QUAN – </a:t>
            </a:r>
            <a:r>
              <a:rPr lang="en-US" sz="2000" spc="-10" dirty="0" err="1">
                <a:latin typeface="Times New Roman" panose="02020603050405020304" pitchFamily="18" charset="0"/>
                <a:cs typeface="Times New Roman" panose="02020603050405020304" pitchFamily="18" charset="0"/>
              </a:rPr>
              <a:t>Mục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tiêu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nghiên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cứu</a:t>
            </a:r>
            <a:endParaRPr sz="2000"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5</a:t>
            </a:fld>
            <a:endParaRPr sz="1200">
              <a:latin typeface="Arial"/>
              <a:cs typeface="Arial"/>
            </a:endParaRPr>
          </a:p>
        </p:txBody>
      </p:sp>
      <p:sp>
        <p:nvSpPr>
          <p:cNvPr id="7" name="object 7"/>
          <p:cNvSpPr txBox="1"/>
          <p:nvPr/>
        </p:nvSpPr>
        <p:spPr>
          <a:xfrm>
            <a:off x="536244" y="1406972"/>
            <a:ext cx="8074356" cy="4044055"/>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VN30.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endParaRPr lang="en-V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55600" marR="5080" indent="-342900" algn="just">
              <a:spcBef>
                <a:spcPts val="334"/>
              </a:spcBef>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LSTM</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LSTM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55600" marR="5080" indent="-342900" algn="just">
              <a:spcBef>
                <a:spcPts val="334"/>
              </a:spcBef>
              <a:buFont typeface="Arial" panose="020B0604020202020204" pitchFamily="34" charset="0"/>
              <a:buChar char="•"/>
            </a:pPr>
            <a:endParaRPr lang="en-VN" sz="2000" dirty="0">
              <a:solidFill>
                <a:srgbClr val="000000"/>
              </a:solidFill>
              <a:latin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cổ</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LSTM</a:t>
            </a:r>
            <a:r>
              <a:rPr lang="en-VN" sz="2000" dirty="0">
                <a:effectLst/>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04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6</a:t>
            </a:fld>
            <a:endParaRPr sz="1200">
              <a:latin typeface="Arial"/>
              <a:cs typeface="Arial"/>
            </a:endParaRPr>
          </a:p>
        </p:txBody>
      </p:sp>
      <p:sp>
        <p:nvSpPr>
          <p:cNvPr id="7" name="object 7"/>
          <p:cNvSpPr txBox="1"/>
          <p:nvPr/>
        </p:nvSpPr>
        <p:spPr>
          <a:xfrm>
            <a:off x="534822" y="1133821"/>
            <a:ext cx="8074356" cy="4590358"/>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học</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a:t>
            </a:r>
          </a:p>
          <a:p>
            <a:pPr marL="355600" marR="5080" indent="-342900" algn="just">
              <a:spcBef>
                <a:spcPts val="334"/>
              </a:spcBef>
              <a:buFont typeface="Courier New" panose="02070309020205020404" pitchFamily="49" charset="0"/>
              <a:buChar char="o"/>
            </a:pPr>
            <a:endParaRPr lang="en-US" sz="1800" dirty="0">
              <a:effectLst/>
              <a:latin typeface="Times New Roman" panose="02020603050405020304" pitchFamily="18" charset="0"/>
              <a:ea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a:t>
            </a:r>
          </a:p>
          <a:p>
            <a:pPr marL="742950" lvl="1" indent="-285750" algn="just">
              <a:buFont typeface="System Font Regular"/>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rút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Font typeface="System Font Regular"/>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xu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khoán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lgn="just">
              <a:buFont typeface="System Font Regular"/>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rủi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giả</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mạo</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Font typeface="System Font Regular"/>
              <a:buChar char="-"/>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Chăm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sóc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chatbot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lời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Font typeface="System Font Regular"/>
              <a:buChar cha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a:t>
            </a: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Học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máy</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học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sâu</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55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7</a:t>
            </a:fld>
            <a:endParaRPr sz="1200">
              <a:latin typeface="Arial"/>
              <a:cs typeface="Arial"/>
            </a:endParaRPr>
          </a:p>
        </p:txBody>
      </p:sp>
      <p:sp>
        <p:nvSpPr>
          <p:cNvPr id="7" name="object 7"/>
          <p:cNvSpPr txBox="1"/>
          <p:nvPr/>
        </p:nvSpPr>
        <p:spPr>
          <a:xfrm>
            <a:off x="536244" y="1826318"/>
            <a:ext cx="8074356" cy="3205364"/>
          </a:xfrm>
          <a:prstGeom prst="rect">
            <a:avLst/>
          </a:prstGeom>
        </p:spPr>
        <p:txBody>
          <a:bodyPr vert="horz" wrap="square" lIns="0" tIns="42544" rIns="0" bIns="0" rtlCol="0">
            <a:spAutoFit/>
          </a:bodyPr>
          <a:lstStyle/>
          <a:p>
            <a:pPr marL="298450" marR="5080" indent="-285750" algn="just">
              <a:spcBef>
                <a:spcPts val="334"/>
              </a:spcBef>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con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lớp</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rPr>
              <a:t>nơ-ron</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nơ-ron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ra</a:t>
            </a:r>
            <a:endParaRPr lang="en-VN" sz="1800" dirty="0">
              <a:latin typeface="Times New Roman" panose="02020603050405020304" pitchFamily="18" charset="0"/>
              <a:ea typeface="Times New Roman" panose="02020603050405020304" pitchFamily="18" charset="0"/>
            </a:endParaRPr>
          </a:p>
          <a:p>
            <a:pPr marL="755650" marR="5080" lvl="1" indent="-285750" algn="just">
              <a:spcBef>
                <a:spcPts val="334"/>
              </a:spcBef>
              <a:buFont typeface="System Font Regular"/>
              <a:buChar char="-"/>
            </a:pPr>
            <a:r>
              <a:rPr lang="en-US" dirty="0" err="1">
                <a:effectLst/>
                <a:latin typeface="Times New Roman" panose="02020603050405020304" pitchFamily="18" charset="0"/>
                <a:ea typeface="Times New Roman" panose="02020603050405020304" pitchFamily="18" charset="0"/>
              </a:rPr>
              <a:t>Mạng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nơ-ron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truyền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thẳng</a:t>
            </a:r>
            <a:r>
              <a:rPr lang="en-US" dirty="0">
                <a:effectLst/>
                <a:latin typeface="Times New Roman" panose="02020603050405020304" pitchFamily="18" charset="0"/>
                <a:ea typeface="Times New Roman" panose="02020603050405020304" pitchFamily="18" charset="0"/>
              </a:rPr>
              <a:t> (ANN): </a:t>
            </a:r>
            <a:r>
              <a:rPr lang="en-US" dirty="0" err="1">
                <a:effectLst/>
                <a:latin typeface="Times New Roman" panose="02020603050405020304" pitchFamily="18" charset="0"/>
                <a:ea typeface="Times New Roman" panose="02020603050405020304" pitchFamily="18" charset="0"/>
              </a:rPr>
              <a:t>gồm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lớp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nơ-ron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nhau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tin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truyền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a:t>
            </a:r>
            <a:r>
              <a:rPr lang="en-US" dirty="0">
                <a:effectLst/>
                <a:latin typeface="Times New Roman" panose="02020603050405020304" pitchFamily="18" charset="0"/>
                <a:ea typeface="Times New Roman" panose="02020603050405020304" pitchFamily="18" charset="0"/>
              </a:rPr>
              <a:t> qua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trọng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số</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qua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kích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a:t>
            </a:r>
            <a:endParaRPr lang="en-VN" dirty="0">
              <a:latin typeface="Times New Roman" panose="02020603050405020304" pitchFamily="18" charset="0"/>
              <a:ea typeface="Times New Roman" panose="02020603050405020304" pitchFamily="18" charset="0"/>
            </a:endParaRPr>
          </a:p>
          <a:p>
            <a:pPr marL="755650" marR="5080" lvl="1" indent="-285750" algn="just">
              <a:spcBef>
                <a:spcPts val="334"/>
              </a:spcBef>
              <a:buFont typeface="System Font Regular"/>
              <a:buChar char="-"/>
            </a:pP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nơ-ron</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hồi</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(RNN):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lặp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chuỗi</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55650" marR="5080" lvl="1" indent="-285750" algn="just">
              <a:spcBef>
                <a:spcPts val="334"/>
              </a:spcBef>
              <a:buFont typeface="System Font Regular"/>
              <a:buChar char="-"/>
            </a:pP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nơ-ron</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chập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(CNN):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chập</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thiểu</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af-Z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cần</a:t>
            </a:r>
            <a:r>
              <a:rPr lang="af-Z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af-ZA"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học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Mạng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nơ</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ron</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14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8</a:t>
            </a:fld>
            <a:endParaRPr sz="1200">
              <a:latin typeface="Arial"/>
              <a:cs typeface="Arial"/>
            </a:endParaRPr>
          </a:p>
        </p:txBody>
      </p:sp>
      <p:sp>
        <p:nvSpPr>
          <p:cNvPr id="7" name="object 7"/>
          <p:cNvSpPr txBox="1"/>
          <p:nvPr/>
        </p:nvSpPr>
        <p:spPr>
          <a:xfrm>
            <a:off x="524521" y="1459086"/>
            <a:ext cx="8074356" cy="1150955"/>
          </a:xfrm>
          <a:prstGeom prst="rect">
            <a:avLst/>
          </a:prstGeom>
        </p:spPr>
        <p:txBody>
          <a:bodyPr vert="horz" wrap="square" lIns="0" tIns="42544" rIns="0" bIns="0" rtlCol="0">
            <a:spAutoFit/>
          </a:bodyPr>
          <a:lstStyle/>
          <a:p>
            <a:pPr marL="755650" marR="5080" lvl="1" indent="-285750" algn="just">
              <a:spcBef>
                <a:spcPts val="334"/>
              </a:spcBef>
              <a:buFont typeface="System Font Regular"/>
              <a:buChar char="-"/>
            </a:pPr>
            <a:r>
              <a:rPr lang="en-V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 bộ nhớ dài-ngắn (LSTM) được thiết kế để xử lý dữ liệu chuỗi dài với khả năng ghi nhớ thông tin trong thời gian dài. Mạng LSTM sử dụng các cấu trúc đặc biệt gọi là “cổng” để kiểm soát và duy trì thông tin quan trọng qua các bước thời gian, cho phép học và nhớ các phụ thuộc dài hạn.</a:t>
            </a: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Mạng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nơ</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ron</a:t>
            </a:r>
            <a:endParaRPr sz="2000" spc="-10" dirty="0">
              <a:latin typeface="Times New Roman" panose="02020603050405020304" pitchFamily="18" charset="0"/>
              <a:cs typeface="Times New Roman" panose="02020603050405020304" pitchFamily="18" charset="0"/>
            </a:endParaRPr>
          </a:p>
        </p:txBody>
      </p:sp>
      <p:pic>
        <p:nvPicPr>
          <p:cNvPr id="6" name="image26.png">
            <a:extLst>
              <a:ext uri="{FF2B5EF4-FFF2-40B4-BE49-F238E27FC236}">
                <a16:creationId xmlns:a16="http://schemas.microsoft.com/office/drawing/2014/main" id="{79CEF4B9-CEF6-544B-BC45-1B0A700497D6}"/>
              </a:ext>
            </a:extLst>
          </p:cNvPr>
          <p:cNvPicPr/>
          <p:nvPr/>
        </p:nvPicPr>
        <p:blipFill>
          <a:blip r:embed="rId4"/>
          <a:srcRect/>
          <a:stretch>
            <a:fillRect/>
          </a:stretch>
        </p:blipFill>
        <p:spPr>
          <a:xfrm>
            <a:off x="1282700" y="2994402"/>
            <a:ext cx="3999865" cy="2786380"/>
          </a:xfrm>
          <a:prstGeom prst="rect">
            <a:avLst/>
          </a:prstGeom>
          <a:ln/>
        </p:spPr>
      </p:pic>
      <p:sp>
        <p:nvSpPr>
          <p:cNvPr id="9" name="TextBox 8">
            <a:extLst>
              <a:ext uri="{FF2B5EF4-FFF2-40B4-BE49-F238E27FC236}">
                <a16:creationId xmlns:a16="http://schemas.microsoft.com/office/drawing/2014/main" id="{2BBDC390-8A09-554D-87DF-BC70470C4221}"/>
              </a:ext>
            </a:extLst>
          </p:cNvPr>
          <p:cNvSpPr txBox="1"/>
          <p:nvPr/>
        </p:nvSpPr>
        <p:spPr>
          <a:xfrm>
            <a:off x="1976759" y="5823351"/>
            <a:ext cx="5181600" cy="458074"/>
          </a:xfrm>
          <a:prstGeom prst="rect">
            <a:avLst/>
          </a:prstGeom>
          <a:noFill/>
        </p:spPr>
        <p:txBody>
          <a:bodyPr wrap="square">
            <a:spAutoFit/>
          </a:bodyPr>
          <a:lstStyle/>
          <a:p>
            <a:pPr algn="ctr">
              <a:lnSpc>
                <a:spcPct val="150000"/>
              </a:lnSpc>
              <a:spcAft>
                <a:spcPts val="600"/>
              </a:spcAft>
            </a:pPr>
            <a:r>
              <a:rPr lang="en-US" sz="1800" i="1" dirty="0" err="1">
                <a:solidFill>
                  <a:srgbClr val="000000"/>
                </a:solidFill>
                <a:effectLst/>
                <a:latin typeface="Times New Roman" panose="02020603050405020304" pitchFamily="18" charset="0"/>
              </a:rPr>
              <a:t>Hình</a:t>
            </a:r>
            <a:r>
              <a:rPr lang="en-US" sz="1800" i="1" dirty="0">
                <a:solidFill>
                  <a:srgbClr val="000000"/>
                </a:solidFill>
                <a:effectLst/>
                <a:latin typeface="Times New Roman" panose="02020603050405020304" pitchFamily="18" charset="0"/>
              </a:rPr>
              <a:t> 2.5: </a:t>
            </a:r>
            <a:r>
              <a:rPr lang="en-US" sz="1800" i="1" dirty="0" err="1">
                <a:solidFill>
                  <a:srgbClr val="000000"/>
                </a:solidFill>
                <a:effectLst/>
                <a:latin typeface="Times New Roman" panose="02020603050405020304" pitchFamily="18" charset="0"/>
              </a:rPr>
              <a:t>Cấu</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trúc</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của</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một</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tế</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bào</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trong</a:t>
            </a:r>
            <a:r>
              <a:rPr lang="en-US" sz="1800" i="1" dirty="0">
                <a:solidFill>
                  <a:srgbClr val="000000"/>
                </a:solidFill>
                <a:effectLst/>
                <a:latin typeface="Times New Roman" panose="02020603050405020304" pitchFamily="18" charset="0"/>
              </a:rPr>
              <a:t> </a:t>
            </a:r>
            <a:r>
              <a:rPr lang="en-US" sz="1800" i="1" dirty="0" err="1">
                <a:solidFill>
                  <a:srgbClr val="000000"/>
                </a:solidFill>
                <a:effectLst/>
                <a:latin typeface="Times New Roman" panose="02020603050405020304" pitchFamily="18" charset="0"/>
              </a:rPr>
              <a:t>mạng</a:t>
            </a:r>
            <a:r>
              <a:rPr lang="en-US" sz="1800" i="1" dirty="0">
                <a:solidFill>
                  <a:srgbClr val="000000"/>
                </a:solidFill>
                <a:effectLst/>
                <a:latin typeface="Times New Roman" panose="02020603050405020304" pitchFamily="18" charset="0"/>
              </a:rPr>
              <a:t> LSTM</a:t>
            </a:r>
            <a:endParaRPr lang="en-VN" sz="1800" i="1" dirty="0">
              <a:solidFill>
                <a:srgbClr val="000000"/>
              </a:solidFill>
              <a:effectLst/>
              <a:latin typeface="Times New Roman" panose="02020603050405020304" pitchFamily="18" charset="0"/>
            </a:endParaRPr>
          </a:p>
        </p:txBody>
      </p:sp>
      <p:sp>
        <p:nvSpPr>
          <p:cNvPr id="15" name="Rectangle 6">
            <a:extLst>
              <a:ext uri="{FF2B5EF4-FFF2-40B4-BE49-F238E27FC236}">
                <a16:creationId xmlns:a16="http://schemas.microsoft.com/office/drawing/2014/main" id="{1CC8D0A3-1F83-A646-BF86-91F7EE113BB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VN" dirty="0"/>
          </a:p>
        </p:txBody>
      </p:sp>
      <p:grpSp>
        <p:nvGrpSpPr>
          <p:cNvPr id="22" name="Group 21">
            <a:extLst>
              <a:ext uri="{FF2B5EF4-FFF2-40B4-BE49-F238E27FC236}">
                <a16:creationId xmlns:a16="http://schemas.microsoft.com/office/drawing/2014/main" id="{FAE0B69E-C07C-8540-A7A4-DB888E7D3770}"/>
              </a:ext>
            </a:extLst>
          </p:cNvPr>
          <p:cNvGrpSpPr/>
          <p:nvPr/>
        </p:nvGrpSpPr>
        <p:grpSpPr>
          <a:xfrm>
            <a:off x="5782941" y="3280259"/>
            <a:ext cx="3361059" cy="1935402"/>
            <a:chOff x="5562600" y="3347477"/>
            <a:chExt cx="3361059" cy="1935402"/>
          </a:xfrm>
        </p:grpSpPr>
        <p:graphicFrame>
          <p:nvGraphicFramePr>
            <p:cNvPr id="12" name="Object 11">
              <a:extLst>
                <a:ext uri="{FF2B5EF4-FFF2-40B4-BE49-F238E27FC236}">
                  <a16:creationId xmlns:a16="http://schemas.microsoft.com/office/drawing/2014/main" id="{0B41CD1A-D24D-8D46-90B4-3AB28982CA08}"/>
                </a:ext>
              </a:extLst>
            </p:cNvPr>
            <p:cNvGraphicFramePr>
              <a:graphicFrameLocks noChangeAspect="1"/>
            </p:cNvGraphicFramePr>
            <p:nvPr>
              <p:extLst>
                <p:ext uri="{D42A27DB-BD31-4B8C-83A1-F6EECF244321}">
                  <p14:modId xmlns:p14="http://schemas.microsoft.com/office/powerpoint/2010/main" val="3109372497"/>
                </p:ext>
              </p:extLst>
            </p:nvPr>
          </p:nvGraphicFramePr>
          <p:xfrm>
            <a:off x="5562600" y="3971451"/>
            <a:ext cx="1549400" cy="292100"/>
          </p:xfrm>
          <a:graphic>
            <a:graphicData uri="http://schemas.openxmlformats.org/presentationml/2006/ole">
              <mc:AlternateContent xmlns:mc="http://schemas.openxmlformats.org/markup-compatibility/2006">
                <mc:Choice xmlns:v="urn:schemas-microsoft-com:vml" Requires="v">
                  <p:oleObj spid="_x0000_s1221" r:id="rId5" imgW="1574800" imgH="254000" progId="Equation.DSMT4">
                    <p:embed/>
                  </p:oleObj>
                </mc:Choice>
                <mc:Fallback>
                  <p:oleObj r:id="rId5" imgW="15748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971451"/>
                          <a:ext cx="15494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a:extLst>
                <a:ext uri="{FF2B5EF4-FFF2-40B4-BE49-F238E27FC236}">
                  <a16:creationId xmlns:a16="http://schemas.microsoft.com/office/drawing/2014/main" id="{EE76B4EC-3B34-FE4C-9EF8-B3B272E84FE2}"/>
                </a:ext>
              </a:extLst>
            </p:cNvPr>
            <p:cNvGraphicFramePr>
              <a:graphicFrameLocks noChangeAspect="1"/>
            </p:cNvGraphicFramePr>
            <p:nvPr>
              <p:extLst>
                <p:ext uri="{D42A27DB-BD31-4B8C-83A1-F6EECF244321}">
                  <p14:modId xmlns:p14="http://schemas.microsoft.com/office/powerpoint/2010/main" val="1771363399"/>
                </p:ext>
              </p:extLst>
            </p:nvPr>
          </p:nvGraphicFramePr>
          <p:xfrm>
            <a:off x="5562600" y="4454810"/>
            <a:ext cx="1917700" cy="330200"/>
          </p:xfrm>
          <a:graphic>
            <a:graphicData uri="http://schemas.openxmlformats.org/presentationml/2006/ole">
              <mc:AlternateContent xmlns:mc="http://schemas.openxmlformats.org/markup-compatibility/2006">
                <mc:Choice xmlns:v="urn:schemas-microsoft-com:vml" Requires="v">
                  <p:oleObj spid="_x0000_s1222" r:id="rId7" imgW="1752600" imgH="279400" progId="Equation.DSMT4">
                    <p:embed/>
                  </p:oleObj>
                </mc:Choice>
                <mc:Fallback>
                  <p:oleObj r:id="rId7" imgW="1752600" imgH="2794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454810"/>
                          <a:ext cx="1917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a:extLst>
                <a:ext uri="{FF2B5EF4-FFF2-40B4-BE49-F238E27FC236}">
                  <a16:creationId xmlns:a16="http://schemas.microsoft.com/office/drawing/2014/main" id="{98AB4DA4-7968-2442-8D27-B25E9B169F4F}"/>
                </a:ext>
              </a:extLst>
            </p:cNvPr>
            <p:cNvGraphicFramePr>
              <a:graphicFrameLocks noChangeAspect="1"/>
            </p:cNvGraphicFramePr>
            <p:nvPr>
              <p:extLst>
                <p:ext uri="{D42A27DB-BD31-4B8C-83A1-F6EECF244321}">
                  <p14:modId xmlns:p14="http://schemas.microsoft.com/office/powerpoint/2010/main" val="3155456280"/>
                </p:ext>
              </p:extLst>
            </p:nvPr>
          </p:nvGraphicFramePr>
          <p:xfrm>
            <a:off x="5562600" y="4955419"/>
            <a:ext cx="1117600" cy="292100"/>
          </p:xfrm>
          <a:graphic>
            <a:graphicData uri="http://schemas.openxmlformats.org/presentationml/2006/ole">
              <mc:AlternateContent xmlns:mc="http://schemas.openxmlformats.org/markup-compatibility/2006">
                <mc:Choice xmlns:v="urn:schemas-microsoft-com:vml" Requires="v">
                  <p:oleObj spid="_x0000_s1223" r:id="rId9" imgW="1143000" imgH="254000" progId="Equation.DSMT4">
                    <p:embed/>
                  </p:oleObj>
                </mc:Choice>
                <mc:Fallback>
                  <p:oleObj r:id="rId9" imgW="1143000" imgH="254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4955419"/>
                          <a:ext cx="1117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a:extLst>
                <a:ext uri="{FF2B5EF4-FFF2-40B4-BE49-F238E27FC236}">
                  <a16:creationId xmlns:a16="http://schemas.microsoft.com/office/drawing/2014/main" id="{8404F643-E2DB-C443-93AE-BB6FE02DDB3D}"/>
                </a:ext>
              </a:extLst>
            </p:cNvPr>
            <p:cNvGraphicFramePr>
              <a:graphicFrameLocks noChangeAspect="1"/>
            </p:cNvGraphicFramePr>
            <p:nvPr>
              <p:extLst>
                <p:ext uri="{D42A27DB-BD31-4B8C-83A1-F6EECF244321}">
                  <p14:modId xmlns:p14="http://schemas.microsoft.com/office/powerpoint/2010/main" val="1251407007"/>
                </p:ext>
              </p:extLst>
            </p:nvPr>
          </p:nvGraphicFramePr>
          <p:xfrm>
            <a:off x="5562600" y="3486029"/>
            <a:ext cx="1765300" cy="279400"/>
          </p:xfrm>
          <a:graphic>
            <a:graphicData uri="http://schemas.openxmlformats.org/presentationml/2006/ole">
              <mc:AlternateContent xmlns:mc="http://schemas.openxmlformats.org/markup-compatibility/2006">
                <mc:Choice xmlns:v="urn:schemas-microsoft-com:vml" Requires="v">
                  <p:oleObj spid="_x0000_s1224" r:id="rId11" imgW="1752600" imgH="241300" progId="Equation.DSMT4">
                    <p:embed/>
                  </p:oleObj>
                </mc:Choice>
                <mc:Fallback>
                  <p:oleObj r:id="rId11" imgW="1752600" imgH="2413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3486029"/>
                          <a:ext cx="17653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a:extLst>
                <a:ext uri="{FF2B5EF4-FFF2-40B4-BE49-F238E27FC236}">
                  <a16:creationId xmlns:a16="http://schemas.microsoft.com/office/drawing/2014/main" id="{FDE7347F-AF94-874C-ABA8-11CC09E377B1}"/>
                </a:ext>
              </a:extLst>
            </p:cNvPr>
            <p:cNvSpPr txBox="1"/>
            <p:nvPr/>
          </p:nvSpPr>
          <p:spPr>
            <a:xfrm>
              <a:off x="7158359" y="3347477"/>
              <a:ext cx="1765300" cy="1935402"/>
            </a:xfrm>
            <a:prstGeom prst="rect">
              <a:avLst/>
            </a:prstGeom>
            <a:noFill/>
          </p:spPr>
          <p:txBody>
            <a:bodyPr wrap="square">
              <a:spAutoFit/>
            </a:bodyPr>
            <a:lstStyle/>
            <a:p>
              <a:pPr algn="ctr">
                <a:lnSpc>
                  <a:spcPct val="150000"/>
                </a:lnSpc>
                <a:spcAft>
                  <a:spcPts val="600"/>
                </a:spcAft>
              </a:pPr>
              <a:r>
                <a:rPr lang="en-US" i="1" dirty="0">
                  <a:solidFill>
                    <a:srgbClr val="000000"/>
                  </a:solidFill>
                  <a:latin typeface="Times New Roman" panose="02020603050405020304" pitchFamily="18" charset="0"/>
                </a:rPr>
                <a:t>(2.3)</a:t>
              </a:r>
            </a:p>
            <a:p>
              <a:pPr algn="ctr">
                <a:lnSpc>
                  <a:spcPct val="150000"/>
                </a:lnSpc>
                <a:spcAft>
                  <a:spcPts val="600"/>
                </a:spcAft>
              </a:pPr>
              <a:r>
                <a:rPr lang="en-US" sz="1800" i="1" dirty="0">
                  <a:solidFill>
                    <a:srgbClr val="000000"/>
                  </a:solidFill>
                  <a:effectLst/>
                  <a:latin typeface="Times New Roman" panose="02020603050405020304" pitchFamily="18" charset="0"/>
                </a:rPr>
                <a:t>(2.4)</a:t>
              </a:r>
            </a:p>
            <a:p>
              <a:pPr algn="ctr">
                <a:lnSpc>
                  <a:spcPct val="150000"/>
                </a:lnSpc>
                <a:spcAft>
                  <a:spcPts val="600"/>
                </a:spcAft>
              </a:pPr>
              <a:r>
                <a:rPr lang="en-US" i="1" dirty="0">
                  <a:solidFill>
                    <a:srgbClr val="000000"/>
                  </a:solidFill>
                  <a:latin typeface="Times New Roman" panose="02020603050405020304" pitchFamily="18" charset="0"/>
                </a:rPr>
                <a:t>(2.5)</a:t>
              </a:r>
            </a:p>
            <a:p>
              <a:pPr algn="ctr">
                <a:lnSpc>
                  <a:spcPct val="150000"/>
                </a:lnSpc>
                <a:spcAft>
                  <a:spcPts val="600"/>
                </a:spcAft>
              </a:pPr>
              <a:r>
                <a:rPr lang="en-US" sz="1800" i="1" dirty="0">
                  <a:solidFill>
                    <a:srgbClr val="000000"/>
                  </a:solidFill>
                  <a:effectLst/>
                  <a:latin typeface="Times New Roman" panose="02020603050405020304" pitchFamily="18" charset="0"/>
                </a:rPr>
                <a:t>(2.6)</a:t>
              </a:r>
              <a:endParaRPr lang="en-VN" sz="1800" i="1" dirty="0">
                <a:solidFill>
                  <a:srgbClr val="000000"/>
                </a:solidFill>
                <a:effectLst/>
                <a:latin typeface="Times New Roman" panose="02020603050405020304" pitchFamily="18" charset="0"/>
              </a:endParaRPr>
            </a:p>
          </p:txBody>
        </p:sp>
      </p:grpSp>
    </p:spTree>
    <p:extLst>
      <p:ext uri="{BB962C8B-B14F-4D97-AF65-F5344CB8AC3E}">
        <p14:creationId xmlns:p14="http://schemas.microsoft.com/office/powerpoint/2010/main" val="375564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28964" y="6605533"/>
            <a:ext cx="110489" cy="196215"/>
          </a:xfrm>
          <a:prstGeom prst="rect">
            <a:avLst/>
          </a:prstGeom>
        </p:spPr>
        <p:txBody>
          <a:bodyPr vert="horz" wrap="square" lIns="0" tIns="0" rIns="0" bIns="0" rtlCol="0">
            <a:spAutoFit/>
          </a:bodyPr>
          <a:lstStyle/>
          <a:p>
            <a:pPr marL="12700">
              <a:lnSpc>
                <a:spcPts val="1425"/>
              </a:lnSpc>
            </a:pPr>
            <a:fld id="{81D60167-4931-47E6-BA6A-407CBD079E47}" type="slidenum">
              <a:rPr sz="1200" spc="-5" dirty="0">
                <a:solidFill>
                  <a:srgbClr val="888888"/>
                </a:solidFill>
                <a:latin typeface="Arial"/>
                <a:cs typeface="Arial"/>
              </a:rPr>
              <a:t>9</a:t>
            </a:fld>
            <a:endParaRPr sz="1200">
              <a:latin typeface="Arial"/>
              <a:cs typeface="Arial"/>
            </a:endParaRPr>
          </a:p>
        </p:txBody>
      </p:sp>
      <p:sp>
        <p:nvSpPr>
          <p:cNvPr id="7" name="object 7"/>
          <p:cNvSpPr txBox="1"/>
          <p:nvPr/>
        </p:nvSpPr>
        <p:spPr>
          <a:xfrm>
            <a:off x="514473" y="1807082"/>
            <a:ext cx="8074356" cy="3243836"/>
          </a:xfrm>
          <a:prstGeom prst="rect">
            <a:avLst/>
          </a:prstGeom>
        </p:spPr>
        <p:txBody>
          <a:bodyPr vert="horz" wrap="square" lIns="0" tIns="42544" rIns="0" bIns="0" rtlCol="0">
            <a:spAutoFit/>
          </a:bodyPr>
          <a:lstStyle/>
          <a:p>
            <a:pPr marL="355600" marR="5080" indent="-342900" algn="just">
              <a:spcBef>
                <a:spcPts val="334"/>
              </a:spcBef>
              <a:buFont typeface="Arial" panose="020B0604020202020204" pitchFamily="34" charset="0"/>
              <a:buChar char="•"/>
            </a:pPr>
            <a:r>
              <a:rPr lang="en-US" dirty="0" err="1">
                <a:effectLst/>
                <a:latin typeface="Times New Roman" panose="02020603050405020304" pitchFamily="18" charset="0"/>
                <a:ea typeface="Times New Roman" panose="02020603050405020304" pitchFamily="18" charset="0"/>
              </a:rPr>
              <a:t>Học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sát</a:t>
            </a:r>
            <a:r>
              <a:rPr lang="en-VN" dirty="0">
                <a:effectLst/>
                <a:latin typeface="Times New Roman" panose="02020603050405020304" pitchFamily="18" charset="0"/>
                <a:ea typeface="Times New Roman" panose="02020603050405020304" pitchFamily="18" charset="0"/>
              </a:rPr>
              <a:t>: là phương pháp sử dụng dữ liệu huấn luyện có nhãn để xây dựng mô hình dự đoán, mô hình học từ quy tắc và mối quan hệ trong dữ liệu để có thể dự đoán nhãn cho các mẫu dữ liệu chưa được gán nhãn.</a:t>
            </a:r>
          </a:p>
          <a:p>
            <a:pPr marL="355600" marR="5080" indent="-342900" algn="just">
              <a:spcBef>
                <a:spcPts val="334"/>
              </a:spcBef>
              <a:buFont typeface="Arial" panose="020B0604020202020204" pitchFamily="34" charset="0"/>
              <a:buChar char="•"/>
            </a:pPr>
            <a:endParaRPr lang="en-VN" dirty="0">
              <a:effectLst/>
              <a:latin typeface="Times New Roman" panose="02020603050405020304" pitchFamily="18" charset="0"/>
              <a:ea typeface="Times New Roman" panose="02020603050405020304" pitchFamily="18" charset="0"/>
            </a:endParaRPr>
          </a:p>
          <a:p>
            <a:pPr marL="355600" marR="5080" indent="-342900" algn="just">
              <a:spcBef>
                <a:spcPts val="334"/>
              </a:spcBef>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ọc không giám sát: là phương pháp không sử dụng dữ liệu huấn luyện có nhãn, mô hình được huấn luyện dựa trên cấu trúc và mối quan hệ tự nhiên của dữ liệu để tìm ra thông tin hữu ích và nhóm dữ liệu tương tự.</a:t>
            </a:r>
          </a:p>
          <a:p>
            <a:pPr marL="355600" marR="5080" indent="-342900" algn="just">
              <a:spcBef>
                <a:spcPts val="334"/>
              </a:spcBef>
              <a:buFont typeface="Arial" panose="020B0604020202020204" pitchFamily="34" charset="0"/>
              <a:buChar char="•"/>
            </a:pPr>
            <a:endParaRPr lang="en-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2900" algn="just">
              <a:spcBef>
                <a:spcPts val="334"/>
              </a:spcBef>
              <a:buFont typeface="Arial" panose="020B0604020202020204" pitchFamily="34" charset="0"/>
              <a:buChar char="•"/>
            </a:pPr>
            <a:r>
              <a:rPr lang="en-V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Học tăng cường: là phương pháp mà hệ thống tương tác với mô trường và học từ các phần thưởng hoặc hình phjat nhằm tối đa hoá mục tiêu, qua nhiều vòng lặp mô hình cả thiện hành động của mình để đạt được kết quả tốt hơn.</a:t>
            </a:r>
          </a:p>
        </p:txBody>
      </p:sp>
      <p:sp>
        <p:nvSpPr>
          <p:cNvPr id="10" name="object 6">
            <a:extLst>
              <a:ext uri="{FF2B5EF4-FFF2-40B4-BE49-F238E27FC236}">
                <a16:creationId xmlns:a16="http://schemas.microsoft.com/office/drawing/2014/main" id="{29AAD402-129B-6D4F-A6EC-DEC2B735D667}"/>
              </a:ext>
            </a:extLst>
          </p:cNvPr>
          <p:cNvSpPr txBox="1">
            <a:spLocks noGrp="1"/>
          </p:cNvSpPr>
          <p:nvPr>
            <p:ph type="title"/>
          </p:nvPr>
        </p:nvSpPr>
        <p:spPr>
          <a:xfrm>
            <a:off x="536244" y="95834"/>
            <a:ext cx="7236156" cy="381515"/>
          </a:xfrm>
          <a:prstGeom prst="rect">
            <a:avLst/>
          </a:prstGeom>
        </p:spPr>
        <p:txBody>
          <a:bodyPr vert="horz" wrap="square" lIns="0" tIns="12065" rIns="0" bIns="0" rtlCol="0">
            <a:spAutoFit/>
          </a:bodyPr>
          <a:lstStyle/>
          <a:p>
            <a:pPr marL="12700">
              <a:lnSpc>
                <a:spcPct val="100000"/>
              </a:lnSpc>
              <a:spcBef>
                <a:spcPts val="95"/>
              </a:spcBef>
            </a:pPr>
            <a:r>
              <a:rPr lang="en-US" sz="2400" spc="-10" dirty="0">
                <a:latin typeface="Times New Roman" panose="02020603050405020304" pitchFamily="18" charset="0"/>
                <a:cs typeface="Times New Roman" panose="02020603050405020304" pitchFamily="18" charset="0"/>
              </a:rPr>
              <a:t>CƠ SỞ LÝ THUYẾT – </a:t>
            </a:r>
            <a:r>
              <a:rPr lang="en-US" sz="2000" spc="-10" dirty="0" err="1">
                <a:latin typeface="Times New Roman" panose="02020603050405020304" pitchFamily="18" charset="0"/>
                <a:cs typeface="Times New Roman" panose="02020603050405020304" pitchFamily="18" charset="0"/>
              </a:rPr>
              <a:t>Phương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pháp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huấn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luyện</a:t>
            </a:r>
            <a:endParaRPr sz="20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34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3991</Words>
  <Application>Microsoft Macintosh PowerPoint</Application>
  <PresentationFormat>On-screen Show (4:3)</PresentationFormat>
  <Paragraphs>275</Paragraphs>
  <Slides>23</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Cambria Math</vt:lpstr>
      <vt:lpstr>Courier New</vt:lpstr>
      <vt:lpstr>Söhne</vt:lpstr>
      <vt:lpstr>System Font Regular</vt:lpstr>
      <vt:lpstr>Times New Roman</vt:lpstr>
      <vt:lpstr>Office Theme</vt:lpstr>
      <vt:lpstr>Equation.DSMT4</vt:lpstr>
      <vt:lpstr>PowerPoint Presentation</vt:lpstr>
      <vt:lpstr>Nội dung</vt:lpstr>
      <vt:lpstr>TỔNG QUAN – Giới thiệu chứng khoán</vt:lpstr>
      <vt:lpstr>TỔNG QUAN – Giới thiệu chứng khoán</vt:lpstr>
      <vt:lpstr>TỔNG QUAN – Mục tiêu nghiên cứu</vt:lpstr>
      <vt:lpstr>CƠ SỞ LÝ THUYẾT – Học máy, học sâu</vt:lpstr>
      <vt:lpstr>CƠ SỞ LÝ THUYẾT – Mạng nơ ron</vt:lpstr>
      <vt:lpstr>CƠ SỞ LÝ THUYẾT – Mạng nơ ron</vt:lpstr>
      <vt:lpstr>CƠ SỞ LÝ THUYẾT – Phương pháp huấn luyện</vt:lpstr>
      <vt:lpstr>CƠ SỞ LÝ THUYẾT – Phương pháp đánh giá</vt:lpstr>
      <vt:lpstr>CƠ SỞ LÝ THUYẾT – Phương pháp đánh giá</vt:lpstr>
      <vt:lpstr>CƠ SỞ LÝ THUYẾT – Phương pháp đánh giá</vt:lpstr>
      <vt:lpstr>MÔ HÌNH ĐỀ XUẤT – Tổng quan mô hình</vt:lpstr>
      <vt:lpstr>MÔ HÌNH ĐỀ XUẤT – Trích xuất tính năng</vt:lpstr>
      <vt:lpstr>MÔ HÌNH ĐỀ XUẤT – Thiết kế mạng LSTM</vt:lpstr>
      <vt:lpstr>THỰC NGHIỆM – Dữ liệu</vt:lpstr>
      <vt:lpstr>THỰC NGHIỆM – Dữ liệu</vt:lpstr>
      <vt:lpstr>THỰC NGHIỆM – Xử lý dữ liệu</vt:lpstr>
      <vt:lpstr>THỰC NGHIỆM – Huấn luyện</vt:lpstr>
      <vt:lpstr>THỰC NGHIỆM – Huấn luyện</vt:lpstr>
      <vt:lpstr>THỰC NGHIỆM – Đánh giá</vt:lpstr>
      <vt:lpstr>KẾT LUẬN &amp;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dc:title>
  <dc:creator>Duc Chinh Nguyen</dc:creator>
  <cp:lastModifiedBy>Microsoft Office User</cp:lastModifiedBy>
  <cp:revision>117</cp:revision>
  <dcterms:created xsi:type="dcterms:W3CDTF">2021-04-15T02:25:39Z</dcterms:created>
  <dcterms:modified xsi:type="dcterms:W3CDTF">2023-06-10T03:55:23Z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2020-09-12T00:00:00Z</vt:filetime>
  </property>
  <property fmtid="{D5CDD505-2E9C-101B-9397-08002B2CF9AE}" pid="3" name="Creator">
    <vt:lpwstr>Foxit Software Inc.</vt:lpwstr>
  </property>
  <property fmtid="{D5CDD505-2E9C-101B-9397-08002B2CF9AE}" pid="4" name="LastSaved">
    <vt:filetime>2021-04-15T00:00:00Z</vt:filetime>
  </property>
</Properties>
</file>