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Lato" panose="020B060402020202020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Comic Sans MS" panose="030F0702030302020204" pitchFamily="66" charset="0"/>
      <p:regular r:id="rId40"/>
      <p:bold r:id="rId41"/>
      <p:italic r:id="rId42"/>
      <p:boldItalic r:id="rId43"/>
    </p:embeddedFont>
    <p:embeddedFont>
      <p:font typeface="Times" panose="02020603050405020304"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H6fhIWtxv3jeZQK1xDprLa6Mkc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b70fd3cd8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bb70fd3cd8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1bb70fd3cd8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4"/>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34"/>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4"/>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5"/>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5"/>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5"/>
          <p:cNvSpPr txBox="1">
            <a:spLocks noGrp="1"/>
          </p:cNvSpPr>
          <p:nvPr>
            <p:ph type="body" idx="1"/>
          </p:nvPr>
        </p:nvSpPr>
        <p:spPr>
          <a:xfrm>
            <a:off x="528828"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5"/>
          <p:cNvSpPr txBox="1">
            <a:spLocks noGrp="1"/>
          </p:cNvSpPr>
          <p:nvPr>
            <p:ph type="body" idx="2"/>
          </p:nvPr>
        </p:nvSpPr>
        <p:spPr>
          <a:xfrm>
            <a:off x="4572000"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3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36"/>
          <p:cNvSpPr txBox="1">
            <a:spLocks noGrp="1"/>
          </p:cNvSpPr>
          <p:nvPr>
            <p:ph type="body" idx="1"/>
          </p:nvPr>
        </p:nvSpPr>
        <p:spPr>
          <a:xfrm>
            <a:off x="595884"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36"/>
          <p:cNvSpPr txBox="1">
            <a:spLocks noGrp="1"/>
          </p:cNvSpPr>
          <p:nvPr>
            <p:ph type="body" idx="2"/>
          </p:nvPr>
        </p:nvSpPr>
        <p:spPr>
          <a:xfrm>
            <a:off x="4639056"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6"/>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6"/>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37"/>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F2F2F2"/>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37"/>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3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38"/>
          <p:cNvSpPr txBox="1">
            <a:spLocks noGrp="1"/>
          </p:cNvSpPr>
          <p:nvPr>
            <p:ph type="title"/>
          </p:nvPr>
        </p:nvSpPr>
        <p:spPr>
          <a:xfrm>
            <a:off x="3511295" y="224917"/>
            <a:ext cx="5397627"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Lato"/>
              <a:buNone/>
              <a:defRPr sz="2800" b="1"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38"/>
          <p:cNvSpPr txBox="1">
            <a:spLocks noGrp="1"/>
          </p:cNvSpPr>
          <p:nvPr>
            <p:ph type="body" idx="1"/>
          </p:nvPr>
        </p:nvSpPr>
        <p:spPr>
          <a:xfrm>
            <a:off x="3524251" y="1011238"/>
            <a:ext cx="5384672" cy="55292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F2F2F2"/>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24" name="Google Shape;124;p10"/>
          <p:cNvSpPr txBox="1"/>
          <p:nvPr/>
        </p:nvSpPr>
        <p:spPr>
          <a:xfrm>
            <a:off x="337158" y="790599"/>
            <a:ext cx="8639968" cy="530949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1">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AHP là một phương pháp tính toán </a:t>
            </a:r>
            <a:r>
              <a:rPr lang="en-US" sz="1400" b="1">
                <a:solidFill>
                  <a:schemeClr val="dk1"/>
                </a:solidFill>
                <a:latin typeface="Times New Roman"/>
                <a:ea typeface="Times New Roman"/>
                <a:cs typeface="Times New Roman"/>
                <a:sym typeface="Times New Roman"/>
              </a:rPr>
              <a:t>trọng số</a:t>
            </a:r>
            <a:r>
              <a:rPr lang="en-US" sz="1400">
                <a:solidFill>
                  <a:schemeClr val="dk1"/>
                </a:solidFill>
                <a:latin typeface="Times New Roman"/>
                <a:ea typeface="Times New Roman"/>
                <a:cs typeface="Times New Roman"/>
                <a:sym typeface="Times New Roman"/>
              </a:rPr>
              <a:t> áp dụng cho các bài toán ra quyết định đa tiêu chuẩn</a:t>
            </a: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b="1">
                <a:solidFill>
                  <a:schemeClr val="dk1"/>
                </a:solidFill>
                <a:latin typeface="Times New Roman"/>
                <a:ea typeface="Times New Roman"/>
                <a:cs typeface="Times New Roman"/>
                <a:sym typeface="Times New Roman"/>
              </a:rPr>
              <a:t>Step 1</a:t>
            </a:r>
            <a:r>
              <a:rPr lang="en-US" sz="1400">
                <a:solidFill>
                  <a:schemeClr val="dk1"/>
                </a:solidFill>
                <a:latin typeface="Times New Roman"/>
                <a:ea typeface="Times New Roman"/>
                <a:cs typeface="Times New Roman"/>
                <a:sym typeface="Times New Roman"/>
              </a:rPr>
              <a:t>: Xây dựng Matrix so sánh cặp giữa các tiêu chí (Pairwise comparison Matrix)</a:t>
            </a:r>
            <a:endParaRPr/>
          </a:p>
          <a:p>
            <a:pPr marL="0" marR="0" lvl="0" indent="0" algn="l" rtl="0">
              <a:lnSpc>
                <a:spcPct val="10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Với </a:t>
            </a:r>
            <a:r>
              <a:rPr lang="en-US" sz="1400" u="sng">
                <a:solidFill>
                  <a:schemeClr val="dk1"/>
                </a:solidFill>
                <a:latin typeface="Times New Roman"/>
                <a:ea typeface="Times New Roman"/>
                <a:cs typeface="Times New Roman"/>
                <a:sym typeface="Times New Roman"/>
              </a:rPr>
              <a:t>n tiêu chí</a:t>
            </a:r>
            <a:r>
              <a:rPr lang="en-US" sz="1400">
                <a:solidFill>
                  <a:schemeClr val="dk1"/>
                </a:solidFill>
                <a:latin typeface="Times New Roman"/>
                <a:ea typeface="Times New Roman"/>
                <a:cs typeface="Times New Roman"/>
                <a:sym typeface="Times New Roman"/>
              </a:rPr>
              <a:t>, ta có Matrix vuông: </a:t>
            </a:r>
            <a:endParaRPr/>
          </a:p>
          <a:p>
            <a:pPr marL="0" marR="0" lvl="0" indent="0" algn="l" rtl="0">
              <a:lnSpc>
                <a:spcPct val="10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Các chuyên gia sẽ đánh giá các tiêu chí này (mức độ ưu tiên, độ quan trọng giữa chúng)</a:t>
            </a:r>
            <a:endParaRPr/>
          </a:p>
          <a:p>
            <a:pPr marL="0" marR="0" lvl="0" indent="0" algn="l" rtl="0">
              <a:lnSpc>
                <a:spcPct val="10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Các mức độ đánh giá được T.Saaty đề xuất từ 1~9:</a:t>
            </a:r>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p:txBody>
      </p:sp>
      <p:sp>
        <p:nvSpPr>
          <p:cNvPr id="125" name="Google Shape;125;p10"/>
          <p:cNvSpPr txBox="1"/>
          <p:nvPr/>
        </p:nvSpPr>
        <p:spPr>
          <a:xfrm>
            <a:off x="2948069" y="1857658"/>
            <a:ext cx="1170773" cy="249364"/>
          </a:xfrm>
          <a:prstGeom prst="rect">
            <a:avLst/>
          </a:prstGeom>
          <a:blipFill rotWithShape="1">
            <a:blip r:embed="rId3">
              <a:alphaModFix/>
            </a:blip>
            <a:stretch>
              <a:fillRect l="-7810" b="-2682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126" name="Google Shape;126;p10"/>
          <p:cNvPicPr preferRelativeResize="0"/>
          <p:nvPr/>
        </p:nvPicPr>
        <p:blipFill rotWithShape="1">
          <a:blip r:embed="rId4">
            <a:alphaModFix/>
          </a:blip>
          <a:srcRect/>
          <a:stretch/>
        </p:blipFill>
        <p:spPr>
          <a:xfrm>
            <a:off x="1322983" y="2842786"/>
            <a:ext cx="6744246" cy="3557024"/>
          </a:xfrm>
          <a:prstGeom prst="rect">
            <a:avLst/>
          </a:prstGeom>
          <a:noFill/>
          <a:ln>
            <a:noFill/>
          </a:ln>
        </p:spPr>
      </p:pic>
      <p:sp>
        <p:nvSpPr>
          <p:cNvPr id="127" name="Google Shape;127;p10"/>
          <p:cNvSpPr txBox="1"/>
          <p:nvPr/>
        </p:nvSpPr>
        <p:spPr>
          <a:xfrm>
            <a:off x="235076" y="78613"/>
            <a:ext cx="8841811"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Times"/>
              <a:buNone/>
            </a:pPr>
            <a:r>
              <a:rPr lang="en-US" sz="2800" b="1">
                <a:solidFill>
                  <a:schemeClr val="lt1"/>
                </a:solidFill>
                <a:latin typeface="Times"/>
                <a:ea typeface="Times"/>
                <a:cs typeface="Times"/>
                <a:sym typeface="Times"/>
              </a:rPr>
              <a:t>3. Background</a:t>
            </a:r>
            <a:endParaRPr sz="2800" b="1">
              <a:solidFill>
                <a:schemeClr val="lt1"/>
              </a:solidFill>
              <a:latin typeface="Times"/>
              <a:ea typeface="Times"/>
              <a:cs typeface="Times"/>
              <a:sym typeface="Times"/>
            </a:endParaRPr>
          </a:p>
        </p:txBody>
      </p:sp>
      <p:sp>
        <p:nvSpPr>
          <p:cNvPr id="128" name="Google Shape;128;p10"/>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3.2 </a:t>
            </a:r>
            <a:r>
              <a:rPr lang="en-US" sz="2000" b="1">
                <a:solidFill>
                  <a:schemeClr val="lt1"/>
                </a:solidFill>
                <a:latin typeface="Times New Roman"/>
                <a:ea typeface="Times New Roman"/>
                <a:cs typeface="Times New Roman"/>
                <a:sym typeface="Times New Roman"/>
              </a:rPr>
              <a:t>Phương pháp AHP (Analytic Hierarchy Process)</a:t>
            </a:r>
            <a:endParaRPr sz="2000" b="1">
              <a:solidFill>
                <a:schemeClr val="lt1"/>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134" name="Google Shape;134;p11"/>
          <p:cNvSpPr txBox="1"/>
          <p:nvPr/>
        </p:nvSpPr>
        <p:spPr>
          <a:xfrm>
            <a:off x="337158" y="833729"/>
            <a:ext cx="8639968" cy="530949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1">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b="1">
                <a:solidFill>
                  <a:schemeClr val="dk1"/>
                </a:solidFill>
                <a:latin typeface="Times New Roman"/>
                <a:ea typeface="Times New Roman"/>
                <a:cs typeface="Times New Roman"/>
                <a:sym typeface="Times New Roman"/>
              </a:rPr>
              <a:t>Step 2</a:t>
            </a:r>
            <a:r>
              <a:rPr lang="en-US" sz="1400">
                <a:solidFill>
                  <a:schemeClr val="dk1"/>
                </a:solidFill>
                <a:latin typeface="Times New Roman"/>
                <a:ea typeface="Times New Roman"/>
                <a:cs typeface="Times New Roman"/>
                <a:sym typeface="Times New Roman"/>
              </a:rPr>
              <a:t>: Chuẩn hóa Matrix so sánh cặp (Normalized pairwire comparision matrix)</a:t>
            </a:r>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0" marR="0" lvl="0" indent="0" algn="l" rtl="0">
              <a:lnSpc>
                <a:spcPct val="100000"/>
              </a:lnSpc>
              <a:spcBef>
                <a:spcPts val="1000"/>
              </a:spcBef>
              <a:spcAft>
                <a:spcPts val="0"/>
              </a:spcAft>
              <a:buClr>
                <a:schemeClr val="dk1"/>
              </a:buClr>
              <a:buSzPts val="1400"/>
              <a:buFont typeface="Arial"/>
              <a:buNone/>
            </a:pPr>
            <a:r>
              <a:rPr lang="en-US" sz="1400" b="1">
                <a:solidFill>
                  <a:schemeClr val="dk1"/>
                </a:solidFill>
                <a:latin typeface="Times New Roman"/>
                <a:ea typeface="Times New Roman"/>
                <a:cs typeface="Times New Roman"/>
                <a:sym typeface="Times New Roman"/>
              </a:rPr>
              <a:t>Step 3</a:t>
            </a:r>
            <a:r>
              <a:rPr lang="en-US" sz="1400">
                <a:solidFill>
                  <a:schemeClr val="dk1"/>
                </a:solidFill>
                <a:latin typeface="Times New Roman"/>
                <a:ea typeface="Times New Roman"/>
                <a:cs typeface="Times New Roman"/>
                <a:sym typeface="Times New Roman"/>
              </a:rPr>
              <a:t>: Tính trọng số của các tiêu chí (Criterion weights) = Average of row</a:t>
            </a:r>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b="1">
                <a:solidFill>
                  <a:schemeClr val="dk1"/>
                </a:solidFill>
                <a:latin typeface="Times New Roman"/>
                <a:ea typeface="Times New Roman"/>
                <a:cs typeface="Times New Roman"/>
                <a:sym typeface="Times New Roman"/>
              </a:rPr>
              <a:t>Step 4</a:t>
            </a:r>
            <a:r>
              <a:rPr lang="en-US" sz="1400">
                <a:solidFill>
                  <a:schemeClr val="dk1"/>
                </a:solidFill>
                <a:latin typeface="Times New Roman"/>
                <a:ea typeface="Times New Roman"/>
                <a:cs typeface="Times New Roman"/>
                <a:sym typeface="Times New Roman"/>
              </a:rPr>
              <a:t>: Kiểm tra tính nhất quán (Check the consistency)</a:t>
            </a:r>
            <a:endParaRPr/>
          </a:p>
          <a:p>
            <a:pPr marL="0" marR="0" lvl="0" indent="0" algn="l" rtl="0">
              <a:lnSpc>
                <a:spcPct val="10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a. Tính nhất quán: </a:t>
            </a:r>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b. Vector nhất quán:</a:t>
            </a:r>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p:txBody>
      </p:sp>
      <p:sp>
        <p:nvSpPr>
          <p:cNvPr id="135" name="Google Shape;135;p11"/>
          <p:cNvSpPr txBox="1"/>
          <p:nvPr/>
        </p:nvSpPr>
        <p:spPr>
          <a:xfrm>
            <a:off x="1726020" y="1652008"/>
            <a:ext cx="1170773" cy="249364"/>
          </a:xfrm>
          <a:prstGeom prst="rect">
            <a:avLst/>
          </a:prstGeom>
          <a:blipFill rotWithShape="1">
            <a:blip r:embed="rId3">
              <a:alphaModFix/>
            </a:blip>
            <a:stretch>
              <a:fillRect l="-7810" b="-2682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36" name="Google Shape;136;p11"/>
          <p:cNvSpPr txBox="1"/>
          <p:nvPr/>
        </p:nvSpPr>
        <p:spPr>
          <a:xfrm>
            <a:off x="1726020" y="2177370"/>
            <a:ext cx="4688285" cy="481735"/>
          </a:xfrm>
          <a:prstGeom prst="rect">
            <a:avLst/>
          </a:prstGeom>
          <a:blipFill rotWithShape="1">
            <a:blip r:embed="rId4">
              <a:alphaModFix/>
            </a:blip>
            <a:stretch>
              <a:fillRect l="-1168" t="-37967" b="-12024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37" name="Google Shape;137;p11"/>
          <p:cNvSpPr txBox="1"/>
          <p:nvPr/>
        </p:nvSpPr>
        <p:spPr>
          <a:xfrm>
            <a:off x="1726019" y="3402563"/>
            <a:ext cx="4688285" cy="466153"/>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38" name="Google Shape;138;p11"/>
          <p:cNvSpPr txBox="1"/>
          <p:nvPr/>
        </p:nvSpPr>
        <p:spPr>
          <a:xfrm>
            <a:off x="1726020" y="4881287"/>
            <a:ext cx="2213591" cy="249364"/>
          </a:xfrm>
          <a:prstGeom prst="rect">
            <a:avLst/>
          </a:prstGeom>
          <a:blipFill rotWithShape="1">
            <a:blip r:embed="rId6">
              <a:alphaModFix/>
            </a:blip>
            <a:stretch>
              <a:fillRect l="-3029" b="-2682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39" name="Google Shape;139;p11"/>
          <p:cNvSpPr txBox="1"/>
          <p:nvPr/>
        </p:nvSpPr>
        <p:spPr>
          <a:xfrm>
            <a:off x="1726019" y="5640809"/>
            <a:ext cx="3606557" cy="50661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40" name="Google Shape;140;p11"/>
          <p:cNvSpPr txBox="1"/>
          <p:nvPr/>
        </p:nvSpPr>
        <p:spPr>
          <a:xfrm>
            <a:off x="235076" y="78613"/>
            <a:ext cx="8841811"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Times"/>
              <a:buNone/>
            </a:pPr>
            <a:r>
              <a:rPr lang="en-US" sz="2800" b="1">
                <a:solidFill>
                  <a:schemeClr val="lt1"/>
                </a:solidFill>
                <a:latin typeface="Times"/>
                <a:ea typeface="Times"/>
                <a:cs typeface="Times"/>
                <a:sym typeface="Times"/>
              </a:rPr>
              <a:t>3. Background</a:t>
            </a:r>
            <a:endParaRPr sz="2800" b="1">
              <a:solidFill>
                <a:schemeClr val="lt1"/>
              </a:solidFill>
              <a:latin typeface="Times"/>
              <a:ea typeface="Times"/>
              <a:cs typeface="Times"/>
              <a:sym typeface="Times"/>
            </a:endParaRPr>
          </a:p>
        </p:txBody>
      </p:sp>
      <p:sp>
        <p:nvSpPr>
          <p:cNvPr id="141" name="Google Shape;141;p11"/>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3.2 </a:t>
            </a:r>
            <a:r>
              <a:rPr lang="en-US" sz="2000" b="1">
                <a:solidFill>
                  <a:schemeClr val="lt1"/>
                </a:solidFill>
                <a:latin typeface="Times New Roman"/>
                <a:ea typeface="Times New Roman"/>
                <a:cs typeface="Times New Roman"/>
                <a:sym typeface="Times New Roman"/>
              </a:rPr>
              <a:t>Phương pháp AHP (Analytic Hierarchy Process)</a:t>
            </a:r>
            <a:endParaRPr sz="2000" b="1">
              <a:solidFill>
                <a:schemeClr val="lt1"/>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147" name="Google Shape;147;p12"/>
          <p:cNvSpPr txBox="1"/>
          <p:nvPr/>
        </p:nvSpPr>
        <p:spPr>
          <a:xfrm>
            <a:off x="337158" y="868233"/>
            <a:ext cx="8639968" cy="5309494"/>
          </a:xfrm>
          <a:prstGeom prst="rect">
            <a:avLst/>
          </a:prstGeom>
          <a:blipFill rotWithShape="1">
            <a:blip r:embed="rId3">
              <a:alphaModFix/>
            </a:blip>
            <a:stretch>
              <a:fillRect l="-21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48" name="Google Shape;148;p12"/>
          <p:cNvSpPr txBox="1"/>
          <p:nvPr/>
        </p:nvSpPr>
        <p:spPr>
          <a:xfrm>
            <a:off x="1708928" y="1976038"/>
            <a:ext cx="2213591" cy="362984"/>
          </a:xfrm>
          <a:prstGeom prst="rect">
            <a:avLst/>
          </a:prstGeom>
          <a:blipFill rotWithShape="1">
            <a:blip r:embed="rId4">
              <a:alphaModFix/>
            </a:blip>
            <a:stretch>
              <a:fillRect l="-3029" t="-74998" b="-716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49" name="Google Shape;149;p12"/>
          <p:cNvSpPr txBox="1"/>
          <p:nvPr/>
        </p:nvSpPr>
        <p:spPr>
          <a:xfrm>
            <a:off x="1708928" y="3292393"/>
            <a:ext cx="2213591" cy="308867"/>
          </a:xfrm>
          <a:prstGeom prst="rect">
            <a:avLst/>
          </a:prstGeom>
          <a:blipFill rotWithShape="1">
            <a:blip r:embed="rId5">
              <a:alphaModFix/>
            </a:blip>
            <a:stretch>
              <a:fillRect l="-5233" t="-11764" b="-1764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50" name="Google Shape;150;p12"/>
          <p:cNvSpPr txBox="1"/>
          <p:nvPr/>
        </p:nvSpPr>
        <p:spPr>
          <a:xfrm>
            <a:off x="1708927" y="4369873"/>
            <a:ext cx="2213591" cy="327847"/>
          </a:xfrm>
          <a:prstGeom prst="rect">
            <a:avLst/>
          </a:prstGeom>
          <a:blipFill rotWithShape="1">
            <a:blip r:embed="rId6">
              <a:alphaModFix/>
            </a:blip>
            <a:stretch>
              <a:fillRect l="-5233" t="-3702" b="-1851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151" name="Google Shape;151;p12"/>
          <p:cNvPicPr preferRelativeResize="0"/>
          <p:nvPr/>
        </p:nvPicPr>
        <p:blipFill rotWithShape="1">
          <a:blip r:embed="rId7">
            <a:alphaModFix/>
          </a:blip>
          <a:srcRect/>
          <a:stretch/>
        </p:blipFill>
        <p:spPr>
          <a:xfrm>
            <a:off x="842596" y="5317771"/>
            <a:ext cx="7458807" cy="859956"/>
          </a:xfrm>
          <a:prstGeom prst="rect">
            <a:avLst/>
          </a:prstGeom>
          <a:noFill/>
          <a:ln>
            <a:noFill/>
          </a:ln>
        </p:spPr>
      </p:pic>
      <p:sp>
        <p:nvSpPr>
          <p:cNvPr id="152" name="Google Shape;152;p12"/>
          <p:cNvSpPr txBox="1"/>
          <p:nvPr/>
        </p:nvSpPr>
        <p:spPr>
          <a:xfrm>
            <a:off x="235076" y="78613"/>
            <a:ext cx="8841811"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Times"/>
              <a:buNone/>
            </a:pPr>
            <a:r>
              <a:rPr lang="en-US" sz="2800" b="1">
                <a:solidFill>
                  <a:schemeClr val="lt1"/>
                </a:solidFill>
                <a:latin typeface="Times"/>
                <a:ea typeface="Times"/>
                <a:cs typeface="Times"/>
                <a:sym typeface="Times"/>
              </a:rPr>
              <a:t>3. Background</a:t>
            </a:r>
            <a:endParaRPr sz="2800" b="1">
              <a:solidFill>
                <a:schemeClr val="lt1"/>
              </a:solidFill>
              <a:latin typeface="Times"/>
              <a:ea typeface="Times"/>
              <a:cs typeface="Times"/>
              <a:sym typeface="Times"/>
            </a:endParaRPr>
          </a:p>
        </p:txBody>
      </p:sp>
      <p:sp>
        <p:nvSpPr>
          <p:cNvPr id="153" name="Google Shape;153;p12"/>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3.2 </a:t>
            </a:r>
            <a:r>
              <a:rPr lang="en-US" sz="2000" b="1">
                <a:solidFill>
                  <a:schemeClr val="lt1"/>
                </a:solidFill>
                <a:latin typeface="Times New Roman"/>
                <a:ea typeface="Times New Roman"/>
                <a:cs typeface="Times New Roman"/>
                <a:sym typeface="Times New Roman"/>
              </a:rPr>
              <a:t>Phương pháp AHP (Analytic Hierarchy Process)</a:t>
            </a:r>
            <a:endParaRPr sz="2000" b="1">
              <a:solidFill>
                <a:schemeClr val="lt1"/>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159" name="Google Shape;159;p13"/>
          <p:cNvSpPr txBox="1"/>
          <p:nvPr/>
        </p:nvSpPr>
        <p:spPr>
          <a:xfrm>
            <a:off x="337158" y="876859"/>
            <a:ext cx="8639968" cy="5309494"/>
          </a:xfrm>
          <a:prstGeom prst="rect">
            <a:avLst/>
          </a:prstGeom>
          <a:blipFill rotWithShape="1">
            <a:blip r:embed="rId3">
              <a:alphaModFix/>
            </a:blip>
            <a:stretch>
              <a:fillRect l="-21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60" name="Google Shape;160;p13"/>
          <p:cNvSpPr txBox="1"/>
          <p:nvPr/>
        </p:nvSpPr>
        <p:spPr>
          <a:xfrm>
            <a:off x="235076" y="78613"/>
            <a:ext cx="8841811"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Times"/>
              <a:buNone/>
            </a:pPr>
            <a:r>
              <a:rPr lang="en-US" sz="2800" b="1">
                <a:solidFill>
                  <a:schemeClr val="lt1"/>
                </a:solidFill>
                <a:latin typeface="Times"/>
                <a:ea typeface="Times"/>
                <a:cs typeface="Times"/>
                <a:sym typeface="Times"/>
              </a:rPr>
              <a:t>3. Background</a:t>
            </a:r>
            <a:endParaRPr sz="2800" b="1">
              <a:solidFill>
                <a:schemeClr val="lt1"/>
              </a:solidFill>
              <a:latin typeface="Times"/>
              <a:ea typeface="Times"/>
              <a:cs typeface="Times"/>
              <a:sym typeface="Times"/>
            </a:endParaRPr>
          </a:p>
        </p:txBody>
      </p:sp>
      <p:sp>
        <p:nvSpPr>
          <p:cNvPr id="161" name="Google Shape;161;p13"/>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3.2 </a:t>
            </a:r>
            <a:r>
              <a:rPr lang="en-US" sz="2000" b="1">
                <a:solidFill>
                  <a:schemeClr val="lt1"/>
                </a:solidFill>
                <a:latin typeface="Times New Roman"/>
                <a:ea typeface="Times New Roman"/>
                <a:cs typeface="Times New Roman"/>
                <a:sym typeface="Times New Roman"/>
              </a:rPr>
              <a:t>Phương pháp AHP (Analytic Hierarchy Process)</a:t>
            </a:r>
            <a:endParaRPr sz="2000" b="1">
              <a:solidFill>
                <a:schemeClr val="lt1"/>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sldNum" idx="12"/>
          </p:nvPr>
        </p:nvSpPr>
        <p:spPr>
          <a:xfrm>
            <a:off x="6867383" y="6492878"/>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167" name="Google Shape;167;p14"/>
          <p:cNvSpPr txBox="1">
            <a:spLocks noGrp="1"/>
          </p:cNvSpPr>
          <p:nvPr>
            <p:ph type="title"/>
          </p:nvPr>
        </p:nvSpPr>
        <p:spPr>
          <a:xfrm>
            <a:off x="254052" y="82063"/>
            <a:ext cx="8635896" cy="4360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4. Trình bày phương pháp giải bài toán</a:t>
            </a:r>
            <a:endParaRPr>
              <a:latin typeface="Times"/>
              <a:ea typeface="Times"/>
              <a:cs typeface="Times"/>
              <a:sym typeface="Times"/>
            </a:endParaRPr>
          </a:p>
        </p:txBody>
      </p:sp>
      <p:sp>
        <p:nvSpPr>
          <p:cNvPr id="168" name="Google Shape;168;p14"/>
          <p:cNvSpPr txBox="1"/>
          <p:nvPr/>
        </p:nvSpPr>
        <p:spPr>
          <a:xfrm>
            <a:off x="498173" y="1103068"/>
            <a:ext cx="8147653" cy="539819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1">
                <a:solidFill>
                  <a:schemeClr val="dk1"/>
                </a:solidFill>
                <a:latin typeface="Times"/>
                <a:ea typeface="Times"/>
                <a:cs typeface="Times"/>
                <a:sym typeface="Times"/>
              </a:rPr>
              <a:t>CÁC BƯỚC THỰC HIỆN:</a:t>
            </a:r>
            <a:endParaRPr/>
          </a:p>
          <a:p>
            <a:pPr marL="0" marR="0" lvl="0" indent="0" algn="l" rtl="0">
              <a:lnSpc>
                <a:spcPct val="90000"/>
              </a:lnSpc>
              <a:spcBef>
                <a:spcPts val="1000"/>
              </a:spcBef>
              <a:spcAft>
                <a:spcPts val="0"/>
              </a:spcAft>
              <a:buClr>
                <a:schemeClr val="dk1"/>
              </a:buClr>
              <a:buSzPts val="1800"/>
              <a:buFont typeface="Arial"/>
              <a:buNone/>
            </a:pPr>
            <a:r>
              <a:rPr lang="en-US" sz="1800" b="1">
                <a:solidFill>
                  <a:schemeClr val="dk1"/>
                </a:solidFill>
                <a:latin typeface="Times"/>
                <a:ea typeface="Times"/>
                <a:cs typeface="Times"/>
                <a:sym typeface="Times"/>
              </a:rPr>
              <a:t>Bước 1: Thu thập và xử lý dữ liệu</a:t>
            </a:r>
            <a:endParaRPr sz="1800">
              <a:solidFill>
                <a:schemeClr val="dk1"/>
              </a:solidFill>
              <a:latin typeface="Times"/>
              <a:ea typeface="Times"/>
              <a:cs typeface="Times"/>
              <a:sym typeface="Times"/>
            </a:endParaRPr>
          </a:p>
          <a:p>
            <a:pPr marL="228600" marR="0" lvl="0" indent="-228600" algn="l" rtl="0">
              <a:lnSpc>
                <a:spcPct val="90000"/>
              </a:lnSpc>
              <a:spcBef>
                <a:spcPts val="1000"/>
              </a:spcBef>
              <a:spcAft>
                <a:spcPts val="0"/>
              </a:spcAft>
              <a:buClr>
                <a:schemeClr val="dk1"/>
              </a:buClr>
              <a:buSzPts val="1800"/>
              <a:buFont typeface="Arial"/>
              <a:buChar char="•"/>
            </a:pPr>
            <a:r>
              <a:rPr lang="en-US" sz="1800">
                <a:solidFill>
                  <a:schemeClr val="dk1"/>
                </a:solidFill>
                <a:latin typeface="Times"/>
                <a:ea typeface="Times"/>
                <a:cs typeface="Times"/>
                <a:sym typeface="Times"/>
              </a:rPr>
              <a:t>Thông tin về các công ty sẽ được crawl về từ các trang tuyển dụng như Topcv, jobsgo…</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a:solidFill>
                  <a:schemeClr val="dk1"/>
                </a:solidFill>
                <a:latin typeface="Times"/>
                <a:ea typeface="Times"/>
                <a:cs typeface="Times"/>
                <a:sym typeface="Times"/>
              </a:rPr>
              <a:t>Sau đó thông tin sẽ được phân tách và chia thành các bảng và lưu vào DB</a:t>
            </a:r>
            <a:endParaRPr/>
          </a:p>
          <a:p>
            <a:pPr marL="228600" marR="0" lvl="0" indent="-114300" algn="l" rtl="0">
              <a:lnSpc>
                <a:spcPct val="90000"/>
              </a:lnSpc>
              <a:spcBef>
                <a:spcPts val="1000"/>
              </a:spcBef>
              <a:spcAft>
                <a:spcPts val="0"/>
              </a:spcAft>
              <a:buClr>
                <a:schemeClr val="dk1"/>
              </a:buClr>
              <a:buSzPts val="1800"/>
              <a:buFont typeface="Arial"/>
              <a:buNone/>
            </a:pPr>
            <a:endParaRPr sz="1800">
              <a:solidFill>
                <a:schemeClr val="dk1"/>
              </a:solidFill>
              <a:latin typeface="Times"/>
              <a:ea typeface="Times"/>
              <a:cs typeface="Times"/>
              <a:sym typeface="Times"/>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a:ea typeface="Times"/>
              <a:cs typeface="Times"/>
              <a:sym typeface="Times"/>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Times"/>
                <a:ea typeface="Times"/>
                <a:cs typeface="Times"/>
                <a:sym typeface="Times"/>
              </a:rPr>
              <a:t/>
            </a:r>
            <a:br>
              <a:rPr lang="en-US" sz="1800">
                <a:solidFill>
                  <a:schemeClr val="dk1"/>
                </a:solidFill>
                <a:latin typeface="Times"/>
                <a:ea typeface="Times"/>
                <a:cs typeface="Times"/>
                <a:sym typeface="Times"/>
              </a:rPr>
            </a:br>
            <a:endParaRPr sz="1800">
              <a:solidFill>
                <a:schemeClr val="dk1"/>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sldNum" idx="12"/>
          </p:nvPr>
        </p:nvSpPr>
        <p:spPr>
          <a:xfrm>
            <a:off x="6867383" y="6492878"/>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174" name="Google Shape;174;p15"/>
          <p:cNvSpPr txBox="1">
            <a:spLocks noGrp="1"/>
          </p:cNvSpPr>
          <p:nvPr>
            <p:ph type="title"/>
          </p:nvPr>
        </p:nvSpPr>
        <p:spPr>
          <a:xfrm>
            <a:off x="254052" y="82063"/>
            <a:ext cx="8635896" cy="4360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4. Trình bày phương pháp giải bài toán</a:t>
            </a:r>
            <a:endParaRPr>
              <a:latin typeface="Times"/>
              <a:ea typeface="Times"/>
              <a:cs typeface="Times"/>
              <a:sym typeface="Times"/>
            </a:endParaRPr>
          </a:p>
        </p:txBody>
      </p:sp>
      <p:sp>
        <p:nvSpPr>
          <p:cNvPr id="175" name="Google Shape;175;p15"/>
          <p:cNvSpPr txBox="1"/>
          <p:nvPr/>
        </p:nvSpPr>
        <p:spPr>
          <a:xfrm>
            <a:off x="174900" y="929272"/>
            <a:ext cx="8147653" cy="5398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a:solidFill>
                  <a:schemeClr val="dk1"/>
                </a:solidFill>
                <a:latin typeface="Times"/>
                <a:ea typeface="Times"/>
                <a:cs typeface="Times"/>
                <a:sym typeface="Times"/>
              </a:rPr>
              <a:t>CÁC BƯỚC THỰC HIỆN:</a:t>
            </a:r>
            <a:endParaRPr sz="1800">
              <a:solidFill>
                <a:schemeClr val="dk1"/>
              </a:solidFill>
              <a:latin typeface="Times"/>
              <a:ea typeface="Times"/>
              <a:cs typeface="Times"/>
              <a:sym typeface="Times"/>
            </a:endParaRPr>
          </a:p>
          <a:p>
            <a:pPr marL="0" marR="0" lvl="0" indent="0" algn="l" rtl="0">
              <a:lnSpc>
                <a:spcPct val="100000"/>
              </a:lnSpc>
              <a:spcBef>
                <a:spcPts val="1000"/>
              </a:spcBef>
              <a:spcAft>
                <a:spcPts val="0"/>
              </a:spcAft>
              <a:buClr>
                <a:schemeClr val="dk1"/>
              </a:buClr>
              <a:buSzPts val="1800"/>
              <a:buFont typeface="Arial"/>
              <a:buNone/>
            </a:pPr>
            <a:r>
              <a:rPr lang="en-US" sz="1800" b="1">
                <a:solidFill>
                  <a:schemeClr val="dk1"/>
                </a:solidFill>
                <a:latin typeface="Times"/>
                <a:ea typeface="Times"/>
                <a:cs typeface="Times"/>
                <a:sym typeface="Times"/>
              </a:rPr>
              <a:t>Bước 2: Tìm ra công việc phù hợp nhất với ứng viên</a:t>
            </a:r>
            <a:endParaRPr sz="1800">
              <a:solidFill>
                <a:schemeClr val="dk1"/>
              </a:solidFill>
              <a:latin typeface="Times"/>
              <a:ea typeface="Times"/>
              <a:cs typeface="Times"/>
              <a:sym typeface="Times"/>
            </a:endParaRPr>
          </a:p>
          <a:p>
            <a:pPr marL="228600" marR="0" lvl="0" indent="-228600" algn="l" rtl="0">
              <a:lnSpc>
                <a:spcPct val="100000"/>
              </a:lnSpc>
              <a:spcBef>
                <a:spcPts val="1000"/>
              </a:spcBef>
              <a:spcAft>
                <a:spcPts val="0"/>
              </a:spcAft>
              <a:buClr>
                <a:schemeClr val="dk1"/>
              </a:buClr>
              <a:buSzPts val="1800"/>
              <a:buFont typeface="Arial"/>
              <a:buChar char="•"/>
            </a:pPr>
            <a:r>
              <a:rPr lang="en-US" sz="1800">
                <a:solidFill>
                  <a:schemeClr val="dk1"/>
                </a:solidFill>
                <a:latin typeface="Times"/>
                <a:ea typeface="Times"/>
                <a:cs typeface="Times"/>
                <a:sym typeface="Times"/>
              </a:rPr>
              <a:t>Truy vấn những tiêu chí cần thiết từ Database</a:t>
            </a:r>
            <a:endParaRPr/>
          </a:p>
          <a:p>
            <a:pPr marL="228600" marR="0" lvl="0" indent="-228600" algn="l" rtl="0">
              <a:lnSpc>
                <a:spcPct val="100000"/>
              </a:lnSpc>
              <a:spcBef>
                <a:spcPts val="1000"/>
              </a:spcBef>
              <a:spcAft>
                <a:spcPts val="0"/>
              </a:spcAft>
              <a:buClr>
                <a:schemeClr val="dk1"/>
              </a:buClr>
              <a:buSzPts val="1800"/>
              <a:buFont typeface="Arial"/>
              <a:buChar char="•"/>
            </a:pPr>
            <a:r>
              <a:rPr lang="en-US" sz="1800">
                <a:solidFill>
                  <a:schemeClr val="dk1"/>
                </a:solidFill>
                <a:latin typeface="Times"/>
                <a:ea typeface="Times"/>
                <a:cs typeface="Times"/>
                <a:sym typeface="Times"/>
              </a:rPr>
              <a:t>Cho phép người dùng nhập Vector trọng số giữa các tiêu chí</a:t>
            </a:r>
            <a:endParaRPr sz="1800">
              <a:solidFill>
                <a:schemeClr val="dk1"/>
              </a:solidFill>
              <a:latin typeface="Times"/>
              <a:ea typeface="Times"/>
              <a:cs typeface="Times"/>
              <a:sym typeface="Times"/>
            </a:endParaRPr>
          </a:p>
          <a:p>
            <a:pPr marL="228600" marR="0" lvl="0" indent="-228600" algn="l" rtl="0">
              <a:lnSpc>
                <a:spcPct val="100000"/>
              </a:lnSpc>
              <a:spcBef>
                <a:spcPts val="1000"/>
              </a:spcBef>
              <a:spcAft>
                <a:spcPts val="0"/>
              </a:spcAft>
              <a:buClr>
                <a:schemeClr val="dk1"/>
              </a:buClr>
              <a:buSzPts val="1800"/>
              <a:buFont typeface="Arial"/>
              <a:buChar char="•"/>
            </a:pPr>
            <a:r>
              <a:rPr lang="en-US" sz="1800">
                <a:solidFill>
                  <a:schemeClr val="dk1"/>
                </a:solidFill>
                <a:latin typeface="Times"/>
                <a:ea typeface="Times"/>
                <a:cs typeface="Times"/>
                <a:sym typeface="Times"/>
              </a:rPr>
              <a:t>Dùng phương pháp AHP để đánh giá độ tin cậy của Vector trọng số trên</a:t>
            </a:r>
            <a:endParaRPr sz="1800">
              <a:solidFill>
                <a:schemeClr val="dk1"/>
              </a:solidFill>
              <a:latin typeface="Times"/>
              <a:ea typeface="Times"/>
              <a:cs typeface="Times"/>
              <a:sym typeface="Times"/>
            </a:endParaRPr>
          </a:p>
          <a:p>
            <a:pPr marL="228600" marR="0" lvl="0" indent="-228600" algn="l" rtl="0">
              <a:lnSpc>
                <a:spcPct val="100000"/>
              </a:lnSpc>
              <a:spcBef>
                <a:spcPts val="1000"/>
              </a:spcBef>
              <a:spcAft>
                <a:spcPts val="0"/>
              </a:spcAft>
              <a:buClr>
                <a:schemeClr val="dk1"/>
              </a:buClr>
              <a:buSzPts val="1800"/>
              <a:buFont typeface="Arial"/>
              <a:buChar char="•"/>
            </a:pPr>
            <a:r>
              <a:rPr lang="en-US" sz="1800">
                <a:solidFill>
                  <a:schemeClr val="dk1"/>
                </a:solidFill>
                <a:latin typeface="Times"/>
                <a:ea typeface="Times"/>
                <a:cs typeface="Times"/>
                <a:sym typeface="Times"/>
              </a:rPr>
              <a:t>Đánh giá tỷ lệ nhất quán:</a:t>
            </a:r>
            <a:endParaRPr/>
          </a:p>
          <a:p>
            <a:pPr marL="685800" marR="0" lvl="1" indent="-228600" algn="l" rtl="0">
              <a:lnSpc>
                <a:spcPct val="100000"/>
              </a:lnSpc>
              <a:spcBef>
                <a:spcPts val="500"/>
              </a:spcBef>
              <a:spcAft>
                <a:spcPts val="0"/>
              </a:spcAft>
              <a:buClr>
                <a:schemeClr val="dk1"/>
              </a:buClr>
              <a:buSzPts val="1600"/>
              <a:buFont typeface="Arial"/>
              <a:buChar char="•"/>
            </a:pPr>
            <a:r>
              <a:rPr lang="en-US" sz="1600" b="0" i="0" u="none" strike="noStrike" cap="none">
                <a:solidFill>
                  <a:schemeClr val="dk1"/>
                </a:solidFill>
                <a:latin typeface="Times"/>
                <a:ea typeface="Times"/>
                <a:cs typeface="Times"/>
                <a:sym typeface="Times"/>
              </a:rPr>
              <a:t>Nếu tỷ lệ nhất quán CR &gt;= 10%, tính nhất quá không đảm bảo, quay lại bước 2</a:t>
            </a:r>
            <a:endParaRPr/>
          </a:p>
          <a:p>
            <a:pPr marL="685800" marR="0" lvl="1" indent="-228600" algn="l" rtl="0">
              <a:lnSpc>
                <a:spcPct val="100000"/>
              </a:lnSpc>
              <a:spcBef>
                <a:spcPts val="500"/>
              </a:spcBef>
              <a:spcAft>
                <a:spcPts val="0"/>
              </a:spcAft>
              <a:buClr>
                <a:schemeClr val="dk1"/>
              </a:buClr>
              <a:buSzPts val="1600"/>
              <a:buFont typeface="Arial"/>
              <a:buChar char="•"/>
            </a:pPr>
            <a:r>
              <a:rPr lang="en-US" sz="1600" b="0" i="0" u="none" strike="noStrike" cap="none">
                <a:solidFill>
                  <a:schemeClr val="dk1"/>
                </a:solidFill>
                <a:latin typeface="Times"/>
                <a:ea typeface="Times"/>
                <a:cs typeface="Times"/>
                <a:sym typeface="Times"/>
              </a:rPr>
              <a:t>Nếu tỷ lệ nhất quán CR &lt; 10%, dùng Vector trọng số này</a:t>
            </a:r>
            <a:endParaRPr sz="1600" b="0" i="0" u="none" strike="noStrike" cap="none">
              <a:solidFill>
                <a:schemeClr val="dk1"/>
              </a:solidFill>
              <a:latin typeface="Times"/>
              <a:ea typeface="Times"/>
              <a:cs typeface="Times"/>
              <a:sym typeface="Times"/>
            </a:endParaRPr>
          </a:p>
          <a:p>
            <a:pPr marL="228600" marR="0" lvl="0" indent="-228600" algn="l" rtl="0">
              <a:lnSpc>
                <a:spcPct val="100000"/>
              </a:lnSpc>
              <a:spcBef>
                <a:spcPts val="1000"/>
              </a:spcBef>
              <a:spcAft>
                <a:spcPts val="0"/>
              </a:spcAft>
              <a:buClr>
                <a:schemeClr val="dk1"/>
              </a:buClr>
              <a:buSzPts val="1800"/>
              <a:buFont typeface="Arial"/>
              <a:buChar char="•"/>
            </a:pPr>
            <a:r>
              <a:rPr lang="en-US" sz="1800">
                <a:solidFill>
                  <a:schemeClr val="dk1"/>
                </a:solidFill>
                <a:latin typeface="Times"/>
                <a:ea typeface="Times"/>
                <a:cs typeface="Times"/>
                <a:sym typeface="Times"/>
              </a:rPr>
              <a:t>Lập bảng quyết định (theo phương pháp </a:t>
            </a:r>
            <a:r>
              <a:rPr lang="en-US" sz="1800">
                <a:solidFill>
                  <a:schemeClr val="dk1"/>
                </a:solidFill>
                <a:latin typeface="Times New Roman"/>
                <a:ea typeface="Times New Roman"/>
                <a:cs typeface="Times New Roman"/>
                <a:sym typeface="Times New Roman"/>
              </a:rPr>
              <a:t>TOPSIS</a:t>
            </a:r>
            <a:r>
              <a:rPr lang="en-US" sz="1800">
                <a:solidFill>
                  <a:schemeClr val="dk1"/>
                </a:solidFill>
                <a:latin typeface="Times"/>
                <a:ea typeface="Times"/>
                <a:cs typeface="Times"/>
                <a:sym typeface="Times"/>
              </a:rPr>
              <a:t>)</a:t>
            </a:r>
            <a:endParaRPr/>
          </a:p>
          <a:p>
            <a:pPr marL="228600" marR="0" lvl="0" indent="-228600" algn="l" rtl="0">
              <a:lnSpc>
                <a:spcPct val="100000"/>
              </a:lnSpc>
              <a:spcBef>
                <a:spcPts val="1000"/>
              </a:spcBef>
              <a:spcAft>
                <a:spcPts val="0"/>
              </a:spcAft>
              <a:buClr>
                <a:schemeClr val="dk1"/>
              </a:buClr>
              <a:buSzPts val="1800"/>
              <a:buFont typeface="Arial"/>
              <a:buChar char="•"/>
            </a:pPr>
            <a:r>
              <a:rPr lang="en-US" sz="1800">
                <a:solidFill>
                  <a:schemeClr val="dk1"/>
                </a:solidFill>
                <a:latin typeface="Times"/>
                <a:ea typeface="Times"/>
                <a:cs typeface="Times"/>
                <a:sym typeface="Times"/>
              </a:rPr>
              <a:t>Tìm ra bảng xếp hạng và quyết định chọn công việc nào phù hợp nhất với ứng viên</a:t>
            </a:r>
            <a:endParaRPr sz="1800">
              <a:solidFill>
                <a:schemeClr val="dk1"/>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sldNum" idx="12"/>
          </p:nvPr>
        </p:nvSpPr>
        <p:spPr>
          <a:xfrm>
            <a:off x="6867383" y="6492878"/>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181" name="Google Shape;181;p16"/>
          <p:cNvSpPr txBox="1"/>
          <p:nvPr/>
        </p:nvSpPr>
        <p:spPr>
          <a:xfrm>
            <a:off x="2711654" y="5598514"/>
            <a:ext cx="3859752" cy="43609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600"/>
              <a:buFont typeface="Arial"/>
              <a:buNone/>
            </a:pPr>
            <a:endParaRPr sz="1600" i="1">
              <a:solidFill>
                <a:schemeClr val="dk1"/>
              </a:solidFill>
              <a:latin typeface="Times"/>
              <a:ea typeface="Times"/>
              <a:cs typeface="Times"/>
              <a:sym typeface="Times"/>
            </a:endParaRPr>
          </a:p>
        </p:txBody>
      </p:sp>
      <p:sp>
        <p:nvSpPr>
          <p:cNvPr id="182" name="Google Shape;182;p16"/>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Sơ đồ xử lý và lưu trữ dữ liệu bài toán</a:t>
            </a:r>
            <a:endParaRPr sz="2000" b="1">
              <a:solidFill>
                <a:schemeClr val="lt1"/>
              </a:solidFill>
              <a:latin typeface="Times"/>
              <a:ea typeface="Times"/>
              <a:cs typeface="Times"/>
              <a:sym typeface="Times"/>
            </a:endParaRPr>
          </a:p>
        </p:txBody>
      </p:sp>
      <p:sp>
        <p:nvSpPr>
          <p:cNvPr id="183" name="Google Shape;183;p16"/>
          <p:cNvSpPr txBox="1">
            <a:spLocks noGrp="1"/>
          </p:cNvSpPr>
          <p:nvPr>
            <p:ph type="title"/>
          </p:nvPr>
        </p:nvSpPr>
        <p:spPr>
          <a:xfrm>
            <a:off x="254052" y="82063"/>
            <a:ext cx="8635896" cy="4360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4. Trình bày phương pháp giải bài toán</a:t>
            </a:r>
            <a:endParaRPr>
              <a:latin typeface="Times"/>
              <a:ea typeface="Times"/>
              <a:cs typeface="Times"/>
              <a:sym typeface="Times"/>
            </a:endParaRPr>
          </a:p>
        </p:txBody>
      </p:sp>
      <p:pic>
        <p:nvPicPr>
          <p:cNvPr id="184" name="Google Shape;184;p16"/>
          <p:cNvPicPr preferRelativeResize="0"/>
          <p:nvPr/>
        </p:nvPicPr>
        <p:blipFill rotWithShape="1">
          <a:blip r:embed="rId3">
            <a:alphaModFix/>
          </a:blip>
          <a:srcRect/>
          <a:stretch/>
        </p:blipFill>
        <p:spPr>
          <a:xfrm>
            <a:off x="637309" y="1379624"/>
            <a:ext cx="7869382" cy="41299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a:spLocks noGrp="1"/>
          </p:cNvSpPr>
          <p:nvPr>
            <p:ph type="sldNum" idx="12"/>
          </p:nvPr>
        </p:nvSpPr>
        <p:spPr>
          <a:xfrm>
            <a:off x="6867383" y="6492878"/>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190" name="Google Shape;190;p17"/>
          <p:cNvSpPr txBox="1"/>
          <p:nvPr/>
        </p:nvSpPr>
        <p:spPr>
          <a:xfrm>
            <a:off x="2711654" y="6173686"/>
            <a:ext cx="3859752" cy="365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i="1">
                <a:solidFill>
                  <a:schemeClr val="dk1"/>
                </a:solidFill>
                <a:latin typeface="Times"/>
                <a:ea typeface="Times"/>
                <a:cs typeface="Times"/>
                <a:sym typeface="Times"/>
              </a:rPr>
              <a:t>Sơ đồ quan hệ giữa các thực thể (ERD)</a:t>
            </a:r>
            <a:endParaRPr/>
          </a:p>
        </p:txBody>
      </p:sp>
      <p:sp>
        <p:nvSpPr>
          <p:cNvPr id="191" name="Google Shape;191;p17"/>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Bước 2: Thu thập và xử lý dữ liệu</a:t>
            </a:r>
            <a:endParaRPr sz="2000" b="1">
              <a:solidFill>
                <a:schemeClr val="lt1"/>
              </a:solidFill>
              <a:latin typeface="Times"/>
              <a:ea typeface="Times"/>
              <a:cs typeface="Times"/>
              <a:sym typeface="Times"/>
            </a:endParaRPr>
          </a:p>
        </p:txBody>
      </p:sp>
      <p:sp>
        <p:nvSpPr>
          <p:cNvPr id="192" name="Google Shape;192;p17"/>
          <p:cNvSpPr txBox="1">
            <a:spLocks noGrp="1"/>
          </p:cNvSpPr>
          <p:nvPr>
            <p:ph type="title"/>
          </p:nvPr>
        </p:nvSpPr>
        <p:spPr>
          <a:xfrm>
            <a:off x="254052" y="82063"/>
            <a:ext cx="8635896" cy="4360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4. Trình bày phương pháp giải bài toán</a:t>
            </a:r>
            <a:endParaRPr>
              <a:latin typeface="Times"/>
              <a:ea typeface="Times"/>
              <a:cs typeface="Times"/>
              <a:sym typeface="Times"/>
            </a:endParaRPr>
          </a:p>
        </p:txBody>
      </p:sp>
      <p:pic>
        <p:nvPicPr>
          <p:cNvPr id="193" name="Google Shape;193;p17"/>
          <p:cNvPicPr preferRelativeResize="0"/>
          <p:nvPr/>
        </p:nvPicPr>
        <p:blipFill rotWithShape="1">
          <a:blip r:embed="rId3">
            <a:alphaModFix/>
          </a:blip>
          <a:srcRect/>
          <a:stretch/>
        </p:blipFill>
        <p:spPr>
          <a:xfrm>
            <a:off x="886691" y="1503493"/>
            <a:ext cx="7144212" cy="43040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5. </a:t>
            </a:r>
            <a:r>
              <a:rPr lang="en-US" sz="2800">
                <a:latin typeface="Times New Roman"/>
                <a:ea typeface="Times New Roman"/>
                <a:cs typeface="Times New Roman"/>
                <a:sym typeface="Times New Roman"/>
              </a:rPr>
              <a:t>Cài đặt chương trình</a:t>
            </a:r>
            <a:endParaRPr>
              <a:latin typeface="Times"/>
              <a:ea typeface="Times"/>
              <a:cs typeface="Times"/>
              <a:sym typeface="Times"/>
            </a:endParaRPr>
          </a:p>
        </p:txBody>
      </p:sp>
      <p:sp>
        <p:nvSpPr>
          <p:cNvPr id="199" name="Google Shape;199;p1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200" name="Google Shape;200;p18"/>
          <p:cNvSpPr txBox="1"/>
          <p:nvPr/>
        </p:nvSpPr>
        <p:spPr>
          <a:xfrm>
            <a:off x="234950" y="963168"/>
            <a:ext cx="8909050" cy="58948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1">
                <a:solidFill>
                  <a:schemeClr val="dk1"/>
                </a:solidFill>
                <a:latin typeface="Times"/>
                <a:ea typeface="Times"/>
                <a:cs typeface="Times"/>
                <a:sym typeface="Times"/>
              </a:rPr>
              <a:t>Module: xử lý dữ liệu</a:t>
            </a:r>
            <a:endParaRPr sz="18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800"/>
              <a:buFont typeface="Arial"/>
              <a:buNone/>
            </a:pPr>
            <a:endParaRPr sz="1800" b="1">
              <a:solidFill>
                <a:schemeClr val="dk1"/>
              </a:solidFill>
              <a:latin typeface="Times"/>
              <a:ea typeface="Times"/>
              <a:cs typeface="Times"/>
              <a:sym typeface="Times"/>
            </a:endParaRPr>
          </a:p>
          <a:p>
            <a:pPr marL="228600" marR="0" lvl="0" indent="-133350" algn="l" rtl="0">
              <a:lnSpc>
                <a:spcPct val="90000"/>
              </a:lnSpc>
              <a:spcBef>
                <a:spcPts val="1000"/>
              </a:spcBef>
              <a:spcAft>
                <a:spcPts val="0"/>
              </a:spcAft>
              <a:buClr>
                <a:schemeClr val="dk1"/>
              </a:buClr>
              <a:buSzPts val="1500"/>
              <a:buFont typeface="Arial"/>
              <a:buNone/>
            </a:pPr>
            <a:endParaRPr sz="1500">
              <a:solidFill>
                <a:schemeClr val="dk1"/>
              </a:solidFill>
              <a:latin typeface="Times"/>
              <a:ea typeface="Times"/>
              <a:cs typeface="Times"/>
              <a:sym typeface="Times"/>
            </a:endParaRPr>
          </a:p>
        </p:txBody>
      </p:sp>
      <p:sp>
        <p:nvSpPr>
          <p:cNvPr id="201" name="Google Shape;201;p18"/>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Bước 1: Thu thập và xử lý dữ liệu</a:t>
            </a:r>
            <a:endParaRPr sz="2000" b="1">
              <a:solidFill>
                <a:schemeClr val="lt1"/>
              </a:solidFill>
              <a:latin typeface="Times"/>
              <a:ea typeface="Times"/>
              <a:cs typeface="Times"/>
              <a:sym typeface="Times"/>
            </a:endParaRPr>
          </a:p>
        </p:txBody>
      </p:sp>
      <p:pic>
        <p:nvPicPr>
          <p:cNvPr id="202" name="Google Shape;202;p18"/>
          <p:cNvPicPr preferRelativeResize="0"/>
          <p:nvPr/>
        </p:nvPicPr>
        <p:blipFill>
          <a:blip r:embed="rId3">
            <a:alphaModFix/>
          </a:blip>
          <a:stretch>
            <a:fillRect/>
          </a:stretch>
        </p:blipFill>
        <p:spPr>
          <a:xfrm>
            <a:off x="608363" y="1600650"/>
            <a:ext cx="4804026" cy="3778100"/>
          </a:xfrm>
          <a:prstGeom prst="rect">
            <a:avLst/>
          </a:prstGeom>
          <a:noFill/>
          <a:ln>
            <a:noFill/>
          </a:ln>
        </p:spPr>
      </p:pic>
      <p:pic>
        <p:nvPicPr>
          <p:cNvPr id="203" name="Google Shape;203;p18"/>
          <p:cNvPicPr preferRelativeResize="0"/>
          <p:nvPr/>
        </p:nvPicPr>
        <p:blipFill>
          <a:blip r:embed="rId4">
            <a:alphaModFix/>
          </a:blip>
          <a:stretch>
            <a:fillRect/>
          </a:stretch>
        </p:blipFill>
        <p:spPr>
          <a:xfrm>
            <a:off x="5705513" y="1600638"/>
            <a:ext cx="2143125" cy="2143125"/>
          </a:xfrm>
          <a:prstGeom prst="rect">
            <a:avLst/>
          </a:prstGeom>
          <a:noFill/>
          <a:ln>
            <a:noFill/>
          </a:ln>
        </p:spPr>
      </p:pic>
      <p:pic>
        <p:nvPicPr>
          <p:cNvPr id="204" name="Google Shape;204;p18"/>
          <p:cNvPicPr preferRelativeResize="0"/>
          <p:nvPr/>
        </p:nvPicPr>
        <p:blipFill>
          <a:blip r:embed="rId5">
            <a:alphaModFix/>
          </a:blip>
          <a:stretch>
            <a:fillRect/>
          </a:stretch>
        </p:blipFill>
        <p:spPr>
          <a:xfrm>
            <a:off x="5705513" y="3399963"/>
            <a:ext cx="2143125" cy="2143125"/>
          </a:xfrm>
          <a:prstGeom prst="rect">
            <a:avLst/>
          </a:prstGeom>
          <a:noFill/>
          <a:ln>
            <a:noFill/>
          </a:ln>
        </p:spPr>
      </p:pic>
      <p:sp>
        <p:nvSpPr>
          <p:cNvPr id="205" name="Google Shape;205;p18"/>
          <p:cNvSpPr txBox="1"/>
          <p:nvPr/>
        </p:nvSpPr>
        <p:spPr>
          <a:xfrm>
            <a:off x="748525" y="5667625"/>
            <a:ext cx="645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Dữ liệu được crawl từ các trang tuyển dụng việc làm như 24h việc làm, tìm việc nhanh,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bb70fd3cd8_0_10"/>
          <p:cNvSpPr txBox="1">
            <a:spLocks noGrp="1"/>
          </p:cNvSpPr>
          <p:nvPr>
            <p:ph type="title"/>
          </p:nvPr>
        </p:nvSpPr>
        <p:spPr>
          <a:xfrm>
            <a:off x="235077" y="78613"/>
            <a:ext cx="8673900" cy="451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2800"/>
              <a:buFont typeface="Times"/>
              <a:buNone/>
            </a:pPr>
            <a:r>
              <a:rPr lang="en-US">
                <a:latin typeface="Times"/>
                <a:ea typeface="Times"/>
                <a:cs typeface="Times"/>
                <a:sym typeface="Times"/>
              </a:rPr>
              <a:t>5. </a:t>
            </a:r>
            <a:r>
              <a:rPr lang="en-US">
                <a:latin typeface="Times New Roman"/>
                <a:ea typeface="Times New Roman"/>
                <a:cs typeface="Times New Roman"/>
                <a:sym typeface="Times New Roman"/>
              </a:rPr>
              <a:t>Cài đặt chương trình</a:t>
            </a:r>
            <a:endParaRPr>
              <a:latin typeface="Times"/>
              <a:ea typeface="Times"/>
              <a:cs typeface="Times"/>
              <a:sym typeface="Times"/>
            </a:endParaRPr>
          </a:p>
          <a:p>
            <a:pPr marL="0" lvl="0" indent="0" algn="l" rtl="0">
              <a:spcBef>
                <a:spcPts val="0"/>
              </a:spcBef>
              <a:spcAft>
                <a:spcPts val="0"/>
              </a:spcAft>
              <a:buNone/>
            </a:pPr>
            <a:endParaRPr/>
          </a:p>
        </p:txBody>
      </p:sp>
      <p:sp>
        <p:nvSpPr>
          <p:cNvPr id="212" name="Google Shape;212;g1bb70fd3cd8_0_10"/>
          <p:cNvSpPr txBox="1">
            <a:spLocks noGrp="1"/>
          </p:cNvSpPr>
          <p:nvPr>
            <p:ph type="sldNum" idx="12"/>
          </p:nvPr>
        </p:nvSpPr>
        <p:spPr>
          <a:xfrm>
            <a:off x="6867383" y="6572126"/>
            <a:ext cx="20574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pic>
        <p:nvPicPr>
          <p:cNvPr id="213" name="Google Shape;213;g1bb70fd3cd8_0_10"/>
          <p:cNvPicPr preferRelativeResize="0"/>
          <p:nvPr/>
        </p:nvPicPr>
        <p:blipFill>
          <a:blip r:embed="rId3">
            <a:alphaModFix/>
          </a:blip>
          <a:stretch>
            <a:fillRect/>
          </a:stretch>
        </p:blipFill>
        <p:spPr>
          <a:xfrm>
            <a:off x="111813" y="1820575"/>
            <a:ext cx="8797170" cy="2222000"/>
          </a:xfrm>
          <a:prstGeom prst="rect">
            <a:avLst/>
          </a:prstGeom>
          <a:noFill/>
          <a:ln>
            <a:noFill/>
          </a:ln>
        </p:spPr>
      </p:pic>
      <p:sp>
        <p:nvSpPr>
          <p:cNvPr id="214" name="Google Shape;214;g1bb70fd3cd8_0_10"/>
          <p:cNvSpPr txBox="1"/>
          <p:nvPr/>
        </p:nvSpPr>
        <p:spPr>
          <a:xfrm>
            <a:off x="111825" y="586675"/>
            <a:ext cx="6615300" cy="46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000" b="1">
                <a:solidFill>
                  <a:schemeClr val="lt1"/>
                </a:solidFill>
                <a:latin typeface="Times"/>
                <a:ea typeface="Times"/>
                <a:cs typeface="Times"/>
                <a:sym typeface="Times"/>
              </a:rPr>
              <a:t>Bước 1: Thu thập và xử lý dữ liệu</a:t>
            </a:r>
            <a:endParaRPr sz="2000" b="1">
              <a:solidFill>
                <a:schemeClr val="lt1"/>
              </a:solidFill>
              <a:latin typeface="Times"/>
              <a:ea typeface="Times"/>
              <a:cs typeface="Times"/>
              <a:sym typeface="Times"/>
            </a:endParaRPr>
          </a:p>
        </p:txBody>
      </p:sp>
      <p:sp>
        <p:nvSpPr>
          <p:cNvPr id="215" name="Google Shape;215;g1bb70fd3cd8_0_10"/>
          <p:cNvSpPr txBox="1"/>
          <p:nvPr/>
        </p:nvSpPr>
        <p:spPr>
          <a:xfrm>
            <a:off x="322875" y="4228125"/>
            <a:ext cx="6544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Dữ liệu được lưu lại dưới dạng csv sau đó tiếp tục được xử lý lưu trữ dưới dạng mysql tables.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pic>
        <p:nvPicPr>
          <p:cNvPr id="50" name="Google Shape;50;p2" descr="Text&#10;&#10;Description automatically generated"/>
          <p:cNvPicPr preferRelativeResize="0"/>
          <p:nvPr/>
        </p:nvPicPr>
        <p:blipFill rotWithShape="1">
          <a:blip r:embed="rId3">
            <a:alphaModFix/>
          </a:blip>
          <a:srcRect/>
          <a:stretch/>
        </p:blipFill>
        <p:spPr>
          <a:xfrm>
            <a:off x="413012" y="317038"/>
            <a:ext cx="2576374" cy="936215"/>
          </a:xfrm>
          <a:prstGeom prst="rect">
            <a:avLst/>
          </a:prstGeom>
          <a:noFill/>
          <a:ln>
            <a:noFill/>
          </a:ln>
        </p:spPr>
      </p:pic>
      <p:sp>
        <p:nvSpPr>
          <p:cNvPr id="51" name="Google Shape;51;p2"/>
          <p:cNvSpPr/>
          <p:nvPr/>
        </p:nvSpPr>
        <p:spPr>
          <a:xfrm>
            <a:off x="413012" y="1978825"/>
            <a:ext cx="7774861"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chemeClr val="dk1"/>
                </a:solidFill>
                <a:latin typeface="Times New Roman"/>
                <a:ea typeface="Times New Roman"/>
                <a:cs typeface="Times New Roman"/>
                <a:sym typeface="Times New Roman"/>
              </a:rPr>
              <a:t>TRỢ GIÚP NGƯỜI LAO ĐỘNG TÌM KIẾM VIỆC LÀM</a:t>
            </a:r>
            <a:endParaRPr sz="2800" b="1" i="0" u="none" strike="noStrike" cap="none">
              <a:solidFill>
                <a:schemeClr val="dk1"/>
              </a:solidFill>
              <a:latin typeface="Calibri"/>
              <a:ea typeface="Calibri"/>
              <a:cs typeface="Calibri"/>
              <a:sym typeface="Calibri"/>
            </a:endParaRPr>
          </a:p>
        </p:txBody>
      </p:sp>
      <p:sp>
        <p:nvSpPr>
          <p:cNvPr id="52" name="Google Shape;52;p2"/>
          <p:cNvSpPr/>
          <p:nvPr/>
        </p:nvSpPr>
        <p:spPr>
          <a:xfrm>
            <a:off x="413012" y="2817073"/>
            <a:ext cx="5406675" cy="300082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Thầy hướng dẫn:</a:t>
            </a:r>
            <a:br>
              <a:rPr lang="en-US" sz="1800" b="1"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GS.TS. Trần Đình Khang</a:t>
            </a:r>
            <a:r>
              <a:rPr lang="en-US" sz="1800" b="1" i="0" u="none" strike="noStrike" cap="none">
                <a:solidFill>
                  <a:schemeClr val="dk1"/>
                </a:solidFill>
                <a:latin typeface="Times New Roman"/>
                <a:ea typeface="Times New Roman"/>
                <a:cs typeface="Times New Roman"/>
                <a:sym typeface="Times New Roman"/>
              </a:rPr>
              <a:t/>
            </a:r>
            <a:br>
              <a:rPr lang="en-US" sz="1800" b="1" i="0" u="none" strike="noStrike" cap="none">
                <a:solidFill>
                  <a:schemeClr val="dk1"/>
                </a:solidFill>
                <a:latin typeface="Times New Roman"/>
                <a:ea typeface="Times New Roman"/>
                <a:cs typeface="Times New Roman"/>
                <a:sym typeface="Times New Roman"/>
              </a:rPr>
            </a:br>
            <a:r>
              <a:rPr lang="en-US" sz="1800" b="1" i="0" u="none" strike="noStrike" cap="none">
                <a:solidFill>
                  <a:schemeClr val="dk1"/>
                </a:solidFill>
                <a:latin typeface="Times New Roman"/>
                <a:ea typeface="Times New Roman"/>
                <a:cs typeface="Times New Roman"/>
                <a:sym typeface="Times New Roman"/>
              </a:rPr>
              <a:t/>
            </a:r>
            <a:br>
              <a:rPr lang="en-US" sz="1800" b="1" i="0" u="none" strike="noStrike" cap="none">
                <a:solidFill>
                  <a:schemeClr val="dk1"/>
                </a:solidFill>
                <a:latin typeface="Times New Roman"/>
                <a:ea typeface="Times New Roman"/>
                <a:cs typeface="Times New Roman"/>
                <a:sym typeface="Times New Roman"/>
              </a:rPr>
            </a:br>
            <a:r>
              <a:rPr lang="en-US" sz="1800" b="1" i="0" u="none" strike="noStrike" cap="none">
                <a:solidFill>
                  <a:schemeClr val="dk1"/>
                </a:solidFill>
                <a:latin typeface="Times New Roman"/>
                <a:ea typeface="Times New Roman"/>
                <a:cs typeface="Times New Roman"/>
                <a:sym typeface="Times New Roman"/>
              </a:rPr>
              <a:t>Nhóm 2:</a:t>
            </a: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Cao Minh Sơn – 20212625M</a:t>
            </a:r>
            <a:endParaRPr/>
          </a:p>
          <a:p>
            <a:pPr marL="0" marR="0" lvl="0" indent="0" algn="l" rtl="0">
              <a:lnSpc>
                <a:spcPct val="15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Hoàng Việt </a:t>
            </a:r>
            <a:r>
              <a:rPr lang="en-US" sz="1800" b="0" i="0" u="none" strike="noStrike" cap="none" smtClean="0">
                <a:solidFill>
                  <a:schemeClr val="dk1"/>
                </a:solidFill>
                <a:latin typeface="Times New Roman"/>
                <a:ea typeface="Times New Roman"/>
                <a:cs typeface="Times New Roman"/>
                <a:sym typeface="Times New Roman"/>
              </a:rPr>
              <a:t>Bách – 20212236M</a:t>
            </a:r>
            <a:endParaRPr/>
          </a:p>
          <a:p>
            <a:pPr marL="0" marR="0" lvl="0" indent="0" algn="l" rtl="0">
              <a:lnSpc>
                <a:spcPct val="150000"/>
              </a:lnSpc>
              <a:spcBef>
                <a:spcPts val="0"/>
              </a:spcBef>
              <a:spcAft>
                <a:spcPts val="0"/>
              </a:spcAft>
              <a:buNone/>
            </a:pPr>
            <a:r>
              <a:rPr lang="en-US" sz="1800" b="0" i="0" u="none" strike="noStrike" cap="none" smtClean="0">
                <a:solidFill>
                  <a:schemeClr val="dk1"/>
                </a:solidFill>
                <a:latin typeface="Times New Roman"/>
                <a:ea typeface="Times New Roman"/>
                <a:cs typeface="Times New Roman"/>
                <a:sym typeface="Times New Roman"/>
              </a:rPr>
              <a:t>Nguyễn Trường Thành – 20212610M</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221" name="Google Shape;221;p19"/>
          <p:cNvSpPr txBox="1"/>
          <p:nvPr/>
        </p:nvSpPr>
        <p:spPr>
          <a:xfrm>
            <a:off x="234950" y="963168"/>
            <a:ext cx="8909050" cy="58948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500"/>
              <a:buFont typeface="Arial"/>
              <a:buNone/>
            </a:pPr>
            <a:endParaRPr sz="1500">
              <a:solidFill>
                <a:schemeClr val="dk1"/>
              </a:solidFill>
              <a:latin typeface="Times"/>
              <a:ea typeface="Times"/>
              <a:cs typeface="Times"/>
              <a:sym typeface="Times"/>
            </a:endParaRPr>
          </a:p>
        </p:txBody>
      </p:sp>
      <p:sp>
        <p:nvSpPr>
          <p:cNvPr id="222" name="Google Shape;222;p19"/>
          <p:cNvSpPr txBox="1"/>
          <p:nvPr/>
        </p:nvSpPr>
        <p:spPr>
          <a:xfrm>
            <a:off x="234949" y="1036285"/>
            <a:ext cx="637557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a:ea typeface="Times"/>
                <a:cs typeface="Times"/>
                <a:sym typeface="Times"/>
              </a:rPr>
              <a:t>Truy vấn dữ liệu thông tin việc làm và kết quả trả về thực tế:</a:t>
            </a:r>
            <a:endParaRPr sz="1600">
              <a:solidFill>
                <a:schemeClr val="dk1"/>
              </a:solidFill>
              <a:latin typeface="Calibri"/>
              <a:ea typeface="Calibri"/>
              <a:cs typeface="Calibri"/>
              <a:sym typeface="Calibri"/>
            </a:endParaRPr>
          </a:p>
        </p:txBody>
      </p:sp>
      <p:sp>
        <p:nvSpPr>
          <p:cNvPr id="223" name="Google Shape;223;p19"/>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Bước 2: Bài toán phân loại</a:t>
            </a:r>
            <a:endParaRPr sz="2000" b="1">
              <a:solidFill>
                <a:schemeClr val="lt1"/>
              </a:solidFill>
              <a:latin typeface="Times"/>
              <a:ea typeface="Times"/>
              <a:cs typeface="Times"/>
              <a:sym typeface="Times"/>
            </a:endParaRPr>
          </a:p>
        </p:txBody>
      </p:sp>
      <p:sp>
        <p:nvSpPr>
          <p:cNvPr id="224" name="Google Shape;224;p1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5. </a:t>
            </a:r>
            <a:r>
              <a:rPr lang="en-US" sz="2800">
                <a:latin typeface="Times New Roman"/>
                <a:ea typeface="Times New Roman"/>
                <a:cs typeface="Times New Roman"/>
                <a:sym typeface="Times New Roman"/>
              </a:rPr>
              <a:t>Cài đặt chương trình</a:t>
            </a:r>
            <a:endParaRPr>
              <a:latin typeface="Times"/>
              <a:ea typeface="Times"/>
              <a:cs typeface="Times"/>
              <a:sym typeface="Times"/>
            </a:endParaRPr>
          </a:p>
        </p:txBody>
      </p:sp>
      <p:pic>
        <p:nvPicPr>
          <p:cNvPr id="225" name="Google Shape;225;p19"/>
          <p:cNvPicPr preferRelativeResize="0"/>
          <p:nvPr/>
        </p:nvPicPr>
        <p:blipFill>
          <a:blip r:embed="rId3">
            <a:alphaModFix/>
          </a:blip>
          <a:stretch>
            <a:fillRect/>
          </a:stretch>
        </p:blipFill>
        <p:spPr>
          <a:xfrm>
            <a:off x="117475" y="1526850"/>
            <a:ext cx="9143999" cy="1852551"/>
          </a:xfrm>
          <a:prstGeom prst="rect">
            <a:avLst/>
          </a:prstGeom>
          <a:noFill/>
          <a:ln>
            <a:noFill/>
          </a:ln>
        </p:spPr>
      </p:pic>
      <p:pic>
        <p:nvPicPr>
          <p:cNvPr id="226" name="Google Shape;226;p19"/>
          <p:cNvPicPr preferRelativeResize="0"/>
          <p:nvPr/>
        </p:nvPicPr>
        <p:blipFill>
          <a:blip r:embed="rId4">
            <a:alphaModFix/>
          </a:blip>
          <a:stretch>
            <a:fillRect/>
          </a:stretch>
        </p:blipFill>
        <p:spPr>
          <a:xfrm>
            <a:off x="40475" y="3460567"/>
            <a:ext cx="9144002" cy="22050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p:nvPr/>
        </p:nvSpPr>
        <p:spPr>
          <a:xfrm>
            <a:off x="234925" y="1042553"/>
            <a:ext cx="8909100" cy="5894700"/>
          </a:xfrm>
          <a:prstGeom prst="rect">
            <a:avLst/>
          </a:prstGeom>
          <a:noFill/>
          <a:ln>
            <a:noFill/>
          </a:ln>
        </p:spPr>
        <p:txBody>
          <a:bodyPr spcFirstLastPara="1" wrap="square" lIns="91425" tIns="45700" rIns="91425" bIns="45700" anchor="t" anchorCtr="0">
            <a:noAutofit/>
          </a:bodyPr>
          <a:lstStyle/>
          <a:p>
            <a:pPr marL="457200" marR="0" lvl="0" indent="-330200" algn="l" rtl="0">
              <a:lnSpc>
                <a:spcPct val="90000"/>
              </a:lnSpc>
              <a:spcBef>
                <a:spcPts val="1000"/>
              </a:spcBef>
              <a:spcAft>
                <a:spcPts val="0"/>
              </a:spcAft>
              <a:buClr>
                <a:schemeClr val="dk1"/>
              </a:buClr>
              <a:buSzPts val="1600"/>
              <a:buFont typeface="Times"/>
              <a:buChar char="●"/>
            </a:pPr>
            <a:r>
              <a:rPr lang="en-US" sz="1600">
                <a:solidFill>
                  <a:schemeClr val="dk1"/>
                </a:solidFill>
                <a:latin typeface="Times"/>
                <a:ea typeface="Times"/>
                <a:cs typeface="Times"/>
                <a:sym typeface="Times"/>
              </a:rPr>
              <a:t>Phương pháp AHP) Đánh giá độ tin cậy của Vector trọng số trên</a:t>
            </a: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457200" marR="0" lvl="0" indent="-330200" algn="l" rtl="0">
              <a:lnSpc>
                <a:spcPct val="90000"/>
              </a:lnSpc>
              <a:spcBef>
                <a:spcPts val="1000"/>
              </a:spcBef>
              <a:spcAft>
                <a:spcPts val="0"/>
              </a:spcAft>
              <a:buClr>
                <a:schemeClr val="dk1"/>
              </a:buClr>
              <a:buSzPts val="1600"/>
              <a:buFont typeface="Times"/>
              <a:buChar char="●"/>
            </a:pPr>
            <a:r>
              <a:rPr lang="en-US" sz="1600">
                <a:solidFill>
                  <a:schemeClr val="dk1"/>
                </a:solidFill>
                <a:latin typeface="Times"/>
                <a:ea typeface="Times"/>
                <a:cs typeface="Times"/>
                <a:sym typeface="Times"/>
              </a:rPr>
              <a:t>Sau khi tính toán dùng phương pháp AHP ta thu được vector trọng số:</a:t>
            </a: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45720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457200" algn="l" rtl="0">
              <a:lnSpc>
                <a:spcPct val="90000"/>
              </a:lnSpc>
              <a:spcBef>
                <a:spcPts val="1000"/>
              </a:spcBef>
              <a:spcAft>
                <a:spcPts val="0"/>
              </a:spcAft>
              <a:buNone/>
            </a:pPr>
            <a:r>
              <a:rPr lang="en-US" sz="1600">
                <a:solidFill>
                  <a:schemeClr val="dk1"/>
                </a:solidFill>
                <a:latin typeface="Times"/>
                <a:ea typeface="Times"/>
                <a:cs typeface="Times"/>
                <a:sym typeface="Times"/>
              </a:rPr>
              <a:t>--&gt; Ta thu được tỷ lệ nhất quán (độ tin cậy của trọng số)  5.1% &lt; 10% --&gt; Chấp nhận được. </a:t>
            </a: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None/>
            </a:pPr>
            <a:endParaRPr sz="1600">
              <a:solidFill>
                <a:schemeClr val="dk1"/>
              </a:solidFill>
              <a:latin typeface="Times"/>
              <a:ea typeface="Times"/>
              <a:cs typeface="Times"/>
              <a:sym typeface="Times"/>
            </a:endParaRPr>
          </a:p>
        </p:txBody>
      </p:sp>
      <p:sp>
        <p:nvSpPr>
          <p:cNvPr id="232" name="Google Shape;232;p2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
        <p:nvSpPr>
          <p:cNvPr id="233" name="Google Shape;233;p20"/>
          <p:cNvSpPr txBox="1"/>
          <p:nvPr/>
        </p:nvSpPr>
        <p:spPr>
          <a:xfrm>
            <a:off x="1971468" y="6171789"/>
            <a:ext cx="5436014"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i="1">
                <a:solidFill>
                  <a:schemeClr val="dk1"/>
                </a:solidFill>
                <a:latin typeface="Times"/>
                <a:ea typeface="Times"/>
                <a:cs typeface="Times"/>
                <a:sym typeface="Times"/>
              </a:rPr>
              <a:t>Màn hình chức năng nhập và tính toán độ tin cậy của Vector trọng số</a:t>
            </a:r>
            <a:endParaRPr sz="1400" i="1">
              <a:solidFill>
                <a:schemeClr val="dk1"/>
              </a:solidFill>
              <a:latin typeface="Calibri"/>
              <a:ea typeface="Calibri"/>
              <a:cs typeface="Calibri"/>
              <a:sym typeface="Calibri"/>
            </a:endParaRPr>
          </a:p>
        </p:txBody>
      </p:sp>
      <p:sp>
        <p:nvSpPr>
          <p:cNvPr id="234" name="Google Shape;234;p20"/>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Đánh giá độ tin cậy trọng số</a:t>
            </a:r>
            <a:endParaRPr sz="2000" b="1">
              <a:solidFill>
                <a:schemeClr val="lt1"/>
              </a:solidFill>
              <a:latin typeface="Times"/>
              <a:ea typeface="Times"/>
              <a:cs typeface="Times"/>
              <a:sym typeface="Times"/>
            </a:endParaRPr>
          </a:p>
        </p:txBody>
      </p:sp>
      <p:sp>
        <p:nvSpPr>
          <p:cNvPr id="235" name="Google Shape;235;p2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5. </a:t>
            </a:r>
            <a:r>
              <a:rPr lang="en-US" sz="2800">
                <a:latin typeface="Times New Roman"/>
                <a:ea typeface="Times New Roman"/>
                <a:cs typeface="Times New Roman"/>
                <a:sym typeface="Times New Roman"/>
              </a:rPr>
              <a:t>Cài đặt chương trình</a:t>
            </a:r>
            <a:endParaRPr>
              <a:latin typeface="Times"/>
              <a:ea typeface="Times"/>
              <a:cs typeface="Times"/>
              <a:sym typeface="Times"/>
            </a:endParaRPr>
          </a:p>
        </p:txBody>
      </p:sp>
      <p:pic>
        <p:nvPicPr>
          <p:cNvPr id="236" name="Google Shape;236;p20"/>
          <p:cNvPicPr preferRelativeResize="0"/>
          <p:nvPr/>
        </p:nvPicPr>
        <p:blipFill>
          <a:blip r:embed="rId3">
            <a:alphaModFix/>
          </a:blip>
          <a:stretch>
            <a:fillRect/>
          </a:stretch>
        </p:blipFill>
        <p:spPr>
          <a:xfrm>
            <a:off x="814413" y="1373275"/>
            <a:ext cx="7191375" cy="2209800"/>
          </a:xfrm>
          <a:prstGeom prst="rect">
            <a:avLst/>
          </a:prstGeom>
          <a:noFill/>
          <a:ln>
            <a:noFill/>
          </a:ln>
        </p:spPr>
      </p:pic>
      <p:pic>
        <p:nvPicPr>
          <p:cNvPr id="237" name="Google Shape;237;p20"/>
          <p:cNvPicPr preferRelativeResize="0"/>
          <p:nvPr/>
        </p:nvPicPr>
        <p:blipFill>
          <a:blip r:embed="rId4">
            <a:alphaModFix/>
          </a:blip>
          <a:stretch>
            <a:fillRect/>
          </a:stretch>
        </p:blipFill>
        <p:spPr>
          <a:xfrm>
            <a:off x="814432" y="4279850"/>
            <a:ext cx="5727150" cy="535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243" name="Google Shape;243;p22"/>
          <p:cNvSpPr txBox="1"/>
          <p:nvPr/>
        </p:nvSpPr>
        <p:spPr>
          <a:xfrm>
            <a:off x="234950" y="963168"/>
            <a:ext cx="8909050" cy="58948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1">
                <a:solidFill>
                  <a:schemeClr val="dk1"/>
                </a:solidFill>
                <a:latin typeface="Times"/>
                <a:ea typeface="Times"/>
                <a:cs typeface="Times"/>
                <a:sym typeface="Times"/>
              </a:rPr>
              <a:t>Code thuật toán TOPSIS:</a:t>
            </a:r>
            <a:endParaRPr sz="1800">
              <a:solidFill>
                <a:schemeClr val="dk1"/>
              </a:solidFill>
              <a:latin typeface="Times"/>
              <a:ea typeface="Times"/>
              <a:cs typeface="Times"/>
              <a:sym typeface="Times"/>
            </a:endParaRPr>
          </a:p>
          <a:p>
            <a:pPr marL="228600" marR="0" lvl="0" indent="-133350" algn="l" rtl="0">
              <a:lnSpc>
                <a:spcPct val="90000"/>
              </a:lnSpc>
              <a:spcBef>
                <a:spcPts val="1000"/>
              </a:spcBef>
              <a:spcAft>
                <a:spcPts val="0"/>
              </a:spcAft>
              <a:buClr>
                <a:schemeClr val="dk1"/>
              </a:buClr>
              <a:buSzPts val="1500"/>
              <a:buFont typeface="Arial"/>
              <a:buNone/>
            </a:pPr>
            <a:endParaRPr sz="1500">
              <a:solidFill>
                <a:schemeClr val="dk1"/>
              </a:solidFill>
              <a:latin typeface="Times"/>
              <a:ea typeface="Times"/>
              <a:cs typeface="Times"/>
              <a:sym typeface="Times"/>
            </a:endParaRPr>
          </a:p>
        </p:txBody>
      </p:sp>
      <p:pic>
        <p:nvPicPr>
          <p:cNvPr id="244" name="Google Shape;244;p22"/>
          <p:cNvPicPr preferRelativeResize="0"/>
          <p:nvPr/>
        </p:nvPicPr>
        <p:blipFill rotWithShape="1">
          <a:blip r:embed="rId3">
            <a:alphaModFix/>
          </a:blip>
          <a:srcRect/>
          <a:stretch/>
        </p:blipFill>
        <p:spPr>
          <a:xfrm>
            <a:off x="325990" y="1322097"/>
            <a:ext cx="3969173" cy="716964"/>
          </a:xfrm>
          <a:prstGeom prst="rect">
            <a:avLst/>
          </a:prstGeom>
          <a:noFill/>
          <a:ln>
            <a:noFill/>
          </a:ln>
        </p:spPr>
      </p:pic>
      <p:pic>
        <p:nvPicPr>
          <p:cNvPr id="245" name="Google Shape;245;p22"/>
          <p:cNvPicPr preferRelativeResize="0"/>
          <p:nvPr/>
        </p:nvPicPr>
        <p:blipFill rotWithShape="1">
          <a:blip r:embed="rId4">
            <a:alphaModFix/>
          </a:blip>
          <a:srcRect/>
          <a:stretch/>
        </p:blipFill>
        <p:spPr>
          <a:xfrm>
            <a:off x="325990" y="2088536"/>
            <a:ext cx="3969173" cy="2468553"/>
          </a:xfrm>
          <a:prstGeom prst="rect">
            <a:avLst/>
          </a:prstGeom>
          <a:noFill/>
          <a:ln>
            <a:noFill/>
          </a:ln>
        </p:spPr>
      </p:pic>
      <p:pic>
        <p:nvPicPr>
          <p:cNvPr id="246" name="Google Shape;246;p22"/>
          <p:cNvPicPr preferRelativeResize="0"/>
          <p:nvPr/>
        </p:nvPicPr>
        <p:blipFill rotWithShape="1">
          <a:blip r:embed="rId5">
            <a:alphaModFix/>
          </a:blip>
          <a:srcRect/>
          <a:stretch/>
        </p:blipFill>
        <p:spPr>
          <a:xfrm>
            <a:off x="325990" y="4607424"/>
            <a:ext cx="3969173" cy="1804170"/>
          </a:xfrm>
          <a:prstGeom prst="rect">
            <a:avLst/>
          </a:prstGeom>
          <a:noFill/>
          <a:ln>
            <a:noFill/>
          </a:ln>
        </p:spPr>
      </p:pic>
      <p:pic>
        <p:nvPicPr>
          <p:cNvPr id="247" name="Google Shape;247;p22"/>
          <p:cNvPicPr preferRelativeResize="0"/>
          <p:nvPr/>
        </p:nvPicPr>
        <p:blipFill rotWithShape="1">
          <a:blip r:embed="rId6">
            <a:alphaModFix/>
          </a:blip>
          <a:srcRect/>
          <a:stretch/>
        </p:blipFill>
        <p:spPr>
          <a:xfrm>
            <a:off x="4386203" y="1322096"/>
            <a:ext cx="4499306" cy="2402615"/>
          </a:xfrm>
          <a:prstGeom prst="rect">
            <a:avLst/>
          </a:prstGeom>
          <a:noFill/>
          <a:ln>
            <a:noFill/>
          </a:ln>
        </p:spPr>
      </p:pic>
      <p:pic>
        <p:nvPicPr>
          <p:cNvPr id="248" name="Google Shape;248;p22"/>
          <p:cNvPicPr preferRelativeResize="0"/>
          <p:nvPr/>
        </p:nvPicPr>
        <p:blipFill rotWithShape="1">
          <a:blip r:embed="rId7">
            <a:alphaModFix/>
          </a:blip>
          <a:srcRect/>
          <a:stretch/>
        </p:blipFill>
        <p:spPr>
          <a:xfrm>
            <a:off x="4386202" y="3837701"/>
            <a:ext cx="4472355" cy="2057131"/>
          </a:xfrm>
          <a:prstGeom prst="rect">
            <a:avLst/>
          </a:prstGeom>
          <a:noFill/>
          <a:ln>
            <a:noFill/>
          </a:ln>
        </p:spPr>
      </p:pic>
      <p:sp>
        <p:nvSpPr>
          <p:cNvPr id="249" name="Google Shape;249;p22"/>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5. </a:t>
            </a:r>
            <a:r>
              <a:rPr lang="en-US" sz="2800">
                <a:latin typeface="Times New Roman"/>
                <a:ea typeface="Times New Roman"/>
                <a:cs typeface="Times New Roman"/>
                <a:sym typeface="Times New Roman"/>
              </a:rPr>
              <a:t>Cài đặt chương trình</a:t>
            </a:r>
            <a:endParaRPr>
              <a:latin typeface="Times"/>
              <a:ea typeface="Times"/>
              <a:cs typeface="Times"/>
              <a:sym typeface="Times"/>
            </a:endParaRPr>
          </a:p>
        </p:txBody>
      </p:sp>
      <p:sp>
        <p:nvSpPr>
          <p:cNvPr id="250" name="Google Shape;250;p22"/>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Bước 2: Bài toán phân loại</a:t>
            </a:r>
            <a:endParaRPr sz="2000" b="1">
              <a:solidFill>
                <a:schemeClr val="lt1"/>
              </a:solidFill>
              <a:latin typeface="Times"/>
              <a:ea typeface="Times"/>
              <a:cs typeface="Times"/>
              <a:sym typeface="Time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256" name="Google Shape;256;p23"/>
          <p:cNvSpPr txBox="1"/>
          <p:nvPr/>
        </p:nvSpPr>
        <p:spPr>
          <a:xfrm>
            <a:off x="234950" y="963168"/>
            <a:ext cx="8909050" cy="58948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500"/>
              <a:buFont typeface="Arial"/>
              <a:buNone/>
            </a:pPr>
            <a:endParaRPr sz="1500">
              <a:solidFill>
                <a:schemeClr val="dk1"/>
              </a:solidFill>
              <a:latin typeface="Times"/>
              <a:ea typeface="Times"/>
              <a:cs typeface="Times"/>
              <a:sym typeface="Times"/>
            </a:endParaRPr>
          </a:p>
        </p:txBody>
      </p:sp>
      <p:sp>
        <p:nvSpPr>
          <p:cNvPr id="257" name="Google Shape;257;p23"/>
          <p:cNvSpPr txBox="1"/>
          <p:nvPr/>
        </p:nvSpPr>
        <p:spPr>
          <a:xfrm>
            <a:off x="234950" y="1002794"/>
            <a:ext cx="8293753" cy="58948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1">
                <a:solidFill>
                  <a:schemeClr val="dk1"/>
                </a:solidFill>
                <a:latin typeface="Times"/>
                <a:ea typeface="Times"/>
                <a:cs typeface="Times"/>
                <a:sym typeface="Times"/>
              </a:rPr>
              <a:t>Lập bảng quyết định bằng phương pháp TOPSIS</a:t>
            </a:r>
            <a:endParaRPr sz="1600">
              <a:solidFill>
                <a:schemeClr val="dk1"/>
              </a:solidFill>
              <a:latin typeface="Times"/>
              <a:ea typeface="Times"/>
              <a:cs typeface="Times"/>
              <a:sym typeface="Times"/>
            </a:endParaRPr>
          </a:p>
          <a:p>
            <a:pPr marL="228600" marR="0" lvl="0" indent="-228600" algn="l" rtl="0">
              <a:lnSpc>
                <a:spcPct val="90000"/>
              </a:lnSpc>
              <a:spcBef>
                <a:spcPts val="1000"/>
              </a:spcBef>
              <a:spcAft>
                <a:spcPts val="0"/>
              </a:spcAft>
              <a:buClr>
                <a:schemeClr val="dk1"/>
              </a:buClr>
              <a:buSzPts val="1600"/>
              <a:buFont typeface="Arial"/>
              <a:buChar char="•"/>
            </a:pPr>
            <a:r>
              <a:rPr lang="en-US" sz="1600">
                <a:solidFill>
                  <a:schemeClr val="dk1"/>
                </a:solidFill>
                <a:latin typeface="Times"/>
                <a:ea typeface="Times"/>
                <a:cs typeface="Times"/>
                <a:sym typeface="Times"/>
              </a:rPr>
              <a:t>Gọi module tính toán thuật toán TOPSIS:</a:t>
            </a:r>
            <a:endParaRPr/>
          </a:p>
          <a:p>
            <a:pPr marL="0" marR="0" lvl="0" indent="0" algn="l" rtl="0">
              <a:lnSpc>
                <a:spcPct val="90000"/>
              </a:lnSpc>
              <a:spcBef>
                <a:spcPts val="1000"/>
              </a:spcBef>
              <a:spcAft>
                <a:spcPts val="0"/>
              </a:spcAft>
              <a:buClr>
                <a:srgbClr val="FF0000"/>
              </a:buClr>
              <a:buSzPts val="1600"/>
              <a:buFont typeface="Arial"/>
              <a:buNone/>
            </a:pPr>
            <a:r>
              <a:rPr lang="en-US" sz="1600">
                <a:solidFill>
                  <a:srgbClr val="FF0000"/>
                </a:solidFill>
                <a:latin typeface="Times"/>
                <a:ea typeface="Times"/>
                <a:cs typeface="Times"/>
                <a:sym typeface="Times"/>
              </a:rPr>
              <a:t>	</a:t>
            </a:r>
            <a:r>
              <a:rPr lang="en-US" sz="1600">
                <a:solidFill>
                  <a:srgbClr val="FF0000"/>
                </a:solidFill>
                <a:latin typeface="Courier New"/>
                <a:ea typeface="Courier New"/>
                <a:cs typeface="Courier New"/>
                <a:sym typeface="Courier New"/>
              </a:rPr>
              <a:t>Topsis(evaluation_matrix, weights, criterias)</a:t>
            </a:r>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Times"/>
                <a:ea typeface="Times"/>
                <a:cs typeface="Times"/>
                <a:sym typeface="Times"/>
              </a:rPr>
              <a:t>     Trong đó:</a:t>
            </a:r>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Times"/>
                <a:ea typeface="Times"/>
                <a:cs typeface="Times"/>
                <a:sym typeface="Times"/>
              </a:rPr>
              <a:t>	evaluation_matrix: Matrix định giá các tiêu chí (đã được chuẩn hóa)</a:t>
            </a:r>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Times"/>
                <a:ea typeface="Times"/>
                <a:cs typeface="Times"/>
                <a:sym typeface="Times"/>
              </a:rPr>
              <a:t>	weights: Vector trọng số giữa các tiêu chí</a:t>
            </a:r>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Times"/>
                <a:ea typeface="Times"/>
                <a:cs typeface="Times"/>
                <a:sym typeface="Times"/>
              </a:rPr>
              <a:t>	criterias: Vector phân loại thuộc tính </a:t>
            </a:r>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Times"/>
                <a:ea typeface="Times"/>
                <a:cs typeface="Times"/>
                <a:sym typeface="Times"/>
              </a:rPr>
              <a:t>		</a:t>
            </a:r>
            <a:endParaRPr/>
          </a:p>
        </p:txBody>
      </p:sp>
      <p:sp>
        <p:nvSpPr>
          <p:cNvPr id="258" name="Google Shape;258;p23"/>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5. </a:t>
            </a:r>
            <a:r>
              <a:rPr lang="en-US" sz="2800">
                <a:latin typeface="Times New Roman"/>
                <a:ea typeface="Times New Roman"/>
                <a:cs typeface="Times New Roman"/>
                <a:sym typeface="Times New Roman"/>
              </a:rPr>
              <a:t>Cài đặt chương trình</a:t>
            </a:r>
            <a:endParaRPr>
              <a:latin typeface="Times"/>
              <a:ea typeface="Times"/>
              <a:cs typeface="Times"/>
              <a:sym typeface="Times"/>
            </a:endParaRPr>
          </a:p>
        </p:txBody>
      </p:sp>
      <p:sp>
        <p:nvSpPr>
          <p:cNvPr id="259" name="Google Shape;259;p23"/>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Bước 2: Bài toán phân loại</a:t>
            </a:r>
            <a:endParaRPr sz="2000" b="1">
              <a:solidFill>
                <a:schemeClr val="lt1"/>
              </a:solidFill>
              <a:latin typeface="Times"/>
              <a:ea typeface="Times"/>
              <a:cs typeface="Times"/>
              <a:sym typeface="Time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265" name="Google Shape;265;p24"/>
          <p:cNvSpPr txBox="1"/>
          <p:nvPr/>
        </p:nvSpPr>
        <p:spPr>
          <a:xfrm>
            <a:off x="234950" y="963168"/>
            <a:ext cx="8909050" cy="58948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500"/>
              <a:buFont typeface="Arial"/>
              <a:buNone/>
            </a:pPr>
            <a:endParaRPr sz="1500">
              <a:solidFill>
                <a:schemeClr val="dk1"/>
              </a:solidFill>
              <a:latin typeface="Times"/>
              <a:ea typeface="Times"/>
              <a:cs typeface="Times"/>
              <a:sym typeface="Times"/>
            </a:endParaRPr>
          </a:p>
        </p:txBody>
      </p:sp>
      <p:sp>
        <p:nvSpPr>
          <p:cNvPr id="266" name="Google Shape;266;p24"/>
          <p:cNvSpPr txBox="1"/>
          <p:nvPr/>
        </p:nvSpPr>
        <p:spPr>
          <a:xfrm>
            <a:off x="234950" y="1002794"/>
            <a:ext cx="8799993" cy="58948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1">
                <a:solidFill>
                  <a:schemeClr val="dk1"/>
                </a:solidFill>
                <a:latin typeface="Times"/>
                <a:ea typeface="Times"/>
                <a:cs typeface="Times"/>
                <a:sym typeface="Times"/>
              </a:rPr>
              <a:t>Lập bảng quyết định bằng phương pháp TOPSIS</a:t>
            </a: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457200" algn="l" rtl="0">
              <a:lnSpc>
                <a:spcPct val="90000"/>
              </a:lnSpc>
              <a:spcBef>
                <a:spcPts val="0"/>
              </a:spcBef>
              <a:spcAft>
                <a:spcPts val="0"/>
              </a:spcAft>
              <a:buClr>
                <a:schemeClr val="dk1"/>
              </a:buClr>
              <a:buSzPts val="1600"/>
              <a:buFont typeface="Arial"/>
              <a:buNone/>
            </a:pPr>
            <a:r>
              <a:rPr lang="en-US" sz="1600">
                <a:solidFill>
                  <a:schemeClr val="dk1"/>
                </a:solidFill>
                <a:latin typeface="Times"/>
                <a:ea typeface="Times"/>
                <a:cs typeface="Times"/>
                <a:sym typeface="Times"/>
              </a:rPr>
              <a:t>--&gt; Sau khi tính toán dựa trên topsis ta thu được các thông số tính khoảng cách và similarity với các trường hợp best và worst.  Ta đưa ra được lựa chọn job phù hợp nhất với người tìm kiếm việc làm.</a:t>
            </a:r>
            <a:endParaRPr sz="1600">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0" marR="0" lvl="0" indent="0" algn="l" rtl="0">
              <a:lnSpc>
                <a:spcPct val="90000"/>
              </a:lnSpc>
              <a:spcBef>
                <a:spcPts val="0"/>
              </a:spcBef>
              <a:spcAft>
                <a:spcPts val="0"/>
              </a:spcAft>
              <a:buClr>
                <a:schemeClr val="dk1"/>
              </a:buClr>
              <a:buSzPts val="1600"/>
              <a:buFont typeface="Arial"/>
              <a:buNone/>
            </a:pPr>
            <a:endParaRPr sz="1600" b="1">
              <a:solidFill>
                <a:schemeClr val="dk1"/>
              </a:solidFill>
              <a:latin typeface="Times"/>
              <a:ea typeface="Times"/>
              <a:cs typeface="Times"/>
              <a:sym typeface="Times"/>
            </a:endParaRPr>
          </a:p>
          <a:p>
            <a:pPr marL="101600" marR="0" lvl="0" indent="0" algn="l" rtl="0">
              <a:lnSpc>
                <a:spcPct val="90000"/>
              </a:lnSpc>
              <a:spcBef>
                <a:spcPts val="1000"/>
              </a:spcBef>
              <a:spcAft>
                <a:spcPts val="0"/>
              </a:spcAft>
              <a:buClr>
                <a:schemeClr val="dk1"/>
              </a:buClr>
              <a:buSzPts val="1600"/>
              <a:buFont typeface="Arial"/>
              <a:buNone/>
            </a:pPr>
            <a:endParaRPr sz="1600">
              <a:solidFill>
                <a:schemeClr val="dk1"/>
              </a:solidFill>
              <a:latin typeface="Times"/>
              <a:ea typeface="Times"/>
              <a:cs typeface="Times"/>
              <a:sym typeface="Times"/>
            </a:endParaRPr>
          </a:p>
        </p:txBody>
      </p:sp>
      <p:sp>
        <p:nvSpPr>
          <p:cNvPr id="267" name="Google Shape;267;p24"/>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5. </a:t>
            </a:r>
            <a:r>
              <a:rPr lang="en-US" sz="2800">
                <a:latin typeface="Times New Roman"/>
                <a:ea typeface="Times New Roman"/>
                <a:cs typeface="Times New Roman"/>
                <a:sym typeface="Times New Roman"/>
              </a:rPr>
              <a:t>Cài đặt chương trình</a:t>
            </a:r>
            <a:endParaRPr>
              <a:latin typeface="Times"/>
              <a:ea typeface="Times"/>
              <a:cs typeface="Times"/>
              <a:sym typeface="Times"/>
            </a:endParaRPr>
          </a:p>
        </p:txBody>
      </p:sp>
      <p:sp>
        <p:nvSpPr>
          <p:cNvPr id="268" name="Google Shape;268;p24"/>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Bước 2: Bài toán phân loại</a:t>
            </a:r>
            <a:endParaRPr sz="2000" b="1">
              <a:solidFill>
                <a:schemeClr val="lt1"/>
              </a:solidFill>
              <a:latin typeface="Times"/>
              <a:ea typeface="Times"/>
              <a:cs typeface="Times"/>
              <a:sym typeface="Times"/>
            </a:endParaRPr>
          </a:p>
        </p:txBody>
      </p:sp>
      <p:pic>
        <p:nvPicPr>
          <p:cNvPr id="269" name="Google Shape;269;p24"/>
          <p:cNvPicPr preferRelativeResize="0"/>
          <p:nvPr/>
        </p:nvPicPr>
        <p:blipFill>
          <a:blip r:embed="rId3">
            <a:alphaModFix/>
          </a:blip>
          <a:stretch>
            <a:fillRect/>
          </a:stretch>
        </p:blipFill>
        <p:spPr>
          <a:xfrm>
            <a:off x="1211350" y="1293425"/>
            <a:ext cx="6453126" cy="4016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6. </a:t>
            </a:r>
            <a:r>
              <a:rPr lang="en-US" sz="2800">
                <a:latin typeface="Times New Roman"/>
                <a:ea typeface="Times New Roman"/>
                <a:cs typeface="Times New Roman"/>
                <a:sym typeface="Times New Roman"/>
              </a:rPr>
              <a:t>Case Study</a:t>
            </a:r>
            <a:endParaRPr>
              <a:latin typeface="Times"/>
              <a:ea typeface="Times"/>
              <a:cs typeface="Times"/>
              <a:sym typeface="Times"/>
            </a:endParaRPr>
          </a:p>
        </p:txBody>
      </p:sp>
      <p:sp>
        <p:nvSpPr>
          <p:cNvPr id="275" name="Google Shape;275;p2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276" name="Google Shape;276;p26"/>
          <p:cNvSpPr txBox="1"/>
          <p:nvPr/>
        </p:nvSpPr>
        <p:spPr>
          <a:xfrm>
            <a:off x="234950" y="963168"/>
            <a:ext cx="8909050" cy="58948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500"/>
              <a:buFont typeface="Arial"/>
              <a:buNone/>
            </a:pPr>
            <a:endParaRPr sz="1500">
              <a:solidFill>
                <a:schemeClr val="dk1"/>
              </a:solidFill>
              <a:latin typeface="Times"/>
              <a:ea typeface="Times"/>
              <a:cs typeface="Times"/>
              <a:sym typeface="Times"/>
            </a:endParaRPr>
          </a:p>
        </p:txBody>
      </p:sp>
      <p:sp>
        <p:nvSpPr>
          <p:cNvPr id="277" name="Google Shape;277;p26"/>
          <p:cNvSpPr txBox="1"/>
          <p:nvPr/>
        </p:nvSpPr>
        <p:spPr>
          <a:xfrm>
            <a:off x="234950" y="1002794"/>
            <a:ext cx="8293753" cy="52527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endParaRPr sz="1600">
              <a:solidFill>
                <a:schemeClr val="dk1"/>
              </a:solidFill>
              <a:latin typeface="Times"/>
              <a:ea typeface="Times"/>
              <a:cs typeface="Times"/>
              <a:sym typeface="Times"/>
            </a:endParaRPr>
          </a:p>
          <a:p>
            <a:pPr marL="228600" marR="0" lvl="0" indent="-127000" algn="l" rtl="0">
              <a:lnSpc>
                <a:spcPct val="90000"/>
              </a:lnSpc>
              <a:spcBef>
                <a:spcPts val="1000"/>
              </a:spcBef>
              <a:spcAft>
                <a:spcPts val="0"/>
              </a:spcAft>
              <a:buClr>
                <a:schemeClr val="dk1"/>
              </a:buClr>
              <a:buSzPts val="1600"/>
              <a:buFont typeface="Arial"/>
              <a:buNone/>
            </a:pPr>
            <a:endParaRPr sz="1600">
              <a:solidFill>
                <a:schemeClr val="dk1"/>
              </a:solidFill>
              <a:latin typeface="Times"/>
              <a:ea typeface="Times"/>
              <a:cs typeface="Times"/>
              <a:sym typeface="Times"/>
            </a:endParaRPr>
          </a:p>
          <a:p>
            <a:pPr marL="228600" marR="0" lvl="0" indent="-127000" algn="l" rtl="0">
              <a:lnSpc>
                <a:spcPct val="90000"/>
              </a:lnSpc>
              <a:spcBef>
                <a:spcPts val="1000"/>
              </a:spcBef>
              <a:spcAft>
                <a:spcPts val="0"/>
              </a:spcAft>
              <a:buClr>
                <a:schemeClr val="dk1"/>
              </a:buClr>
              <a:buSzPts val="1600"/>
              <a:buFont typeface="Arial"/>
              <a:buNone/>
            </a:pPr>
            <a:endParaRPr sz="1600">
              <a:solidFill>
                <a:schemeClr val="dk1"/>
              </a:solidFill>
              <a:latin typeface="Times"/>
              <a:ea typeface="Times"/>
              <a:cs typeface="Times"/>
              <a:sym typeface="Times"/>
            </a:endParaRPr>
          </a:p>
          <a:p>
            <a:pPr marL="228600" marR="0" lvl="0" indent="-127000" algn="l" rtl="0">
              <a:lnSpc>
                <a:spcPct val="90000"/>
              </a:lnSpc>
              <a:spcBef>
                <a:spcPts val="1000"/>
              </a:spcBef>
              <a:spcAft>
                <a:spcPts val="0"/>
              </a:spcAft>
              <a:buClr>
                <a:schemeClr val="dk1"/>
              </a:buClr>
              <a:buSzPts val="1600"/>
              <a:buFont typeface="Arial"/>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Clr>
                <a:schemeClr val="dk1"/>
              </a:buClr>
              <a:buSzPts val="1600"/>
              <a:buFont typeface="Arial"/>
              <a:buNone/>
            </a:pPr>
            <a:endParaRPr sz="1600">
              <a:solidFill>
                <a:schemeClr val="dk1"/>
              </a:solidFill>
              <a:latin typeface="Times"/>
              <a:ea typeface="Times"/>
              <a:cs typeface="Times"/>
              <a:sym typeface="Times"/>
            </a:endParaRPr>
          </a:p>
        </p:txBody>
      </p:sp>
      <p:sp>
        <p:nvSpPr>
          <p:cNvPr id="278" name="Google Shape;278;p26"/>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Form tìm kiếm việc làm của ứng viên</a:t>
            </a:r>
            <a:endParaRPr sz="2000" b="1">
              <a:solidFill>
                <a:schemeClr val="lt1"/>
              </a:solidFill>
              <a:latin typeface="Times"/>
              <a:ea typeface="Times"/>
              <a:cs typeface="Times"/>
              <a:sym typeface="Times"/>
            </a:endParaRPr>
          </a:p>
        </p:txBody>
      </p:sp>
      <p:pic>
        <p:nvPicPr>
          <p:cNvPr id="2" name="Picture 1"/>
          <p:cNvPicPr>
            <a:picLocks noChangeAspect="1"/>
          </p:cNvPicPr>
          <p:nvPr/>
        </p:nvPicPr>
        <p:blipFill>
          <a:blip r:embed="rId3"/>
          <a:stretch>
            <a:fillRect/>
          </a:stretch>
        </p:blipFill>
        <p:spPr>
          <a:xfrm>
            <a:off x="263979" y="1129608"/>
            <a:ext cx="8644944" cy="468267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6. </a:t>
            </a:r>
            <a:r>
              <a:rPr lang="en-US" sz="2800">
                <a:latin typeface="Times New Roman"/>
                <a:ea typeface="Times New Roman"/>
                <a:cs typeface="Times New Roman"/>
                <a:sym typeface="Times New Roman"/>
              </a:rPr>
              <a:t>Case Study</a:t>
            </a:r>
            <a:endParaRPr>
              <a:latin typeface="Times"/>
              <a:ea typeface="Times"/>
              <a:cs typeface="Times"/>
              <a:sym typeface="Times"/>
            </a:endParaRPr>
          </a:p>
        </p:txBody>
      </p:sp>
      <p:sp>
        <p:nvSpPr>
          <p:cNvPr id="285" name="Google Shape;285;p2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
        <p:nvSpPr>
          <p:cNvPr id="286" name="Google Shape;286;p27"/>
          <p:cNvSpPr txBox="1"/>
          <p:nvPr/>
        </p:nvSpPr>
        <p:spPr>
          <a:xfrm>
            <a:off x="234950" y="963168"/>
            <a:ext cx="8909050" cy="58948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500"/>
              <a:buFont typeface="Arial"/>
              <a:buNone/>
            </a:pPr>
            <a:endParaRPr sz="1500">
              <a:solidFill>
                <a:schemeClr val="dk1"/>
              </a:solidFill>
              <a:latin typeface="Times"/>
              <a:ea typeface="Times"/>
              <a:cs typeface="Times"/>
              <a:sym typeface="Times"/>
            </a:endParaRPr>
          </a:p>
        </p:txBody>
      </p:sp>
      <p:sp>
        <p:nvSpPr>
          <p:cNvPr id="287" name="Google Shape;287;p27"/>
          <p:cNvSpPr txBox="1"/>
          <p:nvPr/>
        </p:nvSpPr>
        <p:spPr>
          <a:xfrm>
            <a:off x="234950" y="1002794"/>
            <a:ext cx="8293753" cy="52527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endParaRPr sz="1600">
              <a:solidFill>
                <a:schemeClr val="dk1"/>
              </a:solidFill>
              <a:latin typeface="Times"/>
              <a:ea typeface="Times"/>
              <a:cs typeface="Times"/>
              <a:sym typeface="Times"/>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Times"/>
                <a:ea typeface="Times"/>
                <a:cs typeface="Times"/>
                <a:sym typeface="Times"/>
              </a:rPr>
              <a:t>Kết quả trả về sắp xếp theo thứ tự từ 1-10. Kết quả đúng nhất xếp đầu tiên</a:t>
            </a:r>
            <a:endParaRPr sz="1600">
              <a:solidFill>
                <a:schemeClr val="dk1"/>
              </a:solidFill>
              <a:latin typeface="Times"/>
              <a:ea typeface="Times"/>
              <a:cs typeface="Times"/>
              <a:sym typeface="Times"/>
            </a:endParaRPr>
          </a:p>
        </p:txBody>
      </p:sp>
      <p:sp>
        <p:nvSpPr>
          <p:cNvPr id="288" name="Google Shape;288;p27"/>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Lato"/>
              <a:buNone/>
            </a:pPr>
            <a:endParaRPr sz="2000" b="1">
              <a:solidFill>
                <a:schemeClr val="lt1"/>
              </a:solidFill>
              <a:latin typeface="Times"/>
              <a:ea typeface="Times"/>
              <a:cs typeface="Times"/>
              <a:sym typeface="Times"/>
            </a:endParaRPr>
          </a:p>
        </p:txBody>
      </p:sp>
      <p:pic>
        <p:nvPicPr>
          <p:cNvPr id="2" name="Picture 1"/>
          <p:cNvPicPr>
            <a:picLocks noChangeAspect="1"/>
          </p:cNvPicPr>
          <p:nvPr/>
        </p:nvPicPr>
        <p:blipFill>
          <a:blip r:embed="rId3"/>
          <a:stretch>
            <a:fillRect/>
          </a:stretch>
        </p:blipFill>
        <p:spPr>
          <a:xfrm>
            <a:off x="355600" y="1727379"/>
            <a:ext cx="8432800" cy="45677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7. </a:t>
            </a:r>
            <a:r>
              <a:rPr lang="en-US">
                <a:latin typeface="Times New Roman"/>
                <a:ea typeface="Times New Roman"/>
                <a:cs typeface="Times New Roman"/>
                <a:sym typeface="Times New Roman"/>
              </a:rPr>
              <a:t>Demo</a:t>
            </a:r>
            <a:endParaRPr>
              <a:latin typeface="Times"/>
              <a:ea typeface="Times"/>
              <a:cs typeface="Times"/>
              <a:sym typeface="Times"/>
            </a:endParaRPr>
          </a:p>
        </p:txBody>
      </p:sp>
      <p:sp>
        <p:nvSpPr>
          <p:cNvPr id="295" name="Google Shape;295;p2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296" name="Google Shape;296;p28"/>
          <p:cNvSpPr txBox="1"/>
          <p:nvPr/>
        </p:nvSpPr>
        <p:spPr>
          <a:xfrm>
            <a:off x="470154" y="3053593"/>
            <a:ext cx="8346675" cy="8137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5600"/>
              <a:buFont typeface="Times"/>
              <a:buNone/>
            </a:pPr>
            <a:r>
              <a:rPr lang="en-US" sz="5600" b="1">
                <a:solidFill>
                  <a:schemeClr val="dk1"/>
                </a:solidFill>
                <a:latin typeface="Times"/>
                <a:ea typeface="Times"/>
                <a:cs typeface="Times"/>
                <a:sym typeface="Times"/>
              </a:rPr>
              <a:t>DEMO</a:t>
            </a:r>
            <a:endParaRPr sz="5600" b="1">
              <a:solidFill>
                <a:schemeClr val="dk1"/>
              </a:solidFill>
              <a:latin typeface="Times"/>
              <a:ea typeface="Times"/>
              <a:cs typeface="Times"/>
              <a:sym typeface="Time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8. </a:t>
            </a:r>
            <a:r>
              <a:rPr lang="en-US">
                <a:latin typeface="Times New Roman"/>
                <a:ea typeface="Times New Roman"/>
                <a:cs typeface="Times New Roman"/>
                <a:sym typeface="Times New Roman"/>
              </a:rPr>
              <a:t>Đánh giá kết quả</a:t>
            </a:r>
            <a:endParaRPr>
              <a:latin typeface="Times"/>
              <a:ea typeface="Times"/>
              <a:cs typeface="Times"/>
              <a:sym typeface="Times"/>
            </a:endParaRPr>
          </a:p>
        </p:txBody>
      </p:sp>
      <p:sp>
        <p:nvSpPr>
          <p:cNvPr id="302" name="Google Shape;302;p2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
        <p:nvSpPr>
          <p:cNvPr id="303" name="Google Shape;303;p29"/>
          <p:cNvSpPr txBox="1"/>
          <p:nvPr/>
        </p:nvSpPr>
        <p:spPr>
          <a:xfrm>
            <a:off x="337158" y="963118"/>
            <a:ext cx="8639968" cy="52447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US" sz="2200" b="1">
                <a:solidFill>
                  <a:schemeClr val="dk1"/>
                </a:solidFill>
                <a:latin typeface="Arial"/>
                <a:ea typeface="Arial"/>
                <a:cs typeface="Arial"/>
                <a:sym typeface="Arial"/>
              </a:rPr>
              <a:t>Ưu điểm:</a:t>
            </a:r>
            <a:endParaRPr sz="220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Đã áp dụng các kiến thức và phương pháp đã học để thực hiện phân tích, tính toán các thông tin thuộc tính</a:t>
            </a:r>
            <a:endParaRPr sz="220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Xây dựng được một giao diện website trực quan, dễ sử dụng</a:t>
            </a:r>
            <a:endParaRPr sz="220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Bài toán có tính ứng dụng cao, là nền tảng để mở rộng và triển khai trong thực tế</a:t>
            </a:r>
            <a:endParaRPr sz="2200">
              <a:solidFill>
                <a:schemeClr val="dk1"/>
              </a:solidFill>
              <a:latin typeface="Arial"/>
              <a:ea typeface="Arial"/>
              <a:cs typeface="Arial"/>
              <a:sym typeface="Arial"/>
            </a:endParaRPr>
          </a:p>
          <a:p>
            <a:pPr marL="228600" marR="0" lvl="0" indent="-88900" algn="l" rtl="0">
              <a:lnSpc>
                <a:spcPct val="100000"/>
              </a:lnSpc>
              <a:spcBef>
                <a:spcPts val="1000"/>
              </a:spcBef>
              <a:spcAft>
                <a:spcPts val="0"/>
              </a:spcAft>
              <a:buClr>
                <a:schemeClr val="dk1"/>
              </a:buClr>
              <a:buSzPts val="2200"/>
              <a:buFont typeface="Noto Sans Symbols"/>
              <a:buNone/>
            </a:pPr>
            <a:endParaRPr sz="2200">
              <a:solidFill>
                <a:schemeClr val="dk1"/>
              </a:solidFill>
              <a:latin typeface="Arial"/>
              <a:ea typeface="Arial"/>
              <a:cs typeface="Arial"/>
              <a:sym typeface="Arial"/>
            </a:endParaRPr>
          </a:p>
          <a:p>
            <a:pPr marL="0" marR="0" lvl="0" indent="0" algn="l" rtl="0">
              <a:lnSpc>
                <a:spcPct val="100000"/>
              </a:lnSpc>
              <a:spcBef>
                <a:spcPts val="1000"/>
              </a:spcBef>
              <a:spcAft>
                <a:spcPts val="0"/>
              </a:spcAft>
              <a:buClr>
                <a:schemeClr val="dk1"/>
              </a:buClr>
              <a:buSzPts val="2200"/>
              <a:buFont typeface="Arial"/>
              <a:buNone/>
            </a:pPr>
            <a:r>
              <a:rPr lang="en-US" sz="2200" b="1">
                <a:solidFill>
                  <a:schemeClr val="dk1"/>
                </a:solidFill>
                <a:latin typeface="Arial"/>
                <a:ea typeface="Arial"/>
                <a:cs typeface="Arial"/>
                <a:sym typeface="Arial"/>
              </a:rPr>
              <a:t>Nhược điểm:</a:t>
            </a:r>
            <a:endParaRPr sz="220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Dữ liệu còn hạn chế, chưa thu thập đầy đủ</a:t>
            </a:r>
            <a:endParaRPr sz="220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Chưa có chức năng để nhà tuyển dụng tự nhập các thông số giữa các tiêu chí</a:t>
            </a:r>
            <a:endParaRPr sz="220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Chưa có chức năng để nhà tuyển dụng tự nhập các thông số giữa các tiêu chí</a:t>
            </a:r>
            <a:endParaRPr sz="22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
        <p:nvSpPr>
          <p:cNvPr id="309" name="Google Shape;309;p30"/>
          <p:cNvSpPr txBox="1"/>
          <p:nvPr/>
        </p:nvSpPr>
        <p:spPr>
          <a:xfrm>
            <a:off x="3395683" y="2490179"/>
            <a:ext cx="5342875" cy="174539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1000"/>
              </a:spcBef>
              <a:spcAft>
                <a:spcPts val="0"/>
              </a:spcAft>
              <a:buClr>
                <a:srgbClr val="CC0000"/>
              </a:buClr>
              <a:buSzPts val="5600"/>
              <a:buFont typeface="Arial"/>
              <a:buNone/>
            </a:pPr>
            <a:r>
              <a:rPr lang="en-US" sz="5600">
                <a:solidFill>
                  <a:srgbClr val="CC0000"/>
                </a:solidFill>
                <a:latin typeface="Comic Sans MS"/>
                <a:ea typeface="Comic Sans MS"/>
                <a:cs typeface="Comic Sans MS"/>
                <a:sym typeface="Comic Sans MS"/>
              </a:rPr>
              <a:t>THANKS FOR WATCHING!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58" name="Google Shape;58;p3"/>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NỘI DUNG TRÌNH BÀY</a:t>
            </a:r>
            <a:endParaRPr/>
          </a:p>
        </p:txBody>
      </p:sp>
      <p:sp>
        <p:nvSpPr>
          <p:cNvPr id="59" name="Google Shape;59;p3"/>
          <p:cNvSpPr txBox="1">
            <a:spLocks noGrp="1"/>
          </p:cNvSpPr>
          <p:nvPr>
            <p:ph type="body" idx="1"/>
          </p:nvPr>
        </p:nvSpPr>
        <p:spPr>
          <a:xfrm>
            <a:off x="516699" y="1051134"/>
            <a:ext cx="8533162" cy="5076201"/>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Đặt vấn đề</a:t>
            </a:r>
            <a:endParaRPr sz="2400">
              <a:latin typeface="Times New Roman"/>
              <a:ea typeface="Times New Roman"/>
              <a:cs typeface="Times New Roman"/>
              <a:sym typeface="Times New Roman"/>
            </a:endParaRPr>
          </a:p>
          <a:p>
            <a:pPr marL="571500" lvl="0" indent="-571500" algn="l" rtl="0">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Giới thiệu bài toán</a:t>
            </a:r>
            <a:endParaRPr sz="2400">
              <a:latin typeface="Times New Roman"/>
              <a:ea typeface="Times New Roman"/>
              <a:cs typeface="Times New Roman"/>
              <a:sym typeface="Times New Roman"/>
            </a:endParaRPr>
          </a:p>
          <a:p>
            <a:pPr marL="571500" lvl="0" indent="-571500" algn="l" rtl="0">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Background</a:t>
            </a:r>
            <a:endParaRPr/>
          </a:p>
          <a:p>
            <a:pPr marL="571500" lvl="0" indent="-571500" algn="l" rtl="0">
              <a:lnSpc>
                <a:spcPct val="90000"/>
              </a:lnSpc>
              <a:spcBef>
                <a:spcPts val="1000"/>
              </a:spcBef>
              <a:spcAft>
                <a:spcPts val="0"/>
              </a:spcAft>
              <a:buClr>
                <a:schemeClr val="dk1"/>
              </a:buClr>
              <a:buSzPts val="2400"/>
              <a:buFont typeface="Calibri"/>
              <a:buAutoNum type="arabicPeriod"/>
            </a:pPr>
            <a:r>
              <a:rPr lang="en-US" sz="2400">
                <a:latin typeface="Times"/>
                <a:ea typeface="Times"/>
                <a:cs typeface="Times"/>
                <a:sym typeface="Times"/>
              </a:rPr>
              <a:t>Trình bày phương pháp giải bài toán</a:t>
            </a:r>
            <a:endParaRPr sz="2400">
              <a:latin typeface="Times New Roman"/>
              <a:ea typeface="Times New Roman"/>
              <a:cs typeface="Times New Roman"/>
              <a:sym typeface="Times New Roman"/>
            </a:endParaRPr>
          </a:p>
          <a:p>
            <a:pPr marL="571500" lvl="0" indent="-571500" algn="l" rtl="0">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Cài đặt chương trình</a:t>
            </a:r>
            <a:endParaRPr sz="2400">
              <a:latin typeface="Times New Roman"/>
              <a:ea typeface="Times New Roman"/>
              <a:cs typeface="Times New Roman"/>
              <a:sym typeface="Times New Roman"/>
            </a:endParaRPr>
          </a:p>
          <a:p>
            <a:pPr marL="571500" lvl="0" indent="-571500" algn="l" rtl="0">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Case Study</a:t>
            </a:r>
            <a:endParaRPr/>
          </a:p>
          <a:p>
            <a:pPr marL="571500" lvl="0" indent="-571500" algn="l" rtl="0">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Demo</a:t>
            </a:r>
            <a:endParaRPr/>
          </a:p>
          <a:p>
            <a:pPr marL="571500" lvl="0" indent="-571500" algn="l" rtl="0">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Đánh giá kết quả</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4"/>
          <p:cNvSpPr txBox="1">
            <a:spLocks noGrp="1"/>
          </p:cNvSpPr>
          <p:nvPr>
            <p:ph type="sldNum" idx="12"/>
          </p:nvPr>
        </p:nvSpPr>
        <p:spPr>
          <a:xfrm>
            <a:off x="6867383" y="6492878"/>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65" name="Google Shape;65;p4"/>
          <p:cNvSpPr txBox="1">
            <a:spLocks noGrp="1"/>
          </p:cNvSpPr>
          <p:nvPr>
            <p:ph type="title"/>
          </p:nvPr>
        </p:nvSpPr>
        <p:spPr>
          <a:xfrm>
            <a:off x="254052" y="82063"/>
            <a:ext cx="8635896" cy="4360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1. Đặt vấn đề</a:t>
            </a:r>
            <a:endParaRPr>
              <a:latin typeface="Times"/>
              <a:ea typeface="Times"/>
              <a:cs typeface="Times"/>
              <a:sym typeface="Times"/>
            </a:endParaRPr>
          </a:p>
        </p:txBody>
      </p:sp>
      <p:sp>
        <p:nvSpPr>
          <p:cNvPr id="66" name="Google Shape;66;p4"/>
          <p:cNvSpPr txBox="1"/>
          <p:nvPr/>
        </p:nvSpPr>
        <p:spPr>
          <a:xfrm>
            <a:off x="500691" y="1183514"/>
            <a:ext cx="8147653" cy="485836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Trong cuộc sống hiện nay, một trong những vấn đề thiết yếu của con người là vấn đề công ăn việc làm</a:t>
            </a:r>
            <a:endParaRPr sz="2200" b="0" i="0" u="none" strike="noStrike" cap="none">
              <a:solidFill>
                <a:schemeClr val="dk1"/>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Và việc làm chính là nhu cầu cơ bản, thiết yếu của người lao động. </a:t>
            </a:r>
            <a:endParaRPr sz="2200" b="0" i="0" u="none" strike="noStrike" cap="none">
              <a:solidFill>
                <a:schemeClr val="dk1"/>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Nhưng làm sao để người lao động có thể tìm kiếm được công việc như mong muốn, thích hợp với năng lực của bản thân thì đó lại là một vấn đề cần được giải quyết</a:t>
            </a:r>
            <a:r>
              <a:rPr lang="en-US" sz="2200" b="0" i="0" u="none" strike="noStrike" cap="none">
                <a:solidFill>
                  <a:srgbClr val="000000"/>
                </a:solidFill>
                <a:latin typeface="Times"/>
                <a:ea typeface="Times"/>
                <a:cs typeface="Times"/>
                <a:sym typeface="Times"/>
              </a:rPr>
              <a:t>.</a:t>
            </a:r>
            <a:endParaRPr/>
          </a:p>
          <a:p>
            <a:pPr marL="0" marR="0" lvl="0" indent="0" algn="l" rtl="0">
              <a:lnSpc>
                <a:spcPct val="150000"/>
              </a:lnSpc>
              <a:spcBef>
                <a:spcPts val="1000"/>
              </a:spcBef>
              <a:spcAft>
                <a:spcPts val="0"/>
              </a:spcAft>
              <a:buClr>
                <a:srgbClr val="000000"/>
              </a:buClr>
              <a:buSzPts val="1800"/>
              <a:buFont typeface="Arial"/>
              <a:buNone/>
            </a:pPr>
            <a:r>
              <a:rPr lang="en-US" sz="1800" b="0" i="0" u="none" strike="noStrike" cap="none">
                <a:solidFill>
                  <a:srgbClr val="000000"/>
                </a:solidFill>
                <a:latin typeface="Times"/>
                <a:ea typeface="Times"/>
                <a:cs typeface="Times"/>
                <a:sym typeface="Times"/>
              </a:rPr>
              <a:t/>
            </a:r>
            <a:br>
              <a:rPr lang="en-US" sz="1800" b="0" i="0" u="none" strike="noStrike" cap="none">
                <a:solidFill>
                  <a:srgbClr val="000000"/>
                </a:solidFill>
                <a:latin typeface="Times"/>
                <a:ea typeface="Times"/>
                <a:cs typeface="Times"/>
                <a:sym typeface="Times"/>
              </a:rPr>
            </a:br>
            <a:endParaRPr sz="1800" b="0" i="0" u="none" strike="noStrike" cap="none">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sldNum" idx="12"/>
          </p:nvPr>
        </p:nvSpPr>
        <p:spPr>
          <a:xfrm>
            <a:off x="6867383" y="6492878"/>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72" name="Google Shape;72;p5"/>
          <p:cNvSpPr txBox="1">
            <a:spLocks noGrp="1"/>
          </p:cNvSpPr>
          <p:nvPr>
            <p:ph type="title"/>
          </p:nvPr>
        </p:nvSpPr>
        <p:spPr>
          <a:xfrm>
            <a:off x="254052" y="82063"/>
            <a:ext cx="8635896" cy="4360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2. Giới thiệu bài toán</a:t>
            </a:r>
            <a:endParaRPr>
              <a:latin typeface="Times"/>
              <a:ea typeface="Times"/>
              <a:cs typeface="Times"/>
              <a:sym typeface="Times"/>
            </a:endParaRPr>
          </a:p>
        </p:txBody>
      </p:sp>
      <p:sp>
        <p:nvSpPr>
          <p:cNvPr id="73" name="Google Shape;73;p5"/>
          <p:cNvSpPr txBox="1"/>
          <p:nvPr/>
        </p:nvSpPr>
        <p:spPr>
          <a:xfrm>
            <a:off x="498173" y="1075015"/>
            <a:ext cx="8147653" cy="58165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Arial"/>
                <a:ea typeface="Arial"/>
                <a:cs typeface="Arial"/>
                <a:sym typeface="Arial"/>
              </a:rPr>
              <a:t>Mục tiêu bài toán:</a:t>
            </a:r>
            <a:endParaRPr/>
          </a:p>
          <a:p>
            <a:pPr marL="228600" marR="0" lvl="0" indent="-228600" algn="l" rtl="0">
              <a:lnSpc>
                <a:spcPct val="90000"/>
              </a:lnSpc>
              <a:spcBef>
                <a:spcPts val="10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Giúp người lao động có thể tìm kiếm được công việc phù hợp với năng lực, mức lương, địa điểm làm việc...</a:t>
            </a:r>
            <a:endParaRPr sz="22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Sau khi mô hình và ra được phương pháp giải, ra được bảng hỗ trợ quyết định về những công việc phù hợp nhất với mong muốn tìm việc của người lao động.</a:t>
            </a:r>
            <a:endParaRPr/>
          </a:p>
          <a:p>
            <a:pPr marL="228600" marR="0" lvl="0" indent="-228600" algn="l" rtl="0">
              <a:lnSpc>
                <a:spcPct val="100000"/>
              </a:lnSpc>
              <a:spcBef>
                <a:spcPts val="12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Kết quả đầu ra kỳ vọng:</a:t>
            </a:r>
            <a:endParaRPr/>
          </a:p>
          <a:p>
            <a:pPr marL="685800" marR="0" lvl="1" indent="-228600" algn="l" rtl="0">
              <a:lnSpc>
                <a:spcPct val="100000"/>
              </a:lnSpc>
              <a:spcBef>
                <a:spcPts val="1200"/>
              </a:spcBef>
              <a:spcAft>
                <a:spcPts val="0"/>
              </a:spcAft>
              <a:buClr>
                <a:srgbClr val="000000"/>
              </a:buClr>
              <a:buSzPts val="2200"/>
              <a:buFont typeface="Noto Sans Symbols"/>
              <a:buChar char="✔"/>
            </a:pPr>
            <a:r>
              <a:rPr lang="en-US" sz="2200" b="0" i="0" u="none" strike="noStrike" cap="none">
                <a:solidFill>
                  <a:srgbClr val="000000"/>
                </a:solidFill>
                <a:latin typeface="Arial"/>
                <a:ea typeface="Arial"/>
                <a:cs typeface="Arial"/>
                <a:sym typeface="Arial"/>
              </a:rPr>
              <a:t>Bảng kết quả đề xuất những công việc phù hợp nhất với mong muốn của ứng viên</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a:spLocks noGrp="1"/>
          </p:cNvSpPr>
          <p:nvPr>
            <p:ph type="sldNum" idx="12"/>
          </p:nvPr>
        </p:nvSpPr>
        <p:spPr>
          <a:xfrm>
            <a:off x="6867383" y="6492878"/>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79" name="Google Shape;79;p6"/>
          <p:cNvSpPr txBox="1">
            <a:spLocks noGrp="1"/>
          </p:cNvSpPr>
          <p:nvPr>
            <p:ph type="title"/>
          </p:nvPr>
        </p:nvSpPr>
        <p:spPr>
          <a:xfrm>
            <a:off x="254052" y="82063"/>
            <a:ext cx="8635896" cy="4360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2. Giới thiệu bài toán</a:t>
            </a:r>
            <a:endParaRPr>
              <a:latin typeface="Times"/>
              <a:ea typeface="Times"/>
              <a:cs typeface="Times"/>
              <a:sym typeface="Times"/>
            </a:endParaRPr>
          </a:p>
        </p:txBody>
      </p:sp>
      <p:sp>
        <p:nvSpPr>
          <p:cNvPr id="80" name="Google Shape;80;p6"/>
          <p:cNvSpPr txBox="1"/>
          <p:nvPr/>
        </p:nvSpPr>
        <p:spPr>
          <a:xfrm>
            <a:off x="498173" y="1100990"/>
            <a:ext cx="8147653" cy="539188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200" b="1" i="0" u="none" strike="noStrike" cap="none">
                <a:solidFill>
                  <a:srgbClr val="000000"/>
                </a:solidFill>
                <a:latin typeface="Times"/>
                <a:ea typeface="Times"/>
                <a:cs typeface="Times"/>
                <a:sym typeface="Times"/>
              </a:rPr>
              <a:t>Các yếu tố quyết định:</a:t>
            </a:r>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Lĩnh vực công việc của ứng viên</a:t>
            </a:r>
            <a:endParaRPr sz="22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Năm kinh nghiệm hiện tại của ứng viên</a:t>
            </a:r>
            <a:endParaRPr sz="22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Bằng cấp của ứng viên</a:t>
            </a:r>
            <a:endParaRPr sz="22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Mức lương mong muốn của ứng viên</a:t>
            </a:r>
            <a:endParaRPr sz="22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Tỉnh/thành mong muốn làm việc của ứng viên</a:t>
            </a:r>
            <a:endParaRPr sz="22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Quận/huyện mong muốn làm việc của ứng viên</a:t>
            </a:r>
            <a:endParaRPr sz="2200" b="1" i="0" u="none" strike="noStrike" cap="none">
              <a:solidFill>
                <a:srgbClr val="000000"/>
              </a:solidFill>
              <a:latin typeface="Times"/>
              <a:ea typeface="Times"/>
              <a:cs typeface="Times"/>
              <a:sym typeface="Times"/>
            </a:endParaRPr>
          </a:p>
          <a:p>
            <a:pPr marL="0" marR="0" lvl="0" indent="0" algn="l" rtl="0">
              <a:lnSpc>
                <a:spcPct val="90000"/>
              </a:lnSpc>
              <a:spcBef>
                <a:spcPts val="1000"/>
              </a:spcBef>
              <a:spcAft>
                <a:spcPts val="0"/>
              </a:spcAft>
              <a:buClr>
                <a:srgbClr val="000000"/>
              </a:buClr>
              <a:buSzPts val="2200"/>
              <a:buFont typeface="Arial"/>
              <a:buNone/>
            </a:pPr>
            <a:r>
              <a:rPr lang="en-US" sz="2200" b="1" i="0" u="none" strike="noStrike" cap="none">
                <a:solidFill>
                  <a:srgbClr val="000000"/>
                </a:solidFill>
                <a:latin typeface="Times"/>
                <a:ea typeface="Times"/>
                <a:cs typeface="Times"/>
                <a:sym typeface="Times"/>
              </a:rPr>
              <a:t>Các yếu tố môi trường(ảnh hưởng tới bảng quyết định):</a:t>
            </a:r>
            <a:endParaRPr sz="2200" b="0" i="0" u="none" strike="noStrike" cap="none">
              <a:solidFill>
                <a:srgbClr val="000000"/>
              </a:solidFill>
              <a:latin typeface="Times"/>
              <a:ea typeface="Times"/>
              <a:cs typeface="Times"/>
              <a:sym typeface="Times"/>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Lĩnh vực công ty cần tuyển dụng</a:t>
            </a:r>
            <a:endParaRPr sz="22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Năm kinh nghiệm công ty yêu cầu</a:t>
            </a:r>
            <a:endParaRPr sz="22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Mức lương công ty đề xuất</a:t>
            </a:r>
            <a:endParaRPr sz="22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Bằng cấp công ty yêu cầu</a:t>
            </a:r>
            <a:endParaRPr sz="22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Tỉnh/thành của công ty</a:t>
            </a:r>
            <a:endParaRPr/>
          </a:p>
          <a:p>
            <a:pPr marL="685800" marR="0" lvl="1" indent="-228600" algn="l" rtl="0">
              <a:lnSpc>
                <a:spcPct val="90000"/>
              </a:lnSpc>
              <a:spcBef>
                <a:spcPts val="5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Quận/huyện của công 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7"/>
          <p:cNvSpPr txBox="1">
            <a:spLocks noGrp="1"/>
          </p:cNvSpPr>
          <p:nvPr>
            <p:ph type="title"/>
          </p:nvPr>
        </p:nvSpPr>
        <p:spPr>
          <a:xfrm>
            <a:off x="235076" y="78613"/>
            <a:ext cx="8841811"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3. Background</a:t>
            </a:r>
            <a:endParaRPr>
              <a:latin typeface="Times"/>
              <a:ea typeface="Times"/>
              <a:cs typeface="Times"/>
              <a:sym typeface="Times"/>
            </a:endParaRPr>
          </a:p>
        </p:txBody>
      </p:sp>
      <p:sp>
        <p:nvSpPr>
          <p:cNvPr id="86" name="Google Shape;86;p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87" name="Google Shape;87;p7"/>
          <p:cNvSpPr txBox="1"/>
          <p:nvPr/>
        </p:nvSpPr>
        <p:spPr>
          <a:xfrm>
            <a:off x="332484" y="988999"/>
            <a:ext cx="8366333" cy="45173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Calibri"/>
              <a:ea typeface="Calibri"/>
              <a:cs typeface="Calibri"/>
              <a:sym typeface="Calibri"/>
            </a:endParaRPr>
          </a:p>
        </p:txBody>
      </p:sp>
      <p:sp>
        <p:nvSpPr>
          <p:cNvPr id="88" name="Google Shape;88;p7"/>
          <p:cNvSpPr txBox="1"/>
          <p:nvPr/>
        </p:nvSpPr>
        <p:spPr>
          <a:xfrm>
            <a:off x="337158" y="963118"/>
            <a:ext cx="8639968" cy="56090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Dùng phương pháp Topsis để đánh giá xếp hạng công việc phù hợp với ứng viên</a:t>
            </a: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
            </a:r>
            <a:br>
              <a:rPr lang="en-US" sz="1400" b="1" i="0" u="none" strike="noStrike" cap="none">
                <a:solidFill>
                  <a:schemeClr val="dk1"/>
                </a:solidFill>
                <a:latin typeface="Times New Roman"/>
                <a:ea typeface="Times New Roman"/>
                <a:cs typeface="Times New Roman"/>
                <a:sym typeface="Times New Roman"/>
              </a:rPr>
            </a:br>
            <a:r>
              <a:rPr lang="en-US" sz="1400" b="1" i="0" u="none" strike="noStrike" cap="none">
                <a:solidFill>
                  <a:schemeClr val="dk1"/>
                </a:solidFill>
                <a:latin typeface="Times New Roman"/>
                <a:ea typeface="Times New Roman"/>
                <a:cs typeface="Times New Roman"/>
                <a:sym typeface="Times New Roman"/>
              </a:rPr>
              <a:t>Quy trình TOPSIS có thể được tiến hành trong 7 bước:</a:t>
            </a:r>
            <a:endParaRPr sz="1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Step 1:</a:t>
            </a:r>
            <a:r>
              <a:rPr lang="en-US" sz="1400" b="0" i="0" u="none" strike="noStrike" cap="none">
                <a:solidFill>
                  <a:schemeClr val="dk1"/>
                </a:solidFill>
                <a:latin typeface="Times New Roman"/>
                <a:ea typeface="Times New Roman"/>
                <a:cs typeface="Times New Roman"/>
                <a:sym typeface="Times New Roman"/>
              </a:rPr>
              <a:t> Tạo một Matrix gồm m phương án (alternatives), và n tiêu chí (criteria). Matrix này gọi là “Matrix đánh giá”</a:t>
            </a: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
            </a:r>
            <a:br>
              <a:rPr lang="en-US" sz="1400" b="0" i="0" u="none" strike="noStrike" cap="none">
                <a:solidFill>
                  <a:schemeClr val="dk1"/>
                </a:solidFill>
                <a:latin typeface="Times New Roman"/>
                <a:ea typeface="Times New Roman"/>
                <a:cs typeface="Times New Roman"/>
                <a:sym typeface="Times New Roman"/>
              </a:rPr>
            </a:br>
            <a:r>
              <a:rPr lang="en-US" sz="1400" b="1" i="0" u="none" strike="noStrike" cap="none">
                <a:solidFill>
                  <a:schemeClr val="dk1"/>
                </a:solidFill>
                <a:latin typeface="Times New Roman"/>
                <a:ea typeface="Times New Roman"/>
                <a:cs typeface="Times New Roman"/>
                <a:sym typeface="Times New Roman"/>
              </a:rPr>
              <a:t>Step 2:</a:t>
            </a:r>
            <a:r>
              <a:rPr lang="en-US" sz="1400" b="0" i="0" u="none" strike="noStrike" cap="none">
                <a:solidFill>
                  <a:schemeClr val="dk1"/>
                </a:solidFill>
                <a:latin typeface="Times New Roman"/>
                <a:ea typeface="Times New Roman"/>
                <a:cs typeface="Times New Roman"/>
                <a:sym typeface="Times New Roman"/>
              </a:rPr>
              <a:t> Chuẩn hóa Matrix đánh giá</a:t>
            </a:r>
            <a:br>
              <a:rPr lang="en-US" sz="1400" b="0" i="0" u="none" strike="noStrike" cap="none">
                <a:solidFill>
                  <a:schemeClr val="dk1"/>
                </a:solidFill>
                <a:latin typeface="Times New Roman"/>
                <a:ea typeface="Times New Roman"/>
                <a:cs typeface="Times New Roman"/>
                <a:sym typeface="Times New Roman"/>
              </a:rPr>
            </a:br>
            <a:r>
              <a:rPr lang="en-US" sz="1400" b="0" i="0" u="none" strike="noStrike" cap="none">
                <a:solidFill>
                  <a:schemeClr val="dk1"/>
                </a:solidFill>
                <a:latin typeface="Times New Roman"/>
                <a:ea typeface="Times New Roman"/>
                <a:cs typeface="Times New Roman"/>
                <a:sym typeface="Times New Roman"/>
              </a:rPr>
              <a:t/>
            </a:r>
            <a:br>
              <a:rPr lang="en-US" sz="1400" b="0" i="0" u="none" strike="noStrike" cap="none">
                <a:solidFill>
                  <a:schemeClr val="dk1"/>
                </a:solidFill>
                <a:latin typeface="Times New Roman"/>
                <a:ea typeface="Times New Roman"/>
                <a:cs typeface="Times New Roman"/>
                <a:sym typeface="Times New Roman"/>
              </a:rPr>
            </a:br>
            <a:endParaRPr sz="1400" b="0" i="0" u="none" strike="noStrike" cap="none">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Step 3:</a:t>
            </a:r>
            <a:r>
              <a:rPr lang="en-US" sz="1400" b="0" i="0" u="none" strike="noStrike" cap="none">
                <a:solidFill>
                  <a:schemeClr val="dk1"/>
                </a:solidFill>
                <a:latin typeface="Times New Roman"/>
                <a:ea typeface="Times New Roman"/>
                <a:cs typeface="Times New Roman"/>
                <a:sym typeface="Times New Roman"/>
              </a:rPr>
              <a:t> Tính toán Matrix quyết định chuẩn hóa có trọng số. Cần lưu ý là mỗi tiêu chí phải có trọng số riêng để tất cả chúng sẽ có tổng bằng 1. </a:t>
            </a:r>
            <a:r>
              <a:rPr lang="en-US" sz="1400" b="1" i="0" u="none" strike="noStrike" cap="none">
                <a:solidFill>
                  <a:schemeClr val="dk1"/>
                </a:solidFill>
                <a:latin typeface="Times New Roman"/>
                <a:ea typeface="Times New Roman"/>
                <a:cs typeface="Times New Roman"/>
                <a:sym typeface="Times New Roman"/>
              </a:rPr>
              <a:t>Trọng số </a:t>
            </a:r>
            <a:r>
              <a:rPr lang="en-US" sz="1400" b="0" i="0" u="none" strike="noStrike" cap="none">
                <a:solidFill>
                  <a:schemeClr val="dk1"/>
                </a:solidFill>
                <a:latin typeface="Times New Roman"/>
                <a:ea typeface="Times New Roman"/>
                <a:cs typeface="Times New Roman"/>
                <a:sym typeface="Times New Roman"/>
              </a:rPr>
              <a:t>có thể được lấy ngẫu nhiên (không được khuyến nghị) hoặc dựa trên kiến thức chuyên môn (tiêu chuẩn ngành)</a:t>
            </a:r>
            <a:endParaRPr sz="1400" b="0" i="0" u="none" strike="noStrike" cap="none">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 name="Google Shape;89;p7"/>
          <p:cNvSpPr txBox="1"/>
          <p:nvPr/>
        </p:nvSpPr>
        <p:spPr>
          <a:xfrm>
            <a:off x="2396179" y="2101833"/>
            <a:ext cx="1170773" cy="249364"/>
          </a:xfrm>
          <a:prstGeom prst="rect">
            <a:avLst/>
          </a:prstGeom>
          <a:blipFill rotWithShape="1">
            <a:blip r:embed="rId3">
              <a:alphaModFix/>
            </a:blip>
            <a:stretch>
              <a:fillRect l="-7810" b="-2682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
        <p:nvSpPr>
          <p:cNvPr id="90" name="Google Shape;90;p7"/>
          <p:cNvSpPr txBox="1"/>
          <p:nvPr/>
        </p:nvSpPr>
        <p:spPr>
          <a:xfrm>
            <a:off x="2396178" y="3222982"/>
            <a:ext cx="4688285" cy="689035"/>
          </a:xfrm>
          <a:prstGeom prst="rect">
            <a:avLst/>
          </a:prstGeom>
          <a:blipFill rotWithShape="1">
            <a:blip r:embed="rId4">
              <a:alphaModFix/>
            </a:blip>
            <a:stretch>
              <a:fillRect l="-1039" t="-9734" b="-707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91" name="Google Shape;91;p7"/>
          <p:cNvSpPr txBox="1"/>
          <p:nvPr/>
        </p:nvSpPr>
        <p:spPr>
          <a:xfrm>
            <a:off x="2396178" y="4716409"/>
            <a:ext cx="2389467" cy="249364"/>
          </a:xfrm>
          <a:prstGeom prst="rect">
            <a:avLst/>
          </a:prstGeom>
          <a:blipFill rotWithShape="1">
            <a:blip r:embed="rId5">
              <a:alphaModFix/>
            </a:blip>
            <a:stretch>
              <a:fillRect l="-2805" b="-2194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92" name="Google Shape;92;p7"/>
          <p:cNvSpPr txBox="1"/>
          <p:nvPr/>
        </p:nvSpPr>
        <p:spPr>
          <a:xfrm>
            <a:off x="2396178" y="5112331"/>
            <a:ext cx="2785929" cy="480131"/>
          </a:xfrm>
          <a:prstGeom prst="rect">
            <a:avLst/>
          </a:prstGeom>
          <a:blipFill rotWithShape="1">
            <a:blip r:embed="rId6">
              <a:alphaModFix/>
            </a:blip>
            <a:stretch>
              <a:fillRect l="-3061" t="-39741" b="-12178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93" name="Google Shape;93;p7"/>
          <p:cNvSpPr txBox="1"/>
          <p:nvPr/>
        </p:nvSpPr>
        <p:spPr>
          <a:xfrm>
            <a:off x="2396179" y="5694262"/>
            <a:ext cx="4688285" cy="257699"/>
          </a:xfrm>
          <a:prstGeom prst="rect">
            <a:avLst/>
          </a:prstGeom>
          <a:blipFill rotWithShape="1">
            <a:blip r:embed="rId7">
              <a:alphaModFix/>
            </a:blip>
            <a:stretch>
              <a:fillRect l="-2470" t="-154732" b="-23091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94" name="Google Shape;94;p7"/>
          <p:cNvSpPr txBox="1"/>
          <p:nvPr/>
        </p:nvSpPr>
        <p:spPr>
          <a:xfrm>
            <a:off x="3935570" y="3272041"/>
            <a:ext cx="2730150" cy="323165"/>
          </a:xfrm>
          <a:prstGeom prst="rect">
            <a:avLst/>
          </a:prstGeom>
          <a:blipFill rotWithShape="1">
            <a:blip r:embed="rId8">
              <a:alphaModFix/>
            </a:blip>
            <a:stretch>
              <a:fillRect b="-1132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95" name="Google Shape;95;p7"/>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u="none">
                <a:solidFill>
                  <a:schemeClr val="lt1"/>
                </a:solidFill>
                <a:latin typeface="Times"/>
                <a:ea typeface="Times"/>
                <a:cs typeface="Times"/>
                <a:sym typeface="Times"/>
              </a:rPr>
              <a:t>3.1 </a:t>
            </a:r>
            <a:r>
              <a:rPr lang="en-US" sz="2000" b="1" u="none">
                <a:solidFill>
                  <a:schemeClr val="lt1"/>
                </a:solidFill>
                <a:latin typeface="Times New Roman"/>
                <a:ea typeface="Times New Roman"/>
                <a:cs typeface="Times New Roman"/>
                <a:sym typeface="Times New Roman"/>
              </a:rPr>
              <a:t>Phân loại dùng phương pháp TOPSIS</a:t>
            </a:r>
            <a:endParaRPr sz="2000" b="1" u="none">
              <a:solidFill>
                <a:schemeClr val="lt1"/>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01" name="Google Shape;101;p8"/>
          <p:cNvSpPr txBox="1"/>
          <p:nvPr/>
        </p:nvSpPr>
        <p:spPr>
          <a:xfrm>
            <a:off x="332484" y="988999"/>
            <a:ext cx="8366333" cy="45173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102" name="Google Shape;102;p8"/>
          <p:cNvSpPr txBox="1"/>
          <p:nvPr/>
        </p:nvSpPr>
        <p:spPr>
          <a:xfrm>
            <a:off x="337158" y="963119"/>
            <a:ext cx="8639968" cy="530949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a:solidFill>
                  <a:schemeClr val="dk1"/>
                </a:solidFill>
                <a:latin typeface="Times New Roman"/>
                <a:ea typeface="Times New Roman"/>
                <a:cs typeface="Times New Roman"/>
                <a:sym typeface="Times New Roman"/>
              </a:rPr>
              <a:t>TOPSIS algorithm</a:t>
            </a:r>
            <a:endParaRPr/>
          </a:p>
          <a:p>
            <a:pPr marL="0" marR="0" lvl="0" indent="0" algn="l" rtl="0">
              <a:lnSpc>
                <a:spcPct val="100000"/>
              </a:lnSpc>
              <a:spcBef>
                <a:spcPts val="1000"/>
              </a:spcBef>
              <a:spcAft>
                <a:spcPts val="0"/>
              </a:spcAft>
              <a:buClr>
                <a:schemeClr val="dk1"/>
              </a:buClr>
              <a:buSzPts val="1400"/>
              <a:buFont typeface="Arial"/>
              <a:buNone/>
            </a:pPr>
            <a:r>
              <a:rPr lang="en-US" sz="1400" b="1">
                <a:solidFill>
                  <a:schemeClr val="dk1"/>
                </a:solidFill>
                <a:latin typeface="Times New Roman"/>
                <a:ea typeface="Times New Roman"/>
                <a:cs typeface="Times New Roman"/>
                <a:sym typeface="Times New Roman"/>
              </a:rPr>
              <a:t>Step 4:</a:t>
            </a:r>
            <a:r>
              <a:rPr lang="en-US" sz="1400">
                <a:solidFill>
                  <a:schemeClr val="dk1"/>
                </a:solidFill>
                <a:latin typeface="Times New Roman"/>
                <a:ea typeface="Times New Roman"/>
                <a:cs typeface="Times New Roman"/>
                <a:sym typeface="Times New Roman"/>
              </a:rPr>
              <a:t> Xác định phương án thay thế tốt nhất và kém nhất cho từng tiêu chí:</a:t>
            </a: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b="1">
                <a:solidFill>
                  <a:schemeClr val="dk1"/>
                </a:solidFill>
                <a:latin typeface="Times New Roman"/>
                <a:ea typeface="Times New Roman"/>
                <a:cs typeface="Times New Roman"/>
                <a:sym typeface="Times New Roman"/>
              </a:rPr>
              <a:t>Step 5:</a:t>
            </a:r>
            <a:r>
              <a:rPr lang="en-US" sz="1400">
                <a:solidFill>
                  <a:schemeClr val="dk1"/>
                </a:solidFill>
                <a:latin typeface="Times New Roman"/>
                <a:ea typeface="Times New Roman"/>
                <a:cs typeface="Times New Roman"/>
                <a:sym typeface="Times New Roman"/>
              </a:rPr>
              <a:t> Tính toán khoảng cách Euclide giữa phương án mục tiêu và phương án thay thế tốt nhất / xấu nhất:</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a:r>
            <a:br>
              <a:rPr lang="en-US"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r>
              <a:rPr lang="en-US" sz="1400" b="1">
                <a:solidFill>
                  <a:schemeClr val="dk1"/>
                </a:solidFill>
                <a:latin typeface="Times New Roman"/>
                <a:ea typeface="Times New Roman"/>
                <a:cs typeface="Times New Roman"/>
                <a:sym typeface="Times New Roman"/>
              </a:rPr>
              <a:t>Step 6:</a:t>
            </a:r>
            <a:r>
              <a:rPr lang="en-US" sz="1400">
                <a:solidFill>
                  <a:schemeClr val="dk1"/>
                </a:solidFill>
                <a:latin typeface="Times New Roman"/>
                <a:ea typeface="Times New Roman"/>
                <a:cs typeface="Times New Roman"/>
                <a:sym typeface="Times New Roman"/>
              </a:rPr>
              <a:t> Đối với mỗi phương án, hãy tính toán độ tương đồng với phương án xấu nhất. Kết quả là điểm TOPSIS</a:t>
            </a:r>
            <a:endParaRPr sz="1400">
              <a:solidFill>
                <a:schemeClr val="dk1"/>
              </a:solidFill>
              <a:latin typeface="Times New Roman"/>
              <a:ea typeface="Times New Roman"/>
              <a:cs typeface="Times New Roman"/>
              <a:sym typeface="Times New Roman"/>
            </a:endParaRPr>
          </a:p>
          <a:p>
            <a:pPr marL="342900" marR="0" lvl="0" indent="-25400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p:txBody>
      </p:sp>
      <p:sp>
        <p:nvSpPr>
          <p:cNvPr id="103" name="Google Shape;103;p8"/>
          <p:cNvSpPr txBox="1"/>
          <p:nvPr/>
        </p:nvSpPr>
        <p:spPr>
          <a:xfrm>
            <a:off x="2396179" y="1676538"/>
            <a:ext cx="3773885" cy="275460"/>
          </a:xfrm>
          <a:prstGeom prst="rect">
            <a:avLst/>
          </a:prstGeom>
          <a:blipFill rotWithShape="1">
            <a:blip r:embed="rId3">
              <a:alphaModFix/>
            </a:blip>
            <a:stretch>
              <a:fillRect l="-1774" t="-15553" b="-3110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04" name="Google Shape;104;p8"/>
          <p:cNvSpPr txBox="1"/>
          <p:nvPr/>
        </p:nvSpPr>
        <p:spPr>
          <a:xfrm>
            <a:off x="2396178" y="2995113"/>
            <a:ext cx="4688285" cy="898003"/>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05" name="Google Shape;105;p8"/>
          <p:cNvSpPr txBox="1"/>
          <p:nvPr/>
        </p:nvSpPr>
        <p:spPr>
          <a:xfrm>
            <a:off x="2396178" y="2068098"/>
            <a:ext cx="3773885" cy="257635"/>
          </a:xfrm>
          <a:prstGeom prst="rect">
            <a:avLst/>
          </a:prstGeom>
          <a:blipFill rotWithShape="1">
            <a:blip r:embed="rId5">
              <a:alphaModFix/>
            </a:blip>
            <a:stretch>
              <a:fillRect l="-1774" t="-20925" b="-302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06" name="Google Shape;106;p8"/>
          <p:cNvSpPr txBox="1"/>
          <p:nvPr/>
        </p:nvSpPr>
        <p:spPr>
          <a:xfrm>
            <a:off x="2396178" y="4008000"/>
            <a:ext cx="4688285" cy="898003"/>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07" name="Google Shape;107;p8"/>
          <p:cNvSpPr txBox="1"/>
          <p:nvPr/>
        </p:nvSpPr>
        <p:spPr>
          <a:xfrm>
            <a:off x="2312999" y="5447491"/>
            <a:ext cx="4688285" cy="528927"/>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08" name="Google Shape;108;p8"/>
          <p:cNvSpPr txBox="1">
            <a:spLocks noGrp="1"/>
          </p:cNvSpPr>
          <p:nvPr>
            <p:ph type="title"/>
          </p:nvPr>
        </p:nvSpPr>
        <p:spPr>
          <a:xfrm>
            <a:off x="235076" y="78613"/>
            <a:ext cx="8841811"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3. Background</a:t>
            </a:r>
            <a:endParaRPr>
              <a:latin typeface="Times"/>
              <a:ea typeface="Times"/>
              <a:cs typeface="Times"/>
              <a:sym typeface="Times"/>
            </a:endParaRPr>
          </a:p>
        </p:txBody>
      </p:sp>
      <p:sp>
        <p:nvSpPr>
          <p:cNvPr id="109" name="Google Shape;109;p8"/>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3.1 </a:t>
            </a:r>
            <a:r>
              <a:rPr lang="en-US" sz="2000" b="1">
                <a:solidFill>
                  <a:schemeClr val="lt1"/>
                </a:solidFill>
                <a:latin typeface="Times New Roman"/>
                <a:ea typeface="Times New Roman"/>
                <a:cs typeface="Times New Roman"/>
                <a:sym typeface="Times New Roman"/>
              </a:rPr>
              <a:t>Phân loại dùng phương pháp TOPSIS</a:t>
            </a:r>
            <a:endParaRPr sz="2000" b="1">
              <a:solidFill>
                <a:schemeClr val="lt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115" name="Google Shape;115;p9"/>
          <p:cNvSpPr txBox="1"/>
          <p:nvPr/>
        </p:nvSpPr>
        <p:spPr>
          <a:xfrm>
            <a:off x="332484" y="988999"/>
            <a:ext cx="8366333" cy="45173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116" name="Google Shape;116;p9"/>
          <p:cNvSpPr txBox="1"/>
          <p:nvPr/>
        </p:nvSpPr>
        <p:spPr>
          <a:xfrm>
            <a:off x="337158" y="963119"/>
            <a:ext cx="8639968" cy="5309494"/>
          </a:xfrm>
          <a:prstGeom prst="rect">
            <a:avLst/>
          </a:prstGeom>
          <a:blipFill rotWithShape="1">
            <a:blip r:embed="rId3">
              <a:alphaModFix/>
            </a:blip>
            <a:stretch>
              <a:fillRect l="-211" t="-2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17" name="Google Shape;117;p9"/>
          <p:cNvSpPr txBox="1">
            <a:spLocks noGrp="1"/>
          </p:cNvSpPr>
          <p:nvPr>
            <p:ph type="title"/>
          </p:nvPr>
        </p:nvSpPr>
        <p:spPr>
          <a:xfrm>
            <a:off x="235076" y="78613"/>
            <a:ext cx="8841811"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Times"/>
              <a:buNone/>
            </a:pPr>
            <a:r>
              <a:rPr lang="en-US">
                <a:latin typeface="Times"/>
                <a:ea typeface="Times"/>
                <a:cs typeface="Times"/>
                <a:sym typeface="Times"/>
              </a:rPr>
              <a:t>3. Background</a:t>
            </a:r>
            <a:endParaRPr>
              <a:latin typeface="Times"/>
              <a:ea typeface="Times"/>
              <a:cs typeface="Times"/>
              <a:sym typeface="Times"/>
            </a:endParaRPr>
          </a:p>
        </p:txBody>
      </p:sp>
      <p:sp>
        <p:nvSpPr>
          <p:cNvPr id="118" name="Google Shape;118;p9"/>
          <p:cNvSpPr txBox="1"/>
          <p:nvPr/>
        </p:nvSpPr>
        <p:spPr>
          <a:xfrm>
            <a:off x="447861" y="614899"/>
            <a:ext cx="8696139" cy="2693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Times"/>
              <a:buNone/>
            </a:pPr>
            <a:r>
              <a:rPr lang="en-US" sz="2000" b="1">
                <a:solidFill>
                  <a:schemeClr val="lt1"/>
                </a:solidFill>
                <a:latin typeface="Times"/>
                <a:ea typeface="Times"/>
                <a:cs typeface="Times"/>
                <a:sym typeface="Times"/>
              </a:rPr>
              <a:t>3.1 </a:t>
            </a:r>
            <a:r>
              <a:rPr lang="en-US" sz="2000" b="1">
                <a:solidFill>
                  <a:schemeClr val="lt1"/>
                </a:solidFill>
                <a:latin typeface="Times New Roman"/>
                <a:ea typeface="Times New Roman"/>
                <a:cs typeface="Times New Roman"/>
                <a:sym typeface="Times New Roman"/>
              </a:rPr>
              <a:t>Phân loại dùng phương pháp TOPSIS</a:t>
            </a:r>
            <a:endParaRPr sz="2000" b="1">
              <a:solidFill>
                <a:schemeClr val="lt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1337</Words>
  <Application>Microsoft Office PowerPoint</Application>
  <PresentationFormat>On-screen Show (4:3)</PresentationFormat>
  <Paragraphs>268</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Lato</vt:lpstr>
      <vt:lpstr>Times New Roman</vt:lpstr>
      <vt:lpstr>Noto Sans Symbols</vt:lpstr>
      <vt:lpstr>Calibri</vt:lpstr>
      <vt:lpstr>Courier New</vt:lpstr>
      <vt:lpstr>Comic Sans MS</vt:lpstr>
      <vt:lpstr>Times</vt:lpstr>
      <vt:lpstr>Office Theme</vt:lpstr>
      <vt:lpstr>PowerPoint Presentation</vt:lpstr>
      <vt:lpstr>PowerPoint Presentation</vt:lpstr>
      <vt:lpstr>NỘI DUNG TRÌNH BÀY</vt:lpstr>
      <vt:lpstr>1. Đặt vấn đề</vt:lpstr>
      <vt:lpstr>2. Giới thiệu bài toán</vt:lpstr>
      <vt:lpstr>2. Giới thiệu bài toán</vt:lpstr>
      <vt:lpstr>3. Background</vt:lpstr>
      <vt:lpstr>3. Background</vt:lpstr>
      <vt:lpstr>3. Background</vt:lpstr>
      <vt:lpstr>PowerPoint Presentation</vt:lpstr>
      <vt:lpstr>PowerPoint Presentation</vt:lpstr>
      <vt:lpstr>PowerPoint Presentation</vt:lpstr>
      <vt:lpstr>PowerPoint Presentation</vt:lpstr>
      <vt:lpstr>4. Trình bày phương pháp giải bài toán</vt:lpstr>
      <vt:lpstr>4. Trình bày phương pháp giải bài toán</vt:lpstr>
      <vt:lpstr>4. Trình bày phương pháp giải bài toán</vt:lpstr>
      <vt:lpstr>4. Trình bày phương pháp giải bài toán</vt:lpstr>
      <vt:lpstr>5. Cài đặt chương trình</vt:lpstr>
      <vt:lpstr>5. Cài đặt chương trình </vt:lpstr>
      <vt:lpstr>5. Cài đặt chương trình</vt:lpstr>
      <vt:lpstr>5. Cài đặt chương trình</vt:lpstr>
      <vt:lpstr>5. Cài đặt chương trình</vt:lpstr>
      <vt:lpstr>5. Cài đặt chương trình</vt:lpstr>
      <vt:lpstr>5. Cài đặt chương trình</vt:lpstr>
      <vt:lpstr>6. Case Study</vt:lpstr>
      <vt:lpstr>6. Case Study</vt:lpstr>
      <vt:lpstr>7. Demo</vt:lpstr>
      <vt:lpstr>8. Đánh giá kết quả</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win</cp:lastModifiedBy>
  <cp:revision>3</cp:revision>
  <dcterms:created xsi:type="dcterms:W3CDTF">2021-05-28T04:32:29Z</dcterms:created>
  <dcterms:modified xsi:type="dcterms:W3CDTF">2022-12-17T02:58:36Z</dcterms:modified>
</cp:coreProperties>
</file>