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1"/>
  </p:notesMasterIdLst>
  <p:sldIdLst>
    <p:sldId id="256" r:id="rId2"/>
    <p:sldId id="260" r:id="rId3"/>
    <p:sldId id="257" r:id="rId4"/>
    <p:sldId id="264" r:id="rId5"/>
    <p:sldId id="266" r:id="rId6"/>
    <p:sldId id="261" r:id="rId7"/>
    <p:sldId id="263" r:id="rId8"/>
    <p:sldId id="265" r:id="rId9"/>
    <p:sldId id="262" r:id="rId10"/>
  </p:sldIdLst>
  <p:sldSz cx="9144000" cy="5143500" type="screen16x9"/>
  <p:notesSz cx="6858000" cy="9144000"/>
  <p:embeddedFontLst>
    <p:embeddedFont>
      <p:font typeface="Lato Light" panose="020F0502020204030203" pitchFamily="34" charset="0"/>
      <p:regular r:id="rId12"/>
      <p:bold r:id="rId13"/>
      <p:italic r:id="rId14"/>
      <p:boldItalic r:id="rId15"/>
    </p:embeddedFont>
    <p:embeddedFont>
      <p:font typeface="Roboto Slab Light"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BFB7FE-C6E9-443B-89F0-0A15E9561BE8}">
  <a:tblStyle styleId="{F4BFB7FE-C6E9-443B-89F0-0A15E9561B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DC031E-E7A6-4E43-B047-2D391FD0214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4">
                    <a:lumMod val="75000"/>
                  </a:schemeClr>
                </a:solidFill>
              </a:rPr>
              <a:t>Lò ấp trứng Mini thông minh</a:t>
            </a:r>
            <a:endParaRPr b="1" dirty="0">
              <a:solidFill>
                <a:schemeClr val="accent4">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1C0F4581-2099-42F7-A8C6-36F0BEF81E5F}"/>
              </a:ext>
            </a:extLst>
          </p:cNvPr>
          <p:cNvSpPr txBox="1"/>
          <p:nvPr/>
        </p:nvSpPr>
        <p:spPr>
          <a:xfrm>
            <a:off x="807610" y="1154680"/>
            <a:ext cx="5860169" cy="400110"/>
          </a:xfrm>
          <a:prstGeom prst="rect">
            <a:avLst/>
          </a:prstGeom>
          <a:noFill/>
        </p:spPr>
        <p:txBody>
          <a:bodyPr wrap="square" rtlCol="0">
            <a:spAutoFit/>
          </a:bodyPr>
          <a:lstStyle/>
          <a:p>
            <a:r>
              <a:rPr lang="en-US" sz="2000" b="1" dirty="0">
                <a:solidFill>
                  <a:schemeClr val="accent4">
                    <a:lumMod val="75000"/>
                  </a:schemeClr>
                </a:solidFill>
              </a:rPr>
              <a:t>GIỚI THIỆU ĐỀ TÀI</a:t>
            </a:r>
          </a:p>
        </p:txBody>
      </p:sp>
      <p:sp>
        <p:nvSpPr>
          <p:cNvPr id="8" name="Text Placeholder 7">
            <a:extLst>
              <a:ext uri="{FF2B5EF4-FFF2-40B4-BE49-F238E27FC236}">
                <a16:creationId xmlns:a16="http://schemas.microsoft.com/office/drawing/2014/main" id="{9A8A7647-6EE3-45E9-900A-72143AB20C50}"/>
              </a:ext>
            </a:extLst>
          </p:cNvPr>
          <p:cNvSpPr>
            <a:spLocks noGrp="1"/>
          </p:cNvSpPr>
          <p:nvPr>
            <p:ph type="body" idx="1"/>
          </p:nvPr>
        </p:nvSpPr>
        <p:spPr>
          <a:xfrm>
            <a:off x="988646" y="2203793"/>
            <a:ext cx="6659700" cy="2241392"/>
          </a:xfrm>
        </p:spPr>
        <p:txBody>
          <a:bodyPr/>
          <a:lstStyle/>
          <a:p>
            <a:pPr marL="38100" indent="0" algn="l">
              <a:buNone/>
            </a:pPr>
            <a:r>
              <a:rPr lang="vi-VN" sz="1400" b="1" dirty="0">
                <a:solidFill>
                  <a:schemeClr val="tx2">
                    <a:lumMod val="10000"/>
                  </a:schemeClr>
                </a:solidFill>
              </a:rPr>
              <a:t>Khi bỏ trứng vào trong lò ấp chúng ta không thể biết được bên trong diễn ra như thế nào. Từ đó tôi có ý tưởng sử dụng điện thoại và internet ta có thể biết được bên trong diễn ra như thế nào để đưa ra phán đoán chính xác. Dựa vào cảm biến nhiệt độ, độ ẩm nhận biết được từ (DHT22) truyền giữ liệu theo từng giây lên Firebase rồi từ Firebase kết nối đến </a:t>
            </a:r>
            <a:r>
              <a:rPr lang="en-US" sz="1400" b="1" dirty="0">
                <a:solidFill>
                  <a:schemeClr val="tx2">
                    <a:lumMod val="10000"/>
                  </a:schemeClr>
                </a:solidFill>
              </a:rPr>
              <a:t>Mobile APP</a:t>
            </a:r>
            <a:r>
              <a:rPr lang="vi-VN" sz="1400" b="1" dirty="0">
                <a:solidFill>
                  <a:schemeClr val="tx2">
                    <a:lumMod val="10000"/>
                  </a:schemeClr>
                </a:solidFill>
              </a:rPr>
              <a:t>, từ đó ở bất kì đâu chỉ cần có </a:t>
            </a:r>
            <a:r>
              <a:rPr lang="en-US" sz="1400" b="1" dirty="0">
                <a:solidFill>
                  <a:schemeClr val="tx2">
                    <a:lumMod val="10000"/>
                  </a:schemeClr>
                </a:solidFill>
              </a:rPr>
              <a:t>internet </a:t>
            </a:r>
            <a:r>
              <a:rPr lang="en-US" sz="1400" b="1" dirty="0" err="1">
                <a:solidFill>
                  <a:schemeClr val="tx2">
                    <a:lumMod val="10000"/>
                  </a:schemeClr>
                </a:solidFill>
              </a:rPr>
              <a:t>từ</a:t>
            </a:r>
            <a:r>
              <a:rPr lang="en-US" sz="1400" b="1" dirty="0">
                <a:solidFill>
                  <a:schemeClr val="tx2">
                    <a:lumMod val="10000"/>
                  </a:schemeClr>
                </a:solidFill>
              </a:rPr>
              <a:t> Mobile APP ta </a:t>
            </a:r>
            <a:r>
              <a:rPr lang="en-US" sz="1400" b="1" dirty="0" err="1">
                <a:solidFill>
                  <a:schemeClr val="tx2">
                    <a:lumMod val="10000"/>
                  </a:schemeClr>
                </a:solidFill>
              </a:rPr>
              <a:t>có</a:t>
            </a:r>
            <a:r>
              <a:rPr lang="en-US" sz="1400" b="1" dirty="0">
                <a:solidFill>
                  <a:schemeClr val="tx2">
                    <a:lumMod val="10000"/>
                  </a:schemeClr>
                </a:solidFill>
              </a:rPr>
              <a:t> </a:t>
            </a:r>
            <a:r>
              <a:rPr lang="en-US" sz="1400" b="1" dirty="0" err="1">
                <a:solidFill>
                  <a:schemeClr val="tx2">
                    <a:lumMod val="10000"/>
                  </a:schemeClr>
                </a:solidFill>
              </a:rPr>
              <a:t>thể</a:t>
            </a:r>
            <a:r>
              <a:rPr lang="en-US" sz="1400" b="1" dirty="0">
                <a:solidFill>
                  <a:schemeClr val="tx2">
                    <a:lumMod val="10000"/>
                  </a:schemeClr>
                </a:solidFill>
              </a:rPr>
              <a:t> </a:t>
            </a:r>
            <a:r>
              <a:rPr lang="en-US" sz="1400" b="1" dirty="0" err="1">
                <a:solidFill>
                  <a:schemeClr val="tx2">
                    <a:lumMod val="10000"/>
                  </a:schemeClr>
                </a:solidFill>
              </a:rPr>
              <a:t>biết</a:t>
            </a:r>
            <a:r>
              <a:rPr lang="en-US" sz="1400" b="1" dirty="0">
                <a:solidFill>
                  <a:schemeClr val="tx2">
                    <a:lumMod val="10000"/>
                  </a:schemeClr>
                </a:solidFill>
              </a:rPr>
              <a:t> </a:t>
            </a:r>
            <a:r>
              <a:rPr lang="vi-VN" sz="1400" b="1" dirty="0">
                <a:solidFill>
                  <a:schemeClr val="tx2">
                    <a:lumMod val="10000"/>
                  </a:schemeClr>
                </a:solidFill>
              </a:rPr>
              <a:t>được bên trong lò ấp trứng như thế nào để kịp thời điều chỉnh để trứng không bị hư hỏng.</a:t>
            </a:r>
          </a:p>
          <a:p>
            <a:pPr marL="38100" indent="0" algn="l">
              <a:buNone/>
            </a:pPr>
            <a:endParaRPr lang="en-US" sz="1400" b="1" dirty="0">
              <a:solidFill>
                <a:schemeClr val="tx2">
                  <a:lumMod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chemeClr val="accent4">
                    <a:lumMod val="75000"/>
                  </a:schemeClr>
                </a:solidFill>
                <a:latin typeface="Times New Roman" panose="02020603050405020304" pitchFamily="18" charset="0"/>
                <a:cs typeface="Times New Roman" panose="02020603050405020304" pitchFamily="18" charset="0"/>
              </a:rPr>
              <a:t>Mục tiêu đề tài</a:t>
            </a:r>
            <a:endParaRPr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96" name="Google Shape;396;p16"/>
          <p:cNvSpPr txBox="1">
            <a:spLocks noGrp="1"/>
          </p:cNvSpPr>
          <p:nvPr>
            <p:ph type="body" idx="1"/>
          </p:nvPr>
        </p:nvSpPr>
        <p:spPr>
          <a:xfrm>
            <a:off x="3151299" y="1387050"/>
            <a:ext cx="4824672" cy="236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000" b="1" i="1" dirty="0" err="1">
                <a:solidFill>
                  <a:schemeClr val="tx1"/>
                </a:solidFill>
                <a:latin typeface="Times New Roman" panose="02020603050405020304" pitchFamily="18" charset="0"/>
                <a:cs typeface="Times New Roman" panose="02020603050405020304" pitchFamily="18" charset="0"/>
              </a:rPr>
              <a:t>Xây</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dựng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một</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lò</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ấp</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trứng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và</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thông</a:t>
            </a:r>
            <a:r>
              <a:rPr lang="en-US" sz="2000" b="1" i="1" dirty="0">
                <a:solidFill>
                  <a:schemeClr val="tx1"/>
                </a:solidFill>
                <a:latin typeface="Times New Roman" panose="02020603050405020304" pitchFamily="18" charset="0"/>
                <a:cs typeface="Times New Roman" panose="02020603050405020304" pitchFamily="18" charset="0"/>
              </a:rPr>
              <a:t> qua </a:t>
            </a:r>
            <a:r>
              <a:rPr lang="en-US" sz="2000" b="1" i="1" dirty="0" err="1">
                <a:solidFill>
                  <a:schemeClr val="tx1"/>
                </a:solidFill>
                <a:latin typeface="Times New Roman" panose="02020603050405020304" pitchFamily="18" charset="0"/>
                <a:cs typeface="Times New Roman" panose="02020603050405020304" pitchFamily="18" charset="0"/>
              </a:rPr>
              <a:t>thiết</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bị</a:t>
            </a:r>
            <a:r>
              <a:rPr lang="en-US" sz="2000" b="1" i="1" dirty="0">
                <a:solidFill>
                  <a:schemeClr val="tx1"/>
                </a:solidFill>
                <a:latin typeface="Times New Roman" panose="02020603050405020304" pitchFamily="18" charset="0"/>
                <a:cs typeface="Times New Roman" panose="02020603050405020304" pitchFamily="18" charset="0"/>
              </a:rPr>
              <a:t> di </a:t>
            </a:r>
            <a:r>
              <a:rPr lang="en-US" sz="2000" b="1" i="1" dirty="0" err="1">
                <a:solidFill>
                  <a:schemeClr val="tx1"/>
                </a:solidFill>
                <a:latin typeface="Times New Roman" panose="02020603050405020304" pitchFamily="18" charset="0"/>
                <a:cs typeface="Times New Roman" panose="02020603050405020304" pitchFamily="18" charset="0"/>
              </a:rPr>
              <a:t>động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cụ</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thể</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là</a:t>
            </a:r>
            <a:r>
              <a:rPr lang="en-US" sz="2000" b="1" i="1" dirty="0">
                <a:solidFill>
                  <a:schemeClr val="tx1"/>
                </a:solidFill>
                <a:latin typeface="Times New Roman" panose="02020603050405020304" pitchFamily="18" charset="0"/>
                <a:cs typeface="Times New Roman" panose="02020603050405020304" pitchFamily="18" charset="0"/>
              </a:rPr>
              <a:t> qua App </a:t>
            </a:r>
            <a:r>
              <a:rPr lang="en-US" sz="2000" b="1" i="1" dirty="0" err="1">
                <a:solidFill>
                  <a:schemeClr val="tx1"/>
                </a:solidFill>
                <a:latin typeface="Times New Roman" panose="02020603050405020304" pitchFamily="18" charset="0"/>
                <a:cs typeface="Times New Roman" panose="02020603050405020304" pitchFamily="18" charset="0"/>
              </a:rPr>
              <a:t>kết</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nối</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với</a:t>
            </a:r>
            <a:r>
              <a:rPr lang="en-US" sz="2000" b="1" i="1" dirty="0">
                <a:solidFill>
                  <a:schemeClr val="tx1"/>
                </a:solidFill>
                <a:latin typeface="Times New Roman" panose="02020603050405020304" pitchFamily="18" charset="0"/>
                <a:cs typeface="Times New Roman" panose="02020603050405020304" pitchFamily="18" charset="0"/>
              </a:rPr>
              <a:t> internet ta </a:t>
            </a:r>
            <a:r>
              <a:rPr lang="en-US" sz="2000" b="1" i="1" dirty="0" err="1">
                <a:solidFill>
                  <a:schemeClr val="tx1"/>
                </a:solidFill>
                <a:latin typeface="Times New Roman" panose="02020603050405020304" pitchFamily="18" charset="0"/>
                <a:cs typeface="Times New Roman" panose="02020603050405020304" pitchFamily="18" charset="0"/>
              </a:rPr>
              <a:t>có</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thể</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biết</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được</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diễn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biến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bên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trong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diễn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biến</a:t>
            </a:r>
            <a:r>
              <a:rPr lang="en-US" sz="2000" b="1" i="1" dirty="0">
                <a:solidFill>
                  <a:schemeClr val="tx1"/>
                </a:solidFill>
                <a:latin typeface="Times New Roman" panose="02020603050405020304" pitchFamily="18" charset="0"/>
                <a:cs typeface="Times New Roman" panose="02020603050405020304" pitchFamily="18" charset="0"/>
              </a:rPr>
              <a:t> ra </a:t>
            </a:r>
            <a:r>
              <a:rPr lang="en-US" sz="2000" b="1" i="1" dirty="0" err="1">
                <a:solidFill>
                  <a:schemeClr val="tx1"/>
                </a:solidFill>
                <a:latin typeface="Times New Roman" panose="02020603050405020304" pitchFamily="18" charset="0"/>
                <a:cs typeface="Times New Roman" panose="02020603050405020304" pitchFamily="18" charset="0"/>
              </a:rPr>
              <a:t>sao</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như</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thế</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nào</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và</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có</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thể</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điều</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chỉnh</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được</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nó</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từ</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xa</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không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cần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phải</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điều</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chỉnh</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thu</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công</a:t>
            </a:r>
            <a:r>
              <a:rPr lang="en-US" sz="2000" b="1" i="1" dirty="0">
                <a:solidFill>
                  <a:schemeClr val="tx1"/>
                </a:solidFill>
                <a:latin typeface="Times New Roman" panose="02020603050405020304" pitchFamily="18" charset="0"/>
                <a:cs typeface="Times New Roman" panose="02020603050405020304" pitchFamily="18" charset="0"/>
              </a:rPr>
              <a:t>.</a:t>
            </a:r>
            <a:endParaRPr sz="2000" b="1" i="1" dirty="0">
              <a:solidFill>
                <a:schemeClr val="tx1"/>
              </a:solidFill>
              <a:latin typeface="Times New Roman" panose="02020603050405020304" pitchFamily="18" charset="0"/>
              <a:cs typeface="Times New Roman" panose="02020603050405020304" pitchFamily="18"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rgbClr val="FF0000"/>
                </a:solidFill>
                <a:latin typeface="Times New Roman" panose="02020603050405020304" pitchFamily="18" charset="0"/>
                <a:cs typeface="Times New Roman" panose="02020603050405020304" pitchFamily="18" charset="0"/>
              </a:rPr>
              <a:t>Sơ đồ khối của hệ thống</a:t>
            </a:r>
            <a:endParaRPr sz="3200" b="1" dirty="0">
              <a:solidFill>
                <a:srgbClr val="FF0000"/>
              </a:solidFill>
              <a:latin typeface="Times New Roman" panose="02020603050405020304" pitchFamily="18" charset="0"/>
              <a:cs typeface="Times New Roman" panose="02020603050405020304" pitchFamily="18" charset="0"/>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9" name="Picture 8">
            <a:extLst>
              <a:ext uri="{FF2B5EF4-FFF2-40B4-BE49-F238E27FC236}">
                <a16:creationId xmlns:a16="http://schemas.microsoft.com/office/drawing/2014/main" id="{3EDC8CFB-9DAD-459C-9DB1-23AAE1AFBFFD}"/>
              </a:ext>
            </a:extLst>
          </p:cNvPr>
          <p:cNvPicPr>
            <a:picLocks noChangeAspect="1"/>
          </p:cNvPicPr>
          <p:nvPr/>
        </p:nvPicPr>
        <p:blipFill>
          <a:blip r:embed="rId3"/>
          <a:stretch>
            <a:fillRect/>
          </a:stretch>
        </p:blipFill>
        <p:spPr>
          <a:xfrm>
            <a:off x="2887442" y="811663"/>
            <a:ext cx="5648459" cy="35058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29C4-843F-419F-AAC7-137396DC6DB3}"/>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cs typeface="Times New Roman" panose="02020603050405020304" pitchFamily="18" charset="0"/>
              </a:rPr>
              <a:t>Giao </a:t>
            </a:r>
            <a:r>
              <a:rPr lang="en-US" sz="3200" b="1" dirty="0" err="1">
                <a:solidFill>
                  <a:srgbClr val="FF0000"/>
                </a:solidFill>
                <a:latin typeface="Times New Roman" panose="02020603050405020304" pitchFamily="18" charset="0"/>
                <a:cs typeface="Times New Roman" panose="02020603050405020304" pitchFamily="18" charset="0"/>
              </a:rPr>
              <a:t>diện</a:t>
            </a:r>
            <a:r>
              <a:rPr lang="en-US" sz="3200" b="1" dirty="0">
                <a:solidFill>
                  <a:srgbClr val="FF0000"/>
                </a:solidFill>
                <a:latin typeface="Times New Roman" panose="02020603050405020304" pitchFamily="18" charset="0"/>
                <a:cs typeface="Times New Roman" panose="02020603050405020304" pitchFamily="18" charset="0"/>
              </a:rPr>
              <a:t> Mobile APP</a:t>
            </a:r>
          </a:p>
        </p:txBody>
      </p:sp>
      <p:sp>
        <p:nvSpPr>
          <p:cNvPr id="6" name="Slide Number Placeholder 5">
            <a:extLst>
              <a:ext uri="{FF2B5EF4-FFF2-40B4-BE49-F238E27FC236}">
                <a16:creationId xmlns:a16="http://schemas.microsoft.com/office/drawing/2014/main" id="{B227E8D7-2102-4800-8B22-895B308206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7" name="Picture 2" descr="Mở ảnh">
            <a:extLst>
              <a:ext uri="{FF2B5EF4-FFF2-40B4-BE49-F238E27FC236}">
                <a16:creationId xmlns:a16="http://schemas.microsoft.com/office/drawing/2014/main" id="{55699624-E359-42D2-B352-9ACC7A922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883" y="431683"/>
            <a:ext cx="1918833" cy="427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4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rgbClr val="FF0000"/>
                </a:solidFill>
              </a:rPr>
              <a:t>Kết quả đạt được</a:t>
            </a:r>
            <a:endParaRPr sz="3200" b="1" dirty="0">
              <a:solidFill>
                <a:srgbClr val="FF0000"/>
              </a:solidFill>
            </a:endParaRPr>
          </a:p>
        </p:txBody>
      </p:sp>
      <p:sp>
        <p:nvSpPr>
          <p:cNvPr id="424" name="Google Shape;424;p20"/>
          <p:cNvSpPr txBox="1">
            <a:spLocks noGrp="1"/>
          </p:cNvSpPr>
          <p:nvPr>
            <p:ph type="body" idx="1"/>
          </p:nvPr>
        </p:nvSpPr>
        <p:spPr>
          <a:xfrm>
            <a:off x="2961945" y="1428333"/>
            <a:ext cx="5292300" cy="3036876"/>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b="1" i="1" dirty="0" err="1">
                <a:solidFill>
                  <a:schemeClr val="tx1"/>
                </a:solidFill>
                <a:latin typeface="Times New Roman" panose="02020603050405020304" pitchFamily="18" charset="0"/>
                <a:cs typeface="Times New Roman" panose="02020603050405020304" pitchFamily="18" charset="0"/>
              </a:rPr>
              <a:t>Hiện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tại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đã</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đáp</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ứng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được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chí</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ra. Qua Mobile App </a:t>
            </a:r>
            <a:r>
              <a:rPr lang="en-US" b="1" i="1" dirty="0" err="1">
                <a:solidFill>
                  <a:schemeClr val="tx1"/>
                </a:solidFill>
                <a:latin typeface="Times New Roman" panose="02020603050405020304" pitchFamily="18" charset="0"/>
                <a:cs typeface="Times New Roman" panose="02020603050405020304" pitchFamily="18" charset="0"/>
              </a:rPr>
              <a:t>kết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nối</a:t>
            </a:r>
            <a:r>
              <a:rPr lang="en-US" b="1" i="1" dirty="0">
                <a:solidFill>
                  <a:schemeClr val="tx1"/>
                </a:solidFill>
                <a:latin typeface="Times New Roman" panose="02020603050405020304" pitchFamily="18" charset="0"/>
                <a:cs typeface="Times New Roman" panose="02020603050405020304" pitchFamily="18" charset="0"/>
              </a:rPr>
              <a:t> internet </a:t>
            </a:r>
            <a:r>
              <a:rPr lang="en-US" b="1" i="1" dirty="0" err="1">
                <a:solidFill>
                  <a:schemeClr val="tx1"/>
                </a:solidFill>
                <a:latin typeface="Times New Roman" panose="02020603050405020304" pitchFamily="18" charset="0"/>
                <a:cs typeface="Times New Roman" panose="02020603050405020304" pitchFamily="18" charset="0"/>
              </a:rPr>
              <a:t>xem</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được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nhiệt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độ</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độ</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ẩm</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điều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chỉnh</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các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thiết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bị</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đèn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quạt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bên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trong</a:t>
            </a:r>
            <a:r>
              <a:rPr lang="en-US" b="1" i="1" dirty="0">
                <a:solidFill>
                  <a:schemeClr val="tx1"/>
                </a:solidFill>
                <a:latin typeface="Times New Roman" panose="02020603050405020304" pitchFamily="18" charset="0"/>
                <a:cs typeface="Times New Roman" panose="02020603050405020304" pitchFamily="18" charset="0"/>
              </a:rPr>
              <a:t>.</a:t>
            </a:r>
          </a:p>
          <a:p>
            <a:pPr marL="457200" lvl="0" indent="-355600" algn="l" rtl="0">
              <a:spcBef>
                <a:spcPts val="0"/>
              </a:spcBef>
              <a:spcAft>
                <a:spcPts val="0"/>
              </a:spcAft>
              <a:buSzPts val="2000"/>
              <a:buChar char="○"/>
            </a:pP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này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có</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thể</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tự</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điều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chỉnh</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khi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nhiệt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độ</a:t>
            </a:r>
            <a:r>
              <a:rPr lang="en-US" b="1" i="1" dirty="0">
                <a:solidFill>
                  <a:schemeClr val="tx1"/>
                </a:solidFill>
                <a:latin typeface="Times New Roman" panose="02020603050405020304" pitchFamily="18" charset="0"/>
                <a:cs typeface="Times New Roman" panose="02020603050405020304" pitchFamily="18" charset="0"/>
              </a:rPr>
              <a:t> &gt;37,5 </a:t>
            </a:r>
            <a:r>
              <a:rPr lang="en-US" b="1" i="1" dirty="0" err="1">
                <a:solidFill>
                  <a:schemeClr val="tx1"/>
                </a:solidFill>
                <a:latin typeface="Times New Roman" panose="02020603050405020304" pitchFamily="18" charset="0"/>
                <a:cs typeface="Times New Roman" panose="02020603050405020304" pitchFamily="18" charset="0"/>
              </a:rPr>
              <a:t>khi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đó</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đèn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sẽ</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tắt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để</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hạ</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nhiệt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độ</a:t>
            </a:r>
            <a:r>
              <a:rPr lang="en-US" b="1" i="1" dirty="0">
                <a:solidFill>
                  <a:schemeClr val="tx1"/>
                </a:solidFill>
                <a:latin typeface="Times New Roman" panose="02020603050405020304" pitchFamily="18" charset="0"/>
                <a:cs typeface="Times New Roman" panose="02020603050405020304" pitchFamily="18" charset="0"/>
              </a:rPr>
              <a:t>.</a:t>
            </a: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964040" y="917743"/>
            <a:ext cx="2342864" cy="340062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400" b="1" dirty="0" err="1">
                <a:solidFill>
                  <a:srgbClr val="FF0000"/>
                </a:solidFill>
                <a:latin typeface="Times New Roman" panose="02020603050405020304" pitchFamily="18" charset="0"/>
                <a:cs typeface="Times New Roman" panose="02020603050405020304" pitchFamily="18" charset="0"/>
              </a:rPr>
              <a:t>Hiện</a:t>
            </a:r>
            <a:r>
              <a:rPr lang="en-US" sz="1400" b="1" dirty="0">
                <a:solidFill>
                  <a:srgbClr val="FF0000"/>
                </a:solidFill>
                <a:latin typeface="Times New Roman" panose="02020603050405020304" pitchFamily="18" charset="0"/>
                <a:cs typeface="Times New Roman" panose="02020603050405020304" pitchFamily="18" charset="0"/>
              </a:rPr>
              <a:t> </a:t>
            </a:r>
            <a:r>
              <a:rPr lang="en-US" sz="1400" b="1" dirty="0" err="1">
                <a:solidFill>
                  <a:srgbClr val="FF0000"/>
                </a:solidFill>
                <a:latin typeface="Times New Roman" panose="02020603050405020304" pitchFamily="18" charset="0"/>
                <a:cs typeface="Times New Roman" panose="02020603050405020304" pitchFamily="18" charset="0"/>
              </a:rPr>
              <a:t>tại</a:t>
            </a:r>
            <a:endParaRPr lang="en-US" sz="1400" b="1" dirty="0">
              <a:solidFill>
                <a:srgbClr val="FF0000"/>
              </a:solidFill>
              <a:latin typeface="Times New Roman" panose="02020603050405020304" pitchFamily="18" charset="0"/>
              <a:cs typeface="Times New Roman" panose="02020603050405020304" pitchFamily="18" charset="0"/>
            </a:endParaRPr>
          </a:p>
          <a:p>
            <a:pPr marL="0" lvl="0" indent="0" rtl="0">
              <a:spcBef>
                <a:spcPts val="600"/>
              </a:spcBef>
              <a:spcAft>
                <a:spcPts val="0"/>
              </a:spcAft>
              <a:buNone/>
            </a:pPr>
            <a:r>
              <a:rPr lang="en-US" sz="1200" b="1" dirty="0" err="1">
                <a:solidFill>
                  <a:schemeClr val="tx2">
                    <a:lumMod val="25000"/>
                  </a:schemeClr>
                </a:solidFill>
                <a:latin typeface="Times New Roman" panose="02020603050405020304" pitchFamily="18" charset="0"/>
                <a:cs typeface="Times New Roman" panose="02020603050405020304" pitchFamily="18" charset="0"/>
              </a:rPr>
              <a:t>Sản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phẩm</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đang</a:t>
            </a:r>
            <a:r>
              <a:rPr lang="en-US" sz="1200" b="1" dirty="0">
                <a:solidFill>
                  <a:schemeClr val="tx2">
                    <a:lumMod val="25000"/>
                  </a:schemeClr>
                </a:solidFill>
                <a:latin typeface="Times New Roman" panose="02020603050405020304" pitchFamily="18" charset="0"/>
                <a:cs typeface="Times New Roman" panose="02020603050405020304" pitchFamily="18" charset="0"/>
              </a:rPr>
              <a:t> ở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mức</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mô</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hình</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chưa</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hoàn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thiện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hoàn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toàn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chỉ</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có</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một</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số</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chức</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năng</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cơ</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bản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đáp</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ứng</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tiêu</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chuẩn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Nhưng</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trong</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tương</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lai</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với</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phát</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triển</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của</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công</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nghệ</a:t>
            </a:r>
            <a:r>
              <a:rPr lang="en-US" sz="1200" b="1" dirty="0">
                <a:solidFill>
                  <a:schemeClr val="tx2">
                    <a:lumMod val="25000"/>
                  </a:schemeClr>
                </a:solidFill>
                <a:latin typeface="Times New Roman" panose="02020603050405020304" pitchFamily="18" charset="0"/>
                <a:cs typeface="Times New Roman" panose="02020603050405020304" pitchFamily="18" charset="0"/>
              </a:rPr>
              <a:t> 4.0 </a:t>
            </a:r>
            <a:r>
              <a:rPr lang="vi-VN" sz="1200" b="1" i="0" dirty="0">
                <a:solidFill>
                  <a:schemeClr val="tx2">
                    <a:lumMod val="25000"/>
                  </a:schemeClr>
                </a:solidFill>
                <a:effectLst/>
                <a:latin typeface="Times New Roman" panose="02020603050405020304" pitchFamily="18" charset="0"/>
                <a:cs typeface="Times New Roman" panose="02020603050405020304" pitchFamily="18" charset="0"/>
              </a:rPr>
              <a:t>công nghệ IOT – Internet kết nối vạn vật, cũng như nhưng lợi ích của nó mang lại cho cuộc sống của chính mình</a:t>
            </a:r>
            <a:r>
              <a:rPr lang="en-US" sz="12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vi-VN" sz="12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200" b="1" i="0" dirty="0" err="1">
                <a:solidFill>
                  <a:schemeClr val="tx2">
                    <a:lumMod val="25000"/>
                  </a:schemeClr>
                </a:solidFill>
                <a:effectLst/>
                <a:latin typeface="Times New Roman" panose="02020603050405020304" pitchFamily="18" charset="0"/>
                <a:cs typeface="Times New Roman" panose="02020603050405020304" pitchFamily="18" charset="0"/>
              </a:rPr>
              <a:t>tôi</a:t>
            </a:r>
            <a:r>
              <a:rPr lang="en-US" sz="12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200" b="1" i="0" dirty="0" err="1">
                <a:solidFill>
                  <a:schemeClr val="tx2">
                    <a:lumMod val="25000"/>
                  </a:schemeClr>
                </a:solidFill>
                <a:effectLst/>
                <a:latin typeface="Times New Roman" panose="02020603050405020304" pitchFamily="18" charset="0"/>
                <a:cs typeface="Times New Roman" panose="02020603050405020304" pitchFamily="18" charset="0"/>
              </a:rPr>
              <a:t>sẽ</a:t>
            </a:r>
            <a:r>
              <a:rPr lang="en-US" sz="12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vi-VN" sz="1200" b="1" i="0" dirty="0">
                <a:solidFill>
                  <a:schemeClr val="tx2">
                    <a:lumMod val="25000"/>
                  </a:schemeClr>
                </a:solidFill>
                <a:effectLst/>
                <a:latin typeface="Times New Roman" panose="02020603050405020304" pitchFamily="18" charset="0"/>
                <a:cs typeface="Times New Roman" panose="02020603050405020304" pitchFamily="18" charset="0"/>
              </a:rPr>
              <a:t>tìm hiểu</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và</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áp</a:t>
            </a:r>
            <a:r>
              <a:rPr lang="en-US" sz="1200" b="1" dirty="0">
                <a:solidFill>
                  <a:schemeClr val="tx2">
                    <a:lumMod val="25000"/>
                  </a:schemeClr>
                </a:solidFill>
                <a:latin typeface="Times New Roman" panose="02020603050405020304" pitchFamily="18" charset="0"/>
                <a:cs typeface="Times New Roman" panose="02020603050405020304" pitchFamily="18" charset="0"/>
              </a:rPr>
              <a:t> </a:t>
            </a:r>
            <a:r>
              <a:rPr lang="en-US" sz="1200" b="1" dirty="0" err="1">
                <a:solidFill>
                  <a:schemeClr val="tx2">
                    <a:lumMod val="25000"/>
                  </a:schemeClr>
                </a:solidFill>
                <a:latin typeface="Times New Roman" panose="02020603050405020304" pitchFamily="18" charset="0"/>
                <a:cs typeface="Times New Roman" panose="02020603050405020304" pitchFamily="18" charset="0"/>
              </a:rPr>
              <a:t>dụng</a:t>
            </a:r>
            <a:r>
              <a:rPr lang="vi-VN" sz="1200" b="1" i="0" dirty="0">
                <a:solidFill>
                  <a:schemeClr val="tx2">
                    <a:lumMod val="25000"/>
                  </a:schemeClr>
                </a:solidFill>
                <a:effectLst/>
                <a:latin typeface="Times New Roman" panose="02020603050405020304" pitchFamily="18" charset="0"/>
                <a:cs typeface="Times New Roman" panose="02020603050405020304" pitchFamily="18" charset="0"/>
              </a:rPr>
              <a:t> về nó</a:t>
            </a:r>
            <a:r>
              <a:rPr lang="en-US" sz="1200" b="1" dirty="0">
                <a:solidFill>
                  <a:schemeClr val="tx2">
                    <a:lumMod val="25000"/>
                  </a:schemeClr>
                </a:solidFill>
                <a:latin typeface="Times New Roman" panose="02020603050405020304" pitchFamily="18" charset="0"/>
                <a:cs typeface="Times New Roman" panose="02020603050405020304" pitchFamily="18" charset="0"/>
              </a:rPr>
              <a:t>.</a:t>
            </a:r>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rgbClr val="FF0000"/>
                </a:solidFill>
                <a:latin typeface="Times New Roman" panose="02020603050405020304" pitchFamily="18" charset="0"/>
                <a:cs typeface="Times New Roman" panose="02020603050405020304" pitchFamily="18" charset="0"/>
              </a:rPr>
              <a:t>Hướng phát triển</a:t>
            </a:r>
            <a:endParaRPr sz="3200" b="1" dirty="0">
              <a:solidFill>
                <a:srgbClr val="FF0000"/>
              </a:solidFill>
              <a:latin typeface="Times New Roman" panose="02020603050405020304" pitchFamily="18" charset="0"/>
              <a:cs typeface="Times New Roman" panose="02020603050405020304" pitchFamily="18" charset="0"/>
            </a:endParaRPr>
          </a:p>
        </p:txBody>
      </p:sp>
      <p:sp>
        <p:nvSpPr>
          <p:cNvPr id="452" name="Google Shape;452;p22"/>
          <p:cNvSpPr txBox="1">
            <a:spLocks noGrp="1"/>
          </p:cNvSpPr>
          <p:nvPr>
            <p:ph type="body" idx="2"/>
          </p:nvPr>
        </p:nvSpPr>
        <p:spPr>
          <a:xfrm>
            <a:off x="5306904" y="559475"/>
            <a:ext cx="3015640" cy="409929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err="1">
                <a:solidFill>
                  <a:srgbClr val="FF0000"/>
                </a:solidFill>
                <a:latin typeface="Times New Roman" panose="02020603050405020304" pitchFamily="18" charset="0"/>
                <a:cs typeface="Times New Roman" panose="02020603050405020304" pitchFamily="18" charset="0"/>
              </a:rPr>
              <a:t>Tương</a:t>
            </a:r>
            <a:r>
              <a:rPr lang="en-US" sz="1400" b="1" dirty="0">
                <a:solidFill>
                  <a:srgbClr val="FF0000"/>
                </a:solidFill>
                <a:latin typeface="Times New Roman" panose="02020603050405020304" pitchFamily="18" charset="0"/>
                <a:cs typeface="Times New Roman" panose="02020603050405020304" pitchFamily="18" charset="0"/>
              </a:rPr>
              <a:t> </a:t>
            </a:r>
            <a:r>
              <a:rPr lang="en-US" sz="1400" b="1" dirty="0" err="1">
                <a:solidFill>
                  <a:srgbClr val="FF0000"/>
                </a:solidFill>
                <a:latin typeface="Times New Roman" panose="02020603050405020304" pitchFamily="18" charset="0"/>
                <a:cs typeface="Times New Roman" panose="02020603050405020304" pitchFamily="18" charset="0"/>
              </a:rPr>
              <a:t>lai</a:t>
            </a:r>
            <a:endParaRPr sz="1400" b="1" dirty="0">
              <a:solidFill>
                <a:srgbClr val="FF0000"/>
              </a:solidFill>
              <a:latin typeface="Times New Roman" panose="02020603050405020304" pitchFamily="18" charset="0"/>
              <a:cs typeface="Times New Roman" panose="02020603050405020304" pitchFamily="18" charset="0"/>
            </a:endParaRPr>
          </a:p>
          <a:p>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Kết</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hợp</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với</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một</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số</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thiết</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bị</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khác</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như</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cảm</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biến</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ánh</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sáng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cảm</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biến</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chuyển</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động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để</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hệ</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thống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có</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nhiều</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chức</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năng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và</a:t>
            </a:r>
            <a:r>
              <a:rPr lang="en-US" sz="1100" b="1" dirty="0">
                <a:solidFill>
                  <a:schemeClr val="tx2">
                    <a:lumMod val="25000"/>
                  </a:schemeClr>
                </a:solidFill>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hoản</a:t>
            </a:r>
            <a:r>
              <a:rPr lang="en-US" sz="1100" b="1" dirty="0">
                <a:solidFill>
                  <a:schemeClr val="tx2">
                    <a:lumMod val="25000"/>
                  </a:schemeClr>
                </a:solidFill>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chỉnh</a:t>
            </a:r>
            <a:r>
              <a:rPr lang="en-US" sz="1100" b="1" dirty="0">
                <a:solidFill>
                  <a:schemeClr val="tx2">
                    <a:lumMod val="25000"/>
                  </a:schemeClr>
                </a:solidFill>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có</a:t>
            </a:r>
            <a:r>
              <a:rPr lang="en-US" sz="1100" b="1" dirty="0">
                <a:solidFill>
                  <a:schemeClr val="tx2">
                    <a:lumMod val="25000"/>
                  </a:schemeClr>
                </a:solidFill>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thể</a:t>
            </a:r>
            <a:r>
              <a:rPr lang="en-US" sz="1100" b="1" dirty="0">
                <a:solidFill>
                  <a:schemeClr val="tx2">
                    <a:lumMod val="25000"/>
                  </a:schemeClr>
                </a:solidFill>
                <a:latin typeface="Times New Roman" panose="02020603050405020304" pitchFamily="18" charset="0"/>
                <a:cs typeface="Times New Roman" panose="02020603050405020304" pitchFamily="18" charset="0"/>
              </a:rPr>
              <a:t> ứ</a:t>
            </a:r>
            <a:r>
              <a:rPr lang="vi-VN" sz="1100" b="1" i="0" dirty="0">
                <a:solidFill>
                  <a:schemeClr val="tx2">
                    <a:lumMod val="25000"/>
                  </a:schemeClr>
                </a:solidFill>
                <a:effectLst/>
                <a:latin typeface="Times New Roman" panose="02020603050405020304" pitchFamily="18" charset="0"/>
                <a:cs typeface="Times New Roman" panose="02020603050405020304" pitchFamily="18" charset="0"/>
              </a:rPr>
              <a:t>ng dụng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như</a:t>
            </a:r>
            <a:r>
              <a:rPr lang="vi-VN" sz="1100" b="1" i="0" dirty="0">
                <a:solidFill>
                  <a:schemeClr val="tx2">
                    <a:lumMod val="25000"/>
                  </a:schemeClr>
                </a:solidFill>
                <a:effectLst/>
                <a:latin typeface="Times New Roman" panose="02020603050405020304" pitchFamily="18" charset="0"/>
                <a:cs typeface="Times New Roman" panose="02020603050405020304" pitchFamily="18" charset="0"/>
              </a:rPr>
              <a:t> chức năng bật tắt thiết bị trong một khoảng thời gian tùy chỉnh, cài đặt hẹn giờ bật tắt, hoặc cũng có thể bật tắt thiết bị theo nhiệt độ, độ ẩm của môi trường. Điều này có thể giúp trong việc</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khác</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như</a:t>
            </a:r>
            <a:r>
              <a:rPr lang="vi-VN" sz="1100" b="1" i="0" dirty="0">
                <a:solidFill>
                  <a:schemeClr val="tx2">
                    <a:lumMod val="25000"/>
                  </a:schemeClr>
                </a:solidFill>
                <a:effectLst/>
                <a:latin typeface="Times New Roman" panose="02020603050405020304" pitchFamily="18" charset="0"/>
                <a:cs typeface="Times New Roman" panose="02020603050405020304" pitchFamily="18" charset="0"/>
              </a:rPr>
              <a:t> tự động bật quạt, điều hòa theo nhiệt độ phòng, tưới cây khi đất khô, bật điện phòng trong khoảng thời gian buổi tối và tắt trong khoảng thời gian sáng hoặc hẹn giờ một thiết bị nào đó bật tắt theo ý mình</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và</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từ</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đó</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mở</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rộng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ra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các</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project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khác</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chứ</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không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dừng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ở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đây</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a:t>
            </a:r>
          </a:p>
          <a:p>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Nâng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cấp</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APP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Mobie</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bắt</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mắt</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nhiều</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tính</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năng</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hơn</a:t>
            </a:r>
            <a:endParaRPr lang="vi-VN" sz="1100" b="1" i="0" dirty="0">
              <a:solidFill>
                <a:schemeClr val="tx2">
                  <a:lumMod val="25000"/>
                </a:schemeClr>
              </a:solidFill>
              <a:effectLst/>
              <a:latin typeface="Times New Roman" panose="02020603050405020304" pitchFamily="18" charset="0"/>
              <a:cs typeface="Times New Roman" panose="02020603050405020304" pitchFamily="18" charset="0"/>
            </a:endParaRPr>
          </a:p>
          <a:p>
            <a:pPr algn="l"/>
            <a:r>
              <a:rPr lang="vi-VN" sz="1100" b="1" i="0" dirty="0">
                <a:solidFill>
                  <a:schemeClr val="tx2">
                    <a:lumMod val="25000"/>
                  </a:schemeClr>
                </a:solidFill>
                <a:effectLst/>
                <a:latin typeface="Times New Roman" panose="02020603050405020304" pitchFamily="18" charset="0"/>
                <a:cs typeface="Times New Roman" panose="02020603050405020304" pitchFamily="18" charset="0"/>
              </a:rPr>
              <a:t>Sản phẩm </a:t>
            </a:r>
            <a:r>
              <a:rPr lang="en-US" sz="1100" b="1" i="0" dirty="0" err="1">
                <a:solidFill>
                  <a:schemeClr val="tx2">
                    <a:lumMod val="25000"/>
                  </a:schemeClr>
                </a:solidFill>
                <a:effectLst/>
                <a:latin typeface="Times New Roman" panose="02020603050405020304" pitchFamily="18" charset="0"/>
                <a:cs typeface="Times New Roman" panose="02020603050405020304" pitchFamily="18" charset="0"/>
              </a:rPr>
              <a:t>sẽ</a:t>
            </a:r>
            <a:r>
              <a:rPr lang="en-US" sz="1100" b="1" i="0" dirty="0">
                <a:solidFill>
                  <a:schemeClr val="tx2">
                    <a:lumMod val="25000"/>
                  </a:schemeClr>
                </a:solidFill>
                <a:effectLst/>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tiếp</a:t>
            </a:r>
            <a:r>
              <a:rPr lang="en-US" sz="1100" b="1" dirty="0">
                <a:solidFill>
                  <a:schemeClr val="tx2">
                    <a:lumMod val="25000"/>
                  </a:schemeClr>
                </a:solidFill>
                <a:latin typeface="Times New Roman" panose="02020603050405020304" pitchFamily="18" charset="0"/>
                <a:cs typeface="Times New Roman" panose="02020603050405020304" pitchFamily="18" charset="0"/>
              </a:rPr>
              <a:t> </a:t>
            </a:r>
            <a:r>
              <a:rPr lang="en-US" sz="1100" b="1" dirty="0" err="1">
                <a:solidFill>
                  <a:schemeClr val="tx2">
                    <a:lumMod val="25000"/>
                  </a:schemeClr>
                </a:solidFill>
                <a:latin typeface="Times New Roman" panose="02020603050405020304" pitchFamily="18" charset="0"/>
                <a:cs typeface="Times New Roman" panose="02020603050405020304" pitchFamily="18" charset="0"/>
              </a:rPr>
              <a:t>tục</a:t>
            </a:r>
            <a:r>
              <a:rPr lang="vi-VN" sz="1100" b="1" i="0" dirty="0">
                <a:solidFill>
                  <a:schemeClr val="tx2">
                    <a:lumMod val="25000"/>
                  </a:schemeClr>
                </a:solidFill>
                <a:effectLst/>
                <a:latin typeface="Times New Roman" panose="02020603050405020304" pitchFamily="18" charset="0"/>
                <a:cs typeface="Times New Roman" panose="02020603050405020304" pitchFamily="18" charset="0"/>
              </a:rPr>
              <a:t> quá trình phát tiếp các tính năng cho hoàn thiện hơn</a:t>
            </a:r>
            <a:r>
              <a:rPr lang="vi-VN" sz="1100" b="1" i="0" dirty="0">
                <a:solidFill>
                  <a:srgbClr val="1B1B1B"/>
                </a:solidFill>
                <a:effectLst/>
                <a:latin typeface="Times New Roman" panose="02020603050405020304" pitchFamily="18" charset="0"/>
                <a:cs typeface="Times New Roman" panose="02020603050405020304" pitchFamily="18" charset="0"/>
              </a:rPr>
              <a:t>.</a:t>
            </a:r>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D055-B490-4C75-A5E8-4FF50F388EE8}"/>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KẾT LUẬN</a:t>
            </a:r>
          </a:p>
        </p:txBody>
      </p:sp>
      <p:sp>
        <p:nvSpPr>
          <p:cNvPr id="3" name="Text Placeholder 2">
            <a:extLst>
              <a:ext uri="{FF2B5EF4-FFF2-40B4-BE49-F238E27FC236}">
                <a16:creationId xmlns:a16="http://schemas.microsoft.com/office/drawing/2014/main" id="{8C50BF70-37EC-4A85-88AA-E811296D132A}"/>
              </a:ext>
            </a:extLst>
          </p:cNvPr>
          <p:cNvSpPr>
            <a:spLocks noGrp="1"/>
          </p:cNvSpPr>
          <p:nvPr>
            <p:ph type="body" idx="1"/>
          </p:nvPr>
        </p:nvSpPr>
        <p:spPr>
          <a:xfrm>
            <a:off x="2830924" y="1200150"/>
            <a:ext cx="5287059" cy="3120300"/>
          </a:xfrm>
        </p:spPr>
        <p:txBody>
          <a:bodyPr/>
          <a:lstStyle/>
          <a:p>
            <a:pPr marL="114300" indent="0">
              <a:buNone/>
            </a:pPr>
            <a:r>
              <a:rPr lang="en-US" i="1" dirty="0" err="1">
                <a:solidFill>
                  <a:srgbClr val="FF0000"/>
                </a:solidFill>
                <a:latin typeface="Times New Roman" panose="02020603050405020304" pitchFamily="18" charset="0"/>
                <a:cs typeface="Times New Roman" panose="02020603050405020304" pitchFamily="18" charset="0"/>
              </a:rPr>
              <a:t>Môn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học</a:t>
            </a:r>
            <a:r>
              <a:rPr lang="en-US" i="1" dirty="0">
                <a:solidFill>
                  <a:srgbClr val="FF0000"/>
                </a:solidFill>
                <a:latin typeface="Times New Roman" panose="02020603050405020304" pitchFamily="18" charset="0"/>
                <a:cs typeface="Times New Roman" panose="02020603050405020304" pitchFamily="18" charset="0"/>
              </a:rPr>
              <a:t> IOT( Internet of Things) </a:t>
            </a:r>
            <a:r>
              <a:rPr lang="en-US" i="1" dirty="0" err="1">
                <a:solidFill>
                  <a:srgbClr val="FF0000"/>
                </a:solidFill>
                <a:latin typeface="Times New Roman" panose="02020603050405020304" pitchFamily="18" charset="0"/>
                <a:cs typeface="Times New Roman" panose="02020603050405020304" pitchFamily="18" charset="0"/>
              </a:rPr>
              <a:t>là</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một</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môn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học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thú</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vị</a:t>
            </a:r>
            <a:r>
              <a:rPr lang="en-US" i="1" dirty="0">
                <a:solidFill>
                  <a:srgbClr val="FF0000"/>
                </a:solidFill>
                <a:latin typeface="Times New Roman" panose="02020603050405020304" pitchFamily="18" charset="0"/>
                <a:cs typeface="Times New Roman" panose="02020603050405020304" pitchFamily="18" charset="0"/>
              </a:rPr>
              <a:t> qua </a:t>
            </a:r>
            <a:r>
              <a:rPr lang="en-US" i="1" dirty="0" err="1">
                <a:solidFill>
                  <a:srgbClr val="FF0000"/>
                </a:solidFill>
                <a:latin typeface="Times New Roman" panose="02020603050405020304" pitchFamily="18" charset="0"/>
                <a:cs typeface="Times New Roman" panose="02020603050405020304" pitchFamily="18" charset="0"/>
              </a:rPr>
              <a:t>môn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học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không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những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có</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được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kiến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thức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mà</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còn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được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trãi</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nghiệm</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làm</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thực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tế</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các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dự</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án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mô</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hình</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mà</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lĩnh</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vực</a:t>
            </a:r>
            <a:r>
              <a:rPr lang="en-US" i="1" dirty="0">
                <a:solidFill>
                  <a:srgbClr val="FF0000"/>
                </a:solidFill>
                <a:latin typeface="Times New Roman" panose="02020603050405020304" pitchFamily="18" charset="0"/>
                <a:cs typeface="Times New Roman" panose="02020603050405020304" pitchFamily="18" charset="0"/>
              </a:rPr>
              <a:t> IOT </a:t>
            </a:r>
            <a:r>
              <a:rPr lang="en-US" i="1" dirty="0" err="1">
                <a:solidFill>
                  <a:srgbClr val="FF0000"/>
                </a:solidFill>
                <a:latin typeface="Times New Roman" panose="02020603050405020304" pitchFamily="18" charset="0"/>
                <a:cs typeface="Times New Roman" panose="02020603050405020304" pitchFamily="18" charset="0"/>
              </a:rPr>
              <a:t>hiện</a:t>
            </a:r>
            <a:r>
              <a:rPr lang="en-US" i="1" dirty="0">
                <a:solidFill>
                  <a:srgbClr val="FF0000"/>
                </a:solidFill>
                <a:latin typeface="Times New Roman" panose="02020603050405020304" pitchFamily="18" charset="0"/>
                <a:cs typeface="Times New Roman" panose="02020603050405020304" pitchFamily="18" charset="0"/>
              </a:rPr>
              <a:t> nay </a:t>
            </a:r>
            <a:r>
              <a:rPr lang="en-US" i="1" dirty="0" err="1">
                <a:solidFill>
                  <a:srgbClr val="FF0000"/>
                </a:solidFill>
                <a:latin typeface="Times New Roman" panose="02020603050405020304" pitchFamily="18" charset="0"/>
                <a:cs typeface="Times New Roman" panose="02020603050405020304" pitchFamily="18" charset="0"/>
              </a:rPr>
              <a:t>đang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rất</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là</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phỗ</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biến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và</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có</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tiềm</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năng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mang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lại</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lợi</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nhuận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kinh</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tế</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cao</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có</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thể</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thông</a:t>
            </a:r>
            <a:r>
              <a:rPr lang="en-US" i="1" dirty="0">
                <a:solidFill>
                  <a:srgbClr val="FF0000"/>
                </a:solidFill>
                <a:latin typeface="Times New Roman" panose="02020603050405020304" pitchFamily="18" charset="0"/>
                <a:cs typeface="Times New Roman" panose="02020603050405020304" pitchFamily="18" charset="0"/>
              </a:rPr>
              <a:t> qua </a:t>
            </a:r>
            <a:r>
              <a:rPr lang="en-US" i="1" dirty="0" err="1">
                <a:solidFill>
                  <a:srgbClr val="FF0000"/>
                </a:solidFill>
                <a:latin typeface="Times New Roman" panose="02020603050405020304" pitchFamily="18" charset="0"/>
                <a:cs typeface="Times New Roman" panose="02020603050405020304" pitchFamily="18" charset="0"/>
              </a:rPr>
              <a:t>đồ</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án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môn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này</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nhóm</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sẽ</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có</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những</a:t>
            </a:r>
            <a:r>
              <a:rPr lang="en-US" i="1" dirty="0">
                <a:solidFill>
                  <a:srgbClr val="FF0000"/>
                </a:solidFill>
                <a:latin typeface="Times New Roman" panose="02020603050405020304" pitchFamily="18" charset="0"/>
                <a:cs typeface="Times New Roman" panose="02020603050405020304" pitchFamily="18" charset="0"/>
              </a:rPr>
              <a:t> ý </a:t>
            </a:r>
            <a:r>
              <a:rPr lang="en-US" i="1" dirty="0" err="1">
                <a:solidFill>
                  <a:srgbClr val="FF0000"/>
                </a:solidFill>
                <a:latin typeface="Times New Roman" panose="02020603050405020304" pitchFamily="18" charset="0"/>
                <a:cs typeface="Times New Roman" panose="02020603050405020304" pitchFamily="18" charset="0"/>
              </a:rPr>
              <a:t>tưởng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và</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phát</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triển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hơn</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trong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tương</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lai</a:t>
            </a:r>
            <a:r>
              <a:rPr lang="en-US" i="1" dirty="0">
                <a:solidFill>
                  <a:srgbClr val="FF0000"/>
                </a:solidFill>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ADFD4B36-7474-43AA-B5A7-DCC7AC54A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23034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1101284" y="3428620"/>
            <a:ext cx="6387451" cy="6773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Thanks for Watching</a:t>
            </a:r>
            <a:endParaRPr sz="6000" dirty="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615</Words>
  <Application>Microsoft Office PowerPoint</Application>
  <PresentationFormat>On-screen Show (16:9)</PresentationFormat>
  <Paragraphs>28</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 Slab Light</vt:lpstr>
      <vt:lpstr>Lato Light</vt:lpstr>
      <vt:lpstr>Arial</vt:lpstr>
      <vt:lpstr>Times New Roman</vt:lpstr>
      <vt:lpstr>Kent template</vt:lpstr>
      <vt:lpstr>Lò ấp trứng Mini thông minh</vt:lpstr>
      <vt:lpstr>PowerPoint Presentation</vt:lpstr>
      <vt:lpstr>Mục tiêu đề tài</vt:lpstr>
      <vt:lpstr>Sơ đồ khối của hệ thống</vt:lpstr>
      <vt:lpstr>Giao diện Mobile APP</vt:lpstr>
      <vt:lpstr>Kết quả đạt được</vt:lpstr>
      <vt:lpstr>Hướng phát triển</vt:lpstr>
      <vt:lpstr>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Lò ấp trứng Mini thông minh</dc:title>
  <dc:creator>Admins</dc:creator>
  <cp:lastModifiedBy>Công Bách</cp:lastModifiedBy>
  <cp:revision>5</cp:revision>
  <dcterms:modified xsi:type="dcterms:W3CDTF">2022-12-15T06:53:34Z</dcterms:modified>
</cp:coreProperties>
</file>