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65" r:id="rId4"/>
    <p:sldId id="264" r:id="rId5"/>
    <p:sldId id="266" r:id="rId6"/>
    <p:sldId id="267" r:id="rId7"/>
    <p:sldId id="263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3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orient="horz" pos="4201">
          <p15:clr>
            <a:srgbClr val="A4A3A4"/>
          </p15:clr>
        </p15:guide>
        <p15:guide id="4" orient="horz" pos="3294">
          <p15:clr>
            <a:srgbClr val="A4A3A4"/>
          </p15:clr>
        </p15:guide>
        <p15:guide id="5" orient="horz" pos="255">
          <p15:clr>
            <a:srgbClr val="A4A3A4"/>
          </p15:clr>
        </p15:guide>
        <p15:guide id="6" orient="horz" pos="1026">
          <p15:clr>
            <a:srgbClr val="A4A3A4"/>
          </p15:clr>
        </p15:guide>
        <p15:guide id="7" orient="horz" pos="3884">
          <p15:clr>
            <a:srgbClr val="A4A3A4"/>
          </p15:clr>
        </p15:guide>
        <p15:guide id="8" orient="horz" pos="3385">
          <p15:clr>
            <a:srgbClr val="A4A3A4"/>
          </p15:clr>
        </p15:guide>
        <p15:guide id="9" orient="horz" pos="2704">
          <p15:clr>
            <a:srgbClr val="A4A3A4"/>
          </p15:clr>
        </p15:guide>
        <p15:guide id="10" orient="horz" pos="1207">
          <p15:clr>
            <a:srgbClr val="A4A3A4"/>
          </p15:clr>
        </p15:guide>
        <p15:guide id="11" orient="horz" pos="1525">
          <p15:clr>
            <a:srgbClr val="A4A3A4"/>
          </p15:clr>
        </p15:guide>
        <p15:guide id="12" orient="horz" pos="1480">
          <p15:clr>
            <a:srgbClr val="A4A3A4"/>
          </p15:clr>
        </p15:guide>
        <p15:guide id="13" orient="horz" pos="3067">
          <p15:clr>
            <a:srgbClr val="A4A3A4"/>
          </p15:clr>
        </p15:guide>
        <p15:guide id="14" orient="horz" pos="1979">
          <p15:clr>
            <a:srgbClr val="A4A3A4"/>
          </p15:clr>
        </p15:guide>
        <p15:guide id="15" pos="2925">
          <p15:clr>
            <a:srgbClr val="A4A3A4"/>
          </p15:clr>
        </p15:guide>
        <p15:guide id="16" pos="2835">
          <p15:clr>
            <a:srgbClr val="A4A3A4"/>
          </p15:clr>
        </p15:guide>
        <p15:guide id="17" pos="2245">
          <p15:clr>
            <a:srgbClr val="A4A3A4"/>
          </p15:clr>
        </p15:guide>
        <p15:guide id="18" pos="2154">
          <p15:clr>
            <a:srgbClr val="A4A3A4"/>
          </p15:clr>
        </p15:guide>
        <p15:guide id="19" pos="1565">
          <p15:clr>
            <a:srgbClr val="A4A3A4"/>
          </p15:clr>
        </p15:guide>
        <p15:guide id="20" pos="1474">
          <p15:clr>
            <a:srgbClr val="A4A3A4"/>
          </p15:clr>
        </p15:guide>
        <p15:guide id="21" pos="884">
          <p15:clr>
            <a:srgbClr val="A4A3A4"/>
          </p15:clr>
        </p15:guide>
        <p15:guide id="22" pos="793">
          <p15:clr>
            <a:srgbClr val="A4A3A4"/>
          </p15:clr>
        </p15:guide>
        <p15:guide id="23" pos="204">
          <p15:clr>
            <a:srgbClr val="A4A3A4"/>
          </p15:clr>
        </p15:guide>
        <p15:guide id="24" pos="3515">
          <p15:clr>
            <a:srgbClr val="A4A3A4"/>
          </p15:clr>
        </p15:guide>
        <p15:guide id="25" pos="3606">
          <p15:clr>
            <a:srgbClr val="A4A3A4"/>
          </p15:clr>
        </p15:guide>
        <p15:guide id="26" pos="4195">
          <p15:clr>
            <a:srgbClr val="A4A3A4"/>
          </p15:clr>
        </p15:guide>
        <p15:guide id="27" pos="4286">
          <p15:clr>
            <a:srgbClr val="A4A3A4"/>
          </p15:clr>
        </p15:guide>
        <p15:guide id="28" pos="4876">
          <p15:clr>
            <a:srgbClr val="A4A3A4"/>
          </p15:clr>
        </p15:guide>
        <p15:guide id="29" pos="4967">
          <p15:clr>
            <a:srgbClr val="A4A3A4"/>
          </p15:clr>
        </p15:guide>
        <p15:guide id="30" pos="555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56" autoAdjust="0"/>
  </p:normalViewPr>
  <p:slideViewPr>
    <p:cSldViewPr showGuides="1">
      <p:cViewPr varScale="1">
        <p:scale>
          <a:sx n="78" d="100"/>
          <a:sy n="78" d="100"/>
        </p:scale>
        <p:origin x="1594" y="62"/>
      </p:cViewPr>
      <p:guideLst>
        <p:guide orient="horz" pos="1253"/>
        <p:guide orient="horz" pos="3838"/>
        <p:guide orient="horz" pos="4201"/>
        <p:guide orient="horz" pos="3294"/>
        <p:guide orient="horz" pos="255"/>
        <p:guide orient="horz" pos="1026"/>
        <p:guide orient="horz" pos="3884"/>
        <p:guide orient="horz" pos="3385"/>
        <p:guide orient="horz" pos="2704"/>
        <p:guide orient="horz" pos="1207"/>
        <p:guide orient="horz" pos="1525"/>
        <p:guide orient="horz" pos="1480"/>
        <p:guide orient="horz" pos="3067"/>
        <p:guide orient="horz" pos="1979"/>
        <p:guide pos="2925"/>
        <p:guide pos="2835"/>
        <p:guide pos="2245"/>
        <p:guide pos="2154"/>
        <p:guide pos="1565"/>
        <p:guide pos="1474"/>
        <p:guide pos="884"/>
        <p:guide pos="793"/>
        <p:guide pos="204"/>
        <p:guide pos="3515"/>
        <p:guide pos="3606"/>
        <p:guide pos="4195"/>
        <p:guide pos="4286"/>
        <p:guide pos="4876"/>
        <p:guide pos="4967"/>
        <p:guide pos="555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2" d="100"/>
          <a:sy n="82" d="100"/>
        </p:scale>
        <p:origin x="-313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s Schrade" userId="13ebdbf75601f199" providerId="LiveId" clId="{F33D0B60-EE4F-4025-A14E-4C6594B439BE}"/>
    <pc:docChg chg="custSel modSld">
      <pc:chgData name="Jonas Schrade" userId="13ebdbf75601f199" providerId="LiveId" clId="{F33D0B60-EE4F-4025-A14E-4C6594B439BE}" dt="2022-03-29T12:48:55.785" v="0" actId="21"/>
      <pc:docMkLst>
        <pc:docMk/>
      </pc:docMkLst>
      <pc:sldChg chg="delSp mod">
        <pc:chgData name="Jonas Schrade" userId="13ebdbf75601f199" providerId="LiveId" clId="{F33D0B60-EE4F-4025-A14E-4C6594B439BE}" dt="2022-03-29T12:48:55.785" v="0" actId="21"/>
        <pc:sldMkLst>
          <pc:docMk/>
          <pc:sldMk cId="0" sldId="256"/>
        </pc:sldMkLst>
        <pc:spChg chg="del">
          <ac:chgData name="Jonas Schrade" userId="13ebdbf75601f199" providerId="LiveId" clId="{F33D0B60-EE4F-4025-A14E-4C6594B439BE}" dt="2022-03-29T12:48:55.785" v="0" actId="21"/>
          <ac:spMkLst>
            <pc:docMk/>
            <pc:sldMk cId="0" sldId="256"/>
            <ac:spMk id="11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3797C4-ED8E-4EA4-959C-2AEEE7E3AD08}" type="datetimeFigureOut">
              <a:rPr lang="de-DE" smtClean="0"/>
              <a:t>29.03.2022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F1F910-8AA9-49D3-9D40-DBE35BDF93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1589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5C22D-DB44-4084-9471-0EB64DB204F9}" type="datetimeFigureOut">
              <a:rPr lang="de-DE" smtClean="0"/>
              <a:t>29.03.2022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47F2EB-A273-4CA5-8E41-BC88C509E2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153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283"/>
            <a:ext cx="9143622" cy="6857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4643438" y="1989138"/>
            <a:ext cx="4500184" cy="3240087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de-DE" dirty="0"/>
              <a:t>Zuerst Bild durch klicken auf Symbol hinzufügen und anschließend in den Hintergrund stellen!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373688"/>
            <a:ext cx="5256213" cy="792162"/>
          </a:xfrm>
        </p:spPr>
        <p:txBody>
          <a:bodyPr anchor="b">
            <a:normAutofit/>
          </a:bodyPr>
          <a:lstStyle>
            <a:lvl1pPr marL="0" indent="0" algn="l">
              <a:lnSpc>
                <a:spcPct val="110000"/>
              </a:lnSpc>
              <a:buNone/>
              <a:defRPr sz="2000" b="1"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123" y="0"/>
            <a:ext cx="3689604" cy="202311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2492896"/>
            <a:ext cx="5256213" cy="2376487"/>
          </a:xfrm>
        </p:spPr>
        <p:txBody>
          <a:bodyPr bIns="82800" anchor="b">
            <a:noAutofit/>
          </a:bodyPr>
          <a:lstStyle>
            <a:lvl1pPr>
              <a:lnSpc>
                <a:spcPct val="105000"/>
              </a:lnSpc>
              <a:defRPr sz="3500" b="1" u="none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Gross und zw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50" y="404663"/>
            <a:ext cx="6335713" cy="1224111"/>
          </a:xfrm>
        </p:spPr>
        <p:txBody>
          <a:bodyPr/>
          <a:lstStyle>
            <a:lvl1pPr>
              <a:defRPr lang="de-DE" sz="3500" b="1" u="sng" kern="1200" baseline="0" dirty="0" smtClean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Titel der Präsentation [Einfügen über Kopf- und Fußzeile]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TT.MM.JJJJ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323528" y="1989139"/>
            <a:ext cx="4177035" cy="2736006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/>
          </p:nvPr>
        </p:nvSpPr>
        <p:spPr>
          <a:xfrm>
            <a:off x="323850" y="4869160"/>
            <a:ext cx="4176713" cy="1223665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6"/>
          </p:nvPr>
        </p:nvSpPr>
        <p:spPr>
          <a:xfrm>
            <a:off x="4643437" y="1989139"/>
            <a:ext cx="4177035" cy="2736006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17"/>
          </p:nvPr>
        </p:nvSpPr>
        <p:spPr>
          <a:xfrm>
            <a:off x="4643759" y="4869160"/>
            <a:ext cx="4176713" cy="1223665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2675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Gro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50" y="404663"/>
            <a:ext cx="6335713" cy="1224111"/>
          </a:xfrm>
        </p:spPr>
        <p:txBody>
          <a:bodyPr/>
          <a:lstStyle>
            <a:lvl1pPr>
              <a:defRPr lang="de-DE" sz="3500" b="1" u="sng" kern="1200" baseline="0" dirty="0" smtClean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Titel der Präsentation [Einfügen über Kopf- und Fußzeile]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TT.MM.JJJJ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7838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Gro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Titel der Präsentation [Einfügen über Kopf- und Fußzeile]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TT.MM.JJJJ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323850" y="404813"/>
            <a:ext cx="6335713" cy="5688012"/>
          </a:xfrm>
        </p:spPr>
        <p:txBody>
          <a:bodyPr/>
          <a:lstStyle>
            <a:lvl1pPr>
              <a:lnSpc>
                <a:spcPct val="95000"/>
              </a:lnSpc>
              <a:spcBef>
                <a:spcPts val="0"/>
              </a:spcBef>
              <a:defRPr sz="5200" u="none" baseline="0">
                <a:solidFill>
                  <a:schemeClr val="accent1"/>
                </a:solidFill>
                <a:uFill>
                  <a:solidFill>
                    <a:schemeClr val="accent1"/>
                  </a:solidFill>
                </a:uFill>
              </a:defRPr>
            </a:lvl1pPr>
            <a:lvl2pPr marL="0" indent="0">
              <a:lnSpc>
                <a:spcPct val="100000"/>
              </a:lnSpc>
              <a:spcBef>
                <a:spcPts val="5200"/>
              </a:spcBef>
              <a:buFont typeface="Arial" panose="020B0604020202020204" pitchFamily="34" charset="0"/>
              <a:buNone/>
              <a:defRPr sz="26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33950967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Gro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283"/>
            <a:ext cx="9143622" cy="6857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373688"/>
            <a:ext cx="5256213" cy="792162"/>
          </a:xfrm>
        </p:spPr>
        <p:txBody>
          <a:bodyPr anchor="b">
            <a:normAutofit/>
          </a:bodyPr>
          <a:lstStyle>
            <a:lvl1pPr marL="0" indent="0" algn="l">
              <a:lnSpc>
                <a:spcPct val="110000"/>
              </a:lnSpc>
              <a:buNone/>
              <a:defRPr sz="2000" b="1"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123" y="0"/>
            <a:ext cx="3689604" cy="202311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2349500"/>
            <a:ext cx="6335713" cy="2592388"/>
          </a:xfrm>
        </p:spPr>
        <p:txBody>
          <a:bodyPr bIns="82800" anchor="b">
            <a:noAutofit/>
          </a:bodyPr>
          <a:lstStyle>
            <a:lvl1pPr>
              <a:lnSpc>
                <a:spcPct val="105000"/>
              </a:lnSpc>
              <a:defRPr sz="5200" b="1" u="none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9398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283"/>
            <a:ext cx="9143622" cy="6857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1916114"/>
            <a:ext cx="5256213" cy="1225550"/>
          </a:xfrm>
        </p:spPr>
        <p:txBody>
          <a:bodyPr bIns="50400" anchor="b" anchorCtr="0">
            <a:noAutofit/>
          </a:bodyPr>
          <a:lstStyle>
            <a:lvl1pPr>
              <a:lnSpc>
                <a:spcPct val="105000"/>
              </a:lnSpc>
              <a:defRPr sz="3500" b="1" u="none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3717032"/>
            <a:ext cx="5256213" cy="2448818"/>
          </a:xfrm>
        </p:spPr>
        <p:txBody>
          <a:bodyPr anchor="t" anchorCtr="0">
            <a:noAutofit/>
          </a:bodyPr>
          <a:lstStyle>
            <a:lvl1pPr marL="0" indent="0" algn="l">
              <a:lnSpc>
                <a:spcPct val="110000"/>
              </a:lnSpc>
              <a:buNone/>
              <a:defRPr sz="2000" b="1" u="none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123" y="0"/>
            <a:ext cx="3689604" cy="202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938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484438" y="6453336"/>
            <a:ext cx="309562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Titel der Präsentation [Einfügen über Kopf- und Fußzeile]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23850" y="6453336"/>
            <a:ext cx="935038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>
          <a:xfrm>
            <a:off x="1403350" y="6453336"/>
            <a:ext cx="936626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TT.MM.JJJJ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49" y="1989138"/>
            <a:ext cx="4176713" cy="4103687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 marL="0" indent="0">
              <a:buFont typeface="Arial" panose="020B0604020202020204" pitchFamily="34" charset="0"/>
              <a:buNone/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3438" y="1989138"/>
            <a:ext cx="4176712" cy="4103687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buAutoNum type="arabicPeriod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484438" y="6453336"/>
            <a:ext cx="309562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Titel der Präsentation [Einfügen über Kopf- und Fußzeile]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23850" y="6453336"/>
            <a:ext cx="935038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Datumsplatzhalter 8"/>
          <p:cNvSpPr>
            <a:spLocks noGrp="1"/>
          </p:cNvSpPr>
          <p:nvPr>
            <p:ph type="dt" sz="half" idx="10"/>
          </p:nvPr>
        </p:nvSpPr>
        <p:spPr>
          <a:xfrm>
            <a:off x="1403350" y="6453336"/>
            <a:ext cx="936626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TT.MM.JJJJ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Titel der Präsentation [Einfügen über Kopf- und Fußzeile]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TT.MM.JJJJ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323528" y="1989139"/>
            <a:ext cx="4177035" cy="2736006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/>
          </p:nvPr>
        </p:nvSpPr>
        <p:spPr>
          <a:xfrm>
            <a:off x="323850" y="4869160"/>
            <a:ext cx="4176713" cy="1223665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6"/>
          </p:nvPr>
        </p:nvSpPr>
        <p:spPr>
          <a:xfrm>
            <a:off x="4643437" y="1989139"/>
            <a:ext cx="4177035" cy="2736006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17"/>
          </p:nvPr>
        </p:nvSpPr>
        <p:spPr>
          <a:xfrm>
            <a:off x="4643759" y="4869160"/>
            <a:ext cx="4176713" cy="1223665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5184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Titel der Präsentation [Einfügen über Kopf- und Fußzeile]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TT.MM.JJJJ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323528" y="1"/>
            <a:ext cx="8496622" cy="5084762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/>
          </p:nvPr>
        </p:nvSpPr>
        <p:spPr>
          <a:xfrm>
            <a:off x="323850" y="5229225"/>
            <a:ext cx="6335713" cy="863601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4292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Titel der Präsentation [Einfügen über Kopf- und Fußzeile]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TT.MM.JJJJ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9876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Titel der Präsentation [Einfügen über Kopf- und Fußzeile]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TT.MM.JJJJ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323850" y="404813"/>
            <a:ext cx="6335713" cy="5688012"/>
          </a:xfrm>
        </p:spPr>
        <p:txBody>
          <a:bodyPr/>
          <a:lstStyle>
            <a:lvl1pPr>
              <a:lnSpc>
                <a:spcPct val="95000"/>
              </a:lnSpc>
              <a:spcBef>
                <a:spcPts val="0"/>
              </a:spcBef>
              <a:defRPr sz="3500"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2pPr marL="0" indent="0">
              <a:lnSpc>
                <a:spcPct val="100000"/>
              </a:lnSpc>
              <a:spcBef>
                <a:spcPts val="3500"/>
              </a:spcBef>
              <a:buFont typeface="Arial" panose="020B0604020202020204" pitchFamily="34" charset="0"/>
              <a:buNone/>
              <a:defRPr sz="20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1487186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Gross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50" y="404664"/>
            <a:ext cx="6335713" cy="1224136"/>
          </a:xfrm>
        </p:spPr>
        <p:txBody>
          <a:bodyPr>
            <a:normAutofit/>
          </a:bodyPr>
          <a:lstStyle>
            <a:lvl1pPr>
              <a:defRPr sz="35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484438" y="6453336"/>
            <a:ext cx="309562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Titel der Präsentation [Einfügen über Kopf- und Fußzeile]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23850" y="6453336"/>
            <a:ext cx="935038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>
          <a:xfrm>
            <a:off x="1403350" y="6453336"/>
            <a:ext cx="936626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TT.MM.JJJJ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6531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el Gross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50" y="404663"/>
            <a:ext cx="6335713" cy="1224111"/>
          </a:xfrm>
        </p:spPr>
        <p:txBody>
          <a:bodyPr/>
          <a:lstStyle>
            <a:lvl1pPr>
              <a:defRPr lang="de-DE" sz="3500" b="1" u="sng" kern="1200" baseline="0" dirty="0" smtClean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49" y="1989138"/>
            <a:ext cx="4176713" cy="4103687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 marL="0" indent="0">
              <a:buFont typeface="Arial" panose="020B0604020202020204" pitchFamily="34" charset="0"/>
              <a:buNone/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3438" y="1989138"/>
            <a:ext cx="4176712" cy="4103687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484438" y="6453336"/>
            <a:ext cx="309562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Titel der Präsentation [Einfügen über Kopf- und Fußzeile]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23850" y="6453336"/>
            <a:ext cx="935038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Datumsplatzhalter 8"/>
          <p:cNvSpPr>
            <a:spLocks noGrp="1"/>
          </p:cNvSpPr>
          <p:nvPr>
            <p:ph type="dt" sz="half" idx="10"/>
          </p:nvPr>
        </p:nvSpPr>
        <p:spPr>
          <a:xfrm>
            <a:off x="1403350" y="6453336"/>
            <a:ext cx="936626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TT.MM.JJJJ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1312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404664"/>
            <a:ext cx="6335713" cy="7920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1988840"/>
            <a:ext cx="6335713" cy="410398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323850" y="6408378"/>
            <a:ext cx="849662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484438" y="6453336"/>
            <a:ext cx="309562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Titel der Präsentation [Einfügen über Kopf- und Fußzeile]</a:t>
            </a:r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23850" y="6453336"/>
            <a:ext cx="935038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Datumsplatzhalter 8"/>
          <p:cNvSpPr>
            <a:spLocks noGrp="1"/>
          </p:cNvSpPr>
          <p:nvPr>
            <p:ph type="dt" sz="half" idx="2"/>
          </p:nvPr>
        </p:nvSpPr>
        <p:spPr>
          <a:xfrm>
            <a:off x="1403350" y="6453336"/>
            <a:ext cx="936626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TT.MM.JJJJ</a:t>
            </a:r>
            <a:endParaRPr lang="de-DE" dirty="0"/>
          </a:p>
        </p:txBody>
      </p:sp>
      <p:sp>
        <p:nvSpPr>
          <p:cNvPr id="18" name="Fußzeilenplatzhalter 4"/>
          <p:cNvSpPr txBox="1">
            <a:spLocks/>
          </p:cNvSpPr>
          <p:nvPr userDrawn="1"/>
        </p:nvSpPr>
        <p:spPr>
          <a:xfrm>
            <a:off x="5724525" y="6453336"/>
            <a:ext cx="309594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defPPr>
              <a:defRPr lang="de-DE"/>
            </a:defPPr>
            <a:lvl1pPr marL="0" algn="l" defTabSz="914400" rtl="0" eaLnBrk="1" latinLnBrk="0" hangingPunct="1">
              <a:defRPr sz="7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/>
              <a:t>Universität Konstanz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65" r:id="rId4"/>
    <p:sldLayoutId id="2147483667" r:id="rId5"/>
    <p:sldLayoutId id="2147483660" r:id="rId6"/>
    <p:sldLayoutId id="2147483662" r:id="rId7"/>
    <p:sldLayoutId id="2147483657" r:id="rId8"/>
    <p:sldLayoutId id="2147483659" r:id="rId9"/>
    <p:sldLayoutId id="2147483666" r:id="rId10"/>
    <p:sldLayoutId id="2147483661" r:id="rId11"/>
    <p:sldLayoutId id="2147483663" r:id="rId12"/>
    <p:sldLayoutId id="2147483658" r:id="rId13"/>
    <p:sldLayoutId id="2147483664" r:id="rId14"/>
  </p:sldLayoutIdLst>
  <p:hf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2000" b="1" u="sng" kern="1200" baseline="0">
          <a:solidFill>
            <a:schemeClr val="tx1"/>
          </a:solidFill>
          <a:uFill>
            <a:solidFill>
              <a:schemeClr val="accent1"/>
            </a:solidFill>
          </a:u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buFont typeface="Arial" pitchFamily="34" charset="0"/>
        <a:buNone/>
        <a:defRPr sz="16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0000"/>
        </a:lnSpc>
        <a:spcBef>
          <a:spcPts val="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24000" indent="-32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74000" indent="-32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74000" indent="-324000" algn="l" defTabSz="914400" rtl="0" eaLnBrk="1" latinLnBrk="0" hangingPunct="1">
        <a:lnSpc>
          <a:spcPct val="110000"/>
        </a:lnSpc>
        <a:spcBef>
          <a:spcPts val="0"/>
        </a:spcBef>
        <a:buFont typeface="+mj-lt"/>
        <a:buAutoNum type="arabi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None/>
        <a:tabLst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289615" y="4242695"/>
            <a:ext cx="3346281" cy="56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289616" y="3680613"/>
            <a:ext cx="4354392" cy="56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289616" y="3118835"/>
            <a:ext cx="4498408" cy="56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373688"/>
            <a:ext cx="6840438" cy="792162"/>
          </a:xfrm>
        </p:spPr>
        <p:txBody>
          <a:bodyPr/>
          <a:lstStyle/>
          <a:p>
            <a:r>
              <a:rPr lang="de-DE" dirty="0"/>
              <a:t>Niklas Bacher, Jonas Schrade</a:t>
            </a:r>
            <a:endParaRPr lang="de-DE" b="1" u="sng" dirty="0">
              <a:uFill>
                <a:solidFill>
                  <a:schemeClr val="accent1"/>
                </a:solidFill>
              </a:uFill>
            </a:endParaRPr>
          </a:p>
          <a:p>
            <a:r>
              <a:rPr lang="de-DE" b="0" u="none" dirty="0"/>
              <a:t>Konstanz, 21.04.2021, </a:t>
            </a:r>
            <a:r>
              <a:rPr lang="de-DE" b="0" u="none" dirty="0" err="1"/>
              <a:t>Statistics</a:t>
            </a:r>
            <a:r>
              <a:rPr lang="de-DE" b="0" u="none" dirty="0"/>
              <a:t> 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Tutorial 1</a:t>
            </a:r>
            <a:br>
              <a:rPr lang="de-DE" dirty="0"/>
            </a:br>
            <a:r>
              <a:rPr lang="de-DE" dirty="0"/>
              <a:t>Simple Linear</a:t>
            </a:r>
            <a:br>
              <a:rPr lang="de-DE" dirty="0"/>
            </a:br>
            <a:r>
              <a:rPr lang="de-DE" dirty="0"/>
              <a:t>Regression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50" y="339349"/>
            <a:ext cx="6335713" cy="792088"/>
          </a:xfrm>
        </p:spPr>
        <p:txBody>
          <a:bodyPr/>
          <a:lstStyle/>
          <a:p>
            <a:r>
              <a:rPr lang="de-DE" dirty="0"/>
              <a:t>Disclaimer!!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850" y="1988840"/>
            <a:ext cx="7488510" cy="4103985"/>
          </a:xfrm>
        </p:spPr>
        <p:txBody>
          <a:bodyPr/>
          <a:lstStyle/>
          <a:p>
            <a:pPr marL="298450" marR="5080" indent="-285750">
              <a:lnSpc>
                <a:spcPct val="1026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The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content of the slides </a:t>
            </a: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partly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relies on material of Philipp  Prinz, Philipp Scherer and Jens </a:t>
            </a:r>
            <a:r>
              <a:rPr lang="en-US" sz="1800" b="0" spc="-5" dirty="0" err="1">
                <a:solidFill>
                  <a:schemeClr val="tx1"/>
                </a:solidFill>
                <a:cs typeface="LM Sans 10"/>
              </a:rPr>
              <a:t>Wiederspohn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, </a:t>
            </a:r>
            <a:r>
              <a:rPr lang="en-US" sz="1800" b="0" spc="-15" dirty="0">
                <a:solidFill>
                  <a:schemeClr val="tx1"/>
                </a:solidFill>
                <a:cs typeface="LM Sans 10"/>
              </a:rPr>
              <a:t>former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Statistics </a:t>
            </a: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tutors. </a:t>
            </a:r>
            <a:r>
              <a:rPr lang="en-US" sz="1800" b="0" spc="-15" dirty="0">
                <a:solidFill>
                  <a:schemeClr val="tx1"/>
                </a:solidFill>
                <a:cs typeface="LM Sans 10"/>
              </a:rPr>
              <a:t>Like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us, they are students. </a:t>
            </a: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Therefore, </a:t>
            </a:r>
            <a:r>
              <a:rPr lang="en-US" sz="1800" b="0" spc="-25" dirty="0">
                <a:solidFill>
                  <a:schemeClr val="tx1"/>
                </a:solidFill>
                <a:cs typeface="LM Sans 10"/>
              </a:rPr>
              <a:t>we </a:t>
            </a: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provide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no </a:t>
            </a: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guarantee </a:t>
            </a:r>
            <a:r>
              <a:rPr lang="en-US" sz="1800" b="0" spc="-20" dirty="0">
                <a:solidFill>
                  <a:schemeClr val="tx1"/>
                </a:solidFill>
                <a:cs typeface="LM Sans 10"/>
              </a:rPr>
              <a:t>for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the content of the slides  </a:t>
            </a:r>
            <a:r>
              <a:rPr lang="en-US" sz="1800" b="0" spc="-25" dirty="0">
                <a:solidFill>
                  <a:schemeClr val="tx1"/>
                </a:solidFill>
                <a:cs typeface="LM Sans 10"/>
              </a:rPr>
              <a:t>or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other </a:t>
            </a: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data/information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of the</a:t>
            </a:r>
            <a:r>
              <a:rPr lang="en-US" sz="1800" b="0" spc="15" dirty="0">
                <a:solidFill>
                  <a:schemeClr val="tx1"/>
                </a:solidFill>
                <a:cs typeface="LM Sans 10"/>
              </a:rPr>
              <a:t> </a:t>
            </a: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tutorial.</a:t>
            </a:r>
            <a:endParaRPr lang="en-US" sz="1800" b="0" dirty="0">
              <a:solidFill>
                <a:schemeClr val="tx1"/>
              </a:solidFill>
              <a:cs typeface="LM Sans 10"/>
            </a:endParaRPr>
          </a:p>
          <a:p>
            <a:pPr marL="298450" marR="225425" indent="-285750">
              <a:lnSpc>
                <a:spcPct val="1026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Please note that the </a:t>
            </a: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slides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will not cover the entire lecture  content. </a:t>
            </a:r>
            <a:r>
              <a:rPr lang="en-US" sz="1800" b="0" spc="-60" dirty="0">
                <a:solidFill>
                  <a:schemeClr val="tx1"/>
                </a:solidFill>
                <a:cs typeface="LM Sans 10"/>
              </a:rPr>
              <a:t>To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pass </a:t>
            </a: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the exam,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it is still absolutely </a:t>
            </a: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necessary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to  deal with the </a:t>
            </a: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Wooldridge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in</a:t>
            </a: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detail!</a:t>
            </a:r>
            <a:endParaRPr lang="en-US" sz="1800" b="0" dirty="0">
              <a:solidFill>
                <a:schemeClr val="tx1"/>
              </a:solidFill>
              <a:cs typeface="LM Sans 10"/>
            </a:endParaRPr>
          </a:p>
          <a:p>
            <a:pPr marL="342900" indent="-342900">
              <a:buFont typeface="+mj-lt"/>
              <a:buAutoNum type="arabicPeriod"/>
            </a:pPr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dirty="0"/>
              <a:t>21.04.2021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Tutorial: </a:t>
            </a:r>
            <a:r>
              <a:rPr lang="de-DE" dirty="0" err="1"/>
              <a:t>Statistics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6823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Econometrics</a:t>
            </a:r>
            <a:r>
              <a:rPr lang="de-DE" dirty="0"/>
              <a:t> in General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850" y="1988840"/>
            <a:ext cx="7488510" cy="4103985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800" spc="-10" dirty="0">
                <a:cs typeface="LM Sans 10"/>
              </a:rPr>
              <a:t>What </a:t>
            </a:r>
            <a:r>
              <a:rPr lang="en-US" sz="1800" spc="-5" dirty="0">
                <a:cs typeface="LM Sans 10"/>
              </a:rPr>
              <a:t>is econometrics all</a:t>
            </a:r>
            <a:r>
              <a:rPr lang="en-US" sz="1800" spc="-10" dirty="0">
                <a:cs typeface="LM Sans 10"/>
              </a:rPr>
              <a:t> </a:t>
            </a:r>
            <a:r>
              <a:rPr lang="en-US" sz="1800" dirty="0">
                <a:cs typeface="LM Sans 10"/>
              </a:rPr>
              <a:t>about?</a:t>
            </a:r>
          </a:p>
          <a:p>
            <a:pPr marL="575310" marR="5080" indent="-285750">
              <a:lnSpc>
                <a:spcPct val="113199"/>
              </a:lnSpc>
              <a:spcBef>
                <a:spcPts val="655"/>
              </a:spcBef>
              <a:buFont typeface="Arial" panose="020B0604020202020204" pitchFamily="34" charset="0"/>
              <a:buChar char="•"/>
            </a:pP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Econometrics </a:t>
            </a: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=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statistics </a:t>
            </a:r>
            <a:r>
              <a:rPr lang="en-US" sz="1800" b="0" spc="-15" dirty="0">
                <a:solidFill>
                  <a:schemeClr val="tx1"/>
                </a:solidFill>
                <a:cs typeface="LM Sans 10"/>
              </a:rPr>
              <a:t>for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economists </a:t>
            </a: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(and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politicians)</a:t>
            </a:r>
          </a:p>
          <a:p>
            <a:pPr marL="575310" marR="5080" indent="-285750">
              <a:lnSpc>
                <a:spcPct val="113199"/>
              </a:lnSpc>
              <a:spcBef>
                <a:spcPts val="655"/>
              </a:spcBef>
              <a:buFont typeface="Arial" panose="020B0604020202020204" pitchFamily="34" charset="0"/>
              <a:buChar char="•"/>
            </a:pP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Mathematical </a:t>
            </a:r>
            <a:r>
              <a:rPr lang="en-US" sz="1800" b="0" dirty="0">
                <a:solidFill>
                  <a:schemeClr val="tx1"/>
                </a:solidFill>
                <a:cs typeface="LM Sans 10"/>
              </a:rPr>
              <a:t>tools </a:t>
            </a: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(e.g.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regression) </a:t>
            </a:r>
            <a:r>
              <a:rPr lang="en-US" sz="1800" b="0" spc="-15" dirty="0">
                <a:solidFill>
                  <a:schemeClr val="tx1"/>
                </a:solidFill>
                <a:cs typeface="LM Sans 10"/>
              </a:rPr>
              <a:t>for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economic</a:t>
            </a:r>
            <a:r>
              <a:rPr lang="en-US" sz="1800" b="0" spc="85" dirty="0">
                <a:solidFill>
                  <a:schemeClr val="tx1"/>
                </a:solidFill>
                <a:cs typeface="LM Sans 10"/>
              </a:rPr>
              <a:t> </a:t>
            </a: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problems</a:t>
            </a:r>
            <a:endParaRPr lang="en-US" sz="1800" b="0" dirty="0">
              <a:solidFill>
                <a:schemeClr val="tx1"/>
              </a:solidFill>
              <a:cs typeface="LM Sans 10"/>
            </a:endParaRPr>
          </a:p>
          <a:p>
            <a:pPr marL="899310" marR="5080" lvl="2" indent="-285750">
              <a:lnSpc>
                <a:spcPct val="113199"/>
              </a:lnSpc>
              <a:spcBef>
                <a:spcPts val="655"/>
              </a:spcBef>
              <a:buFont typeface="Arial" panose="020B0604020202020204" pitchFamily="34" charset="0"/>
              <a:buChar char="•"/>
            </a:pP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Different </a:t>
            </a:r>
            <a:r>
              <a:rPr lang="en-US" sz="1800" b="0" dirty="0">
                <a:solidFill>
                  <a:schemeClr val="tx1"/>
                </a:solidFill>
                <a:cs typeface="LM Sans 10"/>
              </a:rPr>
              <a:t>focus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and</a:t>
            </a:r>
            <a:r>
              <a:rPr lang="en-US" sz="1800" b="0" dirty="0">
                <a:solidFill>
                  <a:schemeClr val="tx1"/>
                </a:solidFill>
                <a:cs typeface="LM Sans 10"/>
              </a:rPr>
              <a:t>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interpretation</a:t>
            </a:r>
            <a:endParaRPr lang="en-US" sz="1800" b="0" dirty="0">
              <a:solidFill>
                <a:schemeClr val="tx1"/>
              </a:solidFill>
              <a:cs typeface="LM Sans 10"/>
            </a:endParaRPr>
          </a:p>
          <a:p>
            <a:pPr marL="575310" indent="-285750">
              <a:lnSpc>
                <a:spcPct val="100000"/>
              </a:lnSpc>
              <a:spcBef>
                <a:spcPts val="195"/>
              </a:spcBef>
              <a:buFont typeface="Arial" panose="020B0604020202020204" pitchFamily="34" charset="0"/>
              <a:buChar char="•"/>
            </a:pP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Use of statistical methods </a:t>
            </a: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and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empirical data</a:t>
            </a:r>
            <a:r>
              <a:rPr lang="en-US" sz="1800" b="0" spc="-15" dirty="0">
                <a:solidFill>
                  <a:schemeClr val="tx1"/>
                </a:solidFill>
                <a:cs typeface="LM Sans 10"/>
              </a:rPr>
              <a:t>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to...</a:t>
            </a:r>
            <a:endParaRPr lang="en-US" sz="1800" b="0" dirty="0">
              <a:solidFill>
                <a:schemeClr val="tx1"/>
              </a:solidFill>
              <a:cs typeface="LM Sans 10"/>
            </a:endParaRPr>
          </a:p>
          <a:p>
            <a:pPr marL="899310" lvl="2" indent="-285750">
              <a:lnSpc>
                <a:spcPct val="100000"/>
              </a:lnSpc>
              <a:spcBef>
                <a:spcPts val="195"/>
              </a:spcBef>
              <a:buFont typeface="Arial" panose="020B0604020202020204" pitchFamily="34" charset="0"/>
              <a:buChar char="•"/>
            </a:pP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estimate (economic) relationships</a:t>
            </a:r>
          </a:p>
          <a:p>
            <a:pPr marL="899310" lvl="2" indent="-285750">
              <a:lnSpc>
                <a:spcPct val="100000"/>
              </a:lnSpc>
              <a:spcBef>
                <a:spcPts val="195"/>
              </a:spcBef>
              <a:buFont typeface="Arial" panose="020B0604020202020204" pitchFamily="34" charset="0"/>
              <a:buChar char="•"/>
            </a:pP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test</a:t>
            </a: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 theories</a:t>
            </a:r>
            <a:endParaRPr lang="en-US" sz="1800" dirty="0">
              <a:cs typeface="LM Sans 10"/>
            </a:endParaRPr>
          </a:p>
          <a:p>
            <a:pPr marL="899310" lvl="2" indent="-285750">
              <a:lnSpc>
                <a:spcPct val="100000"/>
              </a:lnSpc>
              <a:spcBef>
                <a:spcPts val="195"/>
              </a:spcBef>
              <a:buFont typeface="Arial" panose="020B0604020202020204" pitchFamily="34" charset="0"/>
              <a:buChar char="•"/>
            </a:pP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evaluate </a:t>
            </a:r>
            <a:r>
              <a:rPr lang="en-US" sz="1800" b="0" dirty="0">
                <a:solidFill>
                  <a:schemeClr val="tx1"/>
                </a:solidFill>
                <a:cs typeface="LM Sans 10"/>
              </a:rPr>
              <a:t>policies</a:t>
            </a:r>
          </a:p>
          <a:p>
            <a:pPr marL="899310" lvl="2" indent="-285750">
              <a:lnSpc>
                <a:spcPct val="100000"/>
              </a:lnSpc>
              <a:spcBef>
                <a:spcPts val="195"/>
              </a:spcBef>
              <a:buFont typeface="Arial" panose="020B0604020202020204" pitchFamily="34" charset="0"/>
              <a:buChar char="•"/>
            </a:pP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forecast</a:t>
            </a:r>
            <a:r>
              <a:rPr lang="en-US" sz="1800" b="0" spc="-25" dirty="0">
                <a:solidFill>
                  <a:schemeClr val="tx1"/>
                </a:solidFill>
                <a:cs typeface="LM Sans 10"/>
              </a:rPr>
              <a:t> </a:t>
            </a: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variables</a:t>
            </a:r>
            <a:endParaRPr lang="en-US" sz="1800" b="0" dirty="0">
              <a:solidFill>
                <a:schemeClr val="tx1"/>
              </a:solidFill>
              <a:cs typeface="LM Sans 10"/>
            </a:endParaRPr>
          </a:p>
          <a:p>
            <a:pPr marL="342900" indent="-342900">
              <a:buFont typeface="+mj-lt"/>
              <a:buAutoNum type="arabicPeriod"/>
            </a:pPr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dirty="0"/>
              <a:t>121.04.2021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Tutorial: </a:t>
            </a:r>
            <a:r>
              <a:rPr lang="de-DE" dirty="0" err="1"/>
              <a:t>Statistics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3094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Econometrics</a:t>
            </a:r>
            <a:r>
              <a:rPr lang="de-DE" dirty="0"/>
              <a:t> in General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850" y="1988840"/>
            <a:ext cx="7200478" cy="4103985"/>
          </a:xfrm>
        </p:spPr>
        <p:txBody>
          <a:bodyPr/>
          <a:lstStyle/>
          <a:p>
            <a:pPr marL="50800">
              <a:lnSpc>
                <a:spcPct val="100000"/>
              </a:lnSpc>
              <a:spcBef>
                <a:spcPts val="775"/>
              </a:spcBef>
            </a:pPr>
            <a:r>
              <a:rPr lang="en-US" sz="1800" spc="-10" dirty="0">
                <a:cs typeface="LM Sans 10"/>
              </a:rPr>
              <a:t>What </a:t>
            </a:r>
            <a:r>
              <a:rPr lang="en-US" sz="1800" spc="-5" dirty="0">
                <a:cs typeface="LM Sans 10"/>
              </a:rPr>
              <a:t>is an econometric </a:t>
            </a:r>
            <a:r>
              <a:rPr lang="en-US" sz="1800" dirty="0">
                <a:cs typeface="LM Sans 10"/>
              </a:rPr>
              <a:t>model </a:t>
            </a:r>
            <a:r>
              <a:rPr lang="en-US" sz="1800" spc="-5" dirty="0">
                <a:cs typeface="LM Sans 10"/>
              </a:rPr>
              <a:t>in</a:t>
            </a:r>
            <a:r>
              <a:rPr lang="en-US" sz="1800" spc="-20" dirty="0">
                <a:cs typeface="LM Sans 10"/>
              </a:rPr>
              <a:t> </a:t>
            </a:r>
            <a:r>
              <a:rPr lang="en-US" sz="1800" spc="-5" dirty="0">
                <a:cs typeface="LM Sans 10"/>
              </a:rPr>
              <a:t>general?</a:t>
            </a:r>
            <a:endParaRPr lang="en-US" sz="1800" dirty="0">
              <a:cs typeface="LM Sans 10"/>
            </a:endParaRPr>
          </a:p>
          <a:p>
            <a:pPr marL="612775" marR="561975" indent="-285750">
              <a:lnSpc>
                <a:spcPct val="106400"/>
              </a:lnSpc>
              <a:spcBef>
                <a:spcPts val="585"/>
              </a:spcBef>
              <a:buFont typeface="Arial" panose="020B0604020202020204" pitchFamily="34" charset="0"/>
              <a:buChar char="•"/>
            </a:pP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Econometric models </a:t>
            </a:r>
            <a:r>
              <a:rPr lang="en-US" sz="1800" b="0" spc="-15" dirty="0">
                <a:solidFill>
                  <a:schemeClr val="tx1"/>
                </a:solidFill>
                <a:cs typeface="LM Sans 10"/>
              </a:rPr>
              <a:t>are </a:t>
            </a: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formalized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economic </a:t>
            </a:r>
            <a:r>
              <a:rPr lang="en-US" sz="1800" b="0" dirty="0">
                <a:solidFill>
                  <a:schemeClr val="tx1"/>
                </a:solidFill>
                <a:cs typeface="LM Sans 10"/>
              </a:rPr>
              <a:t>models</a:t>
            </a:r>
          </a:p>
          <a:p>
            <a:pPr marL="936775" marR="561975" lvl="2" indent="-285750">
              <a:lnSpc>
                <a:spcPct val="106400"/>
              </a:lnSpc>
              <a:spcBef>
                <a:spcPts val="585"/>
              </a:spcBef>
              <a:buFont typeface="Arial" panose="020B0604020202020204" pitchFamily="34" charset="0"/>
              <a:buChar char="•"/>
            </a:pPr>
            <a:r>
              <a:rPr lang="en-US" sz="1800" b="0" spc="-15" dirty="0">
                <a:solidFill>
                  <a:schemeClr val="tx1"/>
                </a:solidFill>
                <a:cs typeface="LM Sans 10"/>
              </a:rPr>
              <a:t>How </a:t>
            </a:r>
            <a:r>
              <a:rPr lang="en-US" sz="1800" b="0" dirty="0">
                <a:solidFill>
                  <a:schemeClr val="tx1"/>
                </a:solidFill>
                <a:cs typeface="LM Sans 10"/>
              </a:rPr>
              <a:t>does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demand change if the </a:t>
            </a: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prices </a:t>
            </a:r>
            <a:r>
              <a:rPr lang="en-US" sz="1800" b="0" spc="-15" dirty="0">
                <a:solidFill>
                  <a:schemeClr val="tx1"/>
                </a:solidFill>
                <a:cs typeface="LM Sans 10"/>
              </a:rPr>
              <a:t>are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increased?  </a:t>
            </a:r>
            <a:r>
              <a:rPr lang="en-US" sz="1800" b="0" i="1" spc="-5" dirty="0" err="1">
                <a:solidFill>
                  <a:schemeClr val="tx1"/>
                </a:solidFill>
                <a:cs typeface="LM Sans 10"/>
              </a:rPr>
              <a:t>demand</a:t>
            </a:r>
            <a:r>
              <a:rPr lang="en-US" sz="1800" b="0" i="1" spc="-7" baseline="-11904" dirty="0" err="1">
                <a:solidFill>
                  <a:schemeClr val="tx1"/>
                </a:solidFill>
                <a:cs typeface="LM Sans 8"/>
              </a:rPr>
              <a:t>i</a:t>
            </a:r>
            <a:r>
              <a:rPr lang="en-US" sz="1800" b="0" i="1" spc="-7" baseline="-11904" dirty="0">
                <a:solidFill>
                  <a:schemeClr val="tx1"/>
                </a:solidFill>
                <a:cs typeface="LM Sans 8"/>
              </a:rPr>
              <a:t> </a:t>
            </a:r>
            <a:r>
              <a:rPr lang="en-US" sz="1800" b="0" i="1" spc="-5" dirty="0">
                <a:solidFill>
                  <a:schemeClr val="tx1"/>
                </a:solidFill>
                <a:cs typeface="LM Sans 10"/>
              </a:rPr>
              <a:t>= </a:t>
            </a:r>
            <a:r>
              <a:rPr lang="en-US" sz="1800" b="0" i="1" spc="-30" dirty="0">
                <a:solidFill>
                  <a:schemeClr val="tx1"/>
                </a:solidFill>
                <a:cs typeface="Verdana"/>
              </a:rPr>
              <a:t>β</a:t>
            </a:r>
            <a:r>
              <a:rPr lang="en-US" sz="1800" b="0" i="1" spc="-44" baseline="-11904" dirty="0">
                <a:solidFill>
                  <a:schemeClr val="tx1"/>
                </a:solidFill>
                <a:cs typeface="LM Sans 8"/>
              </a:rPr>
              <a:t>0 </a:t>
            </a:r>
            <a:r>
              <a:rPr lang="en-US" sz="1800" b="0" i="1" spc="-5" dirty="0">
                <a:solidFill>
                  <a:schemeClr val="tx1"/>
                </a:solidFill>
                <a:cs typeface="LM Sans 10"/>
              </a:rPr>
              <a:t>+ </a:t>
            </a:r>
            <a:r>
              <a:rPr lang="en-US" sz="1800" b="0" i="1" spc="-30" dirty="0">
                <a:solidFill>
                  <a:schemeClr val="tx1"/>
                </a:solidFill>
                <a:cs typeface="Verdana"/>
              </a:rPr>
              <a:t>β</a:t>
            </a:r>
            <a:r>
              <a:rPr lang="en-US" sz="1800" b="0" i="1" spc="-44" baseline="-11904" dirty="0">
                <a:solidFill>
                  <a:schemeClr val="tx1"/>
                </a:solidFill>
                <a:cs typeface="LM Sans 8"/>
              </a:rPr>
              <a:t>1 </a:t>
            </a:r>
            <a:r>
              <a:rPr lang="en-US" sz="1800" b="0" i="1" spc="-260" dirty="0">
                <a:solidFill>
                  <a:schemeClr val="tx1"/>
                </a:solidFill>
                <a:cs typeface="DejaVu Sans Condensed"/>
              </a:rPr>
              <a:t>∗    </a:t>
            </a:r>
            <a:r>
              <a:rPr lang="en-US" sz="1800" b="0" i="1" spc="-10" dirty="0" err="1">
                <a:solidFill>
                  <a:schemeClr val="tx1"/>
                </a:solidFill>
                <a:cs typeface="LM Sans 10"/>
              </a:rPr>
              <a:t>price</a:t>
            </a:r>
            <a:r>
              <a:rPr lang="en-US" sz="1800" b="0" i="1" spc="-15" baseline="-11904" dirty="0" err="1">
                <a:solidFill>
                  <a:schemeClr val="tx1"/>
                </a:solidFill>
                <a:cs typeface="LM Sans 8"/>
              </a:rPr>
              <a:t>i</a:t>
            </a:r>
            <a:r>
              <a:rPr lang="en-US" sz="1800" b="0" i="1" spc="-15" baseline="-11904" dirty="0">
                <a:solidFill>
                  <a:schemeClr val="tx1"/>
                </a:solidFill>
                <a:cs typeface="LM Sans 8"/>
              </a:rPr>
              <a:t> </a:t>
            </a:r>
            <a:r>
              <a:rPr lang="en-US" sz="1800" b="0" i="1" spc="-5" dirty="0">
                <a:solidFill>
                  <a:schemeClr val="tx1"/>
                </a:solidFill>
                <a:cs typeface="LM Sans 10"/>
              </a:rPr>
              <a:t>+</a:t>
            </a:r>
            <a:r>
              <a:rPr lang="en-US" sz="1800" b="0" i="1" spc="-195" dirty="0">
                <a:solidFill>
                  <a:schemeClr val="tx1"/>
                </a:solidFill>
                <a:cs typeface="LM Sans 10"/>
              </a:rPr>
              <a:t> </a:t>
            </a:r>
            <a:r>
              <a:rPr lang="en-US" sz="1800" b="0" i="1" spc="-5" dirty="0" err="1">
                <a:solidFill>
                  <a:schemeClr val="tx1"/>
                </a:solidFill>
                <a:cs typeface="LM Sans 10"/>
              </a:rPr>
              <a:t>u</a:t>
            </a:r>
            <a:r>
              <a:rPr lang="en-US" sz="1800" b="0" i="1" spc="-7" baseline="-11904" dirty="0" err="1">
                <a:solidFill>
                  <a:schemeClr val="tx1"/>
                </a:solidFill>
                <a:cs typeface="LM Sans 8"/>
              </a:rPr>
              <a:t>i</a:t>
            </a:r>
            <a:endParaRPr lang="en-US" sz="1800" i="1" baseline="-11904" dirty="0">
              <a:cs typeface="LM Sans 8"/>
            </a:endParaRPr>
          </a:p>
          <a:p>
            <a:pPr marL="936775" marR="561975" lvl="2" indent="-285750">
              <a:lnSpc>
                <a:spcPct val="106400"/>
              </a:lnSpc>
              <a:spcBef>
                <a:spcPts val="585"/>
              </a:spcBef>
              <a:buFont typeface="Arial" panose="020B0604020202020204" pitchFamily="34" charset="0"/>
              <a:buChar char="•"/>
            </a:pP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What is the </a:t>
            </a: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effect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of election fraud on re-election</a:t>
            </a:r>
            <a:r>
              <a:rPr lang="en-US" sz="1800" b="0" spc="55" dirty="0">
                <a:solidFill>
                  <a:schemeClr val="tx1"/>
                </a:solidFill>
                <a:cs typeface="LM Sans 10"/>
              </a:rPr>
              <a:t> </a:t>
            </a:r>
            <a:r>
              <a:rPr lang="en-US" sz="1800" b="0" dirty="0">
                <a:solidFill>
                  <a:schemeClr val="tx1"/>
                </a:solidFill>
                <a:cs typeface="LM Sans 10"/>
              </a:rPr>
              <a:t>perspectives                                                              </a:t>
            </a:r>
            <a:r>
              <a:rPr lang="en-US" sz="1800" b="0" i="1" spc="-5" dirty="0" err="1">
                <a:solidFill>
                  <a:schemeClr val="tx1"/>
                </a:solidFill>
                <a:cs typeface="LM Sans 10"/>
              </a:rPr>
              <a:t>votes</a:t>
            </a:r>
            <a:r>
              <a:rPr lang="en-US" sz="1800" b="0" i="1" spc="-7" baseline="-11904" dirty="0" err="1">
                <a:solidFill>
                  <a:schemeClr val="tx1"/>
                </a:solidFill>
                <a:cs typeface="LM Sans 8"/>
              </a:rPr>
              <a:t>i</a:t>
            </a:r>
            <a:r>
              <a:rPr lang="en-US" sz="1800" b="0" i="1" spc="-7" baseline="-11904" dirty="0">
                <a:solidFill>
                  <a:schemeClr val="tx1"/>
                </a:solidFill>
                <a:cs typeface="LM Sans 8"/>
              </a:rPr>
              <a:t>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= </a:t>
            </a:r>
            <a:r>
              <a:rPr lang="en-US" sz="1800" b="0" i="1" spc="-30" dirty="0">
                <a:solidFill>
                  <a:schemeClr val="tx1"/>
                </a:solidFill>
                <a:cs typeface="Verdana"/>
              </a:rPr>
              <a:t>β</a:t>
            </a:r>
            <a:r>
              <a:rPr lang="en-US" sz="1800" b="0" spc="-44" baseline="-11904" dirty="0">
                <a:solidFill>
                  <a:schemeClr val="tx1"/>
                </a:solidFill>
                <a:cs typeface="LM Sans 8"/>
              </a:rPr>
              <a:t>0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+ </a:t>
            </a:r>
            <a:r>
              <a:rPr lang="en-US" sz="1800" b="0" i="1" spc="-30" dirty="0">
                <a:solidFill>
                  <a:schemeClr val="tx1"/>
                </a:solidFill>
                <a:cs typeface="Verdana"/>
              </a:rPr>
              <a:t>β</a:t>
            </a:r>
            <a:r>
              <a:rPr lang="en-US" sz="1800" b="0" spc="-44" baseline="-11904" dirty="0">
                <a:solidFill>
                  <a:schemeClr val="tx1"/>
                </a:solidFill>
                <a:cs typeface="LM Sans 8"/>
              </a:rPr>
              <a:t>1 </a:t>
            </a:r>
            <a:r>
              <a:rPr lang="en-US" sz="1800" b="0" i="1" spc="-260" dirty="0">
                <a:solidFill>
                  <a:schemeClr val="tx1"/>
                </a:solidFill>
                <a:cs typeface="DejaVu Sans Condensed"/>
              </a:rPr>
              <a:t>∗    </a:t>
            </a:r>
            <a:r>
              <a:rPr lang="en-US" sz="1800" b="0" i="1" spc="-10" dirty="0" err="1">
                <a:solidFill>
                  <a:schemeClr val="tx1"/>
                </a:solidFill>
                <a:cs typeface="LM Sans 10"/>
              </a:rPr>
              <a:t>ability</a:t>
            </a:r>
            <a:r>
              <a:rPr lang="en-US" sz="1800" b="0" i="1" spc="-15" baseline="-11904" dirty="0" err="1">
                <a:solidFill>
                  <a:schemeClr val="tx1"/>
                </a:solidFill>
                <a:cs typeface="LM Sans 8"/>
              </a:rPr>
              <a:t>i</a:t>
            </a:r>
            <a:r>
              <a:rPr lang="en-US" sz="1800" b="0" i="1" spc="-15" baseline="-11904" dirty="0">
                <a:solidFill>
                  <a:schemeClr val="tx1"/>
                </a:solidFill>
                <a:cs typeface="LM Sans 8"/>
              </a:rPr>
              <a:t>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+ </a:t>
            </a:r>
            <a:r>
              <a:rPr lang="en-US" sz="1800" b="0" i="1" spc="-30" dirty="0">
                <a:solidFill>
                  <a:schemeClr val="tx1"/>
                </a:solidFill>
                <a:cs typeface="Verdana"/>
              </a:rPr>
              <a:t>β</a:t>
            </a:r>
            <a:r>
              <a:rPr lang="en-US" sz="1800" b="0" spc="-44" baseline="-11904" dirty="0">
                <a:solidFill>
                  <a:schemeClr val="tx1"/>
                </a:solidFill>
                <a:cs typeface="LM Sans 8"/>
              </a:rPr>
              <a:t>2 </a:t>
            </a:r>
            <a:r>
              <a:rPr lang="en-US" sz="1800" b="0" i="1" spc="-260" dirty="0">
                <a:solidFill>
                  <a:schemeClr val="tx1"/>
                </a:solidFill>
                <a:cs typeface="DejaVu Sans Condensed"/>
              </a:rPr>
              <a:t>∗    </a:t>
            </a:r>
            <a:r>
              <a:rPr lang="en-US" sz="1800" b="0" i="1" spc="-10" dirty="0" err="1">
                <a:solidFill>
                  <a:schemeClr val="tx1"/>
                </a:solidFill>
                <a:cs typeface="LM Sans 10"/>
              </a:rPr>
              <a:t>integrity</a:t>
            </a:r>
            <a:r>
              <a:rPr lang="en-US" sz="1800" b="0" i="1" spc="-15" baseline="-11904" dirty="0" err="1">
                <a:solidFill>
                  <a:schemeClr val="tx1"/>
                </a:solidFill>
                <a:cs typeface="LM Sans 8"/>
              </a:rPr>
              <a:t>i</a:t>
            </a:r>
            <a:r>
              <a:rPr lang="en-US" sz="1800" b="0" i="1" spc="-15" baseline="-11904" dirty="0">
                <a:solidFill>
                  <a:schemeClr val="tx1"/>
                </a:solidFill>
                <a:cs typeface="LM Sans 8"/>
              </a:rPr>
              <a:t>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+ </a:t>
            </a:r>
            <a:r>
              <a:rPr lang="en-US" sz="1800" b="0" i="1" spc="-30" dirty="0">
                <a:solidFill>
                  <a:schemeClr val="tx1"/>
                </a:solidFill>
                <a:cs typeface="Verdana"/>
              </a:rPr>
              <a:t>β</a:t>
            </a:r>
            <a:r>
              <a:rPr lang="en-US" sz="1800" b="0" spc="-44" baseline="-11904" dirty="0">
                <a:solidFill>
                  <a:schemeClr val="tx1"/>
                </a:solidFill>
                <a:cs typeface="LM Sans 8"/>
              </a:rPr>
              <a:t>3 </a:t>
            </a:r>
            <a:r>
              <a:rPr lang="en-US" sz="1800" b="0" i="1" spc="-260" dirty="0">
                <a:solidFill>
                  <a:schemeClr val="tx1"/>
                </a:solidFill>
                <a:cs typeface="DejaVu Sans Condensed"/>
              </a:rPr>
              <a:t>∗    </a:t>
            </a:r>
            <a:r>
              <a:rPr lang="en-US" sz="1800" b="0" i="1" spc="-5" dirty="0" err="1">
                <a:solidFill>
                  <a:schemeClr val="tx1"/>
                </a:solidFill>
                <a:cs typeface="LM Sans 10"/>
              </a:rPr>
              <a:t>fraud</a:t>
            </a:r>
            <a:r>
              <a:rPr lang="en-US" sz="1800" b="0" i="1" spc="-7" baseline="-11904" dirty="0" err="1">
                <a:solidFill>
                  <a:schemeClr val="tx1"/>
                </a:solidFill>
                <a:cs typeface="LM Sans 8"/>
              </a:rPr>
              <a:t>i</a:t>
            </a:r>
            <a:r>
              <a:rPr lang="en-US" sz="1800" b="0" i="1" spc="-7" baseline="-11904" dirty="0">
                <a:solidFill>
                  <a:schemeClr val="tx1"/>
                </a:solidFill>
                <a:cs typeface="LM Sans 8"/>
              </a:rPr>
              <a:t>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+</a:t>
            </a:r>
            <a:r>
              <a:rPr lang="en-US" sz="1800" b="0" spc="-90" dirty="0">
                <a:solidFill>
                  <a:schemeClr val="tx1"/>
                </a:solidFill>
                <a:cs typeface="LM Sans 10"/>
              </a:rPr>
              <a:t> </a:t>
            </a:r>
            <a:r>
              <a:rPr lang="en-US" sz="1800" b="0" i="1" spc="-5" dirty="0" err="1">
                <a:solidFill>
                  <a:schemeClr val="tx1"/>
                </a:solidFill>
                <a:cs typeface="LM Sans 10"/>
              </a:rPr>
              <a:t>u</a:t>
            </a:r>
            <a:r>
              <a:rPr lang="en-US" sz="1800" b="0" i="1" spc="-7" baseline="-11904" dirty="0" err="1">
                <a:solidFill>
                  <a:schemeClr val="tx1"/>
                </a:solidFill>
                <a:cs typeface="LM Sans 8"/>
              </a:rPr>
              <a:t>i</a:t>
            </a:r>
            <a:endParaRPr lang="en-US" sz="1800" b="0" baseline="-11904" dirty="0">
              <a:solidFill>
                <a:schemeClr val="tx1"/>
              </a:solidFill>
              <a:cs typeface="LM Sans 8"/>
            </a:endParaRPr>
          </a:p>
          <a:p>
            <a:pPr marL="613410" marR="214629" indent="-285750">
              <a:lnSpc>
                <a:spcPct val="121300"/>
              </a:lnSpc>
              <a:spcBef>
                <a:spcPts val="75"/>
              </a:spcBef>
              <a:buFont typeface="Arial" panose="020B0604020202020204" pitchFamily="34" charset="0"/>
              <a:buChar char="•"/>
            </a:pP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Relationship </a:t>
            </a: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between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dependent </a:t>
            </a: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and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independent </a:t>
            </a: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variables</a:t>
            </a:r>
          </a:p>
          <a:p>
            <a:pPr marL="613410" marR="214629" indent="-285750">
              <a:lnSpc>
                <a:spcPct val="121300"/>
              </a:lnSpc>
              <a:spcBef>
                <a:spcPts val="75"/>
              </a:spcBef>
              <a:buFont typeface="Arial" panose="020B0604020202020204" pitchFamily="34" charset="0"/>
              <a:buChar char="•"/>
            </a:pP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The </a:t>
            </a:r>
            <a:r>
              <a:rPr lang="en-US" sz="1800" b="0" spc="-5" dirty="0" err="1">
                <a:solidFill>
                  <a:schemeClr val="tx1"/>
                </a:solidFill>
                <a:cs typeface="LM Sans 10"/>
              </a:rPr>
              <a:t>behaviour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 of </a:t>
            </a: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variables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is described with equations</a:t>
            </a:r>
          </a:p>
          <a:p>
            <a:pPr marL="613410" marR="214629" indent="-285750">
              <a:lnSpc>
                <a:spcPct val="121300"/>
              </a:lnSpc>
              <a:spcBef>
                <a:spcPts val="75"/>
              </a:spcBef>
              <a:buFont typeface="Arial" panose="020B0604020202020204" pitchFamily="34" charset="0"/>
              <a:buChar char="•"/>
            </a:pPr>
            <a:r>
              <a:rPr lang="en-US" sz="1800" b="0" spc="-15" dirty="0">
                <a:solidFill>
                  <a:schemeClr val="tx1"/>
                </a:solidFill>
                <a:cs typeface="LM Sans 10"/>
              </a:rPr>
              <a:t>Parameters </a:t>
            </a: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(</a:t>
            </a:r>
            <a:r>
              <a:rPr lang="en-US" sz="1800" b="0" i="1" spc="-10" dirty="0">
                <a:solidFill>
                  <a:schemeClr val="tx1"/>
                </a:solidFill>
                <a:cs typeface="Verdana"/>
              </a:rPr>
              <a:t>β</a:t>
            </a: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) </a:t>
            </a:r>
            <a:r>
              <a:rPr lang="en-US" sz="1800" b="0" spc="-20" dirty="0">
                <a:solidFill>
                  <a:schemeClr val="tx1"/>
                </a:solidFill>
                <a:cs typeface="LM Sans 10"/>
              </a:rPr>
              <a:t>are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estimates of the </a:t>
            </a: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effect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size of </a:t>
            </a: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a variable</a:t>
            </a:r>
          </a:p>
          <a:p>
            <a:pPr marL="613410" marR="214629" indent="-285750">
              <a:lnSpc>
                <a:spcPct val="121300"/>
              </a:lnSpc>
              <a:spcBef>
                <a:spcPts val="75"/>
              </a:spcBef>
              <a:buFont typeface="Arial" panose="020B0604020202020204" pitchFamily="34" charset="0"/>
              <a:buChar char="•"/>
            </a:pPr>
            <a:r>
              <a:rPr lang="en-US" sz="1800" b="0" spc="-15" dirty="0">
                <a:solidFill>
                  <a:schemeClr val="tx1"/>
                </a:solidFill>
                <a:cs typeface="LM Sans 10"/>
              </a:rPr>
              <a:t>Error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term </a:t>
            </a:r>
            <a:r>
              <a:rPr lang="en-US" sz="1800" b="0" spc="10" dirty="0">
                <a:solidFill>
                  <a:schemeClr val="tx1"/>
                </a:solidFill>
                <a:cs typeface="LM Sans 10"/>
              </a:rPr>
              <a:t>(</a:t>
            </a:r>
            <a:r>
              <a:rPr lang="en-US" sz="1800" b="0" i="1" spc="10" dirty="0">
                <a:solidFill>
                  <a:schemeClr val="tx1"/>
                </a:solidFill>
                <a:cs typeface="LM Sans 10"/>
              </a:rPr>
              <a:t>u</a:t>
            </a:r>
            <a:r>
              <a:rPr lang="en-US" sz="1800" b="0" spc="10" dirty="0">
                <a:solidFill>
                  <a:schemeClr val="tx1"/>
                </a:solidFill>
                <a:cs typeface="LM Sans 10"/>
              </a:rPr>
              <a:t>)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contains all unobserved</a:t>
            </a:r>
            <a:r>
              <a:rPr lang="en-US" sz="1800" b="0" spc="-30" dirty="0">
                <a:solidFill>
                  <a:schemeClr val="tx1"/>
                </a:solidFill>
                <a:cs typeface="LM Sans 10"/>
              </a:rPr>
              <a:t> </a:t>
            </a: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factors</a:t>
            </a:r>
            <a:endParaRPr lang="en-US" sz="1800" b="0" dirty="0">
              <a:solidFill>
                <a:schemeClr val="tx1"/>
              </a:solidFill>
              <a:cs typeface="LM Sans 10"/>
            </a:endParaRPr>
          </a:p>
          <a:p>
            <a:pPr marL="937410" marR="214629" lvl="2" indent="-285750">
              <a:lnSpc>
                <a:spcPct val="121300"/>
              </a:lnSpc>
              <a:spcBef>
                <a:spcPts val="75"/>
              </a:spcBef>
              <a:buFont typeface="Arial" panose="020B0604020202020204" pitchFamily="34" charset="0"/>
              <a:buChar char="•"/>
            </a:pP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Specification of </a:t>
            </a: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error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term </a:t>
            </a: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affects </a:t>
            </a:r>
            <a:r>
              <a:rPr lang="en-US" sz="1800" b="0" dirty="0">
                <a:solidFill>
                  <a:schemeClr val="tx1"/>
                </a:solidFill>
                <a:cs typeface="LM Sans 10"/>
              </a:rPr>
              <a:t>models</a:t>
            </a:r>
            <a:r>
              <a:rPr lang="en-US" sz="1800" b="0" spc="25" dirty="0">
                <a:solidFill>
                  <a:schemeClr val="tx1"/>
                </a:solidFill>
                <a:cs typeface="LM Sans 10"/>
              </a:rPr>
              <a:t>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massively!</a:t>
            </a:r>
            <a:endParaRPr lang="en-US" sz="1800" b="0" dirty="0">
              <a:solidFill>
                <a:schemeClr val="tx1"/>
              </a:solidFill>
              <a:cs typeface="LM Sans 10"/>
            </a:endParaRPr>
          </a:p>
          <a:p>
            <a:pPr marL="342900" indent="-342900">
              <a:buFont typeface="+mj-lt"/>
              <a:buAutoNum type="arabicPeriod"/>
            </a:pPr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dirty="0"/>
              <a:t>21.04.2021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Tutorial </a:t>
            </a:r>
            <a:r>
              <a:rPr lang="de-DE" dirty="0" err="1"/>
              <a:t>Statistics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112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Econometrics</a:t>
            </a:r>
            <a:r>
              <a:rPr lang="de-DE" dirty="0"/>
              <a:t> in General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850" y="1916832"/>
            <a:ext cx="7200478" cy="4241307"/>
          </a:xfrm>
        </p:spPr>
        <p:txBody>
          <a:bodyPr/>
          <a:lstStyle/>
          <a:p>
            <a:r>
              <a:rPr lang="de-DE" sz="1800" dirty="0" err="1"/>
              <a:t>Important</a:t>
            </a:r>
            <a:r>
              <a:rPr lang="de-DE" sz="1800" dirty="0"/>
              <a:t> </a:t>
            </a:r>
            <a:r>
              <a:rPr lang="de-DE" sz="1800" dirty="0" err="1"/>
              <a:t>data</a:t>
            </a:r>
            <a:r>
              <a:rPr lang="de-DE" sz="1800" dirty="0"/>
              <a:t> </a:t>
            </a:r>
            <a:r>
              <a:rPr lang="de-DE" sz="1800" dirty="0" err="1"/>
              <a:t>structures</a:t>
            </a:r>
            <a:r>
              <a:rPr lang="de-DE" sz="1800" dirty="0"/>
              <a:t> and </a:t>
            </a:r>
            <a:r>
              <a:rPr lang="de-DE" sz="1800" dirty="0" err="1"/>
              <a:t>their</a:t>
            </a:r>
            <a:r>
              <a:rPr lang="de-DE" sz="1800" dirty="0"/>
              <a:t> </a:t>
            </a:r>
            <a:r>
              <a:rPr lang="de-DE" sz="1800" dirty="0" err="1"/>
              <a:t>characteristics</a:t>
            </a:r>
            <a:endParaRPr lang="de-DE" sz="1800" dirty="0"/>
          </a:p>
          <a:p>
            <a:pPr marL="298450" indent="-285750">
              <a:lnSpc>
                <a:spcPct val="100000"/>
              </a:lnSpc>
              <a:spcBef>
                <a:spcPts val="285"/>
              </a:spcBef>
              <a:buFont typeface="Arial" panose="020B0604020202020204" pitchFamily="34" charset="0"/>
              <a:buChar char="•"/>
            </a:pPr>
            <a:r>
              <a:rPr lang="en-US" sz="1800" spc="-10" dirty="0">
                <a:solidFill>
                  <a:schemeClr val="tx1"/>
                </a:solidFill>
                <a:cs typeface="LM Sans 10"/>
              </a:rPr>
              <a:t>Cross </a:t>
            </a:r>
            <a:r>
              <a:rPr lang="en-US" sz="1800" spc="-5" dirty="0">
                <a:solidFill>
                  <a:schemeClr val="tx1"/>
                </a:solidFill>
                <a:cs typeface="LM Sans 10"/>
              </a:rPr>
              <a:t>sectional data</a:t>
            </a:r>
            <a:endParaRPr lang="en-US" sz="1800" dirty="0">
              <a:solidFill>
                <a:schemeClr val="tx1"/>
              </a:solidFill>
              <a:cs typeface="LM Sans 10"/>
            </a:endParaRPr>
          </a:p>
          <a:p>
            <a:pPr marL="622450" lvl="2" indent="-285750">
              <a:lnSpc>
                <a:spcPct val="100000"/>
              </a:lnSpc>
              <a:spcBef>
                <a:spcPts val="285"/>
              </a:spcBef>
              <a:buFont typeface="Arial" panose="020B0604020202020204" pitchFamily="34" charset="0"/>
              <a:buChar char="•"/>
            </a:pP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Sample of units at one </a:t>
            </a:r>
            <a:r>
              <a:rPr lang="en-US" sz="1800" b="0" dirty="0">
                <a:solidFill>
                  <a:schemeClr val="tx1"/>
                </a:solidFill>
                <a:cs typeface="LM Sans 10"/>
              </a:rPr>
              <a:t>point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in time </a:t>
            </a: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(ignore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small time</a:t>
            </a:r>
            <a:r>
              <a:rPr lang="en-US" sz="1800" b="0" spc="35" dirty="0">
                <a:solidFill>
                  <a:schemeClr val="tx1"/>
                </a:solidFill>
                <a:cs typeface="LM Sans 10"/>
              </a:rPr>
              <a:t> </a:t>
            </a: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diff.)</a:t>
            </a:r>
            <a:endParaRPr lang="en-US" sz="1800" b="0" dirty="0">
              <a:solidFill>
                <a:schemeClr val="tx1"/>
              </a:solidFill>
              <a:cs typeface="LM Sans 10"/>
            </a:endParaRPr>
          </a:p>
          <a:p>
            <a:pPr marL="298450" indent="-285750">
              <a:lnSpc>
                <a:spcPct val="100000"/>
              </a:lnSpc>
              <a:spcBef>
                <a:spcPts val="195"/>
              </a:spcBef>
              <a:buFont typeface="Arial" panose="020B0604020202020204" pitchFamily="34" charset="0"/>
              <a:buChar char="•"/>
            </a:pPr>
            <a:r>
              <a:rPr lang="en-US" sz="1800" spc="-10" dirty="0">
                <a:solidFill>
                  <a:schemeClr val="tx1"/>
                </a:solidFill>
                <a:cs typeface="LM Sans 10"/>
              </a:rPr>
              <a:t>Time </a:t>
            </a:r>
            <a:r>
              <a:rPr lang="en-US" sz="1800" spc="-5" dirty="0">
                <a:solidFill>
                  <a:schemeClr val="tx1"/>
                </a:solidFill>
                <a:cs typeface="LM Sans 10"/>
              </a:rPr>
              <a:t>Series </a:t>
            </a:r>
            <a:r>
              <a:rPr lang="en-US" sz="1800" spc="-10" dirty="0">
                <a:solidFill>
                  <a:schemeClr val="tx1"/>
                </a:solidFill>
                <a:cs typeface="LM Sans 10"/>
              </a:rPr>
              <a:t>Data</a:t>
            </a:r>
            <a:endParaRPr lang="en-US" sz="1800" dirty="0">
              <a:solidFill>
                <a:schemeClr val="tx1"/>
              </a:solidFill>
              <a:cs typeface="LM Sans 10"/>
            </a:endParaRPr>
          </a:p>
          <a:p>
            <a:pPr marL="622450" lvl="2" indent="-285750">
              <a:lnSpc>
                <a:spcPct val="100000"/>
              </a:lnSpc>
              <a:spcBef>
                <a:spcPts val="195"/>
              </a:spcBef>
              <a:buFont typeface="Arial" panose="020B0604020202020204" pitchFamily="34" charset="0"/>
              <a:buChar char="•"/>
            </a:pP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Observations on a </a:t>
            </a: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variable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over time </a:t>
            </a:r>
            <a:r>
              <a:rPr lang="en-US" sz="1800" b="0" spc="-15" dirty="0">
                <a:solidFill>
                  <a:schemeClr val="tx1"/>
                </a:solidFill>
                <a:cs typeface="LM Sans 10"/>
              </a:rPr>
              <a:t>(annually, </a:t>
            </a: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monthly,...) </a:t>
            </a:r>
          </a:p>
          <a:p>
            <a:pPr marL="622450" lvl="2" indent="-285750">
              <a:lnSpc>
                <a:spcPct val="100000"/>
              </a:lnSpc>
              <a:spcBef>
                <a:spcPts val="195"/>
              </a:spcBef>
              <a:buFont typeface="Arial" panose="020B0604020202020204" pitchFamily="34" charset="0"/>
              <a:buChar char="•"/>
            </a:pP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Often, </a:t>
            </a:r>
            <a:r>
              <a:rPr lang="en-US" sz="1800" b="0" spc="-20" dirty="0">
                <a:solidFill>
                  <a:schemeClr val="tx1"/>
                </a:solidFill>
                <a:cs typeface="LM Sans 10"/>
              </a:rPr>
              <a:t>we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need to account </a:t>
            </a:r>
            <a:r>
              <a:rPr lang="en-US" sz="1800" b="0" spc="-15" dirty="0">
                <a:solidFill>
                  <a:schemeClr val="tx1"/>
                </a:solidFill>
                <a:cs typeface="LM Sans 10"/>
              </a:rPr>
              <a:t>for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time </a:t>
            </a:r>
            <a:r>
              <a:rPr lang="en-US" sz="1800" b="0" dirty="0">
                <a:solidFill>
                  <a:schemeClr val="tx1"/>
                </a:solidFill>
                <a:cs typeface="LM Sans 10"/>
              </a:rPr>
              <a:t>dependency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of</a:t>
            </a:r>
            <a:r>
              <a:rPr lang="en-US" sz="1800" b="0" spc="10" dirty="0">
                <a:solidFill>
                  <a:schemeClr val="tx1"/>
                </a:solidFill>
                <a:cs typeface="LM Sans 10"/>
              </a:rPr>
              <a:t>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data</a:t>
            </a:r>
            <a:endParaRPr lang="en-US" sz="1800" dirty="0">
              <a:cs typeface="LM Sans 10"/>
            </a:endParaRPr>
          </a:p>
          <a:p>
            <a:pPr marL="298450" lvl="1" indent="-285750">
              <a:lnSpc>
                <a:spcPct val="100000"/>
              </a:lnSpc>
              <a:spcBef>
                <a:spcPts val="195"/>
              </a:spcBef>
              <a:buFont typeface="Arial" panose="020B0604020202020204" pitchFamily="34" charset="0"/>
              <a:buChar char="•"/>
            </a:pPr>
            <a:r>
              <a:rPr lang="en-US" sz="1800" b="1" spc="-5" dirty="0">
                <a:solidFill>
                  <a:schemeClr val="tx1"/>
                </a:solidFill>
                <a:cs typeface="LM Sans 10"/>
              </a:rPr>
              <a:t>Pooled </a:t>
            </a:r>
            <a:r>
              <a:rPr lang="en-US" sz="1800" b="1" spc="-10" dirty="0">
                <a:solidFill>
                  <a:schemeClr val="tx1"/>
                </a:solidFill>
                <a:cs typeface="LM Sans 10"/>
              </a:rPr>
              <a:t>Cross </a:t>
            </a:r>
            <a:r>
              <a:rPr lang="en-US" sz="1800" b="1" spc="-5" dirty="0">
                <a:solidFill>
                  <a:schemeClr val="tx1"/>
                </a:solidFill>
                <a:cs typeface="LM Sans 10"/>
              </a:rPr>
              <a:t>Sections</a:t>
            </a:r>
            <a:endParaRPr lang="en-US" sz="1800" b="1" dirty="0">
              <a:cs typeface="LM Sans 10"/>
            </a:endParaRPr>
          </a:p>
          <a:p>
            <a:pPr marL="622450" lvl="2" indent="-285750">
              <a:lnSpc>
                <a:spcPct val="100000"/>
              </a:lnSpc>
              <a:spcBef>
                <a:spcPts val="195"/>
              </a:spcBef>
              <a:buFont typeface="Arial" panose="020B0604020202020204" pitchFamily="34" charset="0"/>
              <a:buChar char="•"/>
            </a:pP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Combination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of cross sections to increase sample size</a:t>
            </a:r>
          </a:p>
          <a:p>
            <a:pPr marL="622450" lvl="2" indent="-285750">
              <a:lnSpc>
                <a:spcPct val="100000"/>
              </a:lnSpc>
              <a:spcBef>
                <a:spcPts val="195"/>
              </a:spcBef>
              <a:buFont typeface="Arial" panose="020B0604020202020204" pitchFamily="34" charset="0"/>
              <a:buChar char="•"/>
            </a:pP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Random samples </a:t>
            </a:r>
            <a:r>
              <a:rPr lang="en-US" sz="1800" b="0" i="1" spc="240" dirty="0">
                <a:solidFill>
                  <a:schemeClr val="tx1"/>
                </a:solidFill>
                <a:cs typeface="DejaVu Sans Condensed"/>
              </a:rPr>
              <a:t>→ </a:t>
            </a:r>
            <a:r>
              <a:rPr lang="en-US" sz="1800" b="0" dirty="0">
                <a:solidFill>
                  <a:schemeClr val="tx1"/>
                </a:solidFill>
                <a:cs typeface="LM Sans 10"/>
              </a:rPr>
              <a:t>”same</a:t>
            </a:r>
            <a:r>
              <a:rPr lang="en-US" sz="1800" b="0" spc="-204" dirty="0">
                <a:solidFill>
                  <a:schemeClr val="tx1"/>
                </a:solidFill>
                <a:cs typeface="LM Sans 10"/>
              </a:rPr>
              <a:t> </a:t>
            </a:r>
            <a:r>
              <a:rPr lang="en-US" sz="1800" b="0" dirty="0">
                <a:solidFill>
                  <a:schemeClr val="tx1"/>
                </a:solidFill>
                <a:cs typeface="LM Sans 10"/>
              </a:rPr>
              <a:t>population”</a:t>
            </a:r>
          </a:p>
          <a:p>
            <a:pPr marL="298450" lvl="1" indent="-285750">
              <a:lnSpc>
                <a:spcPct val="100000"/>
              </a:lnSpc>
              <a:spcBef>
                <a:spcPts val="195"/>
              </a:spcBef>
              <a:buFont typeface="Arial" panose="020B0604020202020204" pitchFamily="34" charset="0"/>
              <a:buChar char="•"/>
            </a:pPr>
            <a:r>
              <a:rPr lang="en-US" sz="1800" b="1" spc="-15" dirty="0">
                <a:solidFill>
                  <a:schemeClr val="tx1"/>
                </a:solidFill>
                <a:cs typeface="LM Sans 10"/>
              </a:rPr>
              <a:t>Panel </a:t>
            </a:r>
            <a:r>
              <a:rPr lang="en-US" sz="1800" b="1" spc="-25" dirty="0">
                <a:solidFill>
                  <a:schemeClr val="tx1"/>
                </a:solidFill>
                <a:cs typeface="LM Sans 10"/>
              </a:rPr>
              <a:t>or </a:t>
            </a:r>
            <a:r>
              <a:rPr lang="en-US" sz="1800" b="1" spc="-5" dirty="0">
                <a:solidFill>
                  <a:schemeClr val="tx1"/>
                </a:solidFill>
                <a:cs typeface="LM Sans 10"/>
              </a:rPr>
              <a:t>Longitudinal</a:t>
            </a:r>
            <a:r>
              <a:rPr lang="en-US" sz="1800" b="1" spc="20" dirty="0">
                <a:solidFill>
                  <a:schemeClr val="tx1"/>
                </a:solidFill>
                <a:cs typeface="LM Sans 10"/>
              </a:rPr>
              <a:t> </a:t>
            </a:r>
            <a:r>
              <a:rPr lang="en-US" sz="1800" b="1" spc="-10" dirty="0">
                <a:solidFill>
                  <a:schemeClr val="tx1"/>
                </a:solidFill>
                <a:cs typeface="LM Sans 10"/>
              </a:rPr>
              <a:t>Data</a:t>
            </a:r>
            <a:endParaRPr lang="en-US" sz="1800" b="1" dirty="0">
              <a:cs typeface="LM Sans 10"/>
            </a:endParaRPr>
          </a:p>
          <a:p>
            <a:pPr marL="622450" lvl="2" indent="-285750">
              <a:lnSpc>
                <a:spcPct val="100000"/>
              </a:lnSpc>
              <a:spcBef>
                <a:spcPts val="195"/>
              </a:spcBef>
              <a:buFont typeface="Arial" panose="020B0604020202020204" pitchFamily="34" charset="0"/>
              <a:buChar char="•"/>
            </a:pP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Time series </a:t>
            </a:r>
            <a:r>
              <a:rPr lang="en-US" sz="1800" b="0" spc="-15" dirty="0">
                <a:solidFill>
                  <a:schemeClr val="tx1"/>
                </a:solidFill>
                <a:cs typeface="LM Sans 10"/>
              </a:rPr>
              <a:t>for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each </a:t>
            </a:r>
            <a:r>
              <a:rPr lang="en-US" sz="1800" b="0" dirty="0">
                <a:solidFill>
                  <a:schemeClr val="tx1"/>
                </a:solidFill>
                <a:cs typeface="LM Sans 10"/>
              </a:rPr>
              <a:t>member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in cross-sectional data set</a:t>
            </a:r>
          </a:p>
          <a:p>
            <a:pPr marL="622450" lvl="2" indent="-285750">
              <a:lnSpc>
                <a:spcPct val="100000"/>
              </a:lnSpc>
              <a:spcBef>
                <a:spcPts val="195"/>
              </a:spcBef>
              <a:buFont typeface="Arial" panose="020B0604020202020204" pitchFamily="34" charset="0"/>
              <a:buChar char="•"/>
            </a:pP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Data on the same units across time</a:t>
            </a:r>
            <a:endParaRPr lang="en-US" sz="1800" dirty="0">
              <a:cs typeface="LM Sans 10"/>
            </a:endParaRPr>
          </a:p>
          <a:p>
            <a:pPr marL="622450" lvl="2" indent="-285750">
              <a:lnSpc>
                <a:spcPct val="100000"/>
              </a:lnSpc>
              <a:spcBef>
                <a:spcPts val="195"/>
              </a:spcBef>
              <a:buFont typeface="Arial" panose="020B0604020202020204" pitchFamily="34" charset="0"/>
              <a:buChar char="•"/>
            </a:pP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Allows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estimation of </a:t>
            </a:r>
            <a:r>
              <a:rPr lang="en-US" sz="1800" b="0" spc="-10" dirty="0">
                <a:solidFill>
                  <a:schemeClr val="tx1"/>
                </a:solidFill>
                <a:cs typeface="LM Sans 10"/>
              </a:rPr>
              <a:t>effect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over time + new </a:t>
            </a:r>
            <a:r>
              <a:rPr lang="en-US" sz="1800" b="0" dirty="0">
                <a:solidFill>
                  <a:schemeClr val="tx1"/>
                </a:solidFill>
                <a:cs typeface="LM Sans 10"/>
              </a:rPr>
              <a:t>methods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(e.g.</a:t>
            </a:r>
            <a:r>
              <a:rPr lang="en-US" sz="1800" b="0" spc="160" dirty="0">
                <a:solidFill>
                  <a:schemeClr val="tx1"/>
                </a:solidFill>
                <a:cs typeface="LM Sans 10"/>
              </a:rPr>
              <a:t> </a:t>
            </a:r>
            <a:r>
              <a:rPr lang="en-US" sz="1800" b="0" spc="-5" dirty="0">
                <a:solidFill>
                  <a:schemeClr val="tx1"/>
                </a:solidFill>
                <a:cs typeface="LM Sans 10"/>
              </a:rPr>
              <a:t>FE)</a:t>
            </a:r>
            <a:endParaRPr lang="en-US" sz="1800" b="0" dirty="0">
              <a:solidFill>
                <a:schemeClr val="tx1"/>
              </a:solidFill>
              <a:cs typeface="LM Sans 10"/>
            </a:endParaRP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dirty="0"/>
              <a:t>21.04.2021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Tutorial </a:t>
            </a:r>
            <a:r>
              <a:rPr lang="de-DE" dirty="0" err="1"/>
              <a:t>Statistics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4392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850" y="1988840"/>
            <a:ext cx="7200478" cy="4103985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dirty="0"/>
              <a:t>21.04.2021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Tutorial </a:t>
            </a:r>
            <a:r>
              <a:rPr lang="de-DE" dirty="0" err="1"/>
              <a:t>Statistics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1557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89615" y="2550618"/>
            <a:ext cx="1330057" cy="56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289616" y="1988840"/>
            <a:ext cx="2338168" cy="56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>
          <a:xfrm>
            <a:off x="323850" y="3717032"/>
            <a:ext cx="6912446" cy="2448818"/>
          </a:xfrm>
        </p:spPr>
        <p:txBody>
          <a:bodyPr>
            <a:noAutofit/>
          </a:bodyPr>
          <a:lstStyle/>
          <a:p>
            <a:r>
              <a:rPr lang="de-DE" dirty="0"/>
              <a:t>Niklas Bacher    Jonas Schrade</a:t>
            </a:r>
          </a:p>
          <a:p>
            <a:r>
              <a:rPr lang="de-DE" b="0" dirty="0" err="1"/>
              <a:t>Statistics</a:t>
            </a:r>
            <a:r>
              <a:rPr lang="de-DE" b="0" dirty="0"/>
              <a:t> · Fachbereich Politik- und Verwaltungswissenschaft</a:t>
            </a:r>
          </a:p>
          <a:p>
            <a:endParaRPr lang="de-DE" b="0" u="none" dirty="0"/>
          </a:p>
          <a:p>
            <a:r>
              <a:rPr lang="de-DE" b="0" dirty="0"/>
              <a:t>niklas.bacher@uni-konstanz.de</a:t>
            </a:r>
          </a:p>
          <a:p>
            <a:r>
              <a:rPr lang="de-DE" b="0" dirty="0"/>
              <a:t>j</a:t>
            </a:r>
            <a:r>
              <a:rPr lang="de-DE" b="0" u="none" dirty="0"/>
              <a:t>onas.schrade@uni-konstanz.de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Herzlichen</a:t>
            </a:r>
            <a:br>
              <a:rPr lang="de-DE" dirty="0"/>
            </a:br>
            <a:r>
              <a:rPr lang="de-DE" dirty="0"/>
              <a:t>Dank!</a:t>
            </a:r>
          </a:p>
        </p:txBody>
      </p:sp>
    </p:spTree>
    <p:extLst>
      <p:ext uri="{BB962C8B-B14F-4D97-AF65-F5344CB8AC3E}">
        <p14:creationId xmlns:p14="http://schemas.microsoft.com/office/powerpoint/2010/main" val="4121719656"/>
      </p:ext>
    </p:extLst>
  </p:cSld>
  <p:clrMapOvr>
    <a:masterClrMapping/>
  </p:clrMapOvr>
</p:sld>
</file>

<file path=ppt/theme/theme1.xml><?xml version="1.0" encoding="utf-8"?>
<a:theme xmlns:a="http://schemas.openxmlformats.org/drawingml/2006/main" name="Universtiät Konstanz Design">
  <a:themeElements>
    <a:clrScheme name="UNIK Farben PowerPoint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009AD1"/>
      </a:accent1>
      <a:accent2>
        <a:srgbClr val="59B6DC"/>
      </a:accent2>
      <a:accent3>
        <a:srgbClr val="A0D3E6"/>
      </a:accent3>
      <a:accent4>
        <a:srgbClr val="C8E5EF"/>
      </a:accent4>
      <a:accent5>
        <a:srgbClr val="B2B2B2"/>
      </a:accent5>
      <a:accent6>
        <a:srgbClr val="808080"/>
      </a:accent6>
      <a:hlink>
        <a:srgbClr val="5F5F5F"/>
      </a:hlink>
      <a:folHlink>
        <a:srgbClr val="919191"/>
      </a:folHlink>
    </a:clrScheme>
    <a:fontScheme name="UNIK Schrift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PT_UNIK_002_141014.potx" id="{9C2F710B-392A-4B68-A018-74A0C52CFF2B}" vid="{D1296413-1E1F-487E-A087-30B98FC1501F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Vorlage-Praesentation-Exc16-de</Template>
  <TotalTime>0</TotalTime>
  <Words>418</Words>
  <Application>Microsoft Office PowerPoint</Application>
  <PresentationFormat>Bildschirmpräsentation (4:3)</PresentationFormat>
  <Paragraphs>62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0" baseType="lpstr">
      <vt:lpstr>Arial</vt:lpstr>
      <vt:lpstr>Calibri</vt:lpstr>
      <vt:lpstr>Universtiät Konstanz Design</vt:lpstr>
      <vt:lpstr>Tutorial 1 Simple Linear Regression</vt:lpstr>
      <vt:lpstr>Disclaimer!!</vt:lpstr>
      <vt:lpstr>Econometrics in General</vt:lpstr>
      <vt:lpstr>Econometrics in General</vt:lpstr>
      <vt:lpstr>Econometrics in General</vt:lpstr>
      <vt:lpstr>2</vt:lpstr>
      <vt:lpstr>Herzlichen Dank!</vt:lpstr>
    </vt:vector>
  </TitlesOfParts>
  <Company>Universität Konstanz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 mit Bild, Typografie: Arial Bold, maximal  über vier Zeilen</dc:title>
  <dc:creator>Niklas</dc:creator>
  <dc:description>Vorlage Praesentation – Office 2010;_x000d_
Version 003;_x000d_
2014-10-16;</dc:description>
  <cp:lastModifiedBy>Jonas Schrade</cp:lastModifiedBy>
  <cp:revision>17</cp:revision>
  <dcterms:created xsi:type="dcterms:W3CDTF">2021-05-12T07:09:24Z</dcterms:created>
  <dcterms:modified xsi:type="dcterms:W3CDTF">2022-03-29T12:49:01Z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rstellt von">
    <vt:lpwstr>STRICHPUNKT</vt:lpwstr>
  </property>
  <property fmtid="{D5CDD505-2E9C-101B-9397-08002B2CF9AE}" pid="3" name="Erstellt am">
    <vt:lpwstr>10.10.2014</vt:lpwstr>
  </property>
  <property fmtid="{D5CDD505-2E9C-101B-9397-08002B2CF9AE}" pid="4" name="Bearbeiter">
    <vt:lpwstr>gadamovich | office implementation</vt:lpwstr>
  </property>
  <property fmtid="{D5CDD505-2E9C-101B-9397-08002B2CF9AE}" pid="5" name="Version">
    <vt:lpwstr>003</vt:lpwstr>
  </property>
  <property fmtid="{D5CDD505-2E9C-101B-9397-08002B2CF9AE}" pid="6" name="Version vom">
    <vt:lpwstr>16.10.2014</vt:lpwstr>
  </property>
</Properties>
</file>