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63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3294">
          <p15:clr>
            <a:srgbClr val="A4A3A4"/>
          </p15:clr>
        </p15:guide>
        <p15:guide id="5" orient="horz" pos="255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884">
          <p15:clr>
            <a:srgbClr val="A4A3A4"/>
          </p15:clr>
        </p15:guide>
        <p15:guide id="8" orient="horz" pos="3385">
          <p15:clr>
            <a:srgbClr val="A4A3A4"/>
          </p15:clr>
        </p15:guide>
        <p15:guide id="9" orient="horz" pos="2704">
          <p15:clr>
            <a:srgbClr val="A4A3A4"/>
          </p15:clr>
        </p15:guide>
        <p15:guide id="10" orient="horz" pos="1207">
          <p15:clr>
            <a:srgbClr val="A4A3A4"/>
          </p15:clr>
        </p15:guide>
        <p15:guide id="11" orient="horz" pos="1525">
          <p15:clr>
            <a:srgbClr val="A4A3A4"/>
          </p15:clr>
        </p15:guide>
        <p15:guide id="12" orient="horz" pos="1480">
          <p15:clr>
            <a:srgbClr val="A4A3A4"/>
          </p15:clr>
        </p15:guide>
        <p15:guide id="13" orient="horz" pos="3067">
          <p15:clr>
            <a:srgbClr val="A4A3A4"/>
          </p15:clr>
        </p15:guide>
        <p15:guide id="14" orient="horz" pos="1979">
          <p15:clr>
            <a:srgbClr val="A4A3A4"/>
          </p15:clr>
        </p15:guide>
        <p15:guide id="15" pos="2925">
          <p15:clr>
            <a:srgbClr val="A4A3A4"/>
          </p15:clr>
        </p15:guide>
        <p15:guide id="16" pos="2835">
          <p15:clr>
            <a:srgbClr val="A4A3A4"/>
          </p15:clr>
        </p15:guide>
        <p15:guide id="17" pos="2245">
          <p15:clr>
            <a:srgbClr val="A4A3A4"/>
          </p15:clr>
        </p15:guide>
        <p15:guide id="18" pos="2154">
          <p15:clr>
            <a:srgbClr val="A4A3A4"/>
          </p15:clr>
        </p15:guide>
        <p15:guide id="19" pos="1565">
          <p15:clr>
            <a:srgbClr val="A4A3A4"/>
          </p15:clr>
        </p15:guide>
        <p15:guide id="20" pos="1474">
          <p15:clr>
            <a:srgbClr val="A4A3A4"/>
          </p15:clr>
        </p15:guide>
        <p15:guide id="21" pos="884">
          <p15:clr>
            <a:srgbClr val="A4A3A4"/>
          </p15:clr>
        </p15:guide>
        <p15:guide id="22" pos="793">
          <p15:clr>
            <a:srgbClr val="A4A3A4"/>
          </p15:clr>
        </p15:guide>
        <p15:guide id="23" pos="204">
          <p15:clr>
            <a:srgbClr val="A4A3A4"/>
          </p15:clr>
        </p15:guide>
        <p15:guide id="24" pos="3515">
          <p15:clr>
            <a:srgbClr val="A4A3A4"/>
          </p15:clr>
        </p15:guide>
        <p15:guide id="25" pos="3606">
          <p15:clr>
            <a:srgbClr val="A4A3A4"/>
          </p15:clr>
        </p15:guide>
        <p15:guide id="26" pos="4195">
          <p15:clr>
            <a:srgbClr val="A4A3A4"/>
          </p15:clr>
        </p15:guide>
        <p15:guide id="27" pos="4286">
          <p15:clr>
            <a:srgbClr val="A4A3A4"/>
          </p15:clr>
        </p15:guide>
        <p15:guide id="28" pos="4876">
          <p15:clr>
            <a:srgbClr val="A4A3A4"/>
          </p15:clr>
        </p15:guide>
        <p15:guide id="29" pos="4967">
          <p15:clr>
            <a:srgbClr val="A4A3A4"/>
          </p15:clr>
        </p15:guide>
        <p15:guide id="30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6" autoAdjust="0"/>
  </p:normalViewPr>
  <p:slideViewPr>
    <p:cSldViewPr showGuides="1">
      <p:cViewPr varScale="1">
        <p:scale>
          <a:sx n="59" d="100"/>
          <a:sy n="59" d="100"/>
        </p:scale>
        <p:origin x="1500" y="56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2925"/>
        <p:guide pos="2835"/>
        <p:guide pos="2245"/>
        <p:guide pos="2154"/>
        <p:guide pos="1565"/>
        <p:guide pos="1474"/>
        <p:guide pos="884"/>
        <p:guide pos="793"/>
        <p:guide pos="204"/>
        <p:guide pos="3515"/>
        <p:guide pos="3606"/>
        <p:guide pos="4195"/>
        <p:guide pos="4286"/>
        <p:guide pos="4876"/>
        <p:guide pos="4967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Schrade" userId="13ebdbf75601f199" providerId="LiveId" clId="{F33D0B60-EE4F-4025-A14E-4C6594B439BE}"/>
    <pc:docChg chg="custSel modSld">
      <pc:chgData name="Jonas Schrade" userId="13ebdbf75601f199" providerId="LiveId" clId="{F33D0B60-EE4F-4025-A14E-4C6594B439BE}" dt="2022-03-29T12:48:55.785" v="0" actId="21"/>
      <pc:docMkLst>
        <pc:docMk/>
      </pc:docMkLst>
      <pc:sldChg chg="delSp mod">
        <pc:chgData name="Jonas Schrade" userId="13ebdbf75601f199" providerId="LiveId" clId="{F33D0B60-EE4F-4025-A14E-4C6594B439BE}" dt="2022-03-29T12:48:55.785" v="0" actId="21"/>
        <pc:sldMkLst>
          <pc:docMk/>
          <pc:sldMk cId="0" sldId="256"/>
        </pc:sldMkLst>
        <pc:spChg chg="del">
          <ac:chgData name="Jonas Schrade" userId="13ebdbf75601f199" providerId="LiveId" clId="{F33D0B60-EE4F-4025-A14E-4C6594B439BE}" dt="2022-03-29T12:48:55.785" v="0" actId="21"/>
          <ac:spMkLst>
            <pc:docMk/>
            <pc:sldMk cId="0" sldId="256"/>
            <ac:spMk id="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43438" y="1989138"/>
            <a:ext cx="4500184" cy="324008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492896"/>
            <a:ext cx="5256213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ss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8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349500"/>
            <a:ext cx="6335713" cy="2592388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52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39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916114"/>
            <a:ext cx="5256213" cy="1225550"/>
          </a:xfrm>
        </p:spPr>
        <p:txBody>
          <a:bodyPr bIns="50400" anchor="b" anchorCtr="0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3717032"/>
            <a:ext cx="5256213" cy="244881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"/>
            <a:ext cx="8496622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5229225"/>
            <a:ext cx="6335713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87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Gros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Gros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988840"/>
            <a:ext cx="6335713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23850" y="6408378"/>
            <a:ext cx="84966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 userDrawn="1"/>
        </p:nvSpPr>
        <p:spPr>
          <a:xfrm>
            <a:off x="5724525" y="6453336"/>
            <a:ext cx="30959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65" r:id="rId4"/>
    <p:sldLayoutId id="2147483667" r:id="rId5"/>
    <p:sldLayoutId id="2147483660" r:id="rId6"/>
    <p:sldLayoutId id="2147483662" r:id="rId7"/>
    <p:sldLayoutId id="2147483657" r:id="rId8"/>
    <p:sldLayoutId id="2147483659" r:id="rId9"/>
    <p:sldLayoutId id="2147483666" r:id="rId10"/>
    <p:sldLayoutId id="2147483661" r:id="rId11"/>
    <p:sldLayoutId id="2147483663" r:id="rId12"/>
    <p:sldLayoutId id="2147483658" r:id="rId13"/>
    <p:sldLayoutId id="2147483664" r:id="rId14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4000" indent="-324000" algn="l" defTabSz="9144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89615" y="4242695"/>
            <a:ext cx="3346281" cy="5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89616" y="3680613"/>
            <a:ext cx="4354392" cy="5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89616" y="3118835"/>
            <a:ext cx="4498408" cy="56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6840438" cy="792162"/>
          </a:xfrm>
        </p:spPr>
        <p:txBody>
          <a:bodyPr/>
          <a:lstStyle/>
          <a:p>
            <a:r>
              <a:rPr lang="de-DE" dirty="0"/>
              <a:t>Niklas Bacher, Jonas Schrade</a:t>
            </a:r>
            <a:endParaRPr lang="de-DE" b="1" u="sng" dirty="0">
              <a:uFill>
                <a:solidFill>
                  <a:schemeClr val="accent1"/>
                </a:solidFill>
              </a:uFill>
            </a:endParaRPr>
          </a:p>
          <a:p>
            <a:r>
              <a:rPr lang="de-DE" b="0" u="none" dirty="0"/>
              <a:t>Konstanz, 21.04.2021, </a:t>
            </a:r>
            <a:r>
              <a:rPr lang="de-DE" b="0" u="none" dirty="0" err="1"/>
              <a:t>Statistics</a:t>
            </a:r>
            <a:r>
              <a:rPr lang="de-DE" b="0" u="non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Tutorial 1</a:t>
            </a:r>
            <a:br>
              <a:rPr lang="de-DE" dirty="0"/>
            </a:br>
            <a:r>
              <a:rPr lang="de-DE" dirty="0"/>
              <a:t>Simple Linear</a:t>
            </a:r>
            <a:br>
              <a:rPr lang="de-DE" dirty="0"/>
            </a:br>
            <a:r>
              <a:rPr lang="de-DE" dirty="0"/>
              <a:t>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Variables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772816"/>
            <a:ext cx="7200478" cy="432000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55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9615" y="2550618"/>
            <a:ext cx="1330057" cy="5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89616" y="1988840"/>
            <a:ext cx="2338168" cy="5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323850" y="3717032"/>
            <a:ext cx="6912446" cy="2448818"/>
          </a:xfrm>
        </p:spPr>
        <p:txBody>
          <a:bodyPr>
            <a:noAutofit/>
          </a:bodyPr>
          <a:lstStyle/>
          <a:p>
            <a:r>
              <a:rPr lang="de-DE" dirty="0"/>
              <a:t>Niklas Bacher    Jonas Schrade</a:t>
            </a:r>
          </a:p>
          <a:p>
            <a:r>
              <a:rPr lang="de-DE" b="0" dirty="0" err="1"/>
              <a:t>Statistics</a:t>
            </a:r>
            <a:r>
              <a:rPr lang="de-DE" b="0" dirty="0"/>
              <a:t> · Fachbereich Politik- und Verwaltungswissenschaft</a:t>
            </a:r>
          </a:p>
          <a:p>
            <a:endParaRPr lang="de-DE" b="0" u="none" dirty="0"/>
          </a:p>
          <a:p>
            <a:r>
              <a:rPr lang="de-DE" b="0" dirty="0"/>
              <a:t>niklas.bacher@uni-konstanz.de</a:t>
            </a:r>
          </a:p>
          <a:p>
            <a:r>
              <a:rPr lang="de-DE" b="0" dirty="0"/>
              <a:t>j</a:t>
            </a:r>
            <a:r>
              <a:rPr lang="de-DE" b="0" u="none" dirty="0"/>
              <a:t>onas.schrade@uni-konstanz.de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</a:t>
            </a:r>
            <a:br>
              <a:rPr lang="de-DE" dirty="0"/>
            </a:br>
            <a:r>
              <a:rPr lang="de-DE" dirty="0"/>
              <a:t>Dank!</a:t>
            </a:r>
          </a:p>
        </p:txBody>
      </p:sp>
    </p:spTree>
    <p:extLst>
      <p:ext uri="{BB962C8B-B14F-4D97-AF65-F5344CB8AC3E}">
        <p14:creationId xmlns:p14="http://schemas.microsoft.com/office/powerpoint/2010/main" val="412171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339349"/>
            <a:ext cx="6335713" cy="792088"/>
          </a:xfrm>
        </p:spPr>
        <p:txBody>
          <a:bodyPr/>
          <a:lstStyle/>
          <a:p>
            <a:r>
              <a:rPr lang="de-DE" dirty="0"/>
              <a:t>Disclaimer!!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488510" cy="4103985"/>
          </a:xfrm>
        </p:spPr>
        <p:txBody>
          <a:bodyPr/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content of the slides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partly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relies on material of Philipp  Prinz, Philipp Scherer and Jens </a:t>
            </a:r>
            <a:r>
              <a:rPr lang="en-US" sz="1800" b="0" spc="-5" dirty="0" err="1">
                <a:solidFill>
                  <a:schemeClr val="tx1"/>
                </a:solidFill>
                <a:cs typeface="LM Sans 10"/>
              </a:rPr>
              <a:t>Wiederspohn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,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former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Statistics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tutors.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Like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us, they are students.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Therefore, </a:t>
            </a:r>
            <a:r>
              <a:rPr lang="en-US" sz="1800" b="0" spc="-25" dirty="0">
                <a:solidFill>
                  <a:schemeClr val="tx1"/>
                </a:solidFill>
                <a:cs typeface="LM Sans 10"/>
              </a:rPr>
              <a:t>we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provide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no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guarantee </a:t>
            </a:r>
            <a:r>
              <a:rPr lang="en-US" sz="1800" b="0" spc="-20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the content of the slides  </a:t>
            </a:r>
            <a:r>
              <a:rPr lang="en-US" sz="1800" b="0" spc="-25" dirty="0">
                <a:solidFill>
                  <a:schemeClr val="tx1"/>
                </a:solidFill>
                <a:cs typeface="LM Sans 10"/>
              </a:rPr>
              <a:t>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other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data/information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 the</a:t>
            </a:r>
            <a:r>
              <a:rPr lang="en-US" sz="1800" b="0" spc="1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tutorial.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298450" marR="225425" indent="-285750">
              <a:lnSpc>
                <a:spcPct val="1026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Please note that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slides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will not cover the entire lecture  content. </a:t>
            </a:r>
            <a:r>
              <a:rPr lang="en-US" sz="1800" b="0" spc="-60" dirty="0">
                <a:solidFill>
                  <a:schemeClr val="tx1"/>
                </a:solidFill>
                <a:cs typeface="LM Sans 10"/>
              </a:rPr>
              <a:t>To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pass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 exam,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it is still absolutely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necessary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to  deal with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Wooldridge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detail!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Tutorial: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82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Econometrics</a:t>
            </a:r>
            <a:r>
              <a:rPr lang="de-DE" dirty="0"/>
              <a:t> in General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488510" cy="410398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800" spc="-10" dirty="0">
                <a:cs typeface="LM Sans 10"/>
              </a:rPr>
              <a:t>What </a:t>
            </a:r>
            <a:r>
              <a:rPr lang="en-US" sz="1800" spc="-5" dirty="0">
                <a:cs typeface="LM Sans 10"/>
              </a:rPr>
              <a:t>is econometrics all</a:t>
            </a:r>
            <a:r>
              <a:rPr lang="en-US" sz="1800" spc="-10" dirty="0">
                <a:cs typeface="LM Sans 10"/>
              </a:rPr>
              <a:t> </a:t>
            </a:r>
            <a:r>
              <a:rPr lang="en-US" sz="1800" dirty="0">
                <a:cs typeface="LM Sans 10"/>
              </a:rPr>
              <a:t>about?</a:t>
            </a:r>
          </a:p>
          <a:p>
            <a:pPr marL="575310" marR="5080" indent="-285750">
              <a:lnSpc>
                <a:spcPct val="113199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Econometrics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=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statistics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economists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(and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politicians)</a:t>
            </a:r>
          </a:p>
          <a:p>
            <a:pPr marL="575310" marR="5080" indent="-285750">
              <a:lnSpc>
                <a:spcPct val="113199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Mathematical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tools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(e.g.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regression)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economic</a:t>
            </a:r>
            <a:r>
              <a:rPr lang="en-US" sz="1800" b="0" spc="8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problems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899310" marR="5080" lvl="2" indent="-285750">
              <a:lnSpc>
                <a:spcPct val="113199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Different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focus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and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interpretation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575310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Use of statistical methods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and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empirical data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to...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estimate (economic) relationships</a:t>
            </a: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test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 theories</a:t>
            </a:r>
            <a:endParaRPr lang="en-US" sz="1800" dirty="0">
              <a:cs typeface="LM Sans 10"/>
            </a:endParaRP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evaluate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policies</a:t>
            </a: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forecast</a:t>
            </a:r>
            <a:r>
              <a:rPr lang="en-US" sz="1800" b="0" spc="-2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variables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121.04.2021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Tutorial: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09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Econometrics</a:t>
            </a:r>
            <a:r>
              <a:rPr lang="de-DE" dirty="0"/>
              <a:t> in General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200478" cy="4103985"/>
          </a:xfrm>
        </p:spPr>
        <p:txBody>
          <a:bodyPr/>
          <a:lstStyle/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lang="en-US" sz="1800" spc="-10" dirty="0">
                <a:cs typeface="LM Sans 10"/>
              </a:rPr>
              <a:t>What </a:t>
            </a:r>
            <a:r>
              <a:rPr lang="en-US" sz="1800" spc="-5" dirty="0">
                <a:cs typeface="LM Sans 10"/>
              </a:rPr>
              <a:t>is an econometric </a:t>
            </a:r>
            <a:r>
              <a:rPr lang="en-US" sz="1800" dirty="0">
                <a:cs typeface="LM Sans 10"/>
              </a:rPr>
              <a:t>model </a:t>
            </a:r>
            <a:r>
              <a:rPr lang="en-US" sz="1800" spc="-5" dirty="0">
                <a:cs typeface="LM Sans 10"/>
              </a:rPr>
              <a:t>in</a:t>
            </a:r>
            <a:r>
              <a:rPr lang="en-US" sz="1800" spc="-20" dirty="0">
                <a:cs typeface="LM Sans 10"/>
              </a:rPr>
              <a:t> </a:t>
            </a:r>
            <a:r>
              <a:rPr lang="en-US" sz="1800" spc="-5" dirty="0">
                <a:cs typeface="LM Sans 10"/>
              </a:rPr>
              <a:t>general?</a:t>
            </a:r>
            <a:endParaRPr lang="en-US" sz="1800" dirty="0">
              <a:cs typeface="LM Sans 10"/>
            </a:endParaRPr>
          </a:p>
          <a:p>
            <a:pPr marL="612775" marR="561975" indent="-285750">
              <a:lnSpc>
                <a:spcPct val="1064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Econometric models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are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formalized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economic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models</a:t>
            </a:r>
          </a:p>
          <a:p>
            <a:pPr marL="936775" marR="561975" lvl="2" indent="-285750">
              <a:lnSpc>
                <a:spcPct val="1064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How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does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demand change if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prices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are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increased? 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demand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7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i="1" spc="-5" dirty="0">
                <a:solidFill>
                  <a:schemeClr val="tx1"/>
                </a:solidFill>
                <a:cs typeface="LM Sans 10"/>
              </a:rPr>
              <a:t>=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i="1" spc="-44" baseline="-11904" dirty="0">
                <a:solidFill>
                  <a:schemeClr val="tx1"/>
                </a:solidFill>
                <a:cs typeface="LM Sans 8"/>
              </a:rPr>
              <a:t>0 </a:t>
            </a:r>
            <a:r>
              <a:rPr lang="en-US" sz="1800" b="0" i="1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i="1" spc="-44" baseline="-11904" dirty="0">
                <a:solidFill>
                  <a:schemeClr val="tx1"/>
                </a:solidFill>
                <a:cs typeface="LM Sans 8"/>
              </a:rPr>
              <a:t>1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10" dirty="0" err="1">
                <a:solidFill>
                  <a:schemeClr val="tx1"/>
                </a:solidFill>
                <a:cs typeface="LM Sans 10"/>
              </a:rPr>
              <a:t>price</a:t>
            </a:r>
            <a:r>
              <a:rPr lang="en-US" sz="1800" b="0" i="1" spc="-15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15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i="1" spc="-5" dirty="0">
                <a:solidFill>
                  <a:schemeClr val="tx1"/>
                </a:solidFill>
                <a:cs typeface="LM Sans 10"/>
              </a:rPr>
              <a:t>+</a:t>
            </a:r>
            <a:r>
              <a:rPr lang="en-US" sz="1800" b="0" i="1" spc="-19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u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endParaRPr lang="en-US" sz="1800" i="1" baseline="-11904" dirty="0">
              <a:cs typeface="LM Sans 8"/>
            </a:endParaRPr>
          </a:p>
          <a:p>
            <a:pPr marL="936775" marR="561975" lvl="2" indent="-285750">
              <a:lnSpc>
                <a:spcPct val="1064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What is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effect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 election fraud on re-election</a:t>
            </a:r>
            <a:r>
              <a:rPr lang="en-US" sz="1800" b="0" spc="5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perspectives                                                             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votes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7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=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0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1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10" dirty="0" err="1">
                <a:solidFill>
                  <a:schemeClr val="tx1"/>
                </a:solidFill>
                <a:cs typeface="LM Sans 10"/>
              </a:rPr>
              <a:t>ability</a:t>
            </a:r>
            <a:r>
              <a:rPr lang="en-US" sz="1800" b="0" i="1" spc="-15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15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2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10" dirty="0" err="1">
                <a:solidFill>
                  <a:schemeClr val="tx1"/>
                </a:solidFill>
                <a:cs typeface="LM Sans 10"/>
              </a:rPr>
              <a:t>integrity</a:t>
            </a:r>
            <a:r>
              <a:rPr lang="en-US" sz="1800" b="0" i="1" spc="-15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15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3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fraud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7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</a:t>
            </a:r>
            <a:r>
              <a:rPr lang="en-US" sz="1800" b="0" spc="-9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u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endParaRPr lang="en-US" sz="1800" b="0" baseline="-11904" dirty="0">
              <a:solidFill>
                <a:schemeClr val="tx1"/>
              </a:solidFill>
              <a:cs typeface="LM Sans 8"/>
            </a:endParaRP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Relationship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between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dependent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and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independent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variables</a:t>
            </a: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 </a:t>
            </a:r>
            <a:r>
              <a:rPr lang="en-US" sz="1800" b="0" spc="-5" dirty="0" err="1">
                <a:solidFill>
                  <a:schemeClr val="tx1"/>
                </a:solidFill>
                <a:cs typeface="LM Sans 10"/>
              </a:rPr>
              <a:t>behaviour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is described with equations</a:t>
            </a: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Parameters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</a:t>
            </a:r>
            <a:r>
              <a:rPr lang="en-US" sz="1800" b="0" i="1" spc="-1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) </a:t>
            </a:r>
            <a:r>
              <a:rPr lang="en-US" sz="1800" b="0" spc="-20" dirty="0">
                <a:solidFill>
                  <a:schemeClr val="tx1"/>
                </a:solidFill>
                <a:cs typeface="LM Sans 10"/>
              </a:rPr>
              <a:t>are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estimates of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effect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size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 variable</a:t>
            </a: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Error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term </a:t>
            </a:r>
            <a:r>
              <a:rPr lang="en-US" sz="1800" b="0" spc="10" dirty="0">
                <a:solidFill>
                  <a:schemeClr val="tx1"/>
                </a:solidFill>
                <a:cs typeface="LM Sans 10"/>
              </a:rPr>
              <a:t>(</a:t>
            </a:r>
            <a:r>
              <a:rPr lang="en-US" sz="1800" b="0" i="1" spc="10" dirty="0">
                <a:solidFill>
                  <a:schemeClr val="tx1"/>
                </a:solidFill>
                <a:cs typeface="LM Sans 10"/>
              </a:rPr>
              <a:t>u</a:t>
            </a:r>
            <a:r>
              <a:rPr lang="en-US" sz="1800" b="0" spc="10" dirty="0">
                <a:solidFill>
                  <a:schemeClr val="tx1"/>
                </a:solidFill>
                <a:cs typeface="LM Sans 10"/>
              </a:rPr>
              <a:t>)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contains all unobserved</a:t>
            </a:r>
            <a:r>
              <a:rPr lang="en-US" sz="1800" b="0" spc="-3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factors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937410" marR="214629" lvl="2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Specification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error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term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affects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models</a:t>
            </a:r>
            <a:r>
              <a:rPr lang="en-US" sz="1800" b="0" spc="2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massively!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Econometrics</a:t>
            </a:r>
            <a:r>
              <a:rPr lang="de-DE" dirty="0"/>
              <a:t> in General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16832"/>
            <a:ext cx="7200478" cy="4241307"/>
          </a:xfrm>
        </p:spPr>
        <p:txBody>
          <a:bodyPr/>
          <a:lstStyle/>
          <a:p>
            <a:r>
              <a:rPr lang="de-DE" sz="1800" dirty="0" err="1"/>
              <a:t>Important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structures</a:t>
            </a:r>
            <a:r>
              <a:rPr lang="de-DE" sz="1800" dirty="0"/>
              <a:t> and </a:t>
            </a:r>
            <a:r>
              <a:rPr lang="de-DE" sz="1800" dirty="0" err="1"/>
              <a:t>their</a:t>
            </a:r>
            <a:r>
              <a:rPr lang="de-DE" sz="1800" dirty="0"/>
              <a:t> </a:t>
            </a:r>
            <a:r>
              <a:rPr lang="de-DE" sz="1800" dirty="0" err="1"/>
              <a:t>characteristics</a:t>
            </a:r>
            <a:endParaRPr lang="de-DE" sz="1800" dirty="0"/>
          </a:p>
          <a:p>
            <a:pPr marL="298450" indent="-285750">
              <a:lnSpc>
                <a:spcPct val="100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n-US" sz="1800" spc="-10" dirty="0">
                <a:solidFill>
                  <a:schemeClr val="tx1"/>
                </a:solidFill>
                <a:cs typeface="LM Sans 10"/>
              </a:rPr>
              <a:t>Cross </a:t>
            </a:r>
            <a:r>
              <a:rPr lang="en-US" sz="1800" spc="-5" dirty="0">
                <a:solidFill>
                  <a:schemeClr val="tx1"/>
                </a:solidFill>
                <a:cs typeface="LM Sans 10"/>
              </a:rPr>
              <a:t>sectional data</a:t>
            </a:r>
            <a:endParaRPr lang="en-US" sz="1800" dirty="0">
              <a:solidFill>
                <a:schemeClr val="tx1"/>
              </a:solidFill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Sample of units at one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point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 time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(ignore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small time</a:t>
            </a:r>
            <a:r>
              <a:rPr lang="en-US" sz="1800" b="0" spc="3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diff.)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298450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spc="-10" dirty="0">
                <a:solidFill>
                  <a:schemeClr val="tx1"/>
                </a:solidFill>
                <a:cs typeface="LM Sans 10"/>
              </a:rPr>
              <a:t>Time </a:t>
            </a:r>
            <a:r>
              <a:rPr lang="en-US" sz="1800" spc="-5" dirty="0">
                <a:solidFill>
                  <a:schemeClr val="tx1"/>
                </a:solidFill>
                <a:cs typeface="LM Sans 10"/>
              </a:rPr>
              <a:t>Series </a:t>
            </a:r>
            <a:r>
              <a:rPr lang="en-US" sz="1800" spc="-10" dirty="0">
                <a:solidFill>
                  <a:schemeClr val="tx1"/>
                </a:solidFill>
                <a:cs typeface="LM Sans 10"/>
              </a:rPr>
              <a:t>Data</a:t>
            </a:r>
            <a:endParaRPr lang="en-US" sz="1800" dirty="0">
              <a:solidFill>
                <a:schemeClr val="tx1"/>
              </a:solidFill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Observations on a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over time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(annually,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monthly,...) </a:t>
            </a: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Often, </a:t>
            </a:r>
            <a:r>
              <a:rPr lang="en-US" sz="1800" b="0" spc="-20" dirty="0">
                <a:solidFill>
                  <a:schemeClr val="tx1"/>
                </a:solidFill>
                <a:cs typeface="LM Sans 10"/>
              </a:rPr>
              <a:t>we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need to account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time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dependency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</a:t>
            </a:r>
            <a:r>
              <a:rPr lang="en-US" sz="1800" b="0" spc="1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data</a:t>
            </a:r>
            <a:endParaRPr lang="en-US" sz="1800" dirty="0">
              <a:cs typeface="LM Sans 10"/>
            </a:endParaRPr>
          </a:p>
          <a:p>
            <a:pPr marL="298450" lvl="1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1" spc="-5" dirty="0">
                <a:solidFill>
                  <a:schemeClr val="tx1"/>
                </a:solidFill>
                <a:cs typeface="LM Sans 10"/>
              </a:rPr>
              <a:t>Pooled </a:t>
            </a:r>
            <a:r>
              <a:rPr lang="en-US" sz="1800" b="1" spc="-10" dirty="0">
                <a:solidFill>
                  <a:schemeClr val="tx1"/>
                </a:solidFill>
                <a:cs typeface="LM Sans 10"/>
              </a:rPr>
              <a:t>Cross </a:t>
            </a:r>
            <a:r>
              <a:rPr lang="en-US" sz="1800" b="1" spc="-5" dirty="0">
                <a:solidFill>
                  <a:schemeClr val="tx1"/>
                </a:solidFill>
                <a:cs typeface="LM Sans 10"/>
              </a:rPr>
              <a:t>Sections</a:t>
            </a:r>
            <a:endParaRPr lang="en-US" sz="1800" b="1" dirty="0"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Combination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 cross sections to increase sample size</a:t>
            </a: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Random samples </a:t>
            </a:r>
            <a:r>
              <a:rPr lang="en-US" sz="1800" b="0" i="1" spc="240" dirty="0">
                <a:solidFill>
                  <a:schemeClr val="tx1"/>
                </a:solidFill>
                <a:cs typeface="DejaVu Sans Condensed"/>
              </a:rPr>
              <a:t>→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”same</a:t>
            </a:r>
            <a:r>
              <a:rPr lang="en-US" sz="1800" b="0" spc="-204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population”</a:t>
            </a:r>
          </a:p>
          <a:p>
            <a:pPr marL="298450" lvl="1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1" spc="-15" dirty="0">
                <a:solidFill>
                  <a:schemeClr val="tx1"/>
                </a:solidFill>
                <a:cs typeface="LM Sans 10"/>
              </a:rPr>
              <a:t>Panel </a:t>
            </a:r>
            <a:r>
              <a:rPr lang="en-US" sz="1800" b="1" spc="-25" dirty="0">
                <a:solidFill>
                  <a:schemeClr val="tx1"/>
                </a:solidFill>
                <a:cs typeface="LM Sans 10"/>
              </a:rPr>
              <a:t>or </a:t>
            </a:r>
            <a:r>
              <a:rPr lang="en-US" sz="1800" b="1" spc="-5" dirty="0">
                <a:solidFill>
                  <a:schemeClr val="tx1"/>
                </a:solidFill>
                <a:cs typeface="LM Sans 10"/>
              </a:rPr>
              <a:t>Longitudinal</a:t>
            </a:r>
            <a:r>
              <a:rPr lang="en-US" sz="1800" b="1" spc="2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1" spc="-10" dirty="0">
                <a:solidFill>
                  <a:schemeClr val="tx1"/>
                </a:solidFill>
                <a:cs typeface="LM Sans 10"/>
              </a:rPr>
              <a:t>Data</a:t>
            </a:r>
            <a:endParaRPr lang="en-US" sz="1800" b="1" dirty="0"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Time series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each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member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 cross-sectional data set</a:t>
            </a: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Data on the same units across time</a:t>
            </a:r>
            <a:endParaRPr lang="en-US" sz="1800" dirty="0"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Allows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estimation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effect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over time + new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methods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(e.g.</a:t>
            </a:r>
            <a:r>
              <a:rPr lang="en-US" sz="1800" b="0" spc="16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FE)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439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772816"/>
                <a:ext cx="7200478" cy="4320009"/>
              </a:xfrm>
            </p:spPr>
            <p:txBody>
              <a:bodyPr/>
              <a:lstStyle/>
              <a:p>
                <a:pPr marL="335915" indent="-285750">
                  <a:lnSpc>
                    <a:spcPts val="2200"/>
                  </a:lnSpc>
                  <a:spcBef>
                    <a:spcPts val="275"/>
                  </a:spcBef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tx1"/>
                    </a:solidFill>
                    <a:cs typeface="LM Sans 10"/>
                  </a:rPr>
                  <a:t>Random variables are usually denoted “X”</a:t>
                </a:r>
              </a:p>
              <a:p>
                <a:pPr marL="335915" indent="-285750">
                  <a:lnSpc>
                    <a:spcPts val="2200"/>
                  </a:lnSpc>
                  <a:spcBef>
                    <a:spcPts val="275"/>
                  </a:spcBef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tx1"/>
                    </a:solidFill>
                    <a:cs typeface="LM Sans 10"/>
                  </a:rPr>
                  <a:t>Values of X are numerical outcomes of random phenomena</a:t>
                </a:r>
              </a:p>
              <a:p>
                <a:pPr marL="659915" lvl="2" indent="-285750">
                  <a:lnSpc>
                    <a:spcPts val="2200"/>
                  </a:lnSpc>
                  <a:spcBef>
                    <a:spcPts val="275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>
                    <a:cs typeface="LM Sans 10"/>
                  </a:rPr>
                  <a:t>X = </a:t>
                </a:r>
                <a:r>
                  <a:rPr lang="en-US" sz="1800" b="1" dirty="0">
                    <a:cs typeface="LM Sans 10"/>
                  </a:rPr>
                  <a:t>set of possible values </a:t>
                </a:r>
                <a:r>
                  <a:rPr lang="en-US" sz="1800" dirty="0">
                    <a:cs typeface="LM Sans 10"/>
                  </a:rPr>
                  <a:t>from a random experiment</a:t>
                </a:r>
              </a:p>
              <a:p>
                <a:pPr marL="659915" lvl="2" indent="-285750">
                  <a:lnSpc>
                    <a:spcPts val="2200"/>
                  </a:lnSpc>
                  <a:spcBef>
                    <a:spcPts val="275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>
                    <a:cs typeface="LM Sans 10"/>
                  </a:rPr>
                  <a:t>x = </a:t>
                </a:r>
                <a:r>
                  <a:rPr lang="en-US" sz="1800" b="1" dirty="0">
                    <a:cs typeface="LM Sans 10"/>
                  </a:rPr>
                  <a:t>particular outcome </a:t>
                </a:r>
                <a:r>
                  <a:rPr lang="en-US" sz="1800" dirty="0">
                    <a:cs typeface="LM Sans 10"/>
                  </a:rPr>
                  <a:t>of a random experiment</a:t>
                </a:r>
              </a:p>
              <a:p>
                <a:pPr marL="1109915" lvl="3" indent="-285750">
                  <a:lnSpc>
                    <a:spcPts val="2200"/>
                  </a:lnSpc>
                  <a:spcBef>
                    <a:spcPts val="275"/>
                  </a:spcBef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tx1"/>
                    </a:solidFill>
                    <a:cs typeface="LM Sans 10"/>
                  </a:rPr>
                  <a:t>If we roll a dice, we have X</a:t>
                </a:r>
                <a:r>
                  <a:rPr lang="en-US" sz="1800" b="0" baseline="-25000" dirty="0">
                    <a:solidFill>
                      <a:schemeClr val="tx1"/>
                    </a:solidFill>
                    <a:cs typeface="LM Sans 10"/>
                  </a:rPr>
                  <a:t>i </a:t>
                </a:r>
                <a:r>
                  <a:rPr lang="en-US" sz="1800" b="0" dirty="0">
                    <a:solidFill>
                      <a:schemeClr val="tx1"/>
                    </a:solidFill>
                    <a:cs typeface="LM Sans 10"/>
                  </a:rPr>
                  <a:t> = {1,2,3,4,5,6}</a:t>
                </a:r>
              </a:p>
              <a:p>
                <a:pPr marL="1109915" lvl="3" indent="-285750">
                  <a:lnSpc>
                    <a:spcPts val="2200"/>
                  </a:lnSpc>
                  <a:spcBef>
                    <a:spcPts val="275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>
                    <a:cs typeface="LM Sans 10"/>
                  </a:rPr>
                  <a:t>The </a:t>
                </a:r>
                <a:r>
                  <a:rPr lang="en-US" sz="1800" u="sng" dirty="0">
                    <a:cs typeface="LM Sans 10"/>
                  </a:rPr>
                  <a:t>realized</a:t>
                </a:r>
                <a:r>
                  <a:rPr lang="en-US" sz="1800" dirty="0">
                    <a:cs typeface="LM Sans 10"/>
                  </a:rPr>
                  <a:t> throws might be x</a:t>
                </a:r>
                <a:r>
                  <a:rPr lang="en-US" sz="1800" baseline="-25000" dirty="0">
                    <a:cs typeface="LM Sans 10"/>
                  </a:rPr>
                  <a:t>1</a:t>
                </a:r>
                <a:r>
                  <a:rPr lang="en-US" sz="1800" dirty="0">
                    <a:cs typeface="LM Sans 10"/>
                  </a:rPr>
                  <a:t> = 2, x</a:t>
                </a:r>
                <a:r>
                  <a:rPr lang="en-US" sz="1800" baseline="-25000" dirty="0">
                    <a:cs typeface="LM Sans 10"/>
                  </a:rPr>
                  <a:t>2</a:t>
                </a:r>
                <a:r>
                  <a:rPr lang="en-US" sz="1800" dirty="0">
                    <a:cs typeface="LM Sans 10"/>
                  </a:rPr>
                  <a:t> = 4, … , x</a:t>
                </a:r>
                <a:r>
                  <a:rPr lang="en-US" sz="1800" baseline="-25000" dirty="0">
                    <a:cs typeface="LM Sans 10"/>
                  </a:rPr>
                  <a:t>6</a:t>
                </a:r>
                <a:r>
                  <a:rPr lang="en-US" sz="1800" dirty="0">
                    <a:cs typeface="LM Sans 10"/>
                  </a:rPr>
                  <a:t> = 6</a:t>
                </a:r>
              </a:p>
              <a:p>
                <a:pPr marL="335915" lvl="1" indent="-285750">
                  <a:lnSpc>
                    <a:spcPts val="2200"/>
                  </a:lnSpc>
                  <a:spcBef>
                    <a:spcPts val="275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>
                    <a:cs typeface="LM Sans 10"/>
                  </a:rPr>
                  <a:t>Each element of X can have a different probability</a:t>
                </a:r>
              </a:p>
              <a:p>
                <a:pPr marL="659915" lvl="2" indent="-285750">
                  <a:lnSpc>
                    <a:spcPts val="2200"/>
                  </a:lnSpc>
                  <a:spcBef>
                    <a:spcPts val="275"/>
                  </a:spcBef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tx1"/>
                    </a:solidFill>
                    <a:cs typeface="LM Sans 10"/>
                  </a:rPr>
                  <a:t>P(X = value) = probability of a certain value</a:t>
                </a:r>
              </a:p>
              <a:p>
                <a:pPr marL="1109915" lvl="3" indent="-285750">
                  <a:lnSpc>
                    <a:spcPts val="2200"/>
                  </a:lnSpc>
                  <a:spcBef>
                    <a:spcPts val="275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>
                    <a:cs typeface="LM Sans 10"/>
                  </a:rPr>
                  <a:t>Dice: P(X = xi)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  ,</m:t>
                    </m:r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cs typeface="LM Sans 10"/>
                  </a:rPr>
                  <a:t>with x1 = 1,2,…6</a:t>
                </a:r>
              </a:p>
              <a:p>
                <a:pPr marL="659915" lvl="2" indent="-285750">
                  <a:lnSpc>
                    <a:spcPts val="2200"/>
                  </a:lnSpc>
                  <a:spcBef>
                    <a:spcPts val="275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>
                    <a:cs typeface="LM Sans 10"/>
                  </a:rPr>
                  <a:t>Probability that X takes on a range of values</a:t>
                </a:r>
              </a:p>
              <a:p>
                <a:pPr marL="1109915" lvl="3" indent="-285750">
                  <a:lnSpc>
                    <a:spcPts val="2200"/>
                  </a:lnSpc>
                  <a:spcBef>
                    <a:spcPts val="275"/>
                  </a:spcBef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tx1"/>
                    </a:solidFill>
                    <a:cs typeface="LM Sans 10"/>
                  </a:rPr>
                  <a:t>X is lower than 3 → P(1 ≤ X &lt; 3)</a:t>
                </a:r>
              </a:p>
              <a:p>
                <a:pPr marL="1109915" lvl="3" indent="-285750">
                  <a:lnSpc>
                    <a:spcPts val="2200"/>
                  </a:lnSpc>
                  <a:spcBef>
                    <a:spcPts val="275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>
                    <a:cs typeface="LM Sans 10"/>
                  </a:rPr>
                  <a:t>P(1 ≤ X &lt; 3)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cs typeface="LM Sans 1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de-DE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cs typeface="LM Sans 1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800" b="0" dirty="0">
                  <a:solidFill>
                    <a:schemeClr val="tx1"/>
                  </a:solidFill>
                  <a:cs typeface="LM Sans 10"/>
                </a:endParaRPr>
              </a:p>
              <a:p>
                <a:pPr marL="335915" lvl="1" indent="-285750">
                  <a:lnSpc>
                    <a:spcPts val="2200"/>
                  </a:lnSpc>
                  <a:spcBef>
                    <a:spcPts val="275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>
                    <a:cs typeface="LM Sans 10"/>
                  </a:rPr>
                  <a:t>“Events” = set of outcomes (e.g. all outcomes with X &gt; 2)</a:t>
                </a:r>
                <a:endParaRPr lang="en-US" sz="1800" b="0" dirty="0">
                  <a:solidFill>
                    <a:schemeClr val="tx1"/>
                  </a:solidFill>
                  <a:cs typeface="LM Sans 1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772816"/>
                <a:ext cx="7200478" cy="4320009"/>
              </a:xfrm>
              <a:blipFill>
                <a:blip r:embed="rId2"/>
                <a:stretch>
                  <a:fillRect l="-1101" t="-21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55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Discrete</a:t>
            </a:r>
            <a:r>
              <a:rPr lang="de-DE" dirty="0"/>
              <a:t> vs. </a:t>
            </a:r>
            <a:r>
              <a:rPr lang="de-DE" dirty="0" err="1"/>
              <a:t>continuous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772816"/>
            <a:ext cx="8136582" cy="4320009"/>
          </a:xfrm>
        </p:spPr>
        <p:txBody>
          <a:bodyPr/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chemeClr val="tx1"/>
                </a:solidFill>
              </a:rPr>
              <a:t>Two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types</a:t>
            </a:r>
            <a:r>
              <a:rPr lang="de-DE" sz="1800" dirty="0">
                <a:solidFill>
                  <a:schemeClr val="tx1"/>
                </a:solidFill>
              </a:rPr>
              <a:t> of </a:t>
            </a:r>
            <a:r>
              <a:rPr lang="de-DE" sz="1800" dirty="0" err="1">
                <a:solidFill>
                  <a:schemeClr val="tx1"/>
                </a:solidFill>
              </a:rPr>
              <a:t>random</a:t>
            </a:r>
            <a:r>
              <a:rPr lang="de-DE" sz="1800" dirty="0">
                <a:solidFill>
                  <a:schemeClr val="tx1"/>
                </a:solidFill>
              </a:rPr>
              <a:t> variables</a:t>
            </a:r>
          </a:p>
          <a:p>
            <a:pPr marL="666900" lvl="2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sz="1800" b="1" dirty="0" err="1"/>
              <a:t>Discrete</a:t>
            </a:r>
            <a:r>
              <a:rPr lang="de-DE" sz="1800" b="1" dirty="0"/>
              <a:t> </a:t>
            </a:r>
            <a:r>
              <a:rPr lang="de-DE" sz="1800" b="1" dirty="0" err="1"/>
              <a:t>random</a:t>
            </a:r>
            <a:r>
              <a:rPr lang="de-DE" sz="1800" b="1" dirty="0"/>
              <a:t> variables </a:t>
            </a:r>
            <a:r>
              <a:rPr lang="de-DE" sz="1800" dirty="0"/>
              <a:t>→ </a:t>
            </a:r>
            <a:r>
              <a:rPr lang="de-DE" sz="1800" b="1" dirty="0" err="1"/>
              <a:t>Probabilty</a:t>
            </a:r>
            <a:r>
              <a:rPr lang="de-DE" sz="1800" b="1" dirty="0"/>
              <a:t> </a:t>
            </a:r>
            <a:r>
              <a:rPr lang="de-DE" sz="1800" b="1" dirty="0" err="1"/>
              <a:t>mass</a:t>
            </a:r>
            <a:r>
              <a:rPr lang="de-DE" sz="1800" b="1" dirty="0"/>
              <a:t> </a:t>
            </a:r>
            <a:r>
              <a:rPr lang="de-DE" sz="1800" b="1" dirty="0" err="1"/>
              <a:t>function</a:t>
            </a:r>
            <a:endParaRPr lang="de-DE" sz="1800" b="1" dirty="0"/>
          </a:p>
          <a:p>
            <a:pPr marL="1116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Takes a </a:t>
            </a:r>
            <a:r>
              <a:rPr lang="de-DE" sz="1800" dirty="0" err="1">
                <a:solidFill>
                  <a:schemeClr val="tx1"/>
                </a:solidFill>
              </a:rPr>
              <a:t>countable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number</a:t>
            </a:r>
            <a:r>
              <a:rPr lang="de-DE" sz="1800" dirty="0">
                <a:solidFill>
                  <a:schemeClr val="tx1"/>
                </a:solidFill>
              </a:rPr>
              <a:t> of </a:t>
            </a:r>
            <a:r>
              <a:rPr lang="de-DE" sz="1800" dirty="0" err="1">
                <a:solidFill>
                  <a:schemeClr val="tx1"/>
                </a:solidFill>
              </a:rPr>
              <a:t>distinct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values</a:t>
            </a:r>
            <a:r>
              <a:rPr lang="de-DE" sz="1800" dirty="0">
                <a:solidFill>
                  <a:schemeClr val="tx1"/>
                </a:solidFill>
              </a:rPr>
              <a:t> (0,1,2,3,…)</a:t>
            </a:r>
          </a:p>
          <a:p>
            <a:pPr marL="1116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Most </a:t>
            </a:r>
            <a:r>
              <a:rPr lang="de-DE" sz="1800" dirty="0" err="1"/>
              <a:t>often</a:t>
            </a:r>
            <a:r>
              <a:rPr lang="de-DE" sz="1800" dirty="0"/>
              <a:t>, </a:t>
            </a:r>
            <a:r>
              <a:rPr lang="de-DE" sz="1800" dirty="0" err="1"/>
              <a:t>discrete</a:t>
            </a:r>
            <a:r>
              <a:rPr lang="de-DE" sz="1800" dirty="0"/>
              <a:t> </a:t>
            </a:r>
            <a:r>
              <a:rPr lang="de-DE" sz="1800" dirty="0" err="1"/>
              <a:t>random</a:t>
            </a:r>
            <a:r>
              <a:rPr lang="de-DE" sz="1800" dirty="0"/>
              <a:t> variables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counts</a:t>
            </a:r>
            <a:endParaRPr lang="de-DE" sz="1800" dirty="0"/>
          </a:p>
          <a:p>
            <a:pPr marL="1116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chemeClr val="tx1"/>
                </a:solidFill>
              </a:rPr>
              <a:t>Number</a:t>
            </a:r>
            <a:r>
              <a:rPr lang="de-DE" sz="1800" dirty="0">
                <a:solidFill>
                  <a:schemeClr val="tx1"/>
                </a:solidFill>
              </a:rPr>
              <a:t> of </a:t>
            </a:r>
            <a:r>
              <a:rPr lang="de-DE" sz="1800" dirty="0" err="1">
                <a:solidFill>
                  <a:schemeClr val="tx1"/>
                </a:solidFill>
              </a:rPr>
              <a:t>attendants</a:t>
            </a:r>
            <a:r>
              <a:rPr lang="de-DE" sz="1800" dirty="0">
                <a:solidFill>
                  <a:schemeClr val="tx1"/>
                </a:solidFill>
              </a:rPr>
              <a:t> in a </a:t>
            </a:r>
            <a:r>
              <a:rPr lang="de-DE" sz="1800" dirty="0" err="1">
                <a:solidFill>
                  <a:schemeClr val="tx1"/>
                </a:solidFill>
              </a:rPr>
              <a:t>tutorial</a:t>
            </a:r>
            <a:r>
              <a:rPr lang="de-DE" sz="1800" dirty="0">
                <a:solidFill>
                  <a:schemeClr val="tx1"/>
                </a:solidFill>
              </a:rPr>
              <a:t>, </a:t>
            </a:r>
            <a:r>
              <a:rPr lang="de-DE" sz="1800" dirty="0" err="1">
                <a:solidFill>
                  <a:schemeClr val="tx1"/>
                </a:solidFill>
              </a:rPr>
              <a:t>inha</a:t>
            </a:r>
            <a:r>
              <a:rPr lang="de-DE" sz="1800" dirty="0" err="1"/>
              <a:t>bitants</a:t>
            </a:r>
            <a:r>
              <a:rPr lang="de-DE" sz="1800" dirty="0"/>
              <a:t>, …</a:t>
            </a:r>
          </a:p>
          <a:p>
            <a:pPr marL="666900" lvl="2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sz="1800" b="1" dirty="0" err="1">
                <a:solidFill>
                  <a:schemeClr val="tx1"/>
                </a:solidFill>
              </a:rPr>
              <a:t>C</a:t>
            </a:r>
            <a:r>
              <a:rPr lang="de-DE" sz="1800" b="1" dirty="0" err="1"/>
              <a:t>ontinuous</a:t>
            </a:r>
            <a:r>
              <a:rPr lang="de-DE" sz="1800" b="1" dirty="0"/>
              <a:t> </a:t>
            </a:r>
            <a:r>
              <a:rPr lang="de-DE" sz="1800" b="1" dirty="0" err="1"/>
              <a:t>random</a:t>
            </a:r>
            <a:r>
              <a:rPr lang="de-DE" sz="1800" b="1" dirty="0"/>
              <a:t> variables </a:t>
            </a:r>
            <a:r>
              <a:rPr lang="de-DE" sz="1800" dirty="0"/>
              <a:t>→ </a:t>
            </a:r>
            <a:r>
              <a:rPr lang="de-DE" sz="1800" b="1" dirty="0" err="1"/>
              <a:t>Probability</a:t>
            </a:r>
            <a:r>
              <a:rPr lang="de-DE" sz="1800" b="1" dirty="0"/>
              <a:t> </a:t>
            </a:r>
            <a:r>
              <a:rPr lang="de-DE" sz="1800" b="1" dirty="0" err="1"/>
              <a:t>density</a:t>
            </a:r>
            <a:r>
              <a:rPr lang="de-DE" sz="1800" b="1" dirty="0"/>
              <a:t> </a:t>
            </a:r>
            <a:r>
              <a:rPr lang="de-DE" sz="1800" b="1" dirty="0" err="1"/>
              <a:t>function</a:t>
            </a:r>
            <a:endParaRPr lang="de-DE" sz="1800" b="1" dirty="0"/>
          </a:p>
          <a:p>
            <a:pPr marL="1116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takes</a:t>
            </a:r>
            <a:r>
              <a:rPr lang="de-DE" sz="1800" dirty="0"/>
              <a:t> an infinite </a:t>
            </a:r>
            <a:r>
              <a:rPr lang="de-DE" sz="1800" dirty="0" err="1"/>
              <a:t>number</a:t>
            </a:r>
            <a:r>
              <a:rPr lang="de-DE" sz="1800" dirty="0"/>
              <a:t> of possible </a:t>
            </a:r>
            <a:r>
              <a:rPr lang="de-DE" sz="1800" dirty="0" err="1"/>
              <a:t>values</a:t>
            </a:r>
            <a:endParaRPr lang="de-DE" sz="1800" dirty="0"/>
          </a:p>
          <a:p>
            <a:pPr lvl="3" indent="0">
              <a:lnSpc>
                <a:spcPts val="2700"/>
              </a:lnSpc>
              <a:buNone/>
            </a:pPr>
            <a:r>
              <a:rPr lang="de-DE" sz="1800" dirty="0">
                <a:solidFill>
                  <a:schemeClr val="tx1"/>
                </a:solidFill>
              </a:rPr>
              <a:t>→ </a:t>
            </a:r>
            <a:r>
              <a:rPr lang="de-DE" sz="1800" dirty="0" err="1">
                <a:solidFill>
                  <a:schemeClr val="tx1"/>
                </a:solidFill>
              </a:rPr>
              <a:t>Probability</a:t>
            </a:r>
            <a:r>
              <a:rPr lang="de-DE" sz="1800" dirty="0">
                <a:solidFill>
                  <a:schemeClr val="tx1"/>
                </a:solidFill>
              </a:rPr>
              <a:t> of a </a:t>
            </a:r>
            <a:r>
              <a:rPr lang="de-DE" sz="1800" dirty="0" err="1">
                <a:solidFill>
                  <a:schemeClr val="tx1"/>
                </a:solidFill>
              </a:rPr>
              <a:t>single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value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is</a:t>
            </a:r>
            <a:r>
              <a:rPr lang="de-DE" sz="1800" dirty="0">
                <a:solidFill>
                  <a:schemeClr val="tx1"/>
                </a:solidFill>
              </a:rPr>
              <a:t> 0!</a:t>
            </a:r>
          </a:p>
          <a:p>
            <a:pPr lvl="3" indent="0">
              <a:lnSpc>
                <a:spcPts val="2700"/>
              </a:lnSpc>
              <a:buNone/>
            </a:pPr>
            <a:r>
              <a:rPr lang="de-DE" sz="1800" dirty="0"/>
              <a:t>→ not </a:t>
            </a:r>
            <a:r>
              <a:rPr lang="de-DE" sz="1800" dirty="0" err="1"/>
              <a:t>defined</a:t>
            </a:r>
            <a:r>
              <a:rPr lang="de-DE" sz="1800" dirty="0"/>
              <a:t> at </a:t>
            </a:r>
            <a:r>
              <a:rPr lang="de-DE" sz="1800" dirty="0" err="1"/>
              <a:t>specific</a:t>
            </a:r>
            <a:r>
              <a:rPr lang="de-DE" sz="1800" dirty="0"/>
              <a:t> </a:t>
            </a:r>
            <a:r>
              <a:rPr lang="de-DE" sz="1800" dirty="0" err="1"/>
              <a:t>values</a:t>
            </a:r>
            <a:r>
              <a:rPr lang="de-DE" sz="1800" dirty="0"/>
              <a:t> → </a:t>
            </a:r>
            <a:r>
              <a:rPr lang="de-DE" sz="1800" dirty="0" err="1"/>
              <a:t>interval</a:t>
            </a:r>
            <a:r>
              <a:rPr lang="de-DE" sz="1800" dirty="0"/>
              <a:t> of </a:t>
            </a:r>
            <a:r>
              <a:rPr lang="de-DE" sz="1800" dirty="0" err="1"/>
              <a:t>values</a:t>
            </a:r>
            <a:r>
              <a:rPr lang="de-DE" sz="1800" dirty="0"/>
              <a:t>!</a:t>
            </a:r>
          </a:p>
          <a:p>
            <a:pPr marL="1059750" lvl="3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Represented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area</a:t>
            </a:r>
            <a:r>
              <a:rPr lang="de-DE" sz="1800" dirty="0"/>
              <a:t> </a:t>
            </a:r>
            <a:r>
              <a:rPr lang="de-DE" sz="1800" dirty="0" err="1"/>
              <a:t>under</a:t>
            </a:r>
            <a:r>
              <a:rPr lang="de-DE" sz="1800" dirty="0"/>
              <a:t> </a:t>
            </a:r>
            <a:r>
              <a:rPr lang="de-DE" sz="1800" dirty="0" err="1"/>
              <a:t>curve</a:t>
            </a:r>
            <a:r>
              <a:rPr lang="de-DE" sz="1800" dirty="0"/>
              <a:t> (integral)</a:t>
            </a:r>
          </a:p>
          <a:p>
            <a:pPr marL="1059750" lvl="3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Height, </a:t>
            </a:r>
            <a:r>
              <a:rPr lang="de-DE" sz="1800" dirty="0" err="1"/>
              <a:t>weight</a:t>
            </a:r>
            <a:r>
              <a:rPr lang="de-DE" sz="1800" dirty="0"/>
              <a:t>, time, 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98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772816"/>
                <a:ext cx="7200478" cy="4320009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0" dirty="0">
                    <a:solidFill>
                      <a:schemeClr val="tx1"/>
                    </a:solidFill>
                  </a:rPr>
                  <a:t>Probability </a:t>
                </a:r>
                <a:r>
                  <a:rPr lang="de-DE" sz="1800" b="0" dirty="0" err="1">
                    <a:solidFill>
                      <a:schemeClr val="tx1"/>
                    </a:solidFill>
                  </a:rPr>
                  <a:t>distribution</a:t>
                </a:r>
                <a:r>
                  <a:rPr lang="de-DE" sz="1800" b="0" dirty="0">
                    <a:solidFill>
                      <a:schemeClr val="tx1"/>
                    </a:solidFill>
                  </a:rPr>
                  <a:t> of a </a:t>
                </a:r>
                <a:r>
                  <a:rPr lang="de-DE" sz="1800" b="0" dirty="0" err="1">
                    <a:solidFill>
                      <a:schemeClr val="tx1"/>
                    </a:solidFill>
                  </a:rPr>
                  <a:t>discrete</a:t>
                </a:r>
                <a:r>
                  <a:rPr lang="de-DE" sz="1800" b="0" dirty="0">
                    <a:solidFill>
                      <a:schemeClr val="tx1"/>
                    </a:solidFill>
                  </a:rPr>
                  <a:t> variable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0" dirty="0">
                    <a:solidFill>
                      <a:schemeClr val="tx1"/>
                    </a:solidFill>
                  </a:rPr>
                  <a:t>List of </a:t>
                </a:r>
                <a:r>
                  <a:rPr lang="de-DE" sz="1800" b="0" dirty="0" err="1">
                    <a:solidFill>
                      <a:schemeClr val="tx1"/>
                    </a:solidFill>
                  </a:rPr>
                  <a:t>probabilities</a:t>
                </a:r>
                <a:r>
                  <a:rPr lang="de-DE" sz="1800" b="0" dirty="0">
                    <a:solidFill>
                      <a:schemeClr val="tx1"/>
                    </a:solidFill>
                  </a:rPr>
                  <a:t> </a:t>
                </a:r>
                <a:r>
                  <a:rPr lang="de-DE" sz="1800" b="0" dirty="0" err="1">
                    <a:solidFill>
                      <a:schemeClr val="tx1"/>
                    </a:solidFill>
                  </a:rPr>
                  <a:t>associated</a:t>
                </a:r>
                <a:r>
                  <a:rPr lang="de-DE" sz="1800" b="0" dirty="0">
                    <a:solidFill>
                      <a:schemeClr val="tx1"/>
                    </a:solidFill>
                  </a:rPr>
                  <a:t> </a:t>
                </a:r>
                <a:r>
                  <a:rPr lang="de-DE" sz="1800" b="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1800" b="0" dirty="0">
                    <a:solidFill>
                      <a:schemeClr val="tx1"/>
                    </a:solidFill>
                  </a:rPr>
                  <a:t> </a:t>
                </a:r>
                <a:r>
                  <a:rPr lang="de-DE" sz="1800" b="0" dirty="0" err="1">
                    <a:solidFill>
                      <a:schemeClr val="tx1"/>
                    </a:solidFill>
                  </a:rPr>
                  <a:t>the</a:t>
                </a:r>
                <a:r>
                  <a:rPr lang="de-DE" sz="1800" b="0" dirty="0">
                    <a:solidFill>
                      <a:schemeClr val="tx1"/>
                    </a:solidFill>
                  </a:rPr>
                  <a:t> possible </a:t>
                </a:r>
                <a:r>
                  <a:rPr lang="de-DE" sz="1800" b="0" dirty="0" err="1">
                    <a:solidFill>
                      <a:schemeClr val="tx1"/>
                    </a:solidFill>
                  </a:rPr>
                  <a:t>values</a:t>
                </a:r>
                <a:r>
                  <a:rPr lang="de-DE" sz="1800" b="0" dirty="0">
                    <a:solidFill>
                      <a:schemeClr val="tx1"/>
                    </a:solidFill>
                  </a:rPr>
                  <a:t> of X</a:t>
                </a:r>
              </a:p>
              <a:p>
                <a:pPr marL="609750" lvl="2" indent="-285750">
                  <a:buFont typeface="Arial" panose="020B0604020202020204" pitchFamily="34" charset="0"/>
                  <a:buChar char="•"/>
                </a:pPr>
                <a:r>
                  <a:rPr lang="de-DE" sz="1800" dirty="0"/>
                  <a:t>E.g. P(X = x</a:t>
                </a:r>
                <a:r>
                  <a:rPr lang="de-DE" sz="1800" baseline="-25000" dirty="0"/>
                  <a:t>i</a:t>
                </a:r>
                <a:r>
                  <a:rPr lang="de-DE" sz="18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1800" b="0" dirty="0">
                    <a:solidFill>
                      <a:schemeClr val="tx1"/>
                    </a:solidFill>
                  </a:rPr>
                  <a:t>, i = 1,2,…,6</a:t>
                </a:r>
              </a:p>
              <a:p>
                <a:pPr marL="609750" lvl="2" indent="-285750">
                  <a:buFont typeface="Arial" panose="020B0604020202020204" pitchFamily="34" charset="0"/>
                  <a:buChar char="•"/>
                </a:pPr>
                <a:r>
                  <a:rPr lang="de-DE" sz="1800" dirty="0" err="1"/>
                  <a:t>Or</a:t>
                </a:r>
                <a:r>
                  <a:rPr lang="de-DE" sz="1800" dirty="0"/>
                  <a:t>:</a:t>
                </a:r>
              </a:p>
              <a:p>
                <a:pPr marL="609750" lvl="2" indent="-285750">
                  <a:buFont typeface="Arial" panose="020B0604020202020204" pitchFamily="34" charset="0"/>
                  <a:buChar char="•"/>
                </a:pPr>
                <a:endParaRPr lang="de-DE" sz="1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772816"/>
                <a:ext cx="7200478" cy="4320009"/>
              </a:xfrm>
              <a:blipFill>
                <a:blip r:embed="rId2"/>
                <a:stretch>
                  <a:fillRect l="-1778" t="-1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D3B40C2-0FAF-4A8E-8BB6-9E8EFFC5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38" y="3140968"/>
            <a:ext cx="3600400" cy="28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3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772816"/>
            <a:ext cx="7200478" cy="43200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 err="1">
                <a:solidFill>
                  <a:schemeClr val="tx1"/>
                </a:solidFill>
              </a:rPr>
              <a:t>Probability</a:t>
            </a:r>
            <a:r>
              <a:rPr lang="de-DE" sz="1800" b="0" dirty="0">
                <a:solidFill>
                  <a:schemeClr val="tx1"/>
                </a:solidFill>
              </a:rPr>
              <a:t> </a:t>
            </a:r>
            <a:r>
              <a:rPr lang="de-DE" sz="1800" b="0" dirty="0" err="1">
                <a:solidFill>
                  <a:schemeClr val="tx1"/>
                </a:solidFill>
              </a:rPr>
              <a:t>distribution</a:t>
            </a:r>
            <a:r>
              <a:rPr lang="de-DE" sz="1800" b="0" dirty="0">
                <a:solidFill>
                  <a:schemeClr val="tx1"/>
                </a:solidFill>
              </a:rPr>
              <a:t> of a </a:t>
            </a:r>
            <a:r>
              <a:rPr lang="de-DE" sz="1800" b="0" dirty="0" err="1">
                <a:solidFill>
                  <a:schemeClr val="tx1"/>
                </a:solidFill>
              </a:rPr>
              <a:t>continuous</a:t>
            </a:r>
            <a:r>
              <a:rPr lang="de-DE" sz="1800" b="0" dirty="0">
                <a:solidFill>
                  <a:schemeClr val="tx1"/>
                </a:solidFill>
              </a:rPr>
              <a:t> </a:t>
            </a:r>
            <a:r>
              <a:rPr lang="de-DE" sz="1800" b="0" dirty="0" err="1">
                <a:solidFill>
                  <a:schemeClr val="tx1"/>
                </a:solidFill>
              </a:rPr>
              <a:t>random</a:t>
            </a:r>
            <a:r>
              <a:rPr lang="de-DE" sz="1800" b="0" dirty="0">
                <a:solidFill>
                  <a:schemeClr val="tx1"/>
                </a:solidFill>
              </a:rPr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>
                <a:solidFill>
                  <a:schemeClr val="tx1"/>
                </a:solidFill>
              </a:rPr>
              <a:t>Density </a:t>
            </a:r>
            <a:r>
              <a:rPr lang="de-DE" sz="1800" b="0" dirty="0" err="1">
                <a:solidFill>
                  <a:schemeClr val="tx1"/>
                </a:solidFill>
              </a:rPr>
              <a:t>curve</a:t>
            </a:r>
            <a:r>
              <a:rPr lang="de-DE" sz="1800" b="0" dirty="0">
                <a:solidFill>
                  <a:schemeClr val="tx1"/>
                </a:solidFill>
              </a:rPr>
              <a:t> </a:t>
            </a:r>
            <a:r>
              <a:rPr lang="de-DE" sz="1800" b="0" dirty="0" err="1">
                <a:solidFill>
                  <a:schemeClr val="tx1"/>
                </a:solidFill>
              </a:rPr>
              <a:t>represents</a:t>
            </a:r>
            <a:r>
              <a:rPr lang="de-DE" sz="1800" b="0" dirty="0">
                <a:solidFill>
                  <a:schemeClr val="tx1"/>
                </a:solidFill>
              </a:rPr>
              <a:t> </a:t>
            </a:r>
            <a:r>
              <a:rPr lang="de-DE" sz="1800" b="0" dirty="0" err="1">
                <a:solidFill>
                  <a:schemeClr val="tx1"/>
                </a:solidFill>
              </a:rPr>
              <a:t>pdf</a:t>
            </a:r>
            <a:endParaRPr lang="de-DE" sz="1800" b="0" dirty="0">
              <a:solidFill>
                <a:schemeClr val="tx1"/>
              </a:solidFill>
            </a:endParaRPr>
          </a:p>
          <a:p>
            <a:pPr marL="609750" lvl="2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Curve</a:t>
            </a:r>
            <a:r>
              <a:rPr lang="de-DE" sz="1800" dirty="0"/>
              <a:t> </a:t>
            </a:r>
            <a:r>
              <a:rPr lang="de-DE" sz="1800" dirty="0" err="1"/>
              <a:t>must</a:t>
            </a:r>
            <a:r>
              <a:rPr lang="de-DE" sz="1800" dirty="0"/>
              <a:t> not </a:t>
            </a:r>
            <a:r>
              <a:rPr lang="de-DE" sz="1800" dirty="0" err="1"/>
              <a:t>have</a:t>
            </a:r>
            <a:r>
              <a:rPr lang="de-DE" sz="1800" dirty="0"/>
              <a:t> negative </a:t>
            </a:r>
            <a:r>
              <a:rPr lang="de-DE" sz="1800" dirty="0" err="1"/>
              <a:t>values</a:t>
            </a:r>
            <a:endParaRPr lang="de-DE" sz="1800" dirty="0"/>
          </a:p>
          <a:p>
            <a:pPr marL="609750" lvl="2" indent="-285750">
              <a:buFont typeface="Arial" panose="020B0604020202020204" pitchFamily="34" charset="0"/>
              <a:buChar char="•"/>
            </a:pPr>
            <a:r>
              <a:rPr lang="de-DE" sz="1800" b="0" dirty="0">
                <a:solidFill>
                  <a:schemeClr val="tx1"/>
                </a:solidFill>
              </a:rPr>
              <a:t>Total </a:t>
            </a:r>
            <a:r>
              <a:rPr lang="de-DE" sz="1800" b="0" dirty="0" err="1">
                <a:solidFill>
                  <a:schemeClr val="tx1"/>
                </a:solidFill>
              </a:rPr>
              <a:t>area</a:t>
            </a:r>
            <a:r>
              <a:rPr lang="de-DE" sz="1800" b="0" dirty="0">
                <a:solidFill>
                  <a:schemeClr val="tx1"/>
                </a:solidFill>
              </a:rPr>
              <a:t> </a:t>
            </a:r>
            <a:r>
              <a:rPr lang="de-DE" sz="1800" b="0" dirty="0" err="1">
                <a:solidFill>
                  <a:schemeClr val="tx1"/>
                </a:solidFill>
              </a:rPr>
              <a:t>under</a:t>
            </a:r>
            <a:r>
              <a:rPr lang="de-DE" sz="1800" b="0" dirty="0">
                <a:solidFill>
                  <a:schemeClr val="tx1"/>
                </a:solidFill>
              </a:rPr>
              <a:t> </a:t>
            </a:r>
            <a:r>
              <a:rPr lang="de-DE" sz="1800" b="0" dirty="0" err="1">
                <a:solidFill>
                  <a:schemeClr val="tx1"/>
                </a:solidFill>
              </a:rPr>
              <a:t>the</a:t>
            </a:r>
            <a:r>
              <a:rPr lang="de-DE" sz="1800" b="0" dirty="0">
                <a:solidFill>
                  <a:schemeClr val="tx1"/>
                </a:solidFill>
              </a:rPr>
              <a:t> </a:t>
            </a:r>
            <a:r>
              <a:rPr lang="de-DE" sz="1800" b="0" dirty="0" err="1">
                <a:solidFill>
                  <a:schemeClr val="tx1"/>
                </a:solidFill>
              </a:rPr>
              <a:t>curve</a:t>
            </a:r>
            <a:r>
              <a:rPr lang="de-DE" sz="1800" b="0" dirty="0">
                <a:solidFill>
                  <a:schemeClr val="tx1"/>
                </a:solidFill>
              </a:rPr>
              <a:t> (=</a:t>
            </a:r>
            <a:r>
              <a:rPr lang="de-DE" sz="1800" b="0" dirty="0" err="1">
                <a:solidFill>
                  <a:schemeClr val="tx1"/>
                </a:solidFill>
              </a:rPr>
              <a:t>probability</a:t>
            </a:r>
            <a:r>
              <a:rPr lang="de-DE" sz="1800" b="0" dirty="0">
                <a:solidFill>
                  <a:schemeClr val="tx1"/>
                </a:solidFill>
              </a:rPr>
              <a:t>) </a:t>
            </a:r>
            <a:r>
              <a:rPr lang="de-DE" sz="1800" b="0" dirty="0" err="1">
                <a:solidFill>
                  <a:schemeClr val="tx1"/>
                </a:solidFill>
              </a:rPr>
              <a:t>is</a:t>
            </a:r>
            <a:r>
              <a:rPr lang="de-DE" sz="1800" b="0" dirty="0">
                <a:solidFill>
                  <a:schemeClr val="tx1"/>
                </a:solidFill>
              </a:rPr>
              <a:t> </a:t>
            </a:r>
            <a:r>
              <a:rPr lang="de-DE" sz="1800" b="0" dirty="0" err="1">
                <a:solidFill>
                  <a:schemeClr val="tx1"/>
                </a:solidFill>
              </a:rPr>
              <a:t>equal</a:t>
            </a:r>
            <a:r>
              <a:rPr lang="de-DE" sz="1800" b="0" dirty="0">
                <a:solidFill>
                  <a:schemeClr val="tx1"/>
                </a:solidFill>
              </a:rPr>
              <a:t> </a:t>
            </a:r>
            <a:r>
              <a:rPr lang="de-DE" sz="1800" b="0" dirty="0" err="1">
                <a:solidFill>
                  <a:schemeClr val="tx1"/>
                </a:solidFill>
              </a:rPr>
              <a:t>to</a:t>
            </a:r>
            <a:r>
              <a:rPr lang="de-DE" sz="1800" b="0" dirty="0">
                <a:solidFill>
                  <a:schemeClr val="tx1"/>
                </a:solidFill>
              </a:rPr>
              <a:t> 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Most </a:t>
            </a:r>
            <a:r>
              <a:rPr lang="de-DE" sz="1800" dirty="0" err="1"/>
              <a:t>important</a:t>
            </a:r>
            <a:r>
              <a:rPr lang="de-DE" sz="1800" dirty="0"/>
              <a:t> </a:t>
            </a:r>
            <a:r>
              <a:rPr lang="de-DE" sz="1800" dirty="0" err="1"/>
              <a:t>continuous</a:t>
            </a:r>
            <a:r>
              <a:rPr lang="de-DE" sz="1800" dirty="0"/>
              <a:t> </a:t>
            </a:r>
            <a:r>
              <a:rPr lang="de-DE" sz="1800" dirty="0" err="1"/>
              <a:t>pdf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normal </a:t>
            </a:r>
            <a:r>
              <a:rPr lang="de-DE" sz="1800" dirty="0" err="1"/>
              <a:t>distribution</a:t>
            </a:r>
            <a:endParaRPr lang="de-DE" sz="1800" dirty="0"/>
          </a:p>
          <a:p>
            <a:pPr marL="609750" lvl="2" indent="-285750">
              <a:buFont typeface="Arial" panose="020B0604020202020204" pitchFamily="34" charset="0"/>
              <a:buChar char="•"/>
            </a:pPr>
            <a:r>
              <a:rPr lang="de-DE" sz="1800" b="0" dirty="0">
                <a:solidFill>
                  <a:schemeClr val="tx1"/>
                </a:solidFill>
              </a:rPr>
              <a:t>P(X = x) → P(Z = z)</a:t>
            </a:r>
          </a:p>
          <a:p>
            <a:pPr marL="609750" lvl="2" indent="-285750">
              <a:buFont typeface="Arial" panose="020B0604020202020204" pitchFamily="34" charset="0"/>
              <a:buChar char="•"/>
            </a:pPr>
            <a:r>
              <a:rPr lang="de-DE" sz="1800" dirty="0"/>
              <a:t>E.g. </a:t>
            </a:r>
            <a:r>
              <a:rPr lang="de-DE" sz="1800" dirty="0" err="1"/>
              <a:t>what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probability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Z </a:t>
            </a:r>
            <a:r>
              <a:rPr lang="de-DE" sz="1800" dirty="0" err="1"/>
              <a:t>is</a:t>
            </a:r>
            <a:r>
              <a:rPr lang="de-DE" sz="1800" dirty="0"/>
              <a:t> larger </a:t>
            </a:r>
            <a:r>
              <a:rPr lang="de-DE" sz="1800" dirty="0" err="1"/>
              <a:t>than</a:t>
            </a:r>
            <a:r>
              <a:rPr lang="de-DE" sz="1800" dirty="0"/>
              <a:t> 1.96</a:t>
            </a:r>
            <a:endParaRPr lang="de-DE" sz="1800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928957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tiät Konstanz Desig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NIK_002_141014.potx" id="{9C2F710B-392A-4B68-A018-74A0C52CFF2B}" vid="{D1296413-1E1F-487E-A087-30B98FC1501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Vorlage-Praesentation-Exc16-de</Template>
  <TotalTime>0</TotalTime>
  <Words>796</Words>
  <Application>Microsoft Office PowerPoint</Application>
  <PresentationFormat>Bildschirmpräsentation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Universtiät Konstanz Design</vt:lpstr>
      <vt:lpstr>Tutorial 1 Simple Linear Regression</vt:lpstr>
      <vt:lpstr>Disclaimer!!</vt:lpstr>
      <vt:lpstr>Econometrics in General</vt:lpstr>
      <vt:lpstr>Econometrics in General</vt:lpstr>
      <vt:lpstr>Econometrics in General</vt:lpstr>
      <vt:lpstr>Random Variables</vt:lpstr>
      <vt:lpstr>Discrete vs. continuous</vt:lpstr>
      <vt:lpstr>Probability mass function</vt:lpstr>
      <vt:lpstr>Probability density function</vt:lpstr>
      <vt:lpstr>Random Variables</vt:lpstr>
      <vt:lpstr>Herzlichen Dank!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Niklas</dc:creator>
  <dc:description>Vorlage Praesentation – Office 2010;_x000d_
Version 003;_x000d_
2014-10-16;</dc:description>
  <cp:lastModifiedBy>Niklas Bacher</cp:lastModifiedBy>
  <cp:revision>21</cp:revision>
  <dcterms:created xsi:type="dcterms:W3CDTF">2021-05-12T07:09:24Z</dcterms:created>
  <dcterms:modified xsi:type="dcterms:W3CDTF">2022-04-02T17:20:53Z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003</vt:lpwstr>
  </property>
  <property fmtid="{D5CDD505-2E9C-101B-9397-08002B2CF9AE}" pid="6" name="Version vom">
    <vt:lpwstr>16.10.2014</vt:lpwstr>
  </property>
</Properties>
</file>