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4610100" cy="3460750"/>
  <p:notesSz cx="4610100" cy="3460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51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43"/>
            <a:ext cx="4609909" cy="3460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8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2341067" y="1003778"/>
            <a:ext cx="2268843" cy="163504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3275" y="2711722"/>
            <a:ext cx="2650007" cy="399748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1008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23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08" y="0"/>
            <a:ext cx="1860175" cy="102092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3275" y="1257989"/>
            <a:ext cx="2650007" cy="1199246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1765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7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Gross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275" y="204205"/>
            <a:ext cx="3194255" cy="617723"/>
          </a:xfrm>
        </p:spPr>
        <p:txBody>
          <a:bodyPr/>
          <a:lstStyle>
            <a:lvl1pPr>
              <a:defRPr lang="de-DE" sz="1765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de-DE" spc="-5"/>
              <a:t>Philipp Scherer &amp; Jens</a:t>
            </a:r>
            <a:r>
              <a:rPr lang="de-DE" spc="15"/>
              <a:t> </a:t>
            </a:r>
            <a:r>
              <a:rPr lang="de-DE" spc="-5"/>
              <a:t>Wiederspohn</a:t>
            </a:r>
            <a:endParaRPr lang="de-DE" spc="-5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de-DE" spc="-5"/>
              <a:t>29.04.</a:t>
            </a:r>
            <a:fld id="{81D60167-4931-47E6-BA6A-407CBD079E47}" type="slidenum">
              <a:rPr spc="-5" smtClean="0"/>
              <a:t>‹Nr.›</a:t>
            </a:fld>
            <a:r>
              <a:rPr spc="-125"/>
              <a:t> </a:t>
            </a:r>
            <a:r>
              <a:rPr spc="-5"/>
              <a:t>/</a:t>
            </a:r>
            <a:r>
              <a:rPr spc="-125"/>
              <a:t> </a:t>
            </a:r>
            <a:r>
              <a:rPr spc="-5"/>
              <a:t>43</a:t>
            </a:r>
            <a:endParaRPr spc="-5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163112" y="1003778"/>
            <a:ext cx="2105922" cy="138067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163275" y="2457122"/>
            <a:ext cx="2105759" cy="617498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2341066" y="1003778"/>
            <a:ext cx="2105922" cy="138067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2341229" y="2457122"/>
            <a:ext cx="2105759" cy="617498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58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275" y="204205"/>
            <a:ext cx="3194255" cy="617723"/>
          </a:xfrm>
        </p:spPr>
        <p:txBody>
          <a:bodyPr/>
          <a:lstStyle>
            <a:lvl1pPr>
              <a:defRPr lang="de-DE" sz="1765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de-DE" spc="-5"/>
              <a:t>Philipp Scherer &amp; Jens</a:t>
            </a:r>
            <a:r>
              <a:rPr lang="de-DE" spc="15"/>
              <a:t> </a:t>
            </a:r>
            <a:r>
              <a:rPr lang="de-DE" spc="-5"/>
              <a:t>Wiederspohn</a:t>
            </a:r>
            <a:endParaRPr lang="de-DE" spc="-5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de-DE" spc="-5"/>
              <a:t>29.04.</a:t>
            </a:r>
            <a:fld id="{81D60167-4931-47E6-BA6A-407CBD079E47}" type="slidenum">
              <a:rPr spc="-5" smtClean="0"/>
              <a:t>‹Nr.›</a:t>
            </a:fld>
            <a:r>
              <a:rPr spc="-125"/>
              <a:t> </a:t>
            </a:r>
            <a:r>
              <a:rPr spc="-5"/>
              <a:t>/</a:t>
            </a:r>
            <a:r>
              <a:rPr spc="-125"/>
              <a:t> </a:t>
            </a:r>
            <a:r>
              <a:rPr spc="-5"/>
              <a:t>43</a:t>
            </a:r>
            <a:endParaRPr spc="-5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de-DE" spc="-5"/>
              <a:t>Philipp Scherer &amp; Jens</a:t>
            </a:r>
            <a:r>
              <a:rPr lang="de-DE" spc="15"/>
              <a:t> </a:t>
            </a:r>
            <a:r>
              <a:rPr lang="de-DE" spc="-5"/>
              <a:t>Wiederspohn</a:t>
            </a:r>
            <a:endParaRPr lang="de-DE" spc="-5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de-DE" spc="-5"/>
              <a:t>29.04.</a:t>
            </a:r>
            <a:fld id="{81D60167-4931-47E6-BA6A-407CBD079E47}" type="slidenum">
              <a:rPr spc="-5" smtClean="0"/>
              <a:t>‹Nr.›</a:t>
            </a:fld>
            <a:r>
              <a:rPr spc="-125"/>
              <a:t> </a:t>
            </a:r>
            <a:r>
              <a:rPr spc="-5"/>
              <a:t>/</a:t>
            </a:r>
            <a:r>
              <a:rPr spc="-125"/>
              <a:t> </a:t>
            </a:r>
            <a:r>
              <a:rPr spc="-5"/>
              <a:t>43</a:t>
            </a:r>
            <a:endParaRPr spc="-5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63275" y="204281"/>
            <a:ext cx="3194255" cy="2870339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2622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2622"/>
              </a:spcBef>
              <a:buFont typeface="Arial" panose="020B0604020202020204" pitchFamily="34" charset="0"/>
              <a:buNone/>
              <a:defRPr sz="1311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2628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43"/>
            <a:ext cx="4609909" cy="3460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8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3275" y="2711722"/>
            <a:ext cx="2650007" cy="399748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1008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23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08" y="0"/>
            <a:ext cx="1860175" cy="102092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3275" y="1185627"/>
            <a:ext cx="3194255" cy="1308196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2622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956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43"/>
            <a:ext cx="4609909" cy="3460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8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3275" y="966928"/>
            <a:ext cx="2650007" cy="618449"/>
          </a:xfrm>
        </p:spPr>
        <p:txBody>
          <a:bodyPr bIns="50400" anchor="b" anchorCtr="0">
            <a:noAutofit/>
          </a:bodyPr>
          <a:lstStyle>
            <a:lvl1pPr>
              <a:lnSpc>
                <a:spcPct val="105000"/>
              </a:lnSpc>
              <a:defRPr sz="1765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3275" y="1875725"/>
            <a:ext cx="2650007" cy="1235746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10000"/>
              </a:lnSpc>
              <a:buNone/>
              <a:defRPr sz="1008" b="1" u="none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23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08" y="0"/>
            <a:ext cx="1860175" cy="10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85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3892" y="976754"/>
            <a:ext cx="84231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1811" y="1755126"/>
            <a:ext cx="2146477" cy="73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Philipp Scherer &amp; Jens</a:t>
            </a:r>
            <a:r>
              <a:rPr spc="15" dirty="0"/>
              <a:t> </a:t>
            </a:r>
            <a:r>
              <a:rPr spc="-5" dirty="0"/>
              <a:t>Wiederspohn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29.04.</a:t>
            </a:r>
            <a:fld id="{81D60167-4931-47E6-BA6A-407CBD079E47}" type="slidenum">
              <a:rPr spc="-5" dirty="0"/>
              <a:t>‹Nr.›</a:t>
            </a:fld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6902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52571" y="3256545"/>
            <a:ext cx="1560711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675"/>
              </a:lnSpc>
            </a:pPr>
            <a:r>
              <a:rPr lang="de-DE" spc="-5"/>
              <a:t>Philipp Scherer &amp; Jens</a:t>
            </a:r>
            <a:r>
              <a:rPr lang="de-DE" spc="15"/>
              <a:t> </a:t>
            </a:r>
            <a:r>
              <a:rPr lang="de-DE" spc="-5"/>
              <a:t>Wiederspohn</a:t>
            </a:r>
            <a:endParaRPr lang="de-DE" spc="-5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63274" y="3256545"/>
            <a:ext cx="471415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675"/>
              </a:lnSpc>
            </a:pPr>
            <a:r>
              <a:rPr lang="de-DE" spc="-5"/>
              <a:t>29.04.</a:t>
            </a:r>
            <a:fld id="{81D60167-4931-47E6-BA6A-407CBD079E47}" type="slidenum">
              <a:rPr spc="-5" smtClean="0"/>
              <a:t>‹Nr.›</a:t>
            </a:fld>
            <a:r>
              <a:rPr spc="-125"/>
              <a:t> </a:t>
            </a:r>
            <a:r>
              <a:rPr spc="-5"/>
              <a:t>/</a:t>
            </a:r>
            <a:r>
              <a:rPr spc="-125"/>
              <a:t> </a:t>
            </a:r>
            <a:r>
              <a:rPr spc="-5"/>
              <a:t>43</a:t>
            </a:r>
            <a:endParaRPr spc="-5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707522" y="3256545"/>
            <a:ext cx="472216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63274" y="1003778"/>
            <a:ext cx="2105759" cy="2070842"/>
          </a:xfrm>
        </p:spPr>
        <p:txBody>
          <a:bodyPr>
            <a:noAutofit/>
          </a:bodyPr>
          <a:lstStyle>
            <a:lvl1pPr>
              <a:defRPr sz="807"/>
            </a:lvl1pPr>
            <a:lvl2pPr>
              <a:defRPr sz="807"/>
            </a:lvl2pPr>
            <a:lvl3pPr>
              <a:defRPr sz="807"/>
            </a:lvl3pPr>
            <a:lvl4pPr>
              <a:defRPr sz="807"/>
            </a:lvl4pPr>
            <a:lvl5pPr>
              <a:defRPr sz="807"/>
            </a:lvl5pPr>
            <a:lvl6pPr>
              <a:defRPr sz="807"/>
            </a:lvl6pPr>
            <a:lvl7pPr marL="0" indent="0">
              <a:buFont typeface="Arial" panose="020B0604020202020204" pitchFamily="34" charset="0"/>
              <a:buNone/>
              <a:defRPr sz="807"/>
            </a:lvl7pPr>
            <a:lvl8pPr>
              <a:defRPr sz="807"/>
            </a:lvl8pPr>
            <a:lvl9pPr>
              <a:defRPr sz="807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341067" y="1003778"/>
            <a:ext cx="2105759" cy="2070842"/>
          </a:xfrm>
        </p:spPr>
        <p:txBody>
          <a:bodyPr>
            <a:noAutofit/>
          </a:bodyPr>
          <a:lstStyle>
            <a:lvl1pPr>
              <a:defRPr sz="807"/>
            </a:lvl1pPr>
            <a:lvl2pPr>
              <a:defRPr sz="807"/>
            </a:lvl2pPr>
            <a:lvl3pPr>
              <a:defRPr sz="807"/>
            </a:lvl3pPr>
            <a:lvl4pPr>
              <a:defRPr sz="807"/>
            </a:lvl4pPr>
            <a:lvl5pPr>
              <a:buAutoNum type="arabicPeriod"/>
              <a:defRPr sz="807"/>
            </a:lvl5pPr>
            <a:lvl6pPr>
              <a:defRPr sz="807"/>
            </a:lvl6pPr>
            <a:lvl7pPr>
              <a:defRPr sz="807"/>
            </a:lvl7pPr>
            <a:lvl8pPr>
              <a:defRPr sz="807"/>
            </a:lvl8pPr>
            <a:lvl9pPr>
              <a:defRPr sz="807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52571" y="3256545"/>
            <a:ext cx="1560711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675"/>
              </a:lnSpc>
            </a:pPr>
            <a:r>
              <a:rPr lang="de-DE" spc="-5"/>
              <a:t>Philipp Scherer &amp; Jens</a:t>
            </a:r>
            <a:r>
              <a:rPr lang="de-DE" spc="15"/>
              <a:t> </a:t>
            </a:r>
            <a:r>
              <a:rPr lang="de-DE" spc="-5"/>
              <a:t>Wiederspohn</a:t>
            </a:r>
            <a:endParaRPr lang="de-DE" spc="-5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63274" y="3256545"/>
            <a:ext cx="471415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675"/>
              </a:lnSpc>
            </a:pPr>
            <a:r>
              <a:rPr lang="de-DE" spc="-5"/>
              <a:t>29.04.</a:t>
            </a:r>
            <a:fld id="{81D60167-4931-47E6-BA6A-407CBD079E47}" type="slidenum">
              <a:rPr spc="-5" smtClean="0"/>
              <a:t>‹Nr.›</a:t>
            </a:fld>
            <a:r>
              <a:rPr spc="-125"/>
              <a:t> </a:t>
            </a:r>
            <a:r>
              <a:rPr spc="-5"/>
              <a:t>/</a:t>
            </a:r>
            <a:r>
              <a:rPr spc="-125"/>
              <a:t> </a:t>
            </a:r>
            <a:r>
              <a:rPr spc="-5"/>
              <a:t>43</a:t>
            </a:r>
            <a:endParaRPr spc="-5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707522" y="3256545"/>
            <a:ext cx="472216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de-DE" spc="-5"/>
              <a:t>Philipp Scherer &amp; Jens</a:t>
            </a:r>
            <a:r>
              <a:rPr lang="de-DE" spc="15"/>
              <a:t> </a:t>
            </a:r>
            <a:r>
              <a:rPr lang="de-DE" spc="-5"/>
              <a:t>Wiederspohn</a:t>
            </a:r>
            <a:endParaRPr lang="de-DE" spc="-5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de-DE" spc="-5"/>
              <a:t>29.04.</a:t>
            </a:r>
            <a:fld id="{81D60167-4931-47E6-BA6A-407CBD079E47}" type="slidenum">
              <a:rPr spc="-5" smtClean="0"/>
              <a:t>‹Nr.›</a:t>
            </a:fld>
            <a:r>
              <a:rPr spc="-125"/>
              <a:t> </a:t>
            </a:r>
            <a:r>
              <a:rPr spc="-5"/>
              <a:t>/</a:t>
            </a:r>
            <a:r>
              <a:rPr spc="-125"/>
              <a:t> </a:t>
            </a:r>
            <a:r>
              <a:rPr spc="-5"/>
              <a:t>43</a:t>
            </a:r>
            <a:endParaRPr spc="-5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163112" y="1003778"/>
            <a:ext cx="2105922" cy="138067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163275" y="2457122"/>
            <a:ext cx="2105759" cy="617498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2341066" y="1003778"/>
            <a:ext cx="2105922" cy="138067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2341229" y="2457122"/>
            <a:ext cx="2105759" cy="617498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62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de-DE" spc="-5"/>
              <a:t>Philipp Scherer &amp; Jens</a:t>
            </a:r>
            <a:r>
              <a:rPr lang="de-DE" spc="15"/>
              <a:t> </a:t>
            </a:r>
            <a:r>
              <a:rPr lang="de-DE" spc="-5"/>
              <a:t>Wiederspohn</a:t>
            </a:r>
            <a:endParaRPr lang="de-DE" spc="-5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de-DE" spc="-5"/>
              <a:t>29.04.</a:t>
            </a:r>
            <a:fld id="{81D60167-4931-47E6-BA6A-407CBD079E47}" type="slidenum">
              <a:rPr spc="-5" smtClean="0"/>
              <a:t>‹Nr.›</a:t>
            </a:fld>
            <a:r>
              <a:rPr spc="-125"/>
              <a:t> </a:t>
            </a:r>
            <a:r>
              <a:rPr spc="-5"/>
              <a:t>/</a:t>
            </a:r>
            <a:r>
              <a:rPr spc="-125"/>
              <a:t> </a:t>
            </a:r>
            <a:r>
              <a:rPr spc="-5"/>
              <a:t>43</a:t>
            </a:r>
            <a:endParaRPr spc="-5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163112" y="0"/>
            <a:ext cx="4283714" cy="256592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163275" y="2638822"/>
            <a:ext cx="3194255" cy="435799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48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de-DE" spc="-5"/>
              <a:t>Philipp Scherer &amp; Jens</a:t>
            </a:r>
            <a:r>
              <a:rPr lang="de-DE" spc="15"/>
              <a:t> </a:t>
            </a:r>
            <a:r>
              <a:rPr lang="de-DE" spc="-5"/>
              <a:t>Wiederspohn</a:t>
            </a:r>
            <a:endParaRPr lang="de-DE" spc="-5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de-DE" spc="-5"/>
              <a:t>29.04.</a:t>
            </a:r>
            <a:fld id="{81D60167-4931-47E6-BA6A-407CBD079E47}" type="slidenum">
              <a:rPr spc="-5" smtClean="0"/>
              <a:t>‹Nr.›</a:t>
            </a:fld>
            <a:r>
              <a:rPr spc="-125"/>
              <a:t> </a:t>
            </a:r>
            <a:r>
              <a:rPr spc="-5"/>
              <a:t>/</a:t>
            </a:r>
            <a:r>
              <a:rPr spc="-125"/>
              <a:t> </a:t>
            </a:r>
            <a:r>
              <a:rPr spc="-5"/>
              <a:t>43</a:t>
            </a:r>
            <a:endParaRPr spc="-5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de-DE" spc="-5"/>
              <a:t>Philipp Scherer &amp; Jens</a:t>
            </a:r>
            <a:r>
              <a:rPr lang="de-DE" spc="15"/>
              <a:t> </a:t>
            </a:r>
            <a:r>
              <a:rPr lang="de-DE" spc="-5"/>
              <a:t>Wiederspohn</a:t>
            </a:r>
            <a:endParaRPr lang="de-DE" spc="-5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de-DE" spc="-5"/>
              <a:t>29.04.</a:t>
            </a:r>
            <a:fld id="{81D60167-4931-47E6-BA6A-407CBD079E47}" type="slidenum">
              <a:rPr spc="-5" smtClean="0"/>
              <a:t>‹Nr.›</a:t>
            </a:fld>
            <a:r>
              <a:rPr spc="-125"/>
              <a:t> </a:t>
            </a:r>
            <a:r>
              <a:rPr spc="-5"/>
              <a:t>/</a:t>
            </a:r>
            <a:r>
              <a:rPr spc="-125"/>
              <a:t> </a:t>
            </a:r>
            <a:r>
              <a:rPr spc="-5"/>
              <a:t>43</a:t>
            </a:r>
            <a:endParaRPr spc="-5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63275" y="204281"/>
            <a:ext cx="3194255" cy="2870339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1765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1765"/>
              </a:spcBef>
              <a:buFont typeface="Arial" panose="020B0604020202020204" pitchFamily="34" charset="0"/>
              <a:buNone/>
              <a:defRPr sz="1008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397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Gros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275" y="204206"/>
            <a:ext cx="3194255" cy="617735"/>
          </a:xfrm>
        </p:spPr>
        <p:txBody>
          <a:bodyPr>
            <a:normAutofit/>
          </a:bodyPr>
          <a:lstStyle>
            <a:lvl1pPr>
              <a:defRPr sz="1765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52571" y="3256545"/>
            <a:ext cx="1560711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675"/>
              </a:lnSpc>
            </a:pPr>
            <a:r>
              <a:rPr lang="de-DE" spc="-5"/>
              <a:t>Philipp Scherer &amp; Jens</a:t>
            </a:r>
            <a:r>
              <a:rPr lang="de-DE" spc="15"/>
              <a:t> </a:t>
            </a:r>
            <a:r>
              <a:rPr lang="de-DE" spc="-5"/>
              <a:t>Wiederspohn</a:t>
            </a:r>
            <a:endParaRPr lang="de-DE" spc="-5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63274" y="3256545"/>
            <a:ext cx="471415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675"/>
              </a:lnSpc>
            </a:pPr>
            <a:r>
              <a:rPr lang="de-DE" spc="-5"/>
              <a:t>29.04.</a:t>
            </a:r>
            <a:fld id="{81D60167-4931-47E6-BA6A-407CBD079E47}" type="slidenum">
              <a:rPr spc="-5" smtClean="0"/>
              <a:t>‹Nr.›</a:t>
            </a:fld>
            <a:r>
              <a:rPr spc="-125"/>
              <a:t> </a:t>
            </a:r>
            <a:r>
              <a:rPr spc="-5"/>
              <a:t>/</a:t>
            </a:r>
            <a:r>
              <a:rPr spc="-125"/>
              <a:t> </a:t>
            </a:r>
            <a:r>
              <a:rPr spc="-5"/>
              <a:t>43</a:t>
            </a:r>
            <a:endParaRPr spc="-5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707522" y="3256545"/>
            <a:ext cx="472216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Gros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275" y="204205"/>
            <a:ext cx="3194255" cy="617723"/>
          </a:xfrm>
        </p:spPr>
        <p:txBody>
          <a:bodyPr/>
          <a:lstStyle>
            <a:lvl1pPr>
              <a:defRPr lang="de-DE" sz="1765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63274" y="1003778"/>
            <a:ext cx="2105759" cy="2070842"/>
          </a:xfrm>
        </p:spPr>
        <p:txBody>
          <a:bodyPr>
            <a:noAutofit/>
          </a:bodyPr>
          <a:lstStyle>
            <a:lvl1pPr>
              <a:defRPr sz="807"/>
            </a:lvl1pPr>
            <a:lvl2pPr>
              <a:defRPr sz="807"/>
            </a:lvl2pPr>
            <a:lvl3pPr>
              <a:defRPr sz="807"/>
            </a:lvl3pPr>
            <a:lvl4pPr>
              <a:defRPr sz="807"/>
            </a:lvl4pPr>
            <a:lvl5pPr>
              <a:defRPr sz="807"/>
            </a:lvl5pPr>
            <a:lvl6pPr>
              <a:defRPr sz="807"/>
            </a:lvl6pPr>
            <a:lvl7pPr marL="0" indent="0">
              <a:buFont typeface="Arial" panose="020B0604020202020204" pitchFamily="34" charset="0"/>
              <a:buNone/>
              <a:defRPr sz="807"/>
            </a:lvl7pPr>
            <a:lvl8pPr>
              <a:defRPr sz="807"/>
            </a:lvl8pPr>
            <a:lvl9pPr>
              <a:defRPr sz="807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341067" y="1003778"/>
            <a:ext cx="2105759" cy="2070842"/>
          </a:xfrm>
        </p:spPr>
        <p:txBody>
          <a:bodyPr>
            <a:noAutofit/>
          </a:bodyPr>
          <a:lstStyle>
            <a:lvl1pPr>
              <a:defRPr sz="807"/>
            </a:lvl1pPr>
            <a:lvl2pPr>
              <a:defRPr sz="807"/>
            </a:lvl2pPr>
            <a:lvl3pPr>
              <a:defRPr sz="807"/>
            </a:lvl3pPr>
            <a:lvl4pPr>
              <a:defRPr sz="807"/>
            </a:lvl4pPr>
            <a:lvl5pPr>
              <a:defRPr sz="807"/>
            </a:lvl5pPr>
            <a:lvl6pPr>
              <a:defRPr sz="807"/>
            </a:lvl6pPr>
            <a:lvl7pPr>
              <a:defRPr sz="807"/>
            </a:lvl7pPr>
            <a:lvl8pPr>
              <a:defRPr sz="807"/>
            </a:lvl8pPr>
            <a:lvl9pPr>
              <a:defRPr sz="807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52571" y="3256545"/>
            <a:ext cx="1560711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675"/>
              </a:lnSpc>
            </a:pPr>
            <a:r>
              <a:rPr lang="de-DE" spc="-5"/>
              <a:t>Philipp Scherer &amp; Jens</a:t>
            </a:r>
            <a:r>
              <a:rPr lang="de-DE" spc="15"/>
              <a:t> </a:t>
            </a:r>
            <a:r>
              <a:rPr lang="de-DE" spc="-5"/>
              <a:t>Wiederspohn</a:t>
            </a:r>
            <a:endParaRPr lang="de-DE" spc="-5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63274" y="3256545"/>
            <a:ext cx="471415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675"/>
              </a:lnSpc>
            </a:pPr>
            <a:r>
              <a:rPr lang="de-DE" spc="-5"/>
              <a:t>29.04.</a:t>
            </a:r>
            <a:fld id="{81D60167-4931-47E6-BA6A-407CBD079E47}" type="slidenum">
              <a:rPr spc="-5" smtClean="0"/>
              <a:t>‹Nr.›</a:t>
            </a:fld>
            <a:r>
              <a:rPr spc="-125"/>
              <a:t> </a:t>
            </a:r>
            <a:r>
              <a:rPr spc="-5"/>
              <a:t>/</a:t>
            </a:r>
            <a:r>
              <a:rPr spc="-125"/>
              <a:t> </a:t>
            </a:r>
            <a:r>
              <a:rPr spc="-5"/>
              <a:t>43</a:t>
            </a:r>
            <a:endParaRPr spc="-5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707522" y="3256545"/>
            <a:ext cx="472216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7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63275" y="204205"/>
            <a:ext cx="3194255" cy="3997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3275" y="1003628"/>
            <a:ext cx="3194255" cy="20709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163274" y="3233857"/>
            <a:ext cx="42837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52571" y="3256545"/>
            <a:ext cx="1560711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675"/>
              </a:lnSpc>
            </a:pPr>
            <a:r>
              <a:rPr lang="de-DE" spc="-5"/>
              <a:t>Philipp Scherer &amp; Jens</a:t>
            </a:r>
            <a:r>
              <a:rPr lang="de-DE" spc="15"/>
              <a:t> </a:t>
            </a:r>
            <a:r>
              <a:rPr lang="de-DE" spc="-5"/>
              <a:t>Wiederspohn</a:t>
            </a:r>
            <a:endParaRPr lang="de-DE" spc="-5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63274" y="3256545"/>
            <a:ext cx="471415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675"/>
              </a:lnSpc>
            </a:pPr>
            <a:r>
              <a:rPr lang="de-DE" spc="-5"/>
              <a:t>29.04.</a:t>
            </a:r>
            <a:fld id="{81D60167-4931-47E6-BA6A-407CBD079E47}" type="slidenum">
              <a:rPr spc="-5" smtClean="0"/>
              <a:t>‹Nr.›</a:t>
            </a:fld>
            <a:r>
              <a:rPr spc="-125"/>
              <a:t> </a:t>
            </a:r>
            <a:r>
              <a:rPr spc="-5"/>
              <a:t>/</a:t>
            </a:r>
            <a:r>
              <a:rPr spc="-125"/>
              <a:t> </a:t>
            </a:r>
            <a:r>
              <a:rPr spc="-5"/>
              <a:t>43</a:t>
            </a:r>
            <a:endParaRPr spc="-5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707522" y="3256545"/>
            <a:ext cx="472216" cy="109012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353" b="1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2886115" y="3256545"/>
            <a:ext cx="1560873" cy="109012"/>
          </a:xfrm>
          <a:prstGeom prst="rect">
            <a:avLst/>
          </a:prstGeom>
        </p:spPr>
        <p:txBody>
          <a:bodyPr vert="horz" lIns="0" tIns="0" rIns="0" bIns="27225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353" dirty="0"/>
              <a:t>Universität Konstanz</a:t>
            </a:r>
          </a:p>
        </p:txBody>
      </p:sp>
    </p:spTree>
    <p:extLst>
      <p:ext uri="{BB962C8B-B14F-4D97-AF65-F5344CB8AC3E}">
        <p14:creationId xmlns:p14="http://schemas.microsoft.com/office/powerpoint/2010/main" val="133051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461040" rtl="0" eaLnBrk="1" latinLnBrk="0" hangingPunct="1">
        <a:lnSpc>
          <a:spcPct val="95000"/>
        </a:lnSpc>
        <a:spcBef>
          <a:spcPct val="0"/>
        </a:spcBef>
        <a:buNone/>
        <a:defRPr sz="1008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46104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807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46104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807" kern="1200">
          <a:solidFill>
            <a:schemeClr val="tx1"/>
          </a:solidFill>
          <a:latin typeface="+mn-lt"/>
          <a:ea typeface="+mn-ea"/>
          <a:cs typeface="+mn-cs"/>
        </a:defRPr>
      </a:lvl2pPr>
      <a:lvl3pPr marL="163361" indent="-163361" algn="l" defTabSz="46104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807" kern="1200">
          <a:solidFill>
            <a:schemeClr val="tx1"/>
          </a:solidFill>
          <a:latin typeface="+mn-lt"/>
          <a:ea typeface="+mn-ea"/>
          <a:cs typeface="+mn-cs"/>
        </a:defRPr>
      </a:lvl3pPr>
      <a:lvl4pPr marL="390251" indent="-163361" algn="l" defTabSz="46104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807" kern="1200">
          <a:solidFill>
            <a:schemeClr val="tx1"/>
          </a:solidFill>
          <a:latin typeface="+mn-lt"/>
          <a:ea typeface="+mn-ea"/>
          <a:cs typeface="+mn-cs"/>
        </a:defRPr>
      </a:lvl4pPr>
      <a:lvl5pPr marL="390251" indent="-163361" algn="l" defTabSz="46104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defRPr sz="807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46104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80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6104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80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46104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807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46104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807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4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4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67945">
              <a:lnSpc>
                <a:spcPct val="106700"/>
              </a:lnSpc>
              <a:spcBef>
                <a:spcPts val="20"/>
              </a:spcBef>
            </a:pPr>
            <a:r>
              <a:rPr spc="10" dirty="0"/>
              <a:t>Statistics  </a:t>
            </a:r>
            <a:r>
              <a:rPr spc="-10" dirty="0"/>
              <a:t>Tutorial</a:t>
            </a:r>
            <a:r>
              <a:rPr spc="-60" dirty="0"/>
              <a:t> </a:t>
            </a:r>
            <a:r>
              <a:rPr spc="15" dirty="0"/>
              <a:t>01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 err="1"/>
              <a:t>NIklas</a:t>
            </a:r>
            <a:r>
              <a:rPr lang="de-DE" spc="-5" dirty="0"/>
              <a:t> Bacher</a:t>
            </a:r>
            <a:r>
              <a:rPr spc="-5" dirty="0"/>
              <a:t> &amp; J</a:t>
            </a:r>
            <a:r>
              <a:rPr lang="de-DE" spc="-5" dirty="0" err="1"/>
              <a:t>onas</a:t>
            </a:r>
            <a:r>
              <a:rPr lang="de-DE" spc="-5" dirty="0"/>
              <a:t> Schrade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31811" y="1755126"/>
            <a:ext cx="2144395" cy="6706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de-DE" sz="1100" spc="-5" dirty="0">
                <a:latin typeface="LM Sans 10"/>
                <a:cs typeface="LM Sans 10"/>
              </a:rPr>
              <a:t>Niklas Bacher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&amp; </a:t>
            </a:r>
            <a:r>
              <a:rPr sz="1100" spc="-5" dirty="0">
                <a:latin typeface="LM Sans 10"/>
                <a:cs typeface="LM Sans 10"/>
              </a:rPr>
              <a:t>J</a:t>
            </a:r>
            <a:r>
              <a:rPr lang="de-DE" sz="1100" spc="-5" dirty="0" err="1">
                <a:latin typeface="LM Sans 10"/>
                <a:cs typeface="LM Sans 10"/>
              </a:rPr>
              <a:t>onas</a:t>
            </a:r>
            <a:r>
              <a:rPr lang="de-DE" sz="1100" spc="-5" dirty="0">
                <a:latin typeface="LM Sans 10"/>
                <a:cs typeface="LM Sans 10"/>
              </a:rPr>
              <a:t> Schrade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 dirty="0">
              <a:latin typeface="LM Sans 10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LM Sans 10"/>
                <a:cs typeface="LM Sans 10"/>
              </a:rPr>
              <a:t>29.04.2020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2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29.04.20201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055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Cumulative distribution</a:t>
            </a:r>
            <a:r>
              <a:rPr spc="5" dirty="0"/>
              <a:t> </a:t>
            </a:r>
            <a:r>
              <a:rPr spc="10" dirty="0"/>
              <a:t>function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29.04.202010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8103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37085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54796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204143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7532" y="1072528"/>
            <a:ext cx="4082415" cy="14846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CDF </a:t>
            </a:r>
            <a:r>
              <a:rPr sz="1100" spc="-5" dirty="0">
                <a:latin typeface="LM Sans 10"/>
                <a:cs typeface="LM Sans 10"/>
              </a:rPr>
              <a:t>gives the </a:t>
            </a: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value is equal to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-25" dirty="0">
                <a:latin typeface="LM Sans 10"/>
                <a:cs typeface="LM Sans 10"/>
              </a:rPr>
              <a:t>or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smaller</a:t>
            </a:r>
            <a:endParaRPr sz="110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175"/>
              </a:spcBef>
            </a:pP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20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</a:t>
            </a:r>
            <a:r>
              <a:rPr sz="1000" i="1" spc="75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10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38100" marR="30480">
              <a:lnSpc>
                <a:spcPts val="12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is given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sum </a:t>
            </a:r>
            <a:r>
              <a:rPr sz="1100" spc="-5" dirty="0">
                <a:latin typeface="LM Sans 10"/>
                <a:cs typeface="LM Sans 10"/>
              </a:rPr>
              <a:t>of all </a:t>
            </a:r>
            <a:r>
              <a:rPr sz="1100" spc="-10" dirty="0">
                <a:latin typeface="LM Sans 10"/>
                <a:cs typeface="LM Sans 10"/>
              </a:rPr>
              <a:t>probabilities </a:t>
            </a:r>
            <a:r>
              <a:rPr sz="1100" spc="-5" dirty="0">
                <a:latin typeface="LM Sans 10"/>
                <a:cs typeface="LM Sans 10"/>
              </a:rPr>
              <a:t>(discrete </a:t>
            </a:r>
            <a:r>
              <a:rPr sz="1100" spc="-15" dirty="0">
                <a:latin typeface="LM Sans 10"/>
                <a:cs typeface="LM Sans 10"/>
              </a:rPr>
              <a:t>var.) </a:t>
            </a:r>
            <a:r>
              <a:rPr sz="1100" spc="-20" dirty="0">
                <a:latin typeface="LM Sans 10"/>
                <a:cs typeface="LM Sans 10"/>
              </a:rPr>
              <a:t>or  </a:t>
            </a:r>
            <a:r>
              <a:rPr sz="1100" spc="-5" dirty="0">
                <a:latin typeface="LM Sans 10"/>
                <a:cs typeface="LM Sans 10"/>
              </a:rPr>
              <a:t>the integral </a:t>
            </a:r>
            <a:r>
              <a:rPr sz="1100" spc="-10" dirty="0">
                <a:latin typeface="LM Sans 10"/>
                <a:cs typeface="LM Sans 10"/>
              </a:rPr>
              <a:t>under </a:t>
            </a:r>
            <a:r>
              <a:rPr sz="1100" spc="-5" dirty="0">
                <a:latin typeface="LM Sans 10"/>
                <a:cs typeface="LM Sans 10"/>
              </a:rPr>
              <a:t>the curve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all values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j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smaller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equal  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145"/>
              </a:spcBef>
            </a:pPr>
            <a:r>
              <a:rPr sz="1000" spc="-5" dirty="0">
                <a:latin typeface="LM Sans 10"/>
                <a:cs typeface="LM Sans 10"/>
              </a:rPr>
              <a:t>Probability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that a value is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larger</a:t>
            </a:r>
            <a:r>
              <a:rPr sz="1000" spc="-5" dirty="0">
                <a:latin typeface="LM Sans 10"/>
                <a:cs typeface="LM Sans 10"/>
              </a:rPr>
              <a:t> than x: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spc="-10" dirty="0">
                <a:latin typeface="LM Sans 10"/>
                <a:cs typeface="LM Sans 10"/>
              </a:rPr>
              <a:t>CDF </a:t>
            </a:r>
            <a:r>
              <a:rPr sz="1100" spc="-5" dirty="0">
                <a:latin typeface="LM Sans 10"/>
                <a:cs typeface="LM Sans 10"/>
              </a:rPr>
              <a:t>is bound </a:t>
            </a:r>
            <a:r>
              <a:rPr sz="1100" spc="-15" dirty="0">
                <a:latin typeface="LM Sans 10"/>
                <a:cs typeface="LM Sans 10"/>
              </a:rPr>
              <a:t>between </a:t>
            </a:r>
            <a:r>
              <a:rPr sz="1100" spc="-5" dirty="0">
                <a:latin typeface="LM Sans 10"/>
                <a:cs typeface="LM Sans 10"/>
              </a:rPr>
              <a:t>0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PDF </a:t>
            </a:r>
            <a:r>
              <a:rPr sz="1100" spc="-5" dirty="0">
                <a:latin typeface="LM Sans 10"/>
                <a:cs typeface="LM Sans 10"/>
              </a:rPr>
              <a:t>is the derivative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 the </a:t>
            </a:r>
            <a:r>
              <a:rPr sz="1100" spc="-10" dirty="0">
                <a:latin typeface="LM Sans 10"/>
                <a:cs typeface="LM Sans 10"/>
              </a:rPr>
              <a:t>CDF: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F</a:t>
            </a:r>
            <a:r>
              <a:rPr sz="1100" i="1" spc="-225" dirty="0">
                <a:latin typeface="LM Sans 10"/>
                <a:cs typeface="LM Sans 10"/>
              </a:rPr>
              <a:t> </a:t>
            </a:r>
            <a:r>
              <a:rPr sz="1200" i="1" spc="15" baseline="27777" dirty="0">
                <a:latin typeface="Klaudia"/>
                <a:cs typeface="Klaudia"/>
              </a:rPr>
              <a:t>j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100" i="1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089" y="2238794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44882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Binomial</a:t>
            </a:r>
            <a:r>
              <a:rPr spc="5" dirty="0"/>
              <a:t> </a:t>
            </a:r>
            <a:r>
              <a:rPr spc="10" dirty="0"/>
              <a:t>Distribution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29.04.202011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33992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4995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75999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97002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33188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521699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844" y="983182"/>
            <a:ext cx="4266565" cy="1631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Binomial </a:t>
            </a:r>
            <a:r>
              <a:rPr sz="1100" b="1" spc="-5" dirty="0">
                <a:latin typeface="LM Sans 10"/>
                <a:cs typeface="LM Sans 10"/>
              </a:rPr>
              <a:t>Experiment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spc="-5" dirty="0">
                <a:latin typeface="LM Sans 10"/>
                <a:cs typeface="LM Sans 10"/>
              </a:rPr>
              <a:t>Experiment consists of </a:t>
            </a:r>
            <a:r>
              <a:rPr sz="1100" spc="-10" dirty="0">
                <a:latin typeface="LM Sans 10"/>
                <a:cs typeface="LM Sans 10"/>
              </a:rPr>
              <a:t>n </a:t>
            </a:r>
            <a:r>
              <a:rPr sz="1100" spc="-5" dirty="0">
                <a:latin typeface="LM Sans 10"/>
                <a:cs typeface="LM Sans 10"/>
              </a:rPr>
              <a:t>repeated trials</a:t>
            </a:r>
            <a:endParaRPr sz="1100">
              <a:latin typeface="LM Sans 10"/>
              <a:cs typeface="LM Sans 10"/>
            </a:endParaRPr>
          </a:p>
          <a:p>
            <a:pPr marL="289560" marR="468630">
              <a:lnSpc>
                <a:spcPct val="125299"/>
              </a:lnSpc>
            </a:pPr>
            <a:r>
              <a:rPr sz="1100" spc="-10" dirty="0">
                <a:latin typeface="LM Sans 10"/>
                <a:cs typeface="LM Sans 10"/>
              </a:rPr>
              <a:t>Each </a:t>
            </a:r>
            <a:r>
              <a:rPr sz="1100" spc="-5" dirty="0">
                <a:latin typeface="LM Sans 10"/>
                <a:cs typeface="LM Sans 10"/>
              </a:rPr>
              <a:t>trial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-5" dirty="0">
                <a:latin typeface="LM Sans 10"/>
                <a:cs typeface="LM Sans 10"/>
              </a:rPr>
              <a:t>result in </a:t>
            </a:r>
            <a:r>
              <a:rPr sz="1100" spc="-10" dirty="0">
                <a:latin typeface="LM Sans 10"/>
                <a:cs typeface="LM Sans 10"/>
              </a:rPr>
              <a:t>just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possible outcomes </a:t>
            </a:r>
            <a:r>
              <a:rPr sz="1100" spc="130" dirty="0">
                <a:latin typeface="LM Sans 10"/>
                <a:cs typeface="LM Sans 10"/>
              </a:rPr>
              <a:t>(</a:t>
            </a:r>
            <a:r>
              <a:rPr sz="1100" i="1" spc="130" dirty="0">
                <a:latin typeface="DejaVu Sans Condensed"/>
                <a:cs typeface="DejaVu Sans Condensed"/>
              </a:rPr>
              <a:t>→ </a:t>
            </a:r>
            <a:r>
              <a:rPr sz="1100" spc="5" dirty="0">
                <a:latin typeface="LM Sans 10"/>
                <a:cs typeface="LM Sans 10"/>
              </a:rPr>
              <a:t>”bi”)  </a:t>
            </a: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of success is the </a:t>
            </a:r>
            <a:r>
              <a:rPr sz="1100" spc="-10" dirty="0">
                <a:latin typeface="LM Sans 10"/>
                <a:cs typeface="LM Sans 10"/>
              </a:rPr>
              <a:t>same on </a:t>
            </a:r>
            <a:r>
              <a:rPr sz="1100" spc="-5" dirty="0">
                <a:latin typeface="LM Sans 10"/>
                <a:cs typeface="LM Sans 10"/>
              </a:rPr>
              <a:t>every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trial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Outcome on </a:t>
            </a:r>
            <a:r>
              <a:rPr sz="1100" spc="-5" dirty="0">
                <a:latin typeface="LM Sans 10"/>
                <a:cs typeface="LM Sans 10"/>
              </a:rPr>
              <a:t>one trial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not </a:t>
            </a:r>
            <a:r>
              <a:rPr sz="1100" spc="-10" dirty="0">
                <a:latin typeface="LM Sans 10"/>
                <a:cs typeface="LM Sans 10"/>
              </a:rPr>
              <a:t>affect </a:t>
            </a:r>
            <a:r>
              <a:rPr sz="1100" spc="-5" dirty="0">
                <a:latin typeface="LM Sans 10"/>
                <a:cs typeface="LM Sans 10"/>
              </a:rPr>
              <a:t>the outcome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other trials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i="1" spc="260" dirty="0">
                <a:latin typeface="DejaVu Sans Condensed"/>
                <a:cs typeface="DejaVu Sans Condensed"/>
              </a:rPr>
              <a:t>→</a:t>
            </a:r>
            <a:endParaRPr sz="1100">
              <a:latin typeface="DejaVu Sans Condensed"/>
              <a:cs typeface="DejaVu Sans Condensed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independence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100" spc="-5" dirty="0">
                <a:latin typeface="LM Sans 10"/>
                <a:cs typeface="LM Sans 10"/>
              </a:rPr>
              <a:t>Binomial experiment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repeated Bernoulli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experiment</a:t>
            </a:r>
            <a:endParaRPr sz="1100">
              <a:latin typeface="LM Sans 10"/>
              <a:cs typeface="LM Sans 10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Recall: Bernoulli random </a:t>
            </a:r>
            <a:r>
              <a:rPr sz="1000" spc="-10" dirty="0">
                <a:latin typeface="LM Sans 10"/>
                <a:cs typeface="LM Sans 10"/>
              </a:rPr>
              <a:t>variable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sz="1000" spc="-204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binary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Binomial</a:t>
            </a:r>
            <a:r>
              <a:rPr spc="5" dirty="0"/>
              <a:t> </a:t>
            </a:r>
            <a:r>
              <a:rPr spc="10" dirty="0"/>
              <a:t>distribution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29.04.202012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89281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08262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7366" y="1180058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>
                <a:moveTo>
                  <a:pt x="0" y="0"/>
                </a:moveTo>
                <a:lnTo>
                  <a:pt x="4526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932" y="784275"/>
            <a:ext cx="4079240" cy="7359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distribution of binomial </a:t>
            </a:r>
            <a:r>
              <a:rPr sz="1100" spc="-10" dirty="0">
                <a:latin typeface="LM Sans 10"/>
                <a:cs typeface="LM Sans 10"/>
              </a:rPr>
              <a:t>random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variables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Binomial random </a:t>
            </a:r>
            <a:r>
              <a:rPr sz="1000" spc="-10" dirty="0">
                <a:latin typeface="LM Sans 10"/>
                <a:cs typeface="LM Sans 10"/>
              </a:rPr>
              <a:t>variables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dirty="0">
                <a:latin typeface="LM Sans 10"/>
                <a:cs typeface="LM Sans 10"/>
              </a:rPr>
              <a:t>number </a:t>
            </a:r>
            <a:r>
              <a:rPr sz="1000" spc="-5" dirty="0">
                <a:latin typeface="LM Sans 10"/>
                <a:cs typeface="LM Sans 10"/>
              </a:rPr>
              <a:t>of successes x in n </a:t>
            </a:r>
            <a:r>
              <a:rPr sz="1000" dirty="0">
                <a:latin typeface="LM Sans 10"/>
                <a:cs typeface="LM Sans 10"/>
              </a:rPr>
              <a:t>repeated </a:t>
            </a:r>
            <a:r>
              <a:rPr sz="1000" spc="-5" dirty="0">
                <a:latin typeface="LM Sans 10"/>
                <a:cs typeface="LM Sans 10"/>
              </a:rPr>
              <a:t>trials  of a binomial</a:t>
            </a:r>
            <a:r>
              <a:rPr sz="1000" dirty="0">
                <a:latin typeface="LM Sans 10"/>
                <a:cs typeface="LM Sans 10"/>
              </a:rPr>
              <a:t> experiment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latin typeface="LM Sans 10"/>
                <a:cs typeface="LM Sans 10"/>
              </a:rPr>
              <a:t>Suppose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coin is flipped 2 times, </a:t>
            </a:r>
            <a:r>
              <a:rPr sz="1100" i="1" spc="-1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-65" dirty="0">
                <a:latin typeface="DejaVu Sans Condensed"/>
                <a:cs typeface="DejaVu Sans Condensed"/>
              </a:rPr>
              <a:t>{</a:t>
            </a:r>
            <a:r>
              <a:rPr sz="1100" spc="-65" dirty="0">
                <a:latin typeface="LM Sans 10"/>
                <a:cs typeface="LM Sans 10"/>
              </a:rPr>
              <a:t>0</a:t>
            </a:r>
            <a:r>
              <a:rPr sz="1100" i="1" spc="-65" dirty="0">
                <a:latin typeface="Verdana"/>
                <a:cs typeface="Verdana"/>
              </a:rPr>
              <a:t>, </a:t>
            </a:r>
            <a:r>
              <a:rPr sz="1100" spc="-55" dirty="0">
                <a:latin typeface="LM Sans 10"/>
                <a:cs typeface="LM Sans 10"/>
              </a:rPr>
              <a:t>1</a:t>
            </a:r>
            <a:r>
              <a:rPr sz="1100" i="1" spc="-55" dirty="0">
                <a:latin typeface="Verdana"/>
                <a:cs typeface="Verdana"/>
              </a:rPr>
              <a:t>,</a:t>
            </a:r>
            <a:r>
              <a:rPr sz="1100" i="1" spc="-305" dirty="0">
                <a:latin typeface="Verdana"/>
                <a:cs typeface="Verdana"/>
              </a:rPr>
              <a:t> </a:t>
            </a:r>
            <a:r>
              <a:rPr sz="1100" spc="-45" dirty="0">
                <a:latin typeface="LM Sans 10"/>
                <a:cs typeface="LM Sans 10"/>
              </a:rPr>
              <a:t>2</a:t>
            </a:r>
            <a:r>
              <a:rPr sz="1100" i="1" spc="-45" dirty="0">
                <a:latin typeface="DejaVu Sans Condensed"/>
                <a:cs typeface="DejaVu Sans Condensed"/>
              </a:rPr>
              <a:t>}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089" y="141156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1601381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0034" y="1517274"/>
            <a:ext cx="1219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Probability of 0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heads: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6696" y="1750685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0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8707" y="1566613"/>
            <a:ext cx="188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Trebuchet MS"/>
                <a:cs typeface="Trebuchet MS"/>
              </a:rPr>
              <a:t>.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-90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28596" y="1661149"/>
            <a:ext cx="9829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36880" algn="l"/>
                <a:tab pos="770890" algn="l"/>
              </a:tabLst>
            </a:pPr>
            <a:r>
              <a:rPr sz="1050" spc="-7" baseline="7936" dirty="0">
                <a:latin typeface="LM Sans 8"/>
                <a:cs typeface="LM Sans 8"/>
              </a:rPr>
              <a:t>2	</a:t>
            </a:r>
            <a:r>
              <a:rPr sz="700" spc="-5" dirty="0">
                <a:latin typeface="LM Sans 8"/>
                <a:cs typeface="LM Sans 8"/>
              </a:rPr>
              <a:t>0	2</a:t>
            </a:r>
            <a:r>
              <a:rPr sz="700" i="1" spc="-5" dirty="0">
                <a:latin typeface="LM Roman 7"/>
                <a:cs typeface="LM Roman 7"/>
              </a:rPr>
              <a:t>−</a:t>
            </a:r>
            <a:r>
              <a:rPr sz="700" spc="-5" dirty="0">
                <a:latin typeface="LM Sans 8"/>
                <a:cs typeface="LM Sans 8"/>
              </a:rPr>
              <a:t>0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034" y="1669102"/>
            <a:ext cx="2806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1950" algn="l"/>
                <a:tab pos="2434590" algn="l"/>
              </a:tabLst>
            </a:pP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</a:t>
            </a:r>
            <a:r>
              <a:rPr sz="1000" i="1" spc="8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0)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50" dirty="0">
                <a:latin typeface="LM Sans 10"/>
                <a:cs typeface="LM Sans 10"/>
              </a:rPr>
              <a:t> </a:t>
            </a:r>
            <a:r>
              <a:rPr sz="1000" i="1" spc="-20" dirty="0">
                <a:latin typeface="LM Sans 10"/>
                <a:cs typeface="LM Sans 10"/>
              </a:rPr>
              <a:t>b</a:t>
            </a:r>
            <a:r>
              <a:rPr sz="1000" spc="-20" dirty="0">
                <a:latin typeface="LM Sans 10"/>
                <a:cs typeface="LM Sans 10"/>
              </a:rPr>
              <a:t>(0</a:t>
            </a:r>
            <a:r>
              <a:rPr sz="1000" i="1" spc="-2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45" dirty="0">
                <a:latin typeface="LM Sans 10"/>
                <a:cs typeface="LM Sans 10"/>
              </a:rPr>
              <a:t>2</a:t>
            </a:r>
            <a:r>
              <a:rPr sz="1000" i="1" spc="-4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0</a:t>
            </a:r>
            <a:r>
              <a:rPr sz="1000" i="1" spc="-25" dirty="0">
                <a:latin typeface="Verdana"/>
                <a:cs typeface="Verdana"/>
              </a:rPr>
              <a:t>.</a:t>
            </a:r>
            <a:r>
              <a:rPr sz="1000" spc="-25" dirty="0">
                <a:latin typeface="LM Sans 10"/>
                <a:cs typeface="LM Sans 10"/>
              </a:rPr>
              <a:t>5)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	</a:t>
            </a:r>
            <a:r>
              <a:rPr sz="1000" i="1" spc="-260" dirty="0">
                <a:latin typeface="DejaVu Sans Condensed"/>
                <a:cs typeface="DejaVu Sans Condensed"/>
              </a:rPr>
              <a:t>∗         </a:t>
            </a:r>
            <a:r>
              <a:rPr sz="1000" spc="-35" dirty="0">
                <a:latin typeface="LM Sans 10"/>
                <a:cs typeface="LM Sans 10"/>
              </a:rPr>
              <a:t>0</a:t>
            </a:r>
            <a:r>
              <a:rPr sz="1000" i="1" spc="-35" dirty="0">
                <a:latin typeface="Verdana"/>
                <a:cs typeface="Verdana"/>
              </a:rPr>
              <a:t>.</a:t>
            </a:r>
            <a:r>
              <a:rPr sz="1000" spc="-35" dirty="0">
                <a:latin typeface="LM Sans 10"/>
                <a:cs typeface="LM Sans 10"/>
              </a:rPr>
              <a:t>5 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       </a:t>
            </a:r>
            <a:r>
              <a:rPr sz="1000" i="1" spc="-240" dirty="0">
                <a:latin typeface="DejaVu Sans Condensed"/>
                <a:cs typeface="DejaVu Sans Condensed"/>
              </a:rPr>
              <a:t> </a:t>
            </a:r>
            <a:r>
              <a:rPr sz="1000" spc="-35" dirty="0">
                <a:latin typeface="LM Sans 10"/>
                <a:cs typeface="LM Sans 10"/>
              </a:rPr>
              <a:t>0</a:t>
            </a:r>
            <a:r>
              <a:rPr sz="1000" i="1" spc="-35" dirty="0">
                <a:latin typeface="Verdana"/>
                <a:cs typeface="Verdana"/>
              </a:rPr>
              <a:t>.</a:t>
            </a:r>
            <a:r>
              <a:rPr sz="1000" spc="-35" dirty="0">
                <a:latin typeface="LM Sans 10"/>
                <a:cs typeface="LM Sans 10"/>
              </a:rPr>
              <a:t>5	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130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0</a:t>
            </a:r>
            <a:r>
              <a:rPr sz="1000" i="1" spc="-25" dirty="0">
                <a:latin typeface="Verdana"/>
                <a:cs typeface="Verdana"/>
              </a:rPr>
              <a:t>.</a:t>
            </a:r>
            <a:r>
              <a:rPr sz="1000" spc="-25" dirty="0">
                <a:latin typeface="LM Sans 10"/>
                <a:cs typeface="LM Sans 10"/>
              </a:rPr>
              <a:t>25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9105" y="1953831"/>
            <a:ext cx="0" cy="607695"/>
          </a:xfrm>
          <a:custGeom>
            <a:avLst/>
            <a:gdLst/>
            <a:ahLst/>
            <a:cxnLst/>
            <a:rect l="l" t="t" r="r" b="b"/>
            <a:pathLst>
              <a:path h="607694">
                <a:moveTo>
                  <a:pt x="0" y="60732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22514" y="1920892"/>
            <a:ext cx="2320925" cy="86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2010" marR="236854" algn="ctr">
              <a:lnSpc>
                <a:spcPct val="100000"/>
              </a:lnSpc>
              <a:spcBef>
                <a:spcPts val="95"/>
              </a:spcBef>
              <a:tabLst>
                <a:tab pos="1456055" algn="l"/>
                <a:tab pos="1504950" algn="l"/>
              </a:tabLst>
            </a:pPr>
            <a:r>
              <a:rPr sz="1000" spc="-5" dirty="0">
                <a:latin typeface="LM Sans 10"/>
                <a:cs typeface="LM Sans 10"/>
              </a:rPr>
              <a:t>Successes		Probabili</a:t>
            </a:r>
            <a:r>
              <a:rPr sz="1000" spc="-35" dirty="0">
                <a:latin typeface="LM Sans 10"/>
                <a:cs typeface="LM Sans 10"/>
              </a:rPr>
              <a:t>t</a:t>
            </a:r>
            <a:r>
              <a:rPr sz="1000" spc="-5" dirty="0">
                <a:latin typeface="LM Sans 10"/>
                <a:cs typeface="LM Sans 10"/>
              </a:rPr>
              <a:t>y  0	0.25</a:t>
            </a:r>
            <a:endParaRPr sz="1000">
              <a:latin typeface="LM Sans 10"/>
              <a:cs typeface="LM Sans 10"/>
            </a:endParaRPr>
          </a:p>
          <a:p>
            <a:pPr marL="645160" algn="ctr">
              <a:lnSpc>
                <a:spcPts val="1190"/>
              </a:lnSpc>
              <a:tabLst>
                <a:tab pos="1259205" algn="l"/>
              </a:tabLst>
            </a:pPr>
            <a:r>
              <a:rPr sz="1000" spc="-5" dirty="0">
                <a:latin typeface="LM Sans 10"/>
                <a:cs typeface="LM Sans 10"/>
              </a:rPr>
              <a:t>1	0.50</a:t>
            </a:r>
            <a:endParaRPr sz="1000">
              <a:latin typeface="LM Sans 10"/>
              <a:cs typeface="LM Sans 10"/>
            </a:endParaRPr>
          </a:p>
          <a:p>
            <a:pPr marL="645160" algn="ctr">
              <a:lnSpc>
                <a:spcPts val="1200"/>
              </a:lnSpc>
              <a:tabLst>
                <a:tab pos="1259205" algn="l"/>
              </a:tabLst>
            </a:pPr>
            <a:r>
              <a:rPr sz="1000" spc="-5" dirty="0">
                <a:latin typeface="LM Sans 10"/>
                <a:cs typeface="LM Sans 10"/>
              </a:rPr>
              <a:t>2	0.25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000" spc="-20" dirty="0">
                <a:solidFill>
                  <a:srgbClr val="3333B2"/>
                </a:solidFill>
                <a:latin typeface="LM Sans 10"/>
                <a:cs typeface="LM Sans 10"/>
              </a:rPr>
              <a:t>Table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2:</a:t>
            </a:r>
            <a:r>
              <a:rPr sz="1000" spc="-5" dirty="0">
                <a:latin typeface="LM Sans 10"/>
                <a:cs typeface="LM Sans 10"/>
              </a:rPr>
              <a:t>Binomial distribution of 2 coin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flips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Binomial</a:t>
            </a:r>
            <a:r>
              <a:rPr spc="5" dirty="0"/>
              <a:t> </a:t>
            </a:r>
            <a:r>
              <a:rPr spc="10" dirty="0"/>
              <a:t>distribution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29.04.202013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545603"/>
            <a:ext cx="2693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0" dirty="0">
                <a:latin typeface="LM Sans 10"/>
                <a:cs typeface="LM Sans 10"/>
              </a:rPr>
              <a:t>likely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60 heads after 100 coin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tosses?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717675"/>
            <a:ext cx="2005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60" dirty="0">
                <a:latin typeface="DejaVu Sans Condensed"/>
                <a:cs typeface="DejaVu Sans Condensed"/>
              </a:rPr>
              <a:t>→</a:t>
            </a:r>
            <a:r>
              <a:rPr sz="1100" i="1" spc="-25" dirty="0">
                <a:latin typeface="DejaVu Sans Condensed"/>
                <a:cs typeface="DejaVu Sans Condensed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</a:t>
            </a:r>
            <a:r>
              <a:rPr sz="1100" i="1" spc="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60)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-20" dirty="0">
                <a:latin typeface="LM Sans 10"/>
                <a:cs typeface="LM Sans 10"/>
              </a:rPr>
              <a:t>b</a:t>
            </a:r>
            <a:r>
              <a:rPr sz="1100" spc="-20" dirty="0">
                <a:latin typeface="LM Sans 10"/>
                <a:cs typeface="LM Sans 10"/>
              </a:rPr>
              <a:t>(60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100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0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LM Sans 10"/>
                <a:cs typeface="LM Sans 10"/>
              </a:rPr>
              <a:t>5)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4755" y="80277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60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4369" y="605458"/>
            <a:ext cx="313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6854" algn="l"/>
              </a:tabLst>
            </a:pPr>
            <a:r>
              <a:rPr sz="1100" spc="95" dirty="0">
                <a:latin typeface="Trebuchet MS"/>
                <a:cs typeface="Trebuchet MS"/>
              </a:rPr>
              <a:t>.	</a:t>
            </a:r>
            <a:r>
              <a:rPr sz="1100" spc="-100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2469" y="704721"/>
            <a:ext cx="716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70230" algn="l"/>
              </a:tabLst>
            </a:pPr>
            <a:r>
              <a:rPr sz="1200" spc="-7" baseline="6944" dirty="0">
                <a:latin typeface="LM Sans 8"/>
                <a:cs typeface="LM Sans 8"/>
              </a:rPr>
              <a:t>100	</a:t>
            </a:r>
            <a:r>
              <a:rPr sz="800" spc="-5" dirty="0">
                <a:latin typeface="LM Sans 8"/>
                <a:cs typeface="LM Sans 8"/>
              </a:rPr>
              <a:t>60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25" y="704721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40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3482" y="717675"/>
            <a:ext cx="1338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4340" algn="l"/>
                <a:tab pos="863600" algn="l"/>
              </a:tabLst>
            </a:pPr>
            <a:r>
              <a:rPr sz="1100" i="1" spc="-285" dirty="0">
                <a:latin typeface="DejaVu Sans Condensed"/>
                <a:cs typeface="DejaVu Sans Condensed"/>
              </a:rPr>
              <a:t>∗       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5	</a:t>
            </a:r>
            <a:r>
              <a:rPr sz="1100" i="1" spc="-285" dirty="0">
                <a:latin typeface="DejaVu Sans Condensed"/>
                <a:cs typeface="DejaVu Sans Condensed"/>
              </a:rPr>
              <a:t>∗       </a:t>
            </a:r>
            <a:r>
              <a:rPr sz="1100" i="1" spc="-275" dirty="0">
                <a:latin typeface="DejaVu Sans Condensed"/>
                <a:cs typeface="DejaVu Sans Condensed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5	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LM Sans 10"/>
                <a:cs typeface="LM Sans 10"/>
              </a:rPr>
              <a:t>012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910" y="980666"/>
            <a:ext cx="3600131" cy="2148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7290" y="2997573"/>
            <a:ext cx="2870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1:</a:t>
            </a:r>
            <a:r>
              <a:rPr sz="1000" spc="-5" dirty="0">
                <a:latin typeface="LM Sans 10"/>
                <a:cs typeface="LM Sans 10"/>
              </a:rPr>
              <a:t>Binomial distribution with n=100 and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p=0.5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4164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Joint</a:t>
            </a:r>
            <a:r>
              <a:rPr spc="5" dirty="0"/>
              <a:t> </a:t>
            </a:r>
            <a:r>
              <a:rPr spc="10" dirty="0"/>
              <a:t>distributions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29.04.202014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9366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38347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53530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68713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864245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054060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65" y="220588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235771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932" y="1085125"/>
            <a:ext cx="3457575" cy="13658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longer </a:t>
            </a:r>
            <a:r>
              <a:rPr sz="1100" dirty="0">
                <a:latin typeface="LM Sans 10"/>
                <a:cs typeface="LM Sans 10"/>
              </a:rPr>
              <a:t>look </a:t>
            </a:r>
            <a:r>
              <a:rPr sz="1100" spc="-5" dirty="0">
                <a:latin typeface="LM Sans 10"/>
                <a:cs typeface="LM Sans 10"/>
              </a:rPr>
              <a:t>at the distribution of </a:t>
            </a:r>
            <a:r>
              <a:rPr sz="1100" spc="-10" dirty="0">
                <a:latin typeface="LM Sans 10"/>
                <a:cs typeface="LM Sans 10"/>
              </a:rPr>
              <a:t>only </a:t>
            </a:r>
            <a:r>
              <a:rPr sz="1100" spc="-5" dirty="0">
                <a:latin typeface="LM Sans 10"/>
                <a:cs typeface="LM Sans 10"/>
              </a:rPr>
              <a:t>one</a:t>
            </a:r>
            <a:r>
              <a:rPr sz="1100" spc="-10" dirty="0">
                <a:latin typeface="LM Sans 10"/>
                <a:cs typeface="LM Sans 10"/>
              </a:rPr>
              <a:t> variable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dirty="0">
                <a:latin typeface="LM Sans 10"/>
                <a:cs typeface="LM Sans 10"/>
              </a:rPr>
              <a:t>Number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dirty="0">
                <a:latin typeface="LM Sans 10"/>
                <a:cs typeface="LM Sans 10"/>
              </a:rPr>
              <a:t>facebook </a:t>
            </a:r>
            <a:r>
              <a:rPr sz="1000" spc="-5" dirty="0">
                <a:latin typeface="LM Sans 10"/>
                <a:cs typeface="LM Sans 10"/>
              </a:rPr>
              <a:t>friends and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age</a:t>
            </a:r>
            <a:endParaRPr sz="1000">
              <a:latin typeface="LM Sans 10"/>
              <a:cs typeface="LM Sans 10"/>
            </a:endParaRPr>
          </a:p>
          <a:p>
            <a:pPr marL="289560" marR="43815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latin typeface="LM Sans 10"/>
                <a:cs typeface="LM Sans 10"/>
              </a:rPr>
              <a:t>Level of air </a:t>
            </a:r>
            <a:r>
              <a:rPr sz="1000" dirty="0">
                <a:latin typeface="LM Sans 10"/>
                <a:cs typeface="LM Sans 10"/>
              </a:rPr>
              <a:t>pollution </a:t>
            </a:r>
            <a:r>
              <a:rPr sz="1000" spc="-5" dirty="0">
                <a:latin typeface="LM Sans 10"/>
                <a:cs typeface="LM Sans 10"/>
              </a:rPr>
              <a:t>and rate of respiratory illness in cities  </a:t>
            </a:r>
            <a:r>
              <a:rPr sz="1000" spc="-10" dirty="0">
                <a:latin typeface="LM Sans 10"/>
                <a:cs typeface="LM Sans 10"/>
              </a:rPr>
              <a:t>Cities </a:t>
            </a:r>
            <a:r>
              <a:rPr sz="1000" spc="-5" dirty="0">
                <a:latin typeface="LM Sans 10"/>
                <a:cs typeface="LM Sans 10"/>
              </a:rPr>
              <a:t>and housing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prices</a:t>
            </a:r>
            <a:endParaRPr sz="1000">
              <a:latin typeface="LM Sans 10"/>
              <a:cs typeface="LM Sans 10"/>
            </a:endParaRPr>
          </a:p>
          <a:p>
            <a:pPr marL="289560" marR="5080" indent="-277495">
              <a:lnSpc>
                <a:spcPct val="106400"/>
              </a:lnSpc>
              <a:spcBef>
                <a:spcPts val="65"/>
              </a:spcBef>
            </a:pPr>
            <a:r>
              <a:rPr sz="1100" spc="-10" dirty="0">
                <a:latin typeface="LM Sans 10"/>
                <a:cs typeface="LM Sans 10"/>
              </a:rPr>
              <a:t>With 2+ random variables,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-5" dirty="0">
                <a:latin typeface="LM Sans 10"/>
                <a:cs typeface="LM Sans 10"/>
              </a:rPr>
              <a:t>study joint distributions  </a:t>
            </a:r>
            <a:r>
              <a:rPr sz="1000" spc="-5" dirty="0">
                <a:latin typeface="LM Sans 10"/>
                <a:cs typeface="LM Sans 10"/>
              </a:rPr>
              <a:t>Discrete X and Y: joint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mass function  </a:t>
            </a:r>
            <a:r>
              <a:rPr sz="1000" spc="-10" dirty="0">
                <a:latin typeface="LM Sans 10"/>
                <a:cs typeface="LM Sans 10"/>
              </a:rPr>
              <a:t>Continuous </a:t>
            </a:r>
            <a:r>
              <a:rPr sz="1000" spc="-5" dirty="0">
                <a:latin typeface="LM Sans 10"/>
                <a:cs typeface="LM Sans 10"/>
              </a:rPr>
              <a:t>X: joint </a:t>
            </a:r>
            <a:r>
              <a:rPr sz="1000" spc="-10" dirty="0">
                <a:latin typeface="LM Sans 10"/>
                <a:cs typeface="LM Sans 10"/>
              </a:rPr>
              <a:t>probability density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195"/>
              </a:lnSpc>
            </a:pPr>
            <a:r>
              <a:rPr sz="1000" spc="-5" dirty="0">
                <a:latin typeface="LM Sans 10"/>
                <a:cs typeface="LM Sans 10"/>
              </a:rPr>
              <a:t>Discrete X and continuous Y: </a:t>
            </a:r>
            <a:r>
              <a:rPr sz="1000" spc="-10" dirty="0">
                <a:latin typeface="LM Sans 10"/>
                <a:cs typeface="LM Sans 10"/>
              </a:rPr>
              <a:t>more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complicated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4916" y="792"/>
            <a:ext cx="4546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Joint </a:t>
            </a:r>
            <a:r>
              <a:rPr spc="5" dirty="0"/>
              <a:t>probability </a:t>
            </a:r>
            <a:r>
              <a:rPr spc="15" dirty="0"/>
              <a:t>mass</a:t>
            </a:r>
            <a:r>
              <a:rPr spc="10" dirty="0"/>
              <a:t> function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29.04.202015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7843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532" y="851202"/>
            <a:ext cx="281114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of the joint outcome </a:t>
            </a:r>
            <a:r>
              <a:rPr sz="1100" spc="-10" dirty="0">
                <a:latin typeface="LM Sans 10"/>
                <a:cs typeface="LM Sans 10"/>
              </a:rPr>
              <a:t>X=x and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Y=y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i="1" spc="20" dirty="0">
                <a:latin typeface="LM Sans 10"/>
                <a:cs typeface="LM Sans 10"/>
              </a:rPr>
              <a:t>f</a:t>
            </a:r>
            <a:r>
              <a:rPr sz="1200" i="1" spc="30" baseline="-13888" dirty="0">
                <a:latin typeface="LM Sans 8"/>
                <a:cs typeface="LM Sans 8"/>
              </a:rPr>
              <a:t>X,Y</a:t>
            </a:r>
            <a:r>
              <a:rPr sz="1200" i="1" spc="-150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y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</a:t>
            </a:r>
            <a:r>
              <a:rPr sz="1100" i="1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1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y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latin typeface="LM Sans 10"/>
                <a:cs typeface="LM Sans 10"/>
              </a:rPr>
              <a:t>Joint</a:t>
            </a:r>
            <a:r>
              <a:rPr sz="1100" spc="-10" dirty="0">
                <a:latin typeface="LM Sans 10"/>
                <a:cs typeface="LM Sans 10"/>
              </a:rPr>
              <a:t> pmf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30" dirty="0">
                <a:latin typeface="LM Sans 10"/>
                <a:cs typeface="LM Sans 10"/>
              </a:rPr>
              <a:t>two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coin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tosses is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i</a:t>
            </a:r>
            <a:r>
              <a:rPr sz="1100" i="1" spc="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0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LM Sans 10"/>
                <a:cs typeface="LM Sans 10"/>
              </a:rPr>
              <a:t>25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118846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39849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19885" y="1551533"/>
          <a:ext cx="2445385" cy="52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R="10160" algn="ctr">
                        <a:lnSpc>
                          <a:spcPts val="1170"/>
                        </a:lnSpc>
                      </a:pPr>
                      <a:r>
                        <a:rPr sz="1100" i="1" spc="-5" dirty="0">
                          <a:latin typeface="LM Sans 10"/>
                          <a:cs typeface="LM Sans 10"/>
                        </a:rPr>
                        <a:t>X</a:t>
                      </a:r>
                      <a:r>
                        <a:rPr sz="1200" i="1" spc="-7" baseline="-10416" dirty="0">
                          <a:latin typeface="LM Sans 8"/>
                          <a:cs typeface="LM Sans 8"/>
                        </a:rPr>
                        <a:t>i</a:t>
                      </a:r>
                      <a:r>
                        <a:rPr sz="1200" i="1" spc="-262" baseline="-10416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/</a:t>
                      </a:r>
                      <a:r>
                        <a:rPr sz="1100" i="1" spc="-5" dirty="0">
                          <a:latin typeface="LM Sans 10"/>
                          <a:cs typeface="LM Sans 10"/>
                        </a:rPr>
                        <a:t>Y</a:t>
                      </a:r>
                      <a:r>
                        <a:rPr sz="1200" i="1" spc="-7" baseline="-10416" dirty="0">
                          <a:latin typeface="LM Sans 8"/>
                          <a:cs typeface="LM Sans 8"/>
                        </a:rPr>
                        <a:t>j</a:t>
                      </a:r>
                      <a:endParaRPr sz="1200" baseline="-10416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P(0,0)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=</a:t>
                      </a:r>
                      <a:r>
                        <a:rPr sz="1100" spc="-6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0.25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P(0,1)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=</a:t>
                      </a:r>
                      <a:r>
                        <a:rPr sz="1100" spc="-6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0.25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59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P(1,0)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=</a:t>
                      </a:r>
                      <a:r>
                        <a:rPr sz="1100" spc="-6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0.25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P(1,1)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=</a:t>
                      </a:r>
                      <a:r>
                        <a:rPr sz="1100" spc="-6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0.25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81089" y="219486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2111424"/>
            <a:ext cx="1270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Criteria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joint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pmf: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108" y="2346144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4352" y="233322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634" y="2300572"/>
            <a:ext cx="10572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(0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20" dirty="0">
                <a:latin typeface="DejaVu Sans Condensed"/>
                <a:cs typeface="DejaVu Sans Condensed"/>
              </a:rPr>
              <a:t> </a:t>
            </a:r>
            <a:r>
              <a:rPr sz="1000" i="1" spc="5" dirty="0">
                <a:latin typeface="LM Sans 10"/>
                <a:cs typeface="LM Sans 10"/>
              </a:rPr>
              <a:t>p</a:t>
            </a:r>
            <a:r>
              <a:rPr sz="1000" spc="5" dirty="0">
                <a:latin typeface="LM Sans 10"/>
                <a:cs typeface="LM Sans 10"/>
              </a:rPr>
              <a:t>(</a:t>
            </a:r>
            <a:r>
              <a:rPr sz="1000" i="1" spc="5" dirty="0">
                <a:latin typeface="LM Sans 10"/>
                <a:cs typeface="LM Sans 10"/>
              </a:rPr>
              <a:t>x</a:t>
            </a:r>
            <a:r>
              <a:rPr sz="1050" i="1" spc="7" baseline="-11904" dirty="0">
                <a:latin typeface="LM Sans 8"/>
                <a:cs typeface="LM Sans 8"/>
              </a:rPr>
              <a:t>i</a:t>
            </a:r>
            <a:r>
              <a:rPr sz="1050" i="1" spc="-202" baseline="-11904" dirty="0">
                <a:latin typeface="LM Sans 8"/>
                <a:cs typeface="LM Sans 8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-19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50" i="1" spc="-7" baseline="-11904" dirty="0">
                <a:latin typeface="LM Sans 8"/>
                <a:cs typeface="LM Sans 8"/>
              </a:rPr>
              <a:t>j</a:t>
            </a:r>
            <a:r>
              <a:rPr sz="1050" i="1" spc="-209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20" dirty="0">
                <a:latin typeface="DejaVu Sans Condensed"/>
                <a:cs typeface="DejaVu Sans Condensed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0108" y="2497972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4352" y="248505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034" y="2452413"/>
            <a:ext cx="1309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LM Sans 10"/>
                <a:cs typeface="LM Sans 10"/>
              </a:rPr>
              <a:t>Total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= 1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i="1" spc="240" dirty="0">
                <a:latin typeface="DejaVu Sans Condensed"/>
                <a:cs typeface="DejaVu Sans Condensed"/>
              </a:rPr>
              <a:t>→</a:t>
            </a:r>
            <a:endParaRPr sz="1000">
              <a:latin typeface="DejaVu Sans Condensed"/>
              <a:cs typeface="DejaVu Sans Condens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98700" y="2357506"/>
            <a:ext cx="471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485" algn="l"/>
              </a:tabLst>
            </a:pPr>
            <a:r>
              <a:rPr sz="1000" spc="505" dirty="0">
                <a:latin typeface="Trebuchet MS"/>
                <a:cs typeface="Trebuchet MS"/>
              </a:rPr>
              <a:t>Σ	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32266" y="2426744"/>
            <a:ext cx="4127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485" algn="l"/>
              </a:tabLst>
            </a:pPr>
            <a:r>
              <a:rPr sz="700" i="1" spc="-5" dirty="0">
                <a:latin typeface="LM Sans 8"/>
                <a:cs typeface="LM Sans 8"/>
              </a:rPr>
              <a:t>n	m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2266" y="2528318"/>
            <a:ext cx="4914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485" algn="l"/>
              </a:tabLst>
            </a:pPr>
            <a:r>
              <a:rPr sz="700" i="1" spc="-5" dirty="0">
                <a:latin typeface="LM Sans 8"/>
                <a:cs typeface="LM Sans 8"/>
              </a:rPr>
              <a:t>i</a:t>
            </a:r>
            <a:r>
              <a:rPr sz="700" i="1" spc="-18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	</a:t>
            </a:r>
            <a:r>
              <a:rPr sz="700" i="1" spc="-5" dirty="0">
                <a:latin typeface="LM Sans 8"/>
                <a:cs typeface="LM Sans 8"/>
              </a:rPr>
              <a:t>j</a:t>
            </a:r>
            <a:r>
              <a:rPr sz="700" i="1" spc="-22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00134" y="2452400"/>
            <a:ext cx="748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15" dirty="0">
                <a:latin typeface="LM Sans 10"/>
                <a:cs typeface="LM Sans 10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LM Sans 10"/>
                <a:cs typeface="LM Sans 10"/>
              </a:rPr>
              <a:t>x</a:t>
            </a:r>
            <a:r>
              <a:rPr sz="1050" i="1" spc="22" baseline="-11904" dirty="0">
                <a:latin typeface="LM Sans 8"/>
                <a:cs typeface="LM Sans 8"/>
              </a:rPr>
              <a:t>i</a:t>
            </a:r>
            <a:r>
              <a:rPr sz="1050" i="1" spc="-209" baseline="-11904" dirty="0">
                <a:latin typeface="LM Sans 8"/>
                <a:cs typeface="LM Sans 8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-19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50" i="1" spc="-7" baseline="-11904" dirty="0">
                <a:latin typeface="LM Sans 8"/>
                <a:cs typeface="LM Sans 8"/>
              </a:rPr>
              <a:t>j</a:t>
            </a:r>
            <a:r>
              <a:rPr sz="1050" i="1" spc="-209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2650425"/>
            <a:ext cx="32721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10" dirty="0">
                <a:latin typeface="LM Sans 10"/>
                <a:cs typeface="LM Sans 10"/>
              </a:rPr>
              <a:t>Wooldrige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not distinguish </a:t>
            </a:r>
            <a:r>
              <a:rPr sz="1100" spc="-15" dirty="0">
                <a:latin typeface="LM Sans 10"/>
                <a:cs typeface="LM Sans 10"/>
              </a:rPr>
              <a:t>between </a:t>
            </a:r>
            <a:r>
              <a:rPr sz="1100" spc="-10" dirty="0">
                <a:latin typeface="LM Sans 10"/>
                <a:cs typeface="LM Sans 10"/>
              </a:rPr>
              <a:t>pmf and</a:t>
            </a:r>
            <a:r>
              <a:rPr sz="1100" spc="-1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pdf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Joint </a:t>
            </a:r>
            <a:r>
              <a:rPr spc="5" dirty="0"/>
              <a:t>probability density</a:t>
            </a:r>
            <a:r>
              <a:rPr spc="10" dirty="0"/>
              <a:t> function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29.04.202016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04306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0492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59473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74656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189839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932" y="959610"/>
            <a:ext cx="4079240" cy="13760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88950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Replace discrete set of values, e.g. </a:t>
            </a:r>
            <a:r>
              <a:rPr sz="1100" i="1" spc="-1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-65" dirty="0">
                <a:latin typeface="DejaVu Sans Condensed"/>
                <a:cs typeface="DejaVu Sans Condensed"/>
              </a:rPr>
              <a:t>{</a:t>
            </a:r>
            <a:r>
              <a:rPr sz="1100" spc="-65" dirty="0">
                <a:latin typeface="LM Sans 10"/>
                <a:cs typeface="LM Sans 10"/>
              </a:rPr>
              <a:t>0</a:t>
            </a:r>
            <a:r>
              <a:rPr sz="1100" i="1" spc="-65" dirty="0">
                <a:latin typeface="Verdana"/>
                <a:cs typeface="Verdana"/>
              </a:rPr>
              <a:t>, </a:t>
            </a:r>
            <a:r>
              <a:rPr sz="1100" spc="-35" dirty="0">
                <a:latin typeface="LM Sans 10"/>
                <a:cs typeface="LM Sans 10"/>
              </a:rPr>
              <a:t>1</a:t>
            </a:r>
            <a:r>
              <a:rPr sz="1100" i="1" spc="-35" dirty="0">
                <a:latin typeface="DejaVu Sans Condensed"/>
                <a:cs typeface="DejaVu Sans Condensed"/>
              </a:rPr>
              <a:t>}</a:t>
            </a:r>
            <a:r>
              <a:rPr sz="1100" spc="-35" dirty="0">
                <a:latin typeface="LM Sans 10"/>
                <a:cs typeface="LM Sans 10"/>
              </a:rPr>
              <a:t>,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continuous  intervals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use integrals instead of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sums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5" dirty="0">
                <a:latin typeface="LM Sans 10"/>
                <a:cs typeface="LM Sans 10"/>
              </a:rPr>
              <a:t>Suppose </a:t>
            </a:r>
            <a:r>
              <a:rPr sz="1100" spc="-10" dirty="0">
                <a:latin typeface="LM Sans 10"/>
                <a:cs typeface="LM Sans 10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is in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interval </a:t>
            </a:r>
            <a:r>
              <a:rPr sz="1100" spc="-10" dirty="0">
                <a:latin typeface="LM Sans 10"/>
                <a:cs typeface="LM Sans 10"/>
              </a:rPr>
              <a:t>[a,b] and Y </a:t>
            </a:r>
            <a:r>
              <a:rPr sz="1100" spc="-5" dirty="0">
                <a:latin typeface="LM Sans 10"/>
                <a:cs typeface="LM Sans 10"/>
              </a:rPr>
              <a:t>is in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interval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[c,d]</a:t>
            </a:r>
            <a:endParaRPr sz="1100">
              <a:latin typeface="LM Sans 10"/>
              <a:cs typeface="LM Sans 10"/>
            </a:endParaRPr>
          </a:p>
          <a:p>
            <a:pPr marL="289560" marR="971550">
              <a:lnSpc>
                <a:spcPct val="100000"/>
              </a:lnSpc>
              <a:spcBef>
                <a:spcPts val="175"/>
              </a:spcBef>
            </a:pPr>
            <a:r>
              <a:rPr sz="1000" spc="-15" dirty="0">
                <a:latin typeface="LM Sans 10"/>
                <a:cs typeface="LM Sans 10"/>
              </a:rPr>
              <a:t>Pair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30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takes </a:t>
            </a:r>
            <a:r>
              <a:rPr sz="1000" spc="-5" dirty="0">
                <a:latin typeface="LM Sans 10"/>
                <a:cs typeface="LM Sans 10"/>
              </a:rPr>
              <a:t>values in the rectangle [a,b] * [c,d]  Joint </a:t>
            </a:r>
            <a:r>
              <a:rPr sz="1000" spc="5" dirty="0">
                <a:latin typeface="LM Sans 10"/>
                <a:cs typeface="LM Sans 10"/>
              </a:rPr>
              <a:t>pdf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 gives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probability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density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at (x,y)</a:t>
            </a:r>
            <a:endParaRPr sz="1000">
              <a:latin typeface="LM Sans 10"/>
              <a:cs typeface="LM Sans 10"/>
            </a:endParaRPr>
          </a:p>
          <a:p>
            <a:pPr marL="289560" marR="5080">
              <a:lnSpc>
                <a:spcPts val="1200"/>
              </a:lnSpc>
              <a:spcBef>
                <a:spcPts val="30"/>
              </a:spcBef>
            </a:pP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1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i="1" spc="-5" dirty="0">
                <a:latin typeface="LM Sans 10"/>
                <a:cs typeface="LM Sans 10"/>
              </a:rPr>
              <a:t>dxdy</a:t>
            </a:r>
            <a:r>
              <a:rPr sz="1000" i="1" spc="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10" dirty="0">
                <a:latin typeface="LM Sans 10"/>
                <a:cs typeface="LM Sans 10"/>
              </a:rPr>
              <a:t> probability </a:t>
            </a:r>
            <a:r>
              <a:rPr sz="1000" spc="-5" dirty="0">
                <a:latin typeface="LM Sans 10"/>
                <a:cs typeface="LM Sans 10"/>
              </a:rPr>
              <a:t>that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in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rectangle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of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width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dx</a:t>
            </a:r>
            <a:r>
              <a:rPr sz="1000" i="1" spc="8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and  height </a:t>
            </a:r>
            <a:r>
              <a:rPr sz="1000" i="1" spc="-5" dirty="0">
                <a:latin typeface="LM Sans 10"/>
                <a:cs typeface="LM Sans 10"/>
              </a:rPr>
              <a:t>dy </a:t>
            </a:r>
            <a:r>
              <a:rPr sz="1000" spc="-10" dirty="0">
                <a:latin typeface="LM Sans 10"/>
                <a:cs typeface="LM Sans 10"/>
              </a:rPr>
              <a:t>around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5" dirty="0">
                <a:latin typeface="Verdana"/>
                <a:cs typeface="Verdana"/>
              </a:rPr>
              <a:t>,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2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spc="-10" dirty="0">
                <a:latin typeface="LM Sans 10"/>
                <a:cs typeface="LM Sans 10"/>
              </a:rPr>
              <a:t>Criteria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joint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pdf: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089" y="222733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108" y="2378617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4352" y="236569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034" y="2333045"/>
            <a:ext cx="2140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0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10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1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(density</a:t>
            </a:r>
            <a:r>
              <a:rPr sz="1000" spc="-5" dirty="0">
                <a:latin typeface="LM Sans 10"/>
                <a:cs typeface="LM Sans 10"/>
              </a:rPr>
              <a:t> not smaller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than 0)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0108" y="2555059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4352" y="254212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034" y="2509487"/>
            <a:ext cx="1289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LM Sans 10"/>
                <a:cs typeface="LM Sans 10"/>
              </a:rPr>
              <a:t>Total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is 1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i="1" spc="240" dirty="0">
                <a:latin typeface="DejaVu Sans Condensed"/>
                <a:cs typeface="DejaVu Sans Condensed"/>
              </a:rPr>
              <a:t>→</a:t>
            </a:r>
            <a:endParaRPr sz="1000">
              <a:latin typeface="DejaVu Sans Condensed"/>
              <a:cs typeface="DejaVu Sans Condens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9028" y="2407556"/>
            <a:ext cx="254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Trebuchet MS"/>
                <a:cs typeface="Trebuchet MS"/>
              </a:rPr>
              <a:t>∫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∫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3369" y="2476794"/>
            <a:ext cx="243204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d</a:t>
            </a:r>
            <a:r>
              <a:rPr sz="700" i="1" spc="120" dirty="0">
                <a:latin typeface="LM Sans 8"/>
                <a:cs typeface="LM Sans 8"/>
              </a:rPr>
              <a:t> </a:t>
            </a:r>
            <a:r>
              <a:rPr sz="700" i="1" spc="-5" dirty="0">
                <a:latin typeface="LM Sans 8"/>
                <a:cs typeface="LM Sans 8"/>
              </a:rPr>
              <a:t>b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8769" y="2592428"/>
            <a:ext cx="2393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c</a:t>
            </a:r>
            <a:r>
              <a:rPr sz="700" i="1" spc="175" dirty="0">
                <a:latin typeface="LM Sans 8"/>
                <a:cs typeface="LM Sans 8"/>
              </a:rPr>
              <a:t> </a:t>
            </a:r>
            <a:r>
              <a:rPr sz="700" i="1" spc="-5" dirty="0">
                <a:latin typeface="LM Sans 8"/>
                <a:cs typeface="LM Sans 8"/>
              </a:rPr>
              <a:t>a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0841" y="2509487"/>
            <a:ext cx="8813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1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5" dirty="0">
                <a:latin typeface="Verdana"/>
                <a:cs typeface="Verdana"/>
              </a:rPr>
              <a:t>,</a:t>
            </a:r>
            <a:r>
              <a:rPr sz="1000" i="1" spc="-19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i="1" spc="-5" dirty="0">
                <a:latin typeface="LM Sans 10"/>
                <a:cs typeface="LM Sans 10"/>
              </a:rPr>
              <a:t>dxdy</a:t>
            </a:r>
            <a:r>
              <a:rPr sz="1000" i="1" spc="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Independence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P</a:t>
            </a: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29.04.202017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89123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08104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38470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58206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94392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13373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310853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2652496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865" y="2804325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9432" y="782700"/>
            <a:ext cx="4062729" cy="21151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latin typeface="LM Sans 10"/>
                <a:cs typeface="LM Sans 10"/>
              </a:rPr>
              <a:t>Joint pmf/pdf is easily </a:t>
            </a:r>
            <a:r>
              <a:rPr sz="1100" spc="-10" dirty="0">
                <a:latin typeface="LM Sans 10"/>
                <a:cs typeface="LM Sans 10"/>
              </a:rPr>
              <a:t>computed </a:t>
            </a: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spc="-10" dirty="0">
                <a:latin typeface="LM Sans 10"/>
                <a:cs typeface="LM Sans 10"/>
              </a:rPr>
              <a:t>X and Y </a:t>
            </a:r>
            <a:r>
              <a:rPr sz="1100" spc="-15" dirty="0">
                <a:latin typeface="LM Sans 10"/>
                <a:cs typeface="LM Sans 10"/>
              </a:rPr>
              <a:t>are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independent:</a:t>
            </a:r>
            <a:endParaRPr sz="1100">
              <a:latin typeface="LM Sans 10"/>
              <a:cs typeface="LM Sans 10"/>
            </a:endParaRPr>
          </a:p>
          <a:p>
            <a:pPr marL="353060">
              <a:lnSpc>
                <a:spcPts val="1200"/>
              </a:lnSpc>
              <a:spcBef>
                <a:spcPts val="175"/>
              </a:spcBef>
            </a:pPr>
            <a:r>
              <a:rPr sz="1000" i="1" spc="15" dirty="0">
                <a:latin typeface="LM Sans 10"/>
                <a:cs typeface="LM Sans 10"/>
              </a:rPr>
              <a:t>f</a:t>
            </a:r>
            <a:r>
              <a:rPr sz="1050" i="1" spc="22" baseline="-11904" dirty="0">
                <a:latin typeface="LM Sans 8"/>
                <a:cs typeface="LM Sans 8"/>
              </a:rPr>
              <a:t>X</a:t>
            </a:r>
            <a:r>
              <a:rPr sz="1050" i="1" spc="22" baseline="-11904" dirty="0">
                <a:latin typeface="Verdana"/>
                <a:cs typeface="Verdana"/>
              </a:rPr>
              <a:t>,</a:t>
            </a:r>
            <a:r>
              <a:rPr sz="1050" i="1" spc="22" baseline="-11904" dirty="0">
                <a:latin typeface="LM Sans 8"/>
                <a:cs typeface="LM Sans 8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50" i="1" spc="-7" baseline="-11904" dirty="0">
                <a:latin typeface="LM Sans 8"/>
                <a:cs typeface="LM Sans 8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50" i="1" spc="-7" baseline="-11904" dirty="0">
                <a:latin typeface="LM Sans 8"/>
                <a:cs typeface="LM Sans 8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b="1" u="sng" spc="-1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iff</a:t>
            </a:r>
            <a:r>
              <a:rPr sz="1000" b="1" spc="-1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b="1" i="1" spc="-140" dirty="0">
                <a:latin typeface="DejaVu Sans"/>
                <a:cs typeface="DejaVu Sans"/>
              </a:rPr>
              <a:t>⊥ </a:t>
            </a:r>
            <a:r>
              <a:rPr sz="1000" i="1" spc="-5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(X and Y </a:t>
            </a:r>
            <a:r>
              <a:rPr sz="1000" spc="-15" dirty="0">
                <a:latin typeface="LM Sans 10"/>
                <a:cs typeface="LM Sans 10"/>
              </a:rPr>
              <a:t>are</a:t>
            </a:r>
            <a:r>
              <a:rPr sz="1000" spc="-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independent)</a:t>
            </a:r>
            <a:endParaRPr sz="1000">
              <a:latin typeface="LM Sans 10"/>
              <a:cs typeface="LM Sans 10"/>
            </a:endParaRPr>
          </a:p>
          <a:p>
            <a:pPr marL="353060">
              <a:lnSpc>
                <a:spcPts val="1195"/>
              </a:lnSpc>
            </a:pP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spc="-5" dirty="0">
                <a:latin typeface="LM Sans 10"/>
                <a:cs typeface="LM Sans 10"/>
              </a:rPr>
              <a:t>Holds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discrete + continuous random</a:t>
            </a:r>
            <a:r>
              <a:rPr sz="1000" spc="-15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variables</a:t>
            </a:r>
            <a:endParaRPr sz="1000">
              <a:latin typeface="LM Sans 10"/>
              <a:cs typeface="LM Sans 10"/>
            </a:endParaRPr>
          </a:p>
          <a:p>
            <a:pPr marL="353060">
              <a:lnSpc>
                <a:spcPts val="1200"/>
              </a:lnSpc>
            </a:pP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50" i="1" spc="-7" baseline="-11904" dirty="0">
                <a:latin typeface="LM Sans 8"/>
                <a:cs typeface="LM Sans 8"/>
              </a:rPr>
              <a:t>X  </a:t>
            </a:r>
            <a:r>
              <a:rPr sz="1000" spc="-5" dirty="0">
                <a:latin typeface="LM Sans 10"/>
                <a:cs typeface="LM Sans 10"/>
              </a:rPr>
              <a:t>and </a:t>
            </a: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50" i="1" spc="-7" baseline="-11904" dirty="0">
                <a:latin typeface="LM Sans 8"/>
                <a:cs typeface="LM Sans 8"/>
              </a:rPr>
              <a:t>Y 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called ”marginal </a:t>
            </a:r>
            <a:r>
              <a:rPr sz="1000" spc="-10" dirty="0">
                <a:latin typeface="LM Sans 10"/>
                <a:cs typeface="LM Sans 10"/>
              </a:rPr>
              <a:t>probability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densities”</a:t>
            </a:r>
            <a:endParaRPr sz="1000">
              <a:latin typeface="LM Sans 10"/>
              <a:cs typeface="LM Sans 10"/>
            </a:endParaRPr>
          </a:p>
          <a:p>
            <a:pPr marL="76200" marR="581025">
              <a:lnSpc>
                <a:spcPct val="102600"/>
              </a:lnSpc>
              <a:spcBef>
                <a:spcPts val="320"/>
              </a:spcBef>
            </a:pP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i="1" spc="-10" dirty="0">
                <a:latin typeface="LM Sans 10"/>
                <a:cs typeface="LM Sans 10"/>
              </a:rPr>
              <a:t>X </a:t>
            </a:r>
            <a:r>
              <a:rPr sz="1100" b="1" i="1" spc="-160" dirty="0">
                <a:latin typeface="DejaVu Sans"/>
                <a:cs typeface="DejaVu Sans"/>
              </a:rPr>
              <a:t>⊥ </a:t>
            </a:r>
            <a:r>
              <a:rPr sz="1100" i="1" spc="-10" dirty="0">
                <a:latin typeface="LM Sans 10"/>
                <a:cs typeface="LM Sans 10"/>
              </a:rPr>
              <a:t>Y 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5" dirty="0">
                <a:latin typeface="LM Sans 10"/>
                <a:cs typeface="LM Sans 10"/>
              </a:rPr>
              <a:t>knowing </a:t>
            </a:r>
            <a:r>
              <a:rPr sz="1100" spc="-5" dirty="0">
                <a:latin typeface="LM Sans 10"/>
                <a:cs typeface="LM Sans 10"/>
              </a:rPr>
              <a:t>the outcome of </a:t>
            </a:r>
            <a:r>
              <a:rPr sz="1100" spc="-10" dirty="0">
                <a:latin typeface="LM Sans 10"/>
                <a:cs typeface="LM Sans 10"/>
              </a:rPr>
              <a:t>X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not change the  </a:t>
            </a:r>
            <a:r>
              <a:rPr sz="1100" spc="-10" dirty="0">
                <a:latin typeface="LM Sans 10"/>
                <a:cs typeface="LM Sans 10"/>
              </a:rPr>
              <a:t>probabilities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Y</a:t>
            </a:r>
            <a:endParaRPr sz="1100">
              <a:latin typeface="LM Sans 10"/>
              <a:cs typeface="LM Sans 10"/>
            </a:endParaRPr>
          </a:p>
          <a:p>
            <a:pPr marL="76200">
              <a:lnSpc>
                <a:spcPct val="100000"/>
              </a:lnSpc>
              <a:spcBef>
                <a:spcPts val="175"/>
              </a:spcBef>
            </a:pPr>
            <a:r>
              <a:rPr sz="1100" spc="-10" dirty="0">
                <a:latin typeface="LM Sans 10"/>
                <a:cs typeface="LM Sans 10"/>
              </a:rPr>
              <a:t>Functions </a:t>
            </a:r>
            <a:r>
              <a:rPr sz="1100" spc="-5" dirty="0">
                <a:latin typeface="LM Sans 10"/>
                <a:cs typeface="LM Sans 10"/>
              </a:rPr>
              <a:t>of independent </a:t>
            </a:r>
            <a:r>
              <a:rPr sz="1100" spc="-10" dirty="0">
                <a:latin typeface="LM Sans 10"/>
                <a:cs typeface="LM Sans 10"/>
              </a:rPr>
              <a:t>X and Y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also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independent</a:t>
            </a:r>
            <a:endParaRPr sz="1100">
              <a:latin typeface="LM Sans 10"/>
              <a:cs typeface="LM Sans 10"/>
            </a:endParaRPr>
          </a:p>
          <a:p>
            <a:pPr marL="35306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If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190" dirty="0">
                <a:latin typeface="LM Sans 10"/>
                <a:cs typeface="LM Sans 10"/>
              </a:rPr>
              <a:t> </a:t>
            </a:r>
            <a:r>
              <a:rPr sz="1000" b="1" i="1" spc="-140" dirty="0">
                <a:latin typeface="DejaVu Sans"/>
                <a:cs typeface="DejaVu Sans"/>
              </a:rPr>
              <a:t>⊥</a:t>
            </a:r>
            <a:r>
              <a:rPr sz="1000" b="1" i="1" spc="-80" dirty="0">
                <a:latin typeface="DejaVu Sans"/>
                <a:cs typeface="DejaVu Sans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, (3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b="1" i="1" spc="-140" dirty="0">
                <a:latin typeface="DejaVu Sans"/>
                <a:cs typeface="DejaVu Sans"/>
              </a:rPr>
              <a:t>⊥</a:t>
            </a:r>
            <a:r>
              <a:rPr sz="1000" b="1" i="1" spc="-75" dirty="0">
                <a:latin typeface="DejaVu Sans"/>
                <a:cs typeface="DejaVu Sans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log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2)</a:t>
            </a:r>
            <a:endParaRPr sz="1000">
              <a:latin typeface="LM Sans 10"/>
              <a:cs typeface="LM Sans 10"/>
            </a:endParaRPr>
          </a:p>
          <a:p>
            <a:pPr marL="76200" marR="17780">
              <a:lnSpc>
                <a:spcPts val="12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What </a:t>
            </a:r>
            <a:r>
              <a:rPr sz="1100" spc="-5" dirty="0">
                <a:latin typeface="LM Sans 10"/>
                <a:cs typeface="LM Sans 10"/>
              </a:rPr>
              <a:t>is the </a:t>
            </a: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that it’s </a:t>
            </a:r>
            <a:r>
              <a:rPr sz="1100" spc="-10" dirty="0">
                <a:latin typeface="LM Sans 10"/>
                <a:cs typeface="LM Sans 10"/>
              </a:rPr>
              <a:t>beergarden </a:t>
            </a:r>
            <a:r>
              <a:rPr sz="1100" spc="-5" dirty="0">
                <a:latin typeface="LM Sans 10"/>
                <a:cs typeface="LM Sans 10"/>
              </a:rPr>
              <a:t>wheather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that there  is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statistics lesson? </a:t>
            </a:r>
            <a:r>
              <a:rPr sz="1100" spc="-10" dirty="0">
                <a:latin typeface="LM Sans 10"/>
                <a:cs typeface="LM Sans 10"/>
              </a:rPr>
              <a:t>(They </a:t>
            </a:r>
            <a:r>
              <a:rPr sz="1100" spc="-15" dirty="0">
                <a:latin typeface="LM Sans 10"/>
                <a:cs typeface="LM Sans 10"/>
              </a:rPr>
              <a:t>are</a:t>
            </a:r>
            <a:r>
              <a:rPr sz="1100" spc="-2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independent)</a:t>
            </a:r>
            <a:endParaRPr sz="1100">
              <a:latin typeface="LM Sans 10"/>
              <a:cs typeface="LM Sans 10"/>
            </a:endParaRPr>
          </a:p>
          <a:p>
            <a:pPr marL="353060">
              <a:lnSpc>
                <a:spcPts val="1200"/>
              </a:lnSpc>
              <a:spcBef>
                <a:spcPts val="150"/>
              </a:spcBef>
            </a:pPr>
            <a:r>
              <a:rPr sz="1000" spc="-5" dirty="0">
                <a:latin typeface="LM Sans 10"/>
                <a:cs typeface="LM Sans 10"/>
              </a:rPr>
              <a:t>Joint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= product of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probabilities</a:t>
            </a:r>
            <a:endParaRPr sz="1000">
              <a:latin typeface="LM Sans 10"/>
              <a:cs typeface="LM Sans 10"/>
            </a:endParaRPr>
          </a:p>
          <a:p>
            <a:pPr marL="353060">
              <a:lnSpc>
                <a:spcPts val="1200"/>
              </a:lnSpc>
            </a:pP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W</a:t>
            </a:r>
            <a:r>
              <a:rPr sz="1000" i="1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0" dirty="0">
                <a:latin typeface="LM Sans 10"/>
                <a:cs typeface="LM Sans 10"/>
              </a:rPr>
              <a:t>1</a:t>
            </a:r>
            <a:r>
              <a:rPr sz="1000" i="1" spc="-5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S</a:t>
            </a:r>
            <a:r>
              <a:rPr sz="1000" i="1" spc="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0)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W</a:t>
            </a:r>
            <a:r>
              <a:rPr sz="1000" i="1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1)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       </a:t>
            </a:r>
            <a:r>
              <a:rPr sz="1000" i="1" spc="-245" dirty="0">
                <a:latin typeface="DejaVu Sans Condensed"/>
                <a:cs typeface="DejaVu Sans Condensed"/>
              </a:rPr>
              <a:t> </a:t>
            </a: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S</a:t>
            </a:r>
            <a:r>
              <a:rPr sz="1000" i="1" spc="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5" dirty="0"/>
              <a:t>Conditional </a:t>
            </a:r>
            <a:r>
              <a:rPr spc="10" dirty="0"/>
              <a:t>distributions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29.04.202018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0389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820444"/>
            <a:ext cx="3990975" cy="3435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sz="1100" spc="-10" dirty="0">
                <a:latin typeface="LM Sans 10"/>
                <a:cs typeface="LM Sans 10"/>
              </a:rPr>
              <a:t>Conditional probability density </a:t>
            </a:r>
            <a:r>
              <a:rPr sz="1100" spc="-5" dirty="0">
                <a:latin typeface="LM Sans 10"/>
                <a:cs typeface="LM Sans 10"/>
              </a:rPr>
              <a:t>function </a:t>
            </a:r>
            <a:r>
              <a:rPr sz="1100" spc="-10" dirty="0">
                <a:latin typeface="LM Sans 10"/>
                <a:cs typeface="LM Sans 10"/>
              </a:rPr>
              <a:t>summarizes information </a:t>
            </a:r>
            <a:r>
              <a:rPr sz="1100" spc="-20" dirty="0">
                <a:latin typeface="LM Sans 10"/>
                <a:cs typeface="LM Sans 10"/>
              </a:rPr>
              <a:t>how  </a:t>
            </a:r>
            <a:r>
              <a:rPr sz="1100" spc="-10" dirty="0">
                <a:latin typeface="LM Sans 10"/>
                <a:cs typeface="LM Sans 10"/>
              </a:rPr>
              <a:t>X affects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865" y="124553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8693" y="1222237"/>
            <a:ext cx="196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Y</a:t>
            </a:r>
            <a:r>
              <a:rPr sz="700" i="1" spc="-180" dirty="0">
                <a:latin typeface="LM Sans 8"/>
                <a:cs typeface="LM Sans 8"/>
              </a:rPr>
              <a:t> </a:t>
            </a:r>
            <a:r>
              <a:rPr sz="700" i="1" spc="-5" dirty="0">
                <a:latin typeface="LM Roman 7"/>
                <a:cs typeface="LM Roman 7"/>
              </a:rPr>
              <a:t>|</a:t>
            </a:r>
            <a:r>
              <a:rPr sz="700" i="1" spc="-5" dirty="0">
                <a:latin typeface="LM Sans 8"/>
                <a:cs typeface="LM Sans 8"/>
              </a:rPr>
              <a:t>X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034" y="1161432"/>
            <a:ext cx="662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029" algn="l"/>
              </a:tabLst>
            </a:pPr>
            <a:r>
              <a:rPr sz="1000" i="1" spc="-5" dirty="0">
                <a:latin typeface="LM Sans 10"/>
                <a:cs typeface="LM Sans 10"/>
              </a:rPr>
              <a:t>f	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LM Sans 10"/>
                <a:cs typeface="LM Sans 10"/>
              </a:rPr>
              <a:t>y</a:t>
            </a:r>
            <a:r>
              <a:rPr sz="1000" i="1" spc="15" dirty="0">
                <a:latin typeface="DejaVu Sans Condensed"/>
                <a:cs typeface="DejaVu Sans Condensed"/>
              </a:rPr>
              <a:t>|</a:t>
            </a:r>
            <a:r>
              <a:rPr sz="1000" i="1" spc="15" dirty="0">
                <a:latin typeface="LM Sans 10"/>
                <a:cs typeface="LM Sans 10"/>
              </a:rPr>
              <a:t>x</a:t>
            </a:r>
            <a:r>
              <a:rPr sz="1000" i="1" spc="-2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0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5920" y="1173171"/>
            <a:ext cx="1701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u="sng" spc="3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X</a:t>
            </a:r>
            <a:r>
              <a:rPr sz="500" i="1" u="sng" spc="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500" i="1" u="sng" spc="3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Y</a:t>
            </a:r>
            <a:r>
              <a:rPr sz="500" i="1" u="sng" spc="-4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7167" y="1134442"/>
            <a:ext cx="406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5420" algn="l"/>
              </a:tabLst>
            </a:pPr>
            <a:r>
              <a:rPr sz="700" i="1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f</a:t>
            </a:r>
            <a:r>
              <a:rPr sz="700" i="1" spc="-5" dirty="0">
                <a:latin typeface="LM Sans 8"/>
                <a:cs typeface="LM Sans 8"/>
              </a:rPr>
              <a:t>	</a:t>
            </a:r>
            <a:r>
              <a:rPr sz="700" u="sng" spc="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(</a:t>
            </a:r>
            <a:r>
              <a:rPr sz="700" i="1" u="sng" spc="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x</a:t>
            </a:r>
            <a:r>
              <a:rPr sz="700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700" i="1" u="sng" spc="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y</a:t>
            </a:r>
            <a:r>
              <a:rPr sz="700" i="1" u="sng" spc="-21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7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)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5714" y="1243027"/>
            <a:ext cx="2895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f</a:t>
            </a:r>
            <a:r>
              <a:rPr sz="750" i="1" spc="-7" baseline="-11111" dirty="0">
                <a:latin typeface="LM Sans 8"/>
                <a:cs typeface="LM Sans 8"/>
              </a:rPr>
              <a:t>X</a:t>
            </a:r>
            <a:r>
              <a:rPr sz="750" i="1" spc="-127" baseline="-11111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(</a:t>
            </a:r>
            <a:r>
              <a:rPr sz="700" i="1" spc="-5" dirty="0">
                <a:latin typeface="LM Sans 8"/>
                <a:cs typeface="LM Sans 8"/>
              </a:rPr>
              <a:t>x</a:t>
            </a:r>
            <a:r>
              <a:rPr sz="700" i="1" spc="-195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)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0865" y="144416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865" y="159599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089" y="1773110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65" y="1962912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0865" y="211475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089" y="229185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0865" y="248166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865" y="2633497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2132" y="1360060"/>
            <a:ext cx="3855085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360" marR="19113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Conditional probability </a:t>
            </a:r>
            <a:r>
              <a:rPr sz="1000" spc="-5" dirty="0">
                <a:latin typeface="LM Sans 10"/>
                <a:cs typeface="LM Sans 10"/>
              </a:rPr>
              <a:t>= joint </a:t>
            </a:r>
            <a:r>
              <a:rPr sz="1000" spc="-10" dirty="0">
                <a:latin typeface="LM Sans 10"/>
                <a:cs typeface="LM Sans 10"/>
              </a:rPr>
              <a:t>probability/marginal probability  </a:t>
            </a:r>
            <a:r>
              <a:rPr sz="1000" spc="10" dirty="0">
                <a:latin typeface="LM Sans 10"/>
                <a:cs typeface="LM Sans 10"/>
              </a:rPr>
              <a:t>”</a:t>
            </a:r>
            <a:r>
              <a:rPr sz="1000" i="1" spc="10" dirty="0">
                <a:latin typeface="LM Sans 10"/>
                <a:cs typeface="LM Sans 10"/>
              </a:rPr>
              <a:t>Y</a:t>
            </a:r>
            <a:r>
              <a:rPr sz="1000" i="1" spc="-170" dirty="0">
                <a:latin typeface="LM Sans 10"/>
                <a:cs typeface="LM Sans 10"/>
              </a:rPr>
              <a:t> </a:t>
            </a:r>
            <a:r>
              <a:rPr sz="1000" i="1" spc="-20" dirty="0">
                <a:latin typeface="DejaVu Sans Condensed"/>
                <a:cs typeface="DejaVu Sans Condensed"/>
              </a:rPr>
              <a:t>|</a:t>
            </a:r>
            <a:r>
              <a:rPr sz="1000" i="1" spc="-20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25" dirty="0">
                <a:latin typeface="LM Sans 10"/>
                <a:cs typeface="LM Sans 10"/>
              </a:rPr>
              <a:t>”</a:t>
            </a:r>
            <a:r>
              <a:rPr sz="1000" spc="-5" dirty="0">
                <a:latin typeface="LM Sans 10"/>
                <a:cs typeface="LM Sans 10"/>
              </a:rPr>
              <a:t> =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”Y</a:t>
            </a:r>
            <a:r>
              <a:rPr sz="1000" spc="-5" dirty="0">
                <a:latin typeface="LM Sans 10"/>
                <a:cs typeface="LM Sans 10"/>
              </a:rPr>
              <a:t> given </a:t>
            </a:r>
            <a:r>
              <a:rPr sz="1000" spc="10" dirty="0">
                <a:latin typeface="LM Sans 10"/>
                <a:cs typeface="LM Sans 10"/>
              </a:rPr>
              <a:t>X”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or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”Y</a:t>
            </a:r>
            <a:r>
              <a:rPr sz="1000" spc="-5" dirty="0">
                <a:latin typeface="LM Sans 10"/>
                <a:cs typeface="LM Sans 10"/>
              </a:rPr>
              <a:t> conditional on </a:t>
            </a:r>
            <a:r>
              <a:rPr sz="1000" spc="10" dirty="0">
                <a:latin typeface="LM Sans 10"/>
                <a:cs typeface="LM Sans 10"/>
              </a:rPr>
              <a:t>X”</a:t>
            </a:r>
            <a:endParaRPr sz="100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  <a:spcBef>
                <a:spcPts val="190"/>
              </a:spcBef>
            </a:pP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of right </a:t>
            </a:r>
            <a:r>
              <a:rPr sz="1100" spc="-10" dirty="0">
                <a:latin typeface="LM Sans 10"/>
                <a:cs typeface="LM Sans 10"/>
              </a:rPr>
              <a:t>answer after </a:t>
            </a:r>
            <a:r>
              <a:rPr sz="1100" spc="-5" dirty="0">
                <a:latin typeface="LM Sans 10"/>
                <a:cs typeface="LM Sans 10"/>
              </a:rPr>
              <a:t>right/wrong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answer?</a:t>
            </a:r>
            <a:endParaRPr sz="1100">
              <a:latin typeface="LM Sans 10"/>
              <a:cs typeface="LM Sans 10"/>
            </a:endParaRPr>
          </a:p>
          <a:p>
            <a:pPr marL="340360">
              <a:lnSpc>
                <a:spcPts val="1200"/>
              </a:lnSpc>
              <a:spcBef>
                <a:spcPts val="175"/>
              </a:spcBef>
            </a:pPr>
            <a:r>
              <a:rPr sz="1000" i="1" spc="20" dirty="0">
                <a:latin typeface="LM Sans 10"/>
                <a:cs typeface="LM Sans 10"/>
              </a:rPr>
              <a:t>f</a:t>
            </a:r>
            <a:r>
              <a:rPr sz="1050" i="1" spc="30" baseline="-15873" dirty="0">
                <a:latin typeface="LM Sans 8"/>
                <a:cs typeface="LM Sans 8"/>
              </a:rPr>
              <a:t>X</a:t>
            </a:r>
            <a:r>
              <a:rPr sz="1050" i="1" spc="30" baseline="-15873" dirty="0">
                <a:latin typeface="LM Roman 7"/>
                <a:cs typeface="LM Roman 7"/>
              </a:rPr>
              <a:t>|</a:t>
            </a:r>
            <a:r>
              <a:rPr sz="1050" i="1" spc="30" baseline="-15873" dirty="0">
                <a:latin typeface="LM Sans 8"/>
                <a:cs typeface="LM Sans 8"/>
              </a:rPr>
              <a:t>Y</a:t>
            </a:r>
            <a:r>
              <a:rPr sz="1050" i="1" spc="-150" baseline="-15873" dirty="0">
                <a:latin typeface="LM Sans 8"/>
                <a:cs typeface="LM Sans 8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(1</a:t>
            </a:r>
            <a:r>
              <a:rPr sz="1000" i="1" spc="-10" dirty="0">
                <a:latin typeface="DejaVu Sans Condensed"/>
                <a:cs typeface="DejaVu Sans Condensed"/>
              </a:rPr>
              <a:t>|</a:t>
            </a:r>
            <a:r>
              <a:rPr sz="1000" spc="-10" dirty="0">
                <a:latin typeface="LM Sans 10"/>
                <a:cs typeface="LM Sans 10"/>
              </a:rPr>
              <a:t>1)</a:t>
            </a:r>
            <a:r>
              <a:rPr sz="1000" spc="-9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8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0</a:t>
            </a:r>
            <a:r>
              <a:rPr sz="1000" i="1" spc="-25" dirty="0">
                <a:latin typeface="Verdana"/>
                <a:cs typeface="Verdana"/>
              </a:rPr>
              <a:t>.</a:t>
            </a:r>
            <a:r>
              <a:rPr sz="1000" spc="-25" dirty="0">
                <a:latin typeface="LM Sans 10"/>
                <a:cs typeface="LM Sans 10"/>
              </a:rPr>
              <a:t>70</a:t>
            </a:r>
            <a:endParaRPr sz="1000">
              <a:latin typeface="LM Sans 10"/>
              <a:cs typeface="LM Sans 10"/>
            </a:endParaRPr>
          </a:p>
          <a:p>
            <a:pPr marL="340360">
              <a:lnSpc>
                <a:spcPts val="1200"/>
              </a:lnSpc>
            </a:pPr>
            <a:r>
              <a:rPr sz="1000" i="1" spc="20" dirty="0">
                <a:latin typeface="LM Sans 10"/>
                <a:cs typeface="LM Sans 10"/>
              </a:rPr>
              <a:t>f</a:t>
            </a:r>
            <a:r>
              <a:rPr sz="1050" i="1" spc="30" baseline="-15873" dirty="0">
                <a:latin typeface="LM Sans 8"/>
                <a:cs typeface="LM Sans 8"/>
              </a:rPr>
              <a:t>X</a:t>
            </a:r>
            <a:r>
              <a:rPr sz="1050" i="1" spc="30" baseline="-15873" dirty="0">
                <a:latin typeface="LM Roman 7"/>
                <a:cs typeface="LM Roman 7"/>
              </a:rPr>
              <a:t>|</a:t>
            </a:r>
            <a:r>
              <a:rPr sz="1050" i="1" spc="30" baseline="-15873" dirty="0">
                <a:latin typeface="LM Sans 8"/>
                <a:cs typeface="LM Sans 8"/>
              </a:rPr>
              <a:t>Y</a:t>
            </a:r>
            <a:r>
              <a:rPr sz="1050" i="1" spc="-150" baseline="-15873" dirty="0">
                <a:latin typeface="LM Sans 8"/>
                <a:cs typeface="LM Sans 8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(1</a:t>
            </a:r>
            <a:r>
              <a:rPr sz="1000" i="1" spc="-10" dirty="0">
                <a:latin typeface="DejaVu Sans Condensed"/>
                <a:cs typeface="DejaVu Sans Condensed"/>
              </a:rPr>
              <a:t>|</a:t>
            </a:r>
            <a:r>
              <a:rPr sz="1000" spc="-10" dirty="0">
                <a:latin typeface="LM Sans 10"/>
                <a:cs typeface="LM Sans 10"/>
              </a:rPr>
              <a:t>0)</a:t>
            </a:r>
            <a:r>
              <a:rPr sz="1000" spc="-9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8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0</a:t>
            </a:r>
            <a:r>
              <a:rPr sz="1000" i="1" spc="-25" dirty="0">
                <a:latin typeface="Verdana"/>
                <a:cs typeface="Verdana"/>
              </a:rPr>
              <a:t>.</a:t>
            </a:r>
            <a:r>
              <a:rPr sz="1000" spc="-25" dirty="0">
                <a:latin typeface="LM Sans 10"/>
                <a:cs typeface="LM Sans 10"/>
              </a:rPr>
              <a:t>45</a:t>
            </a:r>
            <a:endParaRPr sz="100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M Sans 10"/>
                <a:cs typeface="LM Sans 10"/>
              </a:rPr>
              <a:t>If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4" dirty="0">
                <a:latin typeface="LM Sans 10"/>
                <a:cs typeface="LM Sans 10"/>
              </a:rPr>
              <a:t> </a:t>
            </a:r>
            <a:r>
              <a:rPr sz="1100" b="1" i="1" spc="-160" dirty="0">
                <a:latin typeface="DejaVu Sans"/>
                <a:cs typeface="DejaVu Sans"/>
              </a:rPr>
              <a:t>⊥</a:t>
            </a:r>
            <a:r>
              <a:rPr sz="1100" b="1" i="1" spc="-85" dirty="0">
                <a:latin typeface="DejaVu Sans"/>
                <a:cs typeface="DejaVu Sans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200" i="1" spc="-7" baseline="-13888" dirty="0">
                <a:latin typeface="LM Sans 8"/>
                <a:cs typeface="LM Sans 8"/>
              </a:rPr>
              <a:t>Y</a:t>
            </a:r>
            <a:r>
              <a:rPr sz="1200" i="1" spc="-217" baseline="-13888" dirty="0">
                <a:latin typeface="LM Sans 8"/>
                <a:cs typeface="LM Sans 8"/>
              </a:rPr>
              <a:t> </a:t>
            </a:r>
            <a:r>
              <a:rPr sz="1200" i="1" spc="-22" baseline="-13888" dirty="0">
                <a:latin typeface="Klaudia"/>
                <a:cs typeface="Klaudia"/>
              </a:rPr>
              <a:t>|</a:t>
            </a:r>
            <a:r>
              <a:rPr sz="1200" i="1" spc="-22" baseline="-13888" dirty="0">
                <a:latin typeface="LM Sans 8"/>
                <a:cs typeface="LM Sans 8"/>
              </a:rPr>
              <a:t>X</a:t>
            </a:r>
            <a:r>
              <a:rPr sz="1200" i="1" spc="-195" baseline="-13888" dirty="0">
                <a:latin typeface="LM Sans 8"/>
                <a:cs typeface="LM Sans 8"/>
              </a:rPr>
              <a:t> 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y</a:t>
            </a:r>
            <a:r>
              <a:rPr sz="1100" i="1" spc="15" dirty="0">
                <a:latin typeface="DejaVu Sans Condensed"/>
                <a:cs typeface="DejaVu Sans Condensed"/>
              </a:rPr>
              <a:t>|</a:t>
            </a:r>
            <a:r>
              <a:rPr sz="1100" i="1" spc="1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200" i="1" spc="-7" baseline="-13888" dirty="0">
                <a:latin typeface="LM Sans 8"/>
                <a:cs typeface="LM Sans 8"/>
              </a:rPr>
              <a:t>Y</a:t>
            </a:r>
            <a:r>
              <a:rPr sz="1200" i="1" spc="-142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y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&amp;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LM Sans 10"/>
                <a:cs typeface="LM Sans 10"/>
              </a:rPr>
              <a:t>f</a:t>
            </a:r>
            <a:r>
              <a:rPr sz="1200" i="1" spc="22" baseline="-13888" dirty="0">
                <a:latin typeface="LM Sans 8"/>
                <a:cs typeface="LM Sans 8"/>
              </a:rPr>
              <a:t>X</a:t>
            </a:r>
            <a:r>
              <a:rPr sz="1200" i="1" spc="22" baseline="-13888" dirty="0">
                <a:latin typeface="Klaudia"/>
                <a:cs typeface="Klaudia"/>
              </a:rPr>
              <a:t>|</a:t>
            </a:r>
            <a:r>
              <a:rPr sz="1200" i="1" spc="22" baseline="-13888" dirty="0">
                <a:latin typeface="LM Sans 8"/>
                <a:cs typeface="LM Sans 8"/>
              </a:rPr>
              <a:t>Y</a:t>
            </a:r>
            <a:r>
              <a:rPr sz="1200" i="1" spc="-142" baseline="-13888" dirty="0">
                <a:latin typeface="LM Sans 8"/>
                <a:cs typeface="LM Sans 8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10" dirty="0">
                <a:latin typeface="DejaVu Sans Condensed"/>
                <a:cs typeface="DejaVu Sans Condensed"/>
              </a:rPr>
              <a:t>|</a:t>
            </a:r>
            <a:r>
              <a:rPr sz="1100" i="1" spc="10" dirty="0">
                <a:latin typeface="LM Sans 10"/>
                <a:cs typeface="LM Sans 10"/>
              </a:rPr>
              <a:t>y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200" i="1" spc="-7" baseline="-13888" dirty="0">
                <a:latin typeface="LM Sans 8"/>
                <a:cs typeface="LM Sans 8"/>
              </a:rPr>
              <a:t>X</a:t>
            </a:r>
            <a:r>
              <a:rPr sz="1200" i="1" spc="-195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3403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X tells us nothing </a:t>
            </a:r>
            <a:r>
              <a:rPr sz="1000" dirty="0">
                <a:latin typeface="LM Sans 10"/>
                <a:cs typeface="LM Sans 10"/>
              </a:rPr>
              <a:t>about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of Y’s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outcomes</a:t>
            </a:r>
            <a:endParaRPr sz="1000">
              <a:latin typeface="LM Sans 10"/>
              <a:cs typeface="LM Sans 10"/>
            </a:endParaRPr>
          </a:p>
          <a:p>
            <a:pPr marL="340360" marR="17780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LM Sans 10"/>
                <a:cs typeface="LM Sans 10"/>
              </a:rPr>
              <a:t>The fact that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got </a:t>
            </a:r>
            <a:r>
              <a:rPr sz="1000" spc="5" dirty="0">
                <a:latin typeface="LM Sans 10"/>
                <a:cs typeface="LM Sans 10"/>
              </a:rPr>
              <a:t>”heads” </a:t>
            </a:r>
            <a:r>
              <a:rPr sz="1000" spc="-5" dirty="0">
                <a:latin typeface="LM Sans 10"/>
                <a:cs typeface="LM Sans 10"/>
              </a:rPr>
              <a:t>in the first toss (X) tells us nothing  </a:t>
            </a:r>
            <a:r>
              <a:rPr sz="1000" dirty="0">
                <a:latin typeface="LM Sans 10"/>
                <a:cs typeface="LM Sans 10"/>
              </a:rPr>
              <a:t>about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of heads in a second toss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(Y)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In a</a:t>
            </a:r>
            <a:r>
              <a:rPr spc="5" dirty="0"/>
              <a:t> </a:t>
            </a:r>
            <a:r>
              <a:rPr spc="10" dirty="0"/>
              <a:t>Nutshell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29.04.202019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27672" y="874341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917" y="86140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865" y="109348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24531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672" y="1544926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917" y="153199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0865" y="176406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1915896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672" y="2215511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1917" y="220257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3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0865" y="243465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65" y="258648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0034" y="2667424"/>
            <a:ext cx="1055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spc="-15" dirty="0">
                <a:latin typeface="LM Sans 10"/>
                <a:cs typeface="LM Sans 10"/>
              </a:rPr>
              <a:t>1</a:t>
            </a:r>
            <a:r>
              <a:rPr sz="1000" i="1" spc="-15" dirty="0">
                <a:latin typeface="DejaVu Sans Condensed"/>
                <a:cs typeface="DejaVu Sans Condensed"/>
              </a:rPr>
              <a:t>|</a:t>
            </a:r>
            <a:r>
              <a:rPr sz="1000" i="1" spc="-1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 1)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932" y="795134"/>
            <a:ext cx="3119120" cy="198056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Marginal </a:t>
            </a:r>
            <a:r>
              <a:rPr sz="1100" spc="-15" dirty="0">
                <a:latin typeface="LM Sans 10"/>
                <a:cs typeface="LM Sans 10"/>
              </a:rPr>
              <a:t>probability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Probability of 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195"/>
              </a:lnSpc>
            </a:pPr>
            <a:r>
              <a:rPr sz="1000" spc="-5" dirty="0">
                <a:latin typeface="LM Sans 10"/>
                <a:cs typeface="LM Sans 10"/>
              </a:rPr>
              <a:t>Probability that </a:t>
            </a:r>
            <a:r>
              <a:rPr sz="1000" dirty="0">
                <a:latin typeface="LM Sans 10"/>
                <a:cs typeface="LM Sans 10"/>
              </a:rPr>
              <a:t>person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female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</a:pP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1)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M Sans 10"/>
                <a:cs typeface="LM Sans 10"/>
              </a:rPr>
              <a:t>Joint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probability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Probability of 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and </a:t>
            </a:r>
            <a:r>
              <a:rPr sz="1000" i="1" spc="-5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17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195"/>
              </a:lnSpc>
            </a:pPr>
            <a:r>
              <a:rPr sz="1000" spc="-5" dirty="0">
                <a:latin typeface="LM Sans 10"/>
                <a:cs typeface="LM Sans 10"/>
              </a:rPr>
              <a:t>Probability that one is female and the </a:t>
            </a:r>
            <a:r>
              <a:rPr sz="1000" spc="-10" dirty="0">
                <a:latin typeface="LM Sans 10"/>
                <a:cs typeface="LM Sans 10"/>
              </a:rPr>
              <a:t>answer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right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</a:pP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spc="-50" dirty="0">
                <a:latin typeface="LM Sans 10"/>
                <a:cs typeface="LM Sans 10"/>
              </a:rPr>
              <a:t>1</a:t>
            </a:r>
            <a:r>
              <a:rPr sz="1000" i="1" spc="-50" dirty="0">
                <a:latin typeface="Verdana"/>
                <a:cs typeface="Verdana"/>
              </a:rPr>
              <a:t>, </a:t>
            </a:r>
            <a:r>
              <a:rPr sz="1000" i="1" spc="-5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= 1) = </a:t>
            </a: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 1)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25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1)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0" dirty="0">
                <a:latin typeface="LM Sans 10"/>
                <a:cs typeface="LM Sans 10"/>
              </a:rPr>
              <a:t>Conditional probability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Probability of </a:t>
            </a:r>
            <a:r>
              <a:rPr sz="1000" i="1" spc="-5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5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given 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15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155"/>
              </a:lnSpc>
            </a:pPr>
            <a:r>
              <a:rPr sz="1000" spc="-5" dirty="0">
                <a:latin typeface="LM Sans 10"/>
                <a:cs typeface="LM Sans 10"/>
              </a:rPr>
              <a:t>Probability that </a:t>
            </a:r>
            <a:r>
              <a:rPr sz="1000" spc="-10" dirty="0">
                <a:latin typeface="LM Sans 10"/>
                <a:cs typeface="LM Sans 10"/>
              </a:rPr>
              <a:t>answer </a:t>
            </a:r>
            <a:r>
              <a:rPr sz="1000" spc="-5" dirty="0">
                <a:latin typeface="LM Sans 10"/>
                <a:cs typeface="LM Sans 10"/>
              </a:rPr>
              <a:t>is right if a </a:t>
            </a:r>
            <a:r>
              <a:rPr sz="1000" dirty="0">
                <a:latin typeface="LM Sans 10"/>
                <a:cs typeface="LM Sans 10"/>
              </a:rPr>
              <a:t>person </a:t>
            </a:r>
            <a:r>
              <a:rPr sz="1000" spc="-5" dirty="0">
                <a:latin typeface="LM Sans 10"/>
                <a:cs typeface="LM Sans 10"/>
              </a:rPr>
              <a:t>is female</a:t>
            </a:r>
            <a:endParaRPr sz="1000">
              <a:latin typeface="LM Sans 10"/>
              <a:cs typeface="LM Sans 10"/>
            </a:endParaRPr>
          </a:p>
          <a:p>
            <a:pPr marL="184785" algn="ctr">
              <a:lnSpc>
                <a:spcPts val="800"/>
              </a:lnSpc>
            </a:pPr>
            <a:r>
              <a:rPr sz="700" i="1" u="sng" spc="1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P</a:t>
            </a:r>
            <a:r>
              <a:rPr sz="700" u="sng" spc="1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(</a:t>
            </a:r>
            <a:r>
              <a:rPr sz="700" i="1" u="sng" spc="1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X</a:t>
            </a:r>
            <a:r>
              <a:rPr sz="700" i="1" u="sng" spc="-16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700" u="sng" spc="-1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=1</a:t>
            </a:r>
            <a:r>
              <a:rPr sz="700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700" i="1" u="sng" spc="-1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Y</a:t>
            </a:r>
            <a:r>
              <a:rPr sz="700" i="1" u="sng" spc="-13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7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=1)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74405" y="2749019"/>
            <a:ext cx="3606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5" dirty="0">
                <a:latin typeface="LM Sans 8"/>
                <a:cs typeface="LM Sans 8"/>
              </a:rPr>
              <a:t>P</a:t>
            </a:r>
            <a:r>
              <a:rPr sz="700" spc="15" dirty="0">
                <a:latin typeface="LM Sans 8"/>
                <a:cs typeface="LM Sans 8"/>
              </a:rPr>
              <a:t>(</a:t>
            </a:r>
            <a:r>
              <a:rPr sz="700" i="1" spc="15" dirty="0">
                <a:latin typeface="LM Sans 8"/>
                <a:cs typeface="LM Sans 8"/>
              </a:rPr>
              <a:t>X</a:t>
            </a:r>
            <a:r>
              <a:rPr sz="700" i="1" spc="-20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=1)</a:t>
            </a:r>
            <a:endParaRPr sz="700">
              <a:latin typeface="LM Sans 8"/>
              <a:cs typeface="LM Sans 8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Preamble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Disclaimer!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281089" y="118665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1103197"/>
            <a:ext cx="4069079" cy="1325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latin typeface="LM Sans 10"/>
                <a:cs typeface="LM Sans 10"/>
              </a:rPr>
              <a:t>The </a:t>
            </a:r>
            <a:r>
              <a:rPr sz="1100" b="1" spc="-5" dirty="0">
                <a:latin typeface="LM Sans 10"/>
                <a:cs typeface="LM Sans 10"/>
              </a:rPr>
              <a:t>content of the slides </a:t>
            </a:r>
            <a:r>
              <a:rPr sz="1100" b="1" spc="-10" dirty="0">
                <a:latin typeface="LM Sans 10"/>
                <a:cs typeface="LM Sans 10"/>
              </a:rPr>
              <a:t>partly </a:t>
            </a:r>
            <a:r>
              <a:rPr sz="1100" b="1" spc="-5" dirty="0">
                <a:latin typeface="LM Sans 10"/>
                <a:cs typeface="LM Sans 10"/>
              </a:rPr>
              <a:t>relies on material of Philipp  Prinz,</a:t>
            </a:r>
            <a:r>
              <a:rPr lang="de-DE" sz="1100" b="1" spc="-5" dirty="0">
                <a:latin typeface="LM Sans 10"/>
                <a:cs typeface="LM Sans 10"/>
              </a:rPr>
              <a:t> Philipp Scherer and Jens </a:t>
            </a:r>
            <a:r>
              <a:rPr lang="de-DE" sz="1100" b="1" spc="-5" dirty="0" err="1">
                <a:latin typeface="LM Sans 10"/>
                <a:cs typeface="LM Sans 10"/>
              </a:rPr>
              <a:t>Wiederspohn</a:t>
            </a:r>
            <a:r>
              <a:rPr lang="de-DE" sz="1100" b="1" spc="-5" dirty="0">
                <a:latin typeface="LM Sans 10"/>
                <a:cs typeface="LM Sans 10"/>
              </a:rPr>
              <a:t>, </a:t>
            </a:r>
            <a:r>
              <a:rPr sz="1100" b="1" spc="-15" dirty="0">
                <a:latin typeface="LM Sans 10"/>
                <a:cs typeface="LM Sans 10"/>
              </a:rPr>
              <a:t>former </a:t>
            </a:r>
            <a:r>
              <a:rPr sz="1100" b="1" spc="-5" dirty="0">
                <a:latin typeface="LM Sans 10"/>
                <a:cs typeface="LM Sans 10"/>
              </a:rPr>
              <a:t>Statistics </a:t>
            </a:r>
            <a:r>
              <a:rPr sz="1100" b="1" spc="-10" dirty="0">
                <a:latin typeface="LM Sans 10"/>
                <a:cs typeface="LM Sans 10"/>
              </a:rPr>
              <a:t>tutor</a:t>
            </a:r>
            <a:r>
              <a:rPr lang="de-DE" sz="1100" b="1" spc="-10" dirty="0">
                <a:latin typeface="LM Sans 10"/>
                <a:cs typeface="LM Sans 10"/>
              </a:rPr>
              <a:t>s</a:t>
            </a:r>
            <a:r>
              <a:rPr sz="1100" b="1" spc="-10" dirty="0">
                <a:latin typeface="LM Sans 10"/>
                <a:cs typeface="LM Sans 10"/>
              </a:rPr>
              <a:t>. </a:t>
            </a:r>
            <a:r>
              <a:rPr sz="1100" b="1" spc="-15" dirty="0">
                <a:latin typeface="LM Sans 10"/>
                <a:cs typeface="LM Sans 10"/>
              </a:rPr>
              <a:t>Like </a:t>
            </a:r>
            <a:r>
              <a:rPr sz="1100" b="1" spc="-5" dirty="0">
                <a:latin typeface="LM Sans 10"/>
                <a:cs typeface="LM Sans 10"/>
              </a:rPr>
              <a:t>us, </a:t>
            </a:r>
            <a:r>
              <a:rPr lang="de-DE" sz="1100" b="1" spc="-5" dirty="0" err="1">
                <a:latin typeface="LM Sans 10"/>
                <a:cs typeface="LM Sans 10"/>
              </a:rPr>
              <a:t>they</a:t>
            </a:r>
            <a:r>
              <a:rPr lang="de-DE" sz="1100" b="1" spc="-5" dirty="0">
                <a:latin typeface="LM Sans 10"/>
                <a:cs typeface="LM Sans 10"/>
              </a:rPr>
              <a:t> </a:t>
            </a:r>
            <a:r>
              <a:rPr lang="de-DE" sz="1100" b="1" spc="-5" dirty="0" err="1">
                <a:latin typeface="LM Sans 10"/>
                <a:cs typeface="LM Sans 10"/>
              </a:rPr>
              <a:t>are</a:t>
            </a:r>
            <a:r>
              <a:rPr lang="de-DE" sz="1100" b="1" spc="-5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student</a:t>
            </a:r>
            <a:r>
              <a:rPr lang="de-DE" sz="1100" b="1" spc="-5" dirty="0">
                <a:latin typeface="LM Sans 10"/>
                <a:cs typeface="LM Sans 10"/>
              </a:rPr>
              <a:t>s</a:t>
            </a:r>
            <a:r>
              <a:rPr sz="1100" b="1" spc="-5" dirty="0">
                <a:latin typeface="LM Sans 10"/>
                <a:cs typeface="LM Sans 10"/>
              </a:rPr>
              <a:t>.  </a:t>
            </a:r>
            <a:r>
              <a:rPr sz="1100" b="1" spc="-10" dirty="0">
                <a:latin typeface="LM Sans 10"/>
                <a:cs typeface="LM Sans 10"/>
              </a:rPr>
              <a:t>Therefore </a:t>
            </a:r>
            <a:r>
              <a:rPr sz="1100" b="1" spc="-25" dirty="0">
                <a:latin typeface="LM Sans 10"/>
                <a:cs typeface="LM Sans 10"/>
              </a:rPr>
              <a:t>we </a:t>
            </a:r>
            <a:r>
              <a:rPr sz="1100" b="1" spc="-10" dirty="0">
                <a:latin typeface="LM Sans 10"/>
                <a:cs typeface="LM Sans 10"/>
              </a:rPr>
              <a:t>provide </a:t>
            </a:r>
            <a:r>
              <a:rPr sz="1100" b="1" spc="-5" dirty="0">
                <a:latin typeface="LM Sans 10"/>
                <a:cs typeface="LM Sans 10"/>
              </a:rPr>
              <a:t>no </a:t>
            </a:r>
            <a:r>
              <a:rPr sz="1100" b="1" spc="-10" dirty="0">
                <a:latin typeface="LM Sans 10"/>
                <a:cs typeface="LM Sans 10"/>
              </a:rPr>
              <a:t>guarantee </a:t>
            </a:r>
            <a:r>
              <a:rPr sz="1100" b="1" spc="-20" dirty="0">
                <a:latin typeface="LM Sans 10"/>
                <a:cs typeface="LM Sans 10"/>
              </a:rPr>
              <a:t>for </a:t>
            </a:r>
            <a:r>
              <a:rPr sz="1100" b="1" spc="-5" dirty="0">
                <a:latin typeface="LM Sans 10"/>
                <a:cs typeface="LM Sans 10"/>
              </a:rPr>
              <a:t>the content of the slides  </a:t>
            </a:r>
            <a:r>
              <a:rPr sz="1100" b="1" spc="-25" dirty="0">
                <a:latin typeface="LM Sans 10"/>
                <a:cs typeface="LM Sans 10"/>
              </a:rPr>
              <a:t>or </a:t>
            </a:r>
            <a:r>
              <a:rPr sz="1100" b="1" spc="-5" dirty="0">
                <a:latin typeface="LM Sans 10"/>
                <a:cs typeface="LM Sans 10"/>
              </a:rPr>
              <a:t>other </a:t>
            </a:r>
            <a:r>
              <a:rPr sz="1100" b="1" spc="-10" dirty="0">
                <a:latin typeface="LM Sans 10"/>
                <a:cs typeface="LM Sans 10"/>
              </a:rPr>
              <a:t>data/information </a:t>
            </a:r>
            <a:r>
              <a:rPr sz="1100" b="1" spc="-5" dirty="0">
                <a:latin typeface="LM Sans 10"/>
                <a:cs typeface="LM Sans 10"/>
              </a:rPr>
              <a:t>of the</a:t>
            </a:r>
            <a:r>
              <a:rPr sz="1100" b="1" spc="15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tutorial.</a:t>
            </a:r>
            <a:endParaRPr sz="1100" dirty="0">
              <a:latin typeface="LM Sans 10"/>
              <a:cs typeface="LM Sans 10"/>
            </a:endParaRPr>
          </a:p>
          <a:p>
            <a:pPr marL="12700" marR="225425">
              <a:lnSpc>
                <a:spcPct val="102600"/>
              </a:lnSpc>
              <a:spcBef>
                <a:spcPts val="800"/>
              </a:spcBef>
            </a:pPr>
            <a:r>
              <a:rPr sz="1100" b="1" spc="-5" dirty="0">
                <a:latin typeface="LM Sans 10"/>
                <a:cs typeface="LM Sans 10"/>
              </a:rPr>
              <a:t>Please note that the </a:t>
            </a:r>
            <a:r>
              <a:rPr sz="1100" b="1" spc="-10" dirty="0">
                <a:latin typeface="LM Sans 10"/>
                <a:cs typeface="LM Sans 10"/>
              </a:rPr>
              <a:t>slides </a:t>
            </a:r>
            <a:r>
              <a:rPr sz="1100" b="1" spc="-5" dirty="0">
                <a:latin typeface="LM Sans 10"/>
                <a:cs typeface="LM Sans 10"/>
              </a:rPr>
              <a:t>will not cover the entire lecture  content. </a:t>
            </a:r>
            <a:r>
              <a:rPr sz="1100" b="1" spc="-60" dirty="0">
                <a:latin typeface="LM Sans 10"/>
                <a:cs typeface="LM Sans 10"/>
              </a:rPr>
              <a:t>To </a:t>
            </a:r>
            <a:r>
              <a:rPr sz="1100" b="1" spc="-5" dirty="0">
                <a:latin typeface="LM Sans 10"/>
                <a:cs typeface="LM Sans 10"/>
              </a:rPr>
              <a:t>pass </a:t>
            </a:r>
            <a:r>
              <a:rPr sz="1100" b="1" spc="-10" dirty="0">
                <a:latin typeface="LM Sans 10"/>
                <a:cs typeface="LM Sans 10"/>
              </a:rPr>
              <a:t>the exam, </a:t>
            </a:r>
            <a:r>
              <a:rPr sz="1100" b="1" spc="-5" dirty="0">
                <a:latin typeface="LM Sans 10"/>
                <a:cs typeface="LM Sans 10"/>
              </a:rPr>
              <a:t>it is still absolutely </a:t>
            </a:r>
            <a:r>
              <a:rPr sz="1100" b="1" spc="-10" dirty="0">
                <a:latin typeface="LM Sans 10"/>
                <a:cs typeface="LM Sans 10"/>
              </a:rPr>
              <a:t>necessary </a:t>
            </a:r>
            <a:r>
              <a:rPr sz="1100" b="1" spc="-5" dirty="0">
                <a:latin typeface="LM Sans 10"/>
                <a:cs typeface="LM Sans 10"/>
              </a:rPr>
              <a:t>to  deal with the </a:t>
            </a:r>
            <a:r>
              <a:rPr sz="1100" b="1" spc="-10" dirty="0">
                <a:latin typeface="LM Sans 10"/>
                <a:cs typeface="LM Sans 10"/>
              </a:rPr>
              <a:t>Wooldridge </a:t>
            </a:r>
            <a:r>
              <a:rPr sz="1100" b="1" spc="-5" dirty="0">
                <a:latin typeface="LM Sans 10"/>
                <a:cs typeface="LM Sans 10"/>
              </a:rPr>
              <a:t>in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detail!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197617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29.04.20202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1636" y="792"/>
            <a:ext cx="177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E(X)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Whats</a:t>
            </a:r>
            <a:r>
              <a:rPr spc="5" dirty="0"/>
              <a:t> </a:t>
            </a:r>
            <a:r>
              <a:rPr spc="15" dirty="0"/>
              <a:t>E(X)?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29.04.202020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86798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05779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759447"/>
            <a:ext cx="2979420" cy="3917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E(X)= weighted </a:t>
            </a:r>
            <a:r>
              <a:rPr sz="1100" spc="-5" dirty="0">
                <a:latin typeface="LM Sans 10"/>
                <a:cs typeface="LM Sans 10"/>
              </a:rPr>
              <a:t>average of </a:t>
            </a:r>
            <a:r>
              <a:rPr sz="1100" spc="-10" dirty="0">
                <a:latin typeface="LM Sans 10"/>
                <a:cs typeface="LM Sans 10"/>
              </a:rPr>
              <a:t>all </a:t>
            </a:r>
            <a:r>
              <a:rPr sz="1100" spc="-5" dirty="0">
                <a:latin typeface="LM Sans 10"/>
                <a:cs typeface="LM Sans 10"/>
              </a:rPr>
              <a:t>possible values of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LM Sans 10"/>
                <a:cs typeface="LM Sans 10"/>
              </a:rPr>
              <a:t>Weights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determined </a:t>
            </a:r>
            <a:r>
              <a:rPr sz="1000" spc="-20" dirty="0">
                <a:latin typeface="LM Sans 10"/>
                <a:cs typeface="LM Sans 10"/>
              </a:rPr>
              <a:t>by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5" dirty="0">
                <a:latin typeface="LM Sans 10"/>
                <a:cs typeface="LM Sans 10"/>
              </a:rPr>
              <a:t>pdf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0865" y="120962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0034" y="1125517"/>
            <a:ext cx="2854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 sum of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probabilities of outcomes *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outcomes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0865" y="1379029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0034" y="1294922"/>
            <a:ext cx="449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9126" y="1200028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05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2692" y="1269265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k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2692" y="1370840"/>
            <a:ext cx="1790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j</a:t>
            </a:r>
            <a:r>
              <a:rPr sz="700" i="1" spc="-22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8140" y="1294922"/>
            <a:ext cx="556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50" i="1" spc="-7" baseline="-11904" dirty="0">
                <a:latin typeface="LM Sans 8"/>
                <a:cs typeface="LM Sans 8"/>
              </a:rPr>
              <a:t>j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5" dirty="0">
                <a:latin typeface="LM Sans 10"/>
                <a:cs typeface="LM Sans 10"/>
              </a:rPr>
              <a:t>f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50" i="1" spc="-7" baseline="-11904" dirty="0">
                <a:latin typeface="LM Sans 8"/>
                <a:cs typeface="LM Sans 8"/>
              </a:rPr>
              <a:t>j</a:t>
            </a:r>
            <a:r>
              <a:rPr sz="1050" i="1" spc="-300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034" y="1450624"/>
            <a:ext cx="2356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If X is continuous,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use the integral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again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0865" y="153471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7966" y="169920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81429" y="1536021"/>
            <a:ext cx="806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latin typeface="Trebuchet MS"/>
                <a:cs typeface="Trebuchet MS"/>
              </a:rPr>
              <a:t>¸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9445" y="1605259"/>
            <a:ext cx="118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300" dirty="0">
                <a:latin typeface="Arial"/>
                <a:cs typeface="Arial"/>
              </a:rPr>
              <a:t>∞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6687" y="1706834"/>
            <a:ext cx="1917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260" dirty="0">
                <a:latin typeface="Arial"/>
                <a:cs typeface="Arial"/>
              </a:rPr>
              <a:t>−∞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7122" y="1627753"/>
            <a:ext cx="12026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3895" algn="l"/>
              </a:tabLst>
            </a:pPr>
            <a:r>
              <a:rPr sz="900" i="1" spc="-5" dirty="0">
                <a:latin typeface="LM Sans 9"/>
                <a:cs typeface="LM Sans 9"/>
              </a:rPr>
              <a:t>E</a:t>
            </a:r>
            <a:r>
              <a:rPr sz="900" i="1" spc="-204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r>
              <a:rPr sz="900" spc="-5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	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55" dirty="0">
                <a:latin typeface="LM Sans 9"/>
                <a:cs typeface="LM Sans 9"/>
              </a:rPr>
              <a:t> </a:t>
            </a:r>
            <a:r>
              <a:rPr sz="900" i="1" spc="-220" dirty="0">
                <a:latin typeface="DejaVu Sans Condensed"/>
                <a:cs typeface="DejaVu Sans Condensed"/>
              </a:rPr>
              <a:t>∗  </a:t>
            </a:r>
            <a:r>
              <a:rPr sz="900" i="1" spc="-5" dirty="0">
                <a:latin typeface="LM Sans 9"/>
                <a:cs typeface="LM Sans 9"/>
              </a:rPr>
              <a:t>f</a:t>
            </a:r>
            <a:r>
              <a:rPr sz="900" i="1" spc="-1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24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r>
              <a:rPr sz="900" i="1" spc="-5" dirty="0">
                <a:latin typeface="LM Sans 9"/>
                <a:cs typeface="LM Sans 9"/>
              </a:rPr>
              <a:t>dx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1089" y="18965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089" y="2086356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0865" y="2276170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0865" y="242799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0865" y="256717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7966" y="2731655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7966" y="2870835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2932" y="1789580"/>
            <a:ext cx="3541395" cy="117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5095">
              <a:lnSpc>
                <a:spcPct val="113199"/>
              </a:lnSpc>
              <a:spcBef>
                <a:spcPts val="100"/>
              </a:spcBef>
            </a:pP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functions of </a:t>
            </a:r>
            <a:r>
              <a:rPr sz="1100" spc="-10" dirty="0">
                <a:latin typeface="LM Sans 10"/>
                <a:cs typeface="LM Sans 10"/>
              </a:rPr>
              <a:t>X, </a:t>
            </a:r>
            <a:r>
              <a:rPr sz="1100" spc="-5" dirty="0">
                <a:latin typeface="LM Sans 10"/>
                <a:cs typeface="LM Sans 10"/>
              </a:rPr>
              <a:t>this </a:t>
            </a:r>
            <a:r>
              <a:rPr sz="1100" spc="-20" dirty="0">
                <a:latin typeface="LM Sans 10"/>
                <a:cs typeface="LM Sans 10"/>
              </a:rPr>
              <a:t>works </a:t>
            </a:r>
            <a:r>
              <a:rPr sz="1100" spc="-5" dirty="0">
                <a:latin typeface="LM Sans 10"/>
                <a:cs typeface="LM Sans 10"/>
              </a:rPr>
              <a:t>analogously (Wool. Ex. </a:t>
            </a:r>
            <a:r>
              <a:rPr sz="1100" spc="-10" dirty="0">
                <a:latin typeface="LM Sans 10"/>
                <a:cs typeface="LM Sans 10"/>
              </a:rPr>
              <a:t>B4)  Why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a random variable X </a:t>
            </a:r>
            <a:r>
              <a:rPr sz="1100" spc="-5" dirty="0">
                <a:latin typeface="LM Sans 10"/>
                <a:cs typeface="LM Sans 10"/>
              </a:rPr>
              <a:t>even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random?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Recall: 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45" dirty="0">
                <a:latin typeface="Verdana"/>
                <a:cs typeface="Verdana"/>
              </a:rPr>
              <a:t>µ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i="1" spc="-120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  <a:p>
            <a:pPr marL="289560" marR="739775">
              <a:lnSpc>
                <a:spcPts val="1100"/>
              </a:lnSpc>
              <a:spcBef>
                <a:spcPts val="120"/>
              </a:spcBef>
            </a:pPr>
            <a:r>
              <a:rPr sz="1000" i="1" spc="-45" dirty="0">
                <a:latin typeface="Verdana"/>
                <a:cs typeface="Verdana"/>
              </a:rPr>
              <a:t>µ </a:t>
            </a:r>
            <a:r>
              <a:rPr sz="1000" spc="-5" dirty="0">
                <a:latin typeface="LM Sans 10"/>
                <a:cs typeface="LM Sans 10"/>
              </a:rPr>
              <a:t>is fixed, but the </a:t>
            </a:r>
            <a:r>
              <a:rPr sz="1000" spc="-10" dirty="0">
                <a:latin typeface="LM Sans 10"/>
                <a:cs typeface="LM Sans 10"/>
              </a:rPr>
              <a:t>error </a:t>
            </a:r>
            <a:r>
              <a:rPr sz="1000" i="1" spc="-120" dirty="0">
                <a:latin typeface="Verdana"/>
                <a:cs typeface="Verdana"/>
              </a:rPr>
              <a:t>s </a:t>
            </a:r>
            <a:r>
              <a:rPr sz="1000" spc="-5" dirty="0">
                <a:latin typeface="LM Sans 10"/>
                <a:cs typeface="LM Sans 10"/>
              </a:rPr>
              <a:t>is random and </a:t>
            </a:r>
            <a:r>
              <a:rPr sz="1000" spc="-10" dirty="0">
                <a:latin typeface="LM Sans 10"/>
                <a:cs typeface="LM Sans 10"/>
              </a:rPr>
              <a:t>varies!  </a:t>
            </a:r>
            <a:r>
              <a:rPr sz="1000" spc="-5" dirty="0">
                <a:latin typeface="LM Sans 10"/>
                <a:cs typeface="LM Sans 10"/>
              </a:rPr>
              <a:t>Don’t confuse notation and the </a:t>
            </a:r>
            <a:r>
              <a:rPr sz="1000" dirty="0">
                <a:latin typeface="LM Sans 10"/>
                <a:cs typeface="LM Sans 10"/>
              </a:rPr>
              <a:t>specific </a:t>
            </a:r>
            <a:r>
              <a:rPr sz="1000" spc="-5" dirty="0">
                <a:latin typeface="LM Sans 10"/>
                <a:cs typeface="LM Sans 10"/>
              </a:rPr>
              <a:t>cases!</a:t>
            </a:r>
            <a:endParaRPr sz="1000">
              <a:latin typeface="LM Sans 10"/>
              <a:cs typeface="LM Sans 10"/>
            </a:endParaRPr>
          </a:p>
          <a:p>
            <a:pPr marL="566420" marR="5080">
              <a:lnSpc>
                <a:spcPct val="101499"/>
              </a:lnSpc>
              <a:spcBef>
                <a:spcPts val="155"/>
              </a:spcBef>
            </a:pPr>
            <a:r>
              <a:rPr sz="900" spc="-5" dirty="0">
                <a:latin typeface="LM Sans 9"/>
                <a:cs typeface="LM Sans 9"/>
              </a:rPr>
              <a:t>In regressions, Y is a random </a:t>
            </a:r>
            <a:r>
              <a:rPr sz="900" spc="-10" dirty="0">
                <a:latin typeface="LM Sans 9"/>
                <a:cs typeface="LM Sans 9"/>
              </a:rPr>
              <a:t>variable </a:t>
            </a:r>
            <a:r>
              <a:rPr sz="900" dirty="0">
                <a:latin typeface="LM Sans 9"/>
                <a:cs typeface="LM Sans 9"/>
              </a:rPr>
              <a:t>(depends </a:t>
            </a:r>
            <a:r>
              <a:rPr sz="900" spc="-5" dirty="0">
                <a:latin typeface="LM Sans 9"/>
                <a:cs typeface="LM Sans 9"/>
              </a:rPr>
              <a:t>on X and </a:t>
            </a:r>
            <a:r>
              <a:rPr sz="900" i="1" spc="-65" dirty="0">
                <a:latin typeface="Arial"/>
                <a:cs typeface="Arial"/>
              </a:rPr>
              <a:t>g</a:t>
            </a:r>
            <a:r>
              <a:rPr sz="900" spc="-65" dirty="0">
                <a:latin typeface="LM Sans 9"/>
                <a:cs typeface="LM Sans 9"/>
              </a:rPr>
              <a:t>)  </a:t>
            </a:r>
            <a:r>
              <a:rPr sz="900" spc="-5" dirty="0">
                <a:latin typeface="LM Sans 9"/>
                <a:cs typeface="LM Sans 9"/>
              </a:rPr>
              <a:t>X comes from data and is often assumed to </a:t>
            </a:r>
            <a:r>
              <a:rPr sz="900" spc="5" dirty="0">
                <a:latin typeface="LM Sans 9"/>
                <a:cs typeface="LM Sans 9"/>
              </a:rPr>
              <a:t>be</a:t>
            </a:r>
            <a:r>
              <a:rPr sz="900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deterministic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1636" y="792"/>
            <a:ext cx="177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E(X)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/>
              <a:t>Fun </a:t>
            </a:r>
            <a:r>
              <a:rPr spc="10" dirty="0"/>
              <a:t>with</a:t>
            </a:r>
            <a:r>
              <a:rPr spc="15" dirty="0"/>
              <a:t> E(X)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281089" y="90135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817904"/>
            <a:ext cx="2461895" cy="302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Constants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not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vary,</a:t>
            </a:r>
            <a:r>
              <a:rPr sz="1100" spc="-10" dirty="0">
                <a:latin typeface="LM Sans 10"/>
                <a:cs typeface="LM Sans 10"/>
              </a:rPr>
              <a:t> therefore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spc="25" dirty="0">
                <a:latin typeface="LM Sans 10"/>
                <a:cs typeface="LM Sans 10"/>
              </a:rPr>
              <a:t>(</a:t>
            </a:r>
            <a:r>
              <a:rPr sz="1100" i="1" spc="25" dirty="0">
                <a:latin typeface="LM Sans 10"/>
                <a:cs typeface="LM Sans 10"/>
              </a:rPr>
              <a:t>c</a:t>
            </a:r>
            <a:r>
              <a:rPr sz="1100" spc="2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c</a:t>
            </a:r>
            <a:endParaRPr sz="1100">
              <a:latin typeface="LM Sans 10"/>
              <a:cs typeface="LM Sans 10"/>
            </a:endParaRPr>
          </a:p>
          <a:p>
            <a:pPr marL="204470">
              <a:lnSpc>
                <a:spcPts val="915"/>
              </a:lnSpc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147" y="107507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989976"/>
            <a:ext cx="1803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4165" algn="l"/>
              </a:tabLst>
            </a:pPr>
            <a:r>
              <a:rPr sz="1100" i="1" spc="260" dirty="0">
                <a:latin typeface="DejaVu Sans Condensed"/>
                <a:cs typeface="DejaVu Sans Condensed"/>
              </a:rPr>
              <a:t>→	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60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(5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5)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089" y="126321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160486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178197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197178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865" y="2123617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932" y="1179765"/>
            <a:ext cx="3886200" cy="12293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sz="1100" spc="-10" dirty="0">
                <a:latin typeface="LM Sans 10"/>
                <a:cs typeface="LM Sans 10"/>
              </a:rPr>
              <a:t>With </a:t>
            </a:r>
            <a:r>
              <a:rPr sz="1100" i="1" spc="15" dirty="0">
                <a:latin typeface="DejaVu Sans Condensed"/>
                <a:cs typeface="DejaVu Sans Condensed"/>
              </a:rPr>
              <a:t>×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15" dirty="0">
                <a:latin typeface="DejaVu Sans Condensed"/>
                <a:cs typeface="DejaVu Sans Condensed"/>
              </a:rPr>
              <a:t>÷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-15" dirty="0">
                <a:latin typeface="LM Sans 10"/>
                <a:cs typeface="LM Sans 10"/>
              </a:rPr>
              <a:t>take </a:t>
            </a:r>
            <a:r>
              <a:rPr sz="1100" spc="-5" dirty="0">
                <a:latin typeface="LM Sans 10"/>
                <a:cs typeface="LM Sans 10"/>
              </a:rPr>
              <a:t>out constants as the expected value of  the constant is the constant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itself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aX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-105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r>
              <a:rPr sz="1000" i="1" spc="-24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i="1" spc="15" dirty="0">
                <a:latin typeface="DejaVu Sans Condensed"/>
                <a:cs typeface="DejaVu Sans Condensed"/>
              </a:rPr>
              <a:t>± </a:t>
            </a:r>
            <a:r>
              <a:rPr sz="1100" spc="-15" dirty="0">
                <a:latin typeface="LM Sans 10"/>
                <a:cs typeface="LM Sans 10"/>
              </a:rPr>
              <a:t>allow </a:t>
            </a:r>
            <a:r>
              <a:rPr sz="1100" spc="-5" dirty="0">
                <a:latin typeface="LM Sans 10"/>
                <a:cs typeface="LM Sans 10"/>
              </a:rPr>
              <a:t>us to </a:t>
            </a:r>
            <a:r>
              <a:rPr sz="1100" spc="-10" dirty="0">
                <a:latin typeface="LM Sans 10"/>
                <a:cs typeface="LM Sans 10"/>
              </a:rPr>
              <a:t>expand and factorise </a:t>
            </a:r>
            <a:r>
              <a:rPr sz="1100" spc="-5" dirty="0">
                <a:latin typeface="LM Sans 10"/>
                <a:cs typeface="LM Sans 10"/>
              </a:rPr>
              <a:t>the expected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value</a:t>
            </a:r>
            <a:endParaRPr sz="1100">
              <a:latin typeface="LM Sans 10"/>
              <a:cs typeface="LM Sans 10"/>
            </a:endParaRPr>
          </a:p>
          <a:p>
            <a:pPr marL="289560" marR="1219835">
              <a:lnSpc>
                <a:spcPct val="100000"/>
              </a:lnSpc>
              <a:spcBef>
                <a:spcPts val="175"/>
              </a:spcBef>
            </a:pP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aX</a:t>
            </a:r>
            <a:r>
              <a:rPr sz="1000" i="1" spc="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b</a:t>
            </a:r>
            <a:r>
              <a:rPr sz="1000" spc="10" dirty="0">
                <a:latin typeface="LM Sans 10"/>
                <a:cs typeface="LM Sans 10"/>
              </a:rPr>
              <a:t>)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aX</a:t>
            </a:r>
            <a:r>
              <a:rPr sz="1000" i="1" spc="-20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5" dirty="0">
                <a:latin typeface="LM Sans 10"/>
                <a:cs typeface="LM Sans 10"/>
              </a:rPr>
              <a:t>(</a:t>
            </a:r>
            <a:r>
              <a:rPr sz="1000" i="1" spc="5" dirty="0">
                <a:latin typeface="LM Sans 10"/>
                <a:cs typeface="LM Sans 10"/>
              </a:rPr>
              <a:t>b</a:t>
            </a:r>
            <a:r>
              <a:rPr sz="1000" spc="5" dirty="0">
                <a:latin typeface="LM Sans 10"/>
                <a:cs typeface="LM Sans 10"/>
              </a:rPr>
              <a:t>)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-110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r>
              <a:rPr sz="1000" i="1" spc="-24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b  E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latin typeface="LM Sans 10"/>
                <a:cs typeface="LM Sans 10"/>
              </a:rPr>
              <a:t>This also holds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sums: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089" y="230073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65" y="2490533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0034" y="2406439"/>
            <a:ext cx="2874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Expected </a:t>
            </a:r>
            <a:r>
              <a:rPr sz="1000" spc="-5" dirty="0">
                <a:latin typeface="LM Sans 10"/>
                <a:cs typeface="LM Sans 10"/>
              </a:rPr>
              <a:t>value of a sum is sum of the </a:t>
            </a:r>
            <a:r>
              <a:rPr sz="1000" dirty="0">
                <a:latin typeface="LM Sans 10"/>
                <a:cs typeface="LM Sans 10"/>
              </a:rPr>
              <a:t>expected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value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0865" y="2642374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46593" y="2615199"/>
            <a:ext cx="482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i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2240" y="2558267"/>
            <a:ext cx="339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7329" algn="l"/>
              </a:tabLst>
            </a:pPr>
            <a:r>
              <a:rPr sz="1000" i="1" spc="-5" dirty="0">
                <a:latin typeface="LM Sans 10"/>
                <a:cs typeface="LM Sans 10"/>
              </a:rPr>
              <a:t>X	</a:t>
            </a:r>
            <a:r>
              <a:rPr sz="1000" spc="-5" dirty="0">
                <a:latin typeface="LM Sans 10"/>
                <a:cs typeface="LM Sans 10"/>
              </a:rPr>
              <a:t>=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1844" y="2463373"/>
            <a:ext cx="878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4825" algn="l"/>
                <a:tab pos="731520" algn="l"/>
              </a:tabLst>
            </a:pPr>
            <a:r>
              <a:rPr sz="1500" spc="127" baseline="2777" dirty="0">
                <a:latin typeface="Trebuchet MS"/>
                <a:cs typeface="Trebuchet MS"/>
              </a:rPr>
              <a:t>.</a:t>
            </a:r>
            <a:r>
              <a:rPr sz="1000" spc="505" dirty="0">
                <a:latin typeface="Trebuchet MS"/>
                <a:cs typeface="Trebuchet MS"/>
              </a:rPr>
              <a:t>Σ	</a:t>
            </a:r>
            <a:r>
              <a:rPr sz="1500" spc="-135" baseline="2777" dirty="0">
                <a:latin typeface="Trebuchet MS"/>
                <a:cs typeface="Trebuchet MS"/>
              </a:rPr>
              <a:t>Σ	</a:t>
            </a:r>
            <a:r>
              <a:rPr sz="1000" spc="505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4370" y="2532611"/>
            <a:ext cx="177165" cy="23367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155"/>
              </a:spcBef>
            </a:pPr>
            <a:r>
              <a:rPr sz="700" i="1" spc="-5" dirty="0">
                <a:latin typeface="LM Sans 8"/>
                <a:cs typeface="LM Sans 8"/>
              </a:rPr>
              <a:t>n  i</a:t>
            </a:r>
            <a:r>
              <a:rPr sz="700" i="1" spc="-18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7824" y="2558267"/>
            <a:ext cx="387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50" i="1" spc="-7" baseline="-11904" dirty="0">
                <a:latin typeface="LM Sans 8"/>
                <a:cs typeface="LM Sans 8"/>
              </a:rPr>
              <a:t>i</a:t>
            </a:r>
            <a:r>
              <a:rPr sz="1050" i="1" spc="-225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0034" y="2545620"/>
            <a:ext cx="100965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00"/>
              </a:spcBef>
            </a:pPr>
            <a:r>
              <a:rPr sz="1000" i="1" spc="-5" dirty="0">
                <a:latin typeface="LM Sans 10"/>
                <a:cs typeface="LM Sans 10"/>
              </a:rPr>
              <a:t>E  E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0865" y="2806852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1844" y="2627851"/>
            <a:ext cx="217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127" baseline="2777" dirty="0">
                <a:latin typeface="Trebuchet MS"/>
                <a:cs typeface="Trebuchet MS"/>
              </a:rPr>
              <a:t>.</a:t>
            </a:r>
            <a:r>
              <a:rPr sz="1000" spc="505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3386" y="2532611"/>
            <a:ext cx="177165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19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n</a:t>
            </a:r>
            <a:endParaRPr sz="700">
              <a:latin typeface="LM Sans 8"/>
              <a:cs typeface="LM Sans 8"/>
            </a:endParaRPr>
          </a:p>
          <a:p>
            <a:pPr marL="12700" marR="5080">
              <a:lnSpc>
                <a:spcPct val="59000"/>
              </a:lnSpc>
              <a:spcBef>
                <a:spcPts val="325"/>
              </a:spcBef>
            </a:pPr>
            <a:r>
              <a:rPr sz="700" i="1" spc="-5" dirty="0">
                <a:latin typeface="LM Sans 8"/>
                <a:cs typeface="LM Sans 8"/>
              </a:rPr>
              <a:t>i</a:t>
            </a:r>
            <a:r>
              <a:rPr sz="700" i="1" spc="-18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  </a:t>
            </a:r>
            <a:r>
              <a:rPr sz="700" i="1" spc="-5" dirty="0">
                <a:latin typeface="LM Sans 8"/>
                <a:cs typeface="LM Sans 8"/>
              </a:rPr>
              <a:t>n</a:t>
            </a:r>
            <a:endParaRPr sz="700">
              <a:latin typeface="LM Sans 8"/>
              <a:cs typeface="LM Sans 8"/>
            </a:endParaRPr>
          </a:p>
          <a:p>
            <a:pPr marL="12700">
              <a:lnSpc>
                <a:spcPts val="800"/>
              </a:lnSpc>
            </a:pPr>
            <a:r>
              <a:rPr sz="700" i="1" spc="-5" dirty="0">
                <a:latin typeface="LM Sans 8"/>
                <a:cs typeface="LM Sans 8"/>
              </a:rPr>
              <a:t>i</a:t>
            </a:r>
            <a:r>
              <a:rPr sz="700" i="1" spc="-22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65656" y="2620269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36840" y="2722745"/>
            <a:ext cx="9474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a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50" i="1" spc="-7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5" dirty="0">
                <a:latin typeface="LM Sans 10"/>
                <a:cs typeface="LM Sans 10"/>
              </a:rPr>
              <a:t>n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-265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endParaRPr sz="1000">
              <a:latin typeface="DejaVu Sans Condensed"/>
              <a:cs typeface="DejaVu Sans Condense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61006" y="2627851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05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94560" y="2697088"/>
            <a:ext cx="177165" cy="23367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155"/>
              </a:spcBef>
            </a:pPr>
            <a:r>
              <a:rPr sz="700" i="1" spc="-5" dirty="0">
                <a:latin typeface="LM Sans 8"/>
                <a:cs typeface="LM Sans 8"/>
              </a:rPr>
              <a:t>n  i</a:t>
            </a:r>
            <a:r>
              <a:rPr sz="700" i="1" spc="-18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48014" y="2722745"/>
            <a:ext cx="1763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50" i="1" spc="-7" baseline="-11904" dirty="0">
                <a:latin typeface="LM Sans 8"/>
                <a:cs typeface="LM Sans 8"/>
              </a:rPr>
              <a:t>i</a:t>
            </a:r>
            <a:r>
              <a:rPr sz="1050" i="1" spc="-195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i="1" spc="240" dirty="0">
                <a:latin typeface="DejaVu Sans Condensed"/>
                <a:cs typeface="DejaVu Sans Condensed"/>
              </a:rPr>
              <a:t>→</a:t>
            </a:r>
            <a:r>
              <a:rPr sz="1000" i="1" spc="-1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-1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-10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...</a:t>
            </a:r>
            <a:r>
              <a:rPr sz="1000" i="1" spc="-135" dirty="0">
                <a:latin typeface="Verdana"/>
                <a:cs typeface="Verdana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n</a:t>
            </a:r>
            <a:r>
              <a:rPr sz="1000" i="1" spc="-100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r>
              <a:rPr sz="1000" i="1" spc="-250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4" name="object 3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43540" y="3351784"/>
            <a:ext cx="621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29.04.202021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riabili</a:t>
            </a: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y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What </a:t>
            </a:r>
            <a:r>
              <a:rPr spc="10" dirty="0"/>
              <a:t>is</a:t>
            </a:r>
            <a:r>
              <a:rPr dirty="0"/>
              <a:t> </a:t>
            </a:r>
            <a:r>
              <a:rPr spc="5" dirty="0"/>
              <a:t>Variance?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29.04.202022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691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15898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860640"/>
            <a:ext cx="2626360" cy="3917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Information </a:t>
            </a:r>
            <a:r>
              <a:rPr sz="1100" dirty="0">
                <a:latin typeface="LM Sans 10"/>
                <a:cs typeface="LM Sans 10"/>
              </a:rPr>
              <a:t>about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5" dirty="0">
                <a:latin typeface="LM Sans 10"/>
                <a:cs typeface="LM Sans 10"/>
              </a:rPr>
              <a:t>spread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distributions</a:t>
            </a:r>
            <a:endParaRPr sz="1100">
              <a:latin typeface="LM Sans 10"/>
              <a:cs typeface="LM Sans 10"/>
            </a:endParaRPr>
          </a:p>
          <a:p>
            <a:pPr marR="33020" algn="r">
              <a:lnSpc>
                <a:spcPct val="100000"/>
              </a:lnSpc>
              <a:spcBef>
                <a:spcPts val="175"/>
              </a:spcBef>
            </a:pPr>
            <a:r>
              <a:rPr sz="1000" spc="-15" dirty="0">
                <a:latin typeface="LM Sans 10"/>
                <a:cs typeface="LM Sans 10"/>
              </a:rPr>
              <a:t>How far </a:t>
            </a:r>
            <a:r>
              <a:rPr sz="1000" spc="-5" dirty="0">
                <a:latin typeface="LM Sans 10"/>
                <a:cs typeface="LM Sans 10"/>
              </a:rPr>
              <a:t>is X </a:t>
            </a:r>
            <a:r>
              <a:rPr sz="1000" spc="-25" dirty="0">
                <a:latin typeface="LM Sans 10"/>
                <a:cs typeface="LM Sans 10"/>
              </a:rPr>
              <a:t>away </a:t>
            </a:r>
            <a:r>
              <a:rPr sz="1000" spc="-5" dirty="0">
                <a:latin typeface="LM Sans 10"/>
                <a:cs typeface="LM Sans 10"/>
              </a:rPr>
              <a:t>from its </a:t>
            </a:r>
            <a:r>
              <a:rPr sz="1000" dirty="0">
                <a:latin typeface="LM Sans 10"/>
                <a:cs typeface="LM Sans 10"/>
              </a:rPr>
              <a:t>expected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value?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0865" y="1310817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01823" y="1218758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2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7289" y="1300508"/>
            <a:ext cx="88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X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2065" y="1124221"/>
            <a:ext cx="78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0034" y="1226710"/>
            <a:ext cx="3650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Expected </a:t>
            </a:r>
            <a:r>
              <a:rPr sz="1000" spc="-5" dirty="0">
                <a:latin typeface="LM Sans 10"/>
                <a:cs typeface="LM Sans 10"/>
              </a:rPr>
              <a:t>distrance from X to its mean: </a:t>
            </a:r>
            <a:r>
              <a:rPr sz="1000" i="1" spc="-65" dirty="0">
                <a:latin typeface="Verdana"/>
                <a:cs typeface="Verdana"/>
              </a:rPr>
              <a:t>σ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25" dirty="0">
                <a:latin typeface="LM Sans 10"/>
                <a:cs typeface="LM Sans 10"/>
              </a:rPr>
              <a:t>Var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) =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8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i="1" spc="20" dirty="0">
                <a:latin typeface="DejaVu Sans Condensed"/>
                <a:cs typeface="DejaVu Sans Condensed"/>
              </a:rPr>
              <a:t>− </a:t>
            </a:r>
            <a:r>
              <a:rPr sz="1000" i="1" spc="-25" dirty="0">
                <a:latin typeface="Verdana"/>
                <a:cs typeface="Verdana"/>
              </a:rPr>
              <a:t>µ</a:t>
            </a:r>
            <a:r>
              <a:rPr sz="1000" spc="-2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5350" y="1218758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2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8728" y="1124221"/>
            <a:ext cx="78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0865" y="146264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0232" y="1336364"/>
            <a:ext cx="2779395" cy="43243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LM Sans 10"/>
                <a:cs typeface="LM Sans 10"/>
              </a:rPr>
              <a:t>Solving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 yields: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50" spc="30" baseline="27777" dirty="0">
                <a:latin typeface="LM Sans 8"/>
                <a:cs typeface="LM Sans 8"/>
              </a:rPr>
              <a:t>2</a:t>
            </a:r>
            <a:r>
              <a:rPr sz="1000" spc="20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latin typeface="DejaVu Sans Condensed"/>
                <a:cs typeface="DejaVu Sans Condensed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µ</a:t>
            </a:r>
            <a:r>
              <a:rPr sz="1050" spc="-37" baseline="27777" dirty="0">
                <a:latin typeface="LM Sans 8"/>
                <a:cs typeface="LM Sans 8"/>
              </a:rPr>
              <a:t>2</a:t>
            </a:r>
            <a:endParaRPr sz="1050" baseline="27777">
              <a:latin typeface="LM Sans 8"/>
              <a:cs typeface="LM Sans 8"/>
            </a:endParaRPr>
          </a:p>
          <a:p>
            <a:pPr marL="25400">
              <a:lnSpc>
                <a:spcPct val="100000"/>
              </a:lnSpc>
              <a:spcBef>
                <a:spcPts val="355"/>
              </a:spcBef>
            </a:pP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b="1" spc="-15" dirty="0">
                <a:latin typeface="LM Sans 10"/>
                <a:cs typeface="LM Sans 10"/>
              </a:rPr>
              <a:t>iff</a:t>
            </a:r>
            <a:r>
              <a:rPr sz="1100" b="1" spc="40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</a:t>
            </a:r>
            <a:r>
              <a:rPr sz="1100" i="1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c</a:t>
            </a:r>
            <a:r>
              <a:rPr sz="1100" spc="4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spc="-10" dirty="0">
                <a:latin typeface="LM Sans 10"/>
                <a:cs typeface="LM Sans 10"/>
              </a:rPr>
              <a:t> and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c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1089" y="1660004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089" y="219393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0865" y="238375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2734" y="2481186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0" y="0"/>
                </a:moveTo>
                <a:lnTo>
                  <a:pt x="3739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0865" y="2535580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9432" y="1748623"/>
            <a:ext cx="3611245" cy="1032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i="1" spc="260" dirty="0">
                <a:latin typeface="DejaVu Sans Condensed"/>
                <a:cs typeface="DejaVu Sans Condensed"/>
              </a:rPr>
              <a:t>→</a:t>
            </a:r>
            <a:r>
              <a:rPr sz="1100" i="1" spc="40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spc="-10" dirty="0">
                <a:latin typeface="LM Sans 10"/>
                <a:cs typeface="LM Sans 10"/>
              </a:rPr>
              <a:t>X</a:t>
            </a:r>
            <a:r>
              <a:rPr sz="1100" spc="-5" dirty="0">
                <a:latin typeface="LM Sans 10"/>
                <a:cs typeface="LM Sans 10"/>
              </a:rPr>
              <a:t> is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-5" dirty="0">
                <a:latin typeface="LM Sans 10"/>
                <a:cs typeface="LM Sans 10"/>
              </a:rPr>
              <a:t> constant,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c</a:t>
            </a:r>
            <a:r>
              <a:rPr sz="1100" i="1" spc="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c</a:t>
            </a:r>
            <a:r>
              <a:rPr sz="1200" spc="60" baseline="27777" dirty="0">
                <a:latin typeface="LM Sans 8"/>
                <a:cs typeface="LM Sans 8"/>
              </a:rPr>
              <a:t>2</a:t>
            </a:r>
            <a:r>
              <a:rPr sz="1200" spc="7" baseline="27777" dirty="0">
                <a:latin typeface="LM Sans 8"/>
                <a:cs typeface="LM Sans 8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80" dirty="0">
                <a:latin typeface="DejaVu Sans Condensed"/>
                <a:cs typeface="DejaVu Sans Condensed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c</a:t>
            </a:r>
            <a:r>
              <a:rPr sz="1200" spc="60" baseline="27777" dirty="0">
                <a:latin typeface="LM Sans 8"/>
                <a:cs typeface="LM Sans 8"/>
              </a:rPr>
              <a:t>2</a:t>
            </a:r>
            <a:r>
              <a:rPr sz="1200" spc="97" baseline="27777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  <a:p>
            <a:pPr marL="75565">
              <a:lnSpc>
                <a:spcPct val="100000"/>
              </a:lnSpc>
              <a:spcBef>
                <a:spcPts val="35"/>
              </a:spcBef>
            </a:pP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15" dirty="0">
                <a:latin typeface="LM Sans 10"/>
                <a:cs typeface="LM Sans 10"/>
              </a:rPr>
              <a:t>Variance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constant is 0 since constants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not</a:t>
            </a:r>
            <a:r>
              <a:rPr sz="1100" spc="-229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vary</a:t>
            </a:r>
            <a:endParaRPr sz="1100">
              <a:latin typeface="LM Sans 10"/>
              <a:cs typeface="LM Sans 10"/>
            </a:endParaRPr>
          </a:p>
          <a:p>
            <a:pPr marL="75565">
              <a:lnSpc>
                <a:spcPct val="100000"/>
              </a:lnSpc>
              <a:spcBef>
                <a:spcPts val="175"/>
              </a:spcBef>
            </a:pP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aX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b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200" spc="-7" baseline="27777" dirty="0">
                <a:latin typeface="LM Sans 8"/>
                <a:cs typeface="LM Sans 8"/>
              </a:rPr>
              <a:t>2</a:t>
            </a:r>
            <a:r>
              <a:rPr sz="1100" i="1" spc="-5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3530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Adding a constant </a:t>
            </a:r>
            <a:r>
              <a:rPr sz="1000" dirty="0">
                <a:latin typeface="LM Sans 10"/>
                <a:cs typeface="LM Sans 10"/>
              </a:rPr>
              <a:t>does </a:t>
            </a:r>
            <a:r>
              <a:rPr sz="1000" spc="-5" dirty="0">
                <a:latin typeface="LM Sans 10"/>
                <a:cs typeface="LM Sans 10"/>
              </a:rPr>
              <a:t>not change </a:t>
            </a:r>
            <a:r>
              <a:rPr sz="1000" spc="-10" dirty="0">
                <a:latin typeface="LM Sans 10"/>
                <a:cs typeface="LM Sans 10"/>
              </a:rPr>
              <a:t>variance </a:t>
            </a:r>
            <a:r>
              <a:rPr sz="1000" spc="-5" dirty="0">
                <a:latin typeface="LM Sans 10"/>
                <a:cs typeface="LM Sans 10"/>
              </a:rPr>
              <a:t>of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X</a:t>
            </a:r>
            <a:endParaRPr sz="1000">
              <a:latin typeface="LM Sans 10"/>
              <a:cs typeface="LM Sans 10"/>
            </a:endParaRPr>
          </a:p>
          <a:p>
            <a:pPr marL="353060">
              <a:lnSpc>
                <a:spcPts val="1195"/>
              </a:lnSpc>
            </a:pP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can </a:t>
            </a:r>
            <a:r>
              <a:rPr sz="1000" spc="-10" dirty="0">
                <a:latin typeface="LM Sans 10"/>
                <a:cs typeface="LM Sans 10"/>
              </a:rPr>
              <a:t>take </a:t>
            </a:r>
            <a:r>
              <a:rPr sz="1000" spc="-5" dirty="0">
                <a:latin typeface="LM Sans 10"/>
                <a:cs typeface="LM Sans 10"/>
              </a:rPr>
              <a:t>a constant out of the </a:t>
            </a:r>
            <a:r>
              <a:rPr sz="1000" spc="-10" dirty="0">
                <a:latin typeface="LM Sans 10"/>
                <a:cs typeface="LM Sans 10"/>
              </a:rPr>
              <a:t>variance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10" dirty="0">
                <a:latin typeface="LM Sans 10"/>
                <a:cs typeface="LM Sans 10"/>
              </a:rPr>
              <a:t>squaring</a:t>
            </a:r>
            <a:r>
              <a:rPr sz="1000" spc="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it</a:t>
            </a:r>
            <a:endParaRPr sz="1000">
              <a:latin typeface="LM Sans 10"/>
              <a:cs typeface="LM Sans 10"/>
            </a:endParaRPr>
          </a:p>
          <a:p>
            <a:pPr marL="353060">
              <a:lnSpc>
                <a:spcPts val="1200"/>
              </a:lnSpc>
            </a:pPr>
            <a:r>
              <a:rPr sz="1000" i="1" spc="240" dirty="0">
                <a:latin typeface="DejaVu Sans Condensed"/>
                <a:cs typeface="DejaVu Sans Condensed"/>
              </a:rPr>
              <a:t>→</a:t>
            </a:r>
            <a:r>
              <a:rPr sz="1000" i="1" spc="-15" dirty="0">
                <a:latin typeface="DejaVu Sans Condensed"/>
                <a:cs typeface="DejaVu Sans Condensed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(2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2</a:t>
            </a:r>
            <a:r>
              <a:rPr sz="1050" spc="-7" baseline="27777" dirty="0">
                <a:latin typeface="LM Sans 8"/>
                <a:cs typeface="LM Sans 8"/>
              </a:rPr>
              <a:t>2</a:t>
            </a:r>
            <a:r>
              <a:rPr sz="1050" spc="30" baseline="27777" dirty="0">
                <a:latin typeface="LM Sans 8"/>
                <a:cs typeface="LM Sans 8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r>
              <a:rPr sz="1000" i="1" spc="-245" dirty="0">
                <a:latin typeface="DejaVu Sans Condensed"/>
                <a:cs typeface="DejaVu Sans Condensed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4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r>
              <a:rPr sz="1000" i="1" spc="-245" dirty="0">
                <a:latin typeface="DejaVu Sans Condensed"/>
                <a:cs typeface="DejaVu Sans Condensed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riabili</a:t>
            </a: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y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/>
              <a:t>Fun</a:t>
            </a:r>
            <a:r>
              <a:rPr spc="5" dirty="0"/>
              <a:t> </a:t>
            </a:r>
            <a:r>
              <a:rPr spc="10" dirty="0"/>
              <a:t>with </a:t>
            </a:r>
            <a:r>
              <a:rPr i="1" spc="20" dirty="0">
                <a:latin typeface="LM Sans 12"/>
                <a:cs typeface="LM Sans 12"/>
              </a:rPr>
              <a:t>V</a:t>
            </a:r>
            <a:r>
              <a:rPr i="1" spc="-229" dirty="0">
                <a:latin typeface="LM Sans 12"/>
                <a:cs typeface="LM Sans 12"/>
              </a:rPr>
              <a:t> </a:t>
            </a:r>
            <a:r>
              <a:rPr spc="15" dirty="0"/>
              <a:t>(</a:t>
            </a:r>
            <a:r>
              <a:rPr i="1" spc="15" dirty="0">
                <a:latin typeface="LM Sans 12"/>
                <a:cs typeface="LM Sans 12"/>
              </a:rPr>
              <a:t>X</a:t>
            </a:r>
            <a:r>
              <a:rPr i="1" spc="-265" dirty="0">
                <a:latin typeface="LM Sans 12"/>
                <a:cs typeface="LM Sans 12"/>
              </a:rPr>
              <a:t> </a:t>
            </a:r>
            <a:r>
              <a:rPr spc="10" dirty="0"/>
              <a:t>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29.04.202023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2809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6465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80120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28959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247940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6732" y="1044637"/>
            <a:ext cx="3815715" cy="1528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aX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bY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200" spc="-7" baseline="27777" dirty="0">
                <a:latin typeface="LM Sans 8"/>
                <a:cs typeface="LM Sans 8"/>
              </a:rPr>
              <a:t>2</a:t>
            </a:r>
            <a:r>
              <a:rPr sz="1100" i="1" spc="-5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b</a:t>
            </a:r>
            <a:r>
              <a:rPr sz="1200" spc="-7" baseline="27777" dirty="0">
                <a:latin typeface="LM Sans 8"/>
                <a:cs typeface="LM Sans 8"/>
              </a:rPr>
              <a:t>2</a:t>
            </a:r>
            <a:r>
              <a:rPr sz="1100" i="1" spc="-5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2</a:t>
            </a:r>
            <a:r>
              <a:rPr sz="1100" i="1" spc="-10" dirty="0">
                <a:latin typeface="LM Sans 10"/>
                <a:cs typeface="LM Sans 10"/>
              </a:rPr>
              <a:t>abCov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LM Sans 10"/>
              <a:cs typeface="LM Sans 10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2</a:t>
            </a:r>
            <a:r>
              <a:rPr sz="1100" i="1" spc="-10" dirty="0">
                <a:latin typeface="LM Sans 10"/>
                <a:cs typeface="LM Sans 10"/>
              </a:rPr>
              <a:t>Cov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LM Sans 10"/>
              <a:cs typeface="LM Sans 10"/>
            </a:endParaRPr>
          </a:p>
          <a:p>
            <a:pPr marL="889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If there is</a:t>
            </a:r>
            <a:r>
              <a:rPr sz="1100" spc="-5" dirty="0">
                <a:solidFill>
                  <a:srgbClr val="7F7F7F"/>
                </a:solidFill>
                <a:latin typeface="LM Sans 10"/>
                <a:cs typeface="LM Sans 10"/>
              </a:rPr>
              <a:t>no </a:t>
            </a:r>
            <a:r>
              <a:rPr sz="1100" spc="-10" dirty="0">
                <a:solidFill>
                  <a:srgbClr val="7F7F7F"/>
                </a:solidFill>
                <a:latin typeface="LM Sans 10"/>
                <a:cs typeface="LM Sans 10"/>
              </a:rPr>
              <a:t>relationship</a:t>
            </a:r>
            <a:r>
              <a:rPr sz="1100" spc="-10" dirty="0">
                <a:latin typeface="LM Sans 10"/>
                <a:cs typeface="LM Sans 10"/>
              </a:rPr>
              <a:t>between X and Y </a:t>
            </a:r>
            <a:r>
              <a:rPr sz="1100" spc="-5" dirty="0">
                <a:latin typeface="LM Sans 10"/>
                <a:cs typeface="LM Sans 10"/>
              </a:rPr>
              <a:t>( </a:t>
            </a: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i="1" spc="-10" dirty="0">
                <a:latin typeface="LM Sans 10"/>
                <a:cs typeface="LM Sans 10"/>
              </a:rPr>
              <a:t>X </a:t>
            </a:r>
            <a:r>
              <a:rPr sz="1100" b="1" i="1" spc="-160" dirty="0">
                <a:latin typeface="DejaVu Sans"/>
                <a:cs typeface="DejaVu Sans"/>
              </a:rPr>
              <a:t>⊥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):</a:t>
            </a:r>
            <a:endParaRPr sz="1100">
              <a:latin typeface="LM Sans 10"/>
              <a:cs typeface="LM Sans 10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), since </a:t>
            </a:r>
            <a:r>
              <a:rPr sz="1100" i="1" spc="-10" dirty="0">
                <a:solidFill>
                  <a:srgbClr val="7F7F7F"/>
                </a:solidFill>
                <a:latin typeface="LM Sans 10"/>
                <a:cs typeface="LM Sans 10"/>
              </a:rPr>
              <a:t>Cov</a:t>
            </a:r>
            <a:r>
              <a:rPr sz="1100" i="1" spc="-250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10" dirty="0">
                <a:solidFill>
                  <a:srgbClr val="7F7F7F"/>
                </a:solidFill>
                <a:latin typeface="LM Sans 10"/>
                <a:cs typeface="LM Sans 10"/>
              </a:rPr>
              <a:t>(</a:t>
            </a:r>
            <a:r>
              <a:rPr sz="1100" i="1" spc="10" dirty="0">
                <a:solidFill>
                  <a:srgbClr val="7F7F7F"/>
                </a:solidFill>
                <a:latin typeface="LM Sans 10"/>
                <a:cs typeface="LM Sans 10"/>
              </a:rPr>
              <a:t>X</a:t>
            </a:r>
            <a:r>
              <a:rPr sz="1100" i="1" spc="10" dirty="0">
                <a:solidFill>
                  <a:srgbClr val="7F7F7F"/>
                </a:solidFill>
                <a:latin typeface="Verdana"/>
                <a:cs typeface="Verdana"/>
              </a:rPr>
              <a:t>,</a:t>
            </a:r>
            <a:r>
              <a:rPr sz="1100" i="1" spc="-204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rgbClr val="7F7F7F"/>
                </a:solidFill>
                <a:latin typeface="LM Sans 10"/>
                <a:cs typeface="LM Sans 10"/>
              </a:rPr>
              <a:t>Y</a:t>
            </a:r>
            <a:r>
              <a:rPr sz="1100" i="1" spc="-180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LM Sans 10"/>
                <a:cs typeface="LM Sans 10"/>
              </a:rPr>
              <a:t>)</a:t>
            </a:r>
            <a:r>
              <a:rPr sz="1100" spc="-65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800">
              <a:latin typeface="LM Sans 10"/>
              <a:cs typeface="LM Sans 10"/>
            </a:endParaRPr>
          </a:p>
          <a:p>
            <a:pPr marL="889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Even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35" dirty="0">
                <a:latin typeface="LM Sans 10"/>
                <a:cs typeface="LM Sans 10"/>
              </a:rPr>
              <a:t>(</a:t>
            </a:r>
            <a:r>
              <a:rPr sz="1100" i="1" spc="35" dirty="0">
                <a:latin typeface="LM Sans 10"/>
                <a:cs typeface="LM Sans 10"/>
              </a:rPr>
              <a:t>X</a:t>
            </a:r>
            <a:r>
              <a:rPr sz="1100" i="1" spc="35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100" i="1" spc="35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), </a:t>
            </a:r>
            <a:r>
              <a:rPr sz="1100" spc="-25" dirty="0">
                <a:latin typeface="LM Sans 10"/>
                <a:cs typeface="LM Sans 10"/>
              </a:rPr>
              <a:t>we</a:t>
            </a:r>
            <a:r>
              <a:rPr sz="1100" spc="-5" dirty="0">
                <a:latin typeface="LM Sans 10"/>
                <a:cs typeface="LM Sans 10"/>
              </a:rPr>
              <a:t> have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)</a:t>
            </a:r>
            <a:r>
              <a:rPr sz="1100" spc="-20" dirty="0">
                <a:solidFill>
                  <a:srgbClr val="FF0000"/>
                </a:solidFill>
                <a:latin typeface="LM Sans 10"/>
                <a:cs typeface="LM Sans 10"/>
              </a:rPr>
              <a:t>+</a:t>
            </a:r>
            <a:r>
              <a:rPr sz="1100" i="1" spc="-2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365760">
              <a:lnSpc>
                <a:spcPct val="100000"/>
              </a:lnSpc>
              <a:spcBef>
                <a:spcPts val="175"/>
              </a:spcBef>
            </a:pP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20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bY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(</a:t>
            </a:r>
            <a:r>
              <a:rPr sz="1000" i="1" dirty="0">
                <a:latin typeface="DejaVu Sans Condensed"/>
                <a:cs typeface="DejaVu Sans Condensed"/>
              </a:rPr>
              <a:t>−</a:t>
            </a:r>
            <a:r>
              <a:rPr sz="1000" i="1" dirty="0">
                <a:latin typeface="LM Sans 10"/>
                <a:cs typeface="LM Sans 10"/>
              </a:rPr>
              <a:t>b</a:t>
            </a:r>
            <a:r>
              <a:rPr sz="1000" dirty="0">
                <a:latin typeface="LM Sans 10"/>
                <a:cs typeface="LM Sans 10"/>
              </a:rPr>
              <a:t>)</a:t>
            </a:r>
            <a:r>
              <a:rPr sz="1050" baseline="27777" dirty="0">
                <a:latin typeface="LM Sans 8"/>
                <a:cs typeface="LM Sans 8"/>
              </a:rPr>
              <a:t>2</a:t>
            </a:r>
            <a:r>
              <a:rPr sz="1000" i="1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dirty="0">
                <a:latin typeface="LM Sans 10"/>
                <a:cs typeface="LM Sans 10"/>
              </a:rPr>
              <a:t>b</a:t>
            </a:r>
            <a:r>
              <a:rPr sz="1050" baseline="27777" dirty="0">
                <a:latin typeface="LM Sans 8"/>
                <a:cs typeface="LM Sans 8"/>
              </a:rPr>
              <a:t>2</a:t>
            </a:r>
            <a:r>
              <a:rPr sz="1000" i="1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riabili</a:t>
            </a: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y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/>
              <a:t>Fun</a:t>
            </a:r>
            <a:r>
              <a:rPr spc="5" dirty="0"/>
              <a:t> </a:t>
            </a:r>
            <a:r>
              <a:rPr spc="10" dirty="0"/>
              <a:t>with </a:t>
            </a:r>
            <a:r>
              <a:rPr i="1" spc="20" dirty="0">
                <a:latin typeface="LM Sans 12"/>
                <a:cs typeface="LM Sans 12"/>
              </a:rPr>
              <a:t>V</a:t>
            </a:r>
            <a:r>
              <a:rPr i="1" spc="-229" dirty="0">
                <a:latin typeface="LM Sans 12"/>
                <a:cs typeface="LM Sans 12"/>
              </a:rPr>
              <a:t> </a:t>
            </a:r>
            <a:r>
              <a:rPr spc="15" dirty="0"/>
              <a:t>(</a:t>
            </a:r>
            <a:r>
              <a:rPr i="1" spc="15" dirty="0">
                <a:latin typeface="LM Sans 12"/>
                <a:cs typeface="LM Sans 12"/>
              </a:rPr>
              <a:t>X</a:t>
            </a:r>
            <a:r>
              <a:rPr i="1" spc="-265" dirty="0">
                <a:latin typeface="LM Sans 12"/>
                <a:cs typeface="LM Sans 12"/>
              </a:rPr>
              <a:t> </a:t>
            </a:r>
            <a:r>
              <a:rPr spc="10" dirty="0"/>
              <a:t>) </a:t>
            </a:r>
            <a:r>
              <a:rPr spc="25" dirty="0"/>
              <a:t>II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29.04.202024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8574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532" y="1202295"/>
            <a:ext cx="3402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LM Sans 10"/>
                <a:cs typeface="LM Sans 10"/>
              </a:rPr>
              <a:t>Formula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200" spc="30" baseline="27777" dirty="0">
                <a:latin typeface="LM Sans 8"/>
                <a:cs typeface="LM Sans 8"/>
              </a:rPr>
              <a:t>2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spc="-44" baseline="27777" dirty="0">
                <a:latin typeface="LM Sans 8"/>
                <a:cs typeface="LM Sans 8"/>
              </a:rPr>
              <a:t>2</a:t>
            </a:r>
            <a:r>
              <a:rPr sz="1200" spc="195" baseline="27777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can</a:t>
            </a:r>
            <a:r>
              <a:rPr sz="1100" spc="-5" dirty="0">
                <a:latin typeface="LM Sans 10"/>
                <a:cs typeface="LM Sans 10"/>
              </a:rPr>
              <a:t> simplify computation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865" y="147554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0034" y="1391442"/>
            <a:ext cx="895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Remember </a:t>
            </a:r>
            <a:r>
              <a:rPr sz="1000" i="1" spc="-65" dirty="0">
                <a:latin typeface="Verdana"/>
                <a:cs typeface="Verdana"/>
              </a:rPr>
              <a:t>σ</a:t>
            </a:r>
            <a:r>
              <a:rPr sz="1000" i="1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2608" y="1383489"/>
            <a:ext cx="3117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825" algn="l"/>
              </a:tabLst>
            </a:pPr>
            <a:r>
              <a:rPr sz="700" spc="-5" dirty="0">
                <a:latin typeface="LM Sans 8"/>
                <a:cs typeface="LM Sans 8"/>
              </a:rPr>
              <a:t>2	</a:t>
            </a:r>
            <a:r>
              <a:rPr sz="1050" spc="-7" baseline="3968" dirty="0">
                <a:latin typeface="LM Sans 8"/>
                <a:cs typeface="LM Sans 8"/>
              </a:rPr>
              <a:t>1</a:t>
            </a:r>
            <a:endParaRPr sz="1050" baseline="3968">
              <a:latin typeface="LM Sans 8"/>
              <a:cs typeface="LM Sans 8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12569" y="1499044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500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6204" y="1296548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05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9757" y="1365786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n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9869" y="1473037"/>
            <a:ext cx="3968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2410" algn="l"/>
              </a:tabLst>
            </a:pPr>
            <a:r>
              <a:rPr sz="700" i="1" spc="-5" dirty="0">
                <a:latin typeface="LM Sans 8"/>
                <a:cs typeface="LM Sans 8"/>
              </a:rPr>
              <a:t>n	</a:t>
            </a:r>
            <a:r>
              <a:rPr sz="1050" i="1" spc="-7" baseline="3968" dirty="0">
                <a:latin typeface="LM Sans 8"/>
                <a:cs typeface="LM Sans 8"/>
              </a:rPr>
              <a:t>i</a:t>
            </a:r>
            <a:r>
              <a:rPr sz="1050" i="1" spc="-330" baseline="3968" dirty="0">
                <a:latin typeface="LM Sans 8"/>
                <a:cs typeface="LM Sans 8"/>
              </a:rPr>
              <a:t> </a:t>
            </a:r>
            <a:r>
              <a:rPr sz="1050" spc="-7" baseline="3968" dirty="0">
                <a:latin typeface="LM Sans 8"/>
                <a:cs typeface="LM Sans 8"/>
              </a:rPr>
              <a:t>=1</a:t>
            </a:r>
            <a:endParaRPr sz="1050" baseline="3968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2129" y="1391442"/>
            <a:ext cx="542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50" i="1" spc="-7" baseline="-11904" dirty="0">
                <a:latin typeface="LM Sans 8"/>
                <a:cs typeface="LM Sans 8"/>
              </a:rPr>
              <a:t>i </a:t>
            </a:r>
            <a:r>
              <a:rPr sz="1000" i="1" spc="20" dirty="0">
                <a:latin typeface="DejaVu Sans Condensed"/>
                <a:cs typeface="DejaVu Sans Condensed"/>
              </a:rPr>
              <a:t>−</a:t>
            </a:r>
            <a:r>
              <a:rPr sz="1000" i="1" spc="-30" dirty="0">
                <a:latin typeface="DejaVu Sans Condensed"/>
                <a:cs typeface="DejaVu Sans Condensed"/>
              </a:rPr>
              <a:t> </a:t>
            </a:r>
            <a:r>
              <a:rPr sz="1000" i="1" spc="-105" dirty="0">
                <a:latin typeface="LM Sans 10"/>
                <a:cs typeface="LM Sans 10"/>
              </a:rPr>
              <a:t>x</a:t>
            </a:r>
            <a:r>
              <a:rPr sz="1000" spc="-105" dirty="0">
                <a:latin typeface="LM Sans 10"/>
                <a:cs typeface="LM Sans 10"/>
              </a:rPr>
              <a:t>¯)</a:t>
            </a:r>
            <a:r>
              <a:rPr sz="1050" spc="-157" baseline="27777" dirty="0">
                <a:latin typeface="LM Sans 8"/>
                <a:cs typeface="LM Sans 8"/>
              </a:rPr>
              <a:t>2</a:t>
            </a:r>
            <a:endParaRPr sz="1050" baseline="27777">
              <a:latin typeface="LM Sans 8"/>
              <a:cs typeface="LM Sans 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0865" y="162737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65" y="191838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7966" y="208287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7966" y="222205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9234" y="1543283"/>
            <a:ext cx="338074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1200"/>
              </a:lnSpc>
              <a:spcBef>
                <a:spcPts val="95"/>
              </a:spcBef>
            </a:pPr>
            <a:r>
              <a:rPr sz="1000" spc="-25" dirty="0">
                <a:latin typeface="LM Sans 10"/>
                <a:cs typeface="LM Sans 10"/>
              </a:rPr>
              <a:t>For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binary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dependent </a:t>
            </a:r>
            <a:r>
              <a:rPr sz="1000" spc="-10" dirty="0">
                <a:latin typeface="LM Sans 10"/>
                <a:cs typeface="LM Sans 10"/>
              </a:rPr>
              <a:t>variables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i="1" spc="-55" dirty="0">
                <a:latin typeface="DejaVu Sans Condensed"/>
                <a:cs typeface="DejaVu Sans Condensed"/>
              </a:rPr>
              <a:t>{</a:t>
            </a:r>
            <a:r>
              <a:rPr sz="1000" spc="-55" dirty="0">
                <a:latin typeface="LM Sans 10"/>
                <a:cs typeface="LM Sans 10"/>
              </a:rPr>
              <a:t>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1</a:t>
            </a:r>
            <a:r>
              <a:rPr sz="1000" i="1" spc="-25" dirty="0">
                <a:latin typeface="DejaVu Sans Condensed"/>
                <a:cs typeface="DejaVu Sans Condensed"/>
              </a:rPr>
              <a:t>}</a:t>
            </a:r>
            <a:r>
              <a:rPr sz="1000" spc="-25" dirty="0">
                <a:latin typeface="LM Sans 10"/>
                <a:cs typeface="LM Sans 10"/>
              </a:rPr>
              <a:t>),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50" spc="30" baseline="27777" dirty="0">
                <a:latin typeface="LM Sans 8"/>
                <a:cs typeface="LM Sans 8"/>
              </a:rPr>
              <a:t>2</a:t>
            </a:r>
            <a:r>
              <a:rPr sz="1000" spc="20" dirty="0">
                <a:latin typeface="LM Sans 10"/>
                <a:cs typeface="LM Sans 10"/>
              </a:rPr>
              <a:t>)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)!</a:t>
            </a:r>
            <a:endParaRPr sz="1000">
              <a:latin typeface="LM Sans 10"/>
              <a:cs typeface="LM Sans 10"/>
            </a:endParaRPr>
          </a:p>
          <a:p>
            <a:pPr marL="63500">
              <a:lnSpc>
                <a:spcPts val="1145"/>
              </a:lnSpc>
            </a:pP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spc="-5" dirty="0">
                <a:latin typeface="LM Sans 10"/>
                <a:cs typeface="LM Sans 10"/>
              </a:rPr>
              <a:t>0</a:t>
            </a:r>
            <a:r>
              <a:rPr sz="1050" spc="-7" baseline="27777" dirty="0">
                <a:latin typeface="LM Sans 8"/>
                <a:cs typeface="LM Sans 8"/>
              </a:rPr>
              <a:t>2 </a:t>
            </a:r>
            <a:r>
              <a:rPr sz="1000" spc="-5" dirty="0">
                <a:latin typeface="LM Sans 10"/>
                <a:cs typeface="LM Sans 10"/>
              </a:rPr>
              <a:t>= 0 and 1</a:t>
            </a:r>
            <a:r>
              <a:rPr sz="1050" spc="-7" baseline="27777" dirty="0">
                <a:latin typeface="LM Sans 8"/>
                <a:cs typeface="LM Sans 8"/>
              </a:rPr>
              <a:t>2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endParaRPr sz="1000">
              <a:latin typeface="LM Sans 10"/>
              <a:cs typeface="LM Sans 10"/>
            </a:endParaRPr>
          </a:p>
          <a:p>
            <a:pPr marL="63500">
              <a:lnSpc>
                <a:spcPts val="1150"/>
              </a:lnSpc>
            </a:pPr>
            <a:r>
              <a:rPr sz="1000" spc="-5" dirty="0">
                <a:latin typeface="LM Sans 10"/>
                <a:cs typeface="LM Sans 10"/>
              </a:rPr>
              <a:t>Most often, this applies</a:t>
            </a:r>
            <a:r>
              <a:rPr sz="1000" spc="-10" dirty="0">
                <a:latin typeface="LM Sans 10"/>
                <a:cs typeface="LM Sans 10"/>
              </a:rPr>
              <a:t> for:</a:t>
            </a:r>
            <a:endParaRPr sz="1000">
              <a:latin typeface="LM Sans 10"/>
              <a:cs typeface="LM Sans 10"/>
            </a:endParaRPr>
          </a:p>
          <a:p>
            <a:pPr marL="340360" marR="1930400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Bernoulli and</a:t>
            </a:r>
            <a:r>
              <a:rPr sz="900" spc="-4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binomial  Logit and</a:t>
            </a:r>
            <a:r>
              <a:rPr sz="900" spc="-2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probit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riabili</a:t>
            </a: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y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Standard</a:t>
            </a:r>
            <a:r>
              <a:rPr spc="5" dirty="0"/>
              <a:t> </a:t>
            </a:r>
            <a:r>
              <a:rPr spc="10" dirty="0"/>
              <a:t>deviation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29.04.202025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3341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1049958"/>
            <a:ext cx="1846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Positive </a:t>
            </a:r>
            <a:r>
              <a:rPr sz="1100" spc="-15" dirty="0">
                <a:latin typeface="LM Sans 10"/>
                <a:cs typeface="LM Sans 10"/>
              </a:rPr>
              <a:t>square </a:t>
            </a:r>
            <a:r>
              <a:rPr sz="1100" dirty="0">
                <a:latin typeface="LM Sans 10"/>
                <a:cs typeface="LM Sans 10"/>
              </a:rPr>
              <a:t>root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variance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134343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4143" y="1141525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9" dirty="0">
                <a:latin typeface="Trebuchet MS"/>
                <a:cs typeface="Trebuchet MS"/>
              </a:rPr>
              <a:t>√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5387" y="1290002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2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932" y="1236457"/>
            <a:ext cx="1602740" cy="4051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692150" algn="l"/>
              </a:tabLst>
            </a:pPr>
            <a:r>
              <a:rPr sz="1100" i="1" spc="-5" dirty="0">
                <a:latin typeface="LM Sans 10"/>
                <a:cs typeface="LM Sans 10"/>
              </a:rPr>
              <a:t>sd</a:t>
            </a:r>
            <a:r>
              <a:rPr sz="1100" i="1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10" dirty="0">
                <a:latin typeface="LM Sans 10"/>
                <a:cs typeface="LM Sans 10"/>
              </a:rPr>
              <a:t>Same </a:t>
            </a:r>
            <a:r>
              <a:rPr sz="1100" spc="-5" dirty="0">
                <a:latin typeface="LM Sans 10"/>
                <a:cs typeface="LM Sans 10"/>
              </a:rPr>
              <a:t>properties as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Var(X):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089" y="15332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108" y="1684499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4352" y="167157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034" y="1638927"/>
            <a:ext cx="548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sd</a:t>
            </a:r>
            <a:r>
              <a:rPr sz="1000" i="1" spc="-250" dirty="0">
                <a:latin typeface="LM Sans 10"/>
                <a:cs typeface="LM Sans 10"/>
              </a:rPr>
              <a:t> 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c</a:t>
            </a:r>
            <a:r>
              <a:rPr sz="1000" spc="20" dirty="0">
                <a:latin typeface="LM Sans 10"/>
                <a:cs typeface="LM Sans 10"/>
              </a:rPr>
              <a:t>)</a:t>
            </a:r>
            <a:r>
              <a:rPr sz="1000" spc="-9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8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034" y="1790768"/>
            <a:ext cx="206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spc="-10" dirty="0">
                <a:latin typeface="LM Sans 10"/>
                <a:cs typeface="LM Sans 10"/>
              </a:rPr>
              <a:t>Standard </a:t>
            </a:r>
            <a:r>
              <a:rPr sz="1000" spc="-5" dirty="0">
                <a:latin typeface="LM Sans 10"/>
                <a:cs typeface="LM Sans 10"/>
              </a:rPr>
              <a:t>deviation of constant =</a:t>
            </a:r>
            <a:r>
              <a:rPr sz="1000" spc="-1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0108" y="1975507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4352" y="196258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7966" y="2178532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0034" y="1901811"/>
            <a:ext cx="2762885" cy="6457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i="1" spc="-5" dirty="0">
                <a:latin typeface="LM Sans 10"/>
                <a:cs typeface="LM Sans 10"/>
              </a:rPr>
              <a:t>sd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aX</a:t>
            </a:r>
            <a:r>
              <a:rPr sz="1000" i="1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b</a:t>
            </a:r>
            <a:r>
              <a:rPr sz="1000" spc="10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20" dirty="0">
                <a:latin typeface="DejaVu Sans Condensed"/>
                <a:cs typeface="DejaVu Sans Condensed"/>
              </a:rPr>
              <a:t>|</a:t>
            </a:r>
            <a:r>
              <a:rPr sz="1000" i="1" spc="-20" dirty="0">
                <a:latin typeface="LM Sans 10"/>
                <a:cs typeface="LM Sans 10"/>
              </a:rPr>
              <a:t>a</a:t>
            </a:r>
            <a:r>
              <a:rPr sz="1000" i="1" spc="-20" dirty="0">
                <a:latin typeface="DejaVu Sans Condensed"/>
                <a:cs typeface="DejaVu Sans Condensed"/>
              </a:rPr>
              <a:t>|</a:t>
            </a:r>
            <a:r>
              <a:rPr sz="1000" i="1" spc="-70" dirty="0">
                <a:latin typeface="DejaVu Sans Condensed"/>
                <a:cs typeface="DejaVu Sans Condensed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r>
              <a:rPr sz="1000" i="1" spc="-24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sd</a:t>
            </a:r>
            <a:r>
              <a:rPr sz="1000" i="1" spc="-2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900" i="1" spc="-5" dirty="0">
                <a:latin typeface="LM Sans 9"/>
                <a:cs typeface="LM Sans 9"/>
              </a:rPr>
              <a:t>sd</a:t>
            </a:r>
            <a:r>
              <a:rPr sz="900" i="1" spc="-229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</a:t>
            </a:r>
            <a:r>
              <a:rPr sz="900" i="1" spc="-5" dirty="0">
                <a:latin typeface="LM Sans 9"/>
                <a:cs typeface="LM Sans 9"/>
              </a:rPr>
              <a:t>aX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sd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5" dirty="0">
                <a:latin typeface="LM Sans 9"/>
                <a:cs typeface="LM Sans 9"/>
              </a:rPr>
              <a:t>(</a:t>
            </a:r>
            <a:r>
              <a:rPr sz="900" i="1" spc="5" dirty="0">
                <a:latin typeface="LM Sans 9"/>
                <a:cs typeface="LM Sans 9"/>
              </a:rPr>
              <a:t>b</a:t>
            </a:r>
            <a:r>
              <a:rPr sz="900" spc="5" dirty="0">
                <a:latin typeface="LM Sans 9"/>
                <a:cs typeface="LM Sans 9"/>
              </a:rPr>
              <a:t>)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sd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</a:t>
            </a:r>
            <a:r>
              <a:rPr sz="900" i="1" spc="-5" dirty="0">
                <a:latin typeface="LM Sans 9"/>
                <a:cs typeface="LM Sans 9"/>
              </a:rPr>
              <a:t>aX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-15" dirty="0">
                <a:latin typeface="DejaVu Sans Condensed"/>
                <a:cs typeface="DejaVu Sans Condensed"/>
              </a:rPr>
              <a:t>|</a:t>
            </a:r>
            <a:r>
              <a:rPr sz="900" i="1" spc="-15" dirty="0">
                <a:latin typeface="LM Sans 9"/>
                <a:cs typeface="LM Sans 9"/>
              </a:rPr>
              <a:t>a</a:t>
            </a:r>
            <a:r>
              <a:rPr sz="900" i="1" spc="-15" dirty="0">
                <a:latin typeface="DejaVu Sans Condensed"/>
                <a:cs typeface="DejaVu Sans Condensed"/>
              </a:rPr>
              <a:t>|</a:t>
            </a:r>
            <a:r>
              <a:rPr sz="900" i="1" spc="-55" dirty="0">
                <a:latin typeface="DejaVu Sans Condensed"/>
                <a:cs typeface="DejaVu Sans Condensed"/>
              </a:rPr>
              <a:t> </a:t>
            </a:r>
            <a:r>
              <a:rPr sz="900" i="1" spc="-220" dirty="0">
                <a:latin typeface="DejaVu Sans Condensed"/>
                <a:cs typeface="DejaVu Sans Condensed"/>
              </a:rPr>
              <a:t>∗</a:t>
            </a:r>
            <a:r>
              <a:rPr sz="900" i="1" spc="-204" dirty="0">
                <a:latin typeface="DejaVu Sans Condensed"/>
                <a:cs typeface="DejaVu Sans Condensed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sd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endParaRPr sz="900">
              <a:latin typeface="LM Sans 9"/>
              <a:cs typeface="LM Sans 9"/>
            </a:endParaRPr>
          </a:p>
          <a:p>
            <a:pPr marL="289560">
              <a:lnSpc>
                <a:spcPct val="100000"/>
              </a:lnSpc>
              <a:spcBef>
                <a:spcPts val="15"/>
              </a:spcBef>
            </a:pPr>
            <a:r>
              <a:rPr sz="900" i="1" spc="240" dirty="0">
                <a:latin typeface="DejaVu Sans Condensed"/>
                <a:cs typeface="DejaVu Sans Condensed"/>
              </a:rPr>
              <a:t>→</a:t>
            </a:r>
            <a:r>
              <a:rPr sz="900" i="1" spc="-10" dirty="0">
                <a:latin typeface="DejaVu Sans Condensed"/>
                <a:cs typeface="DejaVu Sans Condensed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sd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(2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2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20" dirty="0">
                <a:latin typeface="DejaVu Sans Condensed"/>
                <a:cs typeface="DejaVu Sans Condensed"/>
              </a:rPr>
              <a:t>∗</a:t>
            </a:r>
            <a:r>
              <a:rPr sz="900" i="1" spc="-204" dirty="0">
                <a:latin typeface="DejaVu Sans Condensed"/>
                <a:cs typeface="DejaVu Sans Condensed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sd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sd</a:t>
            </a:r>
            <a:r>
              <a:rPr sz="900" i="1" spc="-229" dirty="0">
                <a:latin typeface="LM Sans 9"/>
                <a:cs typeface="LM Sans 9"/>
              </a:rPr>
              <a:t> </a:t>
            </a:r>
            <a:r>
              <a:rPr sz="900" spc="5" dirty="0">
                <a:latin typeface="LM Sans 9"/>
                <a:cs typeface="LM Sans 9"/>
              </a:rPr>
              <a:t>(</a:t>
            </a:r>
            <a:r>
              <a:rPr sz="900" i="1" spc="5" dirty="0">
                <a:latin typeface="DejaVu Sans Condensed"/>
                <a:cs typeface="DejaVu Sans Condensed"/>
              </a:rPr>
              <a:t>−</a:t>
            </a:r>
            <a:r>
              <a:rPr sz="900" spc="5" dirty="0">
                <a:latin typeface="LM Sans 9"/>
                <a:cs typeface="LM Sans 9"/>
              </a:rPr>
              <a:t>2</a:t>
            </a:r>
            <a:r>
              <a:rPr sz="900" i="1" spc="5" dirty="0">
                <a:latin typeface="LM Sans 9"/>
                <a:cs typeface="LM Sans 9"/>
              </a:rPr>
              <a:t>X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endParaRPr sz="900">
              <a:latin typeface="LM Sans 9"/>
              <a:cs typeface="LM Sans 9"/>
            </a:endParaRPr>
          </a:p>
          <a:p>
            <a:pPr marL="289560">
              <a:lnSpc>
                <a:spcPct val="100000"/>
              </a:lnSpc>
              <a:spcBef>
                <a:spcPts val="20"/>
              </a:spcBef>
            </a:pPr>
            <a:r>
              <a:rPr sz="900" i="1" spc="240" dirty="0">
                <a:latin typeface="DejaVu Sans Condensed"/>
                <a:cs typeface="DejaVu Sans Condensed"/>
              </a:rPr>
              <a:t>→ </a:t>
            </a:r>
            <a:r>
              <a:rPr sz="900" i="1" spc="-15" dirty="0">
                <a:latin typeface="DejaVu Sans Condensed"/>
                <a:cs typeface="DejaVu Sans Condensed"/>
              </a:rPr>
              <a:t>|</a:t>
            </a:r>
            <a:r>
              <a:rPr sz="900" i="1" spc="-15" dirty="0">
                <a:latin typeface="LM Sans 9"/>
                <a:cs typeface="LM Sans 9"/>
              </a:rPr>
              <a:t>a</a:t>
            </a:r>
            <a:r>
              <a:rPr sz="900" i="1" spc="-15" dirty="0">
                <a:latin typeface="DejaVu Sans Condensed"/>
                <a:cs typeface="DejaVu Sans Condensed"/>
              </a:rPr>
              <a:t>| </a:t>
            </a:r>
            <a:r>
              <a:rPr sz="900" spc="-5" dirty="0">
                <a:latin typeface="LM Sans 9"/>
                <a:cs typeface="LM Sans 9"/>
              </a:rPr>
              <a:t>since sd(X) is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positive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square </a:t>
            </a:r>
            <a:r>
              <a:rPr sz="900" dirty="0">
                <a:latin typeface="LM Sans 9"/>
                <a:cs typeface="LM Sans 9"/>
              </a:rPr>
              <a:t>root </a:t>
            </a:r>
            <a:r>
              <a:rPr sz="900" spc="-5" dirty="0">
                <a:latin typeface="LM Sans 9"/>
                <a:cs typeface="LM Sans 9"/>
              </a:rPr>
              <a:t>of</a:t>
            </a:r>
            <a:r>
              <a:rPr sz="900" spc="-175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Var(x)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Ass</a:t>
            </a:r>
            <a:r>
              <a:rPr sz="600" spc="10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o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ciation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5" dirty="0"/>
              <a:t>Covariance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29.04.202026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4769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28932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42850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966" y="159299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864246"/>
            <a:ext cx="3614420" cy="958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Summary </a:t>
            </a:r>
            <a:r>
              <a:rPr sz="1100" spc="-5" dirty="0">
                <a:latin typeface="LM Sans 10"/>
                <a:cs typeface="LM Sans 10"/>
              </a:rPr>
              <a:t>measure of joint distribution of </a:t>
            </a:r>
            <a:r>
              <a:rPr sz="1100" spc="-10" dirty="0">
                <a:latin typeface="LM Sans 10"/>
                <a:cs typeface="LM Sans 10"/>
              </a:rPr>
              <a:t>X and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Y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ts val="1260"/>
              </a:lnSpc>
            </a:pP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0" dirty="0">
                <a:latin typeface="LM Sans 10"/>
                <a:cs typeface="LM Sans 10"/>
              </a:rPr>
              <a:t>do X and Y </a:t>
            </a:r>
            <a:r>
              <a:rPr sz="1100" spc="-15" dirty="0">
                <a:latin typeface="LM Sans 10"/>
                <a:cs typeface="LM Sans 10"/>
              </a:rPr>
              <a:t>vary </a:t>
            </a:r>
            <a:r>
              <a:rPr sz="1100" spc="-5" dirty="0">
                <a:latin typeface="LM Sans 10"/>
                <a:cs typeface="LM Sans 10"/>
              </a:rPr>
              <a:t>with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another, </a:t>
            </a:r>
            <a:r>
              <a:rPr sz="1100" spc="-10" dirty="0">
                <a:latin typeface="LM Sans 10"/>
                <a:cs typeface="LM Sans 10"/>
              </a:rPr>
              <a:t>on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average?</a:t>
            </a:r>
            <a:endParaRPr sz="1100">
              <a:latin typeface="LM Sans 10"/>
              <a:cs typeface="LM Sans 10"/>
            </a:endParaRPr>
          </a:p>
          <a:p>
            <a:pPr marL="289560" marR="135255">
              <a:lnSpc>
                <a:spcPts val="11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Do </a:t>
            </a:r>
            <a:r>
              <a:rPr sz="1000" spc="-10" dirty="0">
                <a:latin typeface="LM Sans 10"/>
                <a:cs typeface="LM Sans 10"/>
              </a:rPr>
              <a:t>variables </a:t>
            </a:r>
            <a:r>
              <a:rPr sz="1000" spc="-5" dirty="0">
                <a:latin typeface="LM Sans 10"/>
                <a:cs typeface="LM Sans 10"/>
              </a:rPr>
              <a:t>move in the same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dirty="0">
                <a:latin typeface="LM Sans 10"/>
                <a:cs typeface="LM Sans 10"/>
              </a:rPr>
              <a:t>opposite </a:t>
            </a:r>
            <a:r>
              <a:rPr sz="1000" spc="-5" dirty="0">
                <a:latin typeface="LM Sans 10"/>
                <a:cs typeface="LM Sans 10"/>
              </a:rPr>
              <a:t>directions?  Amount of </a:t>
            </a:r>
            <a:r>
              <a:rPr sz="1000" spc="-10" dirty="0">
                <a:latin typeface="LM Sans 10"/>
                <a:cs typeface="LM Sans 10"/>
              </a:rPr>
              <a:t>linear </a:t>
            </a:r>
            <a:r>
              <a:rPr sz="1000" dirty="0">
                <a:latin typeface="LM Sans 10"/>
                <a:cs typeface="LM Sans 10"/>
              </a:rPr>
              <a:t>dependence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5" dirty="0">
                <a:latin typeface="LM Sans 10"/>
                <a:cs typeface="LM Sans 10"/>
              </a:rPr>
              <a:t>random</a:t>
            </a:r>
            <a:r>
              <a:rPr sz="1000" spc="4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variables</a:t>
            </a:r>
            <a:endParaRPr sz="1000">
              <a:latin typeface="LM Sans 10"/>
              <a:cs typeface="LM Sans 10"/>
            </a:endParaRPr>
          </a:p>
          <a:p>
            <a:pPr marL="56642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latin typeface="LM Sans 9"/>
                <a:cs typeface="LM Sans 9"/>
              </a:rPr>
              <a:t>Lin. </a:t>
            </a:r>
            <a:r>
              <a:rPr sz="900" dirty="0">
                <a:latin typeface="LM Sans 9"/>
                <a:cs typeface="LM Sans 9"/>
              </a:rPr>
              <a:t>dependent </a:t>
            </a:r>
            <a:r>
              <a:rPr sz="900" spc="-5" dirty="0">
                <a:latin typeface="LM Sans 9"/>
                <a:cs typeface="LM Sans 9"/>
              </a:rPr>
              <a:t>if Y can </a:t>
            </a:r>
            <a:r>
              <a:rPr sz="900" spc="5" dirty="0">
                <a:latin typeface="LM Sans 9"/>
                <a:cs typeface="LM Sans 9"/>
              </a:rPr>
              <a:t>be </a:t>
            </a:r>
            <a:r>
              <a:rPr sz="900" spc="-5" dirty="0">
                <a:latin typeface="LM Sans 9"/>
                <a:cs typeface="LM Sans 9"/>
              </a:rPr>
              <a:t>written as </a:t>
            </a:r>
            <a:r>
              <a:rPr sz="900" spc="-10" dirty="0">
                <a:latin typeface="LM Sans 9"/>
                <a:cs typeface="LM Sans 9"/>
              </a:rPr>
              <a:t>linear </a:t>
            </a:r>
            <a:r>
              <a:rPr sz="900" spc="-5" dirty="0">
                <a:latin typeface="LM Sans 9"/>
                <a:cs typeface="LM Sans 9"/>
              </a:rPr>
              <a:t>combination of</a:t>
            </a:r>
            <a:r>
              <a:rPr sz="900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X</a:t>
            </a:r>
            <a:endParaRPr sz="900">
              <a:latin typeface="LM Sans 9"/>
              <a:cs typeface="LM Sans 9"/>
            </a:endParaRPr>
          </a:p>
          <a:p>
            <a:pPr marL="566420">
              <a:lnSpc>
                <a:spcPct val="100000"/>
              </a:lnSpc>
              <a:spcBef>
                <a:spcPts val="15"/>
              </a:spcBef>
            </a:pPr>
            <a:r>
              <a:rPr sz="900" i="1" spc="240" dirty="0">
                <a:latin typeface="DejaVu Sans Condensed"/>
                <a:cs typeface="DejaVu Sans Condensed"/>
              </a:rPr>
              <a:t>→</a:t>
            </a:r>
            <a:r>
              <a:rPr sz="900" i="1" spc="45" dirty="0">
                <a:latin typeface="DejaVu Sans Condensed"/>
                <a:cs typeface="DejaVu Sans Condensed"/>
              </a:rPr>
              <a:t> </a:t>
            </a:r>
            <a:r>
              <a:rPr sz="900" spc="-5" dirty="0">
                <a:latin typeface="LM Sans 9"/>
                <a:cs typeface="LM Sans 9"/>
              </a:rPr>
              <a:t>If </a:t>
            </a:r>
            <a:r>
              <a:rPr sz="900" i="1" spc="-5" dirty="0">
                <a:latin typeface="LM Sans 9"/>
                <a:cs typeface="LM Sans 9"/>
              </a:rPr>
              <a:t>Y</a:t>
            </a:r>
            <a:r>
              <a:rPr sz="900" i="1" spc="1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dirty="0">
                <a:latin typeface="LM Sans 9"/>
                <a:cs typeface="LM Sans 9"/>
              </a:rPr>
              <a:t>(1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dirty="0">
                <a:latin typeface="LM Sans 9"/>
                <a:cs typeface="LM Sans 9"/>
              </a:rPr>
              <a:t>2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LM Sans 9"/>
                <a:cs typeface="LM Sans 9"/>
              </a:rPr>
              <a:t>3)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and 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6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dirty="0">
                <a:latin typeface="LM Sans 9"/>
                <a:cs typeface="LM Sans 9"/>
              </a:rPr>
              <a:t>(2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dirty="0">
                <a:latin typeface="LM Sans 9"/>
                <a:cs typeface="LM Sans 9"/>
              </a:rPr>
              <a:t>4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LM Sans 9"/>
                <a:cs typeface="LM Sans 9"/>
              </a:rPr>
              <a:t>6)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then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Y</a:t>
            </a:r>
            <a:r>
              <a:rPr sz="900" i="1" spc="1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</a:t>
            </a:r>
            <a:r>
              <a:rPr sz="900" i="1" spc="-5" dirty="0">
                <a:latin typeface="Arial"/>
                <a:cs typeface="Arial"/>
              </a:rPr>
              <a:t>.</a:t>
            </a:r>
            <a:r>
              <a:rPr sz="900" spc="-5" dirty="0">
                <a:latin typeface="LM Sans 9"/>
                <a:cs typeface="LM Sans 9"/>
              </a:rPr>
              <a:t>5</a:t>
            </a:r>
            <a:r>
              <a:rPr sz="900" i="1" spc="-5" dirty="0">
                <a:latin typeface="LM Sans 9"/>
                <a:cs typeface="LM Sans 9"/>
              </a:rPr>
              <a:t>X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1365" y="178948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2194" y="1858535"/>
            <a:ext cx="3670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7655" algn="l"/>
              </a:tabLst>
            </a:pPr>
            <a:r>
              <a:rPr sz="900" spc="-7" baseline="4629" dirty="0">
                <a:latin typeface="LM Sans 8"/>
                <a:cs typeface="LM Sans 8"/>
              </a:rPr>
              <a:t>1	</a:t>
            </a:r>
            <a:r>
              <a:rPr sz="600" spc="-5" dirty="0"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7122" y="1799902"/>
            <a:ext cx="20967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40" dirty="0">
                <a:latin typeface="DejaVu Sans Condensed"/>
                <a:cs typeface="DejaVu Sans Condensed"/>
              </a:rPr>
              <a:t>→ </a:t>
            </a:r>
            <a:r>
              <a:rPr sz="900" i="1" spc="-5" dirty="0">
                <a:latin typeface="LM Sans 9"/>
                <a:cs typeface="LM Sans 9"/>
              </a:rPr>
              <a:t>Y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b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b X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no linear</a:t>
            </a:r>
            <a:r>
              <a:rPr sz="900" spc="-8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combination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089" y="204847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865" y="2238273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089" y="241538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65" y="260520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4832" y="1939951"/>
            <a:ext cx="3443604" cy="9105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1100" i="1" spc="-10" dirty="0">
                <a:latin typeface="LM Sans 10"/>
                <a:cs typeface="LM Sans 10"/>
              </a:rPr>
              <a:t>Cov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0416" dirty="0">
                <a:latin typeface="LM Sans 8"/>
                <a:cs typeface="LM Sans 8"/>
              </a:rPr>
              <a:t>x</a:t>
            </a:r>
            <a:r>
              <a:rPr sz="1200" i="1" spc="-240" baseline="-10416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)(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6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LM Sans 8"/>
                <a:cs typeface="LM Sans 8"/>
              </a:rPr>
              <a:t>Y</a:t>
            </a:r>
            <a:r>
              <a:rPr sz="1200" i="1" spc="-142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LM Sans 8"/>
                <a:cs typeface="LM Sans 8"/>
              </a:rPr>
              <a:t>X</a:t>
            </a:r>
            <a:r>
              <a:rPr sz="1200" i="1" spc="-195" baseline="-13888" dirty="0">
                <a:latin typeface="LM Sans 8"/>
                <a:cs typeface="LM Sans 8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LM Sans 8"/>
                <a:cs typeface="LM Sans 8"/>
              </a:rPr>
              <a:t>Y</a:t>
            </a:r>
            <a:endParaRPr sz="1200" baseline="-13888">
              <a:latin typeface="LM Sans 8"/>
              <a:cs typeface="LM Sans 8"/>
            </a:endParaRPr>
          </a:p>
          <a:p>
            <a:pPr marL="327660">
              <a:lnSpc>
                <a:spcPct val="100000"/>
              </a:lnSpc>
              <a:spcBef>
                <a:spcPts val="175"/>
              </a:spcBef>
            </a:pPr>
            <a:r>
              <a:rPr sz="1000" i="1" spc="-10" dirty="0">
                <a:latin typeface="LM Sans 10"/>
                <a:cs typeface="LM Sans 10"/>
              </a:rPr>
              <a:t>Cov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10" dirty="0">
                <a:latin typeface="LM Sans 10"/>
                <a:cs typeface="LM Sans 10"/>
              </a:rPr>
              <a:t>Cov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M Sans 10"/>
                <a:cs typeface="LM Sans 10"/>
              </a:rPr>
              <a:t>Direction easy to </a:t>
            </a:r>
            <a:r>
              <a:rPr sz="1100" spc="-10" dirty="0">
                <a:latin typeface="LM Sans 10"/>
                <a:cs typeface="LM Sans 10"/>
              </a:rPr>
              <a:t>interpret, </a:t>
            </a:r>
            <a:r>
              <a:rPr sz="1100" spc="-5" dirty="0">
                <a:latin typeface="LM Sans 10"/>
                <a:cs typeface="LM Sans 10"/>
              </a:rPr>
              <a:t>magnitude depends </a:t>
            </a:r>
            <a:r>
              <a:rPr sz="1100" spc="-10" dirty="0">
                <a:latin typeface="LM Sans 10"/>
                <a:cs typeface="LM Sans 10"/>
              </a:rPr>
              <a:t>on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scale</a:t>
            </a:r>
            <a:endParaRPr sz="1100">
              <a:latin typeface="LM Sans 10"/>
              <a:cs typeface="LM Sans 10"/>
            </a:endParaRPr>
          </a:p>
          <a:p>
            <a:pPr marL="327660">
              <a:lnSpc>
                <a:spcPts val="1200"/>
              </a:lnSpc>
              <a:spcBef>
                <a:spcPts val="175"/>
              </a:spcBef>
            </a:pPr>
            <a:r>
              <a:rPr sz="1000" spc="-10" dirty="0">
                <a:latin typeface="LM Sans 10"/>
                <a:cs typeface="LM Sans 10"/>
              </a:rPr>
              <a:t>Covariance </a:t>
            </a:r>
            <a:r>
              <a:rPr sz="1000" spc="-5" dirty="0">
                <a:latin typeface="LM Sans 10"/>
                <a:cs typeface="LM Sans 10"/>
              </a:rPr>
              <a:t>changes if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use Kilometers instead of</a:t>
            </a:r>
            <a:r>
              <a:rPr sz="1000" spc="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meters</a:t>
            </a:r>
            <a:endParaRPr sz="1000">
              <a:latin typeface="LM Sans 10"/>
              <a:cs typeface="LM Sans 10"/>
            </a:endParaRPr>
          </a:p>
          <a:p>
            <a:pPr marL="327660">
              <a:lnSpc>
                <a:spcPts val="1200"/>
              </a:lnSpc>
            </a:pP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spc="-5" dirty="0">
                <a:latin typeface="LM Sans 10"/>
                <a:cs typeface="LM Sans 10"/>
              </a:rPr>
              <a:t>Advantage of correlation</a:t>
            </a:r>
            <a:r>
              <a:rPr sz="1000" spc="-2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coefficient!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Ass</a:t>
            </a:r>
            <a:r>
              <a:rPr sz="600" spc="10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o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ciation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Properties </a:t>
            </a:r>
            <a:r>
              <a:rPr spc="10" dirty="0"/>
              <a:t>of</a:t>
            </a:r>
            <a:r>
              <a:rPr dirty="0"/>
              <a:t> </a:t>
            </a:r>
            <a:r>
              <a:rPr spc="10" dirty="0"/>
              <a:t>covariance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29.04.202027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27672" y="1250362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917" y="123744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1196249"/>
            <a:ext cx="15290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If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185" dirty="0">
                <a:latin typeface="LM Sans 10"/>
                <a:cs typeface="LM Sans 10"/>
              </a:rPr>
              <a:t> </a:t>
            </a:r>
            <a:r>
              <a:rPr sz="1100" b="1" i="1" spc="-160" dirty="0">
                <a:latin typeface="DejaVu Sans"/>
                <a:cs typeface="DejaVu Sans"/>
              </a:rPr>
              <a:t>⊥</a:t>
            </a:r>
            <a:r>
              <a:rPr sz="1100" b="1" i="1" spc="-85" dirty="0">
                <a:latin typeface="DejaVu Sans"/>
                <a:cs typeface="DejaVu Sans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Cov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0865" y="146950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162133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07683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3834" y="1385397"/>
            <a:ext cx="3830320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If X and Y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independent, the </a:t>
            </a:r>
            <a:r>
              <a:rPr sz="1000" spc="-10" dirty="0">
                <a:latin typeface="LM Sans 10"/>
                <a:cs typeface="LM Sans 10"/>
              </a:rPr>
              <a:t>covariance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</a:t>
            </a:r>
            <a:endParaRPr sz="1000">
              <a:latin typeface="LM Sans 10"/>
              <a:cs typeface="LM Sans 10"/>
            </a:endParaRPr>
          </a:p>
          <a:p>
            <a:pPr marL="88900">
              <a:lnSpc>
                <a:spcPts val="1195"/>
              </a:lnSpc>
            </a:pPr>
            <a:r>
              <a:rPr sz="1000" spc="-25" dirty="0">
                <a:latin typeface="LM Sans 10"/>
                <a:cs typeface="LM Sans 10"/>
              </a:rPr>
              <a:t>For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constants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50" i="1" spc="-7" baseline="-11904" dirty="0">
                <a:latin typeface="LM Sans 8"/>
                <a:cs typeface="LM Sans 8"/>
              </a:rPr>
              <a:t>i</a:t>
            </a:r>
            <a:r>
              <a:rPr sz="1050" i="1" spc="307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and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b</a:t>
            </a:r>
            <a:r>
              <a:rPr sz="1050" i="1" spc="-7" baseline="-11904" dirty="0">
                <a:latin typeface="LM Sans 8"/>
                <a:cs typeface="LM Sans 8"/>
              </a:rPr>
              <a:t>i</a:t>
            </a:r>
            <a:r>
              <a:rPr sz="1050" i="1" spc="-195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, </a:t>
            </a:r>
            <a:r>
              <a:rPr sz="1000" i="1" spc="-10" dirty="0">
                <a:latin typeface="LM Sans 10"/>
                <a:cs typeface="LM Sans 10"/>
              </a:rPr>
              <a:t>Cov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1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b</a:t>
            </a:r>
            <a:r>
              <a:rPr sz="1000" spc="-25" dirty="0">
                <a:latin typeface="LM Sans 10"/>
                <a:cs typeface="LM Sans 10"/>
              </a:rPr>
              <a:t>1</a:t>
            </a:r>
            <a:r>
              <a:rPr sz="1000" i="1" spc="-2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00" i="1" spc="10" dirty="0">
                <a:latin typeface="LM Sans 10"/>
                <a:cs typeface="LM Sans 10"/>
              </a:rPr>
              <a:t>Y</a:t>
            </a:r>
            <a:r>
              <a:rPr sz="1000" i="1" spc="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b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00" spc="10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1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00" i="1" spc="10" dirty="0">
                <a:latin typeface="LM Sans 10"/>
                <a:cs typeface="LM Sans 10"/>
              </a:rPr>
              <a:t>Cov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88900">
              <a:lnSpc>
                <a:spcPts val="1195"/>
              </a:lnSpc>
            </a:pP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spc="-5" dirty="0">
                <a:latin typeface="LM Sans 10"/>
                <a:cs typeface="LM Sans 10"/>
              </a:rPr>
              <a:t>Adding a constant to </a:t>
            </a:r>
            <a:r>
              <a:rPr sz="1000" dirty="0">
                <a:latin typeface="LM Sans 10"/>
                <a:cs typeface="LM Sans 10"/>
              </a:rPr>
              <a:t>one/both </a:t>
            </a:r>
            <a:r>
              <a:rPr sz="1000" spc="-5" dirty="0">
                <a:latin typeface="LM Sans 10"/>
                <a:cs typeface="LM Sans 10"/>
              </a:rPr>
              <a:t>r.v. </a:t>
            </a:r>
            <a:r>
              <a:rPr sz="1000" dirty="0">
                <a:latin typeface="LM Sans 10"/>
                <a:cs typeface="LM Sans 10"/>
              </a:rPr>
              <a:t>does </a:t>
            </a:r>
            <a:r>
              <a:rPr sz="1000" spc="-5" dirty="0">
                <a:latin typeface="LM Sans 10"/>
                <a:cs typeface="LM Sans 10"/>
              </a:rPr>
              <a:t>not change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Cov</a:t>
            </a:r>
            <a:endParaRPr sz="1000">
              <a:latin typeface="LM Sans 10"/>
              <a:cs typeface="LM Sans 10"/>
            </a:endParaRPr>
          </a:p>
          <a:p>
            <a:pPr marL="88900">
              <a:lnSpc>
                <a:spcPts val="1195"/>
              </a:lnSpc>
            </a:pPr>
            <a:r>
              <a:rPr sz="1000" i="1" spc="240" dirty="0">
                <a:latin typeface="DejaVu Sans Condensed"/>
                <a:cs typeface="DejaVu Sans Condensed"/>
              </a:rPr>
              <a:t>→</a:t>
            </a:r>
            <a:r>
              <a:rPr sz="1000" i="1" spc="45" dirty="0">
                <a:latin typeface="DejaVu Sans Condensed"/>
                <a:cs typeface="DejaVu Sans Condensed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If </a:t>
            </a:r>
            <a:r>
              <a:rPr sz="1000" spc="-20" dirty="0">
                <a:latin typeface="LM Sans 10"/>
                <a:cs typeface="LM Sans 10"/>
              </a:rPr>
              <a:t>we</a:t>
            </a:r>
            <a:r>
              <a:rPr sz="1000" spc="-5" dirty="0">
                <a:latin typeface="LM Sans 10"/>
                <a:cs typeface="LM Sans 10"/>
              </a:rPr>
              <a:t> use </a:t>
            </a:r>
            <a:r>
              <a:rPr sz="1000" i="1" spc="55" dirty="0">
                <a:latin typeface="LM Sans 10"/>
                <a:cs typeface="LM Sans 10"/>
              </a:rPr>
              <a:t>X</a:t>
            </a:r>
            <a:r>
              <a:rPr sz="1050" i="1" spc="82" baseline="27777" dirty="0">
                <a:latin typeface="LM Roman 7"/>
                <a:cs typeface="LM Roman 7"/>
              </a:rPr>
              <a:t>∗</a:t>
            </a:r>
            <a:r>
              <a:rPr sz="1050" i="1" spc="37" baseline="27777" dirty="0">
                <a:latin typeface="LM Roman 7"/>
                <a:cs typeface="LM Roman 7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1000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1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, </a:t>
            </a:r>
            <a:r>
              <a:rPr sz="1000" i="1" spc="-10" dirty="0">
                <a:latin typeface="LM Sans 10"/>
                <a:cs typeface="LM Sans 10"/>
              </a:rPr>
              <a:t>Cov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LM Sans 10"/>
                <a:cs typeface="LM Sans 10"/>
              </a:rPr>
              <a:t>X</a:t>
            </a:r>
            <a:r>
              <a:rPr sz="1050" i="1" spc="22" baseline="27777" dirty="0">
                <a:latin typeface="LM Roman 7"/>
                <a:cs typeface="LM Roman 7"/>
              </a:rPr>
              <a:t>∗</a:t>
            </a:r>
            <a:r>
              <a:rPr sz="1000" i="1" spc="1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1000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       </a:t>
            </a:r>
            <a:r>
              <a:rPr sz="1000" i="1" spc="-240" dirty="0">
                <a:latin typeface="DejaVu Sans Condensed"/>
                <a:cs typeface="DejaVu Sans Condensed"/>
              </a:rPr>
              <a:t> </a:t>
            </a:r>
            <a:r>
              <a:rPr sz="1000" i="1" spc="-10" dirty="0">
                <a:latin typeface="LM Sans 10"/>
                <a:cs typeface="LM Sans 10"/>
              </a:rPr>
              <a:t>Cov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88900">
              <a:lnSpc>
                <a:spcPts val="1195"/>
              </a:lnSpc>
            </a:pPr>
            <a:r>
              <a:rPr sz="1000" i="1" spc="-15" dirty="0">
                <a:latin typeface="DejaVu Sans Condensed"/>
                <a:cs typeface="DejaVu Sans Condensed"/>
              </a:rPr>
              <a:t>|</a:t>
            </a:r>
            <a:r>
              <a:rPr sz="1000" i="1" spc="-15" dirty="0">
                <a:latin typeface="LM Sans 10"/>
                <a:cs typeface="LM Sans 10"/>
              </a:rPr>
              <a:t>Cov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)</a:t>
            </a:r>
            <a:r>
              <a:rPr sz="1000" i="1" spc="-15" dirty="0">
                <a:latin typeface="DejaVu Sans Condensed"/>
                <a:cs typeface="DejaVu Sans Condensed"/>
              </a:rPr>
              <a:t>|</a:t>
            </a:r>
            <a:r>
              <a:rPr sz="1000" i="1" spc="-10" dirty="0">
                <a:latin typeface="DejaVu Sans Condensed"/>
                <a:cs typeface="DejaVu Sans Condensed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10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sd</a:t>
            </a:r>
            <a:r>
              <a:rPr sz="1000" i="1" spc="-2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r>
              <a:rPr sz="1000" i="1" spc="-24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sd</a:t>
            </a:r>
            <a:r>
              <a:rPr sz="1000" i="1" spc="-2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88900">
              <a:lnSpc>
                <a:spcPts val="1200"/>
              </a:lnSpc>
            </a:pP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spc="-5" dirty="0">
                <a:latin typeface="LM Sans 10"/>
                <a:cs typeface="LM Sans 10"/>
              </a:rPr>
              <a:t>Absolute </a:t>
            </a:r>
            <a:r>
              <a:rPr sz="1000" spc="-10" dirty="0">
                <a:latin typeface="LM Sans 10"/>
                <a:cs typeface="LM Sans 10"/>
              </a:rPr>
              <a:t>covariance </a:t>
            </a:r>
            <a:r>
              <a:rPr sz="1000" spc="-5" dirty="0">
                <a:latin typeface="LM Sans 10"/>
                <a:cs typeface="LM Sans 10"/>
              </a:rPr>
              <a:t>cannot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10" dirty="0">
                <a:latin typeface="LM Sans 10"/>
                <a:cs typeface="LM Sans 10"/>
              </a:rPr>
              <a:t>larger </a:t>
            </a:r>
            <a:r>
              <a:rPr sz="1000" spc="-5" dirty="0">
                <a:latin typeface="LM Sans 10"/>
                <a:cs typeface="LM Sans 10"/>
              </a:rPr>
              <a:t>than product of</a:t>
            </a:r>
            <a:r>
              <a:rPr sz="1000" spc="-18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SDs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Ass</a:t>
            </a:r>
            <a:r>
              <a:rPr sz="600" spc="10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o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ciation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5" dirty="0"/>
              <a:t>Correlation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29.04.202028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1351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1030057"/>
            <a:ext cx="3119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Describes relationship </a:t>
            </a:r>
            <a:r>
              <a:rPr sz="1100" spc="-10" dirty="0">
                <a:latin typeface="LM Sans 10"/>
                <a:cs typeface="LM Sans 10"/>
              </a:rPr>
              <a:t>between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10" dirty="0">
                <a:latin typeface="LM Sans 10"/>
                <a:cs typeface="LM Sans 10"/>
              </a:rPr>
              <a:t>variables X and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865" y="131886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634" y="1234762"/>
            <a:ext cx="18230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15" dirty="0">
                <a:latin typeface="Verdana"/>
                <a:cs typeface="Verdana"/>
              </a:rPr>
              <a:t>ρ</a:t>
            </a:r>
            <a:r>
              <a:rPr sz="1050" i="1" spc="-22" baseline="-11904" dirty="0">
                <a:latin typeface="LM Sans 8"/>
                <a:cs typeface="LM Sans 8"/>
              </a:rPr>
              <a:t>X</a:t>
            </a:r>
            <a:r>
              <a:rPr sz="1050" i="1" spc="-22" baseline="-11904" dirty="0">
                <a:latin typeface="Verdana"/>
                <a:cs typeface="Verdana"/>
              </a:rPr>
              <a:t>,</a:t>
            </a:r>
            <a:r>
              <a:rPr sz="1050" i="1" spc="-22" baseline="-11904" dirty="0">
                <a:latin typeface="LM Sans 8"/>
                <a:cs typeface="LM Sans 8"/>
              </a:rPr>
              <a:t>Y</a:t>
            </a:r>
            <a:r>
              <a:rPr sz="1050" i="1" spc="284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15" dirty="0">
                <a:latin typeface="LM Sans 10"/>
                <a:cs typeface="LM Sans 10"/>
              </a:rPr>
              <a:t>Corr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9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500" u="sng" spc="300" baseline="27777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050" i="1" u="sng" spc="-15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Cov</a:t>
            </a:r>
            <a:r>
              <a:rPr sz="1050" i="1" u="sng" spc="-262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1050" u="sng" spc="22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(</a:t>
            </a:r>
            <a:r>
              <a:rPr sz="1050" i="1" u="sng" spc="22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X</a:t>
            </a:r>
            <a:r>
              <a:rPr sz="1050" i="1" u="sng" spc="22" baseline="39682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050" i="1" u="sng" spc="22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Y</a:t>
            </a:r>
            <a:r>
              <a:rPr sz="1050" i="1" u="sng" spc="-195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1050" u="sng" spc="-7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)</a:t>
            </a:r>
            <a:r>
              <a:rPr sz="1050" u="sng" spc="-37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endParaRPr sz="1050" baseline="39682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9925" y="1316357"/>
            <a:ext cx="5626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sd</a:t>
            </a:r>
            <a:r>
              <a:rPr sz="700" i="1" spc="-20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(</a:t>
            </a:r>
            <a:r>
              <a:rPr sz="700" i="1" spc="-5" dirty="0">
                <a:latin typeface="LM Sans 8"/>
                <a:cs typeface="LM Sans 8"/>
              </a:rPr>
              <a:t>X</a:t>
            </a:r>
            <a:r>
              <a:rPr sz="700" i="1" spc="-17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)</a:t>
            </a:r>
            <a:r>
              <a:rPr sz="700" i="1" spc="-5" dirty="0">
                <a:latin typeface="LM Roman 7"/>
                <a:cs typeface="LM Roman 7"/>
              </a:rPr>
              <a:t>∗</a:t>
            </a:r>
            <a:r>
              <a:rPr sz="700" i="1" spc="-5" dirty="0">
                <a:latin typeface="LM Sans 8"/>
                <a:cs typeface="LM Sans 8"/>
              </a:rPr>
              <a:t>sd</a:t>
            </a:r>
            <a:r>
              <a:rPr sz="700" i="1" spc="-195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(</a:t>
            </a:r>
            <a:r>
              <a:rPr sz="700" i="1" spc="-5" dirty="0">
                <a:latin typeface="LM Sans 8"/>
                <a:cs typeface="LM Sans 8"/>
              </a:rPr>
              <a:t>Y</a:t>
            </a:r>
            <a:r>
              <a:rPr sz="700" i="1" spc="-145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)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089" y="151879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1435340"/>
            <a:ext cx="651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Properties: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108" y="1657410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4352" y="164449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034" y="1611838"/>
            <a:ext cx="1190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5" dirty="0">
                <a:latin typeface="DejaVu Sans Condensed"/>
                <a:cs typeface="DejaVu Sans Condensed"/>
              </a:rPr>
              <a:t>−</a:t>
            </a:r>
            <a:r>
              <a:rPr sz="1000" spc="5" dirty="0">
                <a:latin typeface="LM Sans 10"/>
                <a:cs typeface="LM Sans 10"/>
              </a:rPr>
              <a:t>1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20" dirty="0">
                <a:latin typeface="DejaVu Sans Condensed"/>
                <a:cs typeface="DejaVu Sans Condensed"/>
              </a:rPr>
              <a:t> </a:t>
            </a:r>
            <a:r>
              <a:rPr sz="1000" i="1" spc="-15" dirty="0">
                <a:latin typeface="LM Sans 10"/>
                <a:cs typeface="LM Sans 10"/>
              </a:rPr>
              <a:t>Corr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9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20" dirty="0">
                <a:latin typeface="DejaVu Sans Condensed"/>
                <a:cs typeface="DejaVu Sans Condensed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7966" y="1860435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7122" y="1788980"/>
            <a:ext cx="2910205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LM Sans 9"/>
                <a:cs typeface="LM Sans 9"/>
              </a:rPr>
              <a:t>No </a:t>
            </a:r>
            <a:r>
              <a:rPr sz="900" dirty="0">
                <a:latin typeface="LM Sans 9"/>
                <a:cs typeface="LM Sans 9"/>
              </a:rPr>
              <a:t>dependence </a:t>
            </a:r>
            <a:r>
              <a:rPr sz="900" spc="-5" dirty="0">
                <a:latin typeface="LM Sans 9"/>
                <a:cs typeface="LM Sans 9"/>
              </a:rPr>
              <a:t>on measurement of X and</a:t>
            </a:r>
            <a:r>
              <a:rPr sz="900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Y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latin typeface="LM Sans 9"/>
                <a:cs typeface="LM Sans 9"/>
              </a:rPr>
              <a:t>Corr </a:t>
            </a:r>
            <a:r>
              <a:rPr sz="900" spc="-5" dirty="0">
                <a:latin typeface="LM Sans 9"/>
                <a:cs typeface="LM Sans 9"/>
              </a:rPr>
              <a:t>is only negative if </a:t>
            </a:r>
            <a:r>
              <a:rPr sz="900" spc="-10" dirty="0">
                <a:latin typeface="LM Sans 9"/>
                <a:cs typeface="LM Sans 9"/>
              </a:rPr>
              <a:t>Cov </a:t>
            </a:r>
            <a:r>
              <a:rPr sz="900" spc="-5" dirty="0">
                <a:latin typeface="LM Sans 9"/>
                <a:cs typeface="LM Sans 9"/>
              </a:rPr>
              <a:t>is negative (sd </a:t>
            </a:r>
            <a:r>
              <a:rPr sz="900" spc="-15" dirty="0">
                <a:latin typeface="LM Sans 9"/>
                <a:cs typeface="LM Sans 9"/>
              </a:rPr>
              <a:t>always</a:t>
            </a:r>
            <a:r>
              <a:rPr sz="900" spc="45" dirty="0">
                <a:latin typeface="LM Sans 9"/>
                <a:cs typeface="LM Sans 9"/>
              </a:rPr>
              <a:t> </a:t>
            </a:r>
            <a:r>
              <a:rPr sz="900" dirty="0">
                <a:latin typeface="LM Sans 9"/>
                <a:cs typeface="LM Sans 9"/>
              </a:rPr>
              <a:t>positive)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7966" y="1999615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108" y="2138206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4352" y="212528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4634" y="2092635"/>
            <a:ext cx="2973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15" dirty="0">
                <a:latin typeface="LM Sans 10"/>
                <a:cs typeface="LM Sans 10"/>
              </a:rPr>
              <a:t>Corr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1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-15" dirty="0">
                <a:latin typeface="LM Sans 10"/>
                <a:cs typeface="LM Sans 10"/>
              </a:rPr>
              <a:t>b</a:t>
            </a:r>
            <a:r>
              <a:rPr sz="1050" spc="-22" baseline="-11904" dirty="0">
                <a:latin typeface="LM Sans 8"/>
                <a:cs typeface="LM Sans 8"/>
              </a:rPr>
              <a:t>1</a:t>
            </a:r>
            <a:r>
              <a:rPr sz="1000" i="1" spc="-15" dirty="0">
                <a:latin typeface="Verdana"/>
                <a:cs typeface="Verdana"/>
              </a:rPr>
              <a:t>,</a:t>
            </a:r>
            <a:r>
              <a:rPr sz="1000" i="1" spc="-190" dirty="0">
                <a:latin typeface="Verdana"/>
                <a:cs typeface="Verdana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00" i="1" spc="10" dirty="0">
                <a:latin typeface="LM Sans 10"/>
                <a:cs typeface="LM Sans 10"/>
              </a:rPr>
              <a:t>Y</a:t>
            </a:r>
            <a:r>
              <a:rPr sz="1000" i="1" spc="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b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00" spc="10" dirty="0">
                <a:latin typeface="LM Sans 10"/>
                <a:cs typeface="LM Sans 10"/>
              </a:rPr>
              <a:t>)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+</a:t>
            </a:r>
            <a:r>
              <a:rPr sz="1000" i="1" spc="-10" dirty="0">
                <a:latin typeface="LM Sans 10"/>
                <a:cs typeface="LM Sans 10"/>
              </a:rPr>
              <a:t>Corr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), if 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1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50" spc="104" baseline="-11904" dirty="0">
                <a:latin typeface="LM Sans 8"/>
                <a:cs typeface="LM Sans 8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&gt;</a:t>
            </a:r>
            <a:r>
              <a:rPr sz="1000" i="1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7966" y="248041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1934" y="2203689"/>
            <a:ext cx="3409315" cy="3676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000" i="1" spc="-15" dirty="0">
                <a:latin typeface="LM Sans 10"/>
                <a:cs typeface="LM Sans 10"/>
              </a:rPr>
              <a:t>Corr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1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-15" dirty="0">
                <a:latin typeface="LM Sans 10"/>
                <a:cs typeface="LM Sans 10"/>
              </a:rPr>
              <a:t>b</a:t>
            </a:r>
            <a:r>
              <a:rPr sz="1050" spc="-22" baseline="-11904" dirty="0">
                <a:latin typeface="LM Sans 8"/>
                <a:cs typeface="LM Sans 8"/>
              </a:rPr>
              <a:t>1</a:t>
            </a:r>
            <a:r>
              <a:rPr sz="1000" i="1" spc="-1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00" i="1" spc="10" dirty="0">
                <a:latin typeface="LM Sans 10"/>
                <a:cs typeface="LM Sans 10"/>
              </a:rPr>
              <a:t>Y</a:t>
            </a:r>
            <a:r>
              <a:rPr sz="1000" i="1" spc="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b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00" spc="10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DejaVu Sans Condensed"/>
                <a:cs typeface="DejaVu Sans Condensed"/>
              </a:rPr>
              <a:t>−</a:t>
            </a:r>
            <a:r>
              <a:rPr sz="1000" i="1" spc="-5" dirty="0">
                <a:latin typeface="LM Sans 10"/>
                <a:cs typeface="LM Sans 10"/>
              </a:rPr>
              <a:t>Corr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), if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1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50" spc="112" baseline="-11904" dirty="0">
                <a:latin typeface="LM Sans 8"/>
                <a:cs typeface="LM Sans 8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&lt;</a:t>
            </a:r>
            <a:r>
              <a:rPr sz="1000" i="1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</a:t>
            </a:r>
            <a:endParaRPr sz="1000">
              <a:latin typeface="LM Sans 10"/>
              <a:cs typeface="LM Sans 10"/>
            </a:endParaRPr>
          </a:p>
          <a:p>
            <a:pPr marL="327660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LM Sans 9"/>
                <a:cs typeface="LM Sans 9"/>
              </a:rPr>
              <a:t>Correlation coefficient of X and Y is not changed </a:t>
            </a:r>
            <a:r>
              <a:rPr sz="900" spc="-20" dirty="0">
                <a:latin typeface="LM Sans 9"/>
                <a:cs typeface="LM Sans 9"/>
              </a:rPr>
              <a:t>by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constants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</a:t>
            </a:r>
            <a:r>
              <a:rPr spc="5" dirty="0"/>
              <a:t> </a:t>
            </a:r>
            <a:r>
              <a:rPr spc="15" dirty="0"/>
              <a:t>1a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29.04.202029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66456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87459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1307819"/>
            <a:ext cx="4262120" cy="847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LM Sans 10"/>
                <a:cs typeface="LM Sans 10"/>
              </a:rPr>
              <a:t>Is </a:t>
            </a:r>
            <a:r>
              <a:rPr sz="1100" b="1" spc="-10" dirty="0">
                <a:latin typeface="LM Sans 10"/>
                <a:cs typeface="LM Sans 10"/>
              </a:rPr>
              <a:t>X </a:t>
            </a:r>
            <a:r>
              <a:rPr sz="1100" b="1" spc="-5" dirty="0">
                <a:latin typeface="LM Sans 10"/>
                <a:cs typeface="LM Sans 10"/>
              </a:rPr>
              <a:t>a continuous </a:t>
            </a:r>
            <a:r>
              <a:rPr sz="1100" b="1" spc="-10" dirty="0">
                <a:latin typeface="LM Sans 10"/>
                <a:cs typeface="LM Sans 10"/>
              </a:rPr>
              <a:t>random variable?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the result consist of countable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numbers?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latin typeface="LM Sans 10"/>
                <a:cs typeface="LM Sans 10"/>
              </a:rPr>
              <a:t>Yes! </a:t>
            </a:r>
            <a:r>
              <a:rPr sz="1100" spc="-10" dirty="0">
                <a:latin typeface="LM Sans 10"/>
                <a:cs typeface="LM Sans 10"/>
              </a:rPr>
              <a:t>Therefore </a:t>
            </a:r>
            <a:r>
              <a:rPr sz="1100" spc="-5" dirty="0">
                <a:latin typeface="LM Sans 10"/>
                <a:cs typeface="LM Sans 10"/>
              </a:rPr>
              <a:t>it is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discrete </a:t>
            </a:r>
            <a:r>
              <a:rPr sz="1100" spc="-10" dirty="0">
                <a:latin typeface="LM Sans 10"/>
                <a:cs typeface="LM Sans 10"/>
              </a:rPr>
              <a:t>random variable and </a:t>
            </a:r>
            <a:r>
              <a:rPr sz="1100" spc="-5" dirty="0">
                <a:latin typeface="LM Sans 10"/>
                <a:cs typeface="LM Sans 10"/>
              </a:rPr>
              <a:t>not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continuous  </a:t>
            </a:r>
            <a:r>
              <a:rPr sz="1100" spc="-10" dirty="0">
                <a:latin typeface="LM Sans 10"/>
                <a:cs typeface="LM Sans 10"/>
              </a:rPr>
              <a:t>variable!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459" y="792"/>
            <a:ext cx="1739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Intro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Econometrics </a:t>
            </a:r>
            <a:r>
              <a:rPr spc="10" dirty="0"/>
              <a:t>in</a:t>
            </a:r>
            <a:r>
              <a:rPr dirty="0"/>
              <a:t> </a:t>
            </a:r>
            <a:r>
              <a:rPr spc="10" dirty="0"/>
              <a:t>general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281089" y="134166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314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72126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89838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208818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24002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65" y="2391854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2543683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5844" y="984921"/>
            <a:ext cx="3755390" cy="165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What </a:t>
            </a:r>
            <a:r>
              <a:rPr sz="1100" b="1" spc="-5" dirty="0">
                <a:latin typeface="LM Sans 10"/>
                <a:cs typeface="LM Sans 10"/>
              </a:rPr>
              <a:t>is econometrics all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dirty="0">
                <a:latin typeface="LM Sans 10"/>
                <a:cs typeface="LM Sans 10"/>
              </a:rPr>
              <a:t>about?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13199"/>
              </a:lnSpc>
              <a:spcBef>
                <a:spcPts val="655"/>
              </a:spcBef>
            </a:pPr>
            <a:r>
              <a:rPr sz="1100" spc="-5" dirty="0">
                <a:latin typeface="LM Sans 10"/>
                <a:cs typeface="LM Sans 10"/>
              </a:rPr>
              <a:t>Econometrics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statistics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economists </a:t>
            </a:r>
            <a:r>
              <a:rPr sz="1100" spc="-10" dirty="0">
                <a:latin typeface="LM Sans 10"/>
                <a:cs typeface="LM Sans 10"/>
              </a:rPr>
              <a:t>(and </a:t>
            </a:r>
            <a:r>
              <a:rPr sz="1100" spc="-5" dirty="0">
                <a:latin typeface="LM Sans 10"/>
                <a:cs typeface="LM Sans 10"/>
              </a:rPr>
              <a:t>politicians)  Mathematical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10" dirty="0">
                <a:latin typeface="LM Sans 10"/>
                <a:cs typeface="LM Sans 10"/>
              </a:rPr>
              <a:t>(e.g. </a:t>
            </a:r>
            <a:r>
              <a:rPr sz="1100" spc="-5" dirty="0">
                <a:latin typeface="LM Sans 10"/>
                <a:cs typeface="LM Sans 10"/>
              </a:rPr>
              <a:t>regression)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economic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problems</a:t>
            </a:r>
            <a:endParaRPr sz="1100">
              <a:latin typeface="LM Sans 10"/>
              <a:cs typeface="LM Sans 10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LM Sans 10"/>
                <a:cs typeface="LM Sans 10"/>
              </a:rPr>
              <a:t>Different </a:t>
            </a:r>
            <a:r>
              <a:rPr sz="1000" dirty="0">
                <a:latin typeface="LM Sans 10"/>
                <a:cs typeface="LM Sans 10"/>
              </a:rPr>
              <a:t>focus </a:t>
            </a:r>
            <a:r>
              <a:rPr sz="1000" spc="-5" dirty="0">
                <a:latin typeface="LM Sans 10"/>
                <a:cs typeface="LM Sans 10"/>
              </a:rPr>
              <a:t>and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interpretation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M Sans 10"/>
                <a:cs typeface="LM Sans 10"/>
              </a:rPr>
              <a:t>Use of statistical methods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empirical data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to...</a:t>
            </a:r>
            <a:endParaRPr sz="1100">
              <a:latin typeface="LM Sans 10"/>
              <a:cs typeface="LM Sans 10"/>
            </a:endParaRPr>
          </a:p>
          <a:p>
            <a:pPr marL="566420" marR="140906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estimate (economic) relationships  test</a:t>
            </a:r>
            <a:r>
              <a:rPr sz="1000" spc="-10" dirty="0">
                <a:latin typeface="LM Sans 10"/>
                <a:cs typeface="LM Sans 10"/>
              </a:rPr>
              <a:t> theories</a:t>
            </a:r>
            <a:endParaRPr sz="1000">
              <a:latin typeface="LM Sans 10"/>
              <a:cs typeface="LM Sans 10"/>
            </a:endParaRPr>
          </a:p>
          <a:p>
            <a:pPr marL="566420" marR="2278380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latin typeface="LM Sans 10"/>
                <a:cs typeface="LM Sans 10"/>
              </a:rPr>
              <a:t>evaluate </a:t>
            </a:r>
            <a:r>
              <a:rPr sz="1000" dirty="0">
                <a:latin typeface="LM Sans 10"/>
                <a:cs typeface="LM Sans 10"/>
              </a:rPr>
              <a:t>policies  </a:t>
            </a:r>
            <a:r>
              <a:rPr sz="1000" spc="-10" dirty="0">
                <a:latin typeface="LM Sans 10"/>
                <a:cs typeface="LM Sans 10"/>
              </a:rPr>
              <a:t>forecast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variables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29.04.20203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</a:t>
            </a:r>
            <a:r>
              <a:rPr spc="15" dirty="0"/>
              <a:t>1b and</a:t>
            </a:r>
            <a:r>
              <a:rPr dirty="0"/>
              <a:t> </a:t>
            </a:r>
            <a:r>
              <a:rPr spc="15" dirty="0"/>
              <a:t>1c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29.04.202030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35817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6820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05153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26156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47159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844" y="1001431"/>
            <a:ext cx="4166870" cy="1578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 P(X=3)</a:t>
            </a:r>
            <a:endParaRPr sz="1100">
              <a:latin typeface="LM Sans 10"/>
              <a:cs typeface="LM Sans 10"/>
            </a:endParaRPr>
          </a:p>
          <a:p>
            <a:pPr marL="289560" marR="387985">
              <a:lnSpc>
                <a:spcPct val="125299"/>
              </a:lnSpc>
              <a:spcBef>
                <a:spcPts val="495"/>
              </a:spcBef>
            </a:pPr>
            <a:r>
              <a:rPr sz="1100" dirty="0">
                <a:latin typeface="LM Sans 10"/>
                <a:cs typeface="LM Sans 10"/>
              </a:rPr>
              <a:t>“What </a:t>
            </a:r>
            <a:r>
              <a:rPr sz="1100" spc="-5" dirty="0">
                <a:latin typeface="LM Sans 10"/>
                <a:cs typeface="LM Sans 10"/>
              </a:rPr>
              <a:t>is the </a:t>
            </a:r>
            <a:r>
              <a:rPr sz="1100" spc="-20" dirty="0">
                <a:latin typeface="LM Sans 10"/>
                <a:cs typeface="LM Sans 10"/>
              </a:rPr>
              <a:t>probability,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5" dirty="0">
                <a:latin typeface="LM Sans 10"/>
                <a:cs typeface="LM Sans 10"/>
              </a:rPr>
              <a:t>throw </a:t>
            </a:r>
            <a:r>
              <a:rPr sz="1100" spc="-5" dirty="0">
                <a:latin typeface="LM Sans 10"/>
                <a:cs typeface="LM Sans 10"/>
              </a:rPr>
              <a:t>with one shot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5" dirty="0">
                <a:latin typeface="LM Sans 10"/>
                <a:cs typeface="LM Sans 10"/>
              </a:rPr>
              <a:t>3?”  </a:t>
            </a:r>
            <a:r>
              <a:rPr sz="1100" spc="-10" dirty="0">
                <a:latin typeface="LM Sans 10"/>
                <a:cs typeface="LM Sans 10"/>
              </a:rPr>
              <a:t>P(X=3) = </a:t>
            </a:r>
            <a:r>
              <a:rPr sz="1100" spc="-5" dirty="0">
                <a:latin typeface="LM Sans 10"/>
                <a:cs typeface="LM Sans 10"/>
              </a:rPr>
              <a:t>1/6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5" dirty="0">
                <a:latin typeface="LM Sans 10"/>
                <a:cs typeface="LM Sans 10"/>
              </a:rPr>
              <a:t> 0.167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100" b="1" spc="-10" dirty="0">
                <a:latin typeface="LM Sans 10"/>
                <a:cs typeface="LM Sans 10"/>
              </a:rPr>
              <a:t>Calculate P(X=7)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LM Sans 10"/>
                <a:cs typeface="LM Sans 10"/>
              </a:rPr>
              <a:t>“What </a:t>
            </a:r>
            <a:r>
              <a:rPr sz="1100" spc="-5" dirty="0">
                <a:latin typeface="LM Sans 10"/>
                <a:cs typeface="LM Sans 10"/>
              </a:rPr>
              <a:t>is the </a:t>
            </a:r>
            <a:r>
              <a:rPr sz="1100" spc="-20" dirty="0">
                <a:latin typeface="LM Sans 10"/>
                <a:cs typeface="LM Sans 10"/>
              </a:rPr>
              <a:t>probability,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5" dirty="0">
                <a:latin typeface="LM Sans 10"/>
                <a:cs typeface="LM Sans 10"/>
              </a:rPr>
              <a:t>throw </a:t>
            </a:r>
            <a:r>
              <a:rPr sz="1100" spc="-5" dirty="0">
                <a:latin typeface="LM Sans 10"/>
                <a:cs typeface="LM Sans 10"/>
              </a:rPr>
              <a:t>with one shot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7?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25299"/>
              </a:lnSpc>
            </a:pPr>
            <a:r>
              <a:rPr sz="1100" spc="-5" dirty="0">
                <a:latin typeface="LM Sans 10"/>
                <a:cs typeface="LM Sans 10"/>
              </a:rPr>
              <a:t>Not possible, because our dice only includes only the numbers 1-6.  </a:t>
            </a:r>
            <a:r>
              <a:rPr sz="1100" spc="-10" dirty="0">
                <a:latin typeface="LM Sans 10"/>
                <a:cs typeface="LM Sans 10"/>
              </a:rPr>
              <a:t>P(X=7) =</a:t>
            </a:r>
            <a:r>
              <a:rPr sz="1100" spc="-5" dirty="0">
                <a:latin typeface="LM Sans 10"/>
                <a:cs typeface="LM Sans 10"/>
              </a:rPr>
              <a:t> 0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</a:t>
            </a:r>
            <a:r>
              <a:rPr spc="5" dirty="0"/>
              <a:t> </a:t>
            </a:r>
            <a:r>
              <a:rPr spc="15" dirty="0"/>
              <a:t>1d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29.04.202031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278774"/>
            <a:ext cx="970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r>
              <a:rPr sz="1100" b="1" spc="-65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E(X)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63551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1552078"/>
            <a:ext cx="3124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sum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probabilities </a:t>
            </a:r>
            <a:r>
              <a:rPr sz="1100" spc="-5" dirty="0">
                <a:latin typeface="LM Sans 10"/>
                <a:cs typeface="LM Sans 10"/>
              </a:rPr>
              <a:t>of outcomes *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outcomes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089" y="184555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1762111"/>
            <a:ext cx="4895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649" y="1658199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0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1902" y="1735580"/>
            <a:ext cx="201295" cy="252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sz="800" i="1" spc="-5" dirty="0">
                <a:latin typeface="LM Sans 8"/>
                <a:cs typeface="LM Sans 8"/>
              </a:rPr>
              <a:t>k  j</a:t>
            </a:r>
            <a:r>
              <a:rPr sz="800" i="1" spc="-21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=1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1277" y="1762111"/>
            <a:ext cx="603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j </a:t>
            </a:r>
            <a:r>
              <a:rPr sz="1100" i="1" spc="-285" dirty="0">
                <a:latin typeface="DejaVu Sans Condensed"/>
                <a:cs typeface="DejaVu Sans Condensed"/>
              </a:rPr>
              <a:t>∗ </a:t>
            </a:r>
            <a:r>
              <a:rPr sz="1100" i="1" spc="-5" dirty="0">
                <a:latin typeface="LM Sans 10"/>
                <a:cs typeface="LM Sans 10"/>
              </a:rPr>
              <a:t>f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j</a:t>
            </a:r>
            <a:r>
              <a:rPr sz="1200" i="1" spc="-352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089" y="205558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932" y="1972130"/>
            <a:ext cx="27330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E(X)= </a:t>
            </a:r>
            <a:r>
              <a:rPr sz="1100" spc="-5" dirty="0">
                <a:latin typeface="LM Sans 10"/>
                <a:cs typeface="LM Sans 10"/>
              </a:rPr>
              <a:t>1/6 * 1 </a:t>
            </a:r>
            <a:r>
              <a:rPr sz="1100" spc="-10" dirty="0">
                <a:latin typeface="LM Sans 10"/>
                <a:cs typeface="LM Sans 10"/>
              </a:rPr>
              <a:t>+ </a:t>
            </a:r>
            <a:r>
              <a:rPr sz="1100" spc="-5" dirty="0">
                <a:latin typeface="LM Sans 10"/>
                <a:cs typeface="LM Sans 10"/>
              </a:rPr>
              <a:t>1/6 * 2 </a:t>
            </a:r>
            <a:r>
              <a:rPr sz="1100" spc="-10" dirty="0">
                <a:latin typeface="LM Sans 10"/>
                <a:cs typeface="LM Sans 10"/>
              </a:rPr>
              <a:t>+ </a:t>
            </a:r>
            <a:r>
              <a:rPr sz="1100" spc="-5" dirty="0">
                <a:latin typeface="LM Sans 10"/>
                <a:cs typeface="LM Sans 10"/>
              </a:rPr>
              <a:t>... 1/6 * 6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3.5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</a:t>
            </a:r>
            <a:r>
              <a:rPr spc="15" dirty="0"/>
              <a:t>1e and</a:t>
            </a:r>
            <a:r>
              <a:rPr dirty="0"/>
              <a:t> </a:t>
            </a:r>
            <a:r>
              <a:rPr spc="10" dirty="0"/>
              <a:t>1f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29.04.202032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59503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25044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63254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844" y="894142"/>
            <a:ext cx="4303395" cy="18472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2715" algn="just">
              <a:lnSpc>
                <a:spcPct val="102600"/>
              </a:lnSpc>
              <a:spcBef>
                <a:spcPts val="55"/>
              </a:spcBef>
            </a:pPr>
            <a:r>
              <a:rPr sz="1100" b="1" spc="-5" dirty="0">
                <a:latin typeface="LM Sans 10"/>
                <a:cs typeface="LM Sans 10"/>
              </a:rPr>
              <a:t>Suppose that a friend doubles the number of </a:t>
            </a:r>
            <a:r>
              <a:rPr sz="1100" b="1" spc="-15" dirty="0">
                <a:latin typeface="LM Sans 10"/>
                <a:cs typeface="LM Sans 10"/>
              </a:rPr>
              <a:t>your </a:t>
            </a:r>
            <a:r>
              <a:rPr sz="1100" b="1" spc="-5" dirty="0">
                <a:latin typeface="LM Sans 10"/>
                <a:cs typeface="LM Sans 10"/>
              </a:rPr>
              <a:t>dice and gives  the </a:t>
            </a:r>
            <a:r>
              <a:rPr sz="1100" b="1" spc="-10" dirty="0">
                <a:latin typeface="LM Sans 10"/>
                <a:cs typeface="LM Sans 10"/>
              </a:rPr>
              <a:t>corresponding amount </a:t>
            </a:r>
            <a:r>
              <a:rPr sz="1100" b="1" spc="-5" dirty="0">
                <a:latin typeface="LM Sans 10"/>
                <a:cs typeface="LM Sans 10"/>
              </a:rPr>
              <a:t>of </a:t>
            </a:r>
            <a:r>
              <a:rPr sz="1100" b="1" spc="-10" dirty="0">
                <a:latin typeface="LM Sans 10"/>
                <a:cs typeface="LM Sans 10"/>
              </a:rPr>
              <a:t>money </a:t>
            </a:r>
            <a:r>
              <a:rPr sz="1100" b="1" spc="-5" dirty="0">
                <a:latin typeface="LM Sans 10"/>
                <a:cs typeface="LM Sans 10"/>
              </a:rPr>
              <a:t>in Euro. </a:t>
            </a:r>
            <a:r>
              <a:rPr sz="1100" b="1" spc="-20" dirty="0">
                <a:latin typeface="LM Sans 10"/>
                <a:cs typeface="LM Sans 10"/>
              </a:rPr>
              <a:t>How </a:t>
            </a:r>
            <a:r>
              <a:rPr sz="1100" b="1" spc="-10" dirty="0">
                <a:latin typeface="LM Sans 10"/>
                <a:cs typeface="LM Sans 10"/>
              </a:rPr>
              <a:t>much Euro </a:t>
            </a:r>
            <a:r>
              <a:rPr sz="1100" b="1" spc="-5" dirty="0">
                <a:latin typeface="LM Sans 10"/>
                <a:cs typeface="LM Sans 10"/>
              </a:rPr>
              <a:t>do  </a:t>
            </a:r>
            <a:r>
              <a:rPr sz="1100" b="1" spc="-20" dirty="0">
                <a:latin typeface="LM Sans 10"/>
                <a:cs typeface="LM Sans 10"/>
              </a:rPr>
              <a:t>you </a:t>
            </a:r>
            <a:r>
              <a:rPr sz="1100" b="1" dirty="0">
                <a:latin typeface="LM Sans 10"/>
                <a:cs typeface="LM Sans 10"/>
              </a:rPr>
              <a:t>expect </a:t>
            </a:r>
            <a:r>
              <a:rPr sz="1100" b="1" spc="-5" dirty="0">
                <a:latin typeface="LM Sans 10"/>
                <a:cs typeface="LM Sans 10"/>
              </a:rPr>
              <a:t>in average to receive </a:t>
            </a:r>
            <a:r>
              <a:rPr sz="1100" b="1" spc="-15" dirty="0">
                <a:latin typeface="LM Sans 10"/>
                <a:cs typeface="LM Sans 10"/>
              </a:rPr>
              <a:t>your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friend?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3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5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7</a:t>
            </a:r>
            <a:endParaRPr sz="1100">
              <a:latin typeface="LM Sans 10"/>
              <a:cs typeface="LM Sans 10"/>
            </a:endParaRPr>
          </a:p>
          <a:p>
            <a:pPr marL="12700" marR="80645" algn="just">
              <a:lnSpc>
                <a:spcPct val="102600"/>
              </a:lnSpc>
              <a:spcBef>
                <a:spcPts val="800"/>
              </a:spcBef>
            </a:pPr>
            <a:r>
              <a:rPr sz="1100" b="1" spc="-40" dirty="0">
                <a:latin typeface="LM Sans 10"/>
                <a:cs typeface="LM Sans 10"/>
              </a:rPr>
              <a:t>You </a:t>
            </a:r>
            <a:r>
              <a:rPr sz="1100" b="1" spc="-15" dirty="0">
                <a:latin typeface="LM Sans 10"/>
                <a:cs typeface="LM Sans 10"/>
              </a:rPr>
              <a:t>throw </a:t>
            </a:r>
            <a:r>
              <a:rPr sz="1100" b="1" spc="-5" dirty="0">
                <a:latin typeface="LM Sans 10"/>
                <a:cs typeface="LM Sans 10"/>
              </a:rPr>
              <a:t>another dice with 8 sides, </a:t>
            </a:r>
            <a:r>
              <a:rPr sz="1100" b="1" spc="-10" dirty="0">
                <a:latin typeface="LM Sans 10"/>
                <a:cs typeface="LM Sans 10"/>
              </a:rPr>
              <a:t>which </a:t>
            </a:r>
            <a:r>
              <a:rPr sz="1100" b="1" spc="-5" dirty="0">
                <a:latin typeface="LM Sans 10"/>
                <a:cs typeface="LM Sans 10"/>
              </a:rPr>
              <a:t>is not manipulated ,as  </a:t>
            </a:r>
            <a:r>
              <a:rPr sz="1100" b="1" spc="-15" dirty="0">
                <a:latin typeface="LM Sans 10"/>
                <a:cs typeface="LM Sans 10"/>
              </a:rPr>
              <a:t>well. </a:t>
            </a:r>
            <a:r>
              <a:rPr sz="1100" b="1" spc="-5" dirty="0">
                <a:latin typeface="LM Sans 10"/>
                <a:cs typeface="LM Sans 10"/>
              </a:rPr>
              <a:t>Denote the result </a:t>
            </a:r>
            <a:r>
              <a:rPr sz="1100" b="1" spc="-25" dirty="0">
                <a:latin typeface="LM Sans 10"/>
                <a:cs typeface="LM Sans 10"/>
              </a:rPr>
              <a:t>by </a:t>
            </a:r>
            <a:r>
              <a:rPr sz="1100" b="1" spc="-10" dirty="0">
                <a:latin typeface="LM Sans 10"/>
                <a:cs typeface="LM Sans 10"/>
              </a:rPr>
              <a:t>Y. Calculate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5" dirty="0">
                <a:latin typeface="LM Sans 10"/>
                <a:cs typeface="LM Sans 10"/>
              </a:rPr>
              <a:t>3</a:t>
            </a:r>
            <a:r>
              <a:rPr sz="1100" i="1" spc="-55" dirty="0">
                <a:latin typeface="Verdana"/>
                <a:cs typeface="Verdana"/>
              </a:rPr>
              <a:t>, </a:t>
            </a:r>
            <a:r>
              <a:rPr sz="1100" i="1" spc="-10" dirty="0">
                <a:latin typeface="LM Sans 10"/>
                <a:cs typeface="LM Sans 10"/>
              </a:rPr>
              <a:t>Y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7)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Are X and Y </a:t>
            </a:r>
            <a:r>
              <a:rPr sz="1100" spc="-5" dirty="0">
                <a:latin typeface="LM Sans 10"/>
                <a:cs typeface="LM Sans 10"/>
              </a:rPr>
              <a:t>independent from each other? </a:t>
            </a:r>
            <a:r>
              <a:rPr sz="1100" spc="-30" dirty="0">
                <a:latin typeface="LM Sans 10"/>
                <a:cs typeface="LM Sans 10"/>
              </a:rPr>
              <a:t>Yes? </a:t>
            </a:r>
            <a:r>
              <a:rPr sz="1100" spc="-10" dirty="0">
                <a:latin typeface="LM Sans 10"/>
                <a:cs typeface="LM Sans 10"/>
              </a:rPr>
              <a:t>Then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-5" dirty="0">
                <a:latin typeface="LM Sans 10"/>
                <a:cs typeface="LM Sans 10"/>
              </a:rPr>
              <a:t>easily  compute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5" dirty="0">
                <a:latin typeface="LM Sans 10"/>
                <a:cs typeface="LM Sans 10"/>
              </a:rPr>
              <a:t>3</a:t>
            </a:r>
            <a:r>
              <a:rPr sz="1100" i="1" spc="-55" dirty="0">
                <a:latin typeface="Verdana"/>
                <a:cs typeface="Verdana"/>
              </a:rPr>
              <a:t>, </a:t>
            </a:r>
            <a:r>
              <a:rPr sz="1100" i="1" spc="-10" dirty="0">
                <a:latin typeface="LM Sans 10"/>
                <a:cs typeface="LM Sans 10"/>
              </a:rPr>
              <a:t>Y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7)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</a:t>
            </a:r>
            <a:r>
              <a:rPr sz="1100" i="1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3</a:t>
            </a:r>
            <a:r>
              <a:rPr sz="1100" i="1" spc="-5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1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7)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</a:t>
            </a:r>
            <a:r>
              <a:rPr sz="1100" i="1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Y</a:t>
            </a:r>
            <a:r>
              <a:rPr sz="1100" i="1" spc="1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7)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1</a:t>
            </a:r>
            <a:r>
              <a:rPr sz="1100" i="1" spc="10" dirty="0">
                <a:latin typeface="Verdana"/>
                <a:cs typeface="Verdana"/>
              </a:rPr>
              <a:t>/</a:t>
            </a:r>
            <a:r>
              <a:rPr sz="1100" spc="10" dirty="0">
                <a:latin typeface="LM Sans 10"/>
                <a:cs typeface="LM Sans 10"/>
              </a:rPr>
              <a:t>6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 </a:t>
            </a:r>
            <a:r>
              <a:rPr sz="1100" spc="10" dirty="0">
                <a:latin typeface="LM Sans 10"/>
                <a:cs typeface="LM Sans 10"/>
              </a:rPr>
              <a:t>1</a:t>
            </a:r>
            <a:r>
              <a:rPr sz="1100" i="1" spc="10" dirty="0">
                <a:latin typeface="Verdana"/>
                <a:cs typeface="Verdana"/>
              </a:rPr>
              <a:t>/</a:t>
            </a:r>
            <a:r>
              <a:rPr sz="1100" spc="10" dirty="0">
                <a:latin typeface="LM Sans 10"/>
                <a:cs typeface="LM Sans 10"/>
              </a:rPr>
              <a:t>8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LM Sans 10"/>
                <a:cs typeface="LM Sans 10"/>
              </a:rPr>
              <a:t>02083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</a:t>
            </a:r>
            <a:r>
              <a:rPr spc="15" dirty="0"/>
              <a:t>1g and</a:t>
            </a:r>
            <a:r>
              <a:rPr dirty="0"/>
              <a:t> </a:t>
            </a:r>
            <a:r>
              <a:rPr spc="15" dirty="0"/>
              <a:t>1h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29.04.202033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44218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5221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3555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34558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844" y="1085442"/>
            <a:ext cx="4356735" cy="1368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5" dirty="0">
                <a:latin typeface="LM Sans 10"/>
                <a:cs typeface="LM Sans 10"/>
              </a:rPr>
              <a:t>7</a:t>
            </a:r>
            <a:r>
              <a:rPr sz="1100" i="1" spc="-55" dirty="0">
                <a:latin typeface="Verdana"/>
                <a:cs typeface="Verdana"/>
              </a:rPr>
              <a:t>, </a:t>
            </a:r>
            <a:r>
              <a:rPr sz="1100" i="1" spc="-10" dirty="0">
                <a:latin typeface="LM Sans 10"/>
                <a:cs typeface="LM Sans 10"/>
              </a:rPr>
              <a:t>Y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7)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spc="-5" dirty="0">
                <a:latin typeface="LM Sans 10"/>
                <a:cs typeface="LM Sans 10"/>
              </a:rPr>
              <a:t>Not possible, because our dice only includes only the numbers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1-6.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5" dirty="0">
                <a:latin typeface="LM Sans 10"/>
                <a:cs typeface="LM Sans 10"/>
              </a:rPr>
              <a:t>7</a:t>
            </a:r>
            <a:r>
              <a:rPr sz="1100" i="1" spc="-55" dirty="0">
                <a:latin typeface="Verdana"/>
                <a:cs typeface="Verdana"/>
              </a:rPr>
              <a:t>, </a:t>
            </a:r>
            <a:r>
              <a:rPr sz="1100" i="1" spc="-10" dirty="0">
                <a:latin typeface="LM Sans 10"/>
                <a:cs typeface="LM Sans 10"/>
              </a:rPr>
              <a:t>Y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7)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r>
              <a:rPr sz="1100" b="1" spc="-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Note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0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+</a:t>
            </a:r>
            <a:r>
              <a:rPr sz="1100" i="1" spc="-5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(1</a:t>
            </a:r>
            <a:r>
              <a:rPr sz="1100" i="1" spc="-30" dirty="0">
                <a:latin typeface="Verdana"/>
                <a:cs typeface="Verdana"/>
              </a:rPr>
              <a:t>/</a:t>
            </a:r>
            <a:r>
              <a:rPr sz="1100" spc="-30" dirty="0">
                <a:latin typeface="LM Sans 10"/>
                <a:cs typeface="LM Sans 10"/>
              </a:rPr>
              <a:t>6</a:t>
            </a:r>
            <a:r>
              <a:rPr sz="1100" i="1" spc="-30" dirty="0">
                <a:latin typeface="DejaVu Sans Condensed"/>
                <a:cs typeface="DejaVu Sans Condensed"/>
              </a:rPr>
              <a:t>∗</a:t>
            </a:r>
            <a:r>
              <a:rPr sz="1100" spc="-30" dirty="0">
                <a:latin typeface="LM Sans 10"/>
                <a:cs typeface="LM Sans 10"/>
              </a:rPr>
              <a:t>(1+2+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LM Sans 10"/>
                <a:cs typeface="LM Sans 10"/>
              </a:rPr>
              <a:t>6))+(1</a:t>
            </a:r>
            <a:r>
              <a:rPr sz="1100" i="1" spc="-25" dirty="0">
                <a:latin typeface="Verdana"/>
                <a:cs typeface="Verdana"/>
              </a:rPr>
              <a:t>/</a:t>
            </a:r>
            <a:r>
              <a:rPr sz="1100" spc="-25" dirty="0">
                <a:latin typeface="LM Sans 10"/>
                <a:cs typeface="LM Sans 10"/>
              </a:rPr>
              <a:t>8</a:t>
            </a:r>
            <a:r>
              <a:rPr sz="1100" i="1" spc="-25" dirty="0">
                <a:latin typeface="DejaVu Sans Condensed"/>
                <a:cs typeface="DejaVu Sans Condensed"/>
              </a:rPr>
              <a:t>∗</a:t>
            </a:r>
            <a:r>
              <a:rPr sz="1100" spc="-25" dirty="0">
                <a:latin typeface="LM Sans 10"/>
                <a:cs typeface="LM Sans 10"/>
              </a:rPr>
              <a:t>(1+2+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LM Sans 10"/>
                <a:cs typeface="LM Sans 10"/>
              </a:rPr>
              <a:t>8))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3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LM Sans 10"/>
                <a:cs typeface="LM Sans 10"/>
              </a:rPr>
              <a:t>5+4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LM Sans 10"/>
                <a:cs typeface="LM Sans 10"/>
              </a:rPr>
              <a:t>5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8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1i </a:t>
            </a:r>
            <a:r>
              <a:rPr spc="15" dirty="0"/>
              <a:t>and</a:t>
            </a:r>
            <a:r>
              <a:rPr spc="5" dirty="0"/>
              <a:t> </a:t>
            </a:r>
            <a:r>
              <a:rPr spc="10" dirty="0"/>
              <a:t>1j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29.04.202034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9242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0246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98578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9581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577922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844" y="935683"/>
            <a:ext cx="4306570" cy="1750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r>
              <a:rPr sz="1100" b="1" spc="-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(2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spc="-5" dirty="0">
                <a:latin typeface="LM Sans 10"/>
                <a:cs typeface="LM Sans 10"/>
              </a:rPr>
              <a:t>Note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(2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(2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3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5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4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5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11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LM Sans 10"/>
                <a:cs typeface="LM Sans 10"/>
              </a:rPr>
              <a:t>5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00" b="1" spc="-5" dirty="0">
                <a:latin typeface="LM Sans 10"/>
                <a:cs typeface="LM Sans 10"/>
              </a:rPr>
              <a:t>Are </a:t>
            </a:r>
            <a:r>
              <a:rPr sz="1100" b="1" spc="-10" dirty="0">
                <a:latin typeface="LM Sans 10"/>
                <a:cs typeface="LM Sans 10"/>
              </a:rPr>
              <a:t>X </a:t>
            </a:r>
            <a:r>
              <a:rPr sz="1100" b="1" spc="-5" dirty="0">
                <a:latin typeface="LM Sans 10"/>
                <a:cs typeface="LM Sans 10"/>
              </a:rPr>
              <a:t>and </a:t>
            </a:r>
            <a:r>
              <a:rPr sz="1100" b="1" spc="-10" dirty="0">
                <a:latin typeface="LM Sans 10"/>
                <a:cs typeface="LM Sans 10"/>
              </a:rPr>
              <a:t>Y </a:t>
            </a:r>
            <a:r>
              <a:rPr sz="1100" b="1" spc="-5" dirty="0">
                <a:latin typeface="LM Sans 10"/>
                <a:cs typeface="LM Sans 10"/>
              </a:rPr>
              <a:t>independent ? </a:t>
            </a:r>
            <a:r>
              <a:rPr sz="1100" b="1" spc="-15" dirty="0">
                <a:latin typeface="LM Sans 10"/>
                <a:cs typeface="LM Sans 10"/>
              </a:rPr>
              <a:t>Answer </a:t>
            </a:r>
            <a:r>
              <a:rPr sz="1100" b="1" spc="-5" dirty="0">
                <a:latin typeface="LM Sans 10"/>
                <a:cs typeface="LM Sans 10"/>
              </a:rPr>
              <a:t>with </a:t>
            </a:r>
            <a:r>
              <a:rPr sz="1100" b="1" spc="-20" dirty="0">
                <a:latin typeface="LM Sans 10"/>
                <a:cs typeface="LM Sans 10"/>
              </a:rPr>
              <a:t>yes </a:t>
            </a:r>
            <a:r>
              <a:rPr sz="1100" b="1" spc="-25" dirty="0">
                <a:latin typeface="LM Sans 10"/>
                <a:cs typeface="LM Sans 10"/>
              </a:rPr>
              <a:t>or</a:t>
            </a:r>
            <a:r>
              <a:rPr sz="1100" b="1" spc="155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no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Has X any influence on </a:t>
            </a:r>
            <a:r>
              <a:rPr sz="1100" spc="-5" dirty="0">
                <a:latin typeface="LM Sans 10"/>
                <a:cs typeface="LM Sans 10"/>
              </a:rPr>
              <a:t>the result of </a:t>
            </a:r>
            <a:r>
              <a:rPr sz="1100" spc="-10" dirty="0">
                <a:latin typeface="LM Sans 10"/>
                <a:cs typeface="LM Sans 10"/>
              </a:rPr>
              <a:t>Y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other </a:t>
            </a:r>
            <a:r>
              <a:rPr sz="1100" spc="-30" dirty="0">
                <a:latin typeface="LM Sans 10"/>
                <a:cs typeface="LM Sans 10"/>
              </a:rPr>
              <a:t>way</a:t>
            </a:r>
            <a:r>
              <a:rPr sz="1100" spc="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round?</a:t>
            </a:r>
            <a:endParaRPr sz="1100">
              <a:latin typeface="LM Sans 10"/>
              <a:cs typeface="LM Sans 10"/>
            </a:endParaRPr>
          </a:p>
          <a:p>
            <a:pPr marL="289560" marR="215900">
              <a:lnSpc>
                <a:spcPct val="102699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In other </a:t>
            </a:r>
            <a:r>
              <a:rPr sz="1100" spc="-20" dirty="0">
                <a:latin typeface="LM Sans 10"/>
                <a:cs typeface="LM Sans 10"/>
              </a:rPr>
              <a:t>words: </a:t>
            </a:r>
            <a:r>
              <a:rPr sz="1100" spc="5" dirty="0">
                <a:latin typeface="LM Sans 10"/>
                <a:cs typeface="LM Sans 10"/>
              </a:rPr>
              <a:t>“Does </a:t>
            </a:r>
            <a:r>
              <a:rPr sz="1100" spc="-5" dirty="0">
                <a:latin typeface="LM Sans 10"/>
                <a:cs typeface="LM Sans 10"/>
              </a:rPr>
              <a:t>it matter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our eight-sided dice, </a:t>
            </a:r>
            <a:r>
              <a:rPr sz="1100" spc="-10" dirty="0">
                <a:latin typeface="LM Sans 10"/>
                <a:cs typeface="LM Sans 10"/>
              </a:rPr>
              <a:t>what </a:t>
            </a:r>
            <a:r>
              <a:rPr sz="1100" spc="-25" dirty="0">
                <a:latin typeface="LM Sans 10"/>
                <a:cs typeface="LM Sans 10"/>
              </a:rPr>
              <a:t>we  </a:t>
            </a:r>
            <a:r>
              <a:rPr sz="1100" spc="-15" dirty="0">
                <a:latin typeface="LM Sans 10"/>
                <a:cs typeface="LM Sans 10"/>
              </a:rPr>
              <a:t>throw </a:t>
            </a:r>
            <a:r>
              <a:rPr sz="1100" spc="-5" dirty="0">
                <a:latin typeface="LM Sans 10"/>
                <a:cs typeface="LM Sans 10"/>
              </a:rPr>
              <a:t>with our six-sided dice?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it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not! </a:t>
            </a:r>
            <a:r>
              <a:rPr sz="1100" spc="-10" dirty="0">
                <a:latin typeface="LM Sans 10"/>
                <a:cs typeface="LM Sans 10"/>
              </a:rPr>
              <a:t>Therefore, X and Y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independent from each</a:t>
            </a:r>
            <a:r>
              <a:rPr sz="1100" spc="1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other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</a:t>
            </a:r>
            <a:r>
              <a:rPr spc="15" dirty="0"/>
              <a:t>1k and </a:t>
            </a:r>
            <a:r>
              <a:rPr spc="20" dirty="0"/>
              <a:t>1m </a:t>
            </a:r>
            <a:r>
              <a:rPr spc="10" dirty="0"/>
              <a:t>(I switched the </a:t>
            </a:r>
            <a:r>
              <a:rPr spc="5" dirty="0"/>
              <a:t>order </a:t>
            </a:r>
            <a:r>
              <a:rPr spc="10" dirty="0"/>
              <a:t>of </a:t>
            </a:r>
            <a:r>
              <a:rPr spc="25" dirty="0"/>
              <a:t>m </a:t>
            </a:r>
            <a:r>
              <a:rPr spc="15" dirty="0"/>
              <a:t>and</a:t>
            </a:r>
            <a:r>
              <a:rPr spc="-15" dirty="0"/>
              <a:t> </a:t>
            </a:r>
            <a:r>
              <a:rPr spc="5" dirty="0"/>
              <a:t>l)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29.04.202035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59371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80374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45913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66917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844" y="892808"/>
            <a:ext cx="4356735" cy="18846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40" dirty="0">
                <a:latin typeface="LM Sans 10"/>
                <a:cs typeface="LM Sans 10"/>
              </a:rPr>
              <a:t>You </a:t>
            </a:r>
            <a:r>
              <a:rPr sz="1100" b="1" spc="-15" dirty="0">
                <a:latin typeface="LM Sans 10"/>
                <a:cs typeface="LM Sans 10"/>
              </a:rPr>
              <a:t>throw </a:t>
            </a:r>
            <a:r>
              <a:rPr sz="1100" b="1" spc="-5" dirty="0">
                <a:latin typeface="LM Sans 10"/>
                <a:cs typeface="LM Sans 10"/>
              </a:rPr>
              <a:t>the </a:t>
            </a:r>
            <a:r>
              <a:rPr sz="1100" b="1" dirty="0">
                <a:latin typeface="LM Sans 10"/>
                <a:cs typeface="LM Sans 10"/>
              </a:rPr>
              <a:t>above </a:t>
            </a:r>
            <a:r>
              <a:rPr sz="1100" b="1" spc="-5" dirty="0">
                <a:latin typeface="LM Sans 10"/>
                <a:cs typeface="LM Sans 10"/>
              </a:rPr>
              <a:t>dice with 8 sides </a:t>
            </a:r>
            <a:r>
              <a:rPr sz="1100" b="1" spc="-30" dirty="0">
                <a:latin typeface="LM Sans 10"/>
                <a:cs typeface="LM Sans 10"/>
              </a:rPr>
              <a:t>two </a:t>
            </a:r>
            <a:r>
              <a:rPr sz="1100" b="1" spc="-15" dirty="0">
                <a:latin typeface="LM Sans 10"/>
                <a:cs typeface="LM Sans 10"/>
              </a:rPr>
              <a:t>more </a:t>
            </a:r>
            <a:r>
              <a:rPr sz="1100" b="1" spc="-5" dirty="0">
                <a:latin typeface="LM Sans 10"/>
                <a:cs typeface="LM Sans 10"/>
              </a:rPr>
              <a:t>times. That is, </a:t>
            </a:r>
            <a:r>
              <a:rPr sz="1100" b="1" spc="-20" dirty="0">
                <a:latin typeface="LM Sans 10"/>
                <a:cs typeface="LM Sans 10"/>
              </a:rPr>
              <a:t>you  </a:t>
            </a:r>
            <a:r>
              <a:rPr sz="1100" b="1" spc="-15" dirty="0">
                <a:latin typeface="LM Sans 10"/>
                <a:cs typeface="LM Sans 10"/>
              </a:rPr>
              <a:t>throw </a:t>
            </a:r>
            <a:r>
              <a:rPr sz="1100" b="1" spc="-5" dirty="0">
                <a:latin typeface="LM Sans 10"/>
                <a:cs typeface="LM Sans 10"/>
              </a:rPr>
              <a:t>the dice 3 </a:t>
            </a:r>
            <a:r>
              <a:rPr sz="1100" b="1" spc="-10" dirty="0">
                <a:latin typeface="LM Sans 10"/>
                <a:cs typeface="LM Sans 10"/>
              </a:rPr>
              <a:t>times </a:t>
            </a:r>
            <a:r>
              <a:rPr sz="1100" b="1" spc="-5" dirty="0">
                <a:latin typeface="LM Sans 10"/>
                <a:cs typeface="LM Sans 10"/>
              </a:rPr>
              <a:t>in total. Denote the frequency that </a:t>
            </a:r>
            <a:r>
              <a:rPr sz="1100" b="1" spc="-20" dirty="0">
                <a:latin typeface="LM Sans 10"/>
                <a:cs typeface="LM Sans 10"/>
              </a:rPr>
              <a:t>you  </a:t>
            </a:r>
            <a:r>
              <a:rPr sz="1100" b="1" spc="-5" dirty="0">
                <a:latin typeface="LM Sans 10"/>
                <a:cs typeface="LM Sans 10"/>
              </a:rPr>
              <a:t>obtain the number 7 </a:t>
            </a:r>
            <a:r>
              <a:rPr sz="1100" b="1" spc="-25" dirty="0">
                <a:latin typeface="LM Sans 10"/>
                <a:cs typeface="LM Sans 10"/>
              </a:rPr>
              <a:t>by </a:t>
            </a:r>
            <a:r>
              <a:rPr sz="1100" b="1" spc="-5" dirty="0">
                <a:latin typeface="LM Sans 10"/>
                <a:cs typeface="LM Sans 10"/>
              </a:rPr>
              <a:t>Z. Give all the possible values of</a:t>
            </a:r>
            <a:r>
              <a:rPr sz="1100" b="1" spc="5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Z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i="1" spc="-10" dirty="0">
                <a:latin typeface="LM Sans 10"/>
                <a:cs typeface="LM Sans 10"/>
              </a:rPr>
              <a:t>Z</a:t>
            </a:r>
            <a:r>
              <a:rPr sz="1100" i="1" spc="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65" dirty="0">
                <a:latin typeface="DejaVu Sans Condensed"/>
                <a:cs typeface="DejaVu Sans Condensed"/>
              </a:rPr>
              <a:t>{</a:t>
            </a:r>
            <a:r>
              <a:rPr sz="1100" spc="-65" dirty="0">
                <a:latin typeface="LM Sans 10"/>
                <a:cs typeface="LM Sans 10"/>
              </a:rPr>
              <a:t>0</a:t>
            </a:r>
            <a:r>
              <a:rPr sz="1100" i="1" spc="-6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1</a:t>
            </a:r>
            <a:r>
              <a:rPr sz="1100" i="1" spc="-5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2</a:t>
            </a:r>
            <a:r>
              <a:rPr sz="1100" i="1" spc="-5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LM Sans 10"/>
                <a:cs typeface="LM Sans 10"/>
              </a:rPr>
              <a:t>3</a:t>
            </a:r>
            <a:r>
              <a:rPr sz="1100" i="1" spc="-45" dirty="0">
                <a:latin typeface="DejaVu Sans Condensed"/>
                <a:cs typeface="DejaVu Sans Condensed"/>
              </a:rPr>
              <a:t>}</a:t>
            </a:r>
            <a:endParaRPr sz="1100">
              <a:latin typeface="DejaVu Sans Condensed"/>
              <a:cs typeface="DejaVu Sans Condensed"/>
            </a:endParaRPr>
          </a:p>
          <a:p>
            <a:pPr marL="289560" marR="21844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20" dirty="0">
                <a:latin typeface="LM Sans 10"/>
                <a:cs typeface="LM Sans 10"/>
              </a:rPr>
              <a:t>words: </a:t>
            </a:r>
            <a:r>
              <a:rPr sz="1100" spc="5" dirty="0">
                <a:latin typeface="LM Sans 10"/>
                <a:cs typeface="LM Sans 10"/>
              </a:rPr>
              <a:t>“If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5" dirty="0">
                <a:latin typeface="LM Sans 10"/>
                <a:cs typeface="LM Sans 10"/>
              </a:rPr>
              <a:t>throw </a:t>
            </a:r>
            <a:r>
              <a:rPr sz="1100" spc="-5" dirty="0">
                <a:latin typeface="LM Sans 10"/>
                <a:cs typeface="LM Sans 10"/>
              </a:rPr>
              <a:t>our dice 3 times in total,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could possibly  obtain the number 7 none, one,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three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times.”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100" b="1" spc="-10" dirty="0">
                <a:latin typeface="LM Sans 10"/>
                <a:cs typeface="LM Sans 10"/>
              </a:rPr>
              <a:t>What </a:t>
            </a:r>
            <a:r>
              <a:rPr sz="1100" b="1" spc="-5" dirty="0">
                <a:latin typeface="LM Sans 10"/>
                <a:cs typeface="LM Sans 10"/>
              </a:rPr>
              <a:t>distribution </a:t>
            </a:r>
            <a:r>
              <a:rPr sz="1100" b="1" dirty="0">
                <a:latin typeface="LM Sans 10"/>
                <a:cs typeface="LM Sans 10"/>
              </a:rPr>
              <a:t>does </a:t>
            </a:r>
            <a:r>
              <a:rPr sz="1100" b="1" spc="-10" dirty="0">
                <a:latin typeface="LM Sans 10"/>
                <a:cs typeface="LM Sans 10"/>
              </a:rPr>
              <a:t>Z</a:t>
            </a:r>
            <a:r>
              <a:rPr sz="1100" b="1" spc="-15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have?</a:t>
            </a:r>
            <a:endParaRPr sz="1100">
              <a:latin typeface="LM Sans 10"/>
              <a:cs typeface="LM Sans 10"/>
            </a:endParaRPr>
          </a:p>
          <a:p>
            <a:pPr marL="289560" marR="1934210">
              <a:lnSpc>
                <a:spcPct val="125299"/>
              </a:lnSpc>
            </a:pPr>
            <a:r>
              <a:rPr sz="1100" spc="-2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possible results: </a:t>
            </a:r>
            <a:r>
              <a:rPr sz="1100" spc="15" dirty="0">
                <a:latin typeface="LM Sans 10"/>
                <a:cs typeface="LM Sans 10"/>
              </a:rPr>
              <a:t>”7”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dirty="0">
                <a:latin typeface="LM Sans 10"/>
                <a:cs typeface="LM Sans 10"/>
              </a:rPr>
              <a:t>”not </a:t>
            </a:r>
            <a:r>
              <a:rPr sz="1100" spc="10" dirty="0">
                <a:latin typeface="LM Sans 10"/>
                <a:cs typeface="LM Sans 10"/>
              </a:rPr>
              <a:t>7”  </a:t>
            </a:r>
            <a:r>
              <a:rPr sz="1100" spc="-10" dirty="0">
                <a:latin typeface="LM Sans 10"/>
                <a:cs typeface="LM Sans 10"/>
              </a:rPr>
              <a:t>Therefore: </a:t>
            </a:r>
            <a:r>
              <a:rPr sz="1100" spc="-5" dirty="0">
                <a:latin typeface="LM Sans 10"/>
                <a:cs typeface="LM Sans 10"/>
              </a:rPr>
              <a:t>Binomial</a:t>
            </a:r>
            <a:r>
              <a:rPr sz="1100" spc="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distribution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1l </a:t>
            </a:r>
            <a:r>
              <a:rPr spc="15" dirty="0"/>
              <a:t>and 1n </a:t>
            </a:r>
            <a:r>
              <a:rPr spc="10" dirty="0"/>
              <a:t>(I switched the </a:t>
            </a:r>
            <a:r>
              <a:rPr spc="5" dirty="0"/>
              <a:t>order </a:t>
            </a:r>
            <a:r>
              <a:rPr spc="10" dirty="0"/>
              <a:t>of </a:t>
            </a:r>
            <a:r>
              <a:rPr spc="25" dirty="0"/>
              <a:t>m </a:t>
            </a:r>
            <a:r>
              <a:rPr spc="15" dirty="0"/>
              <a:t>and</a:t>
            </a:r>
            <a:r>
              <a:rPr spc="-5" dirty="0"/>
              <a:t> </a:t>
            </a:r>
            <a:r>
              <a:rPr spc="5" dirty="0"/>
              <a:t>l)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b="1" spc="-10" dirty="0"/>
              <a:t>Calculate </a:t>
            </a:r>
            <a:r>
              <a:rPr i="1" spc="10" dirty="0">
                <a:latin typeface="LM Sans 10"/>
                <a:cs typeface="LM Sans 10"/>
              </a:rPr>
              <a:t>P</a:t>
            </a:r>
            <a:r>
              <a:rPr sz="1200" i="1" spc="15" baseline="-13888" dirty="0">
                <a:latin typeface="LM Sans 8"/>
                <a:cs typeface="LM Sans 8"/>
              </a:rPr>
              <a:t>Z</a:t>
            </a:r>
            <a:r>
              <a:rPr sz="1200" i="1" spc="15" baseline="-13888" dirty="0">
                <a:latin typeface="Klaudia"/>
                <a:cs typeface="Klaudia"/>
              </a:rPr>
              <a:t>|</a:t>
            </a:r>
            <a:r>
              <a:rPr sz="1200" i="1" spc="15" baseline="-13888" dirty="0">
                <a:latin typeface="LM Sans 8"/>
                <a:cs typeface="LM Sans 8"/>
              </a:rPr>
              <a:t>Y</a:t>
            </a:r>
            <a:r>
              <a:rPr sz="1200" i="1" spc="-135" baseline="-13888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(3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spc="-10" dirty="0">
                <a:latin typeface="LM Sans 10"/>
                <a:cs typeface="LM Sans 10"/>
              </a:rPr>
              <a:t>7)</a:t>
            </a:r>
            <a:endParaRPr sz="1100">
              <a:latin typeface="LM Sans 10"/>
              <a:cs typeface="LM Sans 10"/>
            </a:endParaRPr>
          </a:p>
          <a:p>
            <a:pPr marL="327660" marR="17780">
              <a:lnSpc>
                <a:spcPct val="102600"/>
              </a:lnSpc>
              <a:spcBef>
                <a:spcPts val="300"/>
              </a:spcBef>
            </a:pPr>
            <a:r>
              <a:rPr spc="-10" dirty="0">
                <a:latin typeface="LM Sans 10"/>
                <a:cs typeface="LM Sans 10"/>
              </a:rPr>
              <a:t>The first </a:t>
            </a:r>
            <a:r>
              <a:rPr spc="-15" dirty="0">
                <a:latin typeface="LM Sans 10"/>
                <a:cs typeface="LM Sans 10"/>
              </a:rPr>
              <a:t>throw </a:t>
            </a:r>
            <a:r>
              <a:rPr spc="-5" dirty="0">
                <a:latin typeface="LM Sans 10"/>
                <a:cs typeface="LM Sans 10"/>
              </a:rPr>
              <a:t>of </a:t>
            </a:r>
            <a:r>
              <a:rPr spc="-10" dirty="0">
                <a:latin typeface="LM Sans 10"/>
                <a:cs typeface="LM Sans 10"/>
              </a:rPr>
              <a:t>the </a:t>
            </a:r>
            <a:r>
              <a:rPr spc="-5" dirty="0">
                <a:latin typeface="LM Sans 10"/>
                <a:cs typeface="LM Sans 10"/>
              </a:rPr>
              <a:t>dice </a:t>
            </a:r>
            <a:r>
              <a:rPr spc="-10" dirty="0">
                <a:latin typeface="LM Sans 10"/>
                <a:cs typeface="LM Sans 10"/>
              </a:rPr>
              <a:t>Y </a:t>
            </a:r>
            <a:r>
              <a:rPr spc="-5" dirty="0">
                <a:latin typeface="LM Sans 10"/>
                <a:cs typeface="LM Sans 10"/>
              </a:rPr>
              <a:t>is already given </a:t>
            </a:r>
            <a:r>
              <a:rPr spc="-10" dirty="0">
                <a:latin typeface="LM Sans 10"/>
                <a:cs typeface="LM Sans 10"/>
              </a:rPr>
              <a:t>and </a:t>
            </a:r>
            <a:r>
              <a:rPr spc="-5" dirty="0">
                <a:latin typeface="LM Sans 10"/>
                <a:cs typeface="LM Sans 10"/>
              </a:rPr>
              <a:t>it </a:t>
            </a:r>
            <a:r>
              <a:rPr spc="-20" dirty="0">
                <a:latin typeface="LM Sans 10"/>
                <a:cs typeface="LM Sans 10"/>
              </a:rPr>
              <a:t>was </a:t>
            </a:r>
            <a:r>
              <a:rPr spc="-10" dirty="0">
                <a:latin typeface="LM Sans 10"/>
                <a:cs typeface="LM Sans 10"/>
              </a:rPr>
              <a:t>a </a:t>
            </a:r>
            <a:r>
              <a:rPr spc="-5" dirty="0">
                <a:latin typeface="LM Sans 10"/>
                <a:cs typeface="LM Sans 10"/>
              </a:rPr>
              <a:t>7.  </a:t>
            </a:r>
            <a:r>
              <a:rPr spc="-10" dirty="0">
                <a:latin typeface="LM Sans 10"/>
                <a:cs typeface="LM Sans 10"/>
              </a:rPr>
              <a:t>Therefore </a:t>
            </a:r>
            <a:r>
              <a:rPr spc="-25" dirty="0">
                <a:latin typeface="LM Sans 10"/>
                <a:cs typeface="LM Sans 10"/>
              </a:rPr>
              <a:t>we </a:t>
            </a:r>
            <a:r>
              <a:rPr spc="-10" dirty="0">
                <a:latin typeface="LM Sans 10"/>
                <a:cs typeface="LM Sans 10"/>
              </a:rPr>
              <a:t>can calculate </a:t>
            </a:r>
            <a:r>
              <a:rPr spc="-5" dirty="0">
                <a:latin typeface="LM Sans 10"/>
                <a:cs typeface="LM Sans 10"/>
              </a:rPr>
              <a:t>the </a:t>
            </a:r>
            <a:r>
              <a:rPr spc="-10" dirty="0">
                <a:latin typeface="LM Sans 10"/>
                <a:cs typeface="LM Sans 10"/>
              </a:rPr>
              <a:t>probability </a:t>
            </a:r>
            <a:r>
              <a:rPr spc="-5" dirty="0">
                <a:latin typeface="LM Sans 10"/>
                <a:cs typeface="LM Sans 10"/>
              </a:rPr>
              <a:t>of obtaining </a:t>
            </a:r>
            <a:r>
              <a:rPr spc="-10" dirty="0">
                <a:latin typeface="LM Sans 10"/>
                <a:cs typeface="LM Sans 10"/>
              </a:rPr>
              <a:t>a </a:t>
            </a:r>
            <a:r>
              <a:rPr spc="-5" dirty="0">
                <a:latin typeface="LM Sans 10"/>
                <a:cs typeface="LM Sans 10"/>
              </a:rPr>
              <a:t>7 with all  three </a:t>
            </a:r>
            <a:r>
              <a:rPr spc="-10" dirty="0">
                <a:latin typeface="LM Sans 10"/>
                <a:cs typeface="LM Sans 10"/>
              </a:rPr>
              <a:t>throws </a:t>
            </a:r>
            <a:r>
              <a:rPr spc="-5" dirty="0">
                <a:latin typeface="LM Sans 10"/>
                <a:cs typeface="LM Sans 10"/>
              </a:rPr>
              <a:t>with the conditional </a:t>
            </a:r>
            <a:r>
              <a:rPr spc="-10" dirty="0">
                <a:latin typeface="LM Sans 10"/>
                <a:cs typeface="LM Sans 10"/>
              </a:rPr>
              <a:t>probability density</a:t>
            </a:r>
            <a:r>
              <a:rPr spc="-35" dirty="0">
                <a:latin typeface="LM Sans 10"/>
                <a:cs typeface="LM Sans 10"/>
              </a:rPr>
              <a:t> </a:t>
            </a:r>
            <a:r>
              <a:rPr spc="-5" dirty="0">
                <a:latin typeface="LM Sans 10"/>
                <a:cs typeface="LM Sans 10"/>
              </a:rPr>
              <a:t>function.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29.04.202036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639608"/>
            <a:ext cx="1230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Z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3</a:t>
            </a:r>
            <a:r>
              <a:rPr sz="1100" b="1" spc="-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99635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80221" y="888757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8380" y="998002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4880" y="800682"/>
            <a:ext cx="213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latin typeface="Trebuchet MS"/>
                <a:cs typeface="Trebuchet MS"/>
              </a:rPr>
              <a:t>.</a:t>
            </a:r>
            <a:r>
              <a:rPr sz="1100" spc="6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32" y="912900"/>
            <a:ext cx="1925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42770" algn="l"/>
              </a:tabLst>
            </a:pPr>
            <a:r>
              <a:rPr sz="1100" spc="-5" dirty="0">
                <a:latin typeface="LM Sans 10"/>
                <a:cs typeface="LM Sans 10"/>
              </a:rPr>
              <a:t>Use the Binomial function: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0218" y="899958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3637" y="912900"/>
            <a:ext cx="723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 </a:t>
            </a:r>
            <a:r>
              <a:rPr sz="1100" spc="-5" dirty="0">
                <a:latin typeface="LM Sans 10"/>
                <a:cs typeface="LM Sans 10"/>
              </a:rPr>
              <a:t>(1 </a:t>
            </a:r>
            <a:r>
              <a:rPr sz="1100" i="1" spc="15" dirty="0">
                <a:latin typeface="DejaVu Sans Condensed"/>
                <a:cs typeface="DejaVu Sans Condensed"/>
              </a:rPr>
              <a:t>−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1261" y="899958"/>
            <a:ext cx="2190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LM Sans 8"/>
                <a:cs typeface="LM Sans 8"/>
              </a:rPr>
              <a:t>n</a:t>
            </a:r>
            <a:r>
              <a:rPr sz="800" i="1" spc="195" dirty="0">
                <a:latin typeface="Klaudia"/>
                <a:cs typeface="Klaudia"/>
              </a:rPr>
              <a:t>−</a:t>
            </a:r>
            <a:r>
              <a:rPr sz="800" i="1" spc="-5" dirty="0">
                <a:latin typeface="LM Sans 8"/>
                <a:cs typeface="LM Sans 8"/>
              </a:rPr>
              <a:t>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1089" y="122336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4196" y="122501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0696" y="1027682"/>
            <a:ext cx="206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latin typeface="Trebuchet MS"/>
                <a:cs typeface="Trebuchet MS"/>
              </a:rPr>
              <a:t>.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8796" y="1126958"/>
            <a:ext cx="6819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89280" algn="l"/>
              </a:tabLst>
            </a:pPr>
            <a:r>
              <a:rPr sz="1200" spc="-7" baseline="6944" dirty="0">
                <a:latin typeface="LM Sans 8"/>
                <a:cs typeface="LM Sans 8"/>
              </a:rPr>
              <a:t>3	</a:t>
            </a:r>
            <a:r>
              <a:rPr sz="800" spc="-5" dirty="0"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932" y="1139912"/>
            <a:ext cx="2217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65835" algn="l"/>
              </a:tabLst>
            </a:pP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Z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i="1" spc="-285" dirty="0">
                <a:latin typeface="DejaVu Sans Condensed"/>
                <a:cs typeface="DejaVu Sans Condensed"/>
              </a:rPr>
              <a:t>∗ </a:t>
            </a:r>
            <a:r>
              <a:rPr sz="1100" spc="-25" dirty="0">
                <a:latin typeface="LM Sans 10"/>
                <a:cs typeface="LM Sans 10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LM Sans 10"/>
                <a:cs typeface="LM Sans 10"/>
              </a:rPr>
              <a:t>125 </a:t>
            </a:r>
            <a:r>
              <a:rPr sz="1100" i="1" spc="-285" dirty="0">
                <a:latin typeface="DejaVu Sans Condensed"/>
                <a:cs typeface="DejaVu Sans Condensed"/>
              </a:rPr>
              <a:t>∗ </a:t>
            </a:r>
            <a:r>
              <a:rPr sz="1100" spc="-5" dirty="0">
                <a:latin typeface="LM Sans 10"/>
                <a:cs typeface="LM Sans 10"/>
              </a:rPr>
              <a:t>(1 </a:t>
            </a:r>
            <a:r>
              <a:rPr sz="1100" i="1" spc="15" dirty="0">
                <a:latin typeface="DejaVu Sans Condensed"/>
                <a:cs typeface="DejaVu Sans Condensed"/>
              </a:rPr>
              <a:t>− </a:t>
            </a:r>
            <a:r>
              <a:rPr sz="1100" spc="-25" dirty="0">
                <a:latin typeface="LM Sans 10"/>
                <a:cs typeface="LM Sans 10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LM Sans 10"/>
                <a:cs typeface="LM Sans 10"/>
              </a:rPr>
              <a:t>125)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94775" y="1126958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3</a:t>
            </a:r>
            <a:r>
              <a:rPr sz="800" i="1" spc="195" dirty="0">
                <a:latin typeface="Klaudia"/>
                <a:cs typeface="Klaudia"/>
              </a:rPr>
              <a:t>−</a:t>
            </a:r>
            <a:r>
              <a:rPr sz="800" spc="-5" dirty="0"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80714" y="112695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30779" y="1139912"/>
            <a:ext cx="1651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1 </a:t>
            </a:r>
            <a:r>
              <a:rPr sz="1100" i="1" spc="-285" dirty="0">
                <a:latin typeface="DejaVu Sans Condensed"/>
                <a:cs typeface="DejaVu Sans Condensed"/>
              </a:rPr>
              <a:t>∗ </a:t>
            </a:r>
            <a:r>
              <a:rPr sz="1100" spc="-25" dirty="0">
                <a:latin typeface="LM Sans 10"/>
                <a:cs typeface="LM Sans 10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LM Sans 10"/>
                <a:cs typeface="LM Sans 10"/>
              </a:rPr>
              <a:t>125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54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0</a:t>
            </a:r>
            <a:r>
              <a:rPr sz="1100" i="1" spc="-15" dirty="0">
                <a:latin typeface="Verdana"/>
                <a:cs typeface="Verdana"/>
              </a:rPr>
              <a:t>.</a:t>
            </a:r>
            <a:r>
              <a:rPr sz="1100" spc="-15" dirty="0">
                <a:latin typeface="LM Sans 10"/>
                <a:cs typeface="LM Sans 10"/>
              </a:rPr>
              <a:t>001953125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1089" y="170668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089" y="227986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1451" y="2261932"/>
            <a:ext cx="20510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LM Sans 8"/>
                <a:cs typeface="LM Sans 8"/>
              </a:rPr>
              <a:t>Z</a:t>
            </a:r>
            <a:r>
              <a:rPr sz="800" i="1" spc="-20" dirty="0">
                <a:latin typeface="Klaudia"/>
                <a:cs typeface="Klaudia"/>
              </a:rPr>
              <a:t>|</a:t>
            </a:r>
            <a:r>
              <a:rPr sz="800" i="1" spc="-5" dirty="0">
                <a:latin typeface="LM Sans 8"/>
                <a:cs typeface="LM Sans 8"/>
              </a:rPr>
              <a:t>Y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932" y="2196413"/>
            <a:ext cx="748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4165" algn="l"/>
              </a:tabLst>
            </a:pPr>
            <a:r>
              <a:rPr sz="1100" i="1" spc="-10" dirty="0">
                <a:latin typeface="LM Sans 10"/>
                <a:cs typeface="LM Sans 10"/>
              </a:rPr>
              <a:t>P	</a:t>
            </a:r>
            <a:r>
              <a:rPr sz="1100" spc="-10" dirty="0">
                <a:latin typeface="LM Sans 10"/>
                <a:cs typeface="LM Sans 10"/>
              </a:rPr>
              <a:t>(3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spc="-10" dirty="0">
                <a:latin typeface="LM Sans 10"/>
                <a:cs typeface="LM Sans 10"/>
              </a:rPr>
              <a:t>7)</a:t>
            </a:r>
            <a:r>
              <a:rPr sz="1100" spc="-1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2214" y="2201334"/>
            <a:ext cx="1860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2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Z</a:t>
            </a:r>
            <a:r>
              <a:rPr sz="600" i="1" u="sng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600" i="1" u="sng" spc="2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Y</a:t>
            </a:r>
            <a:r>
              <a:rPr sz="600" i="1" u="sng" spc="-6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79360" y="2158173"/>
            <a:ext cx="4489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f</a:t>
            </a:r>
            <a:r>
              <a:rPr sz="800" i="1" spc="-5" dirty="0">
                <a:latin typeface="LM Sans 8"/>
                <a:cs typeface="LM Sans 8"/>
              </a:rPr>
              <a:t>	</a:t>
            </a:r>
            <a:r>
              <a:rPr sz="800" u="sng" spc="1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(</a:t>
            </a:r>
            <a:r>
              <a:rPr sz="800" i="1" u="sng" spc="1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z,y</a:t>
            </a:r>
            <a:r>
              <a:rPr sz="800" i="1" u="sng" spc="-24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)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41780" y="2283331"/>
            <a:ext cx="3238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f</a:t>
            </a:r>
            <a:r>
              <a:rPr sz="900" i="1" spc="-7" baseline="-13888" dirty="0">
                <a:latin typeface="LM Sans 8"/>
                <a:cs typeface="LM Sans 8"/>
              </a:rPr>
              <a:t>X</a:t>
            </a:r>
            <a:r>
              <a:rPr sz="900" i="1" spc="-165" baseline="-13888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(</a:t>
            </a:r>
            <a:r>
              <a:rPr sz="800" i="1" spc="-5" dirty="0">
                <a:latin typeface="LM Sans 8"/>
                <a:cs typeface="LM Sans 8"/>
              </a:rPr>
              <a:t>y</a:t>
            </a:r>
            <a:r>
              <a:rPr sz="800" i="1" spc="-21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)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1089" y="25263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7532" y="2442894"/>
            <a:ext cx="1934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LM Sans 10"/>
                <a:cs typeface="LM Sans 10"/>
              </a:rPr>
              <a:t>f</a:t>
            </a:r>
            <a:r>
              <a:rPr sz="1200" i="1" spc="30" baseline="-13888" dirty="0">
                <a:latin typeface="LM Sans 8"/>
                <a:cs typeface="LM Sans 8"/>
              </a:rPr>
              <a:t>Z,Y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z</a:t>
            </a:r>
            <a:r>
              <a:rPr sz="1100" i="1" spc="-5" dirty="0">
                <a:latin typeface="Verdana"/>
                <a:cs typeface="Verdana"/>
              </a:rPr>
              <a:t>, </a:t>
            </a:r>
            <a:r>
              <a:rPr sz="1100" i="1" spc="-5" dirty="0">
                <a:latin typeface="LM Sans 10"/>
                <a:cs typeface="LM Sans 10"/>
              </a:rPr>
              <a:t>y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650" u="sng" spc="30" baseline="22727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r>
              <a:rPr sz="1200" spc="-7" baseline="31250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15" dirty="0">
                <a:latin typeface="LM Sans 10"/>
                <a:cs typeface="LM Sans 10"/>
              </a:rPr>
              <a:t>0</a:t>
            </a:r>
            <a:r>
              <a:rPr sz="1100" i="1" spc="-15" dirty="0">
                <a:latin typeface="Verdana"/>
                <a:cs typeface="Verdana"/>
              </a:rPr>
              <a:t>.</a:t>
            </a:r>
            <a:r>
              <a:rPr sz="1100" spc="-15" dirty="0">
                <a:latin typeface="LM Sans 10"/>
                <a:cs typeface="LM Sans 10"/>
              </a:rPr>
              <a:t>001953125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1089" y="2736380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1089" y="2995472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91451" y="2977539"/>
            <a:ext cx="20510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LM Sans 8"/>
                <a:cs typeface="LM Sans 8"/>
              </a:rPr>
              <a:t>Z</a:t>
            </a:r>
            <a:r>
              <a:rPr sz="800" i="1" spc="-20" dirty="0">
                <a:latin typeface="Klaudia"/>
                <a:cs typeface="Klaudia"/>
              </a:rPr>
              <a:t>|</a:t>
            </a:r>
            <a:r>
              <a:rPr sz="800" i="1" spc="-5" dirty="0">
                <a:latin typeface="LM Sans 8"/>
                <a:cs typeface="LM Sans 8"/>
              </a:rPr>
              <a:t>Y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2932" y="2912019"/>
            <a:ext cx="748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4165" algn="l"/>
              </a:tabLst>
            </a:pPr>
            <a:r>
              <a:rPr sz="1100" i="1" spc="-10" dirty="0">
                <a:latin typeface="LM Sans 10"/>
                <a:cs typeface="LM Sans 10"/>
              </a:rPr>
              <a:t>P	</a:t>
            </a:r>
            <a:r>
              <a:rPr sz="1100" spc="-10" dirty="0">
                <a:latin typeface="LM Sans 10"/>
                <a:cs typeface="LM Sans 10"/>
              </a:rPr>
              <a:t>(3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spc="-10" dirty="0">
                <a:latin typeface="LM Sans 10"/>
                <a:cs typeface="LM Sans 10"/>
              </a:rPr>
              <a:t>7)</a:t>
            </a:r>
            <a:r>
              <a:rPr sz="1100" spc="-1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7532" y="2527997"/>
            <a:ext cx="1035685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2230" algn="r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512</a:t>
            </a:r>
            <a:endParaRPr sz="800">
              <a:latin typeface="LM Sans 8"/>
              <a:cs typeface="LM Sans 8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200" i="1" spc="-7" baseline="-13888" dirty="0">
                <a:latin typeface="LM Sans 8"/>
                <a:cs typeface="LM Sans 8"/>
              </a:rPr>
              <a:t>X</a:t>
            </a:r>
            <a:r>
              <a:rPr sz="1200" i="1" spc="-209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y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LM Sans 10"/>
                <a:cs typeface="LM Sans 10"/>
              </a:rPr>
              <a:t>125</a:t>
            </a:r>
            <a:endParaRPr sz="1100">
              <a:latin typeface="LM Sans 10"/>
              <a:cs typeface="LM Sans 10"/>
            </a:endParaRPr>
          </a:p>
          <a:p>
            <a:pPr marR="30480" algn="r">
              <a:lnSpc>
                <a:spcPct val="100000"/>
              </a:lnSpc>
              <a:spcBef>
                <a:spcPts val="240"/>
              </a:spcBef>
            </a:pPr>
            <a:r>
              <a:rPr sz="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r>
              <a:rPr sz="600" u="sng" spc="10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92060" y="302863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497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79360" y="2931711"/>
            <a:ext cx="270510" cy="21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">
              <a:lnSpc>
                <a:spcPts val="615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</a:rPr>
              <a:t>512</a:t>
            </a:r>
            <a:endParaRPr sz="600">
              <a:latin typeface="LM Sans 8"/>
              <a:cs typeface="LM Sans 8"/>
            </a:endParaRPr>
          </a:p>
          <a:p>
            <a:pPr marL="12700">
              <a:lnSpc>
                <a:spcPts val="855"/>
              </a:lnSpc>
            </a:pPr>
            <a:r>
              <a:rPr sz="800" spc="-5" dirty="0">
                <a:latin typeface="LM Sans 8"/>
                <a:cs typeface="LM Sans 8"/>
              </a:rPr>
              <a:t>0</a:t>
            </a:r>
            <a:r>
              <a:rPr sz="800" i="1" spc="-5" dirty="0">
                <a:latin typeface="LM Sans 8"/>
                <a:cs typeface="LM Sans 8"/>
              </a:rPr>
              <a:t>.</a:t>
            </a:r>
            <a:r>
              <a:rPr sz="800" spc="-5" dirty="0">
                <a:latin typeface="LM Sans 8"/>
                <a:cs typeface="LM Sans 8"/>
              </a:rPr>
              <a:t>125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78000" y="2912019"/>
            <a:ext cx="695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LM Sans 10"/>
                <a:cs typeface="LM Sans 10"/>
              </a:rPr>
              <a:t>015625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1" name="object 4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651" y="792"/>
            <a:ext cx="1390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</a:t>
            </a:r>
            <a:r>
              <a:rPr spc="15" dirty="0"/>
              <a:t>2a and</a:t>
            </a:r>
            <a:r>
              <a:rPr dirty="0"/>
              <a:t> </a:t>
            </a:r>
            <a:r>
              <a:rPr spc="15" dirty="0"/>
              <a:t>2b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29.04.202037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6711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7714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9581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40585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61588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844" y="910372"/>
            <a:ext cx="4211955" cy="181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2000)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2000)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Continuous random variables </a:t>
            </a:r>
            <a:r>
              <a:rPr sz="1100" spc="-15" dirty="0">
                <a:latin typeface="LM Sans 10"/>
                <a:cs typeface="LM Sans 10"/>
              </a:rPr>
              <a:t>take </a:t>
            </a:r>
            <a:r>
              <a:rPr sz="1100" spc="-10" dirty="0">
                <a:latin typeface="LM Sans 10"/>
                <a:cs typeface="LM Sans 10"/>
              </a:rPr>
              <a:t>on an </a:t>
            </a:r>
            <a:r>
              <a:rPr sz="1100" spc="-5" dirty="0">
                <a:latin typeface="LM Sans 10"/>
                <a:cs typeface="LM Sans 10"/>
              </a:rPr>
              <a:t>infinite number of possible  values </a:t>
            </a: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single value is</a:t>
            </a:r>
            <a:r>
              <a:rPr sz="1100" spc="-2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0!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100" b="1" spc="-10" dirty="0">
                <a:latin typeface="LM Sans 10"/>
                <a:cs typeface="LM Sans 10"/>
              </a:rPr>
              <a:t>Calculate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20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2000)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</a:t>
            </a:r>
            <a:r>
              <a:rPr sz="1100" i="1" spc="75" dirty="0">
                <a:latin typeface="LM Sans 10"/>
                <a:cs typeface="LM Sans 10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2000)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80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F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(2000)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7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LM Sans 10"/>
                <a:cs typeface="LM Sans 10"/>
              </a:rPr>
              <a:t>where </a:t>
            </a:r>
            <a:r>
              <a:rPr sz="1100" i="1" spc="-10" dirty="0">
                <a:latin typeface="LM Sans 10"/>
                <a:cs typeface="LM Sans 10"/>
              </a:rPr>
              <a:t>F </a:t>
            </a:r>
            <a:r>
              <a:rPr sz="1100" spc="-5" dirty="0">
                <a:latin typeface="LM Sans 10"/>
                <a:cs typeface="LM Sans 10"/>
              </a:rPr>
              <a:t>() is the cdf of</a:t>
            </a:r>
            <a:r>
              <a:rPr sz="1100" spc="-2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latin typeface="LM Sans 10"/>
                <a:cs typeface="LM Sans 10"/>
              </a:rPr>
              <a:t>the cdf gives the </a:t>
            </a:r>
            <a:r>
              <a:rPr sz="1100" spc="-15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value is equal to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-25" dirty="0">
                <a:latin typeface="LM Sans 10"/>
                <a:cs typeface="LM Sans 10"/>
              </a:rPr>
              <a:t>or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smaller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651" y="792"/>
            <a:ext cx="1390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</a:t>
            </a:r>
            <a:r>
              <a:rPr spc="5" dirty="0"/>
              <a:t> </a:t>
            </a:r>
            <a:r>
              <a:rPr spc="15" dirty="0"/>
              <a:t>2c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29.04.202038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31838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081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69799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87510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236857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565933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3144" y="961642"/>
            <a:ext cx="4359910" cy="1712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What </a:t>
            </a:r>
            <a:r>
              <a:rPr sz="1100" b="1" dirty="0">
                <a:latin typeface="LM Sans 10"/>
                <a:cs typeface="LM Sans 10"/>
              </a:rPr>
              <a:t>does </a:t>
            </a:r>
            <a:r>
              <a:rPr sz="1100" b="1" spc="-5" dirty="0">
                <a:latin typeface="LM Sans 10"/>
                <a:cs typeface="LM Sans 10"/>
              </a:rPr>
              <a:t>cdf </a:t>
            </a:r>
            <a:r>
              <a:rPr sz="1100" b="1" spc="-10" dirty="0">
                <a:latin typeface="LM Sans 10"/>
                <a:cs typeface="LM Sans 10"/>
              </a:rPr>
              <a:t>stand </a:t>
            </a:r>
            <a:r>
              <a:rPr sz="1100" b="1" spc="-15" dirty="0">
                <a:latin typeface="LM Sans 10"/>
                <a:cs typeface="LM Sans 10"/>
              </a:rPr>
              <a:t>for?</a:t>
            </a:r>
            <a:endParaRPr sz="1100">
              <a:latin typeface="LM Sans 10"/>
              <a:cs typeface="LM Sans 10"/>
            </a:endParaRPr>
          </a:p>
          <a:p>
            <a:pPr marL="302260">
              <a:lnSpc>
                <a:spcPct val="100000"/>
              </a:lnSpc>
              <a:spcBef>
                <a:spcPts val="830"/>
              </a:spcBef>
            </a:pPr>
            <a:r>
              <a:rPr sz="1100" spc="-5" dirty="0">
                <a:latin typeface="LM Sans 10"/>
                <a:cs typeface="LM Sans 10"/>
              </a:rPr>
              <a:t>cumulative distribution </a:t>
            </a:r>
            <a:r>
              <a:rPr sz="1100" spc="-10" dirty="0">
                <a:latin typeface="LM Sans 10"/>
                <a:cs typeface="LM Sans 10"/>
              </a:rPr>
              <a:t>function </a:t>
            </a:r>
            <a:r>
              <a:rPr sz="1100" spc="-5" dirty="0">
                <a:latin typeface="LM Sans 10"/>
                <a:cs typeface="LM Sans 10"/>
              </a:rPr>
              <a:t>(not </a:t>
            </a:r>
            <a:r>
              <a:rPr sz="1100" spc="-10" dirty="0">
                <a:latin typeface="LM Sans 10"/>
                <a:cs typeface="LM Sans 10"/>
              </a:rPr>
              <a:t>density!)</a:t>
            </a:r>
            <a:endParaRPr sz="1100">
              <a:latin typeface="LM Sans 10"/>
              <a:cs typeface="LM Sans 10"/>
            </a:endParaRPr>
          </a:p>
          <a:p>
            <a:pPr marL="302260">
              <a:lnSpc>
                <a:spcPct val="100000"/>
              </a:lnSpc>
              <a:spcBef>
                <a:spcPts val="175"/>
              </a:spcBef>
            </a:pPr>
            <a:r>
              <a:rPr sz="1100" spc="-5" dirty="0">
                <a:latin typeface="LM Sans 10"/>
                <a:cs typeface="LM Sans 10"/>
              </a:rPr>
              <a:t>cdf gives the </a:t>
            </a: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value is equal to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-25" dirty="0">
                <a:latin typeface="LM Sans 10"/>
                <a:cs typeface="LM Sans 10"/>
              </a:rPr>
              <a:t>or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smaller</a:t>
            </a:r>
            <a:endParaRPr sz="1100">
              <a:latin typeface="LM Sans 10"/>
              <a:cs typeface="LM Sans 10"/>
            </a:endParaRPr>
          </a:p>
          <a:p>
            <a:pPr marL="579120">
              <a:lnSpc>
                <a:spcPct val="100000"/>
              </a:lnSpc>
              <a:spcBef>
                <a:spcPts val="175"/>
              </a:spcBef>
            </a:pP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20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</a:t>
            </a:r>
            <a:r>
              <a:rPr sz="1000" i="1" spc="75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10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302260" marR="43180">
              <a:lnSpc>
                <a:spcPts val="12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is given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sum </a:t>
            </a:r>
            <a:r>
              <a:rPr sz="1100" spc="-5" dirty="0">
                <a:latin typeface="LM Sans 10"/>
                <a:cs typeface="LM Sans 10"/>
              </a:rPr>
              <a:t>of all </a:t>
            </a:r>
            <a:r>
              <a:rPr sz="1100" spc="-10" dirty="0">
                <a:latin typeface="LM Sans 10"/>
                <a:cs typeface="LM Sans 10"/>
              </a:rPr>
              <a:t>probabilities </a:t>
            </a:r>
            <a:r>
              <a:rPr sz="1100" spc="-5" dirty="0">
                <a:latin typeface="LM Sans 10"/>
                <a:cs typeface="LM Sans 10"/>
              </a:rPr>
              <a:t>(discrete </a:t>
            </a:r>
            <a:r>
              <a:rPr sz="1100" spc="-15" dirty="0">
                <a:latin typeface="LM Sans 10"/>
                <a:cs typeface="LM Sans 10"/>
              </a:rPr>
              <a:t>var.) </a:t>
            </a:r>
            <a:r>
              <a:rPr sz="1100" spc="-20" dirty="0">
                <a:latin typeface="LM Sans 10"/>
                <a:cs typeface="LM Sans 10"/>
              </a:rPr>
              <a:t>or  </a:t>
            </a:r>
            <a:r>
              <a:rPr sz="1100" spc="-5" dirty="0">
                <a:latin typeface="LM Sans 10"/>
                <a:cs typeface="LM Sans 10"/>
              </a:rPr>
              <a:t>the integral </a:t>
            </a:r>
            <a:r>
              <a:rPr sz="1100" spc="-10" dirty="0">
                <a:latin typeface="LM Sans 10"/>
                <a:cs typeface="LM Sans 10"/>
              </a:rPr>
              <a:t>under </a:t>
            </a:r>
            <a:r>
              <a:rPr sz="1100" spc="-5" dirty="0">
                <a:latin typeface="LM Sans 10"/>
                <a:cs typeface="LM Sans 10"/>
              </a:rPr>
              <a:t>the curve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all values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j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smaller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equal  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  <a:p>
            <a:pPr marL="579120">
              <a:lnSpc>
                <a:spcPct val="100000"/>
              </a:lnSpc>
              <a:spcBef>
                <a:spcPts val="145"/>
              </a:spcBef>
            </a:pPr>
            <a:r>
              <a:rPr sz="1000" spc="-5" dirty="0">
                <a:latin typeface="LM Sans 10"/>
                <a:cs typeface="LM Sans 10"/>
              </a:rPr>
              <a:t>Probability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that a value is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larger</a:t>
            </a:r>
            <a:r>
              <a:rPr sz="1000" spc="-5" dirty="0">
                <a:latin typeface="LM Sans 10"/>
                <a:cs typeface="LM Sans 10"/>
              </a:rPr>
              <a:t> than x: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1100" spc="-5" dirty="0">
                <a:latin typeface="LM Sans 10"/>
                <a:cs typeface="LM Sans 10"/>
              </a:rPr>
              <a:t>cdf is </a:t>
            </a:r>
            <a:r>
              <a:rPr sz="1100" dirty="0">
                <a:latin typeface="LM Sans 10"/>
                <a:cs typeface="LM Sans 10"/>
              </a:rPr>
              <a:t>bound </a:t>
            </a:r>
            <a:r>
              <a:rPr sz="1100" spc="-10" dirty="0">
                <a:latin typeface="LM Sans 10"/>
                <a:cs typeface="LM Sans 10"/>
              </a:rPr>
              <a:t>between </a:t>
            </a:r>
            <a:r>
              <a:rPr sz="1100" spc="-5" dirty="0">
                <a:latin typeface="LM Sans 10"/>
                <a:cs typeface="LM Sans 10"/>
              </a:rPr>
              <a:t>0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651" y="792"/>
            <a:ext cx="1390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</a:t>
            </a:r>
            <a:r>
              <a:rPr spc="15" dirty="0"/>
              <a:t>2d and</a:t>
            </a:r>
            <a:r>
              <a:rPr dirty="0"/>
              <a:t> </a:t>
            </a:r>
            <a:r>
              <a:rPr spc="15" dirty="0"/>
              <a:t>2e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29.04.202039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2140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3144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144" y="864665"/>
            <a:ext cx="3190240" cy="675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LM Sans 10"/>
                <a:cs typeface="LM Sans 10"/>
              </a:rPr>
              <a:t>Denote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the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derivative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of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F</a:t>
            </a:r>
            <a:r>
              <a:rPr sz="1100" i="1" spc="-2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()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b="1" spc="-25" dirty="0">
                <a:latin typeface="LM Sans 10"/>
                <a:cs typeface="LM Sans 10"/>
              </a:rPr>
              <a:t>by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100" i="1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()</a:t>
            </a:r>
            <a:r>
              <a:rPr sz="1100" b="1" spc="-5" dirty="0">
                <a:latin typeface="LM Sans 10"/>
                <a:cs typeface="LM Sans 10"/>
              </a:rPr>
              <a:t>.</a:t>
            </a:r>
            <a:r>
              <a:rPr sz="1100" b="1" spc="125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What </a:t>
            </a:r>
            <a:r>
              <a:rPr sz="1100" b="1" spc="-5" dirty="0">
                <a:latin typeface="LM Sans 10"/>
                <a:cs typeface="LM Sans 10"/>
              </a:rPr>
              <a:t>is</a:t>
            </a:r>
            <a:r>
              <a:rPr sz="1100" b="1" spc="-1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100" i="1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()</a:t>
            </a:r>
            <a:r>
              <a:rPr sz="1100" b="1" spc="-5" dirty="0">
                <a:latin typeface="LM Sans 10"/>
                <a:cs typeface="LM Sans 10"/>
              </a:rPr>
              <a:t>?</a:t>
            </a:r>
            <a:endParaRPr sz="1100">
              <a:latin typeface="LM Sans 10"/>
              <a:cs typeface="LM Sans 10"/>
            </a:endParaRPr>
          </a:p>
          <a:p>
            <a:pPr marL="302260">
              <a:lnSpc>
                <a:spcPct val="100000"/>
              </a:lnSpc>
              <a:spcBef>
                <a:spcPts val="830"/>
              </a:spcBef>
            </a:pPr>
            <a:r>
              <a:rPr sz="1100" spc="-10" dirty="0">
                <a:latin typeface="LM Sans 10"/>
                <a:cs typeface="LM Sans 10"/>
              </a:rPr>
              <a:t>probability density </a:t>
            </a:r>
            <a:r>
              <a:rPr sz="1100" spc="-5" dirty="0">
                <a:latin typeface="LM Sans 10"/>
                <a:cs typeface="LM Sans 10"/>
              </a:rPr>
              <a:t>function</a:t>
            </a:r>
            <a:endParaRPr sz="1100">
              <a:latin typeface="LM Sans 10"/>
              <a:cs typeface="LM Sans 10"/>
            </a:endParaRPr>
          </a:p>
          <a:p>
            <a:pPr marL="30226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LM Sans 10"/>
                <a:cs typeface="LM Sans 10"/>
              </a:rPr>
              <a:t>pdf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derivative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cdf: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F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200" i="1" spc="15" baseline="27777" dirty="0">
                <a:latin typeface="Klaudia"/>
                <a:cs typeface="Klaudia"/>
              </a:rPr>
              <a:t>j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100" i="1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621293"/>
            <a:ext cx="610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584" y="1509685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Trebuchet MS"/>
                <a:cs typeface="Trebuchet MS"/>
              </a:rPr>
              <a:t>∫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938" y="1587066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15" dirty="0">
                <a:latin typeface="Klaudia"/>
                <a:cs typeface="Klaudia"/>
              </a:rPr>
              <a:t>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8001" y="1707272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4" dirty="0">
                <a:latin typeface="Klaudia"/>
                <a:cs typeface="Klaudia"/>
              </a:rPr>
              <a:t>−∞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8613" y="1621293"/>
            <a:ext cx="4178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i="1" spc="-5" dirty="0">
                <a:latin typeface="LM Sans 10"/>
                <a:cs typeface="LM Sans 10"/>
              </a:rPr>
              <a:t>dx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089" y="199293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932" y="1797874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Trebuchet MS"/>
                <a:cs typeface="Trebuchet MS"/>
              </a:rPr>
              <a:t>∫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300" y="187526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15" dirty="0">
                <a:latin typeface="Klaudia"/>
                <a:cs typeface="Klaudia"/>
              </a:rPr>
              <a:t>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363" y="1995473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4" dirty="0">
                <a:latin typeface="Klaudia"/>
                <a:cs typeface="Klaudia"/>
              </a:rPr>
              <a:t>−∞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975" y="1909481"/>
            <a:ext cx="684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100" i="1" spc="-1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i="1" spc="-5" dirty="0">
                <a:latin typeface="LM Sans 10"/>
                <a:cs typeface="LM Sans 10"/>
              </a:rPr>
              <a:t>dx</a:t>
            </a:r>
            <a:r>
              <a:rPr sz="1100" i="1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089" y="219896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0865" y="2540609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865" y="269243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2932" y="2115514"/>
            <a:ext cx="3758565" cy="6705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pdf </a:t>
            </a:r>
            <a:r>
              <a:rPr sz="1100" spc="-10" dirty="0">
                <a:latin typeface="LM Sans 10"/>
                <a:cs typeface="LM Sans 10"/>
              </a:rPr>
              <a:t>summarizes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information </a:t>
            </a:r>
            <a:r>
              <a:rPr sz="1100" dirty="0">
                <a:latin typeface="LM Sans 10"/>
                <a:cs typeface="LM Sans 10"/>
              </a:rPr>
              <a:t>about </a:t>
            </a:r>
            <a:r>
              <a:rPr sz="1100" spc="-5" dirty="0">
                <a:latin typeface="LM Sans 10"/>
                <a:cs typeface="LM Sans 10"/>
              </a:rPr>
              <a:t>possible outcomes of  </a:t>
            </a:r>
            <a:r>
              <a:rPr sz="1100" spc="-10" dirty="0">
                <a:latin typeface="LM Sans 10"/>
                <a:cs typeface="LM Sans 10"/>
              </a:rPr>
              <a:t>random variable X and </a:t>
            </a:r>
            <a:r>
              <a:rPr sz="1100" spc="-5" dirty="0">
                <a:latin typeface="LM Sans 10"/>
                <a:cs typeface="LM Sans 10"/>
              </a:rPr>
              <a:t>their </a:t>
            </a:r>
            <a:r>
              <a:rPr sz="1100" spc="-10" dirty="0">
                <a:latin typeface="LM Sans 10"/>
                <a:cs typeface="LM Sans 10"/>
              </a:rPr>
              <a:t>corresponding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probabilities.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50"/>
              </a:spcBef>
            </a:pPr>
            <a:r>
              <a:rPr sz="1000" spc="-5" dirty="0">
                <a:latin typeface="LM Sans 10"/>
                <a:cs typeface="LM Sans 10"/>
              </a:rPr>
              <a:t>Sum of all probabilities must </a:t>
            </a:r>
            <a:r>
              <a:rPr sz="1000" spc="10" dirty="0">
                <a:latin typeface="LM Sans 10"/>
                <a:cs typeface="LM Sans 10"/>
              </a:rPr>
              <a:t>be</a:t>
            </a:r>
            <a:r>
              <a:rPr sz="1000" spc="-5" dirty="0">
                <a:latin typeface="LM Sans 10"/>
                <a:cs typeface="LM Sans 10"/>
              </a:rPr>
              <a:t> 1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</a:pPr>
            <a:r>
              <a:rPr sz="1000" spc="-10" dirty="0">
                <a:latin typeface="LM Sans 10"/>
                <a:cs typeface="LM Sans 10"/>
              </a:rPr>
              <a:t>Normal </a:t>
            </a:r>
            <a:r>
              <a:rPr sz="1000" spc="-5" dirty="0">
                <a:latin typeface="LM Sans 10"/>
                <a:cs typeface="LM Sans 10"/>
              </a:rPr>
              <a:t>distribution is a </a:t>
            </a:r>
            <a:r>
              <a:rPr sz="1000" spc="5" dirty="0">
                <a:latin typeface="LM Sans 10"/>
                <a:cs typeface="LM Sans 10"/>
              </a:rPr>
              <a:t>pdf </a:t>
            </a:r>
            <a:r>
              <a:rPr sz="1000" spc="-10" dirty="0">
                <a:latin typeface="LM Sans 10"/>
                <a:cs typeface="LM Sans 10"/>
              </a:rPr>
              <a:t>(for </a:t>
            </a:r>
            <a:r>
              <a:rPr sz="1000" spc="-5" dirty="0">
                <a:latin typeface="LM Sans 10"/>
                <a:cs typeface="LM Sans 10"/>
              </a:rPr>
              <a:t>continuous random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variables!)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459" y="792"/>
            <a:ext cx="1739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Intro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Econometrics </a:t>
            </a:r>
            <a:r>
              <a:rPr spc="10" dirty="0"/>
              <a:t>in</a:t>
            </a:r>
            <a:r>
              <a:rPr dirty="0"/>
              <a:t> </a:t>
            </a:r>
            <a:r>
              <a:rPr spc="10" dirty="0"/>
              <a:t>general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281089" y="114355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33336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63703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98621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19624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40628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59607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2785884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744" y="720265"/>
            <a:ext cx="3997960" cy="21590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sz="1100" b="1" spc="-10" dirty="0">
                <a:latin typeface="LM Sans 10"/>
                <a:cs typeface="LM Sans 10"/>
              </a:rPr>
              <a:t>What </a:t>
            </a:r>
            <a:r>
              <a:rPr sz="1100" b="1" spc="-5" dirty="0">
                <a:latin typeface="LM Sans 10"/>
                <a:cs typeface="LM Sans 10"/>
              </a:rPr>
              <a:t>is an econometric </a:t>
            </a:r>
            <a:r>
              <a:rPr sz="1100" b="1" dirty="0">
                <a:latin typeface="LM Sans 10"/>
                <a:cs typeface="LM Sans 10"/>
              </a:rPr>
              <a:t>model </a:t>
            </a:r>
            <a:r>
              <a:rPr sz="1100" b="1" spc="-5" dirty="0">
                <a:latin typeface="LM Sans 10"/>
                <a:cs typeface="LM Sans 10"/>
              </a:rPr>
              <a:t>in</a:t>
            </a:r>
            <a:r>
              <a:rPr sz="1100" b="1" spc="-2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general?</a:t>
            </a:r>
            <a:endParaRPr sz="1100">
              <a:latin typeface="LM Sans 10"/>
              <a:cs typeface="LM Sans 10"/>
            </a:endParaRPr>
          </a:p>
          <a:p>
            <a:pPr marL="604520" marR="561975" indent="-277495">
              <a:lnSpc>
                <a:spcPct val="106400"/>
              </a:lnSpc>
              <a:spcBef>
                <a:spcPts val="585"/>
              </a:spcBef>
            </a:pPr>
            <a:r>
              <a:rPr sz="1100" spc="-5" dirty="0">
                <a:latin typeface="LM Sans 10"/>
                <a:cs typeface="LM Sans 10"/>
              </a:rPr>
              <a:t>Econometric models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formalized </a:t>
            </a:r>
            <a:r>
              <a:rPr sz="1100" spc="-5" dirty="0">
                <a:latin typeface="LM Sans 10"/>
                <a:cs typeface="LM Sans 10"/>
              </a:rPr>
              <a:t>economic </a:t>
            </a:r>
            <a:r>
              <a:rPr sz="1100" dirty="0">
                <a:latin typeface="LM Sans 10"/>
                <a:cs typeface="LM Sans 10"/>
              </a:rPr>
              <a:t>models  </a:t>
            </a:r>
            <a:r>
              <a:rPr sz="1000" spc="-15" dirty="0">
                <a:latin typeface="LM Sans 10"/>
                <a:cs typeface="LM Sans 10"/>
              </a:rPr>
              <a:t>How </a:t>
            </a:r>
            <a:r>
              <a:rPr sz="1000" dirty="0">
                <a:latin typeface="LM Sans 10"/>
                <a:cs typeface="LM Sans 10"/>
              </a:rPr>
              <a:t>does </a:t>
            </a:r>
            <a:r>
              <a:rPr sz="1000" spc="-5" dirty="0">
                <a:latin typeface="LM Sans 10"/>
                <a:cs typeface="LM Sans 10"/>
              </a:rPr>
              <a:t>demand change if the </a:t>
            </a:r>
            <a:r>
              <a:rPr sz="1000" spc="-10" dirty="0">
                <a:latin typeface="LM Sans 10"/>
                <a:cs typeface="LM Sans 10"/>
              </a:rPr>
              <a:t>prices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increased?  </a:t>
            </a:r>
            <a:r>
              <a:rPr sz="1000" i="1" spc="-5" dirty="0">
                <a:latin typeface="LM Sans 10"/>
                <a:cs typeface="LM Sans 10"/>
              </a:rPr>
              <a:t>demand</a:t>
            </a:r>
            <a:r>
              <a:rPr sz="1050" i="1" spc="-7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30" dirty="0">
                <a:latin typeface="Verdana"/>
                <a:cs typeface="Verdana"/>
              </a:rPr>
              <a:t>β</a:t>
            </a:r>
            <a:r>
              <a:rPr sz="1050" spc="-44" baseline="-11904" dirty="0">
                <a:latin typeface="LM Sans 8"/>
                <a:cs typeface="LM Sans 8"/>
              </a:rPr>
              <a:t>0 </a:t>
            </a:r>
            <a:r>
              <a:rPr sz="1000" spc="-5" dirty="0">
                <a:latin typeface="LM Sans 10"/>
                <a:cs typeface="LM Sans 10"/>
              </a:rPr>
              <a:t>+ </a:t>
            </a:r>
            <a:r>
              <a:rPr sz="1000" i="1" spc="-30" dirty="0">
                <a:latin typeface="Verdana"/>
                <a:cs typeface="Verdana"/>
              </a:rPr>
              <a:t>β</a:t>
            </a:r>
            <a:r>
              <a:rPr sz="1050" spc="-44" baseline="-11904" dirty="0">
                <a:latin typeface="LM Sans 8"/>
                <a:cs typeface="LM Sans 8"/>
              </a:rPr>
              <a:t>1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10" dirty="0">
                <a:latin typeface="LM Sans 10"/>
                <a:cs typeface="LM Sans 10"/>
              </a:rPr>
              <a:t>price</a:t>
            </a:r>
            <a:r>
              <a:rPr sz="1050" i="1" spc="-15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9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u</a:t>
            </a:r>
            <a:r>
              <a:rPr sz="1050" i="1" spc="-7" baseline="-11904" dirty="0">
                <a:latin typeface="LM Sans 8"/>
                <a:cs typeface="LM Sans 8"/>
              </a:rPr>
              <a:t>i</a:t>
            </a:r>
            <a:endParaRPr sz="1050" baseline="-11904">
              <a:latin typeface="LM Sans 8"/>
              <a:cs typeface="LM Sans 8"/>
            </a:endParaRPr>
          </a:p>
          <a:p>
            <a:pPr marL="604520">
              <a:lnSpc>
                <a:spcPts val="1195"/>
              </a:lnSpc>
            </a:pPr>
            <a:r>
              <a:rPr sz="1000" spc="-5" dirty="0">
                <a:latin typeface="LM Sans 10"/>
                <a:cs typeface="LM Sans 10"/>
              </a:rPr>
              <a:t>What is the </a:t>
            </a:r>
            <a:r>
              <a:rPr sz="1000" spc="-10" dirty="0">
                <a:latin typeface="LM Sans 10"/>
                <a:cs typeface="LM Sans 10"/>
              </a:rPr>
              <a:t>effect </a:t>
            </a:r>
            <a:r>
              <a:rPr sz="1000" spc="-5" dirty="0">
                <a:latin typeface="LM Sans 10"/>
                <a:cs typeface="LM Sans 10"/>
              </a:rPr>
              <a:t>of election fraud on re-election</a:t>
            </a:r>
            <a:r>
              <a:rPr sz="1000" spc="5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perspectives?</a:t>
            </a:r>
            <a:endParaRPr sz="1000">
              <a:latin typeface="LM Sans 10"/>
              <a:cs typeface="LM Sans 10"/>
            </a:endParaRPr>
          </a:p>
          <a:p>
            <a:pPr marL="604520">
              <a:lnSpc>
                <a:spcPts val="1200"/>
              </a:lnSpc>
            </a:pPr>
            <a:r>
              <a:rPr sz="1000" i="1" spc="-5" dirty="0">
                <a:latin typeface="LM Sans 10"/>
                <a:cs typeface="LM Sans 10"/>
              </a:rPr>
              <a:t>votes</a:t>
            </a:r>
            <a:r>
              <a:rPr sz="1050" i="1" spc="-7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30" dirty="0">
                <a:latin typeface="Verdana"/>
                <a:cs typeface="Verdana"/>
              </a:rPr>
              <a:t>β</a:t>
            </a:r>
            <a:r>
              <a:rPr sz="1050" spc="-44" baseline="-11904" dirty="0">
                <a:latin typeface="LM Sans 8"/>
                <a:cs typeface="LM Sans 8"/>
              </a:rPr>
              <a:t>0 </a:t>
            </a:r>
            <a:r>
              <a:rPr sz="1000" spc="-5" dirty="0">
                <a:latin typeface="LM Sans 10"/>
                <a:cs typeface="LM Sans 10"/>
              </a:rPr>
              <a:t>+ </a:t>
            </a:r>
            <a:r>
              <a:rPr sz="1000" i="1" spc="-30" dirty="0">
                <a:latin typeface="Verdana"/>
                <a:cs typeface="Verdana"/>
              </a:rPr>
              <a:t>β</a:t>
            </a:r>
            <a:r>
              <a:rPr sz="1050" spc="-44" baseline="-11904" dirty="0">
                <a:latin typeface="LM Sans 8"/>
                <a:cs typeface="LM Sans 8"/>
              </a:rPr>
              <a:t>1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10" dirty="0">
                <a:latin typeface="LM Sans 10"/>
                <a:cs typeface="LM Sans 10"/>
              </a:rPr>
              <a:t>ability</a:t>
            </a:r>
            <a:r>
              <a:rPr sz="1050" i="1" spc="-15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+ </a:t>
            </a:r>
            <a:r>
              <a:rPr sz="1000" i="1" spc="-30" dirty="0">
                <a:latin typeface="Verdana"/>
                <a:cs typeface="Verdana"/>
              </a:rPr>
              <a:t>β</a:t>
            </a:r>
            <a:r>
              <a:rPr sz="1050" spc="-44" baseline="-11904" dirty="0">
                <a:latin typeface="LM Sans 8"/>
                <a:cs typeface="LM Sans 8"/>
              </a:rPr>
              <a:t>2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10" dirty="0">
                <a:latin typeface="LM Sans 10"/>
                <a:cs typeface="LM Sans 10"/>
              </a:rPr>
              <a:t>integrity</a:t>
            </a:r>
            <a:r>
              <a:rPr sz="1050" i="1" spc="-15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+ </a:t>
            </a:r>
            <a:r>
              <a:rPr sz="1000" i="1" spc="-30" dirty="0">
                <a:latin typeface="Verdana"/>
                <a:cs typeface="Verdana"/>
              </a:rPr>
              <a:t>β</a:t>
            </a:r>
            <a:r>
              <a:rPr sz="1050" spc="-44" baseline="-11904" dirty="0">
                <a:latin typeface="LM Sans 8"/>
                <a:cs typeface="LM Sans 8"/>
              </a:rPr>
              <a:t>3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5" dirty="0">
                <a:latin typeface="LM Sans 10"/>
                <a:cs typeface="LM Sans 10"/>
              </a:rPr>
              <a:t>fraud</a:t>
            </a:r>
            <a:r>
              <a:rPr sz="1050" i="1" spc="-7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9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u</a:t>
            </a:r>
            <a:r>
              <a:rPr sz="1050" i="1" spc="-7" baseline="-11904" dirty="0">
                <a:latin typeface="LM Sans 8"/>
                <a:cs typeface="LM Sans 8"/>
              </a:rPr>
              <a:t>i</a:t>
            </a:r>
            <a:endParaRPr sz="1050" baseline="-11904">
              <a:latin typeface="LM Sans 8"/>
              <a:cs typeface="LM Sans 8"/>
            </a:endParaRPr>
          </a:p>
          <a:p>
            <a:pPr marL="327660" marR="214629">
              <a:lnSpc>
                <a:spcPct val="121300"/>
              </a:lnSpc>
              <a:spcBef>
                <a:spcPts val="75"/>
              </a:spcBef>
            </a:pPr>
            <a:r>
              <a:rPr sz="1100" spc="-5" dirty="0">
                <a:latin typeface="LM Sans 10"/>
                <a:cs typeface="LM Sans 10"/>
              </a:rPr>
              <a:t>Relationship </a:t>
            </a:r>
            <a:r>
              <a:rPr sz="1100" spc="-10" dirty="0">
                <a:latin typeface="LM Sans 10"/>
                <a:cs typeface="LM Sans 10"/>
              </a:rPr>
              <a:t>between </a:t>
            </a:r>
            <a:r>
              <a:rPr sz="1100" spc="-5" dirty="0">
                <a:latin typeface="LM Sans 10"/>
                <a:cs typeface="LM Sans 10"/>
              </a:rPr>
              <a:t>dependent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independent </a:t>
            </a:r>
            <a:r>
              <a:rPr sz="1100" spc="-10" dirty="0">
                <a:latin typeface="LM Sans 10"/>
                <a:cs typeface="LM Sans 10"/>
              </a:rPr>
              <a:t>variables  The </a:t>
            </a:r>
            <a:r>
              <a:rPr sz="1100" spc="-5" dirty="0">
                <a:latin typeface="LM Sans 10"/>
                <a:cs typeface="LM Sans 10"/>
              </a:rPr>
              <a:t>behaviour of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5" dirty="0">
                <a:latin typeface="LM Sans 10"/>
                <a:cs typeface="LM Sans 10"/>
              </a:rPr>
              <a:t>is described with equations  </a:t>
            </a:r>
            <a:r>
              <a:rPr sz="1100" spc="-15" dirty="0">
                <a:latin typeface="LM Sans 10"/>
                <a:cs typeface="LM Sans 10"/>
              </a:rPr>
              <a:t>Parameters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Verdana"/>
                <a:cs typeface="Verdana"/>
              </a:rPr>
              <a:t>β</a:t>
            </a:r>
            <a:r>
              <a:rPr sz="1100" spc="-10" dirty="0">
                <a:latin typeface="LM Sans 10"/>
                <a:cs typeface="LM Sans 10"/>
              </a:rPr>
              <a:t>) </a:t>
            </a:r>
            <a:r>
              <a:rPr sz="1100" spc="-20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estimates of the </a:t>
            </a:r>
            <a:r>
              <a:rPr sz="1100" spc="-10" dirty="0">
                <a:latin typeface="LM Sans 10"/>
                <a:cs typeface="LM Sans 10"/>
              </a:rPr>
              <a:t>effect </a:t>
            </a:r>
            <a:r>
              <a:rPr sz="1100" spc="-5" dirty="0">
                <a:latin typeface="LM Sans 10"/>
                <a:cs typeface="LM Sans 10"/>
              </a:rPr>
              <a:t>size of </a:t>
            </a:r>
            <a:r>
              <a:rPr sz="1100" spc="-10" dirty="0">
                <a:latin typeface="LM Sans 10"/>
                <a:cs typeface="LM Sans 10"/>
              </a:rPr>
              <a:t>a variable  </a:t>
            </a:r>
            <a:r>
              <a:rPr sz="1100" spc="-15" dirty="0">
                <a:latin typeface="LM Sans 10"/>
                <a:cs typeface="LM Sans 10"/>
              </a:rPr>
              <a:t>Error </a:t>
            </a:r>
            <a:r>
              <a:rPr sz="1100" spc="-5" dirty="0">
                <a:latin typeface="LM Sans 10"/>
                <a:cs typeface="LM Sans 10"/>
              </a:rPr>
              <a:t>term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u</a:t>
            </a:r>
            <a:r>
              <a:rPr sz="1100" spc="1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contains all unobserved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factors</a:t>
            </a:r>
            <a:endParaRPr sz="1100">
              <a:latin typeface="LM Sans 10"/>
              <a:cs typeface="LM Sans 10"/>
            </a:endParaRPr>
          </a:p>
          <a:p>
            <a:pPr marL="60452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Specification of </a:t>
            </a:r>
            <a:r>
              <a:rPr sz="1000" spc="-10" dirty="0">
                <a:latin typeface="LM Sans 10"/>
                <a:cs typeface="LM Sans 10"/>
              </a:rPr>
              <a:t>error </a:t>
            </a:r>
            <a:r>
              <a:rPr sz="1000" spc="-5" dirty="0">
                <a:latin typeface="LM Sans 10"/>
                <a:cs typeface="LM Sans 10"/>
              </a:rPr>
              <a:t>term </a:t>
            </a:r>
            <a:r>
              <a:rPr sz="1000" spc="-10" dirty="0">
                <a:latin typeface="LM Sans 10"/>
                <a:cs typeface="LM Sans 10"/>
              </a:rPr>
              <a:t>affects </a:t>
            </a:r>
            <a:r>
              <a:rPr sz="1000" dirty="0">
                <a:latin typeface="LM Sans 10"/>
                <a:cs typeface="LM Sans 10"/>
              </a:rPr>
              <a:t>models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massively!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29.04.20204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651" y="792"/>
            <a:ext cx="1390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2f </a:t>
            </a:r>
            <a:r>
              <a:rPr spc="15" dirty="0"/>
              <a:t>and</a:t>
            </a:r>
            <a:r>
              <a:rPr spc="5" dirty="0"/>
              <a:t> </a:t>
            </a:r>
            <a:r>
              <a:rPr spc="15" dirty="0"/>
              <a:t>2g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29.04.202040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756753"/>
            <a:ext cx="610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584" y="645146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Trebuchet MS"/>
                <a:cs typeface="Trebuchet MS"/>
              </a:rPr>
              <a:t>∫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938" y="722539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15" dirty="0">
                <a:latin typeface="Klaudia"/>
                <a:cs typeface="Klaudia"/>
              </a:rPr>
              <a:t>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001" y="842732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4" dirty="0">
                <a:latin typeface="Klaudia"/>
                <a:cs typeface="Klaudia"/>
              </a:rPr>
              <a:t>−∞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8613" y="756753"/>
            <a:ext cx="481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xf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i="1" spc="-5" dirty="0">
                <a:latin typeface="LM Sans 10"/>
                <a:cs typeface="LM Sans 10"/>
              </a:rPr>
              <a:t>dx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089" y="112839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933347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Trebuchet MS"/>
                <a:cs typeface="Trebuchet MS"/>
              </a:rPr>
              <a:t>∫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300" y="1010740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15" dirty="0">
                <a:latin typeface="Klaudia"/>
                <a:cs typeface="Klaudia"/>
              </a:rPr>
              <a:t>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363" y="1130933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4" dirty="0">
                <a:latin typeface="Klaudia"/>
                <a:cs typeface="Klaudia"/>
              </a:rPr>
              <a:t>−∞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975" y="1044954"/>
            <a:ext cx="956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xf</a:t>
            </a:r>
            <a:r>
              <a:rPr sz="1100" i="1" spc="-1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i="1" spc="-5" dirty="0">
                <a:latin typeface="LM Sans 10"/>
                <a:cs typeface="LM Sans 10"/>
              </a:rPr>
              <a:t>dx</a:t>
            </a:r>
            <a:r>
              <a:rPr sz="1100" i="1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1000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089" y="134212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2932" y="1258670"/>
            <a:ext cx="3715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X</a:t>
            </a:r>
            <a:r>
              <a:rPr sz="1100" spc="-5" dirty="0">
                <a:latin typeface="LM Sans 10"/>
                <a:cs typeface="LM Sans 10"/>
              </a:rPr>
              <a:t> is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continuous </a:t>
            </a:r>
            <a:r>
              <a:rPr sz="1100" spc="-10" dirty="0">
                <a:latin typeface="LM Sans 10"/>
                <a:cs typeface="LM Sans 10"/>
              </a:rPr>
              <a:t>random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variable,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therefore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defined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932" y="1298904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Trebuchet MS"/>
                <a:cs typeface="Trebuchet MS"/>
              </a:rPr>
              <a:t>∫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300" y="1376285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15" dirty="0">
                <a:latin typeface="Klaudia"/>
                <a:cs typeface="Klaudia"/>
              </a:rPr>
              <a:t>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363" y="1496490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4" dirty="0">
                <a:latin typeface="Klaudia"/>
                <a:cs typeface="Klaudia"/>
              </a:rPr>
              <a:t>−∞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975" y="1410498"/>
            <a:ext cx="481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xf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i="1" spc="-5" dirty="0">
                <a:latin typeface="LM Sans 10"/>
                <a:cs typeface="LM Sans 10"/>
              </a:rPr>
              <a:t>dx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0865" y="1712569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39126" y="1526545"/>
            <a:ext cx="85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Trebuchet MS"/>
                <a:cs typeface="Trebuchet MS"/>
              </a:rPr>
              <a:t>∫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3479" y="1595783"/>
            <a:ext cx="126364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50" dirty="0">
                <a:latin typeface="LM Roman 7"/>
                <a:cs typeface="LM Roman 7"/>
              </a:rPr>
              <a:t>∞</a:t>
            </a:r>
            <a:endParaRPr sz="700">
              <a:latin typeface="LM Roman 7"/>
              <a:cs typeface="LM Roman 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98880" y="1711416"/>
            <a:ext cx="2057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" dirty="0">
                <a:latin typeface="LM Roman 7"/>
                <a:cs typeface="LM Roman 7"/>
              </a:rPr>
              <a:t>−∞</a:t>
            </a:r>
            <a:endParaRPr sz="700">
              <a:latin typeface="LM Roman 7"/>
              <a:cs typeface="LM Roman 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0034" y="1628462"/>
            <a:ext cx="1168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8505" algn="l"/>
              </a:tabLst>
            </a:pP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	</a:t>
            </a:r>
            <a:r>
              <a:rPr sz="1000" i="1" spc="-5" dirty="0">
                <a:latin typeface="LM Sans 10"/>
                <a:cs typeface="LM Sans 10"/>
              </a:rPr>
              <a:t>xf</a:t>
            </a:r>
            <a:r>
              <a:rPr sz="1000" i="1" spc="-1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i="1" spc="-5" dirty="0">
                <a:latin typeface="LM Sans 10"/>
                <a:cs typeface="LM Sans 10"/>
              </a:rPr>
              <a:t>dx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1089" y="190992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1089" y="262859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089" y="283862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5844" y="1826474"/>
            <a:ext cx="4095115" cy="1120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LM Sans 10"/>
                <a:cs typeface="LM Sans 10"/>
              </a:rPr>
              <a:t>From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exercise </a:t>
            </a:r>
            <a:r>
              <a:rPr sz="1100" spc="-25" dirty="0">
                <a:latin typeface="LM Sans 10"/>
                <a:cs typeface="LM Sans 10"/>
              </a:rPr>
              <a:t>we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have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1000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795"/>
              </a:spcBef>
            </a:pPr>
            <a:r>
              <a:rPr sz="1100" b="1" spc="-5" dirty="0">
                <a:latin typeface="LM Sans 10"/>
                <a:cs typeface="LM Sans 10"/>
              </a:rPr>
              <a:t>In this </a:t>
            </a:r>
            <a:r>
              <a:rPr sz="1100" b="1" spc="-20" dirty="0">
                <a:latin typeface="LM Sans 10"/>
                <a:cs typeface="LM Sans 10"/>
              </a:rPr>
              <a:t>country, </a:t>
            </a:r>
            <a:r>
              <a:rPr sz="1100" b="1" spc="-5" dirty="0">
                <a:latin typeface="LM Sans 10"/>
                <a:cs typeface="LM Sans 10"/>
              </a:rPr>
              <a:t>all citizens have to </a:t>
            </a:r>
            <a:r>
              <a:rPr sz="1100" b="1" spc="-20" dirty="0">
                <a:latin typeface="LM Sans 10"/>
                <a:cs typeface="LM Sans 10"/>
              </a:rPr>
              <a:t>pay </a:t>
            </a:r>
            <a:r>
              <a:rPr sz="1100" b="1" spc="-5" dirty="0">
                <a:latin typeface="LM Sans 10"/>
                <a:cs typeface="LM Sans 10"/>
              </a:rPr>
              <a:t>a tax of </a:t>
            </a:r>
            <a:r>
              <a:rPr sz="1100" b="1" spc="-10" dirty="0">
                <a:latin typeface="LM Sans 10"/>
                <a:cs typeface="LM Sans 10"/>
              </a:rPr>
              <a:t>30% </a:t>
            </a:r>
            <a:r>
              <a:rPr sz="1100" b="1" spc="-5" dirty="0">
                <a:latin typeface="LM Sans 10"/>
                <a:cs typeface="LM Sans 10"/>
              </a:rPr>
              <a:t>of </a:t>
            </a:r>
            <a:r>
              <a:rPr sz="1100" b="1" spc="-10" dirty="0">
                <a:latin typeface="LM Sans 10"/>
                <a:cs typeface="LM Sans 10"/>
              </a:rPr>
              <a:t>income.  </a:t>
            </a:r>
            <a:r>
              <a:rPr sz="1100" b="1" spc="-20" dirty="0">
                <a:latin typeface="LM Sans 10"/>
                <a:cs typeface="LM Sans 10"/>
              </a:rPr>
              <a:t>How </a:t>
            </a:r>
            <a:r>
              <a:rPr sz="1100" b="1" spc="-10" dirty="0">
                <a:latin typeface="LM Sans 10"/>
                <a:cs typeface="LM Sans 10"/>
              </a:rPr>
              <a:t>much </a:t>
            </a:r>
            <a:r>
              <a:rPr sz="1100" b="1" spc="-5" dirty="0">
                <a:latin typeface="LM Sans 10"/>
                <a:cs typeface="LM Sans 10"/>
              </a:rPr>
              <a:t>tax </a:t>
            </a:r>
            <a:r>
              <a:rPr sz="1100" b="1" spc="-10" dirty="0">
                <a:latin typeface="LM Sans 10"/>
                <a:cs typeface="LM Sans 10"/>
              </a:rPr>
              <a:t>did </a:t>
            </a:r>
            <a:r>
              <a:rPr sz="1100" b="1" spc="-5" dirty="0">
                <a:latin typeface="LM Sans 10"/>
                <a:cs typeface="LM Sans 10"/>
              </a:rPr>
              <a:t>an average citizen </a:t>
            </a:r>
            <a:r>
              <a:rPr sz="1100" b="1" spc="-20" dirty="0">
                <a:latin typeface="LM Sans 10"/>
                <a:cs typeface="LM Sans 10"/>
              </a:rPr>
              <a:t>pay </a:t>
            </a:r>
            <a:r>
              <a:rPr sz="1100" b="1" spc="-5" dirty="0">
                <a:latin typeface="LM Sans 10"/>
                <a:cs typeface="LM Sans 10"/>
              </a:rPr>
              <a:t>in the </a:t>
            </a:r>
            <a:r>
              <a:rPr sz="1100" b="1" spc="-10" dirty="0">
                <a:latin typeface="LM Sans 10"/>
                <a:cs typeface="LM Sans 10"/>
              </a:rPr>
              <a:t>last</a:t>
            </a:r>
            <a:r>
              <a:rPr sz="1100" b="1" spc="20" dirty="0">
                <a:latin typeface="LM Sans 10"/>
                <a:cs typeface="LM Sans 10"/>
              </a:rPr>
              <a:t> </a:t>
            </a:r>
            <a:r>
              <a:rPr sz="1100" b="1" spc="-20" dirty="0">
                <a:latin typeface="LM Sans 10"/>
                <a:cs typeface="LM Sans 10"/>
              </a:rPr>
              <a:t>year?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5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tax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12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3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tax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12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3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1000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3600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1" name="object 3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651" y="792"/>
            <a:ext cx="1390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</a:t>
            </a:r>
            <a:r>
              <a:rPr spc="15" dirty="0"/>
              <a:t>2h and</a:t>
            </a:r>
            <a:r>
              <a:rPr dirty="0"/>
              <a:t> </a:t>
            </a:r>
            <a:r>
              <a:rPr spc="10" dirty="0"/>
              <a:t>2i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29.04.202041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41688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2692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7350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38353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844" y="1060144"/>
            <a:ext cx="3799204" cy="143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r>
              <a:rPr sz="1100" b="1" spc="-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1000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800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1800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the expected value of the </a:t>
            </a:r>
            <a:r>
              <a:rPr sz="1100" spc="-10" dirty="0">
                <a:latin typeface="LM Sans 10"/>
                <a:cs typeface="LM Sans 10"/>
              </a:rPr>
              <a:t>sum </a:t>
            </a:r>
            <a:r>
              <a:rPr sz="1100" spc="-5" dirty="0">
                <a:latin typeface="LM Sans 10"/>
                <a:cs typeface="LM Sans 10"/>
              </a:rPr>
              <a:t>is the </a:t>
            </a:r>
            <a:r>
              <a:rPr sz="1100" spc="-10" dirty="0">
                <a:latin typeface="LM Sans 10"/>
                <a:cs typeface="LM Sans 10"/>
              </a:rPr>
              <a:t>sum </a:t>
            </a:r>
            <a:r>
              <a:rPr sz="1100" spc="-5" dirty="0">
                <a:latin typeface="LM Sans 10"/>
                <a:cs typeface="LM Sans 10"/>
              </a:rPr>
              <a:t>of expected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values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r>
              <a:rPr sz="1100" b="1" spc="-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5"/>
              </a:spcBef>
            </a:pP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Cov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500000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400000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100000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1100000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651" y="792"/>
            <a:ext cx="1390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</a:t>
            </a:r>
            <a:r>
              <a:rPr spc="5" dirty="0"/>
              <a:t> </a:t>
            </a:r>
            <a:r>
              <a:rPr spc="10" dirty="0"/>
              <a:t>2j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29.04.202042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067065"/>
            <a:ext cx="1430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r>
              <a:rPr sz="1100" b="1" spc="-25" dirty="0">
                <a:latin typeface="LM Sans 10"/>
                <a:cs typeface="LM Sans 10"/>
              </a:rPr>
              <a:t> </a:t>
            </a:r>
            <a:r>
              <a:rPr sz="1100" i="1" spc="-15" dirty="0">
                <a:latin typeface="LM Sans 10"/>
                <a:cs typeface="LM Sans 10"/>
              </a:rPr>
              <a:t>Corr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44319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532" y="1359749"/>
            <a:ext cx="16522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latin typeface="LM Sans 10"/>
                <a:cs typeface="LM Sans 10"/>
              </a:rPr>
              <a:t>Corr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650" u="sng" spc="330" baseline="27777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200" i="1" u="sng" spc="-15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Cov</a:t>
            </a:r>
            <a:r>
              <a:rPr sz="1200" i="1" u="sng" spc="-300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1200" u="sng" spc="30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(</a:t>
            </a:r>
            <a:r>
              <a:rPr sz="1200" i="1" u="sng" spc="30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X,Y</a:t>
            </a:r>
            <a:r>
              <a:rPr sz="1200" i="1" u="sng" spc="-225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1200" u="sng" spc="-7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)</a:t>
            </a:r>
            <a:r>
              <a:rPr sz="1200" u="sng" spc="-44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endParaRPr sz="1200" baseline="38194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0723" y="1446655"/>
            <a:ext cx="6337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sd</a:t>
            </a:r>
            <a:r>
              <a:rPr sz="800" i="1" spc="-22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(</a:t>
            </a:r>
            <a:r>
              <a:rPr sz="800" i="1" spc="-5" dirty="0">
                <a:latin typeface="LM Sans 8"/>
                <a:cs typeface="LM Sans 8"/>
              </a:rPr>
              <a:t>X</a:t>
            </a:r>
            <a:r>
              <a:rPr sz="800" i="1" spc="-195" dirty="0">
                <a:latin typeface="LM Sans 8"/>
                <a:cs typeface="LM Sans 8"/>
              </a:rPr>
              <a:t> </a:t>
            </a:r>
            <a:r>
              <a:rPr sz="800" spc="-10" dirty="0">
                <a:latin typeface="LM Sans 8"/>
                <a:cs typeface="LM Sans 8"/>
              </a:rPr>
              <a:t>)</a:t>
            </a:r>
            <a:r>
              <a:rPr sz="800" i="1" spc="-10" dirty="0">
                <a:latin typeface="Klaudia"/>
                <a:cs typeface="Klaudia"/>
              </a:rPr>
              <a:t>∗</a:t>
            </a:r>
            <a:r>
              <a:rPr sz="800" i="1" spc="-10" dirty="0">
                <a:latin typeface="LM Sans 8"/>
                <a:cs typeface="LM Sans 8"/>
              </a:rPr>
              <a:t>sd</a:t>
            </a:r>
            <a:r>
              <a:rPr sz="800" i="1" spc="-22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(</a:t>
            </a:r>
            <a:r>
              <a:rPr sz="800" i="1" spc="-5" dirty="0">
                <a:latin typeface="LM Sans 8"/>
                <a:cs typeface="LM Sans 8"/>
              </a:rPr>
              <a:t>Y</a:t>
            </a:r>
            <a:r>
              <a:rPr sz="800" i="1" spc="-16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)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089" y="169824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5387" y="1644815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2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7809" y="164788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3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7532" y="1614791"/>
            <a:ext cx="19043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sd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650" spc="157" baseline="47979" dirty="0">
                <a:latin typeface="Trebuchet MS"/>
                <a:cs typeface="Trebuchet MS"/>
              </a:rPr>
              <a:t>√</a:t>
            </a:r>
            <a:r>
              <a:rPr sz="1100" i="1" spc="105" dirty="0">
                <a:latin typeface="LM Sans 10"/>
                <a:cs typeface="LM Sans 10"/>
              </a:rPr>
              <a:t>Var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650" i="1" spc="52" baseline="45454" dirty="0">
                <a:latin typeface="DejaVu Sans Condensed"/>
                <a:cs typeface="DejaVu Sans Condensed"/>
              </a:rPr>
              <a:t>√</a:t>
            </a:r>
            <a:r>
              <a:rPr sz="1100" spc="35" dirty="0">
                <a:latin typeface="LM Sans 10"/>
                <a:cs typeface="LM Sans 10"/>
              </a:rPr>
              <a:t>500000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089" y="190827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772" y="1854835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62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49528" y="1709444"/>
            <a:ext cx="902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3430" algn="l"/>
              </a:tabLst>
            </a:pPr>
            <a:r>
              <a:rPr sz="1100" spc="509" dirty="0">
                <a:latin typeface="Trebuchet MS"/>
                <a:cs typeface="Trebuchet MS"/>
              </a:rPr>
              <a:t>√	</a:t>
            </a:r>
            <a:r>
              <a:rPr sz="1100" i="1" spc="275" dirty="0">
                <a:latin typeface="DejaVu Sans Condensed"/>
                <a:cs typeface="DejaVu Sans Condensed"/>
              </a:rPr>
              <a:t>√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38579" y="1857921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3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2932" y="1824823"/>
            <a:ext cx="1864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7230" algn="l"/>
                <a:tab pos="1435100" algn="l"/>
              </a:tabLst>
            </a:pPr>
            <a:r>
              <a:rPr sz="1100" i="1" spc="-5" dirty="0">
                <a:latin typeface="LM Sans 10"/>
                <a:cs typeface="LM Sans 10"/>
              </a:rPr>
              <a:t>sd</a:t>
            </a:r>
            <a:r>
              <a:rPr sz="1100" i="1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i="1" spc="-40" dirty="0">
                <a:latin typeface="LM Sans 10"/>
                <a:cs typeface="LM Sans 10"/>
              </a:rPr>
              <a:t>Va</a:t>
            </a:r>
            <a:r>
              <a:rPr sz="1100" i="1" spc="-5" dirty="0">
                <a:latin typeface="LM Sans 10"/>
                <a:cs typeface="LM Sans 10"/>
              </a:rPr>
              <a:t>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spc="-5" dirty="0">
                <a:latin typeface="LM Sans 10"/>
                <a:cs typeface="LM Sans 10"/>
              </a:rPr>
              <a:t>500000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089" y="211830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2932" y="2034856"/>
            <a:ext cx="1259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Cov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21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100000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1089" y="232834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2932" y="2244888"/>
            <a:ext cx="939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latin typeface="LM Sans 10"/>
                <a:cs typeface="LM Sans 10"/>
              </a:rPr>
              <a:t>Corr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4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83423" y="2361501"/>
            <a:ext cx="878840" cy="0"/>
          </a:xfrm>
          <a:custGeom>
            <a:avLst/>
            <a:gdLst/>
            <a:ahLst/>
            <a:cxnLst/>
            <a:rect l="l" t="t" r="r" b="b"/>
            <a:pathLst>
              <a:path w="878839">
                <a:moveTo>
                  <a:pt x="0" y="0"/>
                </a:moveTo>
                <a:lnTo>
                  <a:pt x="87830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60347" y="2227667"/>
            <a:ext cx="8147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0660" algn="l"/>
                <a:tab pos="800735" algn="l"/>
              </a:tabLst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100</a:t>
            </a:r>
            <a:r>
              <a:rPr sz="800" spc="-5" dirty="0">
                <a:latin typeface="LM Sans 8"/>
                <a:cs typeface="LM Sans 8"/>
              </a:rPr>
              <a:t>00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0	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0723" y="2265005"/>
            <a:ext cx="115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70" dirty="0">
                <a:latin typeface="Klaudia"/>
                <a:cs typeface="Klaudia"/>
              </a:rPr>
              <a:t>√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6775" y="2265005"/>
            <a:ext cx="1028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425" dirty="0">
                <a:latin typeface="Klaudia"/>
                <a:cs typeface="Klaudia"/>
              </a:rPr>
              <a:t>√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0347" y="2349397"/>
            <a:ext cx="8147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500000</a:t>
            </a:r>
            <a:r>
              <a:rPr sz="800" i="1" spc="-5" dirty="0">
                <a:latin typeface="Klaudia"/>
                <a:cs typeface="Klaudia"/>
              </a:rPr>
              <a:t>∗</a:t>
            </a:r>
            <a:r>
              <a:rPr sz="800" i="1" spc="15" dirty="0">
                <a:latin typeface="Klaudia"/>
                <a:cs typeface="Klaudia"/>
              </a:rPr>
              <a:t> </a:t>
            </a:r>
            <a:r>
              <a:rPr sz="800" spc="-5" dirty="0">
                <a:latin typeface="LM Sans 8"/>
                <a:cs typeface="LM Sans 8"/>
              </a:rPr>
              <a:t>500000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02713" y="2244888"/>
            <a:ext cx="764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LM Sans 10"/>
                <a:cs typeface="LM Sans 10"/>
              </a:rPr>
              <a:t>2236068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9" name="object 2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7951" y="792"/>
            <a:ext cx="151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Ex3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</a:t>
            </a:r>
            <a:r>
              <a:rPr spc="5" dirty="0"/>
              <a:t> </a:t>
            </a:r>
            <a:r>
              <a:rPr spc="15" dirty="0"/>
              <a:t>3</a:t>
            </a:r>
          </a:p>
        </p:txBody>
      </p:sp>
      <p:sp>
        <p:nvSpPr>
          <p:cNvPr id="266" name="object 266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68" name="object 268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29.04.202043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545603"/>
            <a:ext cx="4175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Where </a:t>
            </a:r>
            <a:r>
              <a:rPr sz="1100" b="1" spc="-5" dirty="0">
                <a:latin typeface="LM Sans 10"/>
                <a:cs typeface="LM Sans 10"/>
              </a:rPr>
              <a:t>do </a:t>
            </a:r>
            <a:r>
              <a:rPr sz="1100" b="1" spc="-20" dirty="0">
                <a:latin typeface="LM Sans 10"/>
                <a:cs typeface="LM Sans 10"/>
              </a:rPr>
              <a:t>you </a:t>
            </a:r>
            <a:r>
              <a:rPr sz="1100" b="1" spc="-10" dirty="0">
                <a:latin typeface="LM Sans 10"/>
                <a:cs typeface="LM Sans 10"/>
              </a:rPr>
              <a:t>find </a:t>
            </a:r>
            <a:r>
              <a:rPr sz="1100" b="1" spc="-5" dirty="0">
                <a:latin typeface="LM Sans 10"/>
                <a:cs typeface="LM Sans 10"/>
              </a:rPr>
              <a:t>the three </a:t>
            </a:r>
            <a:r>
              <a:rPr sz="1100" b="1" spc="-10" dirty="0">
                <a:latin typeface="LM Sans 10"/>
                <a:cs typeface="LM Sans 10"/>
              </a:rPr>
              <a:t>types </a:t>
            </a:r>
            <a:r>
              <a:rPr sz="1100" b="1" spc="-5" dirty="0">
                <a:latin typeface="LM Sans 10"/>
                <a:cs typeface="LM Sans 10"/>
              </a:rPr>
              <a:t>of distributions in the</a:t>
            </a:r>
            <a:r>
              <a:rPr sz="1100" b="1" spc="15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figures?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8460" y="1195607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9144" y="1020213"/>
            <a:ext cx="19939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63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3565" y="115008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8165" y="1001239"/>
            <a:ext cx="2622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7359" y="196076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3829" y="1918840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1752" y="1853183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3297" y="1033660"/>
            <a:ext cx="3810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-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-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-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-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-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-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-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-55555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3411" y="185126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5935" y="1098107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1250" y="1886025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2408" y="1659394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4693" y="1087055"/>
            <a:ext cx="42799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1429" y="1062870"/>
            <a:ext cx="22669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0982" y="1161923"/>
            <a:ext cx="4521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150" spc="17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5434" y="131421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5881" y="1247843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58876" y="1098265"/>
            <a:ext cx="30988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74038" y="1043818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03088" y="1411132"/>
            <a:ext cx="46355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26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06323" y="1066002"/>
            <a:ext cx="25019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01250" y="1939366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97956" y="1260054"/>
            <a:ext cx="4521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18251" y="1723631"/>
            <a:ext cx="34163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0861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79378" y="1541263"/>
            <a:ext cx="5708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84484" y="1991340"/>
            <a:ext cx="1555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73266" y="1840472"/>
            <a:ext cx="196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29468" y="1756052"/>
            <a:ext cx="42989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41961" y="1830656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99587" y="1569710"/>
            <a:ext cx="13208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2672" y="194818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57272" y="1701262"/>
            <a:ext cx="274320" cy="50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95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L="73660">
              <a:lnSpc>
                <a:spcPts val="9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84484" y="1768131"/>
            <a:ext cx="23876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14957" y="1736157"/>
            <a:ext cx="17907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62377" y="1627526"/>
            <a:ext cx="3333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29468" y="1948261"/>
            <a:ext cx="264160" cy="53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105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  <a:p>
            <a:pPr marR="43180" algn="r">
              <a:lnSpc>
                <a:spcPts val="10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79378" y="1594052"/>
            <a:ext cx="499109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28429" y="1454869"/>
            <a:ext cx="3454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3714" y="1735999"/>
            <a:ext cx="40640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17170">
              <a:lnSpc>
                <a:spcPts val="175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R="180340" algn="ctr">
              <a:lnSpc>
                <a:spcPts val="6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R="156210" algn="ctr">
              <a:lnSpc>
                <a:spcPts val="9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229235">
              <a:lnSpc>
                <a:spcPts val="175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  <a:p>
            <a:pPr marL="158115">
              <a:lnSpc>
                <a:spcPct val="100000"/>
              </a:lnSpc>
              <a:spcBef>
                <a:spcPts val="50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    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54037" y="1530105"/>
            <a:ext cx="7956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1590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0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99646" y="1550868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28488" y="1454448"/>
            <a:ext cx="8128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57272" y="1562158"/>
            <a:ext cx="1555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6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30326" y="1692078"/>
            <a:ext cx="39243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15900" algn="l"/>
              </a:tabLst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57272" y="1364448"/>
            <a:ext cx="3454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5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36205" y="1789946"/>
            <a:ext cx="477520" cy="69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3180" algn="r">
              <a:lnSpc>
                <a:spcPts val="130"/>
              </a:lnSpc>
              <a:spcBef>
                <a:spcPts val="105"/>
              </a:spcBef>
              <a:tabLst>
                <a:tab pos="1536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R="90170" algn="r">
              <a:lnSpc>
                <a:spcPts val="8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R="110489" algn="ctr">
              <a:lnSpc>
                <a:spcPts val="12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0326" y="1864156"/>
            <a:ext cx="54673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46075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89616" y="1842630"/>
            <a:ext cx="39243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69114" y="1151265"/>
            <a:ext cx="49974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39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45403" y="1443921"/>
            <a:ext cx="35687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65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08220" y="1711762"/>
            <a:ext cx="28575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84484" y="1519868"/>
            <a:ext cx="6299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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1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12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53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43858" y="1626552"/>
            <a:ext cx="30607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749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03088" y="1354711"/>
            <a:ext cx="54673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77747" y="1649605"/>
            <a:ext cx="7010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87718" y="1119949"/>
            <a:ext cx="3333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60773" y="1569763"/>
            <a:ext cx="2032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30093" y="1041213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01484" y="1314553"/>
            <a:ext cx="7366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1590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30326" y="1509079"/>
            <a:ext cx="9264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17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467509" y="1422290"/>
            <a:ext cx="65341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491220" y="1130239"/>
            <a:ext cx="64198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17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348905" y="1498316"/>
            <a:ext cx="6178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1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12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18458" y="1616947"/>
            <a:ext cx="7010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5146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48073" y="1649131"/>
            <a:ext cx="394970" cy="5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R="102870" algn="r">
              <a:lnSpc>
                <a:spcPts val="13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R="55880" algn="r">
              <a:lnSpc>
                <a:spcPts val="13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30093" y="107521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669114" y="1206422"/>
            <a:ext cx="35687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7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360773" y="1444237"/>
            <a:ext cx="36893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431931" y="1379027"/>
            <a:ext cx="7486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17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84484" y="1433316"/>
            <a:ext cx="64198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21752" y="1475368"/>
            <a:ext cx="5715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31099" y="1163212"/>
            <a:ext cx="275590" cy="59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125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  <a:p>
            <a:pPr marL="86360">
              <a:lnSpc>
                <a:spcPts val="12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443799" y="1390290"/>
            <a:ext cx="66548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84484" y="1344053"/>
            <a:ext cx="7010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82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26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325194" y="1574000"/>
            <a:ext cx="641985" cy="59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210">
              <a:lnSpc>
                <a:spcPts val="13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</a:t>
            </a:r>
            <a:r>
              <a:rPr sz="150" spc="17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38100">
              <a:lnSpc>
                <a:spcPts val="130"/>
              </a:lnSpc>
              <a:tabLst>
                <a:tab pos="3695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669114" y="1072686"/>
            <a:ext cx="214629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25194" y="1682052"/>
            <a:ext cx="72453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0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77747" y="1465842"/>
            <a:ext cx="71310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420062" y="1401053"/>
            <a:ext cx="60642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26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1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8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301484" y="1324895"/>
            <a:ext cx="64198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86173" y="1409553"/>
            <a:ext cx="8128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37063" y="1238738"/>
            <a:ext cx="7956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8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97956" y="1224343"/>
            <a:ext cx="46355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48905" y="1819946"/>
            <a:ext cx="47561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39395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42168" y="1606079"/>
            <a:ext cx="83121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72795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     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 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     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    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                        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490388" y="1194186"/>
            <a:ext cx="191770" cy="59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13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86360">
              <a:lnSpc>
                <a:spcPts val="13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491220" y="1486632"/>
            <a:ext cx="58229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574246" y="1301185"/>
            <a:ext cx="5232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609825" y="1195370"/>
            <a:ext cx="5232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8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420062" y="1725315"/>
            <a:ext cx="5708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26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288784" y="1356632"/>
            <a:ext cx="394335" cy="5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50800">
              <a:lnSpc>
                <a:spcPts val="12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62230">
              <a:lnSpc>
                <a:spcPts val="12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264216" y="1260159"/>
            <a:ext cx="833755" cy="8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R="149860" algn="r">
              <a:lnSpc>
                <a:spcPts val="17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229235">
              <a:lnSpc>
                <a:spcPts val="13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                                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L="63500">
              <a:lnSpc>
                <a:spcPts val="135"/>
              </a:lnSpc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14957" y="1249475"/>
            <a:ext cx="6299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9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633535" y="1281869"/>
            <a:ext cx="4521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5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537835" y="1116265"/>
            <a:ext cx="5842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393831" y="1895761"/>
            <a:ext cx="373380" cy="7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ts val="135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64135">
              <a:lnSpc>
                <a:spcPts val="9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64135">
              <a:lnSpc>
                <a:spcPts val="14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254037" y="1560289"/>
            <a:ext cx="7010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127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728429" y="1173423"/>
            <a:ext cx="3454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endParaRPr sz="150">
              <a:latin typeface="Wingdings"/>
              <a:cs typeface="Wingdings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901481" y="980452"/>
            <a:ext cx="1301115" cy="1187450"/>
            <a:chOff x="901481" y="980452"/>
            <a:chExt cx="1301115" cy="1187450"/>
          </a:xfrm>
        </p:grpSpPr>
        <p:sp>
          <p:nvSpPr>
            <p:cNvPr id="105" name="object 105"/>
            <p:cNvSpPr/>
            <p:nvPr/>
          </p:nvSpPr>
          <p:spPr>
            <a:xfrm>
              <a:off x="901481" y="981439"/>
              <a:ext cx="1299845" cy="1186180"/>
            </a:xfrm>
            <a:custGeom>
              <a:avLst/>
              <a:gdLst/>
              <a:ahLst/>
              <a:cxnLst/>
              <a:rect l="l" t="t" r="r" b="b"/>
              <a:pathLst>
                <a:path w="1299845" h="1186180">
                  <a:moveTo>
                    <a:pt x="66394" y="1167152"/>
                  </a:moveTo>
                  <a:lnTo>
                    <a:pt x="1252336" y="1167152"/>
                  </a:lnTo>
                </a:path>
                <a:path w="1299845" h="1186180">
                  <a:moveTo>
                    <a:pt x="66394" y="1167152"/>
                  </a:moveTo>
                  <a:lnTo>
                    <a:pt x="66394" y="1186099"/>
                  </a:lnTo>
                </a:path>
                <a:path w="1299845" h="1186180">
                  <a:moveTo>
                    <a:pt x="303577" y="1167152"/>
                  </a:moveTo>
                  <a:lnTo>
                    <a:pt x="303577" y="1186099"/>
                  </a:lnTo>
                </a:path>
                <a:path w="1299845" h="1186180">
                  <a:moveTo>
                    <a:pt x="540760" y="1167152"/>
                  </a:moveTo>
                  <a:lnTo>
                    <a:pt x="540760" y="1186099"/>
                  </a:lnTo>
                </a:path>
                <a:path w="1299845" h="1186180">
                  <a:moveTo>
                    <a:pt x="777970" y="1167152"/>
                  </a:moveTo>
                  <a:lnTo>
                    <a:pt x="777970" y="1186099"/>
                  </a:lnTo>
                </a:path>
                <a:path w="1299845" h="1186180">
                  <a:moveTo>
                    <a:pt x="1015153" y="1167152"/>
                  </a:moveTo>
                  <a:lnTo>
                    <a:pt x="1015153" y="1186099"/>
                  </a:lnTo>
                </a:path>
                <a:path w="1299845" h="1186180">
                  <a:moveTo>
                    <a:pt x="1252336" y="1167152"/>
                  </a:moveTo>
                  <a:lnTo>
                    <a:pt x="1252336" y="1186099"/>
                  </a:lnTo>
                </a:path>
                <a:path w="1299845" h="1186180">
                  <a:moveTo>
                    <a:pt x="18947" y="1123915"/>
                  </a:moveTo>
                  <a:lnTo>
                    <a:pt x="18947" y="43236"/>
                  </a:lnTo>
                </a:path>
                <a:path w="1299845" h="1186180">
                  <a:moveTo>
                    <a:pt x="18947" y="1123915"/>
                  </a:moveTo>
                  <a:lnTo>
                    <a:pt x="0" y="1123915"/>
                  </a:lnTo>
                </a:path>
                <a:path w="1299845" h="1186180">
                  <a:moveTo>
                    <a:pt x="18947" y="907785"/>
                  </a:moveTo>
                  <a:lnTo>
                    <a:pt x="0" y="907785"/>
                  </a:lnTo>
                </a:path>
                <a:path w="1299845" h="1186180">
                  <a:moveTo>
                    <a:pt x="18947" y="691654"/>
                  </a:moveTo>
                  <a:lnTo>
                    <a:pt x="0" y="691654"/>
                  </a:lnTo>
                </a:path>
                <a:path w="1299845" h="1186180">
                  <a:moveTo>
                    <a:pt x="18947" y="475497"/>
                  </a:moveTo>
                  <a:lnTo>
                    <a:pt x="0" y="475497"/>
                  </a:lnTo>
                </a:path>
                <a:path w="1299845" h="1186180">
                  <a:moveTo>
                    <a:pt x="18947" y="259367"/>
                  </a:moveTo>
                  <a:lnTo>
                    <a:pt x="0" y="259367"/>
                  </a:lnTo>
                </a:path>
                <a:path w="1299845" h="1186180">
                  <a:moveTo>
                    <a:pt x="18947" y="43236"/>
                  </a:moveTo>
                  <a:lnTo>
                    <a:pt x="0" y="43236"/>
                  </a:lnTo>
                </a:path>
                <a:path w="1299845" h="1186180">
                  <a:moveTo>
                    <a:pt x="18947" y="1167152"/>
                  </a:moveTo>
                  <a:lnTo>
                    <a:pt x="1299783" y="1167152"/>
                  </a:lnTo>
                  <a:lnTo>
                    <a:pt x="1299783" y="0"/>
                  </a:lnTo>
                  <a:lnTo>
                    <a:pt x="18947" y="0"/>
                  </a:lnTo>
                  <a:lnTo>
                    <a:pt x="18947" y="11671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20428" y="981439"/>
              <a:ext cx="1281430" cy="1167765"/>
            </a:xfrm>
            <a:custGeom>
              <a:avLst/>
              <a:gdLst/>
              <a:ahLst/>
              <a:cxnLst/>
              <a:rect l="l" t="t" r="r" b="b"/>
              <a:pathLst>
                <a:path w="1281430" h="1167764">
                  <a:moveTo>
                    <a:pt x="0" y="454866"/>
                  </a:moveTo>
                  <a:lnTo>
                    <a:pt x="1280836" y="454866"/>
                  </a:lnTo>
                </a:path>
                <a:path w="1281430" h="1167764">
                  <a:moveTo>
                    <a:pt x="771812" y="1167152"/>
                  </a:moveTo>
                  <a:lnTo>
                    <a:pt x="771812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32665" y="1024676"/>
              <a:ext cx="1221740" cy="1113155"/>
            </a:xfrm>
            <a:custGeom>
              <a:avLst/>
              <a:gdLst/>
              <a:ahLst/>
              <a:cxnLst/>
              <a:rect l="l" t="t" r="r" b="b"/>
              <a:pathLst>
                <a:path w="1221739" h="1113155">
                  <a:moveTo>
                    <a:pt x="0" y="1080679"/>
                  </a:moveTo>
                  <a:lnTo>
                    <a:pt x="78" y="1069889"/>
                  </a:lnTo>
                  <a:lnTo>
                    <a:pt x="157" y="1059074"/>
                  </a:lnTo>
                  <a:lnTo>
                    <a:pt x="263" y="1048258"/>
                  </a:lnTo>
                  <a:lnTo>
                    <a:pt x="921" y="1005048"/>
                  </a:lnTo>
                  <a:lnTo>
                    <a:pt x="2105" y="961811"/>
                  </a:lnTo>
                  <a:lnTo>
                    <a:pt x="4131" y="918574"/>
                  </a:lnTo>
                  <a:lnTo>
                    <a:pt x="7447" y="875364"/>
                  </a:lnTo>
                  <a:lnTo>
                    <a:pt x="12526" y="832127"/>
                  </a:lnTo>
                  <a:lnTo>
                    <a:pt x="19894" y="788891"/>
                  </a:lnTo>
                  <a:lnTo>
                    <a:pt x="29947" y="745680"/>
                  </a:lnTo>
                  <a:lnTo>
                    <a:pt x="42841" y="702444"/>
                  </a:lnTo>
                  <a:lnTo>
                    <a:pt x="58236" y="659207"/>
                  </a:lnTo>
                  <a:lnTo>
                    <a:pt x="75341" y="615997"/>
                  </a:lnTo>
                  <a:lnTo>
                    <a:pt x="79736" y="605181"/>
                  </a:lnTo>
                  <a:lnTo>
                    <a:pt x="84104" y="594365"/>
                  </a:lnTo>
                  <a:lnTo>
                    <a:pt x="101025" y="551155"/>
                  </a:lnTo>
                  <a:lnTo>
                    <a:pt x="115525" y="507918"/>
                  </a:lnTo>
                  <a:lnTo>
                    <a:pt x="125762" y="464682"/>
                  </a:lnTo>
                  <a:lnTo>
                    <a:pt x="130341" y="421471"/>
                  </a:lnTo>
                  <a:lnTo>
                    <a:pt x="130499" y="410656"/>
                  </a:lnTo>
                  <a:lnTo>
                    <a:pt x="130262" y="399840"/>
                  </a:lnTo>
                  <a:lnTo>
                    <a:pt x="125420" y="356629"/>
                  </a:lnTo>
                  <a:lnTo>
                    <a:pt x="114946" y="313393"/>
                  </a:lnTo>
                  <a:lnTo>
                    <a:pt x="100315" y="270156"/>
                  </a:lnTo>
                  <a:lnTo>
                    <a:pt x="83315" y="226946"/>
                  </a:lnTo>
                  <a:lnTo>
                    <a:pt x="78947" y="216130"/>
                  </a:lnTo>
                  <a:lnTo>
                    <a:pt x="61657" y="172893"/>
                  </a:lnTo>
                  <a:lnTo>
                    <a:pt x="45815" y="129683"/>
                  </a:lnTo>
                  <a:lnTo>
                    <a:pt x="32368" y="86446"/>
                  </a:lnTo>
                  <a:lnTo>
                    <a:pt x="21736" y="43210"/>
                  </a:lnTo>
                  <a:lnTo>
                    <a:pt x="15578" y="10789"/>
                  </a:lnTo>
                  <a:lnTo>
                    <a:pt x="13842" y="0"/>
                  </a:lnTo>
                </a:path>
                <a:path w="1221739" h="1113155">
                  <a:moveTo>
                    <a:pt x="35210" y="1112810"/>
                  </a:moveTo>
                  <a:lnTo>
                    <a:pt x="82631" y="1112468"/>
                  </a:lnTo>
                  <a:lnTo>
                    <a:pt x="94499" y="1112337"/>
                  </a:lnTo>
                  <a:lnTo>
                    <a:pt x="106367" y="1112205"/>
                  </a:lnTo>
                  <a:lnTo>
                    <a:pt x="153788" y="1111284"/>
                  </a:lnTo>
                  <a:lnTo>
                    <a:pt x="201235" y="1109679"/>
                  </a:lnTo>
                  <a:lnTo>
                    <a:pt x="248683" y="1106994"/>
                  </a:lnTo>
                  <a:lnTo>
                    <a:pt x="296103" y="1102705"/>
                  </a:lnTo>
                  <a:lnTo>
                    <a:pt x="343551" y="1096310"/>
                  </a:lnTo>
                  <a:lnTo>
                    <a:pt x="390998" y="1087337"/>
                  </a:lnTo>
                  <a:lnTo>
                    <a:pt x="438419" y="1075600"/>
                  </a:lnTo>
                  <a:lnTo>
                    <a:pt x="485866" y="1061258"/>
                  </a:lnTo>
                  <a:lnTo>
                    <a:pt x="533313" y="1045047"/>
                  </a:lnTo>
                  <a:lnTo>
                    <a:pt x="545155" y="1040837"/>
                  </a:lnTo>
                  <a:lnTo>
                    <a:pt x="557023" y="1036626"/>
                  </a:lnTo>
                  <a:lnTo>
                    <a:pt x="604470" y="1020179"/>
                  </a:lnTo>
                  <a:lnTo>
                    <a:pt x="651891" y="1005890"/>
                  </a:lnTo>
                  <a:lnTo>
                    <a:pt x="699338" y="995627"/>
                  </a:lnTo>
                  <a:lnTo>
                    <a:pt x="746786" y="990863"/>
                  </a:lnTo>
                  <a:lnTo>
                    <a:pt x="758628" y="990627"/>
                  </a:lnTo>
                  <a:lnTo>
                    <a:pt x="770496" y="990784"/>
                  </a:lnTo>
                  <a:lnTo>
                    <a:pt x="817943" y="995311"/>
                  </a:lnTo>
                  <a:lnTo>
                    <a:pt x="865364" y="1005390"/>
                  </a:lnTo>
                  <a:lnTo>
                    <a:pt x="912811" y="1019574"/>
                  </a:lnTo>
                  <a:lnTo>
                    <a:pt x="960258" y="1035969"/>
                  </a:lnTo>
                  <a:lnTo>
                    <a:pt x="972100" y="1040179"/>
                  </a:lnTo>
                  <a:lnTo>
                    <a:pt x="983969" y="1044390"/>
                  </a:lnTo>
                  <a:lnTo>
                    <a:pt x="1031416" y="1060653"/>
                  </a:lnTo>
                  <a:lnTo>
                    <a:pt x="1078837" y="1075100"/>
                  </a:lnTo>
                  <a:lnTo>
                    <a:pt x="1126284" y="1086942"/>
                  </a:lnTo>
                  <a:lnTo>
                    <a:pt x="1173731" y="1095995"/>
                  </a:lnTo>
                  <a:lnTo>
                    <a:pt x="1209310" y="1101100"/>
                  </a:lnTo>
                  <a:lnTo>
                    <a:pt x="1221152" y="1102495"/>
                  </a:lnTo>
                </a:path>
              </a:pathLst>
            </a:custGeom>
            <a:ln w="3947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946386" y="217252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74806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20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411989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40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649172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60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886381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80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114801" y="2172523"/>
            <a:ext cx="7810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100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33667" y="2083882"/>
            <a:ext cx="60960" cy="4318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33667" y="1858952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20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33667" y="1642821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40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33667" y="1426691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60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33667" y="1210534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80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33667" y="985604"/>
            <a:ext cx="60960" cy="7810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100</a:t>
            </a:r>
            <a:endParaRPr sz="2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495488" y="2248312"/>
            <a:ext cx="1308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Method</a:t>
            </a:r>
            <a:endParaRPr sz="2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57878" y="1489153"/>
            <a:ext cx="60960" cy="15176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spc="-5" dirty="0">
                <a:latin typeface="Arial"/>
                <a:cs typeface="Arial"/>
              </a:rPr>
              <a:t>Statistics</a:t>
            </a:r>
            <a:endParaRPr sz="2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00496" y="1195607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541181" y="1020213"/>
            <a:ext cx="19939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63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505602" y="115008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480202" y="1001239"/>
            <a:ext cx="2622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422602" y="1777051"/>
            <a:ext cx="5715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509396" y="196076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054946" y="1809867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8656" y="112758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816905" y="1746157"/>
            <a:ext cx="1778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232840" y="189576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315866" y="1918840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983788" y="1853183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468360" y="1421764"/>
            <a:ext cx="214629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385334" y="1033660"/>
            <a:ext cx="3810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-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-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-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-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-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-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-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-55555">
              <a:latin typeface="Wingdings"/>
              <a:cs typeface="Wingding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675448" y="185126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971920" y="1939814"/>
            <a:ext cx="45085" cy="61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4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12700">
              <a:lnSpc>
                <a:spcPts val="14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007499" y="1906946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066814" y="117271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137972" y="1098107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363287" y="1886025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266729" y="1087055"/>
            <a:ext cx="42799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373465" y="1062870"/>
            <a:ext cx="23876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243019" y="1161923"/>
            <a:ext cx="4521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150" spc="17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517470" y="131421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647917" y="1247843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420913" y="1098265"/>
            <a:ext cx="30988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5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636075" y="1043818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065125" y="1411132"/>
            <a:ext cx="46355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26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888920" y="1929840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244708" y="1692236"/>
            <a:ext cx="22352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410734" y="1735999"/>
            <a:ext cx="5715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468360" y="1066002"/>
            <a:ext cx="25019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363287" y="1939366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564917" y="160484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159993" y="1260054"/>
            <a:ext cx="4521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102393" y="1797788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242187" y="1734420"/>
            <a:ext cx="40513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311150" algn="l"/>
              </a:tabLst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041414" y="1541263"/>
            <a:ext cx="4400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338745" y="1807893"/>
            <a:ext cx="1422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3100703" y="1465869"/>
            <a:ext cx="4521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946520" y="1991340"/>
            <a:ext cx="1555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3435302" y="1840472"/>
            <a:ext cx="196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2946520" y="1756052"/>
            <a:ext cx="2622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3361623" y="1569710"/>
            <a:ext cx="13208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244708" y="194818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126103" y="1842630"/>
            <a:ext cx="9271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3268419" y="1702131"/>
            <a:ext cx="14033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946520" y="1768131"/>
            <a:ext cx="23876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3076993" y="1736157"/>
            <a:ext cx="17907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805895" y="1625789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3100703" y="1864156"/>
            <a:ext cx="23876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3028714" y="1659026"/>
            <a:ext cx="47625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85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 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225" spc="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157480">
              <a:lnSpc>
                <a:spcPts val="9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829605" y="194826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041414" y="1594052"/>
            <a:ext cx="499109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3076135" y="1530342"/>
            <a:ext cx="548640" cy="59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13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R="43180" algn="r">
              <a:lnSpc>
                <a:spcPts val="13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3161682" y="1550868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065125" y="1454869"/>
            <a:ext cx="5708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150" spc="53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3219308" y="1562158"/>
            <a:ext cx="1555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6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3065125" y="1778130"/>
            <a:ext cx="14351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792363" y="1692078"/>
            <a:ext cx="39243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15900" algn="l"/>
              </a:tabLst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124414" y="1627526"/>
            <a:ext cx="3333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099872" y="1755394"/>
            <a:ext cx="336550" cy="1244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8910">
              <a:lnSpc>
                <a:spcPts val="65"/>
              </a:lnSpc>
              <a:spcBef>
                <a:spcPts val="120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5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R="92075" algn="r">
              <a:lnSpc>
                <a:spcPts val="9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">
              <a:latin typeface="Wingdings"/>
              <a:cs typeface="Wingdings"/>
            </a:endParaRPr>
          </a:p>
          <a:p>
            <a:pPr marL="109855">
              <a:lnSpc>
                <a:spcPts val="8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R="104139" algn="r">
              <a:lnSpc>
                <a:spcPts val="9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97790">
              <a:lnSpc>
                <a:spcPts val="120"/>
              </a:lnSpc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     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R="80010" algn="r">
              <a:lnSpc>
                <a:spcPts val="7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R="92075" algn="r">
              <a:lnSpc>
                <a:spcPts val="13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3219308" y="1364448"/>
            <a:ext cx="3454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5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3231150" y="1151265"/>
            <a:ext cx="49974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970257" y="1711762"/>
            <a:ext cx="28575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2816073" y="1508842"/>
            <a:ext cx="772795" cy="6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22580">
              <a:lnSpc>
                <a:spcPts val="170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                                                                                                        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                                                                                           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  <a:p>
            <a:pPr marL="38100">
              <a:lnSpc>
                <a:spcPts val="17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   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9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      </a:t>
            </a:r>
            <a:r>
              <a:rPr sz="225" spc="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2851652" y="1649605"/>
            <a:ext cx="6889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3031236" y="1626710"/>
            <a:ext cx="8128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3065125" y="1354711"/>
            <a:ext cx="54673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3349755" y="1119949"/>
            <a:ext cx="3333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2922810" y="1569763"/>
            <a:ext cx="2032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3292129" y="1041213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2863520" y="1314553"/>
            <a:ext cx="7366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1590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2792363" y="1509079"/>
            <a:ext cx="9264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17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150" spc="17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029546" y="1422290"/>
            <a:ext cx="4521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3207440" y="1130239"/>
            <a:ext cx="48768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2910941" y="1498210"/>
            <a:ext cx="6178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8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780495" y="1616947"/>
            <a:ext cx="7010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5146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3100703" y="1238738"/>
            <a:ext cx="59436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3126103" y="1204291"/>
            <a:ext cx="9271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922810" y="1659420"/>
            <a:ext cx="22669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3292129" y="107521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3231150" y="1206422"/>
            <a:ext cx="35687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922810" y="1444237"/>
            <a:ext cx="64198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67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3148151" y="1163212"/>
            <a:ext cx="10795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2993967" y="1379027"/>
            <a:ext cx="7486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25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17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2946520" y="1433316"/>
            <a:ext cx="64198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2983788" y="1475368"/>
            <a:ext cx="5715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3112572" y="1116265"/>
            <a:ext cx="1555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3031236" y="1160686"/>
            <a:ext cx="6921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3005836" y="1390290"/>
            <a:ext cx="66548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2946520" y="1344053"/>
            <a:ext cx="7010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82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26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2887231" y="1574000"/>
            <a:ext cx="641985" cy="59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210">
              <a:lnSpc>
                <a:spcPts val="13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</a:t>
            </a:r>
            <a:r>
              <a:rPr sz="150" spc="17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38100">
              <a:lnSpc>
                <a:spcPts val="130"/>
              </a:lnSpc>
              <a:tabLst>
                <a:tab pos="3695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3231150" y="1072686"/>
            <a:ext cx="214629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2887231" y="1682052"/>
            <a:ext cx="72453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0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2839784" y="1464316"/>
            <a:ext cx="27432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982099" y="1401053"/>
            <a:ext cx="60642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26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1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8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2863520" y="1324895"/>
            <a:ext cx="64198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2948210" y="1409553"/>
            <a:ext cx="8128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2899099" y="1237896"/>
            <a:ext cx="17907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3159993" y="1224343"/>
            <a:ext cx="46355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120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2830463" y="1783514"/>
            <a:ext cx="138430" cy="12953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Times New Roman"/>
              <a:cs typeface="Times New Roman"/>
            </a:endParaRPr>
          </a:p>
          <a:p>
            <a:pPr marL="11811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118110">
              <a:lnSpc>
                <a:spcPts val="175"/>
              </a:lnSpc>
              <a:spcBef>
                <a:spcPts val="5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59055">
              <a:lnSpc>
                <a:spcPts val="17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2804205" y="1606079"/>
            <a:ext cx="6299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3065125" y="1194186"/>
            <a:ext cx="120014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3053256" y="1486632"/>
            <a:ext cx="58229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3136282" y="1301185"/>
            <a:ext cx="5232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3171861" y="1195370"/>
            <a:ext cx="5232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2982099" y="1725315"/>
            <a:ext cx="5708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2850820" y="1356632"/>
            <a:ext cx="394335" cy="5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50800">
              <a:lnSpc>
                <a:spcPts val="12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62230">
              <a:lnSpc>
                <a:spcPts val="12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2826252" y="1260159"/>
            <a:ext cx="833755" cy="8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R="149860" algn="r">
              <a:lnSpc>
                <a:spcPts val="17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229235">
              <a:lnSpc>
                <a:spcPts val="13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                                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L="63500">
              <a:lnSpc>
                <a:spcPts val="135"/>
              </a:lnSpc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2993967" y="1894840"/>
            <a:ext cx="2032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3076993" y="1249475"/>
            <a:ext cx="6299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39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3243019" y="1281869"/>
            <a:ext cx="40449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51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3278597" y="1115975"/>
            <a:ext cx="39243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3007499" y="1919840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2816073" y="1560289"/>
            <a:ext cx="7010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127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3290466" y="1173423"/>
            <a:ext cx="3454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endParaRPr sz="150">
              <a:latin typeface="Wingdings"/>
              <a:cs typeface="Wingdings"/>
            </a:endParaRPr>
          </a:p>
        </p:txBody>
      </p:sp>
      <p:grpSp>
        <p:nvGrpSpPr>
          <p:cNvPr id="239" name="object 239"/>
          <p:cNvGrpSpPr/>
          <p:nvPr/>
        </p:nvGrpSpPr>
        <p:grpSpPr>
          <a:xfrm>
            <a:off x="2463517" y="980452"/>
            <a:ext cx="1301115" cy="1187450"/>
            <a:chOff x="2463517" y="980452"/>
            <a:chExt cx="1301115" cy="1187450"/>
          </a:xfrm>
        </p:grpSpPr>
        <p:sp>
          <p:nvSpPr>
            <p:cNvPr id="240" name="object 240"/>
            <p:cNvSpPr/>
            <p:nvPr/>
          </p:nvSpPr>
          <p:spPr>
            <a:xfrm>
              <a:off x="2463517" y="981439"/>
              <a:ext cx="1299845" cy="1186180"/>
            </a:xfrm>
            <a:custGeom>
              <a:avLst/>
              <a:gdLst/>
              <a:ahLst/>
              <a:cxnLst/>
              <a:rect l="l" t="t" r="r" b="b"/>
              <a:pathLst>
                <a:path w="1299845" h="1186180">
                  <a:moveTo>
                    <a:pt x="66394" y="1167152"/>
                  </a:moveTo>
                  <a:lnTo>
                    <a:pt x="1252336" y="1167152"/>
                  </a:lnTo>
                </a:path>
                <a:path w="1299845" h="1186180">
                  <a:moveTo>
                    <a:pt x="66394" y="1167152"/>
                  </a:moveTo>
                  <a:lnTo>
                    <a:pt x="66394" y="1186099"/>
                  </a:lnTo>
                </a:path>
                <a:path w="1299845" h="1186180">
                  <a:moveTo>
                    <a:pt x="303577" y="1167152"/>
                  </a:moveTo>
                  <a:lnTo>
                    <a:pt x="303577" y="1186099"/>
                  </a:lnTo>
                </a:path>
                <a:path w="1299845" h="1186180">
                  <a:moveTo>
                    <a:pt x="540760" y="1167152"/>
                  </a:moveTo>
                  <a:lnTo>
                    <a:pt x="540760" y="1186099"/>
                  </a:lnTo>
                </a:path>
                <a:path w="1299845" h="1186180">
                  <a:moveTo>
                    <a:pt x="777970" y="1167152"/>
                  </a:moveTo>
                  <a:lnTo>
                    <a:pt x="777970" y="1186099"/>
                  </a:lnTo>
                </a:path>
                <a:path w="1299845" h="1186180">
                  <a:moveTo>
                    <a:pt x="1015153" y="1167152"/>
                  </a:moveTo>
                  <a:lnTo>
                    <a:pt x="1015153" y="1186099"/>
                  </a:lnTo>
                </a:path>
                <a:path w="1299845" h="1186180">
                  <a:moveTo>
                    <a:pt x="1252336" y="1167152"/>
                  </a:moveTo>
                  <a:lnTo>
                    <a:pt x="1252336" y="1186099"/>
                  </a:lnTo>
                </a:path>
                <a:path w="1299845" h="1186180">
                  <a:moveTo>
                    <a:pt x="18947" y="1123915"/>
                  </a:moveTo>
                  <a:lnTo>
                    <a:pt x="18947" y="43236"/>
                  </a:lnTo>
                </a:path>
                <a:path w="1299845" h="1186180">
                  <a:moveTo>
                    <a:pt x="18947" y="1123915"/>
                  </a:moveTo>
                  <a:lnTo>
                    <a:pt x="0" y="1123915"/>
                  </a:lnTo>
                </a:path>
                <a:path w="1299845" h="1186180">
                  <a:moveTo>
                    <a:pt x="18947" y="907785"/>
                  </a:moveTo>
                  <a:lnTo>
                    <a:pt x="0" y="907785"/>
                  </a:lnTo>
                </a:path>
                <a:path w="1299845" h="1186180">
                  <a:moveTo>
                    <a:pt x="18947" y="691654"/>
                  </a:moveTo>
                  <a:lnTo>
                    <a:pt x="0" y="691654"/>
                  </a:lnTo>
                </a:path>
                <a:path w="1299845" h="1186180">
                  <a:moveTo>
                    <a:pt x="18947" y="475497"/>
                  </a:moveTo>
                  <a:lnTo>
                    <a:pt x="0" y="475497"/>
                  </a:lnTo>
                </a:path>
                <a:path w="1299845" h="1186180">
                  <a:moveTo>
                    <a:pt x="18947" y="259367"/>
                  </a:moveTo>
                  <a:lnTo>
                    <a:pt x="0" y="259367"/>
                  </a:lnTo>
                </a:path>
                <a:path w="1299845" h="1186180">
                  <a:moveTo>
                    <a:pt x="18947" y="43236"/>
                  </a:moveTo>
                  <a:lnTo>
                    <a:pt x="0" y="43236"/>
                  </a:lnTo>
                </a:path>
                <a:path w="1299845" h="1186180">
                  <a:moveTo>
                    <a:pt x="18947" y="1167152"/>
                  </a:moveTo>
                  <a:lnTo>
                    <a:pt x="1299783" y="1167152"/>
                  </a:lnTo>
                  <a:lnTo>
                    <a:pt x="1299783" y="0"/>
                  </a:lnTo>
                  <a:lnTo>
                    <a:pt x="18947" y="0"/>
                  </a:lnTo>
                  <a:lnTo>
                    <a:pt x="18947" y="11671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482464" y="981439"/>
              <a:ext cx="1281430" cy="1167765"/>
            </a:xfrm>
            <a:custGeom>
              <a:avLst/>
              <a:gdLst/>
              <a:ahLst/>
              <a:cxnLst/>
              <a:rect l="l" t="t" r="r" b="b"/>
              <a:pathLst>
                <a:path w="1281429" h="1167764">
                  <a:moveTo>
                    <a:pt x="0" y="454866"/>
                  </a:moveTo>
                  <a:lnTo>
                    <a:pt x="1280836" y="454866"/>
                  </a:lnTo>
                </a:path>
                <a:path w="1281429" h="1167764">
                  <a:moveTo>
                    <a:pt x="771812" y="1167152"/>
                  </a:moveTo>
                  <a:lnTo>
                    <a:pt x="771812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971041" y="981439"/>
              <a:ext cx="152400" cy="1167765"/>
            </a:xfrm>
            <a:custGeom>
              <a:avLst/>
              <a:gdLst/>
              <a:ahLst/>
              <a:cxnLst/>
              <a:rect l="l" t="t" r="r" b="b"/>
              <a:pathLst>
                <a:path w="152400" h="1167764">
                  <a:moveTo>
                    <a:pt x="151841" y="1167152"/>
                  </a:moveTo>
                  <a:lnTo>
                    <a:pt x="151841" y="0"/>
                  </a:lnTo>
                </a:path>
                <a:path w="152400" h="1167764">
                  <a:moveTo>
                    <a:pt x="151262" y="1123915"/>
                  </a:moveTo>
                  <a:lnTo>
                    <a:pt x="151104" y="1113126"/>
                  </a:lnTo>
                  <a:lnTo>
                    <a:pt x="150946" y="1102310"/>
                  </a:lnTo>
                  <a:lnTo>
                    <a:pt x="150736" y="1091495"/>
                  </a:lnTo>
                  <a:lnTo>
                    <a:pt x="149446" y="1048284"/>
                  </a:lnTo>
                  <a:lnTo>
                    <a:pt x="146999" y="1005048"/>
                  </a:lnTo>
                  <a:lnTo>
                    <a:pt x="142657" y="961811"/>
                  </a:lnTo>
                  <a:lnTo>
                    <a:pt x="135525" y="918601"/>
                  </a:lnTo>
                  <a:lnTo>
                    <a:pt x="124683" y="875364"/>
                  </a:lnTo>
                  <a:lnTo>
                    <a:pt x="109525" y="832127"/>
                  </a:lnTo>
                  <a:lnTo>
                    <a:pt x="90104" y="788917"/>
                  </a:lnTo>
                  <a:lnTo>
                    <a:pt x="67552" y="745680"/>
                  </a:lnTo>
                  <a:lnTo>
                    <a:pt x="55736" y="724075"/>
                  </a:lnTo>
                  <a:lnTo>
                    <a:pt x="49868" y="713259"/>
                  </a:lnTo>
                  <a:lnTo>
                    <a:pt x="27763" y="670023"/>
                  </a:lnTo>
                  <a:lnTo>
                    <a:pt x="10499" y="626812"/>
                  </a:lnTo>
                  <a:lnTo>
                    <a:pt x="1131" y="583576"/>
                  </a:lnTo>
                  <a:lnTo>
                    <a:pt x="0" y="561971"/>
                  </a:lnTo>
                  <a:lnTo>
                    <a:pt x="368" y="551155"/>
                  </a:lnTo>
                  <a:lnTo>
                    <a:pt x="7921" y="507918"/>
                  </a:lnTo>
                  <a:lnTo>
                    <a:pt x="23789" y="464708"/>
                  </a:lnTo>
                  <a:lnTo>
                    <a:pt x="45210" y="421471"/>
                  </a:lnTo>
                  <a:lnTo>
                    <a:pt x="62815" y="389050"/>
                  </a:lnTo>
                  <a:lnTo>
                    <a:pt x="68683" y="378235"/>
                  </a:lnTo>
                  <a:lnTo>
                    <a:pt x="91131" y="335024"/>
                  </a:lnTo>
                  <a:lnTo>
                    <a:pt x="110367" y="291788"/>
                  </a:lnTo>
                  <a:lnTo>
                    <a:pt x="125288" y="248551"/>
                  </a:lnTo>
                  <a:lnTo>
                    <a:pt x="135946" y="205341"/>
                  </a:lnTo>
                  <a:lnTo>
                    <a:pt x="142920" y="162104"/>
                  </a:lnTo>
                  <a:lnTo>
                    <a:pt x="147157" y="118867"/>
                  </a:lnTo>
                  <a:lnTo>
                    <a:pt x="149551" y="75657"/>
                  </a:lnTo>
                  <a:lnTo>
                    <a:pt x="150262" y="54026"/>
                  </a:lnTo>
                  <a:lnTo>
                    <a:pt x="150551" y="43236"/>
                  </a:lnTo>
                </a:path>
              </a:pathLst>
            </a:custGeom>
            <a:ln w="394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311724" y="981439"/>
              <a:ext cx="167005" cy="1167765"/>
            </a:xfrm>
            <a:custGeom>
              <a:avLst/>
              <a:gdLst/>
              <a:ahLst/>
              <a:cxnLst/>
              <a:rect l="l" t="t" r="r" b="b"/>
              <a:pathLst>
                <a:path w="167004" h="1167764">
                  <a:moveTo>
                    <a:pt x="166946" y="1167152"/>
                  </a:moveTo>
                  <a:lnTo>
                    <a:pt x="166946" y="0"/>
                  </a:lnTo>
                </a:path>
                <a:path w="167004" h="1167764">
                  <a:moveTo>
                    <a:pt x="166946" y="1123915"/>
                  </a:moveTo>
                  <a:lnTo>
                    <a:pt x="166946" y="1123915"/>
                  </a:lnTo>
                  <a:lnTo>
                    <a:pt x="166946" y="1026653"/>
                  </a:lnTo>
                  <a:lnTo>
                    <a:pt x="166920" y="1015863"/>
                  </a:lnTo>
                  <a:lnTo>
                    <a:pt x="166920" y="1005048"/>
                  </a:lnTo>
                  <a:lnTo>
                    <a:pt x="166920" y="994232"/>
                  </a:lnTo>
                  <a:lnTo>
                    <a:pt x="166920" y="983442"/>
                  </a:lnTo>
                  <a:lnTo>
                    <a:pt x="166893" y="972627"/>
                  </a:lnTo>
                  <a:lnTo>
                    <a:pt x="166867" y="961811"/>
                  </a:lnTo>
                  <a:lnTo>
                    <a:pt x="166867" y="951022"/>
                  </a:lnTo>
                  <a:lnTo>
                    <a:pt x="166841" y="940206"/>
                  </a:lnTo>
                  <a:lnTo>
                    <a:pt x="166788" y="929390"/>
                  </a:lnTo>
                  <a:lnTo>
                    <a:pt x="166762" y="918601"/>
                  </a:lnTo>
                  <a:lnTo>
                    <a:pt x="166683" y="907785"/>
                  </a:lnTo>
                  <a:lnTo>
                    <a:pt x="166630" y="896969"/>
                  </a:lnTo>
                  <a:lnTo>
                    <a:pt x="166525" y="886180"/>
                  </a:lnTo>
                  <a:lnTo>
                    <a:pt x="166420" y="875364"/>
                  </a:lnTo>
                  <a:lnTo>
                    <a:pt x="165604" y="832127"/>
                  </a:lnTo>
                  <a:lnTo>
                    <a:pt x="163867" y="788917"/>
                  </a:lnTo>
                  <a:lnTo>
                    <a:pt x="160367" y="745680"/>
                  </a:lnTo>
                  <a:lnTo>
                    <a:pt x="153999" y="702444"/>
                  </a:lnTo>
                  <a:lnTo>
                    <a:pt x="143394" y="659233"/>
                  </a:lnTo>
                  <a:lnTo>
                    <a:pt x="127394" y="615997"/>
                  </a:lnTo>
                  <a:lnTo>
                    <a:pt x="105578" y="572760"/>
                  </a:lnTo>
                  <a:lnTo>
                    <a:pt x="79025" y="529550"/>
                  </a:lnTo>
                  <a:lnTo>
                    <a:pt x="57683" y="497129"/>
                  </a:lnTo>
                  <a:lnTo>
                    <a:pt x="50657" y="486313"/>
                  </a:lnTo>
                  <a:lnTo>
                    <a:pt x="24868" y="443076"/>
                  </a:lnTo>
                  <a:lnTo>
                    <a:pt x="6684" y="399866"/>
                  </a:lnTo>
                  <a:lnTo>
                    <a:pt x="0" y="356629"/>
                  </a:lnTo>
                  <a:lnTo>
                    <a:pt x="394" y="345814"/>
                  </a:lnTo>
                  <a:lnTo>
                    <a:pt x="9894" y="302603"/>
                  </a:lnTo>
                  <a:lnTo>
                    <a:pt x="30210" y="259367"/>
                  </a:lnTo>
                  <a:lnTo>
                    <a:pt x="56999" y="216130"/>
                  </a:lnTo>
                  <a:lnTo>
                    <a:pt x="64131" y="205341"/>
                  </a:lnTo>
                  <a:lnTo>
                    <a:pt x="71262" y="194525"/>
                  </a:lnTo>
                  <a:lnTo>
                    <a:pt x="92104" y="162104"/>
                  </a:lnTo>
                  <a:lnTo>
                    <a:pt x="116657" y="118867"/>
                  </a:lnTo>
                  <a:lnTo>
                    <a:pt x="135736" y="75657"/>
                  </a:lnTo>
                  <a:lnTo>
                    <a:pt x="143078" y="54026"/>
                  </a:lnTo>
                  <a:lnTo>
                    <a:pt x="146236" y="43236"/>
                  </a:lnTo>
                </a:path>
              </a:pathLst>
            </a:custGeom>
            <a:ln w="3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4" name="object 244"/>
          <p:cNvSpPr txBox="1"/>
          <p:nvPr/>
        </p:nvSpPr>
        <p:spPr>
          <a:xfrm>
            <a:off x="2508422" y="217252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2736842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20</a:t>
            </a:r>
            <a:endParaRPr sz="250">
              <a:latin typeface="Arial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2974025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40</a:t>
            </a:r>
            <a:endParaRPr sz="250">
              <a:latin typeface="Arial"/>
              <a:cs typeface="Arial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3211208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60</a:t>
            </a:r>
            <a:endParaRPr sz="250">
              <a:latin typeface="Arial"/>
              <a:cs typeface="Arial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3448418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80</a:t>
            </a:r>
            <a:endParaRPr sz="250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3676838" y="2172523"/>
            <a:ext cx="7810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100</a:t>
            </a:r>
            <a:endParaRPr sz="250">
              <a:latin typeface="Arial"/>
              <a:cs typeface="Arial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2395703" y="2083882"/>
            <a:ext cx="60960" cy="4318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2395703" y="1858952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20</a:t>
            </a:r>
            <a:endParaRPr sz="250">
              <a:latin typeface="Arial"/>
              <a:cs typeface="Arial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2395703" y="1642821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40</a:t>
            </a:r>
            <a:endParaRPr sz="250">
              <a:latin typeface="Arial"/>
              <a:cs typeface="Arial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2395703" y="1426691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60</a:t>
            </a:r>
            <a:endParaRPr sz="250">
              <a:latin typeface="Arial"/>
              <a:cs typeface="Arial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2395703" y="1210534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80</a:t>
            </a:r>
            <a:endParaRPr sz="25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2395703" y="985604"/>
            <a:ext cx="60960" cy="7810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100</a:t>
            </a:r>
            <a:endParaRPr sz="25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3057525" y="2248312"/>
            <a:ext cx="1308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Method</a:t>
            </a:r>
            <a:endParaRPr sz="25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2319914" y="1489153"/>
            <a:ext cx="60960" cy="15176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spc="-5" dirty="0">
                <a:latin typeface="Arial"/>
                <a:cs typeface="Arial"/>
              </a:rPr>
              <a:t>Statistics</a:t>
            </a:r>
            <a:endParaRPr sz="250">
              <a:latin typeface="Arial"/>
              <a:cs typeface="Arial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281089" y="250461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 txBox="1"/>
          <p:nvPr/>
        </p:nvSpPr>
        <p:spPr>
          <a:xfrm>
            <a:off x="402932" y="2421165"/>
            <a:ext cx="3843020" cy="8813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06680">
              <a:lnSpc>
                <a:spcPct val="102800"/>
              </a:lnSpc>
              <a:spcBef>
                <a:spcPts val="50"/>
              </a:spcBef>
            </a:pPr>
            <a:r>
              <a:rPr sz="1100" spc="-10" dirty="0">
                <a:latin typeface="LM Sans 10"/>
                <a:cs typeface="LM Sans 10"/>
              </a:rPr>
              <a:t>Marginal: </a:t>
            </a:r>
            <a:r>
              <a:rPr sz="1100" dirty="0">
                <a:latin typeface="LM Sans 10"/>
                <a:cs typeface="LM Sans 10"/>
              </a:rPr>
              <a:t>”The </a:t>
            </a:r>
            <a:r>
              <a:rPr sz="1100" spc="-5" dirty="0">
                <a:latin typeface="LM Sans 10"/>
                <a:cs typeface="LM Sans 10"/>
              </a:rPr>
              <a:t>distribution of single variables” </a:t>
            </a: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10" dirty="0">
                <a:latin typeface="LM Sans 10"/>
                <a:cs typeface="LM Sans 10"/>
              </a:rPr>
              <a:t>Green  Conditional: </a:t>
            </a:r>
            <a:r>
              <a:rPr sz="1100" dirty="0">
                <a:latin typeface="LM Sans 10"/>
                <a:cs typeface="LM Sans 10"/>
              </a:rPr>
              <a:t>”The </a:t>
            </a:r>
            <a:r>
              <a:rPr sz="1100" spc="-5" dirty="0">
                <a:latin typeface="LM Sans 10"/>
                <a:cs typeface="LM Sans 10"/>
              </a:rPr>
              <a:t>distribution of one </a:t>
            </a:r>
            <a:r>
              <a:rPr sz="1100" spc="-10" dirty="0">
                <a:latin typeface="LM Sans 10"/>
                <a:cs typeface="LM Sans 10"/>
              </a:rPr>
              <a:t>variable, </a:t>
            </a:r>
            <a:r>
              <a:rPr sz="1100" spc="-5" dirty="0">
                <a:latin typeface="LM Sans 10"/>
                <a:cs typeface="LM Sans 10"/>
              </a:rPr>
              <a:t>given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value of  another” </a:t>
            </a: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10" dirty="0">
                <a:latin typeface="LM Sans 10"/>
                <a:cs typeface="LM Sans 10"/>
              </a:rPr>
              <a:t>Red &amp;</a:t>
            </a:r>
            <a:r>
              <a:rPr sz="1100" spc="-2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Blue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99"/>
              </a:lnSpc>
              <a:spcBef>
                <a:spcPts val="5"/>
              </a:spcBef>
            </a:pPr>
            <a:r>
              <a:rPr sz="1100" spc="-5" dirty="0">
                <a:latin typeface="LM Sans 10"/>
                <a:cs typeface="LM Sans 10"/>
              </a:rPr>
              <a:t>Joint: </a:t>
            </a:r>
            <a:r>
              <a:rPr sz="1100" dirty="0">
                <a:latin typeface="LM Sans 10"/>
                <a:cs typeface="LM Sans 10"/>
              </a:rPr>
              <a:t>”The </a:t>
            </a: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distribution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15" dirty="0">
                <a:latin typeface="LM Sans 10"/>
                <a:cs typeface="LM Sans 10"/>
              </a:rPr>
              <a:t>(or more) </a:t>
            </a:r>
            <a:r>
              <a:rPr sz="1100" spc="-10" dirty="0">
                <a:latin typeface="LM Sans 10"/>
                <a:cs typeface="LM Sans 10"/>
              </a:rPr>
              <a:t>variables, </a:t>
            </a:r>
            <a:r>
              <a:rPr sz="1100" spc="-5" dirty="0">
                <a:latin typeface="LM Sans 10"/>
                <a:cs typeface="LM Sans 10"/>
              </a:rPr>
              <a:t>in  </a:t>
            </a:r>
            <a:r>
              <a:rPr sz="1100" spc="-15" dirty="0">
                <a:latin typeface="LM Sans 10"/>
                <a:cs typeface="LM Sans 10"/>
              </a:rPr>
              <a:t>order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dirty="0">
                <a:latin typeface="LM Sans 10"/>
                <a:cs typeface="LM Sans 10"/>
              </a:rPr>
              <a:t>look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relationship </a:t>
            </a:r>
            <a:r>
              <a:rPr sz="1100" spc="-15" dirty="0">
                <a:latin typeface="LM Sans 10"/>
                <a:cs typeface="LM Sans 10"/>
              </a:rPr>
              <a:t>between </a:t>
            </a:r>
            <a:r>
              <a:rPr sz="1100" dirty="0">
                <a:latin typeface="LM Sans 10"/>
                <a:cs typeface="LM Sans 10"/>
              </a:rPr>
              <a:t>them.” </a:t>
            </a: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10" dirty="0">
                <a:latin typeface="LM Sans 10"/>
                <a:cs typeface="LM Sans 10"/>
              </a:rPr>
              <a:t>Grey</a:t>
            </a:r>
            <a:r>
              <a:rPr sz="1100" spc="-20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dots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281089" y="267731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81089" y="302207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2" name="object 26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3" name="object 26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7" name="object 26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459" y="792"/>
            <a:ext cx="1739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Intro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Econometrics </a:t>
            </a:r>
            <a:r>
              <a:rPr spc="10" dirty="0"/>
              <a:t>in</a:t>
            </a:r>
            <a:r>
              <a:rPr dirty="0"/>
              <a:t> </a:t>
            </a:r>
            <a:r>
              <a:rPr spc="10" dirty="0"/>
              <a:t>general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25844" y="702016"/>
            <a:ext cx="3234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Important </a:t>
            </a:r>
            <a:r>
              <a:rPr sz="1100" b="1" spc="-5" dirty="0">
                <a:latin typeface="LM Sans 10"/>
                <a:cs typeface="LM Sans 10"/>
              </a:rPr>
              <a:t>data structures and their</a:t>
            </a:r>
            <a:r>
              <a:rPr sz="1100" b="1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characteristics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00917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917" y="99625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0865" y="122831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672" y="1376105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917" y="136317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0865" y="159524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174707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672" y="1894862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1917" y="188192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3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0865" y="211400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65" y="226583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7672" y="2413619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917" y="240068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4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0865" y="2632760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865" y="2784589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0865" y="293641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2932" y="929996"/>
            <a:ext cx="3659504" cy="20999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Cross </a:t>
            </a:r>
            <a:r>
              <a:rPr sz="1100" spc="-5" dirty="0">
                <a:latin typeface="LM Sans 10"/>
                <a:cs typeface="LM Sans 10"/>
              </a:rPr>
              <a:t>sectional data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Sample of units at one </a:t>
            </a:r>
            <a:r>
              <a:rPr sz="1000" dirty="0">
                <a:latin typeface="LM Sans 10"/>
                <a:cs typeface="LM Sans 10"/>
              </a:rPr>
              <a:t>point </a:t>
            </a:r>
            <a:r>
              <a:rPr sz="1000" spc="-5" dirty="0">
                <a:latin typeface="LM Sans 10"/>
                <a:cs typeface="LM Sans 10"/>
              </a:rPr>
              <a:t>in time </a:t>
            </a:r>
            <a:r>
              <a:rPr sz="1000" spc="-10" dirty="0">
                <a:latin typeface="LM Sans 10"/>
                <a:cs typeface="LM Sans 10"/>
              </a:rPr>
              <a:t>(ignore </a:t>
            </a:r>
            <a:r>
              <a:rPr sz="1000" spc="-5" dirty="0">
                <a:latin typeface="LM Sans 10"/>
                <a:cs typeface="LM Sans 10"/>
              </a:rPr>
              <a:t>small time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diff.)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0" dirty="0">
                <a:latin typeface="LM Sans 10"/>
                <a:cs typeface="LM Sans 10"/>
              </a:rPr>
              <a:t>Time </a:t>
            </a:r>
            <a:r>
              <a:rPr sz="1100" spc="-5" dirty="0">
                <a:latin typeface="LM Sans 10"/>
                <a:cs typeface="LM Sans 10"/>
              </a:rPr>
              <a:t>Series </a:t>
            </a:r>
            <a:r>
              <a:rPr sz="1100" spc="-10" dirty="0">
                <a:latin typeface="LM Sans 10"/>
                <a:cs typeface="LM Sans 10"/>
              </a:rPr>
              <a:t>Data</a:t>
            </a:r>
            <a:endParaRPr sz="1100">
              <a:latin typeface="LM Sans 10"/>
              <a:cs typeface="LM Sans 10"/>
            </a:endParaRPr>
          </a:p>
          <a:p>
            <a:pPr marL="289560" marR="22479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Observations on a </a:t>
            </a:r>
            <a:r>
              <a:rPr sz="1000" spc="-10" dirty="0">
                <a:latin typeface="LM Sans 10"/>
                <a:cs typeface="LM Sans 10"/>
              </a:rPr>
              <a:t>variable </a:t>
            </a:r>
            <a:r>
              <a:rPr sz="1000" spc="-5" dirty="0">
                <a:latin typeface="LM Sans 10"/>
                <a:cs typeface="LM Sans 10"/>
              </a:rPr>
              <a:t>over time </a:t>
            </a:r>
            <a:r>
              <a:rPr sz="1000" spc="-15" dirty="0">
                <a:latin typeface="LM Sans 10"/>
                <a:cs typeface="LM Sans 10"/>
              </a:rPr>
              <a:t>(annually, </a:t>
            </a:r>
            <a:r>
              <a:rPr sz="1000" spc="-10" dirty="0">
                <a:latin typeface="LM Sans 10"/>
                <a:cs typeface="LM Sans 10"/>
              </a:rPr>
              <a:t>monthly,...)  </a:t>
            </a:r>
            <a:r>
              <a:rPr sz="1000" spc="-5" dirty="0">
                <a:latin typeface="LM Sans 10"/>
                <a:cs typeface="LM Sans 10"/>
              </a:rPr>
              <a:t>Often,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need to account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time </a:t>
            </a:r>
            <a:r>
              <a:rPr sz="1000" dirty="0">
                <a:latin typeface="LM Sans 10"/>
                <a:cs typeface="LM Sans 10"/>
              </a:rPr>
              <a:t>dependency </a:t>
            </a:r>
            <a:r>
              <a:rPr sz="1000" spc="-5" dirty="0">
                <a:latin typeface="LM Sans 10"/>
                <a:cs typeface="LM Sans 10"/>
              </a:rPr>
              <a:t>of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data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latin typeface="LM Sans 10"/>
                <a:cs typeface="LM Sans 10"/>
              </a:rPr>
              <a:t>Pooled </a:t>
            </a:r>
            <a:r>
              <a:rPr sz="1100" spc="-10" dirty="0">
                <a:latin typeface="LM Sans 10"/>
                <a:cs typeface="LM Sans 10"/>
              </a:rPr>
              <a:t>Cross </a:t>
            </a:r>
            <a:r>
              <a:rPr sz="1100" spc="-5" dirty="0">
                <a:latin typeface="LM Sans 10"/>
                <a:cs typeface="LM Sans 10"/>
              </a:rPr>
              <a:t>Sections</a:t>
            </a:r>
            <a:endParaRPr sz="1100">
              <a:latin typeface="LM Sans 10"/>
              <a:cs typeface="LM Sans 10"/>
            </a:endParaRPr>
          </a:p>
          <a:p>
            <a:pPr marL="289560" marR="54229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LM Sans 10"/>
                <a:cs typeface="LM Sans 10"/>
              </a:rPr>
              <a:t>Combination </a:t>
            </a:r>
            <a:r>
              <a:rPr sz="1000" spc="-5" dirty="0">
                <a:latin typeface="LM Sans 10"/>
                <a:cs typeface="LM Sans 10"/>
              </a:rPr>
              <a:t>of cross sections to increase sample size  Random samples </a:t>
            </a: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dirty="0">
                <a:latin typeface="LM Sans 10"/>
                <a:cs typeface="LM Sans 10"/>
              </a:rPr>
              <a:t>”same</a:t>
            </a:r>
            <a:r>
              <a:rPr sz="1000" spc="-204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population”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" dirty="0">
                <a:latin typeface="LM Sans 10"/>
                <a:cs typeface="LM Sans 10"/>
              </a:rPr>
              <a:t>Panel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Longitudinal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Data</a:t>
            </a:r>
            <a:endParaRPr sz="1100">
              <a:latin typeface="LM Sans 10"/>
              <a:cs typeface="LM Sans 10"/>
            </a:endParaRPr>
          </a:p>
          <a:p>
            <a:pPr marL="289560" marR="42481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Time series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each </a:t>
            </a:r>
            <a:r>
              <a:rPr sz="1000" dirty="0">
                <a:latin typeface="LM Sans 10"/>
                <a:cs typeface="LM Sans 10"/>
              </a:rPr>
              <a:t>member </a:t>
            </a:r>
            <a:r>
              <a:rPr sz="1000" spc="-5" dirty="0">
                <a:latin typeface="LM Sans 10"/>
                <a:cs typeface="LM Sans 10"/>
              </a:rPr>
              <a:t>in cross-sectional data set  Data on the same units across time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190"/>
              </a:lnSpc>
            </a:pPr>
            <a:r>
              <a:rPr sz="1000" spc="-10" dirty="0">
                <a:latin typeface="LM Sans 10"/>
                <a:cs typeface="LM Sans 10"/>
              </a:rPr>
              <a:t>Allows </a:t>
            </a:r>
            <a:r>
              <a:rPr sz="1000" spc="-5" dirty="0">
                <a:latin typeface="LM Sans 10"/>
                <a:cs typeface="LM Sans 10"/>
              </a:rPr>
              <a:t>estimation of </a:t>
            </a:r>
            <a:r>
              <a:rPr sz="1000" spc="-10" dirty="0">
                <a:latin typeface="LM Sans 10"/>
                <a:cs typeface="LM Sans 10"/>
              </a:rPr>
              <a:t>effect </a:t>
            </a:r>
            <a:r>
              <a:rPr sz="1000" spc="-5" dirty="0">
                <a:latin typeface="LM Sans 10"/>
                <a:cs typeface="LM Sans 10"/>
              </a:rPr>
              <a:t>over time + new </a:t>
            </a:r>
            <a:r>
              <a:rPr sz="1000" dirty="0">
                <a:latin typeface="LM Sans 10"/>
                <a:cs typeface="LM Sans 10"/>
              </a:rPr>
              <a:t>methods </a:t>
            </a:r>
            <a:r>
              <a:rPr sz="1000" spc="-5" dirty="0">
                <a:latin typeface="LM Sans 10"/>
                <a:cs typeface="LM Sans 10"/>
              </a:rPr>
              <a:t>(e.g.</a:t>
            </a:r>
            <a:r>
              <a:rPr sz="1000" spc="1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FE)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29.04.20205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055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Random</a:t>
            </a:r>
            <a:r>
              <a:rPr spc="5" dirty="0"/>
              <a:t> variables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281089" y="85966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04945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23926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378445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7966" y="1542923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7966" y="1682102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185921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2036381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4832" y="752688"/>
            <a:ext cx="3515360" cy="13773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75"/>
              </a:spcBef>
            </a:pPr>
            <a:r>
              <a:rPr sz="1100" spc="-10" dirty="0">
                <a:latin typeface="LM Sans 10"/>
                <a:cs typeface="LM Sans 10"/>
              </a:rPr>
              <a:t>Random variable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usually denoted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LM Sans 10"/>
                <a:cs typeface="LM Sans 10"/>
              </a:rPr>
              <a:t>”X”</a:t>
            </a:r>
            <a:endParaRPr sz="1100" dirty="0">
              <a:latin typeface="LM Sans 10"/>
              <a:cs typeface="LM Sans 10"/>
            </a:endParaRPr>
          </a:p>
          <a:p>
            <a:pPr marL="50165">
              <a:lnSpc>
                <a:spcPct val="100000"/>
              </a:lnSpc>
              <a:spcBef>
                <a:spcPts val="175"/>
              </a:spcBef>
            </a:pPr>
            <a:r>
              <a:rPr sz="1100" spc="-10" dirty="0">
                <a:latin typeface="LM Sans 10"/>
                <a:cs typeface="LM Sans 10"/>
              </a:rPr>
              <a:t>Values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X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numerical outcomes of </a:t>
            </a:r>
            <a:r>
              <a:rPr sz="1100" spc="-10" dirty="0">
                <a:latin typeface="LM Sans 10"/>
                <a:cs typeface="LM Sans 10"/>
              </a:rPr>
              <a:t>random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phenomena</a:t>
            </a:r>
            <a:endParaRPr sz="1100" dirty="0">
              <a:latin typeface="LM Sans 10"/>
              <a:cs typeface="LM Sans 10"/>
            </a:endParaRPr>
          </a:p>
          <a:p>
            <a:pPr marL="327660" marR="234315">
              <a:lnSpc>
                <a:spcPts val="11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X = </a:t>
            </a:r>
            <a:r>
              <a:rPr sz="1000" b="1" spc="-5" dirty="0">
                <a:latin typeface="LM Sans 10"/>
                <a:cs typeface="LM Sans 10"/>
              </a:rPr>
              <a:t>set of </a:t>
            </a:r>
            <a:r>
              <a:rPr sz="1000" b="1" dirty="0">
                <a:latin typeface="LM Sans 10"/>
                <a:cs typeface="LM Sans 10"/>
              </a:rPr>
              <a:t>possible </a:t>
            </a:r>
            <a:r>
              <a:rPr sz="1000" b="1" spc="-5" dirty="0">
                <a:latin typeface="LM Sans 10"/>
                <a:cs typeface="LM Sans 10"/>
              </a:rPr>
              <a:t>values </a:t>
            </a:r>
            <a:r>
              <a:rPr sz="1000" spc="-5" dirty="0">
                <a:latin typeface="LM Sans 10"/>
                <a:cs typeface="LM Sans 10"/>
              </a:rPr>
              <a:t>from a random </a:t>
            </a:r>
            <a:r>
              <a:rPr sz="1000" dirty="0">
                <a:latin typeface="LM Sans 10"/>
                <a:cs typeface="LM Sans 10"/>
              </a:rPr>
              <a:t>experiment  </a:t>
            </a:r>
            <a:r>
              <a:rPr sz="1000" spc="-5" dirty="0">
                <a:latin typeface="LM Sans 10"/>
                <a:cs typeface="LM Sans 10"/>
              </a:rPr>
              <a:t>x = </a:t>
            </a:r>
            <a:r>
              <a:rPr sz="1000" b="1" spc="-10" dirty="0">
                <a:latin typeface="LM Sans 10"/>
                <a:cs typeface="LM Sans 10"/>
              </a:rPr>
              <a:t>particular </a:t>
            </a:r>
            <a:r>
              <a:rPr sz="1000" b="1" spc="-5" dirty="0">
                <a:latin typeface="LM Sans 10"/>
                <a:cs typeface="LM Sans 10"/>
              </a:rPr>
              <a:t>outcome </a:t>
            </a:r>
            <a:r>
              <a:rPr sz="1000" spc="-5" dirty="0">
                <a:latin typeface="LM Sans 10"/>
                <a:cs typeface="LM Sans 10"/>
              </a:rPr>
              <a:t>of a random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experiment</a:t>
            </a:r>
          </a:p>
          <a:p>
            <a:pPr marL="604520" marR="181610">
              <a:lnSpc>
                <a:spcPct val="110700"/>
              </a:lnSpc>
              <a:spcBef>
                <a:spcPts val="55"/>
              </a:spcBef>
            </a:pPr>
            <a:r>
              <a:rPr sz="900" spc="-5" dirty="0">
                <a:latin typeface="LM Sans 9"/>
                <a:cs typeface="LM Sans 9"/>
              </a:rPr>
              <a:t>If </a:t>
            </a:r>
            <a:r>
              <a:rPr sz="900" spc="-20" dirty="0">
                <a:latin typeface="LM Sans 9"/>
                <a:cs typeface="LM Sans 9"/>
              </a:rPr>
              <a:t>we</a:t>
            </a:r>
            <a:r>
              <a:rPr sz="900" spc="-5" dirty="0">
                <a:latin typeface="LM Sans 9"/>
                <a:cs typeface="LM Sans 9"/>
              </a:rPr>
              <a:t> roll a dice 10 times, </a:t>
            </a:r>
            <a:r>
              <a:rPr sz="900" spc="-15" dirty="0">
                <a:latin typeface="LM Sans 9"/>
                <a:cs typeface="LM Sans 9"/>
              </a:rPr>
              <a:t>we</a:t>
            </a:r>
            <a:r>
              <a:rPr sz="900" spc="-5" dirty="0">
                <a:latin typeface="LM Sans 9"/>
                <a:cs typeface="LM Sans 9"/>
              </a:rPr>
              <a:t> have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7" baseline="-9259" dirty="0">
                <a:latin typeface="LM Sans 8"/>
                <a:cs typeface="LM Sans 8"/>
              </a:rPr>
              <a:t>i</a:t>
            </a:r>
            <a:r>
              <a:rPr sz="900" i="1" spc="232" baseline="-9259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-20" dirty="0">
                <a:latin typeface="DejaVu Sans Condensed"/>
                <a:cs typeface="DejaVu Sans Condensed"/>
              </a:rPr>
              <a:t>{</a:t>
            </a:r>
            <a:r>
              <a:rPr sz="900" spc="-20" dirty="0">
                <a:latin typeface="LM Sans 9"/>
                <a:cs typeface="LM Sans 9"/>
              </a:rPr>
              <a:t>1</a:t>
            </a:r>
            <a:r>
              <a:rPr sz="900" i="1" spc="-20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dirty="0">
                <a:latin typeface="LM Sans 9"/>
                <a:cs typeface="LM Sans 9"/>
              </a:rPr>
              <a:t>2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dirty="0">
                <a:latin typeface="LM Sans 9"/>
                <a:cs typeface="LM Sans 9"/>
              </a:rPr>
              <a:t>3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dirty="0">
                <a:latin typeface="LM Sans 9"/>
                <a:cs typeface="LM Sans 9"/>
              </a:rPr>
              <a:t>4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dirty="0">
                <a:latin typeface="LM Sans 9"/>
                <a:cs typeface="LM Sans 9"/>
              </a:rPr>
              <a:t>5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30" dirty="0">
                <a:latin typeface="LM Sans 9"/>
                <a:cs typeface="LM Sans 9"/>
              </a:rPr>
              <a:t>6</a:t>
            </a:r>
            <a:r>
              <a:rPr sz="900" i="1" spc="-30" dirty="0">
                <a:latin typeface="DejaVu Sans Condensed"/>
                <a:cs typeface="DejaVu Sans Condensed"/>
              </a:rPr>
              <a:t>}  </a:t>
            </a:r>
            <a:r>
              <a:rPr sz="1350" spc="-7" baseline="6172" dirty="0">
                <a:latin typeface="LM Sans 9"/>
                <a:cs typeface="LM Sans 9"/>
              </a:rPr>
              <a:t>The </a:t>
            </a:r>
            <a:r>
              <a:rPr sz="1350" u="sng" spc="-7" baseline="6172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realized</a:t>
            </a:r>
            <a:r>
              <a:rPr sz="1350" spc="-7" baseline="6172" dirty="0">
                <a:latin typeface="LM Sans 9"/>
                <a:cs typeface="LM Sans 9"/>
              </a:rPr>
              <a:t> </a:t>
            </a:r>
            <a:r>
              <a:rPr sz="1350" spc="-15" baseline="6172" dirty="0">
                <a:latin typeface="LM Sans 9"/>
                <a:cs typeface="LM Sans 9"/>
              </a:rPr>
              <a:t>throws </a:t>
            </a:r>
            <a:r>
              <a:rPr sz="1350" spc="-7" baseline="6172" dirty="0">
                <a:latin typeface="LM Sans 9"/>
                <a:cs typeface="LM Sans 9"/>
              </a:rPr>
              <a:t>might </a:t>
            </a:r>
            <a:r>
              <a:rPr sz="1350" spc="7" baseline="6172" dirty="0">
                <a:latin typeface="LM Sans 9"/>
                <a:cs typeface="LM Sans 9"/>
              </a:rPr>
              <a:t>be: </a:t>
            </a:r>
            <a:r>
              <a:rPr sz="1350" i="1" spc="-7" baseline="6172" dirty="0">
                <a:latin typeface="LM Sans 9"/>
                <a:cs typeface="LM Sans 9"/>
              </a:rPr>
              <a:t>x</a:t>
            </a:r>
            <a:r>
              <a:rPr sz="600" spc="-5" dirty="0">
                <a:latin typeface="LM Sans 8"/>
                <a:cs typeface="LM Sans 8"/>
              </a:rPr>
              <a:t>1 </a:t>
            </a:r>
            <a:r>
              <a:rPr sz="1350" spc="-7" baseline="6172" dirty="0">
                <a:latin typeface="LM Sans 9"/>
                <a:cs typeface="LM Sans 9"/>
              </a:rPr>
              <a:t>= </a:t>
            </a:r>
            <a:r>
              <a:rPr sz="1350" baseline="6172" dirty="0">
                <a:latin typeface="LM Sans 9"/>
                <a:cs typeface="LM Sans 9"/>
              </a:rPr>
              <a:t>2</a:t>
            </a:r>
            <a:r>
              <a:rPr sz="1350" i="1" baseline="6172" dirty="0">
                <a:latin typeface="Arial"/>
                <a:cs typeface="Arial"/>
              </a:rPr>
              <a:t>, </a:t>
            </a:r>
            <a:r>
              <a:rPr sz="1350" i="1" spc="-7" baseline="6172" dirty="0">
                <a:latin typeface="LM Sans 9"/>
                <a:cs typeface="LM Sans 9"/>
              </a:rPr>
              <a:t>x</a:t>
            </a:r>
            <a:r>
              <a:rPr sz="600" spc="-5" dirty="0">
                <a:latin typeface="LM Sans 8"/>
                <a:cs typeface="LM Sans 8"/>
              </a:rPr>
              <a:t>2 </a:t>
            </a:r>
            <a:r>
              <a:rPr sz="1350" spc="-7" baseline="6172" dirty="0">
                <a:latin typeface="LM Sans 9"/>
                <a:cs typeface="LM Sans 9"/>
              </a:rPr>
              <a:t>= </a:t>
            </a:r>
            <a:r>
              <a:rPr sz="1350" baseline="6172" dirty="0">
                <a:latin typeface="LM Sans 9"/>
                <a:cs typeface="LM Sans 9"/>
              </a:rPr>
              <a:t>4</a:t>
            </a:r>
            <a:r>
              <a:rPr sz="1350" i="1" baseline="6172" dirty="0">
                <a:latin typeface="Arial"/>
                <a:cs typeface="Arial"/>
              </a:rPr>
              <a:t>, </a:t>
            </a:r>
            <a:r>
              <a:rPr sz="1350" i="1" spc="7" baseline="6172" dirty="0">
                <a:latin typeface="Arial"/>
                <a:cs typeface="Arial"/>
              </a:rPr>
              <a:t>..., </a:t>
            </a:r>
            <a:r>
              <a:rPr sz="1350" i="1" spc="-7" baseline="6172" dirty="0">
                <a:latin typeface="LM Sans 9"/>
                <a:cs typeface="LM Sans 9"/>
              </a:rPr>
              <a:t>x</a:t>
            </a:r>
            <a:r>
              <a:rPr sz="600" spc="-5" dirty="0">
                <a:latin typeface="LM Sans 8"/>
                <a:cs typeface="LM Sans 8"/>
              </a:rPr>
              <a:t>6 </a:t>
            </a:r>
            <a:r>
              <a:rPr sz="1350" spc="-7" baseline="6172" dirty="0">
                <a:latin typeface="LM Sans 9"/>
                <a:cs typeface="LM Sans 9"/>
              </a:rPr>
              <a:t>=</a:t>
            </a:r>
            <a:r>
              <a:rPr sz="1350" spc="-104" baseline="6172" dirty="0">
                <a:latin typeface="LM Sans 9"/>
                <a:cs typeface="LM Sans 9"/>
              </a:rPr>
              <a:t> </a:t>
            </a:r>
            <a:r>
              <a:rPr sz="1350" spc="-7" baseline="6172" dirty="0">
                <a:latin typeface="LM Sans 9"/>
                <a:cs typeface="LM Sans 9"/>
              </a:rPr>
              <a:t>6</a:t>
            </a:r>
            <a:endParaRPr sz="1350" baseline="6172" dirty="0">
              <a:latin typeface="LM Sans 9"/>
              <a:cs typeface="LM Sans 9"/>
            </a:endParaRPr>
          </a:p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1100" spc="-10" dirty="0">
                <a:latin typeface="LM Sans 10"/>
                <a:cs typeface="LM Sans 10"/>
              </a:rPr>
              <a:t>Each element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X can </a:t>
            </a:r>
            <a:r>
              <a:rPr sz="1100" spc="-5" dirty="0">
                <a:latin typeface="LM Sans 10"/>
                <a:cs typeface="LM Sans 10"/>
              </a:rPr>
              <a:t>have </a:t>
            </a:r>
            <a:r>
              <a:rPr sz="1100" spc="-10" dirty="0">
                <a:latin typeface="LM Sans 10"/>
                <a:cs typeface="LM Sans 10"/>
              </a:rPr>
              <a:t>a different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probability</a:t>
            </a:r>
            <a:endParaRPr sz="1100" dirty="0">
              <a:latin typeface="LM Sans 10"/>
              <a:cs typeface="LM Sans 10"/>
            </a:endParaRPr>
          </a:p>
          <a:p>
            <a:pPr marL="327660">
              <a:lnSpc>
                <a:spcPct val="100000"/>
              </a:lnSpc>
              <a:spcBef>
                <a:spcPts val="75"/>
              </a:spcBef>
            </a:pP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5" dirty="0">
                <a:latin typeface="LM Sans 10"/>
                <a:cs typeface="LM Sans 10"/>
              </a:rPr>
              <a:t>value</a:t>
            </a:r>
            <a:r>
              <a:rPr sz="1000" spc="5" dirty="0">
                <a:latin typeface="LM Sans 10"/>
                <a:cs typeface="LM Sans 10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of a certain value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7966" y="2200859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3856" y="2227516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31722" y="2129404"/>
            <a:ext cx="21094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LM Sans 9"/>
                <a:cs typeface="LM Sans 9"/>
              </a:rPr>
              <a:t>Dice:</a:t>
            </a:r>
            <a:r>
              <a:rPr sz="900" spc="9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P</a:t>
            </a:r>
            <a:r>
              <a:rPr sz="900" spc="20" dirty="0">
                <a:latin typeface="LM Sans 9"/>
                <a:cs typeface="LM Sans 9"/>
              </a:rPr>
              <a:t>(</a:t>
            </a:r>
            <a:r>
              <a:rPr sz="900" i="1" spc="20" dirty="0">
                <a:latin typeface="LM Sans 9"/>
                <a:cs typeface="LM Sans 9"/>
              </a:rPr>
              <a:t>X</a:t>
            </a:r>
            <a:r>
              <a:rPr sz="900" i="1" spc="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7" baseline="-9259" dirty="0">
                <a:latin typeface="LM Sans 8"/>
                <a:cs typeface="LM Sans 8"/>
              </a:rPr>
              <a:t>i</a:t>
            </a:r>
            <a:r>
              <a:rPr sz="900" i="1" spc="-157" baseline="-9259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60" dirty="0">
                <a:latin typeface="LM Sans 9"/>
                <a:cs typeface="LM Sans 9"/>
              </a:rPr>
              <a:t> </a:t>
            </a:r>
            <a:r>
              <a:rPr sz="900" spc="-7" baseline="32407" dirty="0">
                <a:latin typeface="LM Sans 8"/>
                <a:cs typeface="LM Sans 8"/>
              </a:rPr>
              <a:t>1</a:t>
            </a:r>
            <a:r>
              <a:rPr sz="900" spc="-142" baseline="32407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9"/>
                <a:cs typeface="LM Sans 9"/>
              </a:rPr>
              <a:t>, with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7" baseline="-9259" dirty="0">
                <a:latin typeface="LM Sans 8"/>
                <a:cs typeface="LM Sans 8"/>
              </a:rPr>
              <a:t>i</a:t>
            </a:r>
            <a:r>
              <a:rPr sz="900" i="1" spc="225" baseline="-9259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dirty="0">
                <a:latin typeface="LM Sans 9"/>
                <a:cs typeface="LM Sans 9"/>
              </a:rPr>
              <a:t>1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5" dirty="0">
                <a:latin typeface="Arial"/>
                <a:cs typeface="Arial"/>
              </a:rPr>
              <a:t> </a:t>
            </a:r>
            <a:r>
              <a:rPr sz="900" dirty="0">
                <a:latin typeface="LM Sans 9"/>
                <a:cs typeface="LM Sans 9"/>
              </a:rPr>
              <a:t>2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spc="5" dirty="0">
                <a:latin typeface="Arial"/>
                <a:cs typeface="Arial"/>
              </a:rPr>
              <a:t>...,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LM Sans 9"/>
                <a:cs typeface="LM Sans 9"/>
              </a:rPr>
              <a:t>6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034" y="2206007"/>
            <a:ext cx="2404110" cy="252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algn="ctr">
              <a:lnSpc>
                <a:spcPts val="655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</a:rPr>
              <a:t>6</a:t>
            </a:r>
            <a:endParaRPr sz="600" dirty="0">
              <a:latin typeface="LM Sans 8"/>
              <a:cs typeface="LM Sans 8"/>
            </a:endParaRPr>
          </a:p>
          <a:p>
            <a:pPr marL="12700">
              <a:lnSpc>
                <a:spcPts val="1135"/>
              </a:lnSpc>
            </a:pPr>
            <a:r>
              <a:rPr sz="1000" spc="-5" dirty="0">
                <a:latin typeface="LM Sans 10"/>
                <a:cs typeface="LM Sans 10"/>
              </a:rPr>
              <a:t>Probability that X </a:t>
            </a:r>
            <a:r>
              <a:rPr sz="1000" spc="-10" dirty="0">
                <a:latin typeface="LM Sans 10"/>
                <a:cs typeface="LM Sans 10"/>
              </a:rPr>
              <a:t>takes </a:t>
            </a:r>
            <a:r>
              <a:rPr sz="1000" spc="-5" dirty="0">
                <a:latin typeface="LM Sans 10"/>
                <a:cs typeface="LM Sans 10"/>
              </a:rPr>
              <a:t>on a range of</a:t>
            </a:r>
            <a:r>
              <a:rPr sz="1000" spc="-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values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0865" y="2365349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7966" y="2529827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7122" y="2458372"/>
            <a:ext cx="174878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LM Sans 9"/>
                <a:cs typeface="LM Sans 9"/>
              </a:rPr>
              <a:t>X</a:t>
            </a:r>
            <a:r>
              <a:rPr sz="900" spc="-1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is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lower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than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3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i="1" spc="240" dirty="0">
                <a:latin typeface="DejaVu Sans Condensed"/>
                <a:cs typeface="DejaVu Sans Condensed"/>
              </a:rPr>
              <a:t>→</a:t>
            </a:r>
            <a:r>
              <a:rPr sz="900" i="1" spc="-10" dirty="0">
                <a:latin typeface="DejaVu Sans Condensed"/>
                <a:cs typeface="DejaVu Sans Condensed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P</a:t>
            </a:r>
            <a:r>
              <a:rPr sz="900" spc="20" dirty="0">
                <a:latin typeface="LM Sans 9"/>
                <a:cs typeface="LM Sans 9"/>
              </a:rPr>
              <a:t>(1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i="1" spc="35" dirty="0">
                <a:latin typeface="DejaVu Sans Condensed"/>
                <a:cs typeface="DejaVu Sans Condensed"/>
              </a:rPr>
              <a:t>≤</a:t>
            </a:r>
            <a:r>
              <a:rPr sz="900" i="1" spc="-10" dirty="0">
                <a:latin typeface="DejaVu Sans Condensed"/>
                <a:cs typeface="DejaVu Sans Condensed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60" dirty="0">
                <a:latin typeface="LM Sans 9"/>
                <a:cs typeface="LM Sans 9"/>
              </a:rPr>
              <a:t> </a:t>
            </a:r>
            <a:r>
              <a:rPr sz="900" i="1" spc="190" dirty="0">
                <a:latin typeface="Arial"/>
                <a:cs typeface="Arial"/>
              </a:rPr>
              <a:t>&lt;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spc="-5" dirty="0">
                <a:latin typeface="LM Sans 9"/>
                <a:cs typeface="LM Sans 9"/>
              </a:rPr>
              <a:t>3)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7966" y="266900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8807" y="2695651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2548" y="2695651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7122" y="2597551"/>
            <a:ext cx="12871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2660" algn="l"/>
                <a:tab pos="1183005" algn="l"/>
              </a:tabLst>
            </a:pPr>
            <a:r>
              <a:rPr sz="900" i="1" spc="65" dirty="0">
                <a:latin typeface="LM Sans 9"/>
                <a:cs typeface="LM Sans 9"/>
              </a:rPr>
              <a:t>P</a:t>
            </a:r>
            <a:r>
              <a:rPr sz="900" spc="-5" dirty="0">
                <a:latin typeface="LM Sans 9"/>
                <a:cs typeface="LM Sans 9"/>
              </a:rPr>
              <a:t>(1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35" dirty="0">
                <a:latin typeface="DejaVu Sans Condensed"/>
                <a:cs typeface="DejaVu Sans Condensed"/>
              </a:rPr>
              <a:t>≤</a:t>
            </a:r>
            <a:r>
              <a:rPr sz="900" i="1" spc="-5" dirty="0">
                <a:latin typeface="DejaVu Sans Condensed"/>
                <a:cs typeface="DejaVu Sans Condensed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65" dirty="0">
                <a:latin typeface="LM Sans 9"/>
                <a:cs typeface="LM Sans 9"/>
              </a:rPr>
              <a:t> </a:t>
            </a:r>
            <a:r>
              <a:rPr sz="900" i="1" spc="190" dirty="0">
                <a:latin typeface="Arial"/>
                <a:cs typeface="Arial"/>
              </a:rPr>
              <a:t>&lt;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spc="-5" dirty="0">
                <a:latin typeface="LM Sans 9"/>
                <a:cs typeface="LM Sans 9"/>
              </a:rPr>
              <a:t>3)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dirty="0">
                <a:latin typeface="LM Sans 9"/>
                <a:cs typeface="LM Sans 9"/>
              </a:rPr>
              <a:t>	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dirty="0">
                <a:latin typeface="LM Sans 9"/>
                <a:cs typeface="LM Sans 9"/>
              </a:rPr>
              <a:t>	</a:t>
            </a:r>
            <a:r>
              <a:rPr sz="900" spc="-5" dirty="0">
                <a:latin typeface="LM Sans 9"/>
                <a:cs typeface="LM Sans 9"/>
              </a:rPr>
              <a:t>=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26107" y="2588862"/>
            <a:ext cx="506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6060" algn="l"/>
                <a:tab pos="452755" algn="l"/>
              </a:tabLst>
            </a:pPr>
            <a:r>
              <a:rPr sz="600" spc="-5" dirty="0">
                <a:latin typeface="LM Sans 8"/>
                <a:cs typeface="LM Sans 8"/>
              </a:rPr>
              <a:t>1	1	1</a:t>
            </a:r>
            <a:endParaRPr sz="600" dirty="0">
              <a:latin typeface="LM Sans 8"/>
              <a:cs typeface="LM Sans 8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79294" y="2695651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19503" y="2668517"/>
            <a:ext cx="506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6060" algn="l"/>
                <a:tab pos="452755" algn="l"/>
              </a:tabLst>
            </a:pPr>
            <a:r>
              <a:rPr sz="600" spc="-5" dirty="0">
                <a:latin typeface="LM Sans 8"/>
                <a:cs typeface="LM Sans 8"/>
              </a:rPr>
              <a:t>6	6	3</a:t>
            </a:r>
            <a:endParaRPr sz="600" dirty="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932" y="2782911"/>
            <a:ext cx="3517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Sans 10"/>
                <a:cs typeface="LM Sans 10"/>
              </a:rPr>
              <a:t>”Events”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set of outcomes (e.g. all outcomes with </a:t>
            </a:r>
            <a:r>
              <a:rPr sz="1100" i="1" spc="-10" dirty="0">
                <a:latin typeface="LM Sans 10"/>
                <a:cs typeface="LM Sans 10"/>
              </a:rPr>
              <a:t>X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85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1089" y="286636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1" name="object 3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29.04.20206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055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Discrete vs.</a:t>
            </a:r>
            <a:r>
              <a:rPr spc="165" dirty="0"/>
              <a:t> </a:t>
            </a:r>
            <a:r>
              <a:rPr spc="10" dirty="0"/>
              <a:t>continuous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281089" y="103775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954302"/>
            <a:ext cx="18059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LM Sans 10"/>
                <a:cs typeface="LM Sans 10"/>
              </a:rPr>
              <a:t>Two </a:t>
            </a:r>
            <a:r>
              <a:rPr sz="1100" spc="-10" dirty="0">
                <a:latin typeface="LM Sans 10"/>
                <a:cs typeface="LM Sans 10"/>
              </a:rPr>
              <a:t>types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random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108" y="1201683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352" y="118875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034" y="1156111"/>
            <a:ext cx="3065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Discrete random </a:t>
            </a:r>
            <a:r>
              <a:rPr sz="1000" spc="-10" dirty="0">
                <a:latin typeface="LM Sans 10"/>
                <a:cs typeface="LM Sans 10"/>
              </a:rPr>
              <a:t>variables </a:t>
            </a: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b="1" spc="-10" dirty="0">
                <a:latin typeface="LM Sans 10"/>
                <a:cs typeface="LM Sans 10"/>
              </a:rPr>
              <a:t>Probability </a:t>
            </a:r>
            <a:r>
              <a:rPr sz="1000" b="1" spc="-5" dirty="0">
                <a:latin typeface="LM Sans 10"/>
                <a:cs typeface="LM Sans 10"/>
              </a:rPr>
              <a:t>mass</a:t>
            </a:r>
            <a:r>
              <a:rPr sz="1000" b="1" spc="-120" dirty="0">
                <a:latin typeface="LM Sans 10"/>
                <a:cs typeface="LM Sans 10"/>
              </a:rPr>
              <a:t> </a:t>
            </a:r>
            <a:r>
              <a:rPr sz="1000" b="1" spc="-5" dirty="0">
                <a:latin typeface="LM Sans 10"/>
                <a:cs typeface="LM Sans 10"/>
              </a:rPr>
              <a:t>function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966" y="140469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7122" y="1333241"/>
            <a:ext cx="2773680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-25" dirty="0">
                <a:latin typeface="LM Sans 9"/>
                <a:cs typeface="LM Sans 9"/>
              </a:rPr>
              <a:t>Takes </a:t>
            </a:r>
            <a:r>
              <a:rPr sz="900" spc="-5" dirty="0">
                <a:latin typeface="LM Sans 9"/>
                <a:cs typeface="LM Sans 9"/>
              </a:rPr>
              <a:t>a countable </a:t>
            </a:r>
            <a:r>
              <a:rPr sz="900" dirty="0">
                <a:latin typeface="LM Sans 9"/>
                <a:cs typeface="LM Sans 9"/>
              </a:rPr>
              <a:t>number </a:t>
            </a:r>
            <a:r>
              <a:rPr sz="900" spc="-5" dirty="0">
                <a:latin typeface="LM Sans 9"/>
                <a:cs typeface="LM Sans 9"/>
              </a:rPr>
              <a:t>of distinct values (0,1,2,3,...)  Most often, discrete random variables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counts  </a:t>
            </a:r>
            <a:r>
              <a:rPr sz="900" dirty="0">
                <a:latin typeface="LM Sans 9"/>
                <a:cs typeface="LM Sans 9"/>
              </a:rPr>
              <a:t>Number </a:t>
            </a:r>
            <a:r>
              <a:rPr sz="900" spc="-5" dirty="0">
                <a:latin typeface="LM Sans 9"/>
                <a:cs typeface="LM Sans 9"/>
              </a:rPr>
              <a:t>of attendants in a tutorial,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inhabitants,...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966" y="1543875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7966" y="1683054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108" y="1834308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4352" y="182137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034" y="1788736"/>
            <a:ext cx="3350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Continuous </a:t>
            </a:r>
            <a:r>
              <a:rPr sz="1000" spc="-5" dirty="0">
                <a:latin typeface="LM Sans 10"/>
                <a:cs typeface="LM Sans 10"/>
              </a:rPr>
              <a:t>random </a:t>
            </a:r>
            <a:r>
              <a:rPr sz="1000" spc="-10" dirty="0">
                <a:latin typeface="LM Sans 10"/>
                <a:cs typeface="LM Sans 10"/>
              </a:rPr>
              <a:t>variables </a:t>
            </a: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b="1" spc="-10" dirty="0">
                <a:latin typeface="LM Sans 10"/>
                <a:cs typeface="LM Sans 10"/>
              </a:rPr>
              <a:t>Probability density</a:t>
            </a:r>
            <a:r>
              <a:rPr sz="1000" b="1" spc="-105" dirty="0">
                <a:latin typeface="LM Sans 10"/>
                <a:cs typeface="LM Sans 10"/>
              </a:rPr>
              <a:t> </a:t>
            </a:r>
            <a:r>
              <a:rPr sz="1000" b="1" spc="-5" dirty="0">
                <a:latin typeface="LM Sans 10"/>
                <a:cs typeface="LM Sans 10"/>
              </a:rPr>
              <a:t>function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7966" y="203732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7122" y="1965878"/>
            <a:ext cx="2679700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LM Sans 9"/>
                <a:cs typeface="LM Sans 9"/>
              </a:rPr>
              <a:t>Takes </a:t>
            </a:r>
            <a:r>
              <a:rPr sz="900" spc="-5" dirty="0">
                <a:latin typeface="LM Sans 9"/>
                <a:cs typeface="LM Sans 9"/>
              </a:rPr>
              <a:t>an infinite </a:t>
            </a:r>
            <a:r>
              <a:rPr sz="900" dirty="0">
                <a:latin typeface="LM Sans 9"/>
                <a:cs typeface="LM Sans 9"/>
              </a:rPr>
              <a:t>number </a:t>
            </a:r>
            <a:r>
              <a:rPr sz="900" spc="-5" dirty="0">
                <a:latin typeface="LM Sans 9"/>
                <a:cs typeface="LM Sans 9"/>
              </a:rPr>
              <a:t>of </a:t>
            </a:r>
            <a:r>
              <a:rPr sz="900" dirty="0">
                <a:latin typeface="LM Sans 9"/>
                <a:cs typeface="LM Sans 9"/>
              </a:rPr>
              <a:t>possible </a:t>
            </a:r>
            <a:r>
              <a:rPr sz="900" spc="-5" dirty="0">
                <a:latin typeface="LM Sans 9"/>
                <a:cs typeface="LM Sans 9"/>
              </a:rPr>
              <a:t>values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240" dirty="0">
                <a:latin typeface="DejaVu Sans Condensed"/>
                <a:cs typeface="DejaVu Sans Condensed"/>
              </a:rPr>
              <a:t>→ </a:t>
            </a:r>
            <a:r>
              <a:rPr sz="900" spc="-5" dirty="0">
                <a:latin typeface="LM Sans 9"/>
                <a:cs typeface="LM Sans 9"/>
              </a:rPr>
              <a:t>Probability of a single value is</a:t>
            </a:r>
            <a:r>
              <a:rPr sz="900" spc="-204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0!</a:t>
            </a:r>
            <a:endParaRPr sz="900">
              <a:latin typeface="LM Sans 9"/>
              <a:cs typeface="LM Sans 9"/>
            </a:endParaRPr>
          </a:p>
          <a:p>
            <a:pPr marL="12700" marR="5080">
              <a:lnSpc>
                <a:spcPct val="101499"/>
              </a:lnSpc>
            </a:pPr>
            <a:r>
              <a:rPr sz="900" i="1" spc="240" dirty="0">
                <a:latin typeface="DejaVu Sans Condensed"/>
                <a:cs typeface="DejaVu Sans Condensed"/>
              </a:rPr>
              <a:t>→ </a:t>
            </a:r>
            <a:r>
              <a:rPr sz="900" spc="-5" dirty="0">
                <a:latin typeface="LM Sans 9"/>
                <a:cs typeface="LM Sans 9"/>
              </a:rPr>
              <a:t>Not defined at </a:t>
            </a:r>
            <a:r>
              <a:rPr sz="900" dirty="0">
                <a:latin typeface="LM Sans 9"/>
                <a:cs typeface="LM Sans 9"/>
              </a:rPr>
              <a:t>specific </a:t>
            </a:r>
            <a:r>
              <a:rPr sz="900" spc="-5" dirty="0">
                <a:latin typeface="LM Sans 9"/>
                <a:cs typeface="LM Sans 9"/>
              </a:rPr>
              <a:t>values </a:t>
            </a:r>
            <a:r>
              <a:rPr sz="900" i="1" spc="240" dirty="0">
                <a:latin typeface="DejaVu Sans Condensed"/>
                <a:cs typeface="DejaVu Sans Condensed"/>
              </a:rPr>
              <a:t>→</a:t>
            </a:r>
            <a:r>
              <a:rPr sz="900" i="1" spc="-145" dirty="0">
                <a:latin typeface="DejaVu Sans Condensed"/>
                <a:cs typeface="DejaVu Sans Condensed"/>
              </a:rPr>
              <a:t> </a:t>
            </a:r>
            <a:r>
              <a:rPr sz="900" spc="-5" dirty="0">
                <a:latin typeface="LM Sans 9"/>
                <a:cs typeface="LM Sans 9"/>
              </a:rPr>
              <a:t>interval of values!  </a:t>
            </a:r>
            <a:r>
              <a:rPr sz="900" spc="-10" dirty="0">
                <a:latin typeface="LM Sans 9"/>
                <a:cs typeface="LM Sans 9"/>
              </a:rPr>
              <a:t>Represented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10" dirty="0">
                <a:latin typeface="LM Sans 9"/>
                <a:cs typeface="LM Sans 9"/>
              </a:rPr>
              <a:t>area </a:t>
            </a:r>
            <a:r>
              <a:rPr sz="900" spc="-5" dirty="0">
                <a:latin typeface="LM Sans 9"/>
                <a:cs typeface="LM Sans 9"/>
              </a:rPr>
              <a:t>under curve</a:t>
            </a:r>
            <a:r>
              <a:rPr sz="900" spc="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(integral)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Height, </a:t>
            </a:r>
            <a:r>
              <a:rPr sz="900" spc="-10" dirty="0">
                <a:latin typeface="LM Sans 9"/>
                <a:cs typeface="LM Sans 9"/>
              </a:rPr>
              <a:t>weight, </a:t>
            </a:r>
            <a:r>
              <a:rPr sz="900" spc="-5" dirty="0">
                <a:latin typeface="LM Sans 9"/>
                <a:cs typeface="LM Sans 9"/>
              </a:rPr>
              <a:t>time,...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7966" y="2454859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7966" y="2594038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2" name="object 2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29.04.20207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055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5" dirty="0"/>
              <a:t>Probability </a:t>
            </a:r>
            <a:r>
              <a:rPr spc="15" dirty="0"/>
              <a:t>mass</a:t>
            </a:r>
            <a:r>
              <a:rPr spc="10" dirty="0"/>
              <a:t> function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281089" y="89338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786394"/>
            <a:ext cx="3481704" cy="4051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distribution of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discrete </a:t>
            </a:r>
            <a:r>
              <a:rPr sz="1100" spc="-10" dirty="0">
                <a:latin typeface="LM Sans 10"/>
                <a:cs typeface="LM Sans 10"/>
              </a:rPr>
              <a:t>random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5" dirty="0">
                <a:latin typeface="LM Sans 10"/>
                <a:cs typeface="LM Sans 10"/>
              </a:rPr>
              <a:t>List of </a:t>
            </a:r>
            <a:r>
              <a:rPr sz="1100" spc="-10" dirty="0">
                <a:latin typeface="LM Sans 10"/>
                <a:cs typeface="LM Sans 10"/>
              </a:rPr>
              <a:t>probabilities </a:t>
            </a:r>
            <a:r>
              <a:rPr sz="1100" spc="-5" dirty="0">
                <a:latin typeface="LM Sans 10"/>
                <a:cs typeface="LM Sans 10"/>
              </a:rPr>
              <a:t>associated with the possible values of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X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108317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272984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7532" y="129646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84832" y="1270472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6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634" y="1188877"/>
            <a:ext cx="1875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E.g.</a:t>
            </a:r>
            <a:r>
              <a:rPr sz="1000" spc="105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</a:t>
            </a:r>
            <a:r>
              <a:rPr sz="1000" i="1" spc="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50" i="1" spc="-7" baseline="-11904" dirty="0">
                <a:latin typeface="LM Sans 8"/>
                <a:cs typeface="LM Sans 8"/>
              </a:rPr>
              <a:t>i</a:t>
            </a:r>
            <a:r>
              <a:rPr sz="1050" i="1" spc="-195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60" dirty="0">
                <a:latin typeface="LM Sans 10"/>
                <a:cs typeface="LM Sans 10"/>
              </a:rPr>
              <a:t> </a:t>
            </a:r>
            <a:r>
              <a:rPr sz="1050" spc="-7" baseline="31746" dirty="0">
                <a:latin typeface="LM Sans 8"/>
                <a:cs typeface="LM Sans 8"/>
              </a:rPr>
              <a:t>1</a:t>
            </a:r>
            <a:r>
              <a:rPr sz="1050" spc="-202" baseline="31746" dirty="0">
                <a:latin typeface="LM Sans 8"/>
                <a:cs typeface="LM Sans 8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i</a:t>
            </a:r>
            <a:r>
              <a:rPr sz="1000" i="1" spc="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0" dirty="0">
                <a:latin typeface="LM Sans 10"/>
                <a:cs typeface="LM Sans 10"/>
              </a:rPr>
              <a:t>1</a:t>
            </a:r>
            <a:r>
              <a:rPr sz="1000" i="1" spc="-50" dirty="0">
                <a:latin typeface="Verdana"/>
                <a:cs typeface="Verdana"/>
              </a:rPr>
              <a:t>,</a:t>
            </a:r>
            <a:r>
              <a:rPr sz="1000" i="1" spc="-190" dirty="0">
                <a:latin typeface="Verdana"/>
                <a:cs typeface="Verdana"/>
              </a:rPr>
              <a:t> </a:t>
            </a:r>
            <a:r>
              <a:rPr sz="1000" spc="-45" dirty="0">
                <a:latin typeface="LM Sans 10"/>
                <a:cs typeface="LM Sans 10"/>
              </a:rPr>
              <a:t>2</a:t>
            </a:r>
            <a:r>
              <a:rPr sz="1000" i="1" spc="-4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...,</a:t>
            </a:r>
            <a:r>
              <a:rPr sz="1000" i="1" spc="-190" dirty="0">
                <a:latin typeface="Verdana"/>
                <a:cs typeface="Verdana"/>
              </a:rPr>
              <a:t> </a:t>
            </a:r>
            <a:r>
              <a:rPr sz="1000" spc="-5" dirty="0">
                <a:latin typeface="LM Sans 10"/>
                <a:cs typeface="LM Sans 10"/>
              </a:rPr>
              <a:t>6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0865" y="1424813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034" y="1340706"/>
            <a:ext cx="1968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Or: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76232" y="1746034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63532" y="1720027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6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3532" y="1780072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76232" y="189952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63532" y="1873519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6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63532" y="1933552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76232" y="205300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63532" y="2026998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6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3532" y="2087044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76232" y="2206498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63532" y="2180491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6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63532" y="2240536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76232" y="2359990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63532" y="2333983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6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39289" y="1484952"/>
            <a:ext cx="1283970" cy="10985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6379" marR="30480" indent="-208915">
              <a:lnSpc>
                <a:spcPct val="68000"/>
              </a:lnSpc>
              <a:spcBef>
                <a:spcPts val="480"/>
              </a:spcBef>
              <a:tabLst>
                <a:tab pos="675005" algn="l"/>
                <a:tab pos="936625" algn="l"/>
              </a:tabLst>
            </a:pPr>
            <a:r>
              <a:rPr sz="1000" spc="-5" dirty="0">
                <a:latin typeface="LM Sans 10"/>
                <a:cs typeface="LM Sans 10"/>
              </a:rPr>
              <a:t>Outcome	Probabili</a:t>
            </a:r>
            <a:r>
              <a:rPr sz="1000" spc="-35" dirty="0">
                <a:latin typeface="LM Sans 10"/>
                <a:cs typeface="LM Sans 10"/>
              </a:rPr>
              <a:t>t</a:t>
            </a:r>
            <a:r>
              <a:rPr sz="1000" spc="-5" dirty="0">
                <a:latin typeface="LM Sans 10"/>
                <a:cs typeface="LM Sans 10"/>
              </a:rPr>
              <a:t>y  </a:t>
            </a:r>
            <a:r>
              <a:rPr sz="1500" spc="-7" baseline="-22222" dirty="0">
                <a:latin typeface="LM Sans 10"/>
                <a:cs typeface="LM Sans 10"/>
              </a:rPr>
              <a:t>1		</a:t>
            </a:r>
            <a:r>
              <a:rPr sz="700" spc="-5" dirty="0">
                <a:latin typeface="LM Sans 8"/>
                <a:cs typeface="LM Sans 8"/>
              </a:rPr>
              <a:t>1</a:t>
            </a:r>
            <a:endParaRPr sz="700" dirty="0">
              <a:latin typeface="LM Sans 8"/>
              <a:cs typeface="LM Sans 8"/>
            </a:endParaRPr>
          </a:p>
          <a:p>
            <a:pPr marL="246379">
              <a:lnSpc>
                <a:spcPct val="100000"/>
              </a:lnSpc>
              <a:spcBef>
                <a:spcPts val="400"/>
              </a:spcBef>
            </a:pPr>
            <a:r>
              <a:rPr sz="1000" spc="-5" dirty="0">
                <a:latin typeface="LM Sans 10"/>
                <a:cs typeface="LM Sans 10"/>
              </a:rPr>
              <a:t>2</a:t>
            </a:r>
            <a:endParaRPr sz="1000" dirty="0">
              <a:latin typeface="LM Sans 10"/>
              <a:cs typeface="LM Sans 10"/>
            </a:endParaRPr>
          </a:p>
          <a:p>
            <a:pPr marL="246379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LM Sans 10"/>
                <a:cs typeface="LM Sans 10"/>
              </a:rPr>
              <a:t>3</a:t>
            </a:r>
            <a:endParaRPr sz="1000" dirty="0">
              <a:latin typeface="LM Sans 10"/>
              <a:cs typeface="LM Sans 10"/>
            </a:endParaRPr>
          </a:p>
          <a:p>
            <a:pPr marL="246379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LM Sans 10"/>
                <a:cs typeface="LM Sans 10"/>
              </a:rPr>
              <a:t>4</a:t>
            </a:r>
            <a:endParaRPr sz="1000" dirty="0">
              <a:latin typeface="LM Sans 10"/>
              <a:cs typeface="LM Sans 10"/>
            </a:endParaRPr>
          </a:p>
          <a:p>
            <a:pPr marL="246379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LM Sans 10"/>
                <a:cs typeface="LM Sans 10"/>
              </a:rPr>
              <a:t>5</a:t>
            </a:r>
            <a:endParaRPr sz="1000" dirty="0">
              <a:latin typeface="LM Sans 10"/>
              <a:cs typeface="LM Sans 10"/>
            </a:endParaRPr>
          </a:p>
          <a:p>
            <a:pPr marL="246379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LM Sans 10"/>
                <a:cs typeface="LM Sans 10"/>
              </a:rPr>
              <a:t>6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76232" y="2513482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63532" y="2394028"/>
            <a:ext cx="73025" cy="225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9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1</a:t>
            </a:r>
            <a:endParaRPr sz="700">
              <a:latin typeface="LM Sans 8"/>
              <a:cs typeface="LM Sans 8"/>
            </a:endParaRPr>
          </a:p>
          <a:p>
            <a:pPr marL="12700">
              <a:lnSpc>
                <a:spcPts val="790"/>
              </a:lnSpc>
            </a:pPr>
            <a:r>
              <a:rPr sz="700" spc="-5" dirty="0">
                <a:latin typeface="LM Sans 8"/>
                <a:cs typeface="LM Sans 8"/>
              </a:rPr>
              <a:t>6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36278" y="1517891"/>
            <a:ext cx="0" cy="1073150"/>
          </a:xfrm>
          <a:custGeom>
            <a:avLst/>
            <a:gdLst/>
            <a:ahLst/>
            <a:cxnLst/>
            <a:rect l="l" t="t" r="r" b="b"/>
            <a:pathLst>
              <a:path h="1073150">
                <a:moveTo>
                  <a:pt x="0" y="107276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33550" y="2640525"/>
            <a:ext cx="1498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3333B2"/>
                </a:solidFill>
                <a:latin typeface="LM Sans 10"/>
                <a:cs typeface="LM Sans 10"/>
              </a:rPr>
              <a:t>Table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1:</a:t>
            </a:r>
            <a:r>
              <a:rPr sz="1000" spc="-5" dirty="0">
                <a:latin typeface="LM Sans 10"/>
                <a:cs typeface="LM Sans 10"/>
              </a:rPr>
              <a:t>pmf of a dice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throw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4" name="object 3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29.04.20208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055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5" dirty="0"/>
              <a:t>Probability density</a:t>
            </a:r>
            <a:r>
              <a:rPr spc="15" dirty="0"/>
              <a:t> </a:t>
            </a:r>
            <a:r>
              <a:rPr spc="10" dirty="0"/>
              <a:t>function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3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281089" y="125135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4114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63095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78278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95990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149703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65" y="230154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2932" y="1144369"/>
            <a:ext cx="3260090" cy="12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99"/>
              </a:lnSpc>
              <a:spcBef>
                <a:spcPts val="100"/>
              </a:spcBef>
            </a:pP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distribution of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continuous </a:t>
            </a:r>
            <a:r>
              <a:rPr sz="1100" spc="-10" dirty="0">
                <a:latin typeface="LM Sans 10"/>
                <a:cs typeface="LM Sans 10"/>
              </a:rPr>
              <a:t>random variable  Density </a:t>
            </a:r>
            <a:r>
              <a:rPr sz="1100" spc="-5" dirty="0">
                <a:latin typeface="LM Sans 10"/>
                <a:cs typeface="LM Sans 10"/>
              </a:rPr>
              <a:t>curve </a:t>
            </a:r>
            <a:r>
              <a:rPr sz="1100" spc="-10" dirty="0">
                <a:latin typeface="LM Sans 10"/>
                <a:cs typeface="LM Sans 10"/>
              </a:rPr>
              <a:t>represents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pdf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10" dirty="0">
                <a:latin typeface="LM Sans 10"/>
                <a:cs typeface="LM Sans 10"/>
              </a:rPr>
              <a:t>Curve </a:t>
            </a:r>
            <a:r>
              <a:rPr sz="1000" spc="-5" dirty="0">
                <a:latin typeface="LM Sans 10"/>
                <a:cs typeface="LM Sans 10"/>
              </a:rPr>
              <a:t>must not have negative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values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</a:pPr>
            <a:r>
              <a:rPr sz="1000" spc="-20" dirty="0">
                <a:latin typeface="LM Sans 10"/>
                <a:cs typeface="LM Sans 10"/>
              </a:rPr>
              <a:t>Total </a:t>
            </a:r>
            <a:r>
              <a:rPr sz="1000" spc="-10" dirty="0">
                <a:latin typeface="LM Sans 10"/>
                <a:cs typeface="LM Sans 10"/>
              </a:rPr>
              <a:t>area </a:t>
            </a:r>
            <a:r>
              <a:rPr sz="1000" spc="-5" dirty="0">
                <a:latin typeface="LM Sans 10"/>
                <a:cs typeface="LM Sans 10"/>
              </a:rPr>
              <a:t>under the curve (= </a:t>
            </a:r>
            <a:r>
              <a:rPr sz="1000" spc="-10" dirty="0">
                <a:latin typeface="LM Sans 10"/>
                <a:cs typeface="LM Sans 10"/>
              </a:rPr>
              <a:t>probability) </a:t>
            </a:r>
            <a:r>
              <a:rPr sz="1000" spc="-5" dirty="0">
                <a:latin typeface="LM Sans 10"/>
                <a:cs typeface="LM Sans 10"/>
              </a:rPr>
              <a:t>is equal to</a:t>
            </a:r>
            <a:r>
              <a:rPr sz="1000" spc="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M Sans 10"/>
                <a:cs typeface="LM Sans 10"/>
              </a:rPr>
              <a:t>Most </a:t>
            </a:r>
            <a:r>
              <a:rPr sz="1100" spc="-10" dirty="0">
                <a:latin typeface="LM Sans 10"/>
                <a:cs typeface="LM Sans 10"/>
              </a:rPr>
              <a:t>important </a:t>
            </a:r>
            <a:r>
              <a:rPr sz="1100" spc="-5" dirty="0">
                <a:latin typeface="LM Sans 10"/>
                <a:cs typeface="LM Sans 10"/>
              </a:rPr>
              <a:t>continuous </a:t>
            </a:r>
            <a:r>
              <a:rPr sz="1100" dirty="0">
                <a:latin typeface="LM Sans 10"/>
                <a:cs typeface="LM Sans 10"/>
              </a:rPr>
              <a:t>pdf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5" dirty="0">
                <a:latin typeface="LM Sans 10"/>
                <a:cs typeface="LM Sans 10"/>
              </a:rPr>
              <a:t>normal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distribution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P(X=x) </a:t>
            </a:r>
            <a:r>
              <a:rPr sz="1000" i="1" spc="240" dirty="0">
                <a:latin typeface="DejaVu Sans Condensed"/>
                <a:cs typeface="DejaVu Sans Condensed"/>
              </a:rPr>
              <a:t>→</a:t>
            </a:r>
            <a:r>
              <a:rPr sz="1000" i="1" spc="40" dirty="0">
                <a:latin typeface="DejaVu Sans Condensed"/>
                <a:cs typeface="DejaVu Sans Condensed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P(Z=z)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</a:pPr>
            <a:r>
              <a:rPr sz="1000" spc="-5" dirty="0">
                <a:latin typeface="LM Sans 10"/>
                <a:cs typeface="LM Sans 10"/>
              </a:rPr>
              <a:t>E.g. what is the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that Z is </a:t>
            </a:r>
            <a:r>
              <a:rPr sz="1000" spc="-10" dirty="0">
                <a:latin typeface="LM Sans 10"/>
                <a:cs typeface="LM Sans 10"/>
              </a:rPr>
              <a:t>larger </a:t>
            </a:r>
            <a:r>
              <a:rPr sz="1000" spc="-5" dirty="0">
                <a:latin typeface="LM Sans 10"/>
                <a:cs typeface="LM Sans 10"/>
              </a:rPr>
              <a:t>than</a:t>
            </a:r>
            <a:r>
              <a:rPr sz="1000" spc="1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1.96?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4164"/>
            <a:ext cx="4608195" cy="109855"/>
            <a:chOff x="0" y="3346348"/>
            <a:chExt cx="460819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29.04.20209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Uni Desig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Uni Design" id="{372269AF-8BBA-422A-811F-1F338D255048}" vid="{36F319A0-BB90-4DF7-9485-F11378E54C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Design</Template>
  <TotalTime>0</TotalTime>
  <Words>6482</Words>
  <Application>Microsoft Office PowerPoint</Application>
  <PresentationFormat>Benutzerdefiniert</PresentationFormat>
  <Paragraphs>1032</Paragraphs>
  <Slides>43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7" baseType="lpstr">
      <vt:lpstr>Arial</vt:lpstr>
      <vt:lpstr>DejaVu Sans</vt:lpstr>
      <vt:lpstr>DejaVu Sans Condensed</vt:lpstr>
      <vt:lpstr>Klaudia</vt:lpstr>
      <vt:lpstr>LM Roman 7</vt:lpstr>
      <vt:lpstr>LM Sans 10</vt:lpstr>
      <vt:lpstr>LM Sans 12</vt:lpstr>
      <vt:lpstr>LM Sans 8</vt:lpstr>
      <vt:lpstr>LM Sans 9</vt:lpstr>
      <vt:lpstr>Times New Roman</vt:lpstr>
      <vt:lpstr>Trebuchet MS</vt:lpstr>
      <vt:lpstr>Verdana</vt:lpstr>
      <vt:lpstr>Wingdings</vt:lpstr>
      <vt:lpstr>Uni Design</vt:lpstr>
      <vt:lpstr>Statistics  Tutorial 01</vt:lpstr>
      <vt:lpstr>Disclaimer!</vt:lpstr>
      <vt:lpstr>Econometrics in general</vt:lpstr>
      <vt:lpstr>Econometrics in general</vt:lpstr>
      <vt:lpstr>Econometrics in general</vt:lpstr>
      <vt:lpstr>Random variables</vt:lpstr>
      <vt:lpstr>Discrete vs. continuous</vt:lpstr>
      <vt:lpstr>Probability mass function</vt:lpstr>
      <vt:lpstr>Probability density function</vt:lpstr>
      <vt:lpstr>Cumulative distribution function</vt:lpstr>
      <vt:lpstr>Binomial Distribution</vt:lpstr>
      <vt:lpstr>Binomial distribution</vt:lpstr>
      <vt:lpstr>Binomial distribution</vt:lpstr>
      <vt:lpstr>Joint distributions</vt:lpstr>
      <vt:lpstr>Joint probability mass function</vt:lpstr>
      <vt:lpstr>Joint probability density function</vt:lpstr>
      <vt:lpstr>Independence</vt:lpstr>
      <vt:lpstr>Conditional distributions</vt:lpstr>
      <vt:lpstr>In a Nutshell</vt:lpstr>
      <vt:lpstr>Whats E(X)?</vt:lpstr>
      <vt:lpstr>Fun with E(X)</vt:lpstr>
      <vt:lpstr>What is Variance?</vt:lpstr>
      <vt:lpstr>Fun with V (X )</vt:lpstr>
      <vt:lpstr>Fun with V (X ) II</vt:lpstr>
      <vt:lpstr>Standard deviation</vt:lpstr>
      <vt:lpstr>Covariance</vt:lpstr>
      <vt:lpstr>Properties of covariance</vt:lpstr>
      <vt:lpstr>Correlation</vt:lpstr>
      <vt:lpstr>Exercise 1a</vt:lpstr>
      <vt:lpstr>Exercise 1b and 1c</vt:lpstr>
      <vt:lpstr>Exercise 1d</vt:lpstr>
      <vt:lpstr>Exercise 1e and 1f</vt:lpstr>
      <vt:lpstr>Exercise 1g and 1h</vt:lpstr>
      <vt:lpstr>Exercise 1i and 1j</vt:lpstr>
      <vt:lpstr>Exercise 1k and 1m (I switched the order of m and l)</vt:lpstr>
      <vt:lpstr>Exercise 1l and 1n (I switched the order of m and l)</vt:lpstr>
      <vt:lpstr>Exercise 2a and 2b</vt:lpstr>
      <vt:lpstr>Exercise 2c</vt:lpstr>
      <vt:lpstr>Exercise 2d and 2e</vt:lpstr>
      <vt:lpstr>Exercise 2f and 2g</vt:lpstr>
      <vt:lpstr>Exercise 2h and 2i</vt:lpstr>
      <vt:lpstr>Exercise 2j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 Tutorial 01</dc:title>
  <dc:creator>Philipp Scherer &amp; Jens Wiederspohn</dc:creator>
  <cp:lastModifiedBy>Niklas Bacher</cp:lastModifiedBy>
  <cp:revision>6</cp:revision>
  <dcterms:created xsi:type="dcterms:W3CDTF">2022-03-23T06:48:28Z</dcterms:created>
  <dcterms:modified xsi:type="dcterms:W3CDTF">2022-04-01T18:05:40Z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2022-03-23T00:00:00Z</vt:filetime>
  </property>
</Properties>
</file>