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73" r:id="rId4"/>
    <p:sldId id="260" r:id="rId5"/>
    <p:sldId id="272" r:id="rId6"/>
    <p:sldId id="257" r:id="rId7"/>
    <p:sldId id="259" r:id="rId8"/>
    <p:sldId id="261" r:id="rId9"/>
    <p:sldId id="263" r:id="rId10"/>
    <p:sldId id="264"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FA946D8-0BF0-47D7-BB7A-9B7ADA3FB5E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6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AC6C6-FB7D-4063-92FE-17C3227CAC9A}" type="datetimeFigureOut">
              <a:rPr lang="en-US" smtClean="0"/>
              <a:t>26-Jan-24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946D8-0BF0-47D7-BB7A-9B7ADA3FB5EC}" type="slidenum">
              <a:rPr lang="en-US" smtClean="0"/>
              <a:t>‹#›</a:t>
            </a:fld>
            <a:endParaRPr lang="en-US"/>
          </a:p>
        </p:txBody>
      </p:sp>
    </p:spTree>
    <p:extLst>
      <p:ext uri="{BB962C8B-B14F-4D97-AF65-F5344CB8AC3E}">
        <p14:creationId xmlns:p14="http://schemas.microsoft.com/office/powerpoint/2010/main" val="260305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99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795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spTree>
    <p:extLst>
      <p:ext uri="{BB962C8B-B14F-4D97-AF65-F5344CB8AC3E}">
        <p14:creationId xmlns:p14="http://schemas.microsoft.com/office/powerpoint/2010/main" val="3244787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280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890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419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60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spTree>
    <p:extLst>
      <p:ext uri="{BB962C8B-B14F-4D97-AF65-F5344CB8AC3E}">
        <p14:creationId xmlns:p14="http://schemas.microsoft.com/office/powerpoint/2010/main" val="350587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AC6C6-FB7D-4063-92FE-17C3227CAC9A}" type="datetimeFigureOut">
              <a:rPr lang="en-US" smtClean="0"/>
              <a:t>26-Jan-24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46D8-0BF0-47D7-BB7A-9B7ADA3FB5E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97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2AC6C6-FB7D-4063-92FE-17C3227CAC9A}" type="datetimeFigureOut">
              <a:rPr lang="en-US" smtClean="0"/>
              <a:t>26-Jan-24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946D8-0BF0-47D7-BB7A-9B7ADA3FB5EC}" type="slidenum">
              <a:rPr lang="en-US" smtClean="0"/>
              <a:t>‹#›</a:t>
            </a:fld>
            <a:endParaRPr lang="en-US"/>
          </a:p>
        </p:txBody>
      </p:sp>
    </p:spTree>
    <p:extLst>
      <p:ext uri="{BB962C8B-B14F-4D97-AF65-F5344CB8AC3E}">
        <p14:creationId xmlns:p14="http://schemas.microsoft.com/office/powerpoint/2010/main" val="331267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2AC6C6-FB7D-4063-92FE-17C3227CAC9A}" type="datetimeFigureOut">
              <a:rPr lang="en-US" smtClean="0"/>
              <a:t>26-Jan-24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946D8-0BF0-47D7-BB7A-9B7ADA3FB5E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28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2AC6C6-FB7D-4063-92FE-17C3227CAC9A}" type="datetimeFigureOut">
              <a:rPr lang="en-US" smtClean="0"/>
              <a:t>26-Jan-24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946D8-0BF0-47D7-BB7A-9B7ADA3FB5E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52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AC6C6-FB7D-4063-92FE-17C3227CAC9A}" type="datetimeFigureOut">
              <a:rPr lang="en-US" smtClean="0"/>
              <a:t>26-Jan-24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946D8-0BF0-47D7-BB7A-9B7ADA3FB5EC}" type="slidenum">
              <a:rPr lang="en-US" smtClean="0"/>
              <a:t>‹#›</a:t>
            </a:fld>
            <a:endParaRPr lang="en-US"/>
          </a:p>
        </p:txBody>
      </p:sp>
    </p:spTree>
    <p:extLst>
      <p:ext uri="{BB962C8B-B14F-4D97-AF65-F5344CB8AC3E}">
        <p14:creationId xmlns:p14="http://schemas.microsoft.com/office/powerpoint/2010/main" val="290069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AC6C6-FB7D-4063-92FE-17C3227CAC9A}" type="datetimeFigureOut">
              <a:rPr lang="en-US" smtClean="0"/>
              <a:t>26-Jan-24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946D8-0BF0-47D7-BB7A-9B7ADA3FB5E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91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AC6C6-FB7D-4063-92FE-17C3227CAC9A}" type="datetimeFigureOut">
              <a:rPr lang="en-US" smtClean="0"/>
              <a:t>26-Jan-24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946D8-0BF0-47D7-BB7A-9B7ADA3FB5EC}" type="slidenum">
              <a:rPr lang="en-US" smtClean="0"/>
              <a:t>‹#›</a:t>
            </a:fld>
            <a:endParaRPr lang="en-US"/>
          </a:p>
        </p:txBody>
      </p:sp>
    </p:spTree>
    <p:extLst>
      <p:ext uri="{BB962C8B-B14F-4D97-AF65-F5344CB8AC3E}">
        <p14:creationId xmlns:p14="http://schemas.microsoft.com/office/powerpoint/2010/main" val="169305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2AC6C6-FB7D-4063-92FE-17C3227CAC9A}" type="datetimeFigureOut">
              <a:rPr lang="en-US" smtClean="0"/>
              <a:t>26-Jan-24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A946D8-0BF0-47D7-BB7A-9B7ADA3FB5EC}" type="slidenum">
              <a:rPr lang="en-US" smtClean="0"/>
              <a:t>‹#›</a:t>
            </a:fld>
            <a:endParaRPr lang="en-US"/>
          </a:p>
        </p:txBody>
      </p:sp>
    </p:spTree>
    <p:extLst>
      <p:ext uri="{BB962C8B-B14F-4D97-AF65-F5344CB8AC3E}">
        <p14:creationId xmlns:p14="http://schemas.microsoft.com/office/powerpoint/2010/main" val="3689327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906" y="180305"/>
            <a:ext cx="9144000" cy="1578132"/>
          </a:xfrm>
        </p:spPr>
        <p:txBody>
          <a:bodyPr>
            <a:normAutofit fontScale="90000"/>
          </a:bodyPr>
          <a:lstStyle/>
          <a:p>
            <a:r>
              <a:rPr lang="en-US" b="1" dirty="0" smtClean="0"/>
              <a:t>Amazon Sentiment Analysis CP2</a:t>
            </a:r>
            <a:br>
              <a:rPr lang="en-US" b="1" dirty="0" smtClean="0"/>
            </a:b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6" y="969371"/>
            <a:ext cx="10882648" cy="5560218"/>
          </a:xfrm>
          <a:prstGeom prst="rect">
            <a:avLst/>
          </a:prstGeom>
        </p:spPr>
      </p:pic>
    </p:spTree>
    <p:extLst>
      <p:ext uri="{BB962C8B-B14F-4D97-AF65-F5344CB8AC3E}">
        <p14:creationId xmlns:p14="http://schemas.microsoft.com/office/powerpoint/2010/main" val="373157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265" y="1266646"/>
            <a:ext cx="8743682" cy="1347765"/>
          </a:xfrm>
        </p:spPr>
        <p:txBody>
          <a:bodyPr>
            <a:normAutofit/>
          </a:bodyPr>
          <a:lstStyle/>
          <a:p>
            <a:r>
              <a:rPr lang="en-US" sz="2400" b="1" dirty="0" smtClean="0"/>
              <a:t>Compare the Score basis on Positive , Neutral &amp; Negative:- </a:t>
            </a:r>
            <a:endParaRPr lang="en-US" sz="2400"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46316" y="2356834"/>
            <a:ext cx="4718050" cy="2616559"/>
          </a:xfrm>
        </p:spPr>
      </p:pic>
    </p:spTree>
    <p:extLst>
      <p:ext uri="{BB962C8B-B14F-4D97-AF65-F5344CB8AC3E}">
        <p14:creationId xmlns:p14="http://schemas.microsoft.com/office/powerpoint/2010/main" val="185946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993"/>
            <a:ext cx="6361090" cy="716700"/>
          </a:xfrm>
        </p:spPr>
        <p:txBody>
          <a:bodyPr>
            <a:normAutofit fontScale="90000"/>
          </a:bodyPr>
          <a:lstStyle/>
          <a:p>
            <a:r>
              <a:rPr lang="en-US" dirty="0" smtClean="0"/>
              <a:t> </a:t>
            </a:r>
            <a:r>
              <a:rPr lang="en-US" b="1" dirty="0" smtClean="0"/>
              <a:t>Roberta </a:t>
            </a:r>
            <a:r>
              <a:rPr lang="en-US" b="1" dirty="0" err="1" smtClean="0"/>
              <a:t>Pretrain</a:t>
            </a:r>
            <a:r>
              <a:rPr lang="en-US" b="1" dirty="0" smtClean="0"/>
              <a:t> </a:t>
            </a:r>
            <a:r>
              <a:rPr lang="en-US" b="1" dirty="0" smtClean="0"/>
              <a:t>Model</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988" y="1180694"/>
            <a:ext cx="4477375" cy="21678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259" y="1180693"/>
            <a:ext cx="5239569" cy="4582164"/>
          </a:xfrm>
          <a:prstGeom prst="rect">
            <a:avLst/>
          </a:prstGeom>
        </p:spPr>
      </p:pic>
    </p:spTree>
    <p:extLst>
      <p:ext uri="{BB962C8B-B14F-4D97-AF65-F5344CB8AC3E}">
        <p14:creationId xmlns:p14="http://schemas.microsoft.com/office/powerpoint/2010/main" val="125805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35" y="156804"/>
            <a:ext cx="11279210" cy="3487917"/>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45" y="3117138"/>
            <a:ext cx="11163300" cy="3740862"/>
          </a:xfrm>
          <a:prstGeom prst="rect">
            <a:avLst/>
          </a:prstGeom>
        </p:spPr>
      </p:pic>
    </p:spTree>
    <p:extLst>
      <p:ext uri="{BB962C8B-B14F-4D97-AF65-F5344CB8AC3E}">
        <p14:creationId xmlns:p14="http://schemas.microsoft.com/office/powerpoint/2010/main" val="409181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532551"/>
            <a:ext cx="5021687" cy="1000036"/>
          </a:xfrm>
        </p:spPr>
        <p:txBody>
          <a:bodyPr>
            <a:normAutofit/>
          </a:bodyPr>
          <a:lstStyle/>
          <a:p>
            <a:r>
              <a:rPr lang="en-US" sz="2800" b="1" dirty="0" smtClean="0"/>
              <a:t>Review Basis on Number &amp; Star:-</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318" y="2557463"/>
            <a:ext cx="6291363" cy="3317875"/>
          </a:xfrm>
        </p:spPr>
      </p:pic>
    </p:spTree>
    <p:extLst>
      <p:ext uri="{BB962C8B-B14F-4D97-AF65-F5344CB8AC3E}">
        <p14:creationId xmlns:p14="http://schemas.microsoft.com/office/powerpoint/2010/main" val="330566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822"/>
            <a:ext cx="3386070" cy="484881"/>
          </a:xfrm>
        </p:spPr>
        <p:txBody>
          <a:bodyPr>
            <a:normAutofit fontScale="90000"/>
          </a:bodyPr>
          <a:lstStyle/>
          <a:p>
            <a:r>
              <a:rPr lang="en-US" b="1" dirty="0" smtClean="0"/>
              <a:t>Assumptions:-</a:t>
            </a:r>
            <a:endParaRPr lang="en-US" b="1" dirty="0"/>
          </a:p>
        </p:txBody>
      </p:sp>
      <p:sp>
        <p:nvSpPr>
          <p:cNvPr id="3" name="Content Placeholder 2"/>
          <p:cNvSpPr>
            <a:spLocks noGrp="1"/>
          </p:cNvSpPr>
          <p:nvPr>
            <p:ph idx="1"/>
          </p:nvPr>
        </p:nvSpPr>
        <p:spPr>
          <a:xfrm>
            <a:off x="838200" y="1184855"/>
            <a:ext cx="10515600" cy="5331853"/>
          </a:xfrm>
        </p:spPr>
        <p:txBody>
          <a:bodyPr>
            <a:normAutofit/>
          </a:bodyPr>
          <a:lstStyle/>
          <a:p>
            <a:r>
              <a:rPr lang="en-US" dirty="0"/>
              <a:t>Assumptions play a crucial role in any analytical or modeling process, including sentiment analysis. It's important to be aware of and explicitly state the assumptions made during the analysis to ensure transparency and reliability</a:t>
            </a:r>
            <a:r>
              <a:rPr lang="en-US" dirty="0" smtClean="0"/>
              <a:t>.</a:t>
            </a:r>
          </a:p>
          <a:p>
            <a:r>
              <a:rPr lang="en-US" dirty="0" smtClean="0"/>
              <a:t> Each </a:t>
            </a:r>
            <a:r>
              <a:rPr lang="en-US" dirty="0"/>
              <a:t>piece of text is homogeneous in its sentiment, meaning that the sentiment expressed is consistent throughout the entire text</a:t>
            </a:r>
            <a:r>
              <a:rPr lang="en-US" dirty="0" smtClean="0"/>
              <a:t>.</a:t>
            </a:r>
          </a:p>
          <a:p>
            <a:r>
              <a:rPr lang="en-US" dirty="0" smtClean="0"/>
              <a:t>The </a:t>
            </a:r>
            <a:r>
              <a:rPr lang="en-US" dirty="0"/>
              <a:t>labeled training data is consistent and accurate. This is crucial for supervised learning models</a:t>
            </a:r>
            <a:r>
              <a:rPr lang="en-US" dirty="0" smtClean="0"/>
              <a:t>.</a:t>
            </a:r>
          </a:p>
          <a:p>
            <a:r>
              <a:rPr lang="en-US" dirty="0"/>
              <a:t>Sentiment analysis assumes that the model understands the language being analyzed proficiently</a:t>
            </a:r>
            <a:r>
              <a:rPr lang="en-US" dirty="0" smtClean="0"/>
              <a:t>.</a:t>
            </a:r>
          </a:p>
          <a:p>
            <a:r>
              <a:rPr lang="en-US" dirty="0"/>
              <a:t>Sentiments expressed in the past will continue to hold in the future.</a:t>
            </a:r>
          </a:p>
        </p:txBody>
      </p:sp>
    </p:spTree>
    <p:extLst>
      <p:ext uri="{BB962C8B-B14F-4D97-AF65-F5344CB8AC3E}">
        <p14:creationId xmlns:p14="http://schemas.microsoft.com/office/powerpoint/2010/main" val="1050551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The Amazon review dataset is a collection of textual reviews provided by users on the Amazon platform.</a:t>
            </a:r>
          </a:p>
          <a:p>
            <a:r>
              <a:rPr lang="en-US" dirty="0" smtClean="0"/>
              <a:t>It includes a large volume of user-generated content, encompassing diverse product categories and sentiments.</a:t>
            </a:r>
          </a:p>
          <a:p>
            <a:r>
              <a:rPr lang="en-US" dirty="0" smtClean="0"/>
              <a:t>Each review is associated with a rating (e.g., star rating) indicating the user's sentiment.</a:t>
            </a:r>
            <a:endParaRPr lang="en-US" dirty="0"/>
          </a:p>
        </p:txBody>
      </p:sp>
    </p:spTree>
    <p:extLst>
      <p:ext uri="{BB962C8B-B14F-4D97-AF65-F5344CB8AC3E}">
        <p14:creationId xmlns:p14="http://schemas.microsoft.com/office/powerpoint/2010/main" val="411014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46" y="953305"/>
            <a:ext cx="10784983" cy="5263896"/>
          </a:xfrm>
          <a:prstGeom prst="rect">
            <a:avLst/>
          </a:prstGeom>
        </p:spPr>
      </p:pic>
    </p:spTree>
    <p:extLst>
      <p:ext uri="{BB962C8B-B14F-4D97-AF65-F5344CB8AC3E}">
        <p14:creationId xmlns:p14="http://schemas.microsoft.com/office/powerpoint/2010/main" val="169036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2078863" cy="563333"/>
          </a:xfrm>
        </p:spPr>
        <p:txBody>
          <a:bodyPr>
            <a:normAutofit/>
          </a:bodyPr>
          <a:lstStyle/>
          <a:p>
            <a:r>
              <a:rPr lang="en-US" sz="2800" b="1" dirty="0" smtClean="0"/>
              <a:t>Tool Used:-</a:t>
            </a:r>
            <a:endParaRPr lang="en-US" sz="2800" b="1"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95401" y="1545465"/>
            <a:ext cx="9600125" cy="4365938"/>
          </a:xfrm>
        </p:spPr>
      </p:pic>
    </p:spTree>
    <p:extLst>
      <p:ext uri="{BB962C8B-B14F-4D97-AF65-F5344CB8AC3E}">
        <p14:creationId xmlns:p14="http://schemas.microsoft.com/office/powerpoint/2010/main" val="300787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824"/>
            <a:ext cx="1583028" cy="497760"/>
          </a:xfrm>
        </p:spPr>
        <p:txBody>
          <a:bodyPr>
            <a:normAutofit fontScale="90000"/>
          </a:bodyPr>
          <a:lstStyle/>
          <a:p>
            <a:r>
              <a:rPr lang="en-US" b="1" dirty="0" smtClean="0"/>
              <a:t>AIM:- </a:t>
            </a:r>
            <a:endParaRPr lang="en-US" b="1" dirty="0"/>
          </a:p>
        </p:txBody>
      </p:sp>
      <p:sp>
        <p:nvSpPr>
          <p:cNvPr id="3" name="Content Placeholder 2"/>
          <p:cNvSpPr>
            <a:spLocks noGrp="1"/>
          </p:cNvSpPr>
          <p:nvPr>
            <p:ph idx="1"/>
          </p:nvPr>
        </p:nvSpPr>
        <p:spPr>
          <a:xfrm>
            <a:off x="838200" y="988498"/>
            <a:ext cx="10515600" cy="4351338"/>
          </a:xfrm>
        </p:spPr>
        <p:txBody>
          <a:bodyPr/>
          <a:lstStyle/>
          <a:p>
            <a:r>
              <a:rPr lang="en-US" b="1" dirty="0"/>
              <a:t>Improvement of Decision-Making:</a:t>
            </a:r>
            <a:endParaRPr lang="en-US" dirty="0"/>
          </a:p>
          <a:p>
            <a:r>
              <a:rPr lang="en-US" dirty="0"/>
              <a:t>Contribute to improved decision-making processes by providing businesses with a deeper understanding of customer satisfaction, preferences, and areas of improvement</a:t>
            </a:r>
            <a:r>
              <a:rPr lang="en-US" dirty="0" smtClean="0"/>
              <a:t>.</a:t>
            </a:r>
          </a:p>
          <a:p>
            <a:endParaRPr lang="en-US" dirty="0"/>
          </a:p>
          <a:p>
            <a:r>
              <a:rPr lang="en-US" b="1" dirty="0" smtClean="0"/>
              <a:t>What  is Sentiment:-</a:t>
            </a:r>
          </a:p>
          <a:p>
            <a:r>
              <a:rPr lang="en-US" dirty="0" smtClean="0"/>
              <a:t>Sentiment Analysis, also known as opinion mining, is the process of using natural language processing and machine learning techniques to determine the emotional tone behind a piece of text.</a:t>
            </a:r>
          </a:p>
          <a:p>
            <a:endParaRPr lang="en-US" dirty="0"/>
          </a:p>
        </p:txBody>
      </p:sp>
    </p:spTree>
    <p:extLst>
      <p:ext uri="{BB962C8B-B14F-4D97-AF65-F5344CB8AC3E}">
        <p14:creationId xmlns:p14="http://schemas.microsoft.com/office/powerpoint/2010/main" val="78219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5490"/>
            <a:ext cx="3244403" cy="597817"/>
          </a:xfrm>
        </p:spPr>
        <p:txBody>
          <a:bodyPr>
            <a:normAutofit fontScale="90000"/>
          </a:bodyPr>
          <a:lstStyle/>
          <a:p>
            <a:r>
              <a:rPr lang="en-US" b="1" dirty="0" smtClean="0"/>
              <a:t>Application :-</a:t>
            </a:r>
            <a:endParaRPr lang="en-US" b="1" dirty="0"/>
          </a:p>
        </p:txBody>
      </p:sp>
      <p:sp>
        <p:nvSpPr>
          <p:cNvPr id="3" name="Content Placeholder 2"/>
          <p:cNvSpPr>
            <a:spLocks noGrp="1"/>
          </p:cNvSpPr>
          <p:nvPr>
            <p:ph idx="1"/>
          </p:nvPr>
        </p:nvSpPr>
        <p:spPr>
          <a:xfrm>
            <a:off x="838200" y="1043188"/>
            <a:ext cx="10515600" cy="4248307"/>
          </a:xfrm>
        </p:spPr>
        <p:txBody>
          <a:bodyPr>
            <a:normAutofit fontScale="77500" lnSpcReduction="20000"/>
          </a:bodyPr>
          <a:lstStyle/>
          <a:p>
            <a:pPr marL="0" indent="0">
              <a:buNone/>
            </a:pPr>
            <a:endParaRPr lang="en-US" b="1" dirty="0" smtClean="0"/>
          </a:p>
          <a:p>
            <a:r>
              <a:rPr lang="en-US" dirty="0" smtClean="0"/>
              <a:t>Explore </a:t>
            </a:r>
            <a:r>
              <a:rPr lang="en-US" dirty="0"/>
              <a:t>the diverse applications of sentiment analysis, including:</a:t>
            </a:r>
          </a:p>
          <a:p>
            <a:pPr lvl="1"/>
            <a:r>
              <a:rPr lang="en-US" dirty="0"/>
              <a:t>Customer feedback analysis</a:t>
            </a:r>
          </a:p>
          <a:p>
            <a:pPr lvl="1"/>
            <a:r>
              <a:rPr lang="en-US" dirty="0"/>
              <a:t>Brand monitoring</a:t>
            </a:r>
          </a:p>
          <a:p>
            <a:pPr lvl="1"/>
            <a:r>
              <a:rPr lang="en-US" dirty="0"/>
              <a:t>Social media monitoring</a:t>
            </a:r>
          </a:p>
          <a:p>
            <a:pPr lvl="1"/>
            <a:r>
              <a:rPr lang="en-US" dirty="0"/>
              <a:t>Market research</a:t>
            </a:r>
          </a:p>
          <a:p>
            <a:pPr lvl="1"/>
            <a:r>
              <a:rPr lang="en-US" dirty="0"/>
              <a:t>Reputation </a:t>
            </a:r>
            <a:r>
              <a:rPr lang="en-US" dirty="0" smtClean="0"/>
              <a:t>management</a:t>
            </a:r>
          </a:p>
          <a:p>
            <a:pPr marL="457200" lvl="1" indent="0">
              <a:buNone/>
            </a:pPr>
            <a:endParaRPr lang="en-US" dirty="0" smtClean="0"/>
          </a:p>
          <a:p>
            <a:r>
              <a:rPr lang="en-US" b="1" dirty="0"/>
              <a:t>Working Principle</a:t>
            </a:r>
            <a:r>
              <a:rPr lang="en-US" b="1" dirty="0" smtClean="0"/>
              <a:t>:</a:t>
            </a:r>
          </a:p>
          <a:p>
            <a:r>
              <a:rPr lang="en-US" dirty="0" smtClean="0"/>
              <a:t>Sentiment </a:t>
            </a:r>
            <a:r>
              <a:rPr lang="en-US" dirty="0"/>
              <a:t>analysis uses natural language processing algorithms to analyze the structure and context of text data.</a:t>
            </a:r>
          </a:p>
          <a:p>
            <a:r>
              <a:rPr lang="en-US" dirty="0"/>
              <a:t>Machine learning models are trained to classify text as positive, negative, or neutral based on the emotional tone.</a:t>
            </a:r>
          </a:p>
          <a:p>
            <a:pPr lvl="1"/>
            <a:endParaRPr lang="en-US" dirty="0"/>
          </a:p>
          <a:p>
            <a:endParaRPr lang="en-US" dirty="0"/>
          </a:p>
        </p:txBody>
      </p:sp>
    </p:spTree>
    <p:extLst>
      <p:ext uri="{BB962C8B-B14F-4D97-AF65-F5344CB8AC3E}">
        <p14:creationId xmlns:p14="http://schemas.microsoft.com/office/powerpoint/2010/main" val="234058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579549"/>
            <a:ext cx="10515600" cy="5790597"/>
          </a:xfrm>
        </p:spPr>
        <p:txBody>
          <a:bodyPr/>
          <a:lstStyle/>
          <a:p>
            <a:r>
              <a:rPr lang="en-US" b="1" dirty="0"/>
              <a:t>Why is it </a:t>
            </a:r>
            <a:r>
              <a:rPr lang="en-US" b="1" dirty="0" smtClean="0"/>
              <a:t>Important ? </a:t>
            </a:r>
          </a:p>
          <a:p>
            <a:r>
              <a:rPr lang="en-US" dirty="0" smtClean="0"/>
              <a:t>In </a:t>
            </a:r>
            <a:r>
              <a:rPr lang="en-US" dirty="0"/>
              <a:t>today's digital age, vast amounts of textual data are generated daily through social media, reviews, and customer feedback.</a:t>
            </a:r>
          </a:p>
          <a:p>
            <a:r>
              <a:rPr lang="en-US" dirty="0"/>
              <a:t>Sentiment analysis helps businesses and organizations extract valuable insights from this data by understanding the sentiments expressed</a:t>
            </a:r>
            <a:r>
              <a:rPr lang="en-US" dirty="0" smtClean="0"/>
              <a:t>.</a:t>
            </a:r>
          </a:p>
          <a:p>
            <a:r>
              <a:rPr lang="en-US" dirty="0" smtClean="0"/>
              <a:t> </a:t>
            </a:r>
            <a:r>
              <a:rPr lang="en-US" dirty="0"/>
              <a:t>In an era of vast data generation, sentiment analysis provides insights into public opinion, customer feedback, and brand perception.</a:t>
            </a:r>
          </a:p>
          <a:p>
            <a:endParaRPr lang="en-US" dirty="0"/>
          </a:p>
        </p:txBody>
      </p:sp>
    </p:spTree>
    <p:extLst>
      <p:ext uri="{BB962C8B-B14F-4D97-AF65-F5344CB8AC3E}">
        <p14:creationId xmlns:p14="http://schemas.microsoft.com/office/powerpoint/2010/main" val="411810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103032"/>
            <a:ext cx="11590986" cy="2550016"/>
          </a:xfrm>
        </p:spPr>
        <p:txBody>
          <a:bodyPr>
            <a:normAutofit/>
          </a:bodyPr>
          <a:lstStyle/>
          <a:p>
            <a:r>
              <a:rPr lang="en-US" b="1" dirty="0"/>
              <a:t>5. Preprocessing Steps:</a:t>
            </a:r>
            <a:endParaRPr lang="en-US" dirty="0"/>
          </a:p>
          <a:p>
            <a:r>
              <a:rPr lang="en-US" sz="1900" b="1" dirty="0"/>
              <a:t>Text Cleaning:</a:t>
            </a:r>
            <a:r>
              <a:rPr lang="en-US" sz="1900" dirty="0"/>
              <a:t> Removing irrelevant characters, </a:t>
            </a:r>
            <a:r>
              <a:rPr lang="en-US" sz="1900" dirty="0" err="1"/>
              <a:t>stopwords</a:t>
            </a:r>
            <a:r>
              <a:rPr lang="en-US" sz="1900" dirty="0"/>
              <a:t>, and handling punctuation.</a:t>
            </a:r>
          </a:p>
          <a:p>
            <a:r>
              <a:rPr lang="en-US" sz="1900" b="1" dirty="0"/>
              <a:t>Tokenization:</a:t>
            </a:r>
            <a:r>
              <a:rPr lang="en-US" sz="1900" dirty="0"/>
              <a:t> Breaking down sentences into tokens for input to deep learning models.</a:t>
            </a:r>
          </a:p>
          <a:p>
            <a:r>
              <a:rPr lang="en-US" sz="1900" b="1" dirty="0"/>
              <a:t>Embedding Representation:</a:t>
            </a:r>
            <a:r>
              <a:rPr lang="en-US" sz="1900" dirty="0"/>
              <a:t> Converting words into numerical vectors using techniques like Word </a:t>
            </a:r>
            <a:r>
              <a:rPr lang="en-US" sz="1900" dirty="0" err="1"/>
              <a:t>Embeddings</a:t>
            </a:r>
            <a:r>
              <a:rPr lang="en-US" sz="1900" dirty="0"/>
              <a:t> (e.g., Word2Vec, </a:t>
            </a:r>
            <a:r>
              <a:rPr lang="en-US" sz="1900" dirty="0" err="1"/>
              <a:t>GloVe</a:t>
            </a:r>
            <a:r>
              <a:rPr lang="en-US" dirty="0"/>
              <a: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26" y="2060618"/>
            <a:ext cx="5794420" cy="436902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810" y="2163651"/>
            <a:ext cx="5762223" cy="4568702"/>
          </a:xfrm>
          <a:prstGeom prst="rect">
            <a:avLst/>
          </a:prstGeom>
        </p:spPr>
      </p:pic>
    </p:spTree>
    <p:extLst>
      <p:ext uri="{BB962C8B-B14F-4D97-AF65-F5344CB8AC3E}">
        <p14:creationId xmlns:p14="http://schemas.microsoft.com/office/powerpoint/2010/main" val="33374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946" y="386821"/>
            <a:ext cx="9601196" cy="1303867"/>
          </a:xfrm>
        </p:spPr>
        <p:txBody>
          <a:bodyPr/>
          <a:lstStyle/>
          <a:p>
            <a:r>
              <a:rPr lang="en-US" b="1" dirty="0"/>
              <a:t>Exploratory Data Analysis (EDA)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60" y="1690688"/>
            <a:ext cx="5331853" cy="46782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053" y="1690688"/>
            <a:ext cx="4353533" cy="4305901"/>
          </a:xfrm>
          <a:prstGeom prst="rect">
            <a:avLst/>
          </a:prstGeom>
        </p:spPr>
      </p:pic>
    </p:spTree>
    <p:extLst>
      <p:ext uri="{BB962C8B-B14F-4D97-AF65-F5344CB8AC3E}">
        <p14:creationId xmlns:p14="http://schemas.microsoft.com/office/powerpoint/2010/main" val="20592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t>VADAR Sentiment Scoring :-</a:t>
            </a:r>
            <a:r>
              <a:rPr lang="en-US" sz="1400" dirty="0" smtClean="0"/>
              <a:t/>
            </a:r>
            <a:br>
              <a:rPr lang="en-US" sz="1400" dirty="0" smtClean="0"/>
            </a:br>
            <a:r>
              <a:rPr lang="en-US" sz="1400" dirty="0"/>
              <a:t/>
            </a:r>
            <a:br>
              <a:rPr lang="en-US" sz="1400" dirty="0"/>
            </a:br>
            <a:r>
              <a:rPr lang="en-US" sz="1600" dirty="0" smtClean="0"/>
              <a:t>- This uses a "bag of words" approach:</a:t>
            </a:r>
            <a:br>
              <a:rPr lang="en-US" sz="1600" dirty="0" smtClean="0"/>
            </a:br>
            <a:r>
              <a:rPr lang="en-US" sz="1600" dirty="0" smtClean="0"/>
              <a:t>    1. Stop words are removed</a:t>
            </a:r>
            <a:br>
              <a:rPr lang="en-US" sz="1600" dirty="0" smtClean="0"/>
            </a:br>
            <a:r>
              <a:rPr lang="en-US" sz="1600" dirty="0" smtClean="0"/>
              <a:t>    2. each word is scored and combined to a total score.</a:t>
            </a:r>
            <a:endParaRPr lang="en-US" sz="1600"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97054" y="2560638"/>
            <a:ext cx="4521092" cy="330993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34391" y="2560638"/>
            <a:ext cx="3612717" cy="3309937"/>
          </a:xfrm>
        </p:spPr>
      </p:pic>
    </p:spTree>
    <p:extLst>
      <p:ext uri="{BB962C8B-B14F-4D97-AF65-F5344CB8AC3E}">
        <p14:creationId xmlns:p14="http://schemas.microsoft.com/office/powerpoint/2010/main" val="2050623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232</TotalTime>
  <Words>450</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Amazon Sentiment Analysis CP2 </vt:lpstr>
      <vt:lpstr>PowerPoint Presentation</vt:lpstr>
      <vt:lpstr>Tool Used:-</vt:lpstr>
      <vt:lpstr>AIM:- </vt:lpstr>
      <vt:lpstr>Application :-</vt:lpstr>
      <vt:lpstr>PowerPoint Presentation</vt:lpstr>
      <vt:lpstr>PowerPoint Presentation</vt:lpstr>
      <vt:lpstr>Exploratory Data Analysis (EDA) </vt:lpstr>
      <vt:lpstr>VADAR Sentiment Scoring :-  - This uses a "bag of words" approach:     1. Stop words are removed     2. each word is scored and combined to a total score.</vt:lpstr>
      <vt:lpstr>Compare the Score basis on Positive , Neutral &amp; Negative:- </vt:lpstr>
      <vt:lpstr> Roberta Pretrain Model</vt:lpstr>
      <vt:lpstr>PowerPoint Presentation</vt:lpstr>
      <vt:lpstr>Review Basis on Number &amp; Star:-</vt:lpstr>
      <vt:lpstr>Assumptions:-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What  is Sentiment</dc:title>
  <dc:creator>KAUSHAL</dc:creator>
  <cp:lastModifiedBy>KAUSHAL</cp:lastModifiedBy>
  <cp:revision>17</cp:revision>
  <dcterms:created xsi:type="dcterms:W3CDTF">2024-01-25T13:45:43Z</dcterms:created>
  <dcterms:modified xsi:type="dcterms:W3CDTF">2024-01-26T05:34:22Z</dcterms:modified>
</cp:coreProperties>
</file>