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6"/>
  </p:notesMasterIdLst>
  <p:sldIdLst>
    <p:sldId id="256" r:id="rId2"/>
    <p:sldId id="257" r:id="rId3"/>
    <p:sldId id="277" r:id="rId4"/>
    <p:sldId id="259" r:id="rId5"/>
    <p:sldId id="262" r:id="rId6"/>
    <p:sldId id="264" r:id="rId7"/>
    <p:sldId id="265" r:id="rId8"/>
    <p:sldId id="266" r:id="rId9"/>
    <p:sldId id="267" r:id="rId10"/>
    <p:sldId id="269" r:id="rId11"/>
    <p:sldId id="271" r:id="rId12"/>
    <p:sldId id="275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5AC54-2275-4F49-900B-5AE98A390999}" type="datetimeFigureOut">
              <a:rPr lang="en-US" smtClean="0"/>
              <a:t>25-Jan-24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7BF03-6D46-424B-8160-89FFAF7A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9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8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BD1B17A-ADAC-49C9-AA27-F90E17B3D2C5}" type="datetimeFigureOut">
              <a:rPr lang="en-US" smtClean="0"/>
              <a:t>25-Jan-24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8AADFA0-F11C-4213-AC8D-51E2DCD3FA9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0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17A-ADAC-49C9-AA27-F90E17B3D2C5}" type="datetimeFigureOut">
              <a:rPr lang="en-US" smtClean="0"/>
              <a:t>25-Jan-24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DFA0-F11C-4213-AC8D-51E2DCD3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17A-ADAC-49C9-AA27-F90E17B3D2C5}" type="datetimeFigureOut">
              <a:rPr lang="en-US" smtClean="0"/>
              <a:t>25-Jan-24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DFA0-F11C-4213-AC8D-51E2DCD3FA9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06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17A-ADAC-49C9-AA27-F90E17B3D2C5}" type="datetimeFigureOut">
              <a:rPr lang="en-US" smtClean="0"/>
              <a:t>25-Jan-24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DFA0-F11C-4213-AC8D-51E2DCD3FA9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977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17A-ADAC-49C9-AA27-F90E17B3D2C5}" type="datetimeFigureOut">
              <a:rPr lang="en-US" smtClean="0"/>
              <a:t>25-Jan-24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DFA0-F11C-4213-AC8D-51E2DCD3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8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17A-ADAC-49C9-AA27-F90E17B3D2C5}" type="datetimeFigureOut">
              <a:rPr lang="en-US" smtClean="0"/>
              <a:t>25-Jan-24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DFA0-F11C-4213-AC8D-51E2DCD3FA9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24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17A-ADAC-49C9-AA27-F90E17B3D2C5}" type="datetimeFigureOut">
              <a:rPr lang="en-US" smtClean="0"/>
              <a:t>25-Jan-24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DFA0-F11C-4213-AC8D-51E2DCD3FA9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48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17A-ADAC-49C9-AA27-F90E17B3D2C5}" type="datetimeFigureOut">
              <a:rPr lang="en-US" smtClean="0"/>
              <a:t>25-Jan-24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DFA0-F11C-4213-AC8D-51E2DCD3FA9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36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17A-ADAC-49C9-AA27-F90E17B3D2C5}" type="datetimeFigureOut">
              <a:rPr lang="en-US" smtClean="0"/>
              <a:t>25-Jan-24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DFA0-F11C-4213-AC8D-51E2DCD3FA9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197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46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17A-ADAC-49C9-AA27-F90E17B3D2C5}" type="datetimeFigureOut">
              <a:rPr lang="en-US" smtClean="0"/>
              <a:t>25-Jan-24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DFA0-F11C-4213-AC8D-51E2DCD3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0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17A-ADAC-49C9-AA27-F90E17B3D2C5}" type="datetimeFigureOut">
              <a:rPr lang="en-US" smtClean="0"/>
              <a:t>25-Jan-24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DFA0-F11C-4213-AC8D-51E2DCD3FA9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1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17A-ADAC-49C9-AA27-F90E17B3D2C5}" type="datetimeFigureOut">
              <a:rPr lang="en-US" smtClean="0"/>
              <a:t>25-Jan-24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DFA0-F11C-4213-AC8D-51E2DCD3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17A-ADAC-49C9-AA27-F90E17B3D2C5}" type="datetimeFigureOut">
              <a:rPr lang="en-US" smtClean="0"/>
              <a:t>25-Jan-24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DFA0-F11C-4213-AC8D-51E2DCD3FA9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70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17A-ADAC-49C9-AA27-F90E17B3D2C5}" type="datetimeFigureOut">
              <a:rPr lang="en-US" smtClean="0"/>
              <a:t>25-Jan-24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DFA0-F11C-4213-AC8D-51E2DCD3FA9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1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17A-ADAC-49C9-AA27-F90E17B3D2C5}" type="datetimeFigureOut">
              <a:rPr lang="en-US" smtClean="0"/>
              <a:t>25-Jan-24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DFA0-F11C-4213-AC8D-51E2DCD3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17A-ADAC-49C9-AA27-F90E17B3D2C5}" type="datetimeFigureOut">
              <a:rPr lang="en-US" smtClean="0"/>
              <a:t>25-Jan-24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DFA0-F11C-4213-AC8D-51E2DCD3FA9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0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B17A-ADAC-49C9-AA27-F90E17B3D2C5}" type="datetimeFigureOut">
              <a:rPr lang="en-US" smtClean="0"/>
              <a:t>25-Jan-24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DFA0-F11C-4213-AC8D-51E2DCD3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0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D1B17A-ADAC-49C9-AA27-F90E17B3D2C5}" type="datetimeFigureOut">
              <a:rPr lang="en-US" smtClean="0"/>
              <a:t>25-Jan-24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AADFA0-F11C-4213-AC8D-51E2DCD3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imbalanced-learn/" TargetMode="External"/><Relationship Id="rId2" Type="http://schemas.openxmlformats.org/officeDocument/2006/relationships/hyperlink" Target="https://archive.ics.uci.edu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101" y="25758"/>
            <a:ext cx="9144000" cy="1738648"/>
          </a:xfrm>
        </p:spPr>
        <p:txBody>
          <a:bodyPr/>
          <a:lstStyle/>
          <a:p>
            <a:r>
              <a:rPr lang="en-US" b="1" dirty="0" smtClean="0"/>
              <a:t>Title</a:t>
            </a:r>
            <a:r>
              <a:rPr lang="en-US" b="1" dirty="0"/>
              <a:t>: </a:t>
            </a:r>
            <a:r>
              <a:rPr lang="en-US" b="1" dirty="0" smtClean="0"/>
              <a:t> </a:t>
            </a:r>
            <a:r>
              <a:rPr lang="en-US" b="1" dirty="0"/>
              <a:t>Medical Insurance </a:t>
            </a:r>
            <a:r>
              <a:rPr lang="en-US" b="1" dirty="0" smtClean="0"/>
              <a:t>Claim Prediction.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35" y="1931831"/>
            <a:ext cx="7554532" cy="49261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6975" y="5550794"/>
            <a:ext cx="245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By:- </a:t>
            </a:r>
            <a:r>
              <a:rPr lang="en-US" dirty="0" err="1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Kaushal</a:t>
            </a:r>
            <a:r>
              <a:rPr lang="en-US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dirty="0" err="1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Bachhav</a:t>
            </a:r>
            <a:endParaRPr lang="en-US" dirty="0" smtClean="0">
              <a:solidFill>
                <a:srgbClr val="00002E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r>
              <a:rPr lang="en-US" dirty="0" err="1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Imarticus</a:t>
            </a:r>
            <a:r>
              <a:rPr lang="en-US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PGA - 44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17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714352"/>
            <a:ext cx="4249271" cy="49065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14352"/>
            <a:ext cx="3886200" cy="51889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105" y="714352"/>
            <a:ext cx="3899647" cy="461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4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177964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/>
              <a:t/>
            </a:r>
            <a:br>
              <a:rPr lang="en-US" sz="4900" b="1" dirty="0"/>
            </a:br>
            <a:r>
              <a:rPr lang="en-US" sz="4900" b="1" dirty="0" smtClean="0"/>
              <a:t>Model Selection :-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02965"/>
              </p:ext>
            </p:extLst>
          </p:nvPr>
        </p:nvGraphicFramePr>
        <p:xfrm>
          <a:off x="2032000" y="2857052"/>
          <a:ext cx="8127999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Rsquare</a:t>
                      </a:r>
                      <a:r>
                        <a:rPr lang="en-US" baseline="0" dirty="0" smtClean="0"/>
                        <a:t> (Train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MSE(Test</a:t>
                      </a:r>
                      <a:r>
                        <a:rPr lang="en-US" baseline="0" dirty="0" smtClean="0"/>
                        <a:t> Data)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LinearRegression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19585808.37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DecisionTreeRegressor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16831.89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RandomForestRegressor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7729.14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45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0543"/>
            <a:ext cx="10959353" cy="199016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8139952" cy="685800"/>
          </a:xfrm>
        </p:spPr>
        <p:txBody>
          <a:bodyPr/>
          <a:lstStyle/>
          <a:p>
            <a:r>
              <a:rPr lang="en-US" dirty="0" smtClean="0"/>
              <a:t>Comparison Of MSE for Different Regression Models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2965450"/>
            <a:ext cx="10690411" cy="35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8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941"/>
            <a:ext cx="10515600" cy="1842248"/>
          </a:xfrm>
        </p:spPr>
        <p:txBody>
          <a:bodyPr>
            <a:noAutofit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800" b="1" dirty="0" err="1" smtClean="0"/>
              <a:t>Pridiction</a:t>
            </a:r>
            <a:r>
              <a:rPr lang="en-US" sz="2800" b="1" dirty="0" smtClean="0"/>
              <a:t> :-</a:t>
            </a:r>
            <a:r>
              <a:rPr lang="en-US" sz="2000" dirty="0" smtClean="0"/>
              <a:t>It </a:t>
            </a:r>
            <a:r>
              <a:rPr lang="en-US" sz="2000" dirty="0"/>
              <a:t>seems like there might be a small typo in your question. I assume you meant "prediction." A prediction is an estimate or forecast about a future outcome based on available information or historical data. In the context of machine learning and statistics, making predictions involves using a model to infer the value of a target variable given the values of one or more predictor variables.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11189"/>
            <a:ext cx="10515600" cy="1761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R-squared </a:t>
            </a:r>
            <a:r>
              <a:rPr lang="en-US" sz="2200" b="1" dirty="0" smtClean="0"/>
              <a:t>:-  </a:t>
            </a:r>
            <a:r>
              <a:rPr lang="en-US" sz="2200" dirty="0"/>
              <a:t>(R²), also known as the coefficient of determination, is a statistical measure that represents the proportion of the variance in the dependent variable that is explained by the independent variables in a regression model. In simpler terms, R-squared quantifies the goodness of fit of a regression model to the observed data.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87907"/>
            <a:ext cx="10515600" cy="2089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Mean Squared </a:t>
            </a:r>
            <a:r>
              <a:rPr lang="en-US" b="1" dirty="0" smtClean="0"/>
              <a:t>Error :- </a:t>
            </a:r>
            <a:r>
              <a:rPr lang="en-US" sz="2400" dirty="0"/>
              <a:t>(MSE) is a common metric used to evaluate the performance of a regression model. It measures the average squared difference between the actual and predicted values. The lower the MSE, the better the model is at making accurate predictions.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5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7703" y="675400"/>
            <a:ext cx="7987553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800" b="1" dirty="0" err="1" smtClean="0"/>
              <a:t>Cluclusion</a:t>
            </a:r>
            <a:r>
              <a:rPr lang="en-US" sz="2800" b="1" dirty="0" smtClean="0"/>
              <a:t> – </a:t>
            </a:r>
          </a:p>
          <a:p>
            <a:r>
              <a:rPr lang="en-US" sz="2800" b="1" dirty="0" smtClean="0"/>
              <a:t> Lower </a:t>
            </a:r>
            <a:r>
              <a:rPr lang="en-US" sz="2800" b="1" dirty="0"/>
              <a:t>the MSE Better is the model </a:t>
            </a:r>
          </a:p>
          <a:p>
            <a:r>
              <a:rPr lang="en-US" sz="2800" b="1" dirty="0" smtClean="0"/>
              <a:t> </a:t>
            </a:r>
            <a:r>
              <a:rPr lang="en-US" sz="2800" b="1" dirty="0"/>
              <a:t>In this Medical insurance Data Random Forest Classifier is performing Best.</a:t>
            </a:r>
            <a:endParaRPr lang="en-US" dirty="0"/>
          </a:p>
          <a:p>
            <a:r>
              <a:rPr lang="en-US" sz="2400" b="1" dirty="0" smtClean="0"/>
              <a:t>	Adjust </a:t>
            </a:r>
            <a:r>
              <a:rPr lang="en-US" sz="2400" b="1" dirty="0"/>
              <a:t>premium rates for different policyholders to reflect their risk profiles, ensuring fairness and competitiveness.</a:t>
            </a:r>
            <a:endParaRPr lang="en-US" sz="2400" b="1" dirty="0" smtClean="0"/>
          </a:p>
          <a:p>
            <a:endParaRPr lang="en-US" dirty="0"/>
          </a:p>
        </p:txBody>
      </p:sp>
      <p:sp>
        <p:nvSpPr>
          <p:cNvPr id="5" name="Text 1"/>
          <p:cNvSpPr/>
          <p:nvPr/>
        </p:nvSpPr>
        <p:spPr>
          <a:xfrm>
            <a:off x="577704" y="338943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280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References: </a:t>
            </a:r>
            <a:endParaRPr lang="en-US" sz="2800" dirty="0"/>
          </a:p>
        </p:txBody>
      </p:sp>
      <p:sp>
        <p:nvSpPr>
          <p:cNvPr id="6" name="Text 2"/>
          <p:cNvSpPr/>
          <p:nvPr/>
        </p:nvSpPr>
        <p:spPr>
          <a:xfrm>
            <a:off x="577704" y="4118653"/>
            <a:ext cx="93064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Data source: </a:t>
            </a:r>
            <a:r>
              <a:rPr lang="en-US" sz="1750" u="sng" dirty="0">
                <a:solidFill>
                  <a:srgbClr val="2D4DF2"/>
                </a:solidFill>
                <a:latin typeface="PT Sans" pitchFamily="34" charset="0"/>
                <a:ea typeface="PT Sans" pitchFamily="34" charset="-122"/>
                <a:cs typeface="PT Sans" pitchFamily="34" charset="-12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https://archive.ics.uci.edu/</a:t>
            </a: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577703" y="4587440"/>
            <a:ext cx="93064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Preprocessing: </a:t>
            </a:r>
            <a:r>
              <a:rPr lang="en-US" sz="1750" u="sng" dirty="0">
                <a:solidFill>
                  <a:srgbClr val="2D4DF2"/>
                </a:solidFill>
                <a:latin typeface="PT Sans" pitchFamily="34" charset="0"/>
                <a:ea typeface="PT Sans" pitchFamily="34" charset="-122"/>
                <a:cs typeface="PT Sans" pitchFamily="34" charset="-12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https://pypi.org/project/imbalanced-learn/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577703" y="5097786"/>
            <a:ext cx="93064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Google.com for images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85221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95" y="1786721"/>
            <a:ext cx="10515600" cy="332619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2800" b="1" dirty="0" smtClean="0">
                <a:ln>
                  <a:noFill/>
                </a:ln>
                <a:solidFill>
                  <a:srgbClr val="374151"/>
                </a:solidFill>
                <a:latin typeface="Söhne"/>
              </a:rPr>
              <a:t>Objective:-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sz="2400" dirty="0"/>
              <a:t>Optimize premium rates based on the predicted claim probabilities.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50308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7" y="2274542"/>
            <a:ext cx="6815669" cy="764493"/>
          </a:xfrm>
        </p:spPr>
        <p:txBody>
          <a:bodyPr/>
          <a:lstStyle/>
          <a:p>
            <a:r>
              <a:rPr lang="en-US" sz="3600" dirty="0" smtClean="0"/>
              <a:t>Why Make claim Prediction Model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455894"/>
            <a:ext cx="6815669" cy="1912470"/>
          </a:xfrm>
        </p:spPr>
        <p:txBody>
          <a:bodyPr>
            <a:normAutofit/>
          </a:bodyPr>
          <a:lstStyle/>
          <a:p>
            <a:r>
              <a:rPr lang="en-US" dirty="0" smtClean="0"/>
              <a:t>With the help of insights Insurance </a:t>
            </a:r>
            <a:r>
              <a:rPr lang="en-US" dirty="0"/>
              <a:t>companies </a:t>
            </a:r>
            <a:r>
              <a:rPr lang="en-US" dirty="0" smtClean="0"/>
              <a:t>can </a:t>
            </a:r>
            <a:r>
              <a:rPr lang="en-US" dirty="0"/>
              <a:t>make informed business decisions. This includes setting premium rates, optimizing resource allocation, and developing strategies to improve customer satisfaction and retention.</a:t>
            </a:r>
          </a:p>
        </p:txBody>
      </p:sp>
    </p:spTree>
    <p:extLst>
      <p:ext uri="{BB962C8B-B14F-4D97-AF65-F5344CB8AC3E}">
        <p14:creationId xmlns:p14="http://schemas.microsoft.com/office/powerpoint/2010/main" val="11073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"/>
          <p:cNvSpPr/>
          <p:nvPr/>
        </p:nvSpPr>
        <p:spPr>
          <a:xfrm>
            <a:off x="1956991" y="1877418"/>
            <a:ext cx="8277919" cy="23118"/>
          </a:xfrm>
          <a:prstGeom prst="rect">
            <a:avLst/>
          </a:prstGeom>
          <a:solidFill>
            <a:srgbClr val="DFDFEB"/>
          </a:solidFill>
          <a:ln/>
        </p:spPr>
        <p:txBody>
          <a:bodyPr/>
          <a:lstStyle/>
          <a:p>
            <a:endParaRPr lang="en-US" sz="1500" dirty="0"/>
          </a:p>
        </p:txBody>
      </p:sp>
      <p:sp>
        <p:nvSpPr>
          <p:cNvPr id="5" name="Shape 2"/>
          <p:cNvSpPr/>
          <p:nvPr/>
        </p:nvSpPr>
        <p:spPr>
          <a:xfrm>
            <a:off x="2558108" y="1877368"/>
            <a:ext cx="23118" cy="0"/>
          </a:xfrm>
          <a:prstGeom prst="rect">
            <a:avLst/>
          </a:prstGeom>
          <a:solidFill>
            <a:srgbClr val="2D4DF2"/>
          </a:solidFill>
          <a:ln/>
        </p:spPr>
        <p:txBody>
          <a:bodyPr/>
          <a:lstStyle/>
          <a:p>
            <a:endParaRPr lang="en-US" sz="1500" dirty="0"/>
          </a:p>
        </p:txBody>
      </p:sp>
      <p:sp>
        <p:nvSpPr>
          <p:cNvPr id="6" name="Shape 3"/>
          <p:cNvSpPr/>
          <p:nvPr/>
        </p:nvSpPr>
        <p:spPr>
          <a:xfrm>
            <a:off x="2361406" y="1669108"/>
            <a:ext cx="416619" cy="416619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2487117" y="1703834"/>
            <a:ext cx="165100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068003" y="2340273"/>
            <a:ext cx="980209" cy="6155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332"/>
              </a:lnSpc>
            </a:pPr>
            <a:r>
              <a:rPr lang="en-US" sz="1458" b="1" dirty="0">
                <a:solidFill>
                  <a:srgbClr val="2D4DF2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Data Ingestion</a:t>
            </a:r>
            <a:endParaRPr lang="en-US" sz="1458" dirty="0"/>
          </a:p>
        </p:txBody>
      </p:sp>
      <p:sp>
        <p:nvSpPr>
          <p:cNvPr id="9" name="Shape 6"/>
          <p:cNvSpPr/>
          <p:nvPr/>
        </p:nvSpPr>
        <p:spPr>
          <a:xfrm>
            <a:off x="3968601" y="1877368"/>
            <a:ext cx="23118" cy="0"/>
          </a:xfrm>
          <a:prstGeom prst="rect">
            <a:avLst/>
          </a:prstGeom>
          <a:solidFill>
            <a:srgbClr val="015F98"/>
          </a:solidFill>
          <a:ln/>
        </p:spPr>
        <p:txBody>
          <a:bodyPr/>
          <a:lstStyle/>
          <a:p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3771901" y="1669108"/>
            <a:ext cx="416619" cy="416619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  <p:txBody>
          <a:bodyPr/>
          <a:lstStyle/>
          <a:p>
            <a:endParaRPr lang="en-US" sz="1500" dirty="0"/>
          </a:p>
        </p:txBody>
      </p:sp>
      <p:sp>
        <p:nvSpPr>
          <p:cNvPr id="11" name="Text 8"/>
          <p:cNvSpPr/>
          <p:nvPr/>
        </p:nvSpPr>
        <p:spPr>
          <a:xfrm>
            <a:off x="3897610" y="1703834"/>
            <a:ext cx="165100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3352904" y="2340273"/>
            <a:ext cx="1254512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332"/>
              </a:lnSpc>
            </a:pPr>
            <a:r>
              <a:rPr lang="en-US" sz="1458" b="1" dirty="0">
                <a:solidFill>
                  <a:srgbClr val="204C8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Data Preprocessing </a:t>
            </a:r>
            <a:r>
              <a:rPr lang="en-US" sz="1458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endParaRPr lang="en-US" sz="1458" dirty="0"/>
          </a:p>
        </p:txBody>
      </p:sp>
      <p:sp>
        <p:nvSpPr>
          <p:cNvPr id="13" name="Shape 10"/>
          <p:cNvSpPr/>
          <p:nvPr/>
        </p:nvSpPr>
        <p:spPr>
          <a:xfrm>
            <a:off x="5379095" y="1877368"/>
            <a:ext cx="23118" cy="0"/>
          </a:xfrm>
          <a:prstGeom prst="rect">
            <a:avLst/>
          </a:prstGeom>
          <a:solidFill>
            <a:srgbClr val="AD1F96"/>
          </a:solidFill>
          <a:ln/>
        </p:spPr>
        <p:txBody>
          <a:bodyPr/>
          <a:lstStyle/>
          <a:p>
            <a:endParaRPr lang="en-US" sz="1500" dirty="0"/>
          </a:p>
        </p:txBody>
      </p:sp>
      <p:sp>
        <p:nvSpPr>
          <p:cNvPr id="14" name="Shape 11"/>
          <p:cNvSpPr/>
          <p:nvPr/>
        </p:nvSpPr>
        <p:spPr>
          <a:xfrm>
            <a:off x="5182395" y="1669108"/>
            <a:ext cx="416619" cy="416619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AD1F96"/>
            </a:solidFill>
            <a:prstDash val="solid"/>
          </a:ln>
        </p:spPr>
        <p:txBody>
          <a:bodyPr/>
          <a:lstStyle/>
          <a:p>
            <a:endParaRPr lang="en-US" sz="1500" dirty="0"/>
          </a:p>
        </p:txBody>
      </p:sp>
      <p:sp>
        <p:nvSpPr>
          <p:cNvPr id="15" name="Text 12"/>
          <p:cNvSpPr/>
          <p:nvPr/>
        </p:nvSpPr>
        <p:spPr>
          <a:xfrm>
            <a:off x="5308104" y="1703834"/>
            <a:ext cx="165100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4912109" y="2340274"/>
            <a:ext cx="1002783" cy="5902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332"/>
              </a:lnSpc>
            </a:pPr>
            <a:r>
              <a:rPr lang="en-US" sz="1458" b="1" dirty="0">
                <a:solidFill>
                  <a:srgbClr val="DA33B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Data Clustering</a:t>
            </a:r>
            <a:endParaRPr lang="en-US" sz="1458" dirty="0"/>
          </a:p>
        </p:txBody>
      </p:sp>
      <p:sp>
        <p:nvSpPr>
          <p:cNvPr id="17" name="Shape 14"/>
          <p:cNvSpPr/>
          <p:nvPr/>
        </p:nvSpPr>
        <p:spPr>
          <a:xfrm>
            <a:off x="6789589" y="1877368"/>
            <a:ext cx="23118" cy="0"/>
          </a:xfrm>
          <a:prstGeom prst="rect">
            <a:avLst/>
          </a:prstGeom>
          <a:solidFill>
            <a:srgbClr val="2D4DF2"/>
          </a:solidFill>
          <a:ln/>
        </p:spPr>
        <p:txBody>
          <a:bodyPr/>
          <a:lstStyle/>
          <a:p>
            <a:endParaRPr lang="en-US" sz="1500" dirty="0"/>
          </a:p>
        </p:txBody>
      </p:sp>
      <p:sp>
        <p:nvSpPr>
          <p:cNvPr id="18" name="Shape 15"/>
          <p:cNvSpPr/>
          <p:nvPr/>
        </p:nvSpPr>
        <p:spPr>
          <a:xfrm>
            <a:off x="6592888" y="1669108"/>
            <a:ext cx="416619" cy="416619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en-US" sz="1500" dirty="0"/>
          </a:p>
        </p:txBody>
      </p:sp>
      <p:sp>
        <p:nvSpPr>
          <p:cNvPr id="19" name="Text 16"/>
          <p:cNvSpPr/>
          <p:nvPr/>
        </p:nvSpPr>
        <p:spPr>
          <a:xfrm>
            <a:off x="6718598" y="1703834"/>
            <a:ext cx="165100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6074451" y="2366667"/>
            <a:ext cx="1476511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332"/>
              </a:lnSpc>
            </a:pPr>
            <a:r>
              <a:rPr lang="en-US" sz="1458" b="1" dirty="0">
                <a:solidFill>
                  <a:srgbClr val="2D4DF2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Train Test Split for each cluster</a:t>
            </a:r>
            <a:endParaRPr lang="en-US" sz="1458" dirty="0"/>
          </a:p>
        </p:txBody>
      </p:sp>
      <p:sp>
        <p:nvSpPr>
          <p:cNvPr id="21" name="Shape 18"/>
          <p:cNvSpPr/>
          <p:nvPr/>
        </p:nvSpPr>
        <p:spPr>
          <a:xfrm>
            <a:off x="8200083" y="1877368"/>
            <a:ext cx="23118" cy="0"/>
          </a:xfrm>
          <a:prstGeom prst="rect">
            <a:avLst/>
          </a:prstGeom>
          <a:solidFill>
            <a:srgbClr val="015F98"/>
          </a:solidFill>
          <a:ln/>
        </p:spPr>
        <p:txBody>
          <a:bodyPr/>
          <a:lstStyle/>
          <a:p>
            <a:endParaRPr lang="en-US" sz="1500" dirty="0"/>
          </a:p>
        </p:txBody>
      </p:sp>
      <p:sp>
        <p:nvSpPr>
          <p:cNvPr id="22" name="Shape 19"/>
          <p:cNvSpPr/>
          <p:nvPr/>
        </p:nvSpPr>
        <p:spPr>
          <a:xfrm>
            <a:off x="8003382" y="1669108"/>
            <a:ext cx="416619" cy="416619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  <p:txBody>
          <a:bodyPr/>
          <a:lstStyle/>
          <a:p>
            <a:endParaRPr lang="en-US" sz="1500" dirty="0"/>
          </a:p>
        </p:txBody>
      </p:sp>
      <p:sp>
        <p:nvSpPr>
          <p:cNvPr id="23" name="Text 20"/>
          <p:cNvSpPr/>
          <p:nvPr/>
        </p:nvSpPr>
        <p:spPr>
          <a:xfrm>
            <a:off x="8129092" y="1703834"/>
            <a:ext cx="165100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5</a:t>
            </a:r>
            <a:endParaRPr lang="en-US" sz="2187" dirty="0"/>
          </a:p>
        </p:txBody>
      </p:sp>
      <p:sp>
        <p:nvSpPr>
          <p:cNvPr id="24" name="Text 21"/>
          <p:cNvSpPr/>
          <p:nvPr/>
        </p:nvSpPr>
        <p:spPr>
          <a:xfrm>
            <a:off x="7584586" y="2340272"/>
            <a:ext cx="1433411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332"/>
              </a:lnSpc>
            </a:pPr>
            <a:r>
              <a:rPr lang="en-US" sz="1458" b="1" dirty="0">
                <a:solidFill>
                  <a:srgbClr val="204C8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Model selection for each cluster</a:t>
            </a:r>
            <a:endParaRPr lang="en-US" sz="1458" dirty="0"/>
          </a:p>
        </p:txBody>
      </p:sp>
      <p:sp>
        <p:nvSpPr>
          <p:cNvPr id="25" name="Shape 22"/>
          <p:cNvSpPr/>
          <p:nvPr/>
        </p:nvSpPr>
        <p:spPr>
          <a:xfrm>
            <a:off x="9610576" y="1877368"/>
            <a:ext cx="23118" cy="0"/>
          </a:xfrm>
          <a:prstGeom prst="rect">
            <a:avLst/>
          </a:prstGeom>
          <a:solidFill>
            <a:srgbClr val="AD1F96"/>
          </a:solidFill>
          <a:ln/>
        </p:spPr>
        <p:txBody>
          <a:bodyPr/>
          <a:lstStyle/>
          <a:p>
            <a:endParaRPr lang="en-US" sz="1500" dirty="0"/>
          </a:p>
        </p:txBody>
      </p:sp>
      <p:sp>
        <p:nvSpPr>
          <p:cNvPr id="26" name="Shape 23"/>
          <p:cNvSpPr/>
          <p:nvPr/>
        </p:nvSpPr>
        <p:spPr>
          <a:xfrm>
            <a:off x="9413876" y="1669108"/>
            <a:ext cx="416619" cy="416619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AD1F96"/>
            </a:solidFill>
            <a:prstDash val="solid"/>
          </a:ln>
        </p:spPr>
        <p:txBody>
          <a:bodyPr/>
          <a:lstStyle/>
          <a:p>
            <a:endParaRPr lang="en-US" sz="1500" dirty="0"/>
          </a:p>
        </p:txBody>
      </p:sp>
      <p:sp>
        <p:nvSpPr>
          <p:cNvPr id="27" name="Text 24"/>
          <p:cNvSpPr/>
          <p:nvPr/>
        </p:nvSpPr>
        <p:spPr>
          <a:xfrm>
            <a:off x="9539585" y="1703834"/>
            <a:ext cx="165100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6</a:t>
            </a:r>
            <a:endParaRPr lang="en-US" sz="2187" dirty="0"/>
          </a:p>
        </p:txBody>
      </p:sp>
      <p:sp>
        <p:nvSpPr>
          <p:cNvPr id="28" name="Text 25"/>
          <p:cNvSpPr/>
          <p:nvPr/>
        </p:nvSpPr>
        <p:spPr>
          <a:xfrm>
            <a:off x="9135254" y="2328616"/>
            <a:ext cx="1138862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332"/>
              </a:lnSpc>
            </a:pPr>
            <a:r>
              <a:rPr lang="en-US" sz="1458" b="1" dirty="0">
                <a:solidFill>
                  <a:srgbClr val="DA33B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Save model and Predict</a:t>
            </a:r>
            <a:endParaRPr lang="en-US" sz="1458" dirty="0"/>
          </a:p>
        </p:txBody>
      </p:sp>
      <p:sp>
        <p:nvSpPr>
          <p:cNvPr id="29" name="Text 26"/>
          <p:cNvSpPr/>
          <p:nvPr/>
        </p:nvSpPr>
        <p:spPr>
          <a:xfrm>
            <a:off x="1355348" y="3864673"/>
            <a:ext cx="6648034" cy="4134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2333" b="1" dirty="0" smtClean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	Project </a:t>
            </a:r>
            <a:r>
              <a:rPr lang="en-US" sz="2333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Architecture: A Streamlined Workflow</a:t>
            </a:r>
            <a:endParaRPr lang="en-US" sz="2333" dirty="0"/>
          </a:p>
        </p:txBody>
      </p:sp>
      <p:sp>
        <p:nvSpPr>
          <p:cNvPr id="30" name="Text 27"/>
          <p:cNvSpPr/>
          <p:nvPr/>
        </p:nvSpPr>
        <p:spPr>
          <a:xfrm>
            <a:off x="2361406" y="4600577"/>
            <a:ext cx="8267632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667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</a:t>
            </a:r>
            <a:r>
              <a:rPr lang="en-US" sz="1667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description of the process view of the architecture. Describes the tasks </a:t>
            </a:r>
            <a:r>
              <a:rPr lang="en-US" sz="1667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(</a:t>
            </a:r>
            <a:r>
              <a:rPr lang="en-US" sz="1667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processes) involved in the system's execution, from data ingestion to model </a:t>
            </a:r>
            <a:r>
              <a:rPr lang="en-US" sz="1667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selection </a:t>
            </a:r>
            <a:r>
              <a:rPr lang="en-US" sz="1667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and tuning, ensuring a robust and efficient system for </a:t>
            </a:r>
            <a:r>
              <a:rPr lang="en-US" sz="1667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Medical Insurance Data.</a:t>
            </a:r>
            <a:endParaRPr lang="en-US" sz="1667" dirty="0"/>
          </a:p>
        </p:txBody>
      </p:sp>
    </p:spTree>
    <p:extLst>
      <p:ext uri="{BB962C8B-B14F-4D97-AF65-F5344CB8AC3E}">
        <p14:creationId xmlns:p14="http://schemas.microsoft.com/office/powerpoint/2010/main" val="422073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858805" y="681369"/>
            <a:ext cx="1851620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266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Tools Used:</a:t>
            </a:r>
            <a:endParaRPr lang="en-US" sz="2667" dirty="0"/>
          </a:p>
        </p:txBody>
      </p:sp>
      <p:sp>
        <p:nvSpPr>
          <p:cNvPr id="5" name="Text 2"/>
          <p:cNvSpPr/>
          <p:nvPr/>
        </p:nvSpPr>
        <p:spPr>
          <a:xfrm>
            <a:off x="858806" y="1206252"/>
            <a:ext cx="8277919" cy="11879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Tools</a:t>
            </a:r>
            <a:r>
              <a:rPr lang="en-US" sz="1458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: Python</a:t>
            </a:r>
          </a:p>
          <a:p>
            <a:pPr>
              <a:lnSpc>
                <a:spcPts val="2332"/>
              </a:lnSpc>
            </a:pPr>
            <a:r>
              <a:rPr lang="en-US" sz="1458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Platform</a:t>
            </a:r>
            <a:r>
              <a:rPr lang="en-US" sz="1458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: </a:t>
            </a:r>
            <a:r>
              <a:rPr lang="en-US" sz="1458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Jupyter</a:t>
            </a:r>
            <a:r>
              <a:rPr lang="en-US" sz="1458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Notebook, Visual Studio Code</a:t>
            </a:r>
          </a:p>
          <a:p>
            <a:pPr>
              <a:lnSpc>
                <a:spcPts val="2332"/>
              </a:lnSpc>
            </a:pPr>
            <a:r>
              <a:rPr lang="en-US" sz="1458" b="1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LibraryUsed</a:t>
            </a:r>
            <a:r>
              <a:rPr lang="en-US" sz="1458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: </a:t>
            </a:r>
            <a:r>
              <a:rPr lang="en-US" sz="1458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Numpy</a:t>
            </a:r>
            <a:r>
              <a:rPr lang="en-US" sz="1458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, Pandas, matplotlib, seaborn, Scikit-learn</a:t>
            </a:r>
            <a:endParaRPr lang="en-US" sz="1458" dirty="0"/>
          </a:p>
          <a:p>
            <a:pPr>
              <a:lnSpc>
                <a:spcPts val="2332"/>
              </a:lnSpc>
            </a:pPr>
            <a:endParaRPr lang="en-US" sz="1458" dirty="0"/>
          </a:p>
          <a:p>
            <a:pPr>
              <a:lnSpc>
                <a:spcPts val="2332"/>
              </a:lnSpc>
            </a:pPr>
            <a:endParaRPr lang="en-US" sz="1458" dirty="0"/>
          </a:p>
        </p:txBody>
      </p:sp>
      <p:sp>
        <p:nvSpPr>
          <p:cNvPr id="6" name="Text 3"/>
          <p:cNvSpPr/>
          <p:nvPr/>
        </p:nvSpPr>
        <p:spPr>
          <a:xfrm>
            <a:off x="1956991" y="3610669"/>
            <a:ext cx="8277919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endParaRPr lang="en-US" sz="1458" dirty="0"/>
          </a:p>
        </p:txBody>
      </p:sp>
      <p:pic>
        <p:nvPicPr>
          <p:cNvPr id="43" name="Picture 2" descr="Image result for IMAGES OF PYTHON LANGUAGE">
            <a:extLst>
              <a:ext uri="{FF2B5EF4-FFF2-40B4-BE49-F238E27FC236}">
                <a16:creationId xmlns:a16="http://schemas.microsoft.com/office/drawing/2014/main" xmlns="" id="{D75FA468-839C-160B-7121-D7787BFCA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718" y="2772364"/>
            <a:ext cx="1222930" cy="121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Image result for IMAGES OF JUPYTER NOTEBOOK">
            <a:extLst>
              <a:ext uri="{FF2B5EF4-FFF2-40B4-BE49-F238E27FC236}">
                <a16:creationId xmlns:a16="http://schemas.microsoft.com/office/drawing/2014/main" xmlns="" id="{5DBDB997-E618-0B30-5399-1721B41E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17" y="2861702"/>
            <a:ext cx="1118513" cy="100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scikit-learn - Wikipedia">
            <a:extLst>
              <a:ext uri="{FF2B5EF4-FFF2-40B4-BE49-F238E27FC236}">
                <a16:creationId xmlns:a16="http://schemas.microsoft.com/office/drawing/2014/main" xmlns="" id="{D11C5939-A1B1-5459-8CFA-62E7D49BE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299" y="4655804"/>
            <a:ext cx="1769403" cy="89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2E2A70F2-AC97-3597-A85D-2F50C7F6BA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893" y="2861703"/>
            <a:ext cx="2379524" cy="1009252"/>
          </a:xfrm>
          <a:prstGeom prst="rect">
            <a:avLst/>
          </a:prstGeom>
          <a:noFill/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F982C02A-31FE-CF5D-B659-672302A567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19" y="3870956"/>
            <a:ext cx="1785626" cy="789864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BDBFB845-DD19-3510-C72B-34FFC43D56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48" y="4655803"/>
            <a:ext cx="2467837" cy="619502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7F874231-6B74-6BD4-0A26-EFD846A2DC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263" y="3870955"/>
            <a:ext cx="2316769" cy="7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F874231-6B74-6BD4-0A26-EFD846A2DC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74" y="3929691"/>
            <a:ext cx="2316769" cy="784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6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982" y="333297"/>
            <a:ext cx="1132482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Dataset Description: Exploratory Analysis of Medical Insurance Data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provided dataset encompasses a comprehensive collection of information related to individuals and their corresponding medical insurance charges. The dataset is designed to facilitate an in-depth exploration of the factors influencing healthcare costs, providing valuable insights for stakeholders  within the healthcare industry, insurance providers, and policymakers.</a:t>
            </a:r>
          </a:p>
          <a:p>
            <a:endParaRPr lang="en-US" dirty="0"/>
          </a:p>
          <a:p>
            <a:r>
              <a:rPr lang="en-US" b="1" dirty="0"/>
              <a:t>Age:</a:t>
            </a:r>
            <a:endParaRPr lang="en-US" dirty="0"/>
          </a:p>
          <a:p>
            <a:r>
              <a:rPr lang="en-US" dirty="0" smtClean="0"/>
              <a:t>Represents </a:t>
            </a:r>
            <a:r>
              <a:rPr lang="en-US" dirty="0"/>
              <a:t>the age of each individual in years.</a:t>
            </a:r>
          </a:p>
          <a:p>
            <a:r>
              <a:rPr lang="en-US" b="1" dirty="0"/>
              <a:t>Gender:</a:t>
            </a:r>
            <a:endParaRPr lang="en-US" dirty="0"/>
          </a:p>
          <a:p>
            <a:pPr lvl="1"/>
            <a:r>
              <a:rPr lang="en-US" dirty="0"/>
              <a:t>Indicates the gender of the individuals, categorized as male or female.</a:t>
            </a:r>
          </a:p>
          <a:p>
            <a:r>
              <a:rPr lang="en-US" b="1" dirty="0"/>
              <a:t>BMI (Body Mass Index):</a:t>
            </a:r>
            <a:endParaRPr lang="en-US" dirty="0"/>
          </a:p>
          <a:p>
            <a:pPr lvl="1"/>
            <a:r>
              <a:rPr lang="en-US" dirty="0"/>
              <a:t>Quantifies the body mass of individuals, serving as an indicator of body fat</a:t>
            </a:r>
            <a:r>
              <a:rPr lang="en-US" dirty="0" smtClean="0"/>
              <a:t>.</a:t>
            </a:r>
          </a:p>
          <a:p>
            <a:r>
              <a:rPr lang="en-US" b="1" dirty="0"/>
              <a:t>Children:</a:t>
            </a:r>
            <a:endParaRPr lang="en-US" dirty="0"/>
          </a:p>
          <a:p>
            <a:pPr lvl="1"/>
            <a:r>
              <a:rPr lang="en-US" dirty="0"/>
              <a:t>Enumerates the number of children or dependents covered by the insurance.</a:t>
            </a:r>
          </a:p>
          <a:p>
            <a:r>
              <a:rPr lang="en-US" b="1" dirty="0"/>
              <a:t>Smoking Status:</a:t>
            </a:r>
            <a:endParaRPr lang="en-US" dirty="0"/>
          </a:p>
          <a:p>
            <a:pPr lvl="1"/>
            <a:r>
              <a:rPr lang="en-US" dirty="0" smtClean="0"/>
              <a:t>Identifies </a:t>
            </a:r>
            <a:r>
              <a:rPr lang="en-US" dirty="0"/>
              <a:t>whether an individual is a smoker or a non-smoker.</a:t>
            </a:r>
          </a:p>
          <a:p>
            <a:r>
              <a:rPr lang="en-US" b="1" dirty="0"/>
              <a:t>Region:</a:t>
            </a:r>
            <a:endParaRPr lang="en-US" dirty="0"/>
          </a:p>
          <a:p>
            <a:pPr lvl="1"/>
            <a:r>
              <a:rPr lang="en-US" dirty="0"/>
              <a:t>Specifies the geographical region where the individual resides.</a:t>
            </a:r>
          </a:p>
          <a:p>
            <a:r>
              <a:rPr lang="en-US" b="1" dirty="0"/>
              <a:t>Insurance Charges:</a:t>
            </a:r>
            <a:endParaRPr lang="en-US" dirty="0"/>
          </a:p>
          <a:p>
            <a:pPr lvl="1"/>
            <a:r>
              <a:rPr lang="en-US" dirty="0"/>
              <a:t>The primary variable of interest, representing the medical insurance charges incurred by each individual.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928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265" y="796806"/>
            <a:ext cx="4065431" cy="32841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2580" y="732803"/>
            <a:ext cx="8409904" cy="7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468"/>
              </a:lnSpc>
            </a:pPr>
            <a:r>
              <a:rPr lang="en-US" b="1" dirty="0" smtClean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Data Ingestion: Quality Assurance for Accurate 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2580" y="1854087"/>
            <a:ext cx="775308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99"/>
              </a:lnSpc>
            </a:pPr>
            <a:r>
              <a:rPr lang="en-US" sz="2000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Validating the Data which is been Ingested from the source: </a:t>
            </a:r>
          </a:p>
          <a:p>
            <a:pPr>
              <a:lnSpc>
                <a:spcPts val="2799"/>
              </a:lnSpc>
            </a:pP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After validating the proper structure and Expectations for the data </a:t>
            </a:r>
          </a:p>
          <a:p>
            <a:pPr>
              <a:lnSpc>
                <a:spcPts val="2799"/>
              </a:lnSpc>
            </a:pPr>
            <a:r>
              <a:rPr kumimoji="0" lang="en-US" altLang="en-US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further process of Data Preprocessing is started.</a:t>
            </a:r>
            <a:endParaRPr kumimoji="0" lang="en-US" altLang="en-US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0498" y="4222912"/>
            <a:ext cx="8899302" cy="773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99"/>
              </a:lnSpc>
            </a:pPr>
            <a:r>
              <a:rPr lang="en-US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</a:p>
          <a:p>
            <a:pPr>
              <a:lnSpc>
                <a:spcPts val="2799"/>
              </a:lnSpc>
            </a:pPr>
            <a:endParaRPr lang="en-US" dirty="0">
              <a:solidFill>
                <a:srgbClr val="00002E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004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7532" y="883616"/>
            <a:ext cx="10484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Data Preprocessing:  Feature </a:t>
            </a:r>
            <a:r>
              <a:rPr lang="en-US" sz="2800" b="1" dirty="0" smtClean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Engineering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8" y="2823882"/>
            <a:ext cx="5553850" cy="3375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515" y="2577024"/>
            <a:ext cx="5029902" cy="3622069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8640" y="1653694"/>
            <a:ext cx="1714508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	When you use the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info()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method on a Pandas Data Frame in Python, you get information about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Data Frame, including the data types, non-null counts, and memory usage. Here's what each part of the output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typically tells us.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91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3083" y="539937"/>
            <a:ext cx="10515600" cy="5627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</a:t>
            </a:r>
            <a:r>
              <a:rPr lang="en-US" b="1" dirty="0" err="1" smtClean="0"/>
              <a:t>Visualisation</a:t>
            </a:r>
            <a:r>
              <a:rPr lang="en-US" b="1" dirty="0" smtClean="0"/>
              <a:t>:-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79" y="1635259"/>
            <a:ext cx="3620004" cy="417253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84" y="1839493"/>
            <a:ext cx="3617258" cy="40867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42" y="1839492"/>
            <a:ext cx="3620005" cy="42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8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640</TotalTime>
  <Words>382</Words>
  <Application>Microsoft Office PowerPoint</Application>
  <PresentationFormat>Widescreen</PresentationFormat>
  <Paragraphs>77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Garamond</vt:lpstr>
      <vt:lpstr>Nunito</vt:lpstr>
      <vt:lpstr>PT Sans</vt:lpstr>
      <vt:lpstr>Söhne</vt:lpstr>
      <vt:lpstr>Söhne Mono</vt:lpstr>
      <vt:lpstr>Organic</vt:lpstr>
      <vt:lpstr>Title:  Medical Insurance Claim Prediction.</vt:lpstr>
      <vt:lpstr>Objective:-    Optimize premium rates based on the predicted claim probabilities.. </vt:lpstr>
      <vt:lpstr>Why Make claim Prediction Model.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Visualisation:-</vt:lpstr>
      <vt:lpstr>PowerPoint Presentation</vt:lpstr>
      <vt:lpstr>  Model Selection :- </vt:lpstr>
      <vt:lpstr>PowerPoint Presentation</vt:lpstr>
      <vt:lpstr> Pridiction :-It seems like there might be a small typo in your question. I assume you meant "prediction." A prediction is an estimate or forecast about a future outcome based on available information or historical data. In the context of machine learning and statistics, making predictions involves using a model to infer the value of a target variable given the values of one or more predictor variables.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Exploratory Analysis of Medical Insurance Data</dc:title>
  <dc:creator>KAUSHAL</dc:creator>
  <cp:lastModifiedBy>KAUSHAL</cp:lastModifiedBy>
  <cp:revision>34</cp:revision>
  <dcterms:created xsi:type="dcterms:W3CDTF">2024-01-19T17:39:19Z</dcterms:created>
  <dcterms:modified xsi:type="dcterms:W3CDTF">2024-01-25T16:35:20Z</dcterms:modified>
</cp:coreProperties>
</file>