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2" r:id="rId1"/>
    <p:sldMasterId id="2147483654" r:id="rId2"/>
    <p:sldMasterId id="2147483664" r:id="rId3"/>
  </p:sldMasterIdLst>
  <p:sldIdLst>
    <p:sldId id="257" r:id="rId4"/>
    <p:sldId id="259" r:id="rId5"/>
    <p:sldId id="258" r:id="rId6"/>
    <p:sldId id="273" r:id="rId7"/>
    <p:sldId id="274" r:id="rId8"/>
    <p:sldId id="275" r:id="rId9"/>
    <p:sldId id="280" r:id="rId10"/>
    <p:sldId id="281" r:id="rId11"/>
    <p:sldId id="283" r:id="rId12"/>
    <p:sldId id="262" r:id="rId13"/>
    <p:sldId id="263" r:id="rId14"/>
    <p:sldId id="278" r:id="rId15"/>
    <p:sldId id="279" r:id="rId16"/>
    <p:sldId id="282" r:id="rId17"/>
    <p:sldId id="285" r:id="rId18"/>
    <p:sldId id="272" r:id="rId19"/>
  </p:sldIdLst>
  <p:sldSz cx="9144000" cy="6858000" type="screen4x3"/>
  <p:notesSz cx="7772400" cy="100584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A355AD-4274-8A9D-8E06-42A5EB674185}" v="642" dt="2024-12-25T07:00:24.783"/>
    <p1510:client id="{6ED99CFC-6792-B02E-80DC-BE53911F3AE9}" v="1523" vWet="1525" dt="2024-12-25T15:03:38.932"/>
    <p1510:client id="{7072DF7F-CBC2-A0E8-E526-FF70553A8632}" v="253" dt="2024-12-25T06:25:16.004"/>
    <p1510:client id="{AA45E0EC-2616-BB4D-A867-F508959198C7}" v="378" dt="2024-12-25T14:28:15.4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Section Header">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5B98F9DE-EE88-45DD-83B4-0C377F9F236A}"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Content with Caption">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lstStyle/>
          <a:p>
            <a:r>
              <a:t>Footer</a:t>
            </a:r>
          </a:p>
        </p:txBody>
      </p:sp>
      <p:sp>
        <p:nvSpPr>
          <p:cNvPr id="3" name="PlaceHolder 2"/>
          <p:cNvSpPr>
            <a:spLocks noGrp="1"/>
          </p:cNvSpPr>
          <p:nvPr>
            <p:ph type="sldNum" idx="18"/>
          </p:nvPr>
        </p:nvSpPr>
        <p:spPr/>
        <p:txBody>
          <a:bodyPr/>
          <a:lstStyle/>
          <a:p>
            <a:fld id="{655386BD-6D02-4FEB-BC9B-0DB99568A359}" type="slidenum">
              <a:t>‹#›</a:t>
            </a:fld>
            <a:endParaRPr/>
          </a:p>
        </p:txBody>
      </p:sp>
      <p:sp>
        <p:nvSpPr>
          <p:cNvPr id="4" name="PlaceHolder 3"/>
          <p:cNvSpPr>
            <a:spLocks noGrp="1"/>
          </p:cNvSpPr>
          <p:nvPr>
            <p:ph type="dt" idx="16"/>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r>
              <a:rPr lang="en-US" sz="1800" b="0" u="none" strike="noStrike">
                <a:solidFill>
                  <a:schemeClr val="dk1"/>
                </a:solidFill>
                <a:uFillTx/>
                <a:latin typeface="Calibri"/>
              </a:rPr>
              <a:t>Click to edit the title text format</a:t>
            </a:r>
          </a:p>
        </p:txBody>
      </p:sp>
      <p:sp>
        <p:nvSpPr>
          <p:cNvPr id="5"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u="none" strike="noStrike">
                <a:solidFill>
                  <a:schemeClr val="dk1"/>
                </a:solidFill>
                <a:uFillTx/>
                <a:latin typeface="Calibri"/>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u="none" strike="noStrike">
                <a:solidFill>
                  <a:schemeClr val="dk1"/>
                </a:solidFill>
                <a:uFillTx/>
                <a:latin typeface="Calibri"/>
              </a:rPr>
              <a:t>Second Outline Level</a:t>
            </a:r>
          </a:p>
          <a:p>
            <a:pPr marL="1296000" lvl="2" indent="-288000">
              <a:lnSpc>
                <a:spcPct val="90000"/>
              </a:lnSpc>
              <a:spcBef>
                <a:spcPts val="850"/>
              </a:spcBef>
              <a:buClr>
                <a:srgbClr val="FFFFFF"/>
              </a:buClr>
              <a:buSzPct val="45000"/>
              <a:buFont typeface="Wingdings" charset="2"/>
              <a:buChar char=""/>
            </a:pPr>
            <a:r>
              <a:rPr lang="en-US" sz="1800" b="0" u="none" strike="noStrike">
                <a:solidFill>
                  <a:schemeClr val="dk1"/>
                </a:solidFill>
                <a:uFillTx/>
                <a:latin typeface="Calibri"/>
              </a:rPr>
              <a:t>Third Outline Level</a:t>
            </a:r>
          </a:p>
          <a:p>
            <a:pPr marL="1728000" lvl="3" indent="-216000">
              <a:lnSpc>
                <a:spcPct val="90000"/>
              </a:lnSpc>
              <a:spcBef>
                <a:spcPts val="567"/>
              </a:spcBef>
              <a:buClr>
                <a:srgbClr val="FFFFFF"/>
              </a:buClr>
              <a:buSzPct val="75000"/>
              <a:buFont typeface="Symbol" charset="2"/>
              <a:buChar char=""/>
            </a:pPr>
            <a:r>
              <a:rPr lang="en-US" sz="1800" b="0" u="none" strike="noStrike">
                <a:solidFill>
                  <a:schemeClr val="dk1"/>
                </a:solidFill>
                <a:uFillTx/>
                <a:latin typeface="Calibri"/>
              </a:rPr>
              <a:t>Fourth Outline Level</a:t>
            </a:r>
          </a:p>
          <a:p>
            <a:pPr marL="2160000" lvl="4" indent="-216000">
              <a:lnSpc>
                <a:spcPct val="90000"/>
              </a:lnSpc>
              <a:spcBef>
                <a:spcPts val="283"/>
              </a:spcBef>
              <a:buClr>
                <a:srgbClr val="FFFFFF"/>
              </a:buClr>
              <a:buSzPct val="45000"/>
              <a:buFont typeface="Wingdings" charset="2"/>
              <a:buChar char=""/>
            </a:pPr>
            <a:r>
              <a:rPr lang="en-US" sz="2000" b="0" u="none" strike="noStrike">
                <a:solidFill>
                  <a:schemeClr val="dk1"/>
                </a:solidFill>
                <a:uFillTx/>
                <a:latin typeface="Calibri"/>
              </a:rPr>
              <a:t>Fifth Outline Level</a:t>
            </a:r>
          </a:p>
          <a:p>
            <a:pPr marL="2592000" lvl="5" indent="-216000">
              <a:lnSpc>
                <a:spcPct val="90000"/>
              </a:lnSpc>
              <a:spcBef>
                <a:spcPts val="283"/>
              </a:spcBef>
              <a:buClr>
                <a:srgbClr val="FFFFFF"/>
              </a:buClr>
              <a:buSzPct val="45000"/>
              <a:buFont typeface="Wingdings" charset="2"/>
              <a:buChar char=""/>
            </a:pPr>
            <a:r>
              <a:rPr lang="en-US" sz="2000" b="0" u="none" strike="noStrike">
                <a:solidFill>
                  <a:schemeClr val="dk1"/>
                </a:solidFill>
                <a:uFillTx/>
                <a:latin typeface="Calibri"/>
              </a:rPr>
              <a:t>Sixth Outline Level</a:t>
            </a:r>
          </a:p>
          <a:p>
            <a:pPr marL="3024000" lvl="6" indent="-216000">
              <a:lnSpc>
                <a:spcPct val="90000"/>
              </a:lnSpc>
              <a:spcBef>
                <a:spcPts val="283"/>
              </a:spcBef>
              <a:buClr>
                <a:srgbClr val="FFFFFF"/>
              </a:buClr>
              <a:buSzPct val="45000"/>
              <a:buFont typeface="Wingdings" charset="2"/>
              <a:buChar char=""/>
            </a:pPr>
            <a:r>
              <a:rPr lang="en-US" sz="2000" b="0" u="none" strike="noStrike">
                <a:solidFill>
                  <a:schemeClr val="dk1"/>
                </a:solidFill>
                <a:uFillTx/>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6" name="PlaceHolder 1"/>
          <p:cNvSpPr>
            <a:spLocks noGrp="1"/>
          </p:cNvSpPr>
          <p:nvPr>
            <p:ph type="dt" idx="1"/>
          </p:nvPr>
        </p:nvSpPr>
        <p:spPr>
          <a:xfrm>
            <a:off x="628560" y="6565320"/>
            <a:ext cx="2057040" cy="364680"/>
          </a:xfrm>
          <a:prstGeom prst="rect">
            <a:avLst/>
          </a:prstGeom>
          <a:noFill/>
          <a:ln w="0">
            <a:noFill/>
          </a:ln>
        </p:spPr>
        <p:txBody>
          <a:bodyPr lIns="90000" tIns="45000" rIns="90000" bIns="45000" anchor="t">
            <a:noAutofit/>
          </a:bodyPr>
          <a:lstStyle>
            <a:lvl1pPr indent="0" defTabSz="457200">
              <a:lnSpc>
                <a:spcPct val="100000"/>
              </a:lnSpc>
              <a:buNone/>
              <a:defRPr lang="en-US" sz="1200" b="1" u="none" strike="noStrike">
                <a:solidFill>
                  <a:srgbClr val="C00000"/>
                </a:solidFill>
                <a:uFillTx/>
                <a:latin typeface="Lato"/>
                <a:ea typeface="Lato"/>
              </a:defRPr>
            </a:lvl1pPr>
          </a:lstStyle>
          <a:p>
            <a:pPr indent="0" defTabSz="457200">
              <a:lnSpc>
                <a:spcPct val="100000"/>
              </a:lnSpc>
              <a:buNone/>
            </a:pPr>
            <a:r>
              <a:rPr lang="en-US" sz="1200" b="1" u="none" strike="noStrike">
                <a:solidFill>
                  <a:srgbClr val="C00000"/>
                </a:solidFill>
                <a:uFillTx/>
                <a:latin typeface="Lato"/>
                <a:ea typeface="Lato"/>
              </a:rPr>
              <a:t>&lt;date/time&gt;</a:t>
            </a:r>
            <a:endParaRPr lang="en-US" sz="1200" b="0" u="none" strike="noStrike">
              <a:solidFill>
                <a:srgbClr val="FFFFFF"/>
              </a:solidFill>
              <a:uFillTx/>
              <a:latin typeface="Times New Roman"/>
            </a:endParaRPr>
          </a:p>
        </p:txBody>
      </p:sp>
      <p:sp>
        <p:nvSpPr>
          <p:cNvPr id="7" name="PlaceHolder 2"/>
          <p:cNvSpPr>
            <a:spLocks noGrp="1"/>
          </p:cNvSpPr>
          <p:nvPr>
            <p:ph type="ftr" idx="2"/>
          </p:nvPr>
        </p:nvSpPr>
        <p:spPr>
          <a:xfrm>
            <a:off x="3029040" y="6565320"/>
            <a:ext cx="3085920" cy="364680"/>
          </a:xfrm>
          <a:prstGeom prst="rect">
            <a:avLst/>
          </a:prstGeom>
          <a:noFill/>
          <a:ln w="0">
            <a:noFill/>
          </a:ln>
        </p:spPr>
        <p:txBody>
          <a:bodyPr lIns="90000" tIns="45000" rIns="90000" bIns="45000" anchor="t">
            <a:noAutofit/>
          </a:bodyPr>
          <a:lstStyle>
            <a:lvl1pPr indent="0" algn="ctr">
              <a:buNone/>
              <a:defRPr lang="en-US" sz="1400" b="0" u="none" strike="noStrike">
                <a:solidFill>
                  <a:srgbClr val="FFFFFF"/>
                </a:solidFill>
                <a:uFillTx/>
                <a:latin typeface="Times New Roman"/>
              </a:defRPr>
            </a:lvl1pPr>
          </a:lstStyle>
          <a:p>
            <a:pPr indent="0" algn="ctr">
              <a:buNone/>
            </a:pPr>
            <a:r>
              <a:rPr lang="en-US" sz="1400" b="0" u="none" strike="noStrike">
                <a:solidFill>
                  <a:srgbClr val="FFFFFF"/>
                </a:solidFill>
                <a:uFillTx/>
                <a:latin typeface="Times New Roman"/>
              </a:rPr>
              <a:t>&lt;footer&gt;</a:t>
            </a:r>
          </a:p>
        </p:txBody>
      </p:sp>
      <p:sp>
        <p:nvSpPr>
          <p:cNvPr id="8" name="PlaceHolder 3"/>
          <p:cNvSpPr>
            <a:spLocks noGrp="1"/>
          </p:cNvSpPr>
          <p:nvPr>
            <p:ph type="sldNum" idx="3"/>
          </p:nvPr>
        </p:nvSpPr>
        <p:spPr>
          <a:xfrm>
            <a:off x="6867360" y="6572160"/>
            <a:ext cx="2057040" cy="364680"/>
          </a:xfrm>
          <a:prstGeom prst="rect">
            <a:avLst/>
          </a:prstGeom>
          <a:noFill/>
          <a:ln w="0">
            <a:noFill/>
          </a:ln>
        </p:spPr>
        <p:txBody>
          <a:bodyPr lIns="90000" tIns="45000" rIns="90000" bIns="45000" anchor="t">
            <a:noAutofit/>
          </a:bodyPr>
          <a:lstStyle>
            <a:lvl1pPr indent="0" algn="r" defTabSz="457200">
              <a:lnSpc>
                <a:spcPct val="100000"/>
              </a:lnSpc>
              <a:buNone/>
              <a:defRPr lang="en-US" sz="1200" b="1" u="none" strike="noStrike">
                <a:solidFill>
                  <a:srgbClr val="C00000"/>
                </a:solidFill>
                <a:uFillTx/>
                <a:latin typeface="Lato"/>
                <a:ea typeface="Lato"/>
              </a:defRPr>
            </a:lvl1pPr>
          </a:lstStyle>
          <a:p>
            <a:pPr indent="0" algn="r" defTabSz="457200">
              <a:lnSpc>
                <a:spcPct val="100000"/>
              </a:lnSpc>
              <a:buNone/>
            </a:pPr>
            <a:fld id="{92A08CBA-F588-4D00-A141-05A25C595D91}" type="slidenum">
              <a:rPr lang="en-US" sz="1200" b="1" u="none" strike="noStrike">
                <a:solidFill>
                  <a:srgbClr val="C00000"/>
                </a:solidFill>
                <a:uFillTx/>
                <a:latin typeface="Lato"/>
                <a:ea typeface="Lato"/>
              </a:rPr>
              <a:t>‹#›</a:t>
            </a:fld>
            <a:endParaRPr lang="en-US" sz="1200" b="0" u="none" strike="noStrike">
              <a:solidFill>
                <a:srgbClr val="FFFFFF"/>
              </a:solidFill>
              <a:uFillTx/>
              <a:latin typeface="Times New Roman"/>
            </a:endParaRPr>
          </a:p>
        </p:txBody>
      </p:sp>
      <p:sp>
        <p:nvSpPr>
          <p:cNvPr id="9" name="PlaceHolder 4"/>
          <p:cNvSpPr>
            <a:spLocks noGrp="1"/>
          </p:cNvSpPr>
          <p:nvPr>
            <p:ph type="title"/>
          </p:nvPr>
        </p:nvSpPr>
        <p:spPr>
          <a:xfrm>
            <a:off x="235080" y="78480"/>
            <a:ext cx="8673480" cy="451440"/>
          </a:xfrm>
          <a:prstGeom prst="rect">
            <a:avLst/>
          </a:prstGeom>
          <a:noFill/>
          <a:ln w="0">
            <a:noFill/>
          </a:ln>
        </p:spPr>
        <p:txBody>
          <a:bodyPr lIns="90000" tIns="45000" rIns="90000" bIns="45000" anchor="t">
            <a:noAutofit/>
          </a:bodyPr>
          <a:lstStyle/>
          <a:p>
            <a:pPr indent="0" defTabSz="914400">
              <a:lnSpc>
                <a:spcPct val="90000"/>
              </a:lnSpc>
              <a:buNone/>
            </a:pPr>
            <a:r>
              <a:rPr lang="en-US" sz="2800" b="1" u="none" strike="noStrike">
                <a:solidFill>
                  <a:schemeClr val="lt1"/>
                </a:solidFill>
                <a:uFillTx/>
                <a:latin typeface="Lato"/>
                <a:ea typeface="Lato"/>
              </a:rPr>
              <a:t>Title 1: ………………………………………</a:t>
            </a:r>
            <a:endParaRPr lang="en-US" sz="2800" b="0" u="none" strike="noStrike">
              <a:solidFill>
                <a:schemeClr val="dk1"/>
              </a:solidFill>
              <a:uFillTx/>
              <a:latin typeface="Calibri"/>
            </a:endParaRPr>
          </a:p>
        </p:txBody>
      </p:sp>
      <p:sp>
        <p:nvSpPr>
          <p:cNvPr id="10" name="PlaceHolder 5"/>
          <p:cNvSpPr>
            <a:spLocks noGrp="1"/>
          </p:cNvSpPr>
          <p:nvPr>
            <p:ph type="body"/>
          </p:nvPr>
        </p:nvSpPr>
        <p:spPr>
          <a:xfrm>
            <a:off x="235080" y="841320"/>
            <a:ext cx="8673840" cy="5303160"/>
          </a:xfrm>
          <a:prstGeom prst="rect">
            <a:avLst/>
          </a:prstGeom>
          <a:noFill/>
          <a:ln w="0">
            <a:noFill/>
          </a:ln>
        </p:spPr>
        <p:txBody>
          <a:bodyPr lIns="90000" tIns="45000" rIns="90000" bIns="45000" anchor="t">
            <a:noAutofit/>
          </a:bodyPr>
          <a:lstStyle/>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Lato"/>
                <a:ea typeface="Lato"/>
              </a:rPr>
              <a:t>Click to edit Master text styles</a:t>
            </a:r>
            <a:endParaRPr lang="en-US" sz="2800" b="0" u="none" strike="noStrike">
              <a:solidFill>
                <a:schemeClr val="dk1"/>
              </a:solidFill>
              <a:uFillTx/>
              <a:latin typeface="Calibri"/>
            </a:endParaRPr>
          </a:p>
          <a:p>
            <a:pPr marL="685800" lvl="1" indent="-228600" defTabSz="914400">
              <a:lnSpc>
                <a:spcPct val="90000"/>
              </a:lnSpc>
              <a:spcBef>
                <a:spcPts val="499"/>
              </a:spcBef>
              <a:buClr>
                <a:srgbClr val="000000"/>
              </a:buClr>
              <a:buFont typeface="Arial"/>
              <a:buChar char="•"/>
            </a:pPr>
            <a:r>
              <a:rPr lang="en-US" sz="2400" b="0" u="none" strike="noStrike">
                <a:solidFill>
                  <a:schemeClr val="dk1"/>
                </a:solidFill>
                <a:uFillTx/>
                <a:latin typeface="Lato"/>
                <a:ea typeface="Lato"/>
              </a:rPr>
              <a:t>Second level</a:t>
            </a:r>
            <a:endParaRPr lang="en-US" sz="2400" b="0" u="none" strike="noStrike">
              <a:solidFill>
                <a:schemeClr val="dk1"/>
              </a:solidFill>
              <a:uFillTx/>
              <a:latin typeface="Calibri"/>
            </a:endParaRPr>
          </a:p>
          <a:p>
            <a:pPr marL="1143000" lvl="2" indent="-228600" defTabSz="914400">
              <a:lnSpc>
                <a:spcPct val="90000"/>
              </a:lnSpc>
              <a:spcBef>
                <a:spcPts val="499"/>
              </a:spcBef>
              <a:buClr>
                <a:srgbClr val="000000"/>
              </a:buClr>
              <a:buFont typeface="Arial"/>
              <a:buChar char="•"/>
            </a:pPr>
            <a:r>
              <a:rPr lang="en-US" sz="2000" b="0" u="none" strike="noStrike">
                <a:solidFill>
                  <a:schemeClr val="dk1"/>
                </a:solidFill>
                <a:uFillTx/>
                <a:latin typeface="Lato"/>
                <a:ea typeface="Lato"/>
              </a:rPr>
              <a:t>Third level</a:t>
            </a:r>
            <a:endParaRPr lang="en-US" sz="2000" b="0" u="none" strike="noStrike">
              <a:solidFill>
                <a:schemeClr val="dk1"/>
              </a:solidFill>
              <a:uFillTx/>
              <a:latin typeface="Calibri"/>
            </a:endParaRPr>
          </a:p>
          <a:p>
            <a:pPr marL="1600200" lvl="3" indent="-228600" defTabSz="914400">
              <a:lnSpc>
                <a:spcPct val="90000"/>
              </a:lnSpc>
              <a:spcBef>
                <a:spcPts val="499"/>
              </a:spcBef>
              <a:buClr>
                <a:srgbClr val="000000"/>
              </a:buClr>
              <a:buFont typeface="Arial"/>
              <a:buChar char="•"/>
            </a:pPr>
            <a:r>
              <a:rPr lang="en-US" sz="1800" b="0" u="none" strike="noStrike">
                <a:solidFill>
                  <a:schemeClr val="dk1"/>
                </a:solidFill>
                <a:uFillTx/>
                <a:latin typeface="Lato"/>
                <a:ea typeface="Lato"/>
              </a:rPr>
              <a:t>Fourth level</a:t>
            </a:r>
            <a:endParaRPr lang="en-US" sz="1800" b="0" u="none" strike="noStrike">
              <a:solidFill>
                <a:schemeClr val="dk1"/>
              </a:solidFill>
              <a:uFillTx/>
              <a:latin typeface="Calibri"/>
            </a:endParaRPr>
          </a:p>
          <a:p>
            <a:pPr marL="2057400" lvl="4" indent="-228600" defTabSz="914400">
              <a:lnSpc>
                <a:spcPct val="90000"/>
              </a:lnSpc>
              <a:spcBef>
                <a:spcPts val="499"/>
              </a:spcBef>
              <a:buClr>
                <a:srgbClr val="000000"/>
              </a:buClr>
              <a:buFont typeface="Arial"/>
              <a:buChar char="•"/>
            </a:pPr>
            <a:r>
              <a:rPr lang="en-US" sz="1800" b="0" u="none" strike="noStrike">
                <a:solidFill>
                  <a:schemeClr val="dk1"/>
                </a:solidFill>
                <a:uFillTx/>
                <a:latin typeface="Lato"/>
                <a:ea typeface="Lato"/>
              </a:rPr>
              <a:t>Fifth level</a:t>
            </a:r>
            <a:endParaRPr lang="en-US" sz="1800" b="0" u="none" strike="noStrik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33" name="PlaceHolder 1"/>
          <p:cNvSpPr>
            <a:spLocks noGrp="1"/>
          </p:cNvSpPr>
          <p:nvPr>
            <p:ph type="dt" idx="16"/>
          </p:nvPr>
        </p:nvSpPr>
        <p:spPr>
          <a:xfrm>
            <a:off x="628560" y="6565320"/>
            <a:ext cx="2057040" cy="364680"/>
          </a:xfrm>
          <a:prstGeom prst="rect">
            <a:avLst/>
          </a:prstGeom>
          <a:noFill/>
          <a:ln w="0">
            <a:noFill/>
          </a:ln>
        </p:spPr>
        <p:txBody>
          <a:bodyPr lIns="90000" tIns="45000" rIns="90000" bIns="45000" anchor="t">
            <a:noAutofit/>
          </a:bodyPr>
          <a:lstStyle>
            <a:lvl1pPr indent="0" defTabSz="457200">
              <a:lnSpc>
                <a:spcPct val="100000"/>
              </a:lnSpc>
              <a:buNone/>
              <a:defRPr lang="en-US" sz="1200" b="1" u="none" strike="noStrike">
                <a:solidFill>
                  <a:schemeClr val="lt1">
                    <a:lumMod val="95000"/>
                  </a:schemeClr>
                </a:solidFill>
                <a:uFillTx/>
                <a:latin typeface="Lato"/>
                <a:ea typeface="Lato"/>
              </a:defRPr>
            </a:lvl1pPr>
          </a:lstStyle>
          <a:p>
            <a:pPr indent="0" defTabSz="457200">
              <a:lnSpc>
                <a:spcPct val="100000"/>
              </a:lnSpc>
              <a:buNone/>
            </a:pPr>
            <a:r>
              <a:rPr lang="en-US" sz="1200" b="1" u="none" strike="noStrike">
                <a:solidFill>
                  <a:schemeClr val="lt1">
                    <a:lumMod val="95000"/>
                  </a:schemeClr>
                </a:solidFill>
                <a:uFillTx/>
                <a:latin typeface="Lato"/>
                <a:ea typeface="Lato"/>
              </a:rPr>
              <a:t>&lt;date/time&gt;</a:t>
            </a:r>
            <a:endParaRPr lang="en-US" sz="1200" b="0" u="none" strike="noStrike">
              <a:solidFill>
                <a:srgbClr val="000000"/>
              </a:solidFill>
              <a:uFillTx/>
              <a:latin typeface="Times New Roman"/>
            </a:endParaRPr>
          </a:p>
        </p:txBody>
      </p:sp>
      <p:sp>
        <p:nvSpPr>
          <p:cNvPr id="34" name="PlaceHolder 2"/>
          <p:cNvSpPr>
            <a:spLocks noGrp="1"/>
          </p:cNvSpPr>
          <p:nvPr>
            <p:ph type="ftr" idx="17"/>
          </p:nvPr>
        </p:nvSpPr>
        <p:spPr>
          <a:xfrm>
            <a:off x="3029040" y="6565320"/>
            <a:ext cx="3085920" cy="364680"/>
          </a:xfrm>
          <a:prstGeom prst="rect">
            <a:avLst/>
          </a:prstGeom>
          <a:noFill/>
          <a:ln w="0">
            <a:noFill/>
          </a:ln>
        </p:spPr>
        <p:txBody>
          <a:bodyPr lIns="90000" tIns="45000" rIns="90000" bIns="4500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35" name="PlaceHolder 3"/>
          <p:cNvSpPr>
            <a:spLocks noGrp="1"/>
          </p:cNvSpPr>
          <p:nvPr>
            <p:ph type="sldNum" idx="18"/>
          </p:nvPr>
        </p:nvSpPr>
        <p:spPr>
          <a:xfrm>
            <a:off x="6867360" y="6572160"/>
            <a:ext cx="2057040" cy="364680"/>
          </a:xfrm>
          <a:prstGeom prst="rect">
            <a:avLst/>
          </a:prstGeom>
          <a:noFill/>
          <a:ln w="0">
            <a:noFill/>
          </a:ln>
        </p:spPr>
        <p:txBody>
          <a:bodyPr lIns="90000" tIns="45000" rIns="90000" bIns="45000" anchor="t">
            <a:noAutofit/>
          </a:bodyPr>
          <a:lstStyle>
            <a:lvl1pPr indent="0" algn="r" defTabSz="457200">
              <a:lnSpc>
                <a:spcPct val="100000"/>
              </a:lnSpc>
              <a:buNone/>
              <a:defRPr lang="en-US" sz="1200" b="1" u="none" strike="noStrike">
                <a:solidFill>
                  <a:srgbClr val="C00000"/>
                </a:solidFill>
                <a:uFillTx/>
                <a:latin typeface="Lato"/>
                <a:ea typeface="Lato"/>
              </a:defRPr>
            </a:lvl1pPr>
          </a:lstStyle>
          <a:p>
            <a:pPr indent="0" algn="r" defTabSz="457200">
              <a:lnSpc>
                <a:spcPct val="100000"/>
              </a:lnSpc>
              <a:buNone/>
            </a:pPr>
            <a:fld id="{FBE1F77B-9F2E-415E-91B9-A019DB61B362}" type="slidenum">
              <a:rPr lang="en-US" sz="1200" b="1" u="none" strike="noStrike">
                <a:solidFill>
                  <a:srgbClr val="C00000"/>
                </a:solidFill>
                <a:uFillTx/>
                <a:latin typeface="Lato"/>
                <a:ea typeface="Lato"/>
              </a:rPr>
              <a:t>‹#›</a:t>
            </a:fld>
            <a:endParaRPr lang="en-US" sz="1200" b="0" u="none" strike="noStrike">
              <a:solidFill>
                <a:srgbClr val="000000"/>
              </a:solidFill>
              <a:uFillTx/>
              <a:latin typeface="Times New Roman"/>
            </a:endParaRPr>
          </a:p>
        </p:txBody>
      </p:sp>
      <p:sp>
        <p:nvSpPr>
          <p:cNvPr id="36"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buNone/>
            </a:pPr>
            <a:r>
              <a:rPr lang="en-US" sz="1800" b="0" u="none" strike="noStrike">
                <a:solidFill>
                  <a:schemeClr val="dk1"/>
                </a:solidFill>
                <a:uFillTx/>
                <a:latin typeface="Calibri"/>
              </a:rPr>
              <a:t>Click to edit the title text format</a:t>
            </a:r>
          </a:p>
        </p:txBody>
      </p:sp>
      <p:sp>
        <p:nvSpPr>
          <p:cNvPr id="37"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u="none" strike="noStrike">
                <a:solidFill>
                  <a:schemeClr val="dk1"/>
                </a:solidFill>
                <a:uFillTx/>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u="none" strike="noStrike">
                <a:solidFill>
                  <a:schemeClr val="dk1"/>
                </a:solidFill>
                <a:uFillTx/>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u="none" strike="noStrike">
                <a:solidFill>
                  <a:schemeClr val="dk1"/>
                </a:solidFill>
                <a:uFillTx/>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u="none" strike="noStrike">
                <a:solidFill>
                  <a:schemeClr val="dk1"/>
                </a:solidFill>
                <a:uFillTx/>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u="none" strike="noStrike">
                <a:solidFill>
                  <a:schemeClr val="dk1"/>
                </a:solidFill>
                <a:uFillTx/>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u="none" strike="noStrike">
                <a:solidFill>
                  <a:schemeClr val="dk1"/>
                </a:solidFill>
                <a:uFillTx/>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u="none" strike="noStrike">
                <a:solidFill>
                  <a:schemeClr val="dk1"/>
                </a:solidFill>
                <a:uFillTx/>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file/d/1zor22HoE5pR9FwHAfyqCkJ0SgapF8IUv/view?usp=share_lin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 descr="Text&#10;&#10;Description automatically generated"/>
          <p:cNvPicPr/>
          <p:nvPr/>
        </p:nvPicPr>
        <p:blipFill>
          <a:blip r:embed="rId2"/>
          <a:stretch/>
        </p:blipFill>
        <p:spPr>
          <a:xfrm>
            <a:off x="412920" y="317160"/>
            <a:ext cx="2576160" cy="936000"/>
          </a:xfrm>
          <a:prstGeom prst="rect">
            <a:avLst/>
          </a:prstGeom>
          <a:ln w="0">
            <a:noFill/>
          </a:ln>
        </p:spPr>
      </p:pic>
      <p:sp>
        <p:nvSpPr>
          <p:cNvPr id="2" name="TextBox 1">
            <a:extLst>
              <a:ext uri="{FF2B5EF4-FFF2-40B4-BE49-F238E27FC236}">
                <a16:creationId xmlns:a16="http://schemas.microsoft.com/office/drawing/2014/main" id="{775DD5E1-C12A-23B3-523A-CF7260CBC732}"/>
              </a:ext>
            </a:extLst>
          </p:cNvPr>
          <p:cNvSpPr txBox="1"/>
          <p:nvPr/>
        </p:nvSpPr>
        <p:spPr>
          <a:xfrm>
            <a:off x="950379" y="1887621"/>
            <a:ext cx="6908238" cy="646331"/>
          </a:xfrm>
          <a:prstGeom prst="rect">
            <a:avLst/>
          </a:prstGeom>
          <a:noFill/>
        </p:spPr>
        <p:txBody>
          <a:bodyPr wrap="none" rtlCol="0">
            <a:spAutoFit/>
          </a:bodyPr>
          <a:lstStyle/>
          <a:p>
            <a:r>
              <a:rPr lang="en-VN" sz="3600" b="1"/>
              <a:t>Đề tài: Xây dựng game Ô ĂN QUAN</a:t>
            </a:r>
          </a:p>
        </p:txBody>
      </p:sp>
      <p:sp>
        <p:nvSpPr>
          <p:cNvPr id="3" name="TextBox 2">
            <a:extLst>
              <a:ext uri="{FF2B5EF4-FFF2-40B4-BE49-F238E27FC236}">
                <a16:creationId xmlns:a16="http://schemas.microsoft.com/office/drawing/2014/main" id="{2D2724B0-5001-C8A1-BF05-0EB8131BE670}"/>
              </a:ext>
            </a:extLst>
          </p:cNvPr>
          <p:cNvSpPr txBox="1"/>
          <p:nvPr/>
        </p:nvSpPr>
        <p:spPr>
          <a:xfrm>
            <a:off x="1079552" y="2900680"/>
            <a:ext cx="3627724" cy="707886"/>
          </a:xfrm>
          <a:prstGeom prst="rect">
            <a:avLst/>
          </a:prstGeom>
          <a:noFill/>
        </p:spPr>
        <p:txBody>
          <a:bodyPr wrap="none" lIns="91440" tIns="45720" rIns="91440" bIns="45720" rtlCol="0" anchor="t">
            <a:spAutoFit/>
          </a:bodyPr>
          <a:lstStyle/>
          <a:p>
            <a:r>
              <a:rPr lang="en-VN" sz="2000" b="1" err="1"/>
              <a:t>Nhóm</a:t>
            </a:r>
            <a:r>
              <a:rPr lang="en-VN" sz="2000" b="1"/>
              <a:t>: 4</a:t>
            </a:r>
            <a:endParaRPr lang="en-US" sz="2000" b="1">
              <a:ea typeface="Calibri"/>
              <a:cs typeface="Calibri"/>
            </a:endParaRPr>
          </a:p>
          <a:p>
            <a:r>
              <a:rPr lang="en-VN" sz="2000" b="1"/>
              <a:t>GVHD: TS. Nguyễn Thị T</a:t>
            </a:r>
            <a:r>
              <a:rPr lang="en-US" sz="2000" b="1"/>
              <a:t>h</a:t>
            </a:r>
            <a:r>
              <a:rPr lang="en-VN" sz="2000" b="1"/>
              <a:t>u Trang</a:t>
            </a:r>
            <a:endParaRPr lang="en-VN" sz="2000" b="1">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idx="3"/>
          </p:nvPr>
        </p:nvSpPr>
        <p:spPr/>
        <p:txBody>
          <a:bodyPr/>
          <a:lstStyle/>
          <a:p>
            <a:fld id="{0ABBB68A-C434-4773-828D-7FAF0008CAB1}" type="slidenum">
              <a:rPr/>
              <a:t>10</a:t>
            </a:fld>
            <a:endParaRPr/>
          </a:p>
        </p:txBody>
      </p:sp>
      <p:sp>
        <p:nvSpPr>
          <p:cNvPr id="4" name="TextBox 3">
            <a:extLst>
              <a:ext uri="{FF2B5EF4-FFF2-40B4-BE49-F238E27FC236}">
                <a16:creationId xmlns:a16="http://schemas.microsoft.com/office/drawing/2014/main" id="{0CCB53FF-3925-C2D1-8B40-FFC89DC821EA}"/>
              </a:ext>
            </a:extLst>
          </p:cNvPr>
          <p:cNvSpPr txBox="1"/>
          <p:nvPr/>
        </p:nvSpPr>
        <p:spPr>
          <a:xfrm>
            <a:off x="274320" y="45720"/>
            <a:ext cx="2557239" cy="523220"/>
          </a:xfrm>
          <a:prstGeom prst="rect">
            <a:avLst/>
          </a:prstGeom>
          <a:noFill/>
        </p:spPr>
        <p:txBody>
          <a:bodyPr wrap="none" rtlCol="0">
            <a:spAutoFit/>
          </a:bodyPr>
          <a:lstStyle/>
          <a:p>
            <a:r>
              <a:rPr lang="en-VN" sz="2800">
                <a:solidFill>
                  <a:schemeClr val="bg1"/>
                </a:solidFill>
              </a:rPr>
              <a:t>OOP Techniques</a:t>
            </a:r>
          </a:p>
        </p:txBody>
      </p:sp>
      <p:sp>
        <p:nvSpPr>
          <p:cNvPr id="5" name="TextBox 4">
            <a:extLst>
              <a:ext uri="{FF2B5EF4-FFF2-40B4-BE49-F238E27FC236}">
                <a16:creationId xmlns:a16="http://schemas.microsoft.com/office/drawing/2014/main" id="{A5593F53-CB19-AD06-F9C3-CC31C4E2349C}"/>
              </a:ext>
            </a:extLst>
          </p:cNvPr>
          <p:cNvSpPr txBox="1"/>
          <p:nvPr/>
        </p:nvSpPr>
        <p:spPr>
          <a:xfrm>
            <a:off x="274320" y="783252"/>
            <a:ext cx="8546296" cy="1107996"/>
          </a:xfrm>
          <a:prstGeom prst="rect">
            <a:avLst/>
          </a:prstGeom>
          <a:noFill/>
        </p:spPr>
        <p:txBody>
          <a:bodyPr wrap="square" rtlCol="0">
            <a:spAutoFit/>
          </a:bodyPr>
          <a:lstStyle/>
          <a:p>
            <a:pPr algn="just"/>
            <a:r>
              <a:rPr lang="en-VN" b="1"/>
              <a:t>1. Encapsulation:</a:t>
            </a:r>
            <a:r>
              <a:rPr lang="en-VN" sz="1600"/>
              <a:t> </a:t>
            </a:r>
            <a:r>
              <a:rPr lang="en-US" sz="1600"/>
              <a:t>is the technique of bundling the data (attributes) and methods (functions) that operate on the data into a single unit, or class. It also involves restricting direct access to some of an object’s components, which is achieved using access modifiers like ’private’, ’protected’, and ’public’. Encapsulation is demonstrated in </a:t>
            </a:r>
            <a:r>
              <a:rPr lang="en-US" sz="1600" b="1"/>
              <a:t>Gem, Cell, </a:t>
            </a:r>
            <a:r>
              <a:rPr lang="en-US" sz="1600" b="1" err="1"/>
              <a:t>GameBoard</a:t>
            </a:r>
            <a:r>
              <a:rPr lang="en-US" sz="1600" b="1"/>
              <a:t>, Player </a:t>
            </a:r>
            <a:r>
              <a:rPr lang="en-US" sz="1600"/>
              <a:t>classes by:</a:t>
            </a:r>
          </a:p>
        </p:txBody>
      </p:sp>
      <p:sp>
        <p:nvSpPr>
          <p:cNvPr id="6" name="TextBox 5">
            <a:extLst>
              <a:ext uri="{FF2B5EF4-FFF2-40B4-BE49-F238E27FC236}">
                <a16:creationId xmlns:a16="http://schemas.microsoft.com/office/drawing/2014/main" id="{D8A2A865-19B4-4710-3B1A-0039DE8B31B3}"/>
              </a:ext>
            </a:extLst>
          </p:cNvPr>
          <p:cNvSpPr txBox="1"/>
          <p:nvPr/>
        </p:nvSpPr>
        <p:spPr>
          <a:xfrm>
            <a:off x="478443" y="2105561"/>
            <a:ext cx="8297567" cy="1323439"/>
          </a:xfrm>
          <a:prstGeom prst="rect">
            <a:avLst/>
          </a:prstGeom>
          <a:noFill/>
        </p:spPr>
        <p:txBody>
          <a:bodyPr wrap="square" rtlCol="0">
            <a:spAutoFit/>
          </a:bodyPr>
          <a:lstStyle/>
          <a:p>
            <a:pPr marL="285750" indent="-285750" algn="just">
              <a:buFont typeface="Arial" panose="020B0604020202020204" pitchFamily="34" charset="0"/>
              <a:buChar char="•"/>
            </a:pPr>
            <a:r>
              <a:rPr lang="vi-VN" sz="1600"/>
              <a:t>Làm cho các thuộc tính trở nên private để hạn chế quyền truy cập trực tiếp</a:t>
            </a:r>
          </a:p>
          <a:p>
            <a:pPr marL="285750" indent="-285750" algn="just">
              <a:buFont typeface="Arial" panose="020B0604020202020204" pitchFamily="34" charset="0"/>
              <a:buChar char="•"/>
            </a:pPr>
            <a:r>
              <a:rPr lang="vi-VN" sz="1600"/>
              <a:t>Cung cấp các phương thức getter và setter public để truy cập và sửa đổi các thuộc tính riêng tư</a:t>
            </a:r>
            <a:endParaRPr lang="en-US" sz="1600"/>
          </a:p>
          <a:p>
            <a:pPr marL="285750" indent="-285750" algn="just">
              <a:buFont typeface="Arial" panose="020B0604020202020204" pitchFamily="34" charset="0"/>
              <a:buChar char="•"/>
            </a:pPr>
            <a:r>
              <a:rPr lang="vi-VN" sz="1600"/>
              <a:t>Đảm bảo rằng trạng thái nội bộ của các đối tượng chỉ có thể được thay đổi thông qua các phương thức được xác định rõ ràng, duy trì tính toàn vẹn của dữ liệu và ẩn các chi tiết triển khai khỏi thế giới bên ngoài.</a:t>
            </a:r>
            <a:endParaRPr lang="en-VN"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idx="3"/>
          </p:nvPr>
        </p:nvSpPr>
        <p:spPr/>
        <p:txBody>
          <a:bodyPr/>
          <a:lstStyle/>
          <a:p>
            <a:fld id="{63D5E6AE-AC9B-41F1-9FA0-2DDA3C01EBE1}" type="slidenum">
              <a:rPr/>
              <a:t>11</a:t>
            </a:fld>
            <a:endParaRPr/>
          </a:p>
        </p:txBody>
      </p:sp>
      <p:sp>
        <p:nvSpPr>
          <p:cNvPr id="2" name="TextBox 1">
            <a:extLst>
              <a:ext uri="{FF2B5EF4-FFF2-40B4-BE49-F238E27FC236}">
                <a16:creationId xmlns:a16="http://schemas.microsoft.com/office/drawing/2014/main" id="{8D3AE824-43ED-3642-9B1C-2F25089441D3}"/>
              </a:ext>
            </a:extLst>
          </p:cNvPr>
          <p:cNvSpPr txBox="1"/>
          <p:nvPr/>
        </p:nvSpPr>
        <p:spPr>
          <a:xfrm>
            <a:off x="185627" y="724085"/>
            <a:ext cx="8772745" cy="861774"/>
          </a:xfrm>
          <a:prstGeom prst="rect">
            <a:avLst/>
          </a:prstGeom>
          <a:noFill/>
        </p:spPr>
        <p:txBody>
          <a:bodyPr wrap="square" rtlCol="0">
            <a:spAutoFit/>
          </a:bodyPr>
          <a:lstStyle/>
          <a:p>
            <a:pPr algn="just"/>
            <a:r>
              <a:rPr lang="en-VN" b="1"/>
              <a:t>2. Inheritance:</a:t>
            </a:r>
            <a:r>
              <a:rPr lang="en-US" sz="1600">
                <a:effectLst/>
                <a:latin typeface="CMR10"/>
              </a:rPr>
              <a:t> </a:t>
            </a:r>
            <a:r>
              <a:rPr lang="en-US" sz="1600">
                <a:effectLst/>
              </a:rPr>
              <a:t>is a mechanism where one class (child/subclass) inherits the attributes and methods of another class (parent/superclass). This is how inheritance is demonstrated in the project: </a:t>
            </a:r>
          </a:p>
          <a:p>
            <a:pPr marL="457200" indent="-457200" algn="just">
              <a:buAutoNum type="arabicPeriod"/>
            </a:pPr>
            <a:endParaRPr lang="en-US" sz="1600"/>
          </a:p>
        </p:txBody>
      </p:sp>
      <p:sp>
        <p:nvSpPr>
          <p:cNvPr id="4" name="TextBox 3">
            <a:extLst>
              <a:ext uri="{FF2B5EF4-FFF2-40B4-BE49-F238E27FC236}">
                <a16:creationId xmlns:a16="http://schemas.microsoft.com/office/drawing/2014/main" id="{EC7F3172-9922-5415-F9DC-0E7360929700}"/>
              </a:ext>
            </a:extLst>
          </p:cNvPr>
          <p:cNvSpPr txBox="1"/>
          <p:nvPr/>
        </p:nvSpPr>
        <p:spPr>
          <a:xfrm>
            <a:off x="423705" y="1728438"/>
            <a:ext cx="8151583" cy="1569660"/>
          </a:xfrm>
          <a:prstGeom prst="rect">
            <a:avLst/>
          </a:prstGeom>
          <a:noFill/>
        </p:spPr>
        <p:txBody>
          <a:bodyPr wrap="square" rtlCol="0">
            <a:spAutoFit/>
          </a:bodyPr>
          <a:lstStyle/>
          <a:p>
            <a:pPr marL="285750" indent="-285750">
              <a:buFont typeface="Arial" panose="020B0604020202020204" pitchFamily="34" charset="0"/>
              <a:buChar char="•"/>
            </a:pPr>
            <a:r>
              <a:rPr lang="en-VN" sz="1600"/>
              <a:t>Abstract classes:</a:t>
            </a:r>
            <a:r>
              <a:rPr lang="en-VN" sz="1600" b="1"/>
              <a:t> Cell</a:t>
            </a:r>
            <a:r>
              <a:rPr lang="en-VN" sz="1600"/>
              <a:t> và </a:t>
            </a:r>
            <a:r>
              <a:rPr lang="en-VN" sz="1600" b="1"/>
              <a:t>Gem </a:t>
            </a:r>
            <a:r>
              <a:rPr lang="vi-VN" sz="1600"/>
              <a:t>là các lớp trừu tượng định nghĩa các thuộc tính và phương thức chung cho các lớp con của chúng</a:t>
            </a:r>
          </a:p>
          <a:p>
            <a:pPr marL="285750" indent="-285750">
              <a:buFont typeface="Arial" panose="020B0604020202020204" pitchFamily="34" charset="0"/>
              <a:buChar char="•"/>
            </a:pPr>
            <a:r>
              <a:rPr lang="en-US" sz="1600" err="1"/>
              <a:t>Lớp</a:t>
            </a:r>
            <a:r>
              <a:rPr lang="en-US" sz="1600" b="1"/>
              <a:t> </a:t>
            </a:r>
            <a:r>
              <a:rPr lang="en-US" sz="1600" b="1" err="1"/>
              <a:t>HalfCircle</a:t>
            </a:r>
            <a:r>
              <a:rPr lang="en-US" sz="1600" b="1"/>
              <a:t> </a:t>
            </a:r>
            <a:r>
              <a:rPr lang="en-US" sz="1600" err="1"/>
              <a:t>và</a:t>
            </a:r>
            <a:r>
              <a:rPr lang="en-US" sz="1600" b="1"/>
              <a:t> Square </a:t>
            </a:r>
            <a:r>
              <a:rPr lang="en-US" sz="1600"/>
              <a:t>extends </a:t>
            </a:r>
            <a:r>
              <a:rPr lang="en-US" sz="1600" b="1"/>
              <a:t>Cell</a:t>
            </a:r>
            <a:r>
              <a:rPr lang="en-US" sz="1600"/>
              <a:t> abstract class: </a:t>
            </a:r>
            <a:r>
              <a:rPr lang="en-US" sz="1600" err="1"/>
              <a:t>kế</a:t>
            </a:r>
            <a:r>
              <a:rPr lang="en-US" sz="1600"/>
              <a:t> </a:t>
            </a:r>
            <a:r>
              <a:rPr lang="en-US" sz="1600" err="1"/>
              <a:t>thừa</a:t>
            </a:r>
            <a:r>
              <a:rPr lang="en-US" sz="1600"/>
              <a:t> </a:t>
            </a:r>
            <a:r>
              <a:rPr lang="en-US" sz="1600" err="1"/>
              <a:t>các</a:t>
            </a:r>
            <a:r>
              <a:rPr lang="en-US" sz="1600"/>
              <a:t> </a:t>
            </a:r>
            <a:r>
              <a:rPr lang="en-US" sz="1600" err="1"/>
              <a:t>thuộc</a:t>
            </a:r>
            <a:r>
              <a:rPr lang="en-US" sz="1600"/>
              <a:t> </a:t>
            </a:r>
            <a:r>
              <a:rPr lang="en-US" sz="1600" err="1"/>
              <a:t>tính</a:t>
            </a:r>
            <a:r>
              <a:rPr lang="en-US" sz="1600"/>
              <a:t> </a:t>
            </a:r>
            <a:r>
              <a:rPr lang="en-US" sz="1600" err="1"/>
              <a:t>và</a:t>
            </a:r>
            <a:r>
              <a:rPr lang="en-US" sz="1600"/>
              <a:t> </a:t>
            </a:r>
            <a:r>
              <a:rPr lang="en-US" sz="1600" err="1"/>
              <a:t>phương</a:t>
            </a:r>
            <a:r>
              <a:rPr lang="en-US" sz="1600"/>
              <a:t> </a:t>
            </a:r>
            <a:r>
              <a:rPr lang="en-US" sz="1600" err="1"/>
              <a:t>thức</a:t>
            </a:r>
            <a:r>
              <a:rPr lang="en-US" sz="1600"/>
              <a:t> </a:t>
            </a:r>
            <a:r>
              <a:rPr lang="en-US" sz="1600" err="1"/>
              <a:t>của</a:t>
            </a:r>
            <a:r>
              <a:rPr lang="en-US" sz="1600"/>
              <a:t> Cell class, </a:t>
            </a:r>
            <a:r>
              <a:rPr lang="en-US" sz="1600" err="1"/>
              <a:t>ghi</a:t>
            </a:r>
            <a:r>
              <a:rPr lang="en-US" sz="1600"/>
              <a:t> đè </a:t>
            </a:r>
            <a:r>
              <a:rPr lang="en-US" sz="1600" err="1"/>
              <a:t>phương</a:t>
            </a:r>
            <a:r>
              <a:rPr lang="en-US" sz="1600"/>
              <a:t> </a:t>
            </a:r>
            <a:r>
              <a:rPr lang="en-US" sz="1600" err="1"/>
              <a:t>thức</a:t>
            </a:r>
            <a:r>
              <a:rPr lang="en-US" sz="1600"/>
              <a:t> </a:t>
            </a:r>
            <a:r>
              <a:rPr lang="en-US" sz="1600" b="1" err="1"/>
              <a:t>toString</a:t>
            </a:r>
            <a:endParaRPr lang="en-US" sz="1600" b="1"/>
          </a:p>
          <a:p>
            <a:pPr marL="285750" indent="-285750">
              <a:buFont typeface="Arial" panose="020B0604020202020204" pitchFamily="34" charset="0"/>
              <a:buChar char="•"/>
            </a:pPr>
            <a:r>
              <a:rPr lang="en-US" sz="1600" err="1"/>
              <a:t>Lớp</a:t>
            </a:r>
            <a:r>
              <a:rPr lang="en-US" sz="1600" b="1"/>
              <a:t> </a:t>
            </a:r>
            <a:r>
              <a:rPr lang="en-US" sz="1600" b="1" err="1"/>
              <a:t>SmallGem</a:t>
            </a:r>
            <a:r>
              <a:rPr lang="en-US" sz="1600" b="1"/>
              <a:t> </a:t>
            </a:r>
            <a:r>
              <a:rPr lang="en-US" sz="1600" err="1"/>
              <a:t>và</a:t>
            </a:r>
            <a:r>
              <a:rPr lang="en-US" sz="1600" b="1"/>
              <a:t> </a:t>
            </a:r>
            <a:r>
              <a:rPr lang="en-US" sz="1600" b="1" err="1"/>
              <a:t>BigGem</a:t>
            </a:r>
            <a:r>
              <a:rPr lang="en-US" sz="1600" b="1"/>
              <a:t> </a:t>
            </a:r>
            <a:r>
              <a:rPr lang="en-US" sz="1600"/>
              <a:t>extends </a:t>
            </a:r>
            <a:r>
              <a:rPr lang="en-US" sz="1600" b="1"/>
              <a:t>Gem</a:t>
            </a:r>
            <a:r>
              <a:rPr lang="en-US" sz="1600"/>
              <a:t> abstract class: </a:t>
            </a:r>
            <a:r>
              <a:rPr lang="en-US" sz="1600" err="1"/>
              <a:t>kế</a:t>
            </a:r>
            <a:r>
              <a:rPr lang="en-US" sz="1600"/>
              <a:t> </a:t>
            </a:r>
            <a:r>
              <a:rPr lang="en-US" sz="1600" err="1"/>
              <a:t>thừa</a:t>
            </a:r>
            <a:r>
              <a:rPr lang="en-US" sz="1600"/>
              <a:t> </a:t>
            </a:r>
            <a:r>
              <a:rPr lang="en-US" sz="1600" err="1"/>
              <a:t>các</a:t>
            </a:r>
            <a:r>
              <a:rPr lang="en-US" sz="1600"/>
              <a:t> </a:t>
            </a:r>
            <a:r>
              <a:rPr lang="en-US" sz="1600" err="1"/>
              <a:t>thuộc</a:t>
            </a:r>
            <a:r>
              <a:rPr lang="en-US" sz="1600"/>
              <a:t> </a:t>
            </a:r>
            <a:r>
              <a:rPr lang="en-US" sz="1600" err="1"/>
              <a:t>tính</a:t>
            </a:r>
            <a:r>
              <a:rPr lang="en-US" sz="1600"/>
              <a:t> </a:t>
            </a:r>
            <a:r>
              <a:rPr lang="en-US" sz="1600" err="1"/>
              <a:t>và</a:t>
            </a:r>
            <a:r>
              <a:rPr lang="en-US" sz="1600"/>
              <a:t> </a:t>
            </a:r>
            <a:r>
              <a:rPr lang="en-US" sz="1600" err="1"/>
              <a:t>phương</a:t>
            </a:r>
            <a:r>
              <a:rPr lang="en-US" sz="1600"/>
              <a:t> </a:t>
            </a:r>
            <a:r>
              <a:rPr lang="en-US" sz="1600" err="1"/>
              <a:t>thức</a:t>
            </a:r>
            <a:r>
              <a:rPr lang="en-US" sz="1600"/>
              <a:t> </a:t>
            </a:r>
            <a:r>
              <a:rPr lang="en-US" sz="1600" err="1"/>
              <a:t>của</a:t>
            </a:r>
            <a:r>
              <a:rPr lang="en-US" sz="1600"/>
              <a:t> </a:t>
            </a:r>
            <a:r>
              <a:rPr lang="en-US" sz="1600" b="1"/>
              <a:t>Gem</a:t>
            </a:r>
            <a:r>
              <a:rPr lang="en-US" sz="1600"/>
              <a:t> class, </a:t>
            </a:r>
            <a:r>
              <a:rPr lang="en-US" sz="1600" err="1"/>
              <a:t>ghi</a:t>
            </a:r>
            <a:r>
              <a:rPr lang="en-US" sz="1600"/>
              <a:t> </a:t>
            </a:r>
            <a:r>
              <a:rPr lang="en-US" sz="1600" err="1"/>
              <a:t>đè</a:t>
            </a:r>
            <a:r>
              <a:rPr lang="en-US" sz="1600"/>
              <a:t> </a:t>
            </a:r>
            <a:r>
              <a:rPr lang="en-US" sz="1600" err="1"/>
              <a:t>các</a:t>
            </a:r>
            <a:r>
              <a:rPr lang="en-US" sz="1600"/>
              <a:t> </a:t>
            </a:r>
            <a:r>
              <a:rPr lang="en-US" sz="1600" err="1"/>
              <a:t>phương</a:t>
            </a:r>
            <a:r>
              <a:rPr lang="en-US" sz="1600"/>
              <a:t> </a:t>
            </a:r>
            <a:r>
              <a:rPr lang="en-US" sz="1600" err="1"/>
              <a:t>thức</a:t>
            </a:r>
            <a:r>
              <a:rPr lang="en-US" sz="1600"/>
              <a:t> </a:t>
            </a:r>
            <a:r>
              <a:rPr lang="en-US" sz="1600" b="1" err="1"/>
              <a:t>getValue</a:t>
            </a:r>
            <a:r>
              <a:rPr lang="en-US" sz="1600"/>
              <a:t>, </a:t>
            </a:r>
            <a:r>
              <a:rPr lang="en-US" sz="1600" b="1" err="1"/>
              <a:t>getPosition</a:t>
            </a:r>
            <a:r>
              <a:rPr lang="en-US" sz="1600"/>
              <a:t>, </a:t>
            </a:r>
            <a:r>
              <a:rPr lang="en-US" sz="1600" b="1" err="1"/>
              <a:t>toString</a:t>
            </a:r>
            <a:endParaRPr lang="en-VN" sz="1600" b="1"/>
          </a:p>
        </p:txBody>
      </p:sp>
      <p:sp>
        <p:nvSpPr>
          <p:cNvPr id="5" name="TextBox 4">
            <a:extLst>
              <a:ext uri="{FF2B5EF4-FFF2-40B4-BE49-F238E27FC236}">
                <a16:creationId xmlns:a16="http://schemas.microsoft.com/office/drawing/2014/main" id="{73068943-730B-7E2B-B161-F8C46052FF2B}"/>
              </a:ext>
            </a:extLst>
          </p:cNvPr>
          <p:cNvSpPr txBox="1"/>
          <p:nvPr/>
        </p:nvSpPr>
        <p:spPr>
          <a:xfrm>
            <a:off x="274320" y="45720"/>
            <a:ext cx="2557239" cy="523220"/>
          </a:xfrm>
          <a:prstGeom prst="rect">
            <a:avLst/>
          </a:prstGeom>
          <a:noFill/>
        </p:spPr>
        <p:txBody>
          <a:bodyPr wrap="none" rtlCol="0">
            <a:spAutoFit/>
          </a:bodyPr>
          <a:lstStyle/>
          <a:p>
            <a:r>
              <a:rPr lang="en-VN" sz="2800">
                <a:solidFill>
                  <a:schemeClr val="bg1"/>
                </a:solidFill>
              </a:rPr>
              <a:t>OOP Techniques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idx="3"/>
          </p:nvPr>
        </p:nvSpPr>
        <p:spPr/>
        <p:txBody>
          <a:bodyPr/>
          <a:lstStyle/>
          <a:p>
            <a:fld id="{63D5E6AE-AC9B-41F1-9FA0-2DDA3C01EBE1}" type="slidenum">
              <a:rPr/>
              <a:t>12</a:t>
            </a:fld>
            <a:endParaRPr/>
          </a:p>
        </p:txBody>
      </p:sp>
      <p:sp>
        <p:nvSpPr>
          <p:cNvPr id="2" name="TextBox 1">
            <a:extLst>
              <a:ext uri="{FF2B5EF4-FFF2-40B4-BE49-F238E27FC236}">
                <a16:creationId xmlns:a16="http://schemas.microsoft.com/office/drawing/2014/main" id="{8D3AE824-43ED-3642-9B1C-2F25089441D3}"/>
              </a:ext>
            </a:extLst>
          </p:cNvPr>
          <p:cNvSpPr txBox="1"/>
          <p:nvPr/>
        </p:nvSpPr>
        <p:spPr>
          <a:xfrm>
            <a:off x="185627" y="724085"/>
            <a:ext cx="8772745" cy="861774"/>
          </a:xfrm>
          <a:prstGeom prst="rect">
            <a:avLst/>
          </a:prstGeom>
          <a:noFill/>
        </p:spPr>
        <p:txBody>
          <a:bodyPr wrap="square" rtlCol="0">
            <a:spAutoFit/>
          </a:bodyPr>
          <a:lstStyle/>
          <a:p>
            <a:pPr algn="just"/>
            <a:r>
              <a:rPr lang="en-VN" b="1"/>
              <a:t>3. Polymorphisim:</a:t>
            </a:r>
            <a:r>
              <a:rPr lang="en-US" sz="1600">
                <a:effectLst/>
              </a:rPr>
              <a:t> allows objects to be treated as instances of their parent class rather than their actual class. It is often achieved through method overriding and interface implementation. Classes applied Polymorphism:</a:t>
            </a:r>
            <a:endParaRPr lang="en-US" sz="1600"/>
          </a:p>
        </p:txBody>
      </p:sp>
      <p:sp>
        <p:nvSpPr>
          <p:cNvPr id="4" name="TextBox 3">
            <a:extLst>
              <a:ext uri="{FF2B5EF4-FFF2-40B4-BE49-F238E27FC236}">
                <a16:creationId xmlns:a16="http://schemas.microsoft.com/office/drawing/2014/main" id="{EC7F3172-9922-5415-F9DC-0E7360929700}"/>
              </a:ext>
            </a:extLst>
          </p:cNvPr>
          <p:cNvSpPr txBox="1"/>
          <p:nvPr/>
        </p:nvSpPr>
        <p:spPr>
          <a:xfrm>
            <a:off x="423705" y="1728438"/>
            <a:ext cx="8151583" cy="1323439"/>
          </a:xfrm>
          <a:prstGeom prst="rect">
            <a:avLst/>
          </a:prstGeom>
          <a:noFill/>
        </p:spPr>
        <p:txBody>
          <a:bodyPr wrap="square" rtlCol="0">
            <a:spAutoFit/>
          </a:bodyPr>
          <a:lstStyle/>
          <a:p>
            <a:pPr marL="285750" indent="-285750">
              <a:buFont typeface="Arial" panose="020B0604020202020204" pitchFamily="34" charset="0"/>
              <a:buChar char="•"/>
            </a:pPr>
            <a:r>
              <a:rPr lang="en-VN" sz="1600"/>
              <a:t>Phương thức</a:t>
            </a:r>
            <a:r>
              <a:rPr lang="en-VN" sz="1600" b="1"/>
              <a:t> toString </a:t>
            </a:r>
            <a:r>
              <a:rPr lang="en-VN" sz="1600"/>
              <a:t>được ghi đè trong các lớp </a:t>
            </a:r>
            <a:r>
              <a:rPr lang="en-VN" sz="1600" b="1"/>
              <a:t>Square</a:t>
            </a:r>
            <a:r>
              <a:rPr lang="en-VN" sz="1600"/>
              <a:t>, </a:t>
            </a:r>
            <a:r>
              <a:rPr lang="en-VN" sz="1600" b="1"/>
              <a:t>HalfCircle</a:t>
            </a:r>
            <a:r>
              <a:rPr lang="en-VN" sz="1600"/>
              <a:t>, </a:t>
            </a:r>
            <a:r>
              <a:rPr lang="en-VN" sz="1600" b="1"/>
              <a:t>BigGem</a:t>
            </a:r>
            <a:r>
              <a:rPr lang="en-VN" sz="1600"/>
              <a:t>, </a:t>
            </a:r>
            <a:r>
              <a:rPr lang="en-VN" sz="1600" b="1"/>
              <a:t>SmallGem: </a:t>
            </a:r>
            <a:r>
              <a:rPr lang="en-VN" sz="1600"/>
              <a:t>với mỗi đối tượng khác nhau của các lớp trên, phương thức </a:t>
            </a:r>
            <a:r>
              <a:rPr lang="en-VN" sz="1600" b="1"/>
              <a:t>toString</a:t>
            </a:r>
            <a:r>
              <a:rPr lang="en-VN" sz="1600"/>
              <a:t> sẽ được triển khai theo các cách khác nhau tùy thuộc vào lớp mà đối tượng đó thể hiện</a:t>
            </a:r>
          </a:p>
          <a:p>
            <a:pPr marL="285750" indent="-285750">
              <a:buFont typeface="Arial" panose="020B0604020202020204" pitchFamily="34" charset="0"/>
              <a:buChar char="•"/>
            </a:pPr>
            <a:r>
              <a:rPr lang="en-VN" sz="1600"/>
              <a:t>Tương tự với phương thức </a:t>
            </a:r>
            <a:r>
              <a:rPr lang="en-VN" sz="1600" b="1"/>
              <a:t>getValue</a:t>
            </a:r>
            <a:r>
              <a:rPr lang="en-VN" sz="1600"/>
              <a:t> và </a:t>
            </a:r>
            <a:r>
              <a:rPr lang="en-VN" sz="1600" b="1"/>
              <a:t>getPosition</a:t>
            </a:r>
            <a:r>
              <a:rPr lang="en-VN" sz="1600"/>
              <a:t> trong class </a:t>
            </a:r>
            <a:r>
              <a:rPr lang="en-VN" sz="1600" b="1"/>
              <a:t>BigGem</a:t>
            </a:r>
            <a:r>
              <a:rPr lang="en-VN" sz="1600"/>
              <a:t> và </a:t>
            </a:r>
            <a:r>
              <a:rPr lang="en-VN" sz="1600" b="1"/>
              <a:t>SmallGem</a:t>
            </a:r>
          </a:p>
          <a:p>
            <a:pPr marL="285750" indent="-285750">
              <a:buFont typeface="Arial" panose="020B0604020202020204" pitchFamily="34" charset="0"/>
              <a:buChar char="•"/>
            </a:pPr>
            <a:endParaRPr lang="en-VN" sz="1600" b="1"/>
          </a:p>
        </p:txBody>
      </p:sp>
      <p:sp>
        <p:nvSpPr>
          <p:cNvPr id="5" name="TextBox 4">
            <a:extLst>
              <a:ext uri="{FF2B5EF4-FFF2-40B4-BE49-F238E27FC236}">
                <a16:creationId xmlns:a16="http://schemas.microsoft.com/office/drawing/2014/main" id="{F7EB4D6F-B4DD-542C-A8B4-4AF487466A42}"/>
              </a:ext>
            </a:extLst>
          </p:cNvPr>
          <p:cNvSpPr txBox="1"/>
          <p:nvPr/>
        </p:nvSpPr>
        <p:spPr>
          <a:xfrm>
            <a:off x="274320" y="45720"/>
            <a:ext cx="2557239" cy="523220"/>
          </a:xfrm>
          <a:prstGeom prst="rect">
            <a:avLst/>
          </a:prstGeom>
          <a:noFill/>
        </p:spPr>
        <p:txBody>
          <a:bodyPr wrap="none" rtlCol="0">
            <a:spAutoFit/>
          </a:bodyPr>
          <a:lstStyle/>
          <a:p>
            <a:r>
              <a:rPr lang="en-VN" sz="2800">
                <a:solidFill>
                  <a:schemeClr val="bg1"/>
                </a:solidFill>
              </a:rPr>
              <a:t>OOP Techniques</a:t>
            </a:r>
          </a:p>
        </p:txBody>
      </p:sp>
    </p:spTree>
    <p:extLst>
      <p:ext uri="{BB962C8B-B14F-4D97-AF65-F5344CB8AC3E}">
        <p14:creationId xmlns:p14="http://schemas.microsoft.com/office/powerpoint/2010/main" val="193232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idx="3"/>
          </p:nvPr>
        </p:nvSpPr>
        <p:spPr/>
        <p:txBody>
          <a:bodyPr/>
          <a:lstStyle/>
          <a:p>
            <a:fld id="{63D5E6AE-AC9B-41F1-9FA0-2DDA3C01EBE1}" type="slidenum">
              <a:rPr/>
              <a:t>13</a:t>
            </a:fld>
            <a:endParaRPr/>
          </a:p>
        </p:txBody>
      </p:sp>
      <p:sp>
        <p:nvSpPr>
          <p:cNvPr id="2" name="TextBox 1">
            <a:extLst>
              <a:ext uri="{FF2B5EF4-FFF2-40B4-BE49-F238E27FC236}">
                <a16:creationId xmlns:a16="http://schemas.microsoft.com/office/drawing/2014/main" id="{8D3AE824-43ED-3642-9B1C-2F25089441D3}"/>
              </a:ext>
            </a:extLst>
          </p:cNvPr>
          <p:cNvSpPr txBox="1"/>
          <p:nvPr/>
        </p:nvSpPr>
        <p:spPr>
          <a:xfrm>
            <a:off x="185627" y="724085"/>
            <a:ext cx="8772745" cy="1107996"/>
          </a:xfrm>
          <a:prstGeom prst="rect">
            <a:avLst/>
          </a:prstGeom>
          <a:noFill/>
        </p:spPr>
        <p:txBody>
          <a:bodyPr wrap="square" rtlCol="0">
            <a:spAutoFit/>
          </a:bodyPr>
          <a:lstStyle/>
          <a:p>
            <a:pPr algn="just"/>
            <a:r>
              <a:rPr lang="en-VN" b="1"/>
              <a:t>4. Abstraction: </a:t>
            </a:r>
            <a:r>
              <a:rPr lang="en-US" sz="1600">
                <a:effectLst/>
              </a:rPr>
              <a:t>involves creating simple models representing more complex underlying code and data. It helps in focusing on what an object does instead of how it does it. </a:t>
            </a:r>
            <a:r>
              <a:rPr lang="en-US" sz="1600" b="1">
                <a:effectLst/>
              </a:rPr>
              <a:t>Cell</a:t>
            </a:r>
            <a:r>
              <a:rPr lang="en-US" sz="1600">
                <a:effectLst/>
              </a:rPr>
              <a:t> and </a:t>
            </a:r>
            <a:r>
              <a:rPr lang="en-US" sz="1600" b="1">
                <a:effectLst/>
              </a:rPr>
              <a:t>Gem</a:t>
            </a:r>
            <a:r>
              <a:rPr lang="en-US" sz="1600">
                <a:effectLst/>
              </a:rPr>
              <a:t> are abstract classes that define common attributes and methods for their subclasses. The specific details of Cell types (</a:t>
            </a:r>
            <a:r>
              <a:rPr lang="en-US" sz="1600" b="1" err="1">
                <a:effectLst/>
              </a:rPr>
              <a:t>HalfCircle</a:t>
            </a:r>
            <a:r>
              <a:rPr lang="en-US" sz="1600">
                <a:effectLst/>
              </a:rPr>
              <a:t> and </a:t>
            </a:r>
            <a:r>
              <a:rPr lang="en-US" sz="1600" b="1">
                <a:effectLst/>
              </a:rPr>
              <a:t>Square</a:t>
            </a:r>
            <a:r>
              <a:rPr lang="en-US" sz="1600">
                <a:effectLst/>
              </a:rPr>
              <a:t>) and Gem types (</a:t>
            </a:r>
            <a:r>
              <a:rPr lang="en-US" sz="1600" b="1" err="1">
                <a:effectLst/>
              </a:rPr>
              <a:t>BigGem</a:t>
            </a:r>
            <a:r>
              <a:rPr lang="en-US" sz="1600">
                <a:effectLst/>
              </a:rPr>
              <a:t> and </a:t>
            </a:r>
            <a:r>
              <a:rPr lang="en-US" sz="1600" b="1" err="1">
                <a:effectLst/>
              </a:rPr>
              <a:t>SmallGem</a:t>
            </a:r>
            <a:r>
              <a:rPr lang="en-US" sz="1600">
                <a:effectLst/>
              </a:rPr>
              <a:t>) are abstracted out</a:t>
            </a:r>
            <a:endParaRPr lang="en-US" sz="1600"/>
          </a:p>
        </p:txBody>
      </p:sp>
      <p:sp>
        <p:nvSpPr>
          <p:cNvPr id="5" name="TextBox 4">
            <a:extLst>
              <a:ext uri="{FF2B5EF4-FFF2-40B4-BE49-F238E27FC236}">
                <a16:creationId xmlns:a16="http://schemas.microsoft.com/office/drawing/2014/main" id="{A8DF1139-C35B-66B5-E1D5-63FED5E019FF}"/>
              </a:ext>
            </a:extLst>
          </p:cNvPr>
          <p:cNvSpPr txBox="1"/>
          <p:nvPr/>
        </p:nvSpPr>
        <p:spPr>
          <a:xfrm>
            <a:off x="274320" y="45720"/>
            <a:ext cx="2557239" cy="523220"/>
          </a:xfrm>
          <a:prstGeom prst="rect">
            <a:avLst/>
          </a:prstGeom>
          <a:noFill/>
        </p:spPr>
        <p:txBody>
          <a:bodyPr wrap="none" rtlCol="0">
            <a:spAutoFit/>
          </a:bodyPr>
          <a:lstStyle/>
          <a:p>
            <a:r>
              <a:rPr lang="en-VN" sz="2800">
                <a:solidFill>
                  <a:schemeClr val="bg1"/>
                </a:solidFill>
              </a:rPr>
              <a:t>OOP Techniques</a:t>
            </a:r>
          </a:p>
        </p:txBody>
      </p:sp>
    </p:spTree>
    <p:extLst>
      <p:ext uri="{BB962C8B-B14F-4D97-AF65-F5344CB8AC3E}">
        <p14:creationId xmlns:p14="http://schemas.microsoft.com/office/powerpoint/2010/main" val="2091655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idx="3"/>
          </p:nvPr>
        </p:nvSpPr>
        <p:spPr/>
        <p:txBody>
          <a:bodyPr/>
          <a:lstStyle/>
          <a:p>
            <a:fld id="{63D5E6AE-AC9B-41F1-9FA0-2DDA3C01EBE1}" type="slidenum">
              <a:rPr/>
              <a:t>14</a:t>
            </a:fld>
            <a:endParaRPr/>
          </a:p>
        </p:txBody>
      </p:sp>
      <p:sp>
        <p:nvSpPr>
          <p:cNvPr id="2" name="TextBox 1">
            <a:extLst>
              <a:ext uri="{FF2B5EF4-FFF2-40B4-BE49-F238E27FC236}">
                <a16:creationId xmlns:a16="http://schemas.microsoft.com/office/drawing/2014/main" id="{8D3AE824-43ED-3642-9B1C-2F25089441D3}"/>
              </a:ext>
            </a:extLst>
          </p:cNvPr>
          <p:cNvSpPr txBox="1"/>
          <p:nvPr/>
        </p:nvSpPr>
        <p:spPr>
          <a:xfrm>
            <a:off x="185627" y="724085"/>
            <a:ext cx="8772745" cy="1846659"/>
          </a:xfrm>
          <a:prstGeom prst="rect">
            <a:avLst/>
          </a:prstGeom>
          <a:noFill/>
        </p:spPr>
        <p:txBody>
          <a:bodyPr wrap="square" rtlCol="0">
            <a:spAutoFit/>
          </a:bodyPr>
          <a:lstStyle/>
          <a:p>
            <a:pPr algn="just"/>
            <a:r>
              <a:rPr lang="en-VN" b="1"/>
              <a:t> Association: </a:t>
            </a:r>
            <a:r>
              <a:rPr lang="en-US" sz="1600"/>
              <a:t>shows that objects of one class can associate or interact with objects of another class.</a:t>
            </a:r>
            <a:endParaRPr lang="en-VN"/>
          </a:p>
          <a:p>
            <a:pPr marL="285750" indent="-285750" algn="just">
              <a:buFont typeface="Arial" panose="020B0604020202020204" pitchFamily="34" charset="0"/>
              <a:buChar char="•"/>
            </a:pPr>
            <a:r>
              <a:rPr lang="en-VN" sz="1600" b="1"/>
              <a:t>Game </a:t>
            </a:r>
            <a:r>
              <a:rPr lang="en-VN" sz="1600"/>
              <a:t>và</a:t>
            </a:r>
            <a:r>
              <a:rPr lang="en-VN" sz="1600" b="1"/>
              <a:t> Player:  </a:t>
            </a:r>
          </a:p>
          <a:p>
            <a:pPr marL="285750" indent="-285750" algn="just">
              <a:buFont typeface="Arial" panose="020B0604020202020204" pitchFamily="34" charset="0"/>
              <a:buChar char="•"/>
            </a:pPr>
            <a:r>
              <a:rPr lang="en-VN" sz="1600" b="1"/>
              <a:t>Game </a:t>
            </a:r>
            <a:r>
              <a:rPr lang="en-VN" sz="1600"/>
              <a:t>và </a:t>
            </a:r>
            <a:r>
              <a:rPr lang="en-VN" sz="1600" b="1"/>
              <a:t>GameBoard</a:t>
            </a:r>
          </a:p>
          <a:p>
            <a:pPr marL="285750" indent="-285750" algn="just">
              <a:buFont typeface="Arial" panose="020B0604020202020204" pitchFamily="34" charset="0"/>
              <a:buChar char="•"/>
            </a:pPr>
            <a:r>
              <a:rPr lang="en-VN" sz="1600" b="1"/>
              <a:t>Player</a:t>
            </a:r>
            <a:r>
              <a:rPr lang="en-VN" sz="1600"/>
              <a:t> và </a:t>
            </a:r>
            <a:r>
              <a:rPr lang="en-VN" sz="1600" b="1"/>
              <a:t>Cell</a:t>
            </a:r>
          </a:p>
          <a:p>
            <a:pPr marL="285750" indent="-285750" algn="just">
              <a:buFont typeface="Arial" panose="020B0604020202020204" pitchFamily="34" charset="0"/>
              <a:buChar char="•"/>
            </a:pPr>
            <a:r>
              <a:rPr lang="en-VN" sz="1600" b="1"/>
              <a:t>GameBoard</a:t>
            </a:r>
            <a:r>
              <a:rPr lang="en-VN" sz="1600"/>
              <a:t> và </a:t>
            </a:r>
            <a:r>
              <a:rPr lang="en-VN" sz="1600" b="1"/>
              <a:t>Cell</a:t>
            </a:r>
          </a:p>
          <a:p>
            <a:pPr marL="285750" indent="-285750" algn="just">
              <a:buFont typeface="Arial" panose="020B0604020202020204" pitchFamily="34" charset="0"/>
              <a:buChar char="•"/>
            </a:pPr>
            <a:r>
              <a:rPr lang="en-VN" sz="1600" b="1"/>
              <a:t>Gem</a:t>
            </a:r>
            <a:r>
              <a:rPr lang="en-VN" sz="1600"/>
              <a:t> và </a:t>
            </a:r>
            <a:r>
              <a:rPr lang="en-VN" sz="1600" b="1"/>
              <a:t>Cell</a:t>
            </a:r>
          </a:p>
          <a:p>
            <a:pPr marL="285750" indent="-285750" algn="just">
              <a:buFont typeface="Arial" panose="020B0604020202020204" pitchFamily="34" charset="0"/>
              <a:buChar char="•"/>
            </a:pPr>
            <a:endParaRPr lang="en-US" sz="1600"/>
          </a:p>
        </p:txBody>
      </p:sp>
      <p:sp>
        <p:nvSpPr>
          <p:cNvPr id="5" name="TextBox 4">
            <a:extLst>
              <a:ext uri="{FF2B5EF4-FFF2-40B4-BE49-F238E27FC236}">
                <a16:creationId xmlns:a16="http://schemas.microsoft.com/office/drawing/2014/main" id="{A8DF1139-C35B-66B5-E1D5-63FED5E019FF}"/>
              </a:ext>
            </a:extLst>
          </p:cNvPr>
          <p:cNvSpPr txBox="1"/>
          <p:nvPr/>
        </p:nvSpPr>
        <p:spPr>
          <a:xfrm>
            <a:off x="274320" y="45720"/>
            <a:ext cx="3100464" cy="523220"/>
          </a:xfrm>
          <a:prstGeom prst="rect">
            <a:avLst/>
          </a:prstGeom>
          <a:noFill/>
        </p:spPr>
        <p:txBody>
          <a:bodyPr wrap="none" rtlCol="0">
            <a:spAutoFit/>
          </a:bodyPr>
          <a:lstStyle/>
          <a:p>
            <a:r>
              <a:rPr lang="en-VN" sz="2800">
                <a:solidFill>
                  <a:schemeClr val="bg1"/>
                </a:solidFill>
              </a:rPr>
              <a:t>Objects relationship</a:t>
            </a:r>
          </a:p>
        </p:txBody>
      </p:sp>
    </p:spTree>
    <p:extLst>
      <p:ext uri="{BB962C8B-B14F-4D97-AF65-F5344CB8AC3E}">
        <p14:creationId xmlns:p14="http://schemas.microsoft.com/office/powerpoint/2010/main" val="2827980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idx="3"/>
          </p:nvPr>
        </p:nvSpPr>
        <p:spPr/>
        <p:txBody>
          <a:bodyPr/>
          <a:lstStyle/>
          <a:p>
            <a:fld id="{63D5E6AE-AC9B-41F1-9FA0-2DDA3C01EBE1}" type="slidenum">
              <a:rPr/>
              <a:t>15</a:t>
            </a:fld>
            <a:endParaRPr/>
          </a:p>
        </p:txBody>
      </p:sp>
      <p:sp>
        <p:nvSpPr>
          <p:cNvPr id="5" name="TextBox 4">
            <a:extLst>
              <a:ext uri="{FF2B5EF4-FFF2-40B4-BE49-F238E27FC236}">
                <a16:creationId xmlns:a16="http://schemas.microsoft.com/office/drawing/2014/main" id="{A8DF1139-C35B-66B5-E1D5-63FED5E019FF}"/>
              </a:ext>
            </a:extLst>
          </p:cNvPr>
          <p:cNvSpPr txBox="1"/>
          <p:nvPr/>
        </p:nvSpPr>
        <p:spPr>
          <a:xfrm>
            <a:off x="274320" y="45720"/>
            <a:ext cx="1059906" cy="523220"/>
          </a:xfrm>
          <a:prstGeom prst="rect">
            <a:avLst/>
          </a:prstGeom>
          <a:noFill/>
        </p:spPr>
        <p:txBody>
          <a:bodyPr wrap="none" rtlCol="0">
            <a:spAutoFit/>
          </a:bodyPr>
          <a:lstStyle/>
          <a:p>
            <a:r>
              <a:rPr lang="en-VN" sz="2800">
                <a:solidFill>
                  <a:schemeClr val="bg1"/>
                </a:solidFill>
              </a:rPr>
              <a:t>Demo</a:t>
            </a:r>
          </a:p>
        </p:txBody>
      </p:sp>
      <p:sp>
        <p:nvSpPr>
          <p:cNvPr id="4" name="TextBox 3">
            <a:extLst>
              <a:ext uri="{FF2B5EF4-FFF2-40B4-BE49-F238E27FC236}">
                <a16:creationId xmlns:a16="http://schemas.microsoft.com/office/drawing/2014/main" id="{B41E4E21-7807-8E6C-5658-11219C315FD9}"/>
              </a:ext>
            </a:extLst>
          </p:cNvPr>
          <p:cNvSpPr txBox="1"/>
          <p:nvPr/>
        </p:nvSpPr>
        <p:spPr>
          <a:xfrm>
            <a:off x="3351954" y="2297151"/>
            <a:ext cx="2440092" cy="369332"/>
          </a:xfrm>
          <a:prstGeom prst="rect">
            <a:avLst/>
          </a:prstGeom>
          <a:noFill/>
        </p:spPr>
        <p:txBody>
          <a:bodyPr wrap="none" rtlCol="0">
            <a:spAutoFit/>
          </a:bodyPr>
          <a:lstStyle/>
          <a:p>
            <a:r>
              <a:rPr lang="vi-VN">
                <a:hlinkClick r:id="rId2"/>
              </a:rPr>
              <a:t>Link demo chương trình</a:t>
            </a:r>
            <a:endParaRPr lang="en-VN"/>
          </a:p>
        </p:txBody>
      </p:sp>
    </p:spTree>
    <p:extLst>
      <p:ext uri="{BB962C8B-B14F-4D97-AF65-F5344CB8AC3E}">
        <p14:creationId xmlns:p14="http://schemas.microsoft.com/office/powerpoint/2010/main" val="179041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0"/>
          <p:cNvSpPr/>
          <p:nvPr/>
        </p:nvSpPr>
        <p:spPr>
          <a:xfrm>
            <a:off x="4181040" y="3021840"/>
            <a:ext cx="4197600" cy="81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defTabSz="914400">
              <a:lnSpc>
                <a:spcPct val="90000"/>
              </a:lnSpc>
            </a:pPr>
            <a:r>
              <a:rPr lang="en-US" sz="4800" b="1" u="none" strike="noStrike">
                <a:solidFill>
                  <a:srgbClr val="C00000"/>
                </a:solidFill>
                <a:uFillTx/>
                <a:latin typeface="Lato"/>
                <a:ea typeface="Lato"/>
              </a:rPr>
              <a:t>THANK YOU !</a:t>
            </a:r>
            <a:endParaRPr lang="en-US" sz="4800" b="0" u="none" strike="noStrike">
              <a:solidFill>
                <a:srgbClr val="000000"/>
              </a:solidFill>
              <a:uFillTx/>
              <a:latin typeface="Arial"/>
            </a:endParaRPr>
          </a:p>
        </p:txBody>
      </p:sp>
      <p:sp>
        <p:nvSpPr>
          <p:cNvPr id="2" name="PlaceHolder 1"/>
          <p:cNvSpPr>
            <a:spLocks noGrp="1"/>
          </p:cNvSpPr>
          <p:nvPr>
            <p:ph type="sldNum" idx="18"/>
          </p:nvPr>
        </p:nvSpPr>
        <p:spPr/>
        <p:txBody>
          <a:bodyPr/>
          <a:lstStyle/>
          <a:p>
            <a:fld id="{8F98155E-52F5-431C-90AF-4601A60CFF17}" type="slidenum">
              <a:rPr/>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idx="3"/>
          </p:nvPr>
        </p:nvSpPr>
        <p:spPr/>
        <p:txBody>
          <a:bodyPr/>
          <a:lstStyle/>
          <a:p>
            <a:fld id="{7E2ED08F-806F-4319-A62C-840542D8C49B}" type="slidenum">
              <a:rPr/>
              <a:t>2</a:t>
            </a:fld>
            <a:endParaRPr/>
          </a:p>
        </p:txBody>
      </p:sp>
      <p:sp>
        <p:nvSpPr>
          <p:cNvPr id="2" name="TextBox 1">
            <a:extLst>
              <a:ext uri="{FF2B5EF4-FFF2-40B4-BE49-F238E27FC236}">
                <a16:creationId xmlns:a16="http://schemas.microsoft.com/office/drawing/2014/main" id="{92068E9A-E930-38A2-A77C-5CB96A884CBA}"/>
              </a:ext>
            </a:extLst>
          </p:cNvPr>
          <p:cNvSpPr txBox="1"/>
          <p:nvPr/>
        </p:nvSpPr>
        <p:spPr>
          <a:xfrm>
            <a:off x="265231" y="94376"/>
            <a:ext cx="3328474" cy="523220"/>
          </a:xfrm>
          <a:prstGeom prst="rect">
            <a:avLst/>
          </a:prstGeom>
          <a:noFill/>
        </p:spPr>
        <p:txBody>
          <a:bodyPr wrap="square" lIns="91440" tIns="45720" rIns="91440" bIns="45720" rtlCol="0" anchor="t">
            <a:spAutoFit/>
          </a:bodyPr>
          <a:lstStyle/>
          <a:p>
            <a:r>
              <a:rPr lang="en-VN" sz="2800" b="1" err="1">
                <a:solidFill>
                  <a:schemeClr val="bg1"/>
                </a:solidFill>
              </a:rPr>
              <a:t>Phân</a:t>
            </a:r>
            <a:r>
              <a:rPr lang="en-VN" sz="2800" b="1">
                <a:solidFill>
                  <a:schemeClr val="bg1"/>
                </a:solidFill>
              </a:rPr>
              <a:t> </a:t>
            </a:r>
            <a:r>
              <a:rPr lang="en-VN" sz="2800" b="1" err="1">
                <a:solidFill>
                  <a:schemeClr val="bg1"/>
                </a:solidFill>
              </a:rPr>
              <a:t>công</a:t>
            </a:r>
            <a:r>
              <a:rPr lang="en-VN" sz="2800" b="1">
                <a:solidFill>
                  <a:schemeClr val="bg1"/>
                </a:solidFill>
              </a:rPr>
              <a:t> </a:t>
            </a:r>
            <a:r>
              <a:rPr lang="en-VN" sz="2800" b="1" err="1">
                <a:solidFill>
                  <a:schemeClr val="bg1"/>
                </a:solidFill>
              </a:rPr>
              <a:t>nhiệm</a:t>
            </a:r>
            <a:r>
              <a:rPr lang="en-VN" sz="2800" b="1">
                <a:solidFill>
                  <a:schemeClr val="bg1"/>
                </a:solidFill>
              </a:rPr>
              <a:t> vụ</a:t>
            </a:r>
            <a:endParaRPr lang="en-US" sz="2800" b="1">
              <a:solidFill>
                <a:schemeClr val="bg1"/>
              </a:solidFill>
              <a:ea typeface="Calibri"/>
              <a:cs typeface="Calibri"/>
            </a:endParaRPr>
          </a:p>
        </p:txBody>
      </p:sp>
      <p:graphicFrame>
        <p:nvGraphicFramePr>
          <p:cNvPr id="5" name="Table 4">
            <a:extLst>
              <a:ext uri="{FF2B5EF4-FFF2-40B4-BE49-F238E27FC236}">
                <a16:creationId xmlns:a16="http://schemas.microsoft.com/office/drawing/2014/main" id="{3403E8A3-0104-2C95-15A4-A9866BD4C897}"/>
              </a:ext>
            </a:extLst>
          </p:cNvPr>
          <p:cNvGraphicFramePr>
            <a:graphicFrameLocks noGrp="1"/>
          </p:cNvGraphicFramePr>
          <p:nvPr>
            <p:extLst>
              <p:ext uri="{D42A27DB-BD31-4B8C-83A1-F6EECF244321}">
                <p14:modId xmlns:p14="http://schemas.microsoft.com/office/powerpoint/2010/main" val="1774357539"/>
              </p:ext>
            </p:extLst>
          </p:nvPr>
        </p:nvGraphicFramePr>
        <p:xfrm>
          <a:off x="195743" y="901816"/>
          <a:ext cx="8768235" cy="5208883"/>
        </p:xfrm>
        <a:graphic>
          <a:graphicData uri="http://schemas.openxmlformats.org/drawingml/2006/table">
            <a:tbl>
              <a:tblPr bandRow="1">
                <a:tableStyleId>{5C22544A-7EE6-4342-B048-85BDC9FD1C3A}</a:tableStyleId>
              </a:tblPr>
              <a:tblGrid>
                <a:gridCol w="1440110">
                  <a:extLst>
                    <a:ext uri="{9D8B030D-6E8A-4147-A177-3AD203B41FA5}">
                      <a16:colId xmlns:a16="http://schemas.microsoft.com/office/drawing/2014/main" val="3156113617"/>
                    </a:ext>
                  </a:extLst>
                </a:gridCol>
                <a:gridCol w="1050367">
                  <a:extLst>
                    <a:ext uri="{9D8B030D-6E8A-4147-A177-3AD203B41FA5}">
                      <a16:colId xmlns:a16="http://schemas.microsoft.com/office/drawing/2014/main" val="2275322043"/>
                    </a:ext>
                  </a:extLst>
                </a:gridCol>
                <a:gridCol w="4949502">
                  <a:extLst>
                    <a:ext uri="{9D8B030D-6E8A-4147-A177-3AD203B41FA5}">
                      <a16:colId xmlns:a16="http://schemas.microsoft.com/office/drawing/2014/main" val="236169947"/>
                    </a:ext>
                  </a:extLst>
                </a:gridCol>
                <a:gridCol w="1328256">
                  <a:extLst>
                    <a:ext uri="{9D8B030D-6E8A-4147-A177-3AD203B41FA5}">
                      <a16:colId xmlns:a16="http://schemas.microsoft.com/office/drawing/2014/main" val="474213245"/>
                    </a:ext>
                  </a:extLst>
                </a:gridCol>
              </a:tblGrid>
              <a:tr h="363522">
                <a:tc>
                  <a:txBody>
                    <a:bodyPr/>
                    <a:lstStyle/>
                    <a:p>
                      <a:pPr lvl="0" algn="l">
                        <a:lnSpc>
                          <a:spcPts val="2175"/>
                        </a:lnSpc>
                        <a:buNone/>
                      </a:pPr>
                      <a:r>
                        <a:rPr lang="vi-VN" sz="1400" b="1" i="0">
                          <a:solidFill>
                            <a:srgbClr val="000000"/>
                          </a:solidFill>
                          <a:effectLst/>
                          <a:latin typeface="Calibri"/>
                        </a:rPr>
                        <a:t>Họ và tên</a:t>
                      </a: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ts val="2175"/>
                        </a:lnSpc>
                        <a:buNone/>
                      </a:pPr>
                      <a:r>
                        <a:rPr lang="en-US" sz="1400" b="1" i="0">
                          <a:solidFill>
                            <a:srgbClr val="000000"/>
                          </a:solidFill>
                          <a:effectLst/>
                          <a:latin typeface="Calibri"/>
                        </a:rPr>
                        <a:t>MSSV</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l">
                        <a:lnSpc>
                          <a:spcPts val="2175"/>
                        </a:lnSpc>
                        <a:buNone/>
                      </a:pPr>
                      <a:r>
                        <a:rPr lang="en-US" sz="1400" b="1" i="0" err="1">
                          <a:solidFill>
                            <a:srgbClr val="000000"/>
                          </a:solidFill>
                          <a:effectLst/>
                          <a:latin typeface="Calibri"/>
                        </a:rPr>
                        <a:t>Phân</a:t>
                      </a:r>
                      <a:r>
                        <a:rPr lang="en-US" sz="1400" b="1" i="0">
                          <a:solidFill>
                            <a:srgbClr val="000000"/>
                          </a:solidFill>
                          <a:effectLst/>
                          <a:latin typeface="Calibri"/>
                        </a:rPr>
                        <a:t> </a:t>
                      </a:r>
                      <a:r>
                        <a:rPr lang="en-US" sz="1400" b="1" i="0" err="1">
                          <a:solidFill>
                            <a:srgbClr val="000000"/>
                          </a:solidFill>
                          <a:effectLst/>
                          <a:latin typeface="Calibri"/>
                        </a:rPr>
                        <a:t>công</a:t>
                      </a:r>
                      <a:r>
                        <a:rPr lang="en-US" sz="1400" b="1" i="0">
                          <a:solidFill>
                            <a:srgbClr val="000000"/>
                          </a:solidFill>
                          <a:effectLst/>
                          <a:latin typeface="Calibri"/>
                        </a:rPr>
                        <a:t> </a:t>
                      </a:r>
                      <a:r>
                        <a:rPr lang="en-US" sz="1400" b="1" i="0" err="1">
                          <a:solidFill>
                            <a:srgbClr val="000000"/>
                          </a:solidFill>
                          <a:effectLst/>
                          <a:latin typeface="Calibri"/>
                        </a:rPr>
                        <a:t>công</a:t>
                      </a:r>
                      <a:r>
                        <a:rPr lang="en-US" sz="1400" b="1" i="0">
                          <a:solidFill>
                            <a:srgbClr val="000000"/>
                          </a:solidFill>
                          <a:effectLst/>
                          <a:latin typeface="Calibri"/>
                        </a:rPr>
                        <a:t> </a:t>
                      </a:r>
                      <a:r>
                        <a:rPr lang="en-US" sz="1400" b="1" i="0" err="1">
                          <a:solidFill>
                            <a:srgbClr val="000000"/>
                          </a:solidFill>
                          <a:effectLst/>
                          <a:latin typeface="Calibri"/>
                        </a:rPr>
                        <a:t>việc</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l">
                        <a:lnSpc>
                          <a:spcPts val="2175"/>
                        </a:lnSpc>
                        <a:buNone/>
                      </a:pPr>
                      <a:r>
                        <a:rPr lang="en-US" sz="1400" b="1" i="0">
                          <a:solidFill>
                            <a:srgbClr val="000000"/>
                          </a:solidFill>
                          <a:effectLst/>
                          <a:latin typeface="Calibri"/>
                        </a:rPr>
                        <a:t>Tỷ lệ đóng góp</a:t>
                      </a:r>
                      <a:endParaRPr lang="en-US" sz="1400" b="1" i="0" err="1">
                        <a:solidFill>
                          <a:srgbClr val="000000"/>
                        </a:solidFill>
                        <a:effectLst/>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236407379"/>
                  </a:ext>
                </a:extLst>
              </a:tr>
              <a:tr h="1202422">
                <a:tc>
                  <a:txBody>
                    <a:bodyPr/>
                    <a:lstStyle/>
                    <a:p>
                      <a:pPr algn="l" fontAlgn="base">
                        <a:lnSpc>
                          <a:spcPts val="2175"/>
                        </a:lnSpc>
                      </a:pPr>
                      <a:r>
                        <a:rPr lang="vi-VN" sz="1400" b="1" i="0">
                          <a:solidFill>
                            <a:srgbClr val="000000"/>
                          </a:solidFill>
                          <a:effectLst/>
                          <a:latin typeface="Calibri"/>
                        </a:rPr>
                        <a:t>Đàm Thanh Bách (nhóm trưởng)</a:t>
                      </a:r>
                      <a:endParaRPr lang="vi-VN"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lnSpc>
                          <a:spcPts val="2175"/>
                        </a:lnSpc>
                      </a:pPr>
                      <a:r>
                        <a:rPr lang="en-US" sz="1400" b="1" i="0">
                          <a:solidFill>
                            <a:srgbClr val="000000"/>
                          </a:solidFill>
                          <a:effectLst/>
                          <a:latin typeface="Calibri"/>
                        </a:rPr>
                        <a:t>20225600</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lvl="0" indent="-285750" algn="l">
                        <a:lnSpc>
                          <a:spcPts val="2175"/>
                        </a:lnSpc>
                        <a:buFont typeface="Calibri"/>
                        <a:buChar char="-"/>
                      </a:pPr>
                      <a:r>
                        <a:rPr lang="en-US" sz="1400" b="1"/>
                        <a:t>Xây dựng class diagram</a:t>
                      </a:r>
                    </a:p>
                    <a:p>
                      <a:pPr marL="285750" lvl="0" indent="-285750" algn="l">
                        <a:lnSpc>
                          <a:spcPts val="2175"/>
                        </a:lnSpc>
                        <a:buFont typeface="Calibri"/>
                        <a:buChar char="-"/>
                      </a:pPr>
                      <a:r>
                        <a:rPr lang="en-US" sz="1400" b="1"/>
                        <a:t>Phụ trách Game, BigGem, GameBoard, Player, borrowGemsIfNeed()</a:t>
                      </a:r>
                    </a:p>
                    <a:p>
                      <a:pPr marL="285750" lvl="0" indent="-285750" algn="l">
                        <a:lnSpc>
                          <a:spcPts val="2175"/>
                        </a:lnSpc>
                        <a:buFont typeface="Calibri"/>
                        <a:buChar char="-"/>
                      </a:pPr>
                      <a:r>
                        <a:rPr lang="en-US" sz="1400" b="1"/>
                        <a:t>GUI &amp; Viết báo cáo</a:t>
                      </a:r>
                      <a:endParaRPr lang="en-US" sz="1400" b="1" err="1"/>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l">
                        <a:lnSpc>
                          <a:spcPts val="2175"/>
                        </a:lnSpc>
                        <a:buNone/>
                      </a:pPr>
                      <a:endParaRPr lang="en-US" sz="1400" b="1" i="0">
                        <a:solidFill>
                          <a:srgbClr val="000000"/>
                        </a:solidFill>
                        <a:effectLst/>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89883753"/>
                  </a:ext>
                </a:extLst>
              </a:tr>
              <a:tr h="504076">
                <a:tc>
                  <a:txBody>
                    <a:bodyPr/>
                    <a:lstStyle/>
                    <a:p>
                      <a:pPr algn="l" fontAlgn="base">
                        <a:lnSpc>
                          <a:spcPts val="2175"/>
                        </a:lnSpc>
                      </a:pPr>
                      <a:r>
                        <a:rPr lang="en-US" sz="1400" b="1" i="0">
                          <a:solidFill>
                            <a:srgbClr val="000000"/>
                          </a:solidFill>
                          <a:effectLst/>
                          <a:latin typeface="Calibri"/>
                        </a:rPr>
                        <a:t>Tô Minh Ánh</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lnSpc>
                          <a:spcPts val="2175"/>
                        </a:lnSpc>
                      </a:pPr>
                      <a:r>
                        <a:rPr lang="en-US" sz="1400" b="1" i="0">
                          <a:solidFill>
                            <a:srgbClr val="000000"/>
                          </a:solidFill>
                          <a:effectLst/>
                          <a:latin typeface="Calibri"/>
                        </a:rPr>
                        <a:t>20225787</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lvl="0" indent="-285750" algn="l">
                        <a:lnSpc>
                          <a:spcPts val="2175"/>
                        </a:lnSpc>
                        <a:buFont typeface="Calibri"/>
                        <a:buChar char="-"/>
                      </a:pPr>
                      <a:r>
                        <a:rPr lang="en-US" sz="1400" b="1" i="0">
                          <a:solidFill>
                            <a:srgbClr val="000000"/>
                          </a:solidFill>
                          <a:effectLst/>
                          <a:latin typeface="Calibri"/>
                        </a:rPr>
                        <a:t>Nêu ý tưởng</a:t>
                      </a:r>
                    </a:p>
                    <a:p>
                      <a:pPr marL="285750" lvl="0" indent="-285750" algn="l">
                        <a:lnSpc>
                          <a:spcPts val="2175"/>
                        </a:lnSpc>
                        <a:buFont typeface="Calibri"/>
                        <a:buChar char="-"/>
                      </a:pPr>
                      <a:r>
                        <a:rPr lang="en-US" sz="1400" b="1" i="0">
                          <a:solidFill>
                            <a:srgbClr val="000000"/>
                          </a:solidFill>
                          <a:effectLst/>
                          <a:latin typeface="Calibri"/>
                        </a:rPr>
                        <a:t>Phụ trách Square, Constructor, Pickable, và các method khác. </a:t>
                      </a:r>
                    </a:p>
                    <a:p>
                      <a:pPr marL="285750" lvl="0" indent="-285750" algn="l">
                        <a:lnSpc>
                          <a:spcPts val="2175"/>
                        </a:lnSpc>
                        <a:buFont typeface="Calibri"/>
                        <a:buChar char="-"/>
                      </a:pPr>
                      <a:r>
                        <a:rPr lang="en-US" sz="1400" b="1" i="0">
                          <a:solidFill>
                            <a:srgbClr val="000000"/>
                          </a:solidFill>
                          <a:effectLst/>
                          <a:latin typeface="Calibri"/>
                        </a:rPr>
                        <a:t>GUI &amp; Làm PPT báo cáo</a:t>
                      </a:r>
                      <a:endParaRPr lang="en-US" sz="1400" b="1" i="0" err="1">
                        <a:solidFill>
                          <a:srgbClr val="000000"/>
                        </a:solidFill>
                        <a:effectLst/>
                        <a:latin typeface="Calibri"/>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l">
                        <a:lnSpc>
                          <a:spcPts val="2175"/>
                        </a:lnSpc>
                        <a:buNone/>
                      </a:pPr>
                      <a:endParaRPr lang="en-US" sz="1400" b="1" i="0">
                        <a:solidFill>
                          <a:srgbClr val="000000"/>
                        </a:solidFill>
                        <a:effectLst/>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168768662"/>
                  </a:ext>
                </a:extLst>
              </a:tr>
              <a:tr h="504076">
                <a:tc>
                  <a:txBody>
                    <a:bodyPr/>
                    <a:lstStyle/>
                    <a:p>
                      <a:pPr algn="l" fontAlgn="base">
                        <a:lnSpc>
                          <a:spcPts val="2175"/>
                        </a:lnSpc>
                      </a:pPr>
                      <a:r>
                        <a:rPr lang="en-US" sz="1400" b="1" i="0" err="1">
                          <a:solidFill>
                            <a:srgbClr val="000000"/>
                          </a:solidFill>
                          <a:effectLst/>
                          <a:latin typeface="Calibri"/>
                        </a:rPr>
                        <a:t>Trần</a:t>
                      </a:r>
                      <a:r>
                        <a:rPr lang="en-US" sz="1400" b="1" i="0">
                          <a:solidFill>
                            <a:srgbClr val="000000"/>
                          </a:solidFill>
                          <a:effectLst/>
                          <a:latin typeface="Calibri"/>
                        </a:rPr>
                        <a:t> Thị Vân Anh</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lnSpc>
                          <a:spcPts val="2175"/>
                        </a:lnSpc>
                      </a:pPr>
                      <a:r>
                        <a:rPr lang="en-US" sz="1400" b="1" i="0">
                          <a:solidFill>
                            <a:srgbClr val="000000"/>
                          </a:solidFill>
                          <a:effectLst/>
                          <a:latin typeface="Calibri"/>
                        </a:rPr>
                        <a:t>20225786</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lvl="0" indent="-285750" algn="l">
                        <a:lnSpc>
                          <a:spcPts val="2175"/>
                        </a:lnSpc>
                        <a:buFont typeface="Calibri"/>
                        <a:buChar char="-"/>
                      </a:pPr>
                      <a:r>
                        <a:rPr lang="en-US" sz="1400" b="1" i="0">
                          <a:solidFill>
                            <a:srgbClr val="000000"/>
                          </a:solidFill>
                          <a:effectLst/>
                          <a:latin typeface="Calibri"/>
                        </a:rPr>
                        <a:t>Xây dựng usecase diagram</a:t>
                      </a:r>
                    </a:p>
                    <a:p>
                      <a:pPr marL="285750" lvl="0" indent="-285750" algn="l">
                        <a:lnSpc>
                          <a:spcPts val="2175"/>
                        </a:lnSpc>
                        <a:buFont typeface="Calibri"/>
                        <a:buChar char="-"/>
                      </a:pPr>
                      <a:r>
                        <a:rPr lang="en-US" sz="1400" b="1" i="0">
                          <a:solidFill>
                            <a:srgbClr val="000000"/>
                          </a:solidFill>
                          <a:effectLst/>
                          <a:latin typeface="Calibri"/>
                        </a:rPr>
                        <a:t>Phụ trách BigGem, Cell, Player, Game</a:t>
                      </a:r>
                    </a:p>
                    <a:p>
                      <a:pPr marL="285750" lvl="0" indent="-285750" algn="l">
                        <a:lnSpc>
                          <a:spcPts val="2175"/>
                        </a:lnSpc>
                        <a:buFont typeface="Calibri"/>
                        <a:buChar char="-"/>
                      </a:pPr>
                      <a:r>
                        <a:rPr lang="en-US" sz="1400" b="1" i="0">
                          <a:solidFill>
                            <a:srgbClr val="000000"/>
                          </a:solidFill>
                          <a:effectLst/>
                          <a:latin typeface="Calibri"/>
                        </a:rPr>
                        <a:t>Viết báo cáo, format lại project</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l">
                        <a:lnSpc>
                          <a:spcPts val="2175"/>
                        </a:lnSpc>
                        <a:buNone/>
                      </a:pPr>
                      <a:endParaRPr lang="en-US" sz="1400" b="1" i="0">
                        <a:solidFill>
                          <a:srgbClr val="000000"/>
                        </a:solidFill>
                        <a:effectLst/>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435107303"/>
                  </a:ext>
                </a:extLst>
              </a:tr>
              <a:tr h="504076">
                <a:tc>
                  <a:txBody>
                    <a:bodyPr/>
                    <a:lstStyle/>
                    <a:p>
                      <a:pPr algn="l" fontAlgn="base">
                        <a:lnSpc>
                          <a:spcPts val="2175"/>
                        </a:lnSpc>
                      </a:pPr>
                      <a:r>
                        <a:rPr lang="en-US" sz="1400" b="1" i="0" err="1">
                          <a:solidFill>
                            <a:srgbClr val="000000"/>
                          </a:solidFill>
                          <a:effectLst/>
                          <a:latin typeface="Calibri"/>
                        </a:rPr>
                        <a:t>Trần</a:t>
                      </a:r>
                      <a:r>
                        <a:rPr lang="en-US" sz="1400" b="1" i="0">
                          <a:solidFill>
                            <a:srgbClr val="000000"/>
                          </a:solidFill>
                          <a:effectLst/>
                          <a:latin typeface="Calibri"/>
                        </a:rPr>
                        <a:t> Huy Hoàng Anh</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lnSpc>
                          <a:spcPts val="2175"/>
                        </a:lnSpc>
                      </a:pPr>
                      <a:r>
                        <a:rPr lang="en-US" sz="1400" b="1" i="0">
                          <a:solidFill>
                            <a:srgbClr val="000000"/>
                          </a:solidFill>
                          <a:effectLst/>
                          <a:latin typeface="Calibri"/>
                        </a:rPr>
                        <a:t>20226076</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lvl="0" indent="-285750" algn="l">
                        <a:lnSpc>
                          <a:spcPts val="2175"/>
                        </a:lnSpc>
                        <a:buFont typeface="Calibri"/>
                        <a:buChar char="-"/>
                      </a:pPr>
                      <a:r>
                        <a:rPr lang="en-US" sz="1400" b="1" i="0">
                          <a:solidFill>
                            <a:srgbClr val="000000"/>
                          </a:solidFill>
                          <a:effectLst/>
                          <a:latin typeface="Calibri"/>
                        </a:rPr>
                        <a:t>Nêu ý tưởng, xây dựng class diagram</a:t>
                      </a:r>
                    </a:p>
                    <a:p>
                      <a:pPr marL="285750" lvl="0" indent="-285750" algn="l">
                        <a:lnSpc>
                          <a:spcPts val="2175"/>
                        </a:lnSpc>
                        <a:buFont typeface="Calibri"/>
                        <a:buChar char="-"/>
                      </a:pPr>
                      <a:r>
                        <a:rPr lang="en-US" sz="1400" b="1" i="0">
                          <a:solidFill>
                            <a:srgbClr val="000000"/>
                          </a:solidFill>
                          <a:effectLst/>
                          <a:latin typeface="Calibri"/>
                        </a:rPr>
                        <a:t>Phụ trách SmallGem, Cell</a:t>
                      </a:r>
                    </a:p>
                    <a:p>
                      <a:pPr marL="285750" lvl="0" indent="-285750" algn="l">
                        <a:lnSpc>
                          <a:spcPts val="2175"/>
                        </a:lnSpc>
                        <a:buFont typeface="Calibri"/>
                        <a:buChar char="-"/>
                      </a:pPr>
                      <a:r>
                        <a:rPr lang="en-US" sz="1400" b="1" i="0">
                          <a:solidFill>
                            <a:srgbClr val="000000"/>
                          </a:solidFill>
                          <a:effectLst/>
                          <a:latin typeface="Calibri"/>
                        </a:rPr>
                        <a:t>Làm PPT báo cáo</a:t>
                      </a:r>
                      <a:endParaRPr lang="en-US" sz="1400" b="1" i="0" err="1">
                        <a:solidFill>
                          <a:srgbClr val="000000"/>
                        </a:solidFill>
                        <a:effectLst/>
                        <a:latin typeface="Calibri"/>
                      </a:endParaRP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l">
                        <a:lnSpc>
                          <a:spcPts val="2175"/>
                        </a:lnSpc>
                        <a:buNone/>
                      </a:pPr>
                      <a:endParaRPr lang="en-US" sz="1400" b="1" i="0">
                        <a:solidFill>
                          <a:srgbClr val="000000"/>
                        </a:solidFill>
                        <a:effectLst/>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32318027"/>
                  </a:ext>
                </a:extLst>
              </a:tr>
              <a:tr h="922788">
                <a:tc>
                  <a:txBody>
                    <a:bodyPr/>
                    <a:lstStyle/>
                    <a:p>
                      <a:pPr algn="l" fontAlgn="base">
                        <a:lnSpc>
                          <a:spcPts val="2175"/>
                        </a:lnSpc>
                      </a:pPr>
                      <a:r>
                        <a:rPr lang="en-US" sz="1400" b="1" i="0">
                          <a:solidFill>
                            <a:srgbClr val="000000"/>
                          </a:solidFill>
                          <a:effectLst/>
                          <a:latin typeface="Calibri"/>
                        </a:rPr>
                        <a:t>Mạc Thanh Bình</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lnSpc>
                          <a:spcPts val="2175"/>
                        </a:lnSpc>
                      </a:pPr>
                      <a:r>
                        <a:rPr lang="en-US" sz="1400" b="1" i="0">
                          <a:solidFill>
                            <a:srgbClr val="000000"/>
                          </a:solidFill>
                          <a:effectLst/>
                          <a:latin typeface="Calibri"/>
                        </a:rPr>
                        <a:t>20225790</a:t>
                      </a:r>
                      <a:endParaRPr lang="en-US" b="0" i="0">
                        <a:solidFill>
                          <a:srgbClr val="000000"/>
                        </a:solidFill>
                        <a:effectLst/>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lvl="0" indent="-285750" algn="l">
                        <a:lnSpc>
                          <a:spcPts val="2175"/>
                        </a:lnSpc>
                        <a:buFont typeface="Calibri"/>
                        <a:buChar char="-"/>
                      </a:pPr>
                      <a:r>
                        <a:rPr lang="en-US" sz="1400" b="1"/>
                        <a:t>Nêu ý tưởng</a:t>
                      </a:r>
                    </a:p>
                    <a:p>
                      <a:pPr marL="285750" lvl="0" indent="-285750" algn="l">
                        <a:lnSpc>
                          <a:spcPts val="2175"/>
                        </a:lnSpc>
                        <a:buFont typeface="Calibri"/>
                        <a:buChar char="-"/>
                      </a:pPr>
                      <a:r>
                        <a:rPr lang="en-US" sz="1400" b="1"/>
                        <a:t>Phụ trách Square, HalfCircle, Gem, Pickable</a:t>
                      </a:r>
                    </a:p>
                    <a:p>
                      <a:pPr marL="285750" lvl="0" indent="-285750" algn="l">
                        <a:lnSpc>
                          <a:spcPts val="2175"/>
                        </a:lnSpc>
                        <a:buFont typeface="Calibri"/>
                        <a:buChar char="-"/>
                      </a:pPr>
                      <a:r>
                        <a:rPr lang="en-US" sz="1400" b="1"/>
                        <a:t>Viết báo cáo</a:t>
                      </a:r>
                      <a:endParaRPr lang="en-US" sz="1400" b="1" err="1"/>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algn="l">
                        <a:lnSpc>
                          <a:spcPts val="2175"/>
                        </a:lnSpc>
                        <a:buNone/>
                      </a:pPr>
                      <a:endParaRPr lang="en-US" sz="1400" b="1" i="0">
                        <a:solidFill>
                          <a:srgbClr val="000000"/>
                        </a:solidFill>
                        <a:effectLst/>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6210043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idx="3"/>
          </p:nvPr>
        </p:nvSpPr>
        <p:spPr/>
        <p:txBody>
          <a:bodyPr/>
          <a:lstStyle/>
          <a:p>
            <a:fld id="{9300273D-C9E2-422B-99C7-27C03924D509}" type="slidenum">
              <a:rPr/>
              <a:t>3</a:t>
            </a:fld>
            <a:endParaRPr/>
          </a:p>
        </p:txBody>
      </p:sp>
      <p:sp>
        <p:nvSpPr>
          <p:cNvPr id="3" name="TextBox 2">
            <a:extLst>
              <a:ext uri="{FF2B5EF4-FFF2-40B4-BE49-F238E27FC236}">
                <a16:creationId xmlns:a16="http://schemas.microsoft.com/office/drawing/2014/main" id="{6065A99D-CFAC-5A0B-CA25-5D36BA2D7977}"/>
              </a:ext>
            </a:extLst>
          </p:cNvPr>
          <p:cNvSpPr txBox="1"/>
          <p:nvPr/>
        </p:nvSpPr>
        <p:spPr>
          <a:xfrm>
            <a:off x="598248" y="11165"/>
            <a:ext cx="4885544"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Problem Statement</a:t>
            </a:r>
          </a:p>
        </p:txBody>
      </p:sp>
      <p:sp>
        <p:nvSpPr>
          <p:cNvPr id="2" name="TextBox 1">
            <a:extLst>
              <a:ext uri="{FF2B5EF4-FFF2-40B4-BE49-F238E27FC236}">
                <a16:creationId xmlns:a16="http://schemas.microsoft.com/office/drawing/2014/main" id="{7896425E-51C8-7064-093A-670621B88AF2}"/>
              </a:ext>
            </a:extLst>
          </p:cNvPr>
          <p:cNvSpPr txBox="1"/>
          <p:nvPr/>
        </p:nvSpPr>
        <p:spPr>
          <a:xfrm>
            <a:off x="3875048" y="3205975"/>
            <a:ext cx="2743200"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E2E5E9"/>
                </a:solidFill>
                <a:ea typeface="+mn-lt"/>
                <a:cs typeface="+mn-lt"/>
              </a:rPr>
              <a:t>Ô ăn quan (tiếng Anhː Vietnamese Traditional Stone Game, Vietnamese Mancala, hoặc Quan Capture Game) hay còn gọi tắt là ăn quan hoặc ô quan là một trò chơi dân gian của trẻ em Việt Nam. Đây là trò chơi có tính chất chiến thuật thường dành cho hai người chơi trở lên thường là từ 2 đến 3 người, có khi đến 4 người và có thể sử dụng các vật liệu đa dạng, dễ kiếm để chuẩn bị cho trò chơi.</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idx="3"/>
          </p:nvPr>
        </p:nvSpPr>
        <p:spPr/>
        <p:txBody>
          <a:bodyPr/>
          <a:lstStyle/>
          <a:p>
            <a:fld id="{9300273D-C9E2-422B-99C7-27C03924D509}" type="slidenum">
              <a:rPr/>
              <a:t>4</a:t>
            </a:fld>
            <a:endParaRPr/>
          </a:p>
        </p:txBody>
      </p:sp>
      <p:sp>
        <p:nvSpPr>
          <p:cNvPr id="3" name="TextBox 2">
            <a:extLst>
              <a:ext uri="{FF2B5EF4-FFF2-40B4-BE49-F238E27FC236}">
                <a16:creationId xmlns:a16="http://schemas.microsoft.com/office/drawing/2014/main" id="{6065A99D-CFAC-5A0B-CA25-5D36BA2D7977}"/>
              </a:ext>
            </a:extLst>
          </p:cNvPr>
          <p:cNvSpPr txBox="1"/>
          <p:nvPr/>
        </p:nvSpPr>
        <p:spPr>
          <a:xfrm>
            <a:off x="598248" y="11165"/>
            <a:ext cx="4885544"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err="1">
                <a:solidFill>
                  <a:schemeClr val="bg1"/>
                </a:solidFill>
                <a:ea typeface="Calibri"/>
                <a:cs typeface="Calibri"/>
              </a:rPr>
              <a:t>Usecase</a:t>
            </a:r>
            <a:r>
              <a:rPr lang="en-US" sz="3200" b="1">
                <a:solidFill>
                  <a:schemeClr val="bg1"/>
                </a:solidFill>
                <a:ea typeface="Calibri"/>
                <a:cs typeface="Calibri"/>
              </a:rPr>
              <a:t> Diagram</a:t>
            </a:r>
          </a:p>
        </p:txBody>
      </p:sp>
      <p:pic>
        <p:nvPicPr>
          <p:cNvPr id="7" name="Picture 6" descr="A diagram of a diagram&#10;&#10;Description automatically generated">
            <a:extLst>
              <a:ext uri="{FF2B5EF4-FFF2-40B4-BE49-F238E27FC236}">
                <a16:creationId xmlns:a16="http://schemas.microsoft.com/office/drawing/2014/main" id="{AF2F2EE3-9F77-F352-14F6-F5ABC3A03BD9}"/>
              </a:ext>
            </a:extLst>
          </p:cNvPr>
          <p:cNvPicPr>
            <a:picLocks noChangeAspect="1"/>
          </p:cNvPicPr>
          <p:nvPr/>
        </p:nvPicPr>
        <p:blipFill>
          <a:blip r:embed="rId2"/>
          <a:stretch>
            <a:fillRect/>
          </a:stretch>
        </p:blipFill>
        <p:spPr>
          <a:xfrm>
            <a:off x="550333" y="1602711"/>
            <a:ext cx="8049381" cy="3652577"/>
          </a:xfrm>
          <a:prstGeom prst="rect">
            <a:avLst/>
          </a:prstGeom>
        </p:spPr>
      </p:pic>
    </p:spTree>
    <p:extLst>
      <p:ext uri="{BB962C8B-B14F-4D97-AF65-F5344CB8AC3E}">
        <p14:creationId xmlns:p14="http://schemas.microsoft.com/office/powerpoint/2010/main" val="89290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idx="3"/>
          </p:nvPr>
        </p:nvSpPr>
        <p:spPr/>
        <p:txBody>
          <a:bodyPr/>
          <a:lstStyle/>
          <a:p>
            <a:fld id="{9300273D-C9E2-422B-99C7-27C03924D509}" type="slidenum">
              <a:rPr/>
              <a:t>5</a:t>
            </a:fld>
            <a:endParaRPr/>
          </a:p>
        </p:txBody>
      </p:sp>
      <p:sp>
        <p:nvSpPr>
          <p:cNvPr id="3" name="TextBox 2">
            <a:extLst>
              <a:ext uri="{FF2B5EF4-FFF2-40B4-BE49-F238E27FC236}">
                <a16:creationId xmlns:a16="http://schemas.microsoft.com/office/drawing/2014/main" id="{6065A99D-CFAC-5A0B-CA25-5D36BA2D7977}"/>
              </a:ext>
            </a:extLst>
          </p:cNvPr>
          <p:cNvSpPr txBox="1"/>
          <p:nvPr/>
        </p:nvSpPr>
        <p:spPr>
          <a:xfrm>
            <a:off x="598248" y="11165"/>
            <a:ext cx="4885544"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Class Diagram</a:t>
            </a:r>
          </a:p>
        </p:txBody>
      </p:sp>
      <p:pic>
        <p:nvPicPr>
          <p:cNvPr id="5" name="Picture 4" descr="A screenshot of a computer&#10;&#10;Description automatically generated">
            <a:extLst>
              <a:ext uri="{FF2B5EF4-FFF2-40B4-BE49-F238E27FC236}">
                <a16:creationId xmlns:a16="http://schemas.microsoft.com/office/drawing/2014/main" id="{B6AE8E82-B31C-7B32-0ABD-3918A9D2857E}"/>
              </a:ext>
            </a:extLst>
          </p:cNvPr>
          <p:cNvPicPr>
            <a:picLocks noChangeAspect="1"/>
          </p:cNvPicPr>
          <p:nvPr/>
        </p:nvPicPr>
        <p:blipFill>
          <a:blip r:embed="rId2"/>
          <a:stretch>
            <a:fillRect/>
          </a:stretch>
        </p:blipFill>
        <p:spPr>
          <a:xfrm>
            <a:off x="2257523" y="725714"/>
            <a:ext cx="4622907" cy="5406571"/>
          </a:xfrm>
          <a:prstGeom prst="rect">
            <a:avLst/>
          </a:prstGeom>
        </p:spPr>
      </p:pic>
    </p:spTree>
    <p:extLst>
      <p:ext uri="{BB962C8B-B14F-4D97-AF65-F5344CB8AC3E}">
        <p14:creationId xmlns:p14="http://schemas.microsoft.com/office/powerpoint/2010/main" val="24046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idx="3"/>
          </p:nvPr>
        </p:nvSpPr>
        <p:spPr/>
        <p:txBody>
          <a:bodyPr/>
          <a:lstStyle/>
          <a:p>
            <a:fld id="{9300273D-C9E2-422B-99C7-27C03924D509}" type="slidenum">
              <a:rPr/>
              <a:t>6</a:t>
            </a:fld>
            <a:endParaRPr/>
          </a:p>
        </p:txBody>
      </p:sp>
      <p:sp>
        <p:nvSpPr>
          <p:cNvPr id="3" name="TextBox 2">
            <a:extLst>
              <a:ext uri="{FF2B5EF4-FFF2-40B4-BE49-F238E27FC236}">
                <a16:creationId xmlns:a16="http://schemas.microsoft.com/office/drawing/2014/main" id="{6065A99D-CFAC-5A0B-CA25-5D36BA2D7977}"/>
              </a:ext>
            </a:extLst>
          </p:cNvPr>
          <p:cNvSpPr txBox="1"/>
          <p:nvPr/>
        </p:nvSpPr>
        <p:spPr>
          <a:xfrm>
            <a:off x="598248" y="5118"/>
            <a:ext cx="728040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Class diagrams for package/modules</a:t>
            </a:r>
          </a:p>
        </p:txBody>
      </p:sp>
      <p:pic>
        <p:nvPicPr>
          <p:cNvPr id="5" name="Picture 4" descr="A screenshot of a computer program&#10;&#10;Description automatically generated">
            <a:extLst>
              <a:ext uri="{FF2B5EF4-FFF2-40B4-BE49-F238E27FC236}">
                <a16:creationId xmlns:a16="http://schemas.microsoft.com/office/drawing/2014/main" id="{6E6D8822-C89E-6308-D914-E42AB0EE736A}"/>
              </a:ext>
            </a:extLst>
          </p:cNvPr>
          <p:cNvPicPr>
            <a:picLocks noChangeAspect="1"/>
          </p:cNvPicPr>
          <p:nvPr/>
        </p:nvPicPr>
        <p:blipFill>
          <a:blip r:embed="rId2"/>
          <a:stretch>
            <a:fillRect/>
          </a:stretch>
        </p:blipFill>
        <p:spPr>
          <a:xfrm>
            <a:off x="864809" y="770140"/>
            <a:ext cx="7420430" cy="5529387"/>
          </a:xfrm>
          <a:prstGeom prst="rect">
            <a:avLst/>
          </a:prstGeom>
        </p:spPr>
      </p:pic>
    </p:spTree>
    <p:extLst>
      <p:ext uri="{BB962C8B-B14F-4D97-AF65-F5344CB8AC3E}">
        <p14:creationId xmlns:p14="http://schemas.microsoft.com/office/powerpoint/2010/main" val="181064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idx="3"/>
          </p:nvPr>
        </p:nvSpPr>
        <p:spPr/>
        <p:txBody>
          <a:bodyPr/>
          <a:lstStyle/>
          <a:p>
            <a:fld id="{9300273D-C9E2-422B-99C7-27C03924D509}" type="slidenum">
              <a:rPr/>
              <a:t>7</a:t>
            </a:fld>
            <a:endParaRPr/>
          </a:p>
        </p:txBody>
      </p:sp>
      <p:sp>
        <p:nvSpPr>
          <p:cNvPr id="3" name="TextBox 2">
            <a:extLst>
              <a:ext uri="{FF2B5EF4-FFF2-40B4-BE49-F238E27FC236}">
                <a16:creationId xmlns:a16="http://schemas.microsoft.com/office/drawing/2014/main" id="{6065A99D-CFAC-5A0B-CA25-5D36BA2D7977}"/>
              </a:ext>
            </a:extLst>
          </p:cNvPr>
          <p:cNvSpPr txBox="1"/>
          <p:nvPr/>
        </p:nvSpPr>
        <p:spPr>
          <a:xfrm>
            <a:off x="598248" y="5118"/>
            <a:ext cx="728040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Class diagrams for package/modules</a:t>
            </a:r>
          </a:p>
        </p:txBody>
      </p:sp>
      <p:pic>
        <p:nvPicPr>
          <p:cNvPr id="2" name="Picture 1" descr="A screenshot of a computer program&#10;&#10;Description automatically generated">
            <a:extLst>
              <a:ext uri="{FF2B5EF4-FFF2-40B4-BE49-F238E27FC236}">
                <a16:creationId xmlns:a16="http://schemas.microsoft.com/office/drawing/2014/main" id="{5F7F69FA-2551-0CCC-C5D0-8892175197F8}"/>
              </a:ext>
            </a:extLst>
          </p:cNvPr>
          <p:cNvPicPr>
            <a:picLocks noChangeAspect="1"/>
          </p:cNvPicPr>
          <p:nvPr/>
        </p:nvPicPr>
        <p:blipFill>
          <a:blip r:embed="rId2"/>
          <a:stretch>
            <a:fillRect/>
          </a:stretch>
        </p:blipFill>
        <p:spPr>
          <a:xfrm>
            <a:off x="1129164" y="801077"/>
            <a:ext cx="6879158" cy="5418666"/>
          </a:xfrm>
          <a:prstGeom prst="rect">
            <a:avLst/>
          </a:prstGeom>
        </p:spPr>
      </p:pic>
    </p:spTree>
    <p:extLst>
      <p:ext uri="{BB962C8B-B14F-4D97-AF65-F5344CB8AC3E}">
        <p14:creationId xmlns:p14="http://schemas.microsoft.com/office/powerpoint/2010/main" val="153997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idx="3"/>
          </p:nvPr>
        </p:nvSpPr>
        <p:spPr/>
        <p:txBody>
          <a:bodyPr/>
          <a:lstStyle/>
          <a:p>
            <a:fld id="{9300273D-C9E2-422B-99C7-27C03924D509}" type="slidenum">
              <a:rPr/>
              <a:t>8</a:t>
            </a:fld>
            <a:endParaRPr/>
          </a:p>
        </p:txBody>
      </p:sp>
      <p:sp>
        <p:nvSpPr>
          <p:cNvPr id="3" name="TextBox 2">
            <a:extLst>
              <a:ext uri="{FF2B5EF4-FFF2-40B4-BE49-F238E27FC236}">
                <a16:creationId xmlns:a16="http://schemas.microsoft.com/office/drawing/2014/main" id="{6065A99D-CFAC-5A0B-CA25-5D36BA2D7977}"/>
              </a:ext>
            </a:extLst>
          </p:cNvPr>
          <p:cNvSpPr txBox="1"/>
          <p:nvPr/>
        </p:nvSpPr>
        <p:spPr>
          <a:xfrm>
            <a:off x="598248" y="5118"/>
            <a:ext cx="728040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Class diagrams for package/modules</a:t>
            </a:r>
          </a:p>
        </p:txBody>
      </p:sp>
      <p:pic>
        <p:nvPicPr>
          <p:cNvPr id="2" name="Picture 1" descr="A diagram of a computer code&#10;&#10;Description automatically generated">
            <a:extLst>
              <a:ext uri="{FF2B5EF4-FFF2-40B4-BE49-F238E27FC236}">
                <a16:creationId xmlns:a16="http://schemas.microsoft.com/office/drawing/2014/main" id="{A131D3BD-51D1-A0EA-DF14-02AF1989F66E}"/>
              </a:ext>
            </a:extLst>
          </p:cNvPr>
          <p:cNvPicPr>
            <a:picLocks noChangeAspect="1"/>
          </p:cNvPicPr>
          <p:nvPr/>
        </p:nvPicPr>
        <p:blipFill>
          <a:blip r:embed="rId2"/>
          <a:stretch>
            <a:fillRect/>
          </a:stretch>
        </p:blipFill>
        <p:spPr>
          <a:xfrm>
            <a:off x="1829900" y="1008916"/>
            <a:ext cx="5484202" cy="5107192"/>
          </a:xfrm>
          <a:prstGeom prst="rect">
            <a:avLst/>
          </a:prstGeom>
        </p:spPr>
      </p:pic>
    </p:spTree>
    <p:extLst>
      <p:ext uri="{BB962C8B-B14F-4D97-AF65-F5344CB8AC3E}">
        <p14:creationId xmlns:p14="http://schemas.microsoft.com/office/powerpoint/2010/main" val="3473758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idx="3"/>
          </p:nvPr>
        </p:nvSpPr>
        <p:spPr/>
        <p:txBody>
          <a:bodyPr/>
          <a:lstStyle/>
          <a:p>
            <a:fld id="{9300273D-C9E2-422B-99C7-27C03924D509}" type="slidenum">
              <a:rPr/>
              <a:t>9</a:t>
            </a:fld>
            <a:endParaRPr/>
          </a:p>
        </p:txBody>
      </p:sp>
      <p:sp>
        <p:nvSpPr>
          <p:cNvPr id="3" name="TextBox 2">
            <a:extLst>
              <a:ext uri="{FF2B5EF4-FFF2-40B4-BE49-F238E27FC236}">
                <a16:creationId xmlns:a16="http://schemas.microsoft.com/office/drawing/2014/main" id="{6065A99D-CFAC-5A0B-CA25-5D36BA2D7977}"/>
              </a:ext>
            </a:extLst>
          </p:cNvPr>
          <p:cNvSpPr txBox="1"/>
          <p:nvPr/>
        </p:nvSpPr>
        <p:spPr>
          <a:xfrm>
            <a:off x="598248" y="5118"/>
            <a:ext cx="728040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Class diagrams for package/modules</a:t>
            </a:r>
          </a:p>
        </p:txBody>
      </p:sp>
      <p:pic>
        <p:nvPicPr>
          <p:cNvPr id="2" name="Picture 1">
            <a:extLst>
              <a:ext uri="{FF2B5EF4-FFF2-40B4-BE49-F238E27FC236}">
                <a16:creationId xmlns:a16="http://schemas.microsoft.com/office/drawing/2014/main" id="{EA2847BE-21D6-9F94-FBDC-0EA3EF105243}"/>
              </a:ext>
            </a:extLst>
          </p:cNvPr>
          <p:cNvPicPr>
            <a:picLocks noChangeAspect="1"/>
          </p:cNvPicPr>
          <p:nvPr/>
        </p:nvPicPr>
        <p:blipFill>
          <a:blip r:embed="rId2"/>
          <a:stretch>
            <a:fillRect/>
          </a:stretch>
        </p:blipFill>
        <p:spPr>
          <a:xfrm>
            <a:off x="1119188" y="1871663"/>
            <a:ext cx="6905625" cy="3114675"/>
          </a:xfrm>
          <a:prstGeom prst="rect">
            <a:avLst/>
          </a:prstGeom>
        </p:spPr>
      </p:pic>
    </p:spTree>
    <p:extLst>
      <p:ext uri="{BB962C8B-B14F-4D97-AF65-F5344CB8AC3E}">
        <p14:creationId xmlns:p14="http://schemas.microsoft.com/office/powerpoint/2010/main" val="261974041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extLst>
    <a:ext uri="{05A4C25C-085E-4340-85A3-A5531E510DB2}">
      <thm15:themeFamily xmlns:thm15="http://schemas.microsoft.com/office/thememl/2012/main" name="Nhom4_SlideThuyetTrinh" id="{7FEB2A6E-095B-4F44-A223-4DD55183C8F3}" vid="{D2440451-883E-3B4E-9DA6-5EC436CCC818}"/>
    </a:ext>
  </a:ext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extLst>
    <a:ext uri="{05A4C25C-085E-4340-85A3-A5531E510DB2}">
      <thm15:themeFamily xmlns:thm15="http://schemas.microsoft.com/office/thememl/2012/main" name="Nhom4_SlideThuyetTrinh" id="{7FEB2A6E-095B-4F44-A223-4DD55183C8F3}" vid="{2AC3DE4B-2067-0A4E-81A9-589770415C6D}"/>
    </a:ext>
  </a:extLst>
</a:theme>
</file>

<file path=ppt/theme/theme3.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extLst>
    <a:ext uri="{05A4C25C-085E-4340-85A3-A5531E510DB2}">
      <thm15:themeFamily xmlns:thm15="http://schemas.microsoft.com/office/thememl/2012/main" name="Nhom4_SlideThuyetTrinh" id="{7FEB2A6E-095B-4F44-A223-4DD55183C8F3}" vid="{44031F82-1820-BC4E-996D-8A5681D143B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16</Slides>
  <Notes>0</Notes>
  <HiddenSlides>0</HiddenSlide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Tran Huy Hoang Anh 20226076</dc:creator>
  <dc:description/>
  <cp:revision>2</cp:revision>
  <dcterms:created xsi:type="dcterms:W3CDTF">2024-12-25T04:19:23Z</dcterms:created>
  <dcterms:modified xsi:type="dcterms:W3CDTF">2024-12-25T15:03:39Z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9</vt:i4>
  </property>
</Properties>
</file>