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2" r:id="rId1"/>
    <p:sldMasterId id="2147483654" r:id="rId2"/>
    <p:sldMasterId id="2147483664" r:id="rId3"/>
  </p:sldMasterIdLst>
  <p:sldIdLst>
    <p:sldId id="257" r:id="rId4"/>
    <p:sldId id="259" r:id="rId5"/>
    <p:sldId id="286" r:id="rId6"/>
    <p:sldId id="258" r:id="rId7"/>
    <p:sldId id="273" r:id="rId8"/>
    <p:sldId id="274" r:id="rId9"/>
    <p:sldId id="275" r:id="rId10"/>
    <p:sldId id="280" r:id="rId11"/>
    <p:sldId id="287" r:id="rId12"/>
    <p:sldId id="281" r:id="rId13"/>
    <p:sldId id="283" r:id="rId14"/>
    <p:sldId id="262" r:id="rId15"/>
    <p:sldId id="263" r:id="rId16"/>
    <p:sldId id="278" r:id="rId17"/>
    <p:sldId id="279" r:id="rId18"/>
    <p:sldId id="285" r:id="rId19"/>
    <p:sldId id="272" r:id="rId20"/>
  </p:sldIdLst>
  <p:sldSz cx="9144000" cy="6858000" type="screen4x3"/>
  <p:notesSz cx="7772400" cy="100584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45E0EC-2616-BB4D-A867-F508959198C7}" v="445" dt="2024-12-28T13:39:42.582"/>
    <p1510:client id="{E686FD54-C478-8C64-3949-096FE18300F9}" v="89" dt="2024-12-28T15:51:17.8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Title and 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Section Header">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5B98F9DE-EE88-45DD-83B4-0C377F9F236A}"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Content with Caption">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lstStyle/>
          <a:p>
            <a:r>
              <a:t>Footer</a:t>
            </a:r>
          </a:p>
        </p:txBody>
      </p:sp>
      <p:sp>
        <p:nvSpPr>
          <p:cNvPr id="3" name="PlaceHolder 2"/>
          <p:cNvSpPr>
            <a:spLocks noGrp="1"/>
          </p:cNvSpPr>
          <p:nvPr>
            <p:ph type="sldNum" idx="18"/>
          </p:nvPr>
        </p:nvSpPr>
        <p:spPr/>
        <p:txBody>
          <a:bodyPr/>
          <a:lstStyle/>
          <a:p>
            <a:fld id="{655386BD-6D02-4FEB-BC9B-0DB99568A359}" type="slidenum">
              <a:t>‹#›</a:t>
            </a:fld>
            <a:endParaRPr/>
          </a:p>
        </p:txBody>
      </p:sp>
      <p:sp>
        <p:nvSpPr>
          <p:cNvPr id="4" name="PlaceHolder 3"/>
          <p:cNvSpPr>
            <a:spLocks noGrp="1"/>
          </p:cNvSpPr>
          <p:nvPr>
            <p:ph type="dt" idx="16"/>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buNone/>
            </a:pPr>
            <a:r>
              <a:rPr lang="en-US" sz="1800" b="0" u="none" strike="noStrike">
                <a:solidFill>
                  <a:schemeClr val="dk1"/>
                </a:solidFill>
                <a:uFillTx/>
                <a:latin typeface="Calibri"/>
              </a:rPr>
              <a:t>Click to edit the title text format</a:t>
            </a:r>
          </a:p>
        </p:txBody>
      </p:sp>
      <p:sp>
        <p:nvSpPr>
          <p:cNvPr id="5" name="PlaceHolder 2"/>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FFFFFF"/>
              </a:buClr>
              <a:buSzPct val="45000"/>
              <a:buFont typeface="Wingdings" charset="2"/>
              <a:buChar char=""/>
            </a:pPr>
            <a:r>
              <a:rPr lang="en-US" sz="2800" b="0" u="none" strike="noStrike">
                <a:solidFill>
                  <a:schemeClr val="dk1"/>
                </a:solidFill>
                <a:uFillTx/>
                <a:latin typeface="Calibri"/>
              </a:rPr>
              <a:t>Click to edit the outline text format</a:t>
            </a:r>
          </a:p>
          <a:p>
            <a:pPr marL="864000" lvl="1" indent="-324000">
              <a:lnSpc>
                <a:spcPct val="90000"/>
              </a:lnSpc>
              <a:spcBef>
                <a:spcPts val="1134"/>
              </a:spcBef>
              <a:buClr>
                <a:srgbClr val="FFFFFF"/>
              </a:buClr>
              <a:buSzPct val="75000"/>
              <a:buFont typeface="Symbol" charset="2"/>
              <a:buChar char=""/>
            </a:pPr>
            <a:r>
              <a:rPr lang="en-US" sz="2000" b="0" u="none" strike="noStrike">
                <a:solidFill>
                  <a:schemeClr val="dk1"/>
                </a:solidFill>
                <a:uFillTx/>
                <a:latin typeface="Calibri"/>
              </a:rPr>
              <a:t>Second Outline Level</a:t>
            </a:r>
          </a:p>
          <a:p>
            <a:pPr marL="1296000" lvl="2" indent="-288000">
              <a:lnSpc>
                <a:spcPct val="90000"/>
              </a:lnSpc>
              <a:spcBef>
                <a:spcPts val="850"/>
              </a:spcBef>
              <a:buClr>
                <a:srgbClr val="FFFFFF"/>
              </a:buClr>
              <a:buSzPct val="45000"/>
              <a:buFont typeface="Wingdings" charset="2"/>
              <a:buChar char=""/>
            </a:pPr>
            <a:r>
              <a:rPr lang="en-US" sz="1800" b="0" u="none" strike="noStrike">
                <a:solidFill>
                  <a:schemeClr val="dk1"/>
                </a:solidFill>
                <a:uFillTx/>
                <a:latin typeface="Calibri"/>
              </a:rPr>
              <a:t>Third Outline Level</a:t>
            </a:r>
          </a:p>
          <a:p>
            <a:pPr marL="1728000" lvl="3" indent="-216000">
              <a:lnSpc>
                <a:spcPct val="90000"/>
              </a:lnSpc>
              <a:spcBef>
                <a:spcPts val="567"/>
              </a:spcBef>
              <a:buClr>
                <a:srgbClr val="FFFFFF"/>
              </a:buClr>
              <a:buSzPct val="75000"/>
              <a:buFont typeface="Symbol" charset="2"/>
              <a:buChar char=""/>
            </a:pPr>
            <a:r>
              <a:rPr lang="en-US" sz="1800" b="0" u="none" strike="noStrike">
                <a:solidFill>
                  <a:schemeClr val="dk1"/>
                </a:solidFill>
                <a:uFillTx/>
                <a:latin typeface="Calibri"/>
              </a:rPr>
              <a:t>Fourth Outline Level</a:t>
            </a:r>
          </a:p>
          <a:p>
            <a:pPr marL="2160000" lvl="4" indent="-216000">
              <a:lnSpc>
                <a:spcPct val="90000"/>
              </a:lnSpc>
              <a:spcBef>
                <a:spcPts val="283"/>
              </a:spcBef>
              <a:buClr>
                <a:srgbClr val="FFFFFF"/>
              </a:buClr>
              <a:buSzPct val="45000"/>
              <a:buFont typeface="Wingdings" charset="2"/>
              <a:buChar char=""/>
            </a:pPr>
            <a:r>
              <a:rPr lang="en-US" sz="2000" b="0" u="none" strike="noStrike">
                <a:solidFill>
                  <a:schemeClr val="dk1"/>
                </a:solidFill>
                <a:uFillTx/>
                <a:latin typeface="Calibri"/>
              </a:rPr>
              <a:t>Fifth Outline Level</a:t>
            </a:r>
          </a:p>
          <a:p>
            <a:pPr marL="2592000" lvl="5" indent="-216000">
              <a:lnSpc>
                <a:spcPct val="90000"/>
              </a:lnSpc>
              <a:spcBef>
                <a:spcPts val="283"/>
              </a:spcBef>
              <a:buClr>
                <a:srgbClr val="FFFFFF"/>
              </a:buClr>
              <a:buSzPct val="45000"/>
              <a:buFont typeface="Wingdings" charset="2"/>
              <a:buChar char=""/>
            </a:pPr>
            <a:r>
              <a:rPr lang="en-US" sz="2000" b="0" u="none" strike="noStrike">
                <a:solidFill>
                  <a:schemeClr val="dk1"/>
                </a:solidFill>
                <a:uFillTx/>
                <a:latin typeface="Calibri"/>
              </a:rPr>
              <a:t>Sixth Outline Level</a:t>
            </a:r>
          </a:p>
          <a:p>
            <a:pPr marL="3024000" lvl="6" indent="-216000">
              <a:lnSpc>
                <a:spcPct val="90000"/>
              </a:lnSpc>
              <a:spcBef>
                <a:spcPts val="283"/>
              </a:spcBef>
              <a:buClr>
                <a:srgbClr val="FFFFFF"/>
              </a:buClr>
              <a:buSzPct val="45000"/>
              <a:buFont typeface="Wingdings" charset="2"/>
              <a:buChar char=""/>
            </a:pPr>
            <a:r>
              <a:rPr lang="en-US" sz="2000" b="0" u="none" strike="noStrike">
                <a:solidFill>
                  <a:schemeClr val="dk1"/>
                </a:solidFill>
                <a:uFillTx/>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6" name="PlaceHolder 1"/>
          <p:cNvSpPr>
            <a:spLocks noGrp="1"/>
          </p:cNvSpPr>
          <p:nvPr>
            <p:ph type="dt" idx="1"/>
          </p:nvPr>
        </p:nvSpPr>
        <p:spPr>
          <a:xfrm>
            <a:off x="628560" y="6565320"/>
            <a:ext cx="2057040" cy="364680"/>
          </a:xfrm>
          <a:prstGeom prst="rect">
            <a:avLst/>
          </a:prstGeom>
          <a:noFill/>
          <a:ln w="0">
            <a:noFill/>
          </a:ln>
        </p:spPr>
        <p:txBody>
          <a:bodyPr lIns="90000" tIns="45000" rIns="90000" bIns="45000" anchor="t">
            <a:noAutofit/>
          </a:bodyPr>
          <a:lstStyle>
            <a:lvl1pPr indent="0" defTabSz="457200">
              <a:lnSpc>
                <a:spcPct val="100000"/>
              </a:lnSpc>
              <a:buNone/>
              <a:defRPr lang="en-US" sz="1200" b="1" u="none" strike="noStrike">
                <a:solidFill>
                  <a:srgbClr val="C00000"/>
                </a:solidFill>
                <a:uFillTx/>
                <a:latin typeface="Lato"/>
                <a:ea typeface="Lato"/>
              </a:defRPr>
            </a:lvl1pPr>
          </a:lstStyle>
          <a:p>
            <a:pPr indent="0" defTabSz="457200">
              <a:lnSpc>
                <a:spcPct val="100000"/>
              </a:lnSpc>
              <a:buNone/>
            </a:pPr>
            <a:r>
              <a:rPr lang="en-US" sz="1200" b="1" u="none" strike="noStrike">
                <a:solidFill>
                  <a:srgbClr val="C00000"/>
                </a:solidFill>
                <a:uFillTx/>
                <a:latin typeface="Lato"/>
                <a:ea typeface="Lato"/>
              </a:rPr>
              <a:t>&lt;date/time&gt;</a:t>
            </a:r>
            <a:endParaRPr lang="en-US" sz="1200" b="0" u="none" strike="noStrike">
              <a:solidFill>
                <a:srgbClr val="FFFFFF"/>
              </a:solidFill>
              <a:uFillTx/>
              <a:latin typeface="Times New Roman"/>
            </a:endParaRPr>
          </a:p>
        </p:txBody>
      </p:sp>
      <p:sp>
        <p:nvSpPr>
          <p:cNvPr id="7" name="PlaceHolder 2"/>
          <p:cNvSpPr>
            <a:spLocks noGrp="1"/>
          </p:cNvSpPr>
          <p:nvPr>
            <p:ph type="ftr" idx="2"/>
          </p:nvPr>
        </p:nvSpPr>
        <p:spPr>
          <a:xfrm>
            <a:off x="3029040" y="6565320"/>
            <a:ext cx="3085920" cy="364680"/>
          </a:xfrm>
          <a:prstGeom prst="rect">
            <a:avLst/>
          </a:prstGeom>
          <a:noFill/>
          <a:ln w="0">
            <a:noFill/>
          </a:ln>
        </p:spPr>
        <p:txBody>
          <a:bodyPr lIns="90000" tIns="45000" rIns="90000" bIns="45000" anchor="t">
            <a:noAutofit/>
          </a:bodyPr>
          <a:lstStyle>
            <a:lvl1pPr indent="0" algn="ctr">
              <a:buNone/>
              <a:defRPr lang="en-US" sz="1400" b="0" u="none" strike="noStrike">
                <a:solidFill>
                  <a:srgbClr val="FFFFFF"/>
                </a:solidFill>
                <a:uFillTx/>
                <a:latin typeface="Times New Roman"/>
              </a:defRPr>
            </a:lvl1pPr>
          </a:lstStyle>
          <a:p>
            <a:pPr indent="0" algn="ctr">
              <a:buNone/>
            </a:pPr>
            <a:r>
              <a:rPr lang="en-US" sz="1400" b="0" u="none" strike="noStrike">
                <a:solidFill>
                  <a:srgbClr val="FFFFFF"/>
                </a:solidFill>
                <a:uFillTx/>
                <a:latin typeface="Times New Roman"/>
              </a:rPr>
              <a:t>&lt;footer&gt;</a:t>
            </a:r>
          </a:p>
        </p:txBody>
      </p:sp>
      <p:sp>
        <p:nvSpPr>
          <p:cNvPr id="8" name="PlaceHolder 3"/>
          <p:cNvSpPr>
            <a:spLocks noGrp="1"/>
          </p:cNvSpPr>
          <p:nvPr>
            <p:ph type="sldNum" idx="3"/>
          </p:nvPr>
        </p:nvSpPr>
        <p:spPr>
          <a:xfrm>
            <a:off x="6867360" y="6572160"/>
            <a:ext cx="2057040" cy="364680"/>
          </a:xfrm>
          <a:prstGeom prst="rect">
            <a:avLst/>
          </a:prstGeom>
          <a:noFill/>
          <a:ln w="0">
            <a:noFill/>
          </a:ln>
        </p:spPr>
        <p:txBody>
          <a:bodyPr lIns="90000" tIns="45000" rIns="90000" bIns="45000" anchor="t">
            <a:noAutofit/>
          </a:bodyPr>
          <a:lstStyle>
            <a:lvl1pPr indent="0" algn="r" defTabSz="457200">
              <a:lnSpc>
                <a:spcPct val="100000"/>
              </a:lnSpc>
              <a:buNone/>
              <a:defRPr lang="en-US" sz="1200" b="1" u="none" strike="noStrike">
                <a:solidFill>
                  <a:srgbClr val="C00000"/>
                </a:solidFill>
                <a:uFillTx/>
                <a:latin typeface="Lato"/>
                <a:ea typeface="Lato"/>
              </a:defRPr>
            </a:lvl1pPr>
          </a:lstStyle>
          <a:p>
            <a:pPr indent="0" algn="r" defTabSz="457200">
              <a:lnSpc>
                <a:spcPct val="100000"/>
              </a:lnSpc>
              <a:buNone/>
            </a:pPr>
            <a:fld id="{92A08CBA-F588-4D00-A141-05A25C595D91}" type="slidenum">
              <a:rPr lang="en-US" sz="1200" b="1" u="none" strike="noStrike">
                <a:solidFill>
                  <a:srgbClr val="C00000"/>
                </a:solidFill>
                <a:uFillTx/>
                <a:latin typeface="Lato"/>
                <a:ea typeface="Lato"/>
              </a:rPr>
              <a:t>‹#›</a:t>
            </a:fld>
            <a:endParaRPr lang="en-US" sz="1200" b="0" u="none" strike="noStrike">
              <a:solidFill>
                <a:srgbClr val="FFFFFF"/>
              </a:solidFill>
              <a:uFillTx/>
              <a:latin typeface="Times New Roman"/>
            </a:endParaRPr>
          </a:p>
        </p:txBody>
      </p:sp>
      <p:sp>
        <p:nvSpPr>
          <p:cNvPr id="9" name="PlaceHolder 4"/>
          <p:cNvSpPr>
            <a:spLocks noGrp="1"/>
          </p:cNvSpPr>
          <p:nvPr>
            <p:ph type="title"/>
          </p:nvPr>
        </p:nvSpPr>
        <p:spPr>
          <a:xfrm>
            <a:off x="235080" y="78480"/>
            <a:ext cx="8673480" cy="451440"/>
          </a:xfrm>
          <a:prstGeom prst="rect">
            <a:avLst/>
          </a:prstGeom>
          <a:noFill/>
          <a:ln w="0">
            <a:noFill/>
          </a:ln>
        </p:spPr>
        <p:txBody>
          <a:bodyPr lIns="90000" tIns="45000" rIns="90000" bIns="45000" anchor="t">
            <a:noAutofit/>
          </a:bodyPr>
          <a:lstStyle/>
          <a:p>
            <a:pPr indent="0" defTabSz="914400">
              <a:lnSpc>
                <a:spcPct val="90000"/>
              </a:lnSpc>
              <a:buNone/>
            </a:pPr>
            <a:r>
              <a:rPr lang="en-US" sz="2800" b="1" u="none" strike="noStrike">
                <a:solidFill>
                  <a:schemeClr val="lt1"/>
                </a:solidFill>
                <a:uFillTx/>
                <a:latin typeface="Lato"/>
                <a:ea typeface="Lato"/>
              </a:rPr>
              <a:t>Title 1: ………………………………………</a:t>
            </a:r>
            <a:endParaRPr lang="en-US" sz="2800" b="0" u="none" strike="noStrike">
              <a:solidFill>
                <a:schemeClr val="dk1"/>
              </a:solidFill>
              <a:uFillTx/>
              <a:latin typeface="Calibri"/>
            </a:endParaRPr>
          </a:p>
        </p:txBody>
      </p:sp>
      <p:sp>
        <p:nvSpPr>
          <p:cNvPr id="10" name="PlaceHolder 5"/>
          <p:cNvSpPr>
            <a:spLocks noGrp="1"/>
          </p:cNvSpPr>
          <p:nvPr>
            <p:ph type="body"/>
          </p:nvPr>
        </p:nvSpPr>
        <p:spPr>
          <a:xfrm>
            <a:off x="235080" y="841320"/>
            <a:ext cx="8673840" cy="5303160"/>
          </a:xfrm>
          <a:prstGeom prst="rect">
            <a:avLst/>
          </a:prstGeom>
          <a:noFill/>
          <a:ln w="0">
            <a:noFill/>
          </a:ln>
        </p:spPr>
        <p:txBody>
          <a:bodyPr lIns="90000" tIns="45000" rIns="90000" bIns="45000" anchor="t">
            <a:noAutofit/>
          </a:bodyPr>
          <a:lstStyle/>
          <a:p>
            <a:pPr marL="228600" indent="-228600" defTabSz="914400">
              <a:lnSpc>
                <a:spcPct val="90000"/>
              </a:lnSpc>
              <a:spcBef>
                <a:spcPts val="1001"/>
              </a:spcBef>
              <a:buClr>
                <a:srgbClr val="000000"/>
              </a:buClr>
              <a:buFont typeface="Arial"/>
              <a:buChar char="•"/>
            </a:pPr>
            <a:r>
              <a:rPr lang="en-US" sz="2800" b="0" u="none" strike="noStrike">
                <a:solidFill>
                  <a:schemeClr val="dk1"/>
                </a:solidFill>
                <a:uFillTx/>
                <a:latin typeface="Lato"/>
                <a:ea typeface="Lato"/>
              </a:rPr>
              <a:t>Click to edit Master text styles</a:t>
            </a:r>
            <a:endParaRPr lang="en-US" sz="2800" b="0" u="none" strike="noStrike">
              <a:solidFill>
                <a:schemeClr val="dk1"/>
              </a:solidFill>
              <a:uFillTx/>
              <a:latin typeface="Calibri"/>
            </a:endParaRPr>
          </a:p>
          <a:p>
            <a:pPr marL="685800" lvl="1" indent="-228600" defTabSz="914400">
              <a:lnSpc>
                <a:spcPct val="90000"/>
              </a:lnSpc>
              <a:spcBef>
                <a:spcPts val="499"/>
              </a:spcBef>
              <a:buClr>
                <a:srgbClr val="000000"/>
              </a:buClr>
              <a:buFont typeface="Arial"/>
              <a:buChar char="•"/>
            </a:pPr>
            <a:r>
              <a:rPr lang="en-US" sz="2400" b="0" u="none" strike="noStrike">
                <a:solidFill>
                  <a:schemeClr val="dk1"/>
                </a:solidFill>
                <a:uFillTx/>
                <a:latin typeface="Lato"/>
                <a:ea typeface="Lato"/>
              </a:rPr>
              <a:t>Second level</a:t>
            </a:r>
            <a:endParaRPr lang="en-US" sz="2400" b="0" u="none" strike="noStrike">
              <a:solidFill>
                <a:schemeClr val="dk1"/>
              </a:solidFill>
              <a:uFillTx/>
              <a:latin typeface="Calibri"/>
            </a:endParaRPr>
          </a:p>
          <a:p>
            <a:pPr marL="1143000" lvl="2" indent="-228600" defTabSz="914400">
              <a:lnSpc>
                <a:spcPct val="90000"/>
              </a:lnSpc>
              <a:spcBef>
                <a:spcPts val="499"/>
              </a:spcBef>
              <a:buClr>
                <a:srgbClr val="000000"/>
              </a:buClr>
              <a:buFont typeface="Arial"/>
              <a:buChar char="•"/>
            </a:pPr>
            <a:r>
              <a:rPr lang="en-US" sz="2000" b="0" u="none" strike="noStrike">
                <a:solidFill>
                  <a:schemeClr val="dk1"/>
                </a:solidFill>
                <a:uFillTx/>
                <a:latin typeface="Lato"/>
                <a:ea typeface="Lato"/>
              </a:rPr>
              <a:t>Third level</a:t>
            </a:r>
            <a:endParaRPr lang="en-US" sz="2000" b="0" u="none" strike="noStrike">
              <a:solidFill>
                <a:schemeClr val="dk1"/>
              </a:solidFill>
              <a:uFillTx/>
              <a:latin typeface="Calibri"/>
            </a:endParaRPr>
          </a:p>
          <a:p>
            <a:pPr marL="1600200" lvl="3" indent="-228600" defTabSz="914400">
              <a:lnSpc>
                <a:spcPct val="90000"/>
              </a:lnSpc>
              <a:spcBef>
                <a:spcPts val="499"/>
              </a:spcBef>
              <a:buClr>
                <a:srgbClr val="000000"/>
              </a:buClr>
              <a:buFont typeface="Arial"/>
              <a:buChar char="•"/>
            </a:pPr>
            <a:r>
              <a:rPr lang="en-US" sz="1800" b="0" u="none" strike="noStrike">
                <a:solidFill>
                  <a:schemeClr val="dk1"/>
                </a:solidFill>
                <a:uFillTx/>
                <a:latin typeface="Lato"/>
                <a:ea typeface="Lato"/>
              </a:rPr>
              <a:t>Fourth level</a:t>
            </a:r>
            <a:endParaRPr lang="en-US" sz="1800" b="0" u="none" strike="noStrike">
              <a:solidFill>
                <a:schemeClr val="dk1"/>
              </a:solidFill>
              <a:uFillTx/>
              <a:latin typeface="Calibri"/>
            </a:endParaRPr>
          </a:p>
          <a:p>
            <a:pPr marL="2057400" lvl="4" indent="-228600" defTabSz="914400">
              <a:lnSpc>
                <a:spcPct val="90000"/>
              </a:lnSpc>
              <a:spcBef>
                <a:spcPts val="499"/>
              </a:spcBef>
              <a:buClr>
                <a:srgbClr val="000000"/>
              </a:buClr>
              <a:buFont typeface="Arial"/>
              <a:buChar char="•"/>
            </a:pPr>
            <a:r>
              <a:rPr lang="en-US" sz="1800" b="0" u="none" strike="noStrike">
                <a:solidFill>
                  <a:schemeClr val="dk1"/>
                </a:solidFill>
                <a:uFillTx/>
                <a:latin typeface="Lato"/>
                <a:ea typeface="Lato"/>
              </a:rPr>
              <a:t>Fifth level</a:t>
            </a:r>
            <a:endParaRPr lang="en-US" sz="1800" b="0" u="none" strike="noStrik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33" name="PlaceHolder 1"/>
          <p:cNvSpPr>
            <a:spLocks noGrp="1"/>
          </p:cNvSpPr>
          <p:nvPr>
            <p:ph type="dt" idx="16"/>
          </p:nvPr>
        </p:nvSpPr>
        <p:spPr>
          <a:xfrm>
            <a:off x="628560" y="6565320"/>
            <a:ext cx="2057040" cy="364680"/>
          </a:xfrm>
          <a:prstGeom prst="rect">
            <a:avLst/>
          </a:prstGeom>
          <a:noFill/>
          <a:ln w="0">
            <a:noFill/>
          </a:ln>
        </p:spPr>
        <p:txBody>
          <a:bodyPr lIns="90000" tIns="45000" rIns="90000" bIns="45000" anchor="t">
            <a:noAutofit/>
          </a:bodyPr>
          <a:lstStyle>
            <a:lvl1pPr indent="0" defTabSz="457200">
              <a:lnSpc>
                <a:spcPct val="100000"/>
              </a:lnSpc>
              <a:buNone/>
              <a:defRPr lang="en-US" sz="1200" b="1" u="none" strike="noStrike">
                <a:solidFill>
                  <a:schemeClr val="lt1">
                    <a:lumMod val="95000"/>
                  </a:schemeClr>
                </a:solidFill>
                <a:uFillTx/>
                <a:latin typeface="Lato"/>
                <a:ea typeface="Lato"/>
              </a:defRPr>
            </a:lvl1pPr>
          </a:lstStyle>
          <a:p>
            <a:pPr indent="0" defTabSz="457200">
              <a:lnSpc>
                <a:spcPct val="100000"/>
              </a:lnSpc>
              <a:buNone/>
            </a:pPr>
            <a:r>
              <a:rPr lang="en-US" sz="1200" b="1" u="none" strike="noStrike">
                <a:solidFill>
                  <a:schemeClr val="lt1">
                    <a:lumMod val="95000"/>
                  </a:schemeClr>
                </a:solidFill>
                <a:uFillTx/>
                <a:latin typeface="Lato"/>
                <a:ea typeface="Lato"/>
              </a:rPr>
              <a:t>&lt;date/time&gt;</a:t>
            </a:r>
            <a:endParaRPr lang="en-US" sz="1200" b="0" u="none" strike="noStrike">
              <a:solidFill>
                <a:srgbClr val="000000"/>
              </a:solidFill>
              <a:uFillTx/>
              <a:latin typeface="Times New Roman"/>
            </a:endParaRPr>
          </a:p>
        </p:txBody>
      </p:sp>
      <p:sp>
        <p:nvSpPr>
          <p:cNvPr id="34" name="PlaceHolder 2"/>
          <p:cNvSpPr>
            <a:spLocks noGrp="1"/>
          </p:cNvSpPr>
          <p:nvPr>
            <p:ph type="ftr" idx="17"/>
          </p:nvPr>
        </p:nvSpPr>
        <p:spPr>
          <a:xfrm>
            <a:off x="3029040" y="6565320"/>
            <a:ext cx="3085920" cy="364680"/>
          </a:xfrm>
          <a:prstGeom prst="rect">
            <a:avLst/>
          </a:prstGeom>
          <a:noFill/>
          <a:ln w="0">
            <a:noFill/>
          </a:ln>
        </p:spPr>
        <p:txBody>
          <a:bodyPr lIns="90000" tIns="45000" rIns="90000" bIns="45000" anchor="t">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&lt;footer&gt;</a:t>
            </a:r>
          </a:p>
        </p:txBody>
      </p:sp>
      <p:sp>
        <p:nvSpPr>
          <p:cNvPr id="35" name="PlaceHolder 3"/>
          <p:cNvSpPr>
            <a:spLocks noGrp="1"/>
          </p:cNvSpPr>
          <p:nvPr>
            <p:ph type="sldNum" idx="18"/>
          </p:nvPr>
        </p:nvSpPr>
        <p:spPr>
          <a:xfrm>
            <a:off x="6867360" y="6572160"/>
            <a:ext cx="2057040" cy="364680"/>
          </a:xfrm>
          <a:prstGeom prst="rect">
            <a:avLst/>
          </a:prstGeom>
          <a:noFill/>
          <a:ln w="0">
            <a:noFill/>
          </a:ln>
        </p:spPr>
        <p:txBody>
          <a:bodyPr lIns="90000" tIns="45000" rIns="90000" bIns="45000" anchor="t">
            <a:noAutofit/>
          </a:bodyPr>
          <a:lstStyle>
            <a:lvl1pPr indent="0" algn="r" defTabSz="457200">
              <a:lnSpc>
                <a:spcPct val="100000"/>
              </a:lnSpc>
              <a:buNone/>
              <a:defRPr lang="en-US" sz="1200" b="1" u="none" strike="noStrike">
                <a:solidFill>
                  <a:srgbClr val="C00000"/>
                </a:solidFill>
                <a:uFillTx/>
                <a:latin typeface="Lato"/>
                <a:ea typeface="Lato"/>
              </a:defRPr>
            </a:lvl1pPr>
          </a:lstStyle>
          <a:p>
            <a:pPr indent="0" algn="r" defTabSz="457200">
              <a:lnSpc>
                <a:spcPct val="100000"/>
              </a:lnSpc>
              <a:buNone/>
            </a:pPr>
            <a:fld id="{FBE1F77B-9F2E-415E-91B9-A019DB61B362}" type="slidenum">
              <a:rPr lang="en-US" sz="1200" b="1" u="none" strike="noStrike">
                <a:solidFill>
                  <a:srgbClr val="C00000"/>
                </a:solidFill>
                <a:uFillTx/>
                <a:latin typeface="Lato"/>
                <a:ea typeface="Lato"/>
              </a:rPr>
              <a:t>‹#›</a:t>
            </a:fld>
            <a:endParaRPr lang="en-US" sz="1200" b="0" u="none" strike="noStrike">
              <a:solidFill>
                <a:srgbClr val="000000"/>
              </a:solidFill>
              <a:uFillTx/>
              <a:latin typeface="Times New Roman"/>
            </a:endParaRPr>
          </a:p>
        </p:txBody>
      </p:sp>
      <p:sp>
        <p:nvSpPr>
          <p:cNvPr id="36"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buNone/>
            </a:pPr>
            <a:r>
              <a:rPr lang="en-US" sz="1800" b="0" u="none" strike="noStrike">
                <a:solidFill>
                  <a:schemeClr val="dk1"/>
                </a:solidFill>
                <a:uFillTx/>
                <a:latin typeface="Calibri"/>
              </a:rPr>
              <a:t>Click to edit the title text format</a:t>
            </a:r>
          </a:p>
        </p:txBody>
      </p:sp>
      <p:sp>
        <p:nvSpPr>
          <p:cNvPr id="37"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u="none" strike="noStrike">
                <a:solidFill>
                  <a:schemeClr val="dk1"/>
                </a:solidFill>
                <a:uFillTx/>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u="none" strike="noStrike">
                <a:solidFill>
                  <a:schemeClr val="dk1"/>
                </a:solidFill>
                <a:uFillTx/>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u="none" strike="noStrike">
                <a:solidFill>
                  <a:schemeClr val="dk1"/>
                </a:solidFill>
                <a:uFillTx/>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u="none" strike="noStrike">
                <a:solidFill>
                  <a:schemeClr val="dk1"/>
                </a:solidFill>
                <a:uFillTx/>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u="none" strike="noStrike">
                <a:solidFill>
                  <a:schemeClr val="dk1"/>
                </a:solidFill>
                <a:uFillTx/>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u="none" strike="noStrike">
                <a:solidFill>
                  <a:schemeClr val="dk1"/>
                </a:solidFill>
                <a:uFillTx/>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u="none" strike="noStrike">
                <a:solidFill>
                  <a:schemeClr val="dk1"/>
                </a:solidFill>
                <a:uFillTx/>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youtu.be/XutceShnSNo"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 descr="Text&#10;&#10;Description automatically generated"/>
          <p:cNvPicPr/>
          <p:nvPr/>
        </p:nvPicPr>
        <p:blipFill>
          <a:blip r:embed="rId2"/>
          <a:stretch/>
        </p:blipFill>
        <p:spPr>
          <a:xfrm>
            <a:off x="412920" y="317160"/>
            <a:ext cx="2576160" cy="936000"/>
          </a:xfrm>
          <a:prstGeom prst="rect">
            <a:avLst/>
          </a:prstGeom>
          <a:ln w="0">
            <a:noFill/>
          </a:ln>
        </p:spPr>
      </p:pic>
      <p:sp>
        <p:nvSpPr>
          <p:cNvPr id="2" name="TextBox 1">
            <a:extLst>
              <a:ext uri="{FF2B5EF4-FFF2-40B4-BE49-F238E27FC236}">
                <a16:creationId xmlns:a16="http://schemas.microsoft.com/office/drawing/2014/main" id="{775DD5E1-C12A-23B3-523A-CF7260CBC732}"/>
              </a:ext>
            </a:extLst>
          </p:cNvPr>
          <p:cNvSpPr txBox="1"/>
          <p:nvPr/>
        </p:nvSpPr>
        <p:spPr>
          <a:xfrm>
            <a:off x="950379" y="1887621"/>
            <a:ext cx="6908238" cy="646331"/>
          </a:xfrm>
          <a:prstGeom prst="rect">
            <a:avLst/>
          </a:prstGeom>
          <a:noFill/>
        </p:spPr>
        <p:txBody>
          <a:bodyPr wrap="none" rtlCol="0">
            <a:spAutoFit/>
          </a:bodyPr>
          <a:lstStyle/>
          <a:p>
            <a:r>
              <a:rPr lang="en-VN" sz="3600" b="1"/>
              <a:t>Đề tài: Xây dựng game Ô ĂN QUAN</a:t>
            </a:r>
          </a:p>
        </p:txBody>
      </p:sp>
      <p:sp>
        <p:nvSpPr>
          <p:cNvPr id="3" name="TextBox 2">
            <a:extLst>
              <a:ext uri="{FF2B5EF4-FFF2-40B4-BE49-F238E27FC236}">
                <a16:creationId xmlns:a16="http://schemas.microsoft.com/office/drawing/2014/main" id="{2D2724B0-5001-C8A1-BF05-0EB8131BE670}"/>
              </a:ext>
            </a:extLst>
          </p:cNvPr>
          <p:cNvSpPr txBox="1"/>
          <p:nvPr/>
        </p:nvSpPr>
        <p:spPr>
          <a:xfrm>
            <a:off x="1079552" y="2900680"/>
            <a:ext cx="4429418" cy="1015663"/>
          </a:xfrm>
          <a:prstGeom prst="rect">
            <a:avLst/>
          </a:prstGeom>
          <a:noFill/>
        </p:spPr>
        <p:txBody>
          <a:bodyPr wrap="none" lIns="91440" tIns="45720" rIns="91440" bIns="45720" rtlCol="0" anchor="t">
            <a:spAutoFit/>
          </a:bodyPr>
          <a:lstStyle/>
          <a:p>
            <a:r>
              <a:rPr lang="en-VN" sz="2000" b="1"/>
              <a:t>Nhóm: 4</a:t>
            </a:r>
            <a:endParaRPr lang="en-US" sz="2000" b="1">
              <a:ea typeface="Calibri"/>
              <a:cs typeface="Calibri"/>
            </a:endParaRPr>
          </a:p>
          <a:p>
            <a:r>
              <a:rPr lang="en-VN" sz="2000" b="1"/>
              <a:t>GVHD: TS. Nguyễn Thị T</a:t>
            </a:r>
            <a:r>
              <a:rPr lang="en-US" sz="2000" b="1"/>
              <a:t>h</a:t>
            </a:r>
            <a:r>
              <a:rPr lang="en-VN" sz="2000" b="1"/>
              <a:t>u Trang</a:t>
            </a:r>
          </a:p>
          <a:p>
            <a:r>
              <a:rPr lang="en-VN" sz="2000" b="1">
                <a:ea typeface="Calibri"/>
                <a:cs typeface="Calibri"/>
              </a:rPr>
              <a:t>Lớp: Lập trình hướng đối tượng 151965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idx="3"/>
          </p:nvPr>
        </p:nvSpPr>
        <p:spPr/>
        <p:txBody>
          <a:bodyPr/>
          <a:lstStyle/>
          <a:p>
            <a:fld id="{9300273D-C9E2-422B-99C7-27C03924D509}" type="slidenum">
              <a:rPr/>
              <a:t>10</a:t>
            </a:fld>
            <a:endParaRPr/>
          </a:p>
        </p:txBody>
      </p:sp>
      <p:sp>
        <p:nvSpPr>
          <p:cNvPr id="3" name="TextBox 2">
            <a:extLst>
              <a:ext uri="{FF2B5EF4-FFF2-40B4-BE49-F238E27FC236}">
                <a16:creationId xmlns:a16="http://schemas.microsoft.com/office/drawing/2014/main" id="{6065A99D-CFAC-5A0B-CA25-5D36BA2D7977}"/>
              </a:ext>
            </a:extLst>
          </p:cNvPr>
          <p:cNvSpPr txBox="1"/>
          <p:nvPr/>
        </p:nvSpPr>
        <p:spPr>
          <a:xfrm>
            <a:off x="598248" y="5118"/>
            <a:ext cx="728040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ea typeface="Calibri"/>
                <a:cs typeface="Calibri"/>
              </a:rPr>
              <a:t>Class diagrams for package/modules</a:t>
            </a:r>
          </a:p>
        </p:txBody>
      </p:sp>
      <p:pic>
        <p:nvPicPr>
          <p:cNvPr id="6" name="Picture 5" descr="A screenshot of a computer&#10;&#10;Description automatically generated">
            <a:extLst>
              <a:ext uri="{FF2B5EF4-FFF2-40B4-BE49-F238E27FC236}">
                <a16:creationId xmlns:a16="http://schemas.microsoft.com/office/drawing/2014/main" id="{0E80DC4D-F8B3-4667-5F9E-535BD702D9AB}"/>
              </a:ext>
            </a:extLst>
          </p:cNvPr>
          <p:cNvPicPr>
            <a:picLocks noChangeAspect="1"/>
          </p:cNvPicPr>
          <p:nvPr/>
        </p:nvPicPr>
        <p:blipFill>
          <a:blip r:embed="rId2"/>
          <a:stretch>
            <a:fillRect/>
          </a:stretch>
        </p:blipFill>
        <p:spPr>
          <a:xfrm>
            <a:off x="0" y="1427413"/>
            <a:ext cx="8509993" cy="4324642"/>
          </a:xfrm>
          <a:prstGeom prst="rect">
            <a:avLst/>
          </a:prstGeom>
        </p:spPr>
      </p:pic>
    </p:spTree>
    <p:extLst>
      <p:ext uri="{BB962C8B-B14F-4D97-AF65-F5344CB8AC3E}">
        <p14:creationId xmlns:p14="http://schemas.microsoft.com/office/powerpoint/2010/main" val="3473758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idx="3"/>
          </p:nvPr>
        </p:nvSpPr>
        <p:spPr/>
        <p:txBody>
          <a:bodyPr/>
          <a:lstStyle/>
          <a:p>
            <a:fld id="{9300273D-C9E2-422B-99C7-27C03924D509}" type="slidenum">
              <a:rPr/>
              <a:t>11</a:t>
            </a:fld>
            <a:endParaRPr/>
          </a:p>
        </p:txBody>
      </p:sp>
      <p:sp>
        <p:nvSpPr>
          <p:cNvPr id="3" name="TextBox 2">
            <a:extLst>
              <a:ext uri="{FF2B5EF4-FFF2-40B4-BE49-F238E27FC236}">
                <a16:creationId xmlns:a16="http://schemas.microsoft.com/office/drawing/2014/main" id="{6065A99D-CFAC-5A0B-CA25-5D36BA2D7977}"/>
              </a:ext>
            </a:extLst>
          </p:cNvPr>
          <p:cNvSpPr txBox="1"/>
          <p:nvPr/>
        </p:nvSpPr>
        <p:spPr>
          <a:xfrm>
            <a:off x="598248" y="5118"/>
            <a:ext cx="728040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ea typeface="Calibri"/>
                <a:cs typeface="Calibri"/>
              </a:rPr>
              <a:t>Class diagrams for package/modules</a:t>
            </a:r>
          </a:p>
        </p:txBody>
      </p:sp>
      <p:pic>
        <p:nvPicPr>
          <p:cNvPr id="6" name="Picture 5" descr="A screenshot of a computer program&#10;&#10;Description automatically generated">
            <a:extLst>
              <a:ext uri="{FF2B5EF4-FFF2-40B4-BE49-F238E27FC236}">
                <a16:creationId xmlns:a16="http://schemas.microsoft.com/office/drawing/2014/main" id="{F8B29F7E-FF0E-4979-439E-6980235E9BF9}"/>
              </a:ext>
            </a:extLst>
          </p:cNvPr>
          <p:cNvPicPr>
            <a:picLocks noChangeAspect="1"/>
          </p:cNvPicPr>
          <p:nvPr/>
        </p:nvPicPr>
        <p:blipFill>
          <a:blip r:embed="rId2"/>
          <a:stretch>
            <a:fillRect/>
          </a:stretch>
        </p:blipFill>
        <p:spPr>
          <a:xfrm>
            <a:off x="0" y="1101176"/>
            <a:ext cx="8688586" cy="4423478"/>
          </a:xfrm>
          <a:prstGeom prst="rect">
            <a:avLst/>
          </a:prstGeom>
        </p:spPr>
      </p:pic>
    </p:spTree>
    <p:extLst>
      <p:ext uri="{BB962C8B-B14F-4D97-AF65-F5344CB8AC3E}">
        <p14:creationId xmlns:p14="http://schemas.microsoft.com/office/powerpoint/2010/main" val="261974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idx="3"/>
          </p:nvPr>
        </p:nvSpPr>
        <p:spPr/>
        <p:txBody>
          <a:bodyPr/>
          <a:lstStyle/>
          <a:p>
            <a:fld id="{0ABBB68A-C434-4773-828D-7FAF0008CAB1}" type="slidenum">
              <a:rPr/>
              <a:t>12</a:t>
            </a:fld>
            <a:endParaRPr/>
          </a:p>
        </p:txBody>
      </p:sp>
      <p:sp>
        <p:nvSpPr>
          <p:cNvPr id="4" name="TextBox 3">
            <a:extLst>
              <a:ext uri="{FF2B5EF4-FFF2-40B4-BE49-F238E27FC236}">
                <a16:creationId xmlns:a16="http://schemas.microsoft.com/office/drawing/2014/main" id="{0CCB53FF-3925-C2D1-8B40-FFC89DC821EA}"/>
              </a:ext>
            </a:extLst>
          </p:cNvPr>
          <p:cNvSpPr txBox="1"/>
          <p:nvPr/>
        </p:nvSpPr>
        <p:spPr>
          <a:xfrm>
            <a:off x="274320" y="45720"/>
            <a:ext cx="2557239" cy="523220"/>
          </a:xfrm>
          <a:prstGeom prst="rect">
            <a:avLst/>
          </a:prstGeom>
          <a:noFill/>
        </p:spPr>
        <p:txBody>
          <a:bodyPr wrap="none" rtlCol="0">
            <a:spAutoFit/>
          </a:bodyPr>
          <a:lstStyle/>
          <a:p>
            <a:r>
              <a:rPr lang="en-VN" sz="2800">
                <a:solidFill>
                  <a:schemeClr val="bg1"/>
                </a:solidFill>
              </a:rPr>
              <a:t>OOP Techniques</a:t>
            </a:r>
          </a:p>
        </p:txBody>
      </p:sp>
      <p:sp>
        <p:nvSpPr>
          <p:cNvPr id="5" name="TextBox 4">
            <a:extLst>
              <a:ext uri="{FF2B5EF4-FFF2-40B4-BE49-F238E27FC236}">
                <a16:creationId xmlns:a16="http://schemas.microsoft.com/office/drawing/2014/main" id="{A5593F53-CB19-AD06-F9C3-CC31C4E2349C}"/>
              </a:ext>
            </a:extLst>
          </p:cNvPr>
          <p:cNvSpPr txBox="1"/>
          <p:nvPr/>
        </p:nvSpPr>
        <p:spPr>
          <a:xfrm>
            <a:off x="274320" y="783252"/>
            <a:ext cx="8546296" cy="1354217"/>
          </a:xfrm>
          <a:prstGeom prst="rect">
            <a:avLst/>
          </a:prstGeom>
          <a:noFill/>
        </p:spPr>
        <p:txBody>
          <a:bodyPr wrap="square" rtlCol="0">
            <a:spAutoFit/>
          </a:bodyPr>
          <a:lstStyle/>
          <a:p>
            <a:pPr algn="just"/>
            <a:r>
              <a:rPr lang="en-VN" b="1"/>
              <a:t>1. Encapsulation:</a:t>
            </a:r>
            <a:r>
              <a:rPr lang="en-VN" sz="1600"/>
              <a:t> </a:t>
            </a:r>
            <a:r>
              <a:rPr lang="vi-VN" sz="1600"/>
              <a:t>là kỹ thuật đóng gói dữ liệu (thuộc tính) và phương thức (hàm) hoạt động trên dữ liệu thành một đơn vị hoặc lớp duy nhất. Nó cũng bao gồm việc hạn chế quyền truy cập trực tiếp vào một số thành phần của đối tượng, được thực hiện bằng cách sử dụng các trình sửa đổi quyền truy cập như 'private', 'protected' và 'public'. Việc đóng gói được chứng minh trong các lớp </a:t>
            </a:r>
            <a:r>
              <a:rPr lang="vi-VN" sz="1600" b="1"/>
              <a:t>Gem</a:t>
            </a:r>
            <a:r>
              <a:rPr lang="vi-VN" sz="1600"/>
              <a:t>, </a:t>
            </a:r>
            <a:r>
              <a:rPr lang="vi-VN" sz="1600" b="1"/>
              <a:t>Cell</a:t>
            </a:r>
            <a:r>
              <a:rPr lang="vi-VN" sz="1600"/>
              <a:t>, </a:t>
            </a:r>
            <a:r>
              <a:rPr lang="vi-VN" sz="1600" b="1"/>
              <a:t>GameBoard</a:t>
            </a:r>
            <a:r>
              <a:rPr lang="vi-VN" sz="1600"/>
              <a:t>, </a:t>
            </a:r>
            <a:r>
              <a:rPr lang="vi-VN" sz="1600" b="1"/>
              <a:t>Player</a:t>
            </a:r>
            <a:r>
              <a:rPr lang="vi-VN" sz="1600"/>
              <a:t> bằng cách:</a:t>
            </a:r>
            <a:endParaRPr lang="en-US" sz="1600"/>
          </a:p>
        </p:txBody>
      </p:sp>
      <p:sp>
        <p:nvSpPr>
          <p:cNvPr id="6" name="TextBox 5">
            <a:extLst>
              <a:ext uri="{FF2B5EF4-FFF2-40B4-BE49-F238E27FC236}">
                <a16:creationId xmlns:a16="http://schemas.microsoft.com/office/drawing/2014/main" id="{D8A2A865-19B4-4710-3B1A-0039DE8B31B3}"/>
              </a:ext>
            </a:extLst>
          </p:cNvPr>
          <p:cNvSpPr txBox="1"/>
          <p:nvPr/>
        </p:nvSpPr>
        <p:spPr>
          <a:xfrm>
            <a:off x="478443" y="2105561"/>
            <a:ext cx="8297567" cy="1323439"/>
          </a:xfrm>
          <a:prstGeom prst="rect">
            <a:avLst/>
          </a:prstGeom>
          <a:noFill/>
        </p:spPr>
        <p:txBody>
          <a:bodyPr wrap="square" rtlCol="0">
            <a:spAutoFit/>
          </a:bodyPr>
          <a:lstStyle/>
          <a:p>
            <a:pPr marL="285750" indent="-285750" algn="just">
              <a:buFont typeface="Arial" panose="020B0604020202020204" pitchFamily="34" charset="0"/>
              <a:buChar char="•"/>
            </a:pPr>
            <a:r>
              <a:rPr lang="vi-VN" sz="1600"/>
              <a:t>Làm cho các thuộc tính trở nên private để hạn chế quyền truy cập trực tiếp</a:t>
            </a:r>
          </a:p>
          <a:p>
            <a:pPr marL="285750" indent="-285750" algn="just">
              <a:buFont typeface="Arial" panose="020B0604020202020204" pitchFamily="34" charset="0"/>
              <a:buChar char="•"/>
            </a:pPr>
            <a:r>
              <a:rPr lang="vi-VN" sz="1600"/>
              <a:t>Cung cấp các phương thức getter và setter public để truy cập và sửa đổi các thuộc tính riêng tư</a:t>
            </a:r>
            <a:endParaRPr lang="en-US" sz="1600"/>
          </a:p>
          <a:p>
            <a:pPr marL="285750" indent="-285750" algn="just">
              <a:buFont typeface="Arial" panose="020B0604020202020204" pitchFamily="34" charset="0"/>
              <a:buChar char="•"/>
            </a:pPr>
            <a:r>
              <a:rPr lang="vi-VN" sz="1600"/>
              <a:t>Đảm bảo rằng trạng thái nội bộ của các đối tượng chỉ có thể được thay đổi thông qua các phương thức được xác định rõ ràng, duy trì tính toàn vẹn của dữ liệu và ẩn các chi tiết triển khai khỏi thế giới bên ngoài.</a:t>
            </a:r>
            <a:endParaRPr lang="en-VN"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idx="3"/>
          </p:nvPr>
        </p:nvSpPr>
        <p:spPr/>
        <p:txBody>
          <a:bodyPr/>
          <a:lstStyle/>
          <a:p>
            <a:fld id="{63D5E6AE-AC9B-41F1-9FA0-2DDA3C01EBE1}" type="slidenum">
              <a:rPr/>
              <a:t>13</a:t>
            </a:fld>
            <a:endParaRPr/>
          </a:p>
        </p:txBody>
      </p:sp>
      <p:sp>
        <p:nvSpPr>
          <p:cNvPr id="2" name="TextBox 1">
            <a:extLst>
              <a:ext uri="{FF2B5EF4-FFF2-40B4-BE49-F238E27FC236}">
                <a16:creationId xmlns:a16="http://schemas.microsoft.com/office/drawing/2014/main" id="{8D3AE824-43ED-3642-9B1C-2F25089441D3}"/>
              </a:ext>
            </a:extLst>
          </p:cNvPr>
          <p:cNvSpPr txBox="1"/>
          <p:nvPr/>
        </p:nvSpPr>
        <p:spPr>
          <a:xfrm>
            <a:off x="185627" y="724085"/>
            <a:ext cx="8772745" cy="615553"/>
          </a:xfrm>
          <a:prstGeom prst="rect">
            <a:avLst/>
          </a:prstGeom>
          <a:noFill/>
        </p:spPr>
        <p:txBody>
          <a:bodyPr wrap="square" rtlCol="0">
            <a:spAutoFit/>
          </a:bodyPr>
          <a:lstStyle/>
          <a:p>
            <a:pPr algn="just"/>
            <a:r>
              <a:rPr lang="en-VN" b="1"/>
              <a:t>2. Inheritance:</a:t>
            </a:r>
            <a:r>
              <a:rPr lang="en-US" sz="1600">
                <a:effectLst/>
                <a:latin typeface="CMR10"/>
              </a:rPr>
              <a:t> </a:t>
            </a:r>
            <a:r>
              <a:rPr lang="vi-VN" sz="1600">
                <a:effectLst/>
              </a:rPr>
              <a:t>là một cơ chế trong đó một lớp (lớp con/lớp con) kế thừa các thuộc tính và phương thức của một lớp khác (lớp cha/lớp siêu). Đây là cách kế thừa được thể hiện trong dự án:</a:t>
            </a:r>
            <a:endParaRPr lang="en-US" sz="1600"/>
          </a:p>
        </p:txBody>
      </p:sp>
      <p:sp>
        <p:nvSpPr>
          <p:cNvPr id="4" name="TextBox 3">
            <a:extLst>
              <a:ext uri="{FF2B5EF4-FFF2-40B4-BE49-F238E27FC236}">
                <a16:creationId xmlns:a16="http://schemas.microsoft.com/office/drawing/2014/main" id="{EC7F3172-9922-5415-F9DC-0E7360929700}"/>
              </a:ext>
            </a:extLst>
          </p:cNvPr>
          <p:cNvSpPr txBox="1"/>
          <p:nvPr/>
        </p:nvSpPr>
        <p:spPr>
          <a:xfrm>
            <a:off x="423705" y="1728438"/>
            <a:ext cx="8151583" cy="1569660"/>
          </a:xfrm>
          <a:prstGeom prst="rect">
            <a:avLst/>
          </a:prstGeom>
          <a:noFill/>
        </p:spPr>
        <p:txBody>
          <a:bodyPr wrap="square" rtlCol="0">
            <a:spAutoFit/>
          </a:bodyPr>
          <a:lstStyle/>
          <a:p>
            <a:pPr marL="285750" indent="-285750">
              <a:buFont typeface="Arial" panose="020B0604020202020204" pitchFamily="34" charset="0"/>
              <a:buChar char="•"/>
            </a:pPr>
            <a:r>
              <a:rPr lang="en-VN" sz="1600"/>
              <a:t>Abstract classes:</a:t>
            </a:r>
            <a:r>
              <a:rPr lang="en-VN" sz="1600" b="1"/>
              <a:t> Cell</a:t>
            </a:r>
            <a:r>
              <a:rPr lang="en-VN" sz="1600"/>
              <a:t> và </a:t>
            </a:r>
            <a:r>
              <a:rPr lang="en-VN" sz="1600" b="1"/>
              <a:t>Gem </a:t>
            </a:r>
            <a:r>
              <a:rPr lang="vi-VN" sz="1600"/>
              <a:t>là các lớp trừu tượng định nghĩa các thuộc tính và phương thức chung cho các lớp con của chúng</a:t>
            </a:r>
          </a:p>
          <a:p>
            <a:pPr marL="285750" indent="-285750">
              <a:buFont typeface="Arial" panose="020B0604020202020204" pitchFamily="34" charset="0"/>
              <a:buChar char="•"/>
            </a:pPr>
            <a:r>
              <a:rPr lang="en-US" sz="1600" err="1"/>
              <a:t>Lớp</a:t>
            </a:r>
            <a:r>
              <a:rPr lang="en-US" sz="1600" b="1"/>
              <a:t> </a:t>
            </a:r>
            <a:r>
              <a:rPr lang="en-US" sz="1600" b="1" err="1"/>
              <a:t>HalfCircle</a:t>
            </a:r>
            <a:r>
              <a:rPr lang="en-US" sz="1600" b="1"/>
              <a:t> </a:t>
            </a:r>
            <a:r>
              <a:rPr lang="en-US" sz="1600" err="1"/>
              <a:t>và</a:t>
            </a:r>
            <a:r>
              <a:rPr lang="en-US" sz="1600" b="1"/>
              <a:t> Square </a:t>
            </a:r>
            <a:r>
              <a:rPr lang="en-US" sz="1600"/>
              <a:t>extends </a:t>
            </a:r>
            <a:r>
              <a:rPr lang="en-US" sz="1600" b="1"/>
              <a:t>Cell</a:t>
            </a:r>
            <a:r>
              <a:rPr lang="en-US" sz="1600"/>
              <a:t> abstract class: </a:t>
            </a:r>
            <a:r>
              <a:rPr lang="en-US" sz="1600" err="1"/>
              <a:t>kế</a:t>
            </a:r>
            <a:r>
              <a:rPr lang="en-US" sz="1600"/>
              <a:t> </a:t>
            </a:r>
            <a:r>
              <a:rPr lang="en-US" sz="1600" err="1"/>
              <a:t>thừa</a:t>
            </a:r>
            <a:r>
              <a:rPr lang="en-US" sz="1600"/>
              <a:t> </a:t>
            </a:r>
            <a:r>
              <a:rPr lang="en-US" sz="1600" err="1"/>
              <a:t>các</a:t>
            </a:r>
            <a:r>
              <a:rPr lang="en-US" sz="1600"/>
              <a:t> </a:t>
            </a:r>
            <a:r>
              <a:rPr lang="en-US" sz="1600" err="1"/>
              <a:t>thuộc</a:t>
            </a:r>
            <a:r>
              <a:rPr lang="en-US" sz="1600"/>
              <a:t> </a:t>
            </a:r>
            <a:r>
              <a:rPr lang="en-US" sz="1600" err="1"/>
              <a:t>tính</a:t>
            </a:r>
            <a:r>
              <a:rPr lang="en-US" sz="1600"/>
              <a:t> </a:t>
            </a:r>
            <a:r>
              <a:rPr lang="en-US" sz="1600" err="1"/>
              <a:t>và</a:t>
            </a:r>
            <a:r>
              <a:rPr lang="en-US" sz="1600"/>
              <a:t> </a:t>
            </a:r>
            <a:r>
              <a:rPr lang="en-US" sz="1600" err="1"/>
              <a:t>phương</a:t>
            </a:r>
            <a:r>
              <a:rPr lang="en-US" sz="1600"/>
              <a:t> </a:t>
            </a:r>
            <a:r>
              <a:rPr lang="en-US" sz="1600" err="1"/>
              <a:t>thức</a:t>
            </a:r>
            <a:r>
              <a:rPr lang="en-US" sz="1600"/>
              <a:t> </a:t>
            </a:r>
            <a:r>
              <a:rPr lang="en-US" sz="1600" err="1"/>
              <a:t>của</a:t>
            </a:r>
            <a:r>
              <a:rPr lang="en-US" sz="1600"/>
              <a:t> Cell class, </a:t>
            </a:r>
            <a:r>
              <a:rPr lang="en-US" sz="1600" err="1"/>
              <a:t>ghi</a:t>
            </a:r>
            <a:r>
              <a:rPr lang="en-US" sz="1600"/>
              <a:t> đè </a:t>
            </a:r>
            <a:r>
              <a:rPr lang="en-US" sz="1600" err="1"/>
              <a:t>phương</a:t>
            </a:r>
            <a:r>
              <a:rPr lang="en-US" sz="1600"/>
              <a:t> </a:t>
            </a:r>
            <a:r>
              <a:rPr lang="en-US" sz="1600" err="1"/>
              <a:t>thức</a:t>
            </a:r>
            <a:r>
              <a:rPr lang="en-US" sz="1600"/>
              <a:t> </a:t>
            </a:r>
            <a:r>
              <a:rPr lang="en-US" sz="1600" b="1" err="1"/>
              <a:t>toString</a:t>
            </a:r>
            <a:endParaRPr lang="en-US" sz="1600" b="1"/>
          </a:p>
          <a:p>
            <a:pPr marL="285750" indent="-285750">
              <a:buFont typeface="Arial" panose="020B0604020202020204" pitchFamily="34" charset="0"/>
              <a:buChar char="•"/>
            </a:pPr>
            <a:r>
              <a:rPr lang="en-US" sz="1600" err="1"/>
              <a:t>Lớp</a:t>
            </a:r>
            <a:r>
              <a:rPr lang="en-US" sz="1600" b="1"/>
              <a:t> </a:t>
            </a:r>
            <a:r>
              <a:rPr lang="en-US" sz="1600" b="1" err="1"/>
              <a:t>SmallGem</a:t>
            </a:r>
            <a:r>
              <a:rPr lang="en-US" sz="1600" b="1"/>
              <a:t> </a:t>
            </a:r>
            <a:r>
              <a:rPr lang="en-US" sz="1600" err="1"/>
              <a:t>và</a:t>
            </a:r>
            <a:r>
              <a:rPr lang="en-US" sz="1600" b="1"/>
              <a:t> </a:t>
            </a:r>
            <a:r>
              <a:rPr lang="en-US" sz="1600" b="1" err="1"/>
              <a:t>BigGem</a:t>
            </a:r>
            <a:r>
              <a:rPr lang="en-US" sz="1600" b="1"/>
              <a:t> </a:t>
            </a:r>
            <a:r>
              <a:rPr lang="en-US" sz="1600"/>
              <a:t>extends </a:t>
            </a:r>
            <a:r>
              <a:rPr lang="en-US" sz="1600" b="1"/>
              <a:t>Gem</a:t>
            </a:r>
            <a:r>
              <a:rPr lang="en-US" sz="1600"/>
              <a:t> abstract class: </a:t>
            </a:r>
            <a:r>
              <a:rPr lang="en-US" sz="1600" err="1"/>
              <a:t>kế</a:t>
            </a:r>
            <a:r>
              <a:rPr lang="en-US" sz="1600"/>
              <a:t> </a:t>
            </a:r>
            <a:r>
              <a:rPr lang="en-US" sz="1600" err="1"/>
              <a:t>thừa</a:t>
            </a:r>
            <a:r>
              <a:rPr lang="en-US" sz="1600"/>
              <a:t> </a:t>
            </a:r>
            <a:r>
              <a:rPr lang="en-US" sz="1600" err="1"/>
              <a:t>các</a:t>
            </a:r>
            <a:r>
              <a:rPr lang="en-US" sz="1600"/>
              <a:t> </a:t>
            </a:r>
            <a:r>
              <a:rPr lang="en-US" sz="1600" err="1"/>
              <a:t>thuộc</a:t>
            </a:r>
            <a:r>
              <a:rPr lang="en-US" sz="1600"/>
              <a:t> </a:t>
            </a:r>
            <a:r>
              <a:rPr lang="en-US" sz="1600" err="1"/>
              <a:t>tính</a:t>
            </a:r>
            <a:r>
              <a:rPr lang="en-US" sz="1600"/>
              <a:t> </a:t>
            </a:r>
            <a:r>
              <a:rPr lang="en-US" sz="1600" err="1"/>
              <a:t>và</a:t>
            </a:r>
            <a:r>
              <a:rPr lang="en-US" sz="1600"/>
              <a:t> </a:t>
            </a:r>
            <a:r>
              <a:rPr lang="en-US" sz="1600" err="1"/>
              <a:t>phương</a:t>
            </a:r>
            <a:r>
              <a:rPr lang="en-US" sz="1600"/>
              <a:t> </a:t>
            </a:r>
            <a:r>
              <a:rPr lang="en-US" sz="1600" err="1"/>
              <a:t>thức</a:t>
            </a:r>
            <a:r>
              <a:rPr lang="en-US" sz="1600"/>
              <a:t> </a:t>
            </a:r>
            <a:r>
              <a:rPr lang="en-US" sz="1600" err="1"/>
              <a:t>của</a:t>
            </a:r>
            <a:r>
              <a:rPr lang="en-US" sz="1600"/>
              <a:t> </a:t>
            </a:r>
            <a:r>
              <a:rPr lang="en-US" sz="1600" b="1"/>
              <a:t>Gem</a:t>
            </a:r>
            <a:r>
              <a:rPr lang="en-US" sz="1600"/>
              <a:t> class, </a:t>
            </a:r>
            <a:r>
              <a:rPr lang="en-US" sz="1600" err="1"/>
              <a:t>ghi</a:t>
            </a:r>
            <a:r>
              <a:rPr lang="en-US" sz="1600"/>
              <a:t> </a:t>
            </a:r>
            <a:r>
              <a:rPr lang="en-US" sz="1600" err="1"/>
              <a:t>đè</a:t>
            </a:r>
            <a:r>
              <a:rPr lang="en-US" sz="1600"/>
              <a:t> </a:t>
            </a:r>
            <a:r>
              <a:rPr lang="en-US" sz="1600" err="1"/>
              <a:t>các</a:t>
            </a:r>
            <a:r>
              <a:rPr lang="en-US" sz="1600"/>
              <a:t> </a:t>
            </a:r>
            <a:r>
              <a:rPr lang="en-US" sz="1600" err="1"/>
              <a:t>phương</a:t>
            </a:r>
            <a:r>
              <a:rPr lang="en-US" sz="1600"/>
              <a:t> </a:t>
            </a:r>
            <a:r>
              <a:rPr lang="en-US" sz="1600" err="1"/>
              <a:t>thức</a:t>
            </a:r>
            <a:r>
              <a:rPr lang="en-US" sz="1600"/>
              <a:t> </a:t>
            </a:r>
            <a:r>
              <a:rPr lang="en-US" sz="1600" b="1" err="1"/>
              <a:t>getValue</a:t>
            </a:r>
            <a:r>
              <a:rPr lang="en-US" sz="1600"/>
              <a:t>, </a:t>
            </a:r>
            <a:r>
              <a:rPr lang="en-US" sz="1600" b="1" err="1"/>
              <a:t>getPosition</a:t>
            </a:r>
            <a:r>
              <a:rPr lang="en-US" sz="1600"/>
              <a:t>, </a:t>
            </a:r>
            <a:r>
              <a:rPr lang="en-US" sz="1600" b="1" err="1"/>
              <a:t>toString</a:t>
            </a:r>
            <a:endParaRPr lang="en-VN" sz="1600" b="1"/>
          </a:p>
        </p:txBody>
      </p:sp>
      <p:sp>
        <p:nvSpPr>
          <p:cNvPr id="5" name="TextBox 4">
            <a:extLst>
              <a:ext uri="{FF2B5EF4-FFF2-40B4-BE49-F238E27FC236}">
                <a16:creationId xmlns:a16="http://schemas.microsoft.com/office/drawing/2014/main" id="{73068943-730B-7E2B-B161-F8C46052FF2B}"/>
              </a:ext>
            </a:extLst>
          </p:cNvPr>
          <p:cNvSpPr txBox="1"/>
          <p:nvPr/>
        </p:nvSpPr>
        <p:spPr>
          <a:xfrm>
            <a:off x="274320" y="45720"/>
            <a:ext cx="2557239" cy="523220"/>
          </a:xfrm>
          <a:prstGeom prst="rect">
            <a:avLst/>
          </a:prstGeom>
          <a:noFill/>
        </p:spPr>
        <p:txBody>
          <a:bodyPr wrap="none" rtlCol="0">
            <a:spAutoFit/>
          </a:bodyPr>
          <a:lstStyle/>
          <a:p>
            <a:r>
              <a:rPr lang="en-VN" sz="2800">
                <a:solidFill>
                  <a:schemeClr val="bg1"/>
                </a:solidFill>
              </a:rPr>
              <a:t>OOP Techniques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idx="3"/>
          </p:nvPr>
        </p:nvSpPr>
        <p:spPr/>
        <p:txBody>
          <a:bodyPr/>
          <a:lstStyle/>
          <a:p>
            <a:fld id="{63D5E6AE-AC9B-41F1-9FA0-2DDA3C01EBE1}" type="slidenum">
              <a:rPr/>
              <a:t>14</a:t>
            </a:fld>
            <a:endParaRPr/>
          </a:p>
        </p:txBody>
      </p:sp>
      <p:sp>
        <p:nvSpPr>
          <p:cNvPr id="2" name="TextBox 1">
            <a:extLst>
              <a:ext uri="{FF2B5EF4-FFF2-40B4-BE49-F238E27FC236}">
                <a16:creationId xmlns:a16="http://schemas.microsoft.com/office/drawing/2014/main" id="{8D3AE824-43ED-3642-9B1C-2F25089441D3}"/>
              </a:ext>
            </a:extLst>
          </p:cNvPr>
          <p:cNvSpPr txBox="1"/>
          <p:nvPr/>
        </p:nvSpPr>
        <p:spPr>
          <a:xfrm>
            <a:off x="185627" y="724085"/>
            <a:ext cx="8772745" cy="861774"/>
          </a:xfrm>
          <a:prstGeom prst="rect">
            <a:avLst/>
          </a:prstGeom>
          <a:noFill/>
        </p:spPr>
        <p:txBody>
          <a:bodyPr wrap="square" rtlCol="0">
            <a:spAutoFit/>
          </a:bodyPr>
          <a:lstStyle/>
          <a:p>
            <a:pPr algn="just"/>
            <a:r>
              <a:rPr lang="en-VN" b="1"/>
              <a:t>3. Polymorphisim:</a:t>
            </a:r>
            <a:r>
              <a:rPr lang="en-US" sz="1600">
                <a:effectLst/>
              </a:rPr>
              <a:t> </a:t>
            </a:r>
            <a:r>
              <a:rPr lang="vi-VN" sz="1600">
                <a:effectLst/>
              </a:rPr>
              <a:t>cho phép các đối tượng được coi là các thể hiện của lớp cha của chúng thay vì lớp thực tế của chúng. Điều này thường đạt được thông qua việc ghi đè phương thức và triển khai giao diện. Các lớp được áp dụng Đa hình:</a:t>
            </a:r>
            <a:endParaRPr lang="en-US" sz="1600"/>
          </a:p>
        </p:txBody>
      </p:sp>
      <p:sp>
        <p:nvSpPr>
          <p:cNvPr id="4" name="TextBox 3">
            <a:extLst>
              <a:ext uri="{FF2B5EF4-FFF2-40B4-BE49-F238E27FC236}">
                <a16:creationId xmlns:a16="http://schemas.microsoft.com/office/drawing/2014/main" id="{EC7F3172-9922-5415-F9DC-0E7360929700}"/>
              </a:ext>
            </a:extLst>
          </p:cNvPr>
          <p:cNvSpPr txBox="1"/>
          <p:nvPr/>
        </p:nvSpPr>
        <p:spPr>
          <a:xfrm>
            <a:off x="423705" y="1728438"/>
            <a:ext cx="8151583" cy="1323439"/>
          </a:xfrm>
          <a:prstGeom prst="rect">
            <a:avLst/>
          </a:prstGeom>
          <a:noFill/>
        </p:spPr>
        <p:txBody>
          <a:bodyPr wrap="square" rtlCol="0">
            <a:spAutoFit/>
          </a:bodyPr>
          <a:lstStyle/>
          <a:p>
            <a:pPr marL="285750" indent="-285750">
              <a:buFont typeface="Arial" panose="020B0604020202020204" pitchFamily="34" charset="0"/>
              <a:buChar char="•"/>
            </a:pPr>
            <a:r>
              <a:rPr lang="en-VN" sz="1600"/>
              <a:t>Phương thức</a:t>
            </a:r>
            <a:r>
              <a:rPr lang="en-VN" sz="1600" b="1"/>
              <a:t> toString </a:t>
            </a:r>
            <a:r>
              <a:rPr lang="en-VN" sz="1600"/>
              <a:t>được ghi đè trong các lớp </a:t>
            </a:r>
            <a:r>
              <a:rPr lang="en-VN" sz="1600" b="1"/>
              <a:t>Square</a:t>
            </a:r>
            <a:r>
              <a:rPr lang="en-VN" sz="1600"/>
              <a:t>, </a:t>
            </a:r>
            <a:r>
              <a:rPr lang="en-VN" sz="1600" b="1"/>
              <a:t>HalfCircle</a:t>
            </a:r>
            <a:r>
              <a:rPr lang="en-VN" sz="1600"/>
              <a:t>, </a:t>
            </a:r>
            <a:r>
              <a:rPr lang="en-VN" sz="1600" b="1"/>
              <a:t>BigGem</a:t>
            </a:r>
            <a:r>
              <a:rPr lang="en-VN" sz="1600"/>
              <a:t>, </a:t>
            </a:r>
            <a:r>
              <a:rPr lang="en-VN" sz="1600" b="1"/>
              <a:t>SmallGem: </a:t>
            </a:r>
            <a:r>
              <a:rPr lang="en-VN" sz="1600"/>
              <a:t>với mỗi đối tượng khác nhau của các lớp trên, phương thức </a:t>
            </a:r>
            <a:r>
              <a:rPr lang="en-VN" sz="1600" b="1"/>
              <a:t>toString</a:t>
            </a:r>
            <a:r>
              <a:rPr lang="en-VN" sz="1600"/>
              <a:t> sẽ được triển khai theo các cách khác nhau tùy thuộc vào lớp mà đối tượng đó thể hiện</a:t>
            </a:r>
          </a:p>
          <a:p>
            <a:pPr marL="285750" indent="-285750">
              <a:buFont typeface="Arial" panose="020B0604020202020204" pitchFamily="34" charset="0"/>
              <a:buChar char="•"/>
            </a:pPr>
            <a:r>
              <a:rPr lang="en-VN" sz="1600"/>
              <a:t>Tương tự với phương thức </a:t>
            </a:r>
            <a:r>
              <a:rPr lang="en-VN" sz="1600" b="1"/>
              <a:t>getValue</a:t>
            </a:r>
            <a:r>
              <a:rPr lang="en-VN" sz="1600"/>
              <a:t> và </a:t>
            </a:r>
            <a:r>
              <a:rPr lang="en-VN" sz="1600" b="1"/>
              <a:t>getPosition</a:t>
            </a:r>
            <a:r>
              <a:rPr lang="en-VN" sz="1600"/>
              <a:t> trong class </a:t>
            </a:r>
            <a:r>
              <a:rPr lang="en-VN" sz="1600" b="1"/>
              <a:t>BigGem</a:t>
            </a:r>
            <a:r>
              <a:rPr lang="en-VN" sz="1600"/>
              <a:t> và </a:t>
            </a:r>
            <a:r>
              <a:rPr lang="en-VN" sz="1600" b="1"/>
              <a:t>SmallGem</a:t>
            </a:r>
          </a:p>
          <a:p>
            <a:pPr marL="285750" indent="-285750">
              <a:buFont typeface="Arial" panose="020B0604020202020204" pitchFamily="34" charset="0"/>
              <a:buChar char="•"/>
            </a:pPr>
            <a:endParaRPr lang="en-VN" sz="1600" b="1"/>
          </a:p>
        </p:txBody>
      </p:sp>
      <p:sp>
        <p:nvSpPr>
          <p:cNvPr id="5" name="TextBox 4">
            <a:extLst>
              <a:ext uri="{FF2B5EF4-FFF2-40B4-BE49-F238E27FC236}">
                <a16:creationId xmlns:a16="http://schemas.microsoft.com/office/drawing/2014/main" id="{F7EB4D6F-B4DD-542C-A8B4-4AF487466A42}"/>
              </a:ext>
            </a:extLst>
          </p:cNvPr>
          <p:cNvSpPr txBox="1"/>
          <p:nvPr/>
        </p:nvSpPr>
        <p:spPr>
          <a:xfrm>
            <a:off x="274320" y="45720"/>
            <a:ext cx="2557239" cy="523220"/>
          </a:xfrm>
          <a:prstGeom prst="rect">
            <a:avLst/>
          </a:prstGeom>
          <a:noFill/>
        </p:spPr>
        <p:txBody>
          <a:bodyPr wrap="none" rtlCol="0">
            <a:spAutoFit/>
          </a:bodyPr>
          <a:lstStyle/>
          <a:p>
            <a:r>
              <a:rPr lang="en-VN" sz="2800">
                <a:solidFill>
                  <a:schemeClr val="bg1"/>
                </a:solidFill>
              </a:rPr>
              <a:t>OOP Techniques</a:t>
            </a:r>
          </a:p>
        </p:txBody>
      </p:sp>
    </p:spTree>
    <p:extLst>
      <p:ext uri="{BB962C8B-B14F-4D97-AF65-F5344CB8AC3E}">
        <p14:creationId xmlns:p14="http://schemas.microsoft.com/office/powerpoint/2010/main" val="1932329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idx="3"/>
          </p:nvPr>
        </p:nvSpPr>
        <p:spPr/>
        <p:txBody>
          <a:bodyPr/>
          <a:lstStyle/>
          <a:p>
            <a:fld id="{63D5E6AE-AC9B-41F1-9FA0-2DDA3C01EBE1}" type="slidenum">
              <a:rPr/>
              <a:t>15</a:t>
            </a:fld>
            <a:endParaRPr/>
          </a:p>
        </p:txBody>
      </p:sp>
      <p:sp>
        <p:nvSpPr>
          <p:cNvPr id="2" name="TextBox 1">
            <a:extLst>
              <a:ext uri="{FF2B5EF4-FFF2-40B4-BE49-F238E27FC236}">
                <a16:creationId xmlns:a16="http://schemas.microsoft.com/office/drawing/2014/main" id="{8D3AE824-43ED-3642-9B1C-2F25089441D3}"/>
              </a:ext>
            </a:extLst>
          </p:cNvPr>
          <p:cNvSpPr txBox="1"/>
          <p:nvPr/>
        </p:nvSpPr>
        <p:spPr>
          <a:xfrm>
            <a:off x="185627" y="724085"/>
            <a:ext cx="8772745" cy="1354217"/>
          </a:xfrm>
          <a:prstGeom prst="rect">
            <a:avLst/>
          </a:prstGeom>
          <a:noFill/>
        </p:spPr>
        <p:txBody>
          <a:bodyPr wrap="square" rtlCol="0">
            <a:spAutoFit/>
          </a:bodyPr>
          <a:lstStyle/>
          <a:p>
            <a:pPr algn="just"/>
            <a:r>
              <a:rPr lang="en-VN" b="1"/>
              <a:t>4. Abstraction: </a:t>
            </a:r>
            <a:r>
              <a:rPr lang="vi-VN" sz="1600">
                <a:effectLst/>
              </a:rPr>
              <a:t>bao gồm việc tạo ra các mô hình đơn giản biểu diễn mã và dữ liệu cơ bản phức tạp hơn. Nó giúp tập trung vào những gì một đối tượng thực hiện thay vì cách thức thực hiện. </a:t>
            </a:r>
            <a:r>
              <a:rPr lang="vi-VN" sz="1600" b="1">
                <a:effectLst/>
              </a:rPr>
              <a:t>Cell</a:t>
            </a:r>
            <a:r>
              <a:rPr lang="vi-VN" sz="1600">
                <a:effectLst/>
              </a:rPr>
              <a:t> và </a:t>
            </a:r>
            <a:r>
              <a:rPr lang="vi-VN" sz="1600" b="1">
                <a:effectLst/>
              </a:rPr>
              <a:t>Gem</a:t>
            </a:r>
            <a:r>
              <a:rPr lang="vi-VN" sz="1600">
                <a:effectLst/>
              </a:rPr>
              <a:t> là các lớp trừu tượng định nghĩa các thuộc tính và phương thức chung cho các lớp con của chúng. Các chi tiết cụ thể của các loại </a:t>
            </a:r>
            <a:r>
              <a:rPr lang="vi-VN" sz="1600" b="1">
                <a:effectLst/>
              </a:rPr>
              <a:t>Cell</a:t>
            </a:r>
            <a:r>
              <a:rPr lang="vi-VN" sz="1600">
                <a:effectLst/>
              </a:rPr>
              <a:t> (</a:t>
            </a:r>
            <a:r>
              <a:rPr lang="vi-VN" sz="1600" b="1">
                <a:effectLst/>
              </a:rPr>
              <a:t>HalfCircle</a:t>
            </a:r>
            <a:r>
              <a:rPr lang="vi-VN" sz="1600">
                <a:effectLst/>
              </a:rPr>
              <a:t> và </a:t>
            </a:r>
            <a:r>
              <a:rPr lang="vi-VN" sz="1600" b="1">
                <a:effectLst/>
              </a:rPr>
              <a:t>Square</a:t>
            </a:r>
            <a:r>
              <a:rPr lang="vi-VN" sz="1600">
                <a:effectLst/>
              </a:rPr>
              <a:t>) và các loại </a:t>
            </a:r>
            <a:r>
              <a:rPr lang="vi-VN" sz="1600" b="1">
                <a:effectLst/>
              </a:rPr>
              <a:t>Gem</a:t>
            </a:r>
            <a:r>
              <a:rPr lang="vi-VN" sz="1600">
                <a:effectLst/>
              </a:rPr>
              <a:t> (</a:t>
            </a:r>
            <a:r>
              <a:rPr lang="vi-VN" sz="1600" b="1">
                <a:effectLst/>
              </a:rPr>
              <a:t>BigGem</a:t>
            </a:r>
            <a:r>
              <a:rPr lang="vi-VN" sz="1600">
                <a:effectLst/>
              </a:rPr>
              <a:t> và </a:t>
            </a:r>
            <a:r>
              <a:rPr lang="vi-VN" sz="1600" b="1">
                <a:effectLst/>
              </a:rPr>
              <a:t>SmallGem</a:t>
            </a:r>
            <a:r>
              <a:rPr lang="vi-VN" sz="1600">
                <a:effectLst/>
              </a:rPr>
              <a:t>) được trừu tượng hóa</a:t>
            </a:r>
            <a:endParaRPr lang="en-US" sz="1600"/>
          </a:p>
        </p:txBody>
      </p:sp>
      <p:sp>
        <p:nvSpPr>
          <p:cNvPr id="5" name="TextBox 4">
            <a:extLst>
              <a:ext uri="{FF2B5EF4-FFF2-40B4-BE49-F238E27FC236}">
                <a16:creationId xmlns:a16="http://schemas.microsoft.com/office/drawing/2014/main" id="{A8DF1139-C35B-66B5-E1D5-63FED5E019FF}"/>
              </a:ext>
            </a:extLst>
          </p:cNvPr>
          <p:cNvSpPr txBox="1"/>
          <p:nvPr/>
        </p:nvSpPr>
        <p:spPr>
          <a:xfrm>
            <a:off x="274320" y="45720"/>
            <a:ext cx="2557239" cy="523220"/>
          </a:xfrm>
          <a:prstGeom prst="rect">
            <a:avLst/>
          </a:prstGeom>
          <a:noFill/>
        </p:spPr>
        <p:txBody>
          <a:bodyPr wrap="none" rtlCol="0">
            <a:spAutoFit/>
          </a:bodyPr>
          <a:lstStyle/>
          <a:p>
            <a:r>
              <a:rPr lang="en-VN" sz="2800">
                <a:solidFill>
                  <a:schemeClr val="bg1"/>
                </a:solidFill>
              </a:rPr>
              <a:t>OOP Techniques</a:t>
            </a:r>
          </a:p>
        </p:txBody>
      </p:sp>
    </p:spTree>
    <p:extLst>
      <p:ext uri="{BB962C8B-B14F-4D97-AF65-F5344CB8AC3E}">
        <p14:creationId xmlns:p14="http://schemas.microsoft.com/office/powerpoint/2010/main" val="2091655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idx="3"/>
          </p:nvPr>
        </p:nvSpPr>
        <p:spPr/>
        <p:txBody>
          <a:bodyPr/>
          <a:lstStyle/>
          <a:p>
            <a:fld id="{63D5E6AE-AC9B-41F1-9FA0-2DDA3C01EBE1}" type="slidenum">
              <a:rPr/>
              <a:t>16</a:t>
            </a:fld>
            <a:endParaRPr/>
          </a:p>
        </p:txBody>
      </p:sp>
      <p:sp>
        <p:nvSpPr>
          <p:cNvPr id="5" name="TextBox 4">
            <a:extLst>
              <a:ext uri="{FF2B5EF4-FFF2-40B4-BE49-F238E27FC236}">
                <a16:creationId xmlns:a16="http://schemas.microsoft.com/office/drawing/2014/main" id="{A8DF1139-C35B-66B5-E1D5-63FED5E019FF}"/>
              </a:ext>
            </a:extLst>
          </p:cNvPr>
          <p:cNvSpPr txBox="1"/>
          <p:nvPr/>
        </p:nvSpPr>
        <p:spPr>
          <a:xfrm>
            <a:off x="274320" y="45720"/>
            <a:ext cx="1059906" cy="523220"/>
          </a:xfrm>
          <a:prstGeom prst="rect">
            <a:avLst/>
          </a:prstGeom>
          <a:noFill/>
        </p:spPr>
        <p:txBody>
          <a:bodyPr wrap="none" rtlCol="0">
            <a:spAutoFit/>
          </a:bodyPr>
          <a:lstStyle/>
          <a:p>
            <a:r>
              <a:rPr lang="en-VN" sz="2800">
                <a:solidFill>
                  <a:schemeClr val="bg1"/>
                </a:solidFill>
              </a:rPr>
              <a:t>Demo</a:t>
            </a:r>
          </a:p>
        </p:txBody>
      </p:sp>
      <p:sp>
        <p:nvSpPr>
          <p:cNvPr id="4" name="TextBox 3">
            <a:extLst>
              <a:ext uri="{FF2B5EF4-FFF2-40B4-BE49-F238E27FC236}">
                <a16:creationId xmlns:a16="http://schemas.microsoft.com/office/drawing/2014/main" id="{B41E4E21-7807-8E6C-5658-11219C315FD9}"/>
              </a:ext>
            </a:extLst>
          </p:cNvPr>
          <p:cNvSpPr txBox="1"/>
          <p:nvPr/>
        </p:nvSpPr>
        <p:spPr>
          <a:xfrm>
            <a:off x="3351954" y="2812894"/>
            <a:ext cx="2502608" cy="369332"/>
          </a:xfrm>
          <a:prstGeom prst="rect">
            <a:avLst/>
          </a:prstGeom>
          <a:noFill/>
        </p:spPr>
        <p:txBody>
          <a:bodyPr wrap="none" lIns="91440" tIns="45720" rIns="91440" bIns="45720" rtlCol="0" anchor="t">
            <a:spAutoFit/>
          </a:bodyPr>
          <a:lstStyle/>
          <a:p>
            <a:r>
              <a:rPr lang="vi-VN" dirty="0">
                <a:hlinkClick r:id="rId2"/>
              </a:rPr>
              <a:t>Link demo chương trình:</a:t>
            </a:r>
            <a:endParaRPr lang="vi-VN">
              <a:ea typeface="Calibri"/>
              <a:cs typeface="Calibri"/>
            </a:endParaRPr>
          </a:p>
        </p:txBody>
      </p:sp>
    </p:spTree>
    <p:extLst>
      <p:ext uri="{BB962C8B-B14F-4D97-AF65-F5344CB8AC3E}">
        <p14:creationId xmlns:p14="http://schemas.microsoft.com/office/powerpoint/2010/main" val="1790412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0"/>
          <p:cNvSpPr/>
          <p:nvPr/>
        </p:nvSpPr>
        <p:spPr>
          <a:xfrm>
            <a:off x="4181040" y="3021840"/>
            <a:ext cx="4197600" cy="81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defTabSz="914400">
              <a:lnSpc>
                <a:spcPct val="90000"/>
              </a:lnSpc>
            </a:pPr>
            <a:r>
              <a:rPr lang="en-US" sz="4800" b="1" u="none" strike="noStrike">
                <a:solidFill>
                  <a:srgbClr val="C00000"/>
                </a:solidFill>
                <a:uFillTx/>
                <a:latin typeface="Lato"/>
                <a:ea typeface="Lato"/>
              </a:rPr>
              <a:t>THANK YOU !</a:t>
            </a:r>
            <a:endParaRPr lang="en-US" sz="4800" b="0" u="none" strike="noStrike">
              <a:solidFill>
                <a:srgbClr val="000000"/>
              </a:solidFill>
              <a:uFillTx/>
              <a:latin typeface="Arial"/>
            </a:endParaRPr>
          </a:p>
        </p:txBody>
      </p:sp>
      <p:sp>
        <p:nvSpPr>
          <p:cNvPr id="2" name="PlaceHolder 1"/>
          <p:cNvSpPr>
            <a:spLocks noGrp="1"/>
          </p:cNvSpPr>
          <p:nvPr>
            <p:ph type="sldNum" idx="18"/>
          </p:nvPr>
        </p:nvSpPr>
        <p:spPr/>
        <p:txBody>
          <a:bodyPr/>
          <a:lstStyle/>
          <a:p>
            <a:fld id="{8F98155E-52F5-431C-90AF-4601A60CFF17}" type="slidenum">
              <a:rPr/>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idx="3"/>
          </p:nvPr>
        </p:nvSpPr>
        <p:spPr/>
        <p:txBody>
          <a:bodyPr/>
          <a:lstStyle/>
          <a:p>
            <a:fld id="{7E2ED08F-806F-4319-A62C-840542D8C49B}" type="slidenum">
              <a:rPr/>
              <a:t>2</a:t>
            </a:fld>
            <a:endParaRPr/>
          </a:p>
        </p:txBody>
      </p:sp>
      <p:sp>
        <p:nvSpPr>
          <p:cNvPr id="2" name="TextBox 1">
            <a:extLst>
              <a:ext uri="{FF2B5EF4-FFF2-40B4-BE49-F238E27FC236}">
                <a16:creationId xmlns:a16="http://schemas.microsoft.com/office/drawing/2014/main" id="{92068E9A-E930-38A2-A77C-5CB96A884CBA}"/>
              </a:ext>
            </a:extLst>
          </p:cNvPr>
          <p:cNvSpPr txBox="1"/>
          <p:nvPr/>
        </p:nvSpPr>
        <p:spPr>
          <a:xfrm>
            <a:off x="265231" y="94376"/>
            <a:ext cx="3328474" cy="523220"/>
          </a:xfrm>
          <a:prstGeom prst="rect">
            <a:avLst/>
          </a:prstGeom>
          <a:noFill/>
        </p:spPr>
        <p:txBody>
          <a:bodyPr wrap="square" lIns="91440" tIns="45720" rIns="91440" bIns="45720" rtlCol="0" anchor="t">
            <a:spAutoFit/>
          </a:bodyPr>
          <a:lstStyle/>
          <a:p>
            <a:r>
              <a:rPr lang="en-VN" sz="2800" b="1" err="1">
                <a:solidFill>
                  <a:schemeClr val="bg1"/>
                </a:solidFill>
              </a:rPr>
              <a:t>Phân</a:t>
            </a:r>
            <a:r>
              <a:rPr lang="en-VN" sz="2800" b="1">
                <a:solidFill>
                  <a:schemeClr val="bg1"/>
                </a:solidFill>
              </a:rPr>
              <a:t> </a:t>
            </a:r>
            <a:r>
              <a:rPr lang="en-VN" sz="2800" b="1" err="1">
                <a:solidFill>
                  <a:schemeClr val="bg1"/>
                </a:solidFill>
              </a:rPr>
              <a:t>công</a:t>
            </a:r>
            <a:r>
              <a:rPr lang="en-VN" sz="2800" b="1">
                <a:solidFill>
                  <a:schemeClr val="bg1"/>
                </a:solidFill>
              </a:rPr>
              <a:t> </a:t>
            </a:r>
            <a:r>
              <a:rPr lang="en-VN" sz="2800" b="1" err="1">
                <a:solidFill>
                  <a:schemeClr val="bg1"/>
                </a:solidFill>
              </a:rPr>
              <a:t>nhiệm</a:t>
            </a:r>
            <a:r>
              <a:rPr lang="en-VN" sz="2800" b="1">
                <a:solidFill>
                  <a:schemeClr val="bg1"/>
                </a:solidFill>
              </a:rPr>
              <a:t> vụ</a:t>
            </a:r>
            <a:endParaRPr lang="en-US" sz="2800" b="1">
              <a:solidFill>
                <a:schemeClr val="bg1"/>
              </a:solidFill>
              <a:ea typeface="Calibri"/>
              <a:cs typeface="Calibri"/>
            </a:endParaRPr>
          </a:p>
        </p:txBody>
      </p:sp>
      <p:graphicFrame>
        <p:nvGraphicFramePr>
          <p:cNvPr id="5" name="Table 4">
            <a:extLst>
              <a:ext uri="{FF2B5EF4-FFF2-40B4-BE49-F238E27FC236}">
                <a16:creationId xmlns:a16="http://schemas.microsoft.com/office/drawing/2014/main" id="{3403E8A3-0104-2C95-15A4-A9866BD4C897}"/>
              </a:ext>
            </a:extLst>
          </p:cNvPr>
          <p:cNvGraphicFramePr>
            <a:graphicFrameLocks noGrp="1"/>
          </p:cNvGraphicFramePr>
          <p:nvPr>
            <p:extLst>
              <p:ext uri="{D42A27DB-BD31-4B8C-83A1-F6EECF244321}">
                <p14:modId xmlns:p14="http://schemas.microsoft.com/office/powerpoint/2010/main" val="1743798948"/>
              </p:ext>
            </p:extLst>
          </p:nvPr>
        </p:nvGraphicFramePr>
        <p:xfrm>
          <a:off x="78083" y="761621"/>
          <a:ext cx="8987833" cy="5694173"/>
        </p:xfrm>
        <a:graphic>
          <a:graphicData uri="http://schemas.openxmlformats.org/drawingml/2006/table">
            <a:tbl>
              <a:tblPr bandRow="1">
                <a:tableStyleId>{5C22544A-7EE6-4342-B048-85BDC9FD1C3A}</a:tableStyleId>
              </a:tblPr>
              <a:tblGrid>
                <a:gridCol w="1101322">
                  <a:extLst>
                    <a:ext uri="{9D8B030D-6E8A-4147-A177-3AD203B41FA5}">
                      <a16:colId xmlns:a16="http://schemas.microsoft.com/office/drawing/2014/main" val="3156113617"/>
                    </a:ext>
                  </a:extLst>
                </a:gridCol>
                <a:gridCol w="954195">
                  <a:extLst>
                    <a:ext uri="{9D8B030D-6E8A-4147-A177-3AD203B41FA5}">
                      <a16:colId xmlns:a16="http://schemas.microsoft.com/office/drawing/2014/main" val="2275322043"/>
                    </a:ext>
                  </a:extLst>
                </a:gridCol>
                <a:gridCol w="1094935">
                  <a:extLst>
                    <a:ext uri="{9D8B030D-6E8A-4147-A177-3AD203B41FA5}">
                      <a16:colId xmlns:a16="http://schemas.microsoft.com/office/drawing/2014/main" val="236169947"/>
                    </a:ext>
                  </a:extLst>
                </a:gridCol>
                <a:gridCol w="2623625">
                  <a:extLst>
                    <a:ext uri="{9D8B030D-6E8A-4147-A177-3AD203B41FA5}">
                      <a16:colId xmlns:a16="http://schemas.microsoft.com/office/drawing/2014/main" val="3598619610"/>
                    </a:ext>
                  </a:extLst>
                </a:gridCol>
                <a:gridCol w="2270760">
                  <a:extLst>
                    <a:ext uri="{9D8B030D-6E8A-4147-A177-3AD203B41FA5}">
                      <a16:colId xmlns:a16="http://schemas.microsoft.com/office/drawing/2014/main" val="2306346109"/>
                    </a:ext>
                  </a:extLst>
                </a:gridCol>
                <a:gridCol w="942996">
                  <a:extLst>
                    <a:ext uri="{9D8B030D-6E8A-4147-A177-3AD203B41FA5}">
                      <a16:colId xmlns:a16="http://schemas.microsoft.com/office/drawing/2014/main" val="474213245"/>
                    </a:ext>
                  </a:extLst>
                </a:gridCol>
              </a:tblGrid>
              <a:tr h="463843">
                <a:tc>
                  <a:txBody>
                    <a:bodyPr/>
                    <a:lstStyle/>
                    <a:p>
                      <a:pPr lvl="0" algn="l">
                        <a:lnSpc>
                          <a:spcPts val="2175"/>
                        </a:lnSpc>
                        <a:buNone/>
                      </a:pPr>
                      <a:r>
                        <a:rPr lang="vi-VN" sz="1400" b="1" i="0">
                          <a:solidFill>
                            <a:srgbClr val="000000"/>
                          </a:solidFill>
                          <a:effectLst/>
                          <a:latin typeface="Calibri"/>
                        </a:rPr>
                        <a:t>Họ và tên</a:t>
                      </a:r>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l">
                        <a:lnSpc>
                          <a:spcPts val="2175"/>
                        </a:lnSpc>
                        <a:buNone/>
                      </a:pPr>
                      <a:r>
                        <a:rPr lang="en-US" sz="1400" b="1" i="0">
                          <a:solidFill>
                            <a:srgbClr val="000000"/>
                          </a:solidFill>
                          <a:effectLst/>
                          <a:latin typeface="Calibri"/>
                        </a:rPr>
                        <a:t>MSSV</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lgn="l">
                        <a:lnSpc>
                          <a:spcPts val="2175"/>
                        </a:lnSpc>
                        <a:buNone/>
                      </a:pPr>
                      <a:r>
                        <a:rPr lang="en-US" sz="1400" b="1" i="0">
                          <a:solidFill>
                            <a:srgbClr val="000000"/>
                          </a:solidFill>
                          <a:effectLst/>
                          <a:latin typeface="Calibri"/>
                        </a:rPr>
                        <a:t>Problem Design</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lgn="l">
                        <a:lnSpc>
                          <a:spcPts val="2175"/>
                        </a:lnSpc>
                        <a:buNone/>
                      </a:pPr>
                      <a:r>
                        <a:rPr lang="en-US" sz="1400" b="1" i="0">
                          <a:solidFill>
                            <a:srgbClr val="000000"/>
                          </a:solidFill>
                          <a:effectLst/>
                          <a:latin typeface="Calibri"/>
                        </a:rPr>
                        <a:t>Class Modeling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l">
                        <a:lnSpc>
                          <a:spcPts val="2175"/>
                        </a:lnSpc>
                        <a:buNone/>
                      </a:pPr>
                      <a:r>
                        <a:rPr lang="en-US" sz="1400" b="1" i="0">
                          <a:solidFill>
                            <a:srgbClr val="000000"/>
                          </a:solidFill>
                          <a:effectLst/>
                          <a:latin typeface="Calibri"/>
                        </a:rPr>
                        <a:t>GUI &amp; </a:t>
                      </a:r>
                      <a:r>
                        <a:rPr lang="en-US" sz="1400" b="1" i="0" err="1">
                          <a:solidFill>
                            <a:srgbClr val="000000"/>
                          </a:solidFill>
                          <a:effectLst/>
                          <a:latin typeface="Calibri"/>
                        </a:rPr>
                        <a:t>khác</a:t>
                      </a:r>
                      <a:endParaRPr lang="en-US" sz="1400" b="1"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l">
                        <a:lnSpc>
                          <a:spcPts val="2175"/>
                        </a:lnSpc>
                        <a:buNone/>
                      </a:pPr>
                      <a:r>
                        <a:rPr lang="en-US" sz="1400" b="1" i="0" err="1">
                          <a:solidFill>
                            <a:srgbClr val="000000"/>
                          </a:solidFill>
                          <a:effectLst/>
                          <a:latin typeface="Calibri"/>
                        </a:rPr>
                        <a:t>Tỷ</a:t>
                      </a:r>
                      <a:r>
                        <a:rPr lang="en-US" sz="1400" b="1" i="0">
                          <a:solidFill>
                            <a:srgbClr val="000000"/>
                          </a:solidFill>
                          <a:effectLst/>
                          <a:latin typeface="Calibri"/>
                        </a:rPr>
                        <a:t> </a:t>
                      </a:r>
                      <a:r>
                        <a:rPr lang="en-US" sz="1400" b="1" i="0" err="1">
                          <a:solidFill>
                            <a:srgbClr val="000000"/>
                          </a:solidFill>
                          <a:effectLst/>
                          <a:latin typeface="Calibri"/>
                        </a:rPr>
                        <a:t>lệ</a:t>
                      </a:r>
                      <a:r>
                        <a:rPr lang="en-US" sz="1400" b="1" i="0">
                          <a:solidFill>
                            <a:srgbClr val="000000"/>
                          </a:solidFill>
                          <a:effectLst/>
                          <a:latin typeface="Calibri"/>
                        </a:rPr>
                        <a:t> </a:t>
                      </a:r>
                      <a:r>
                        <a:rPr lang="en-US" sz="1400" b="1" i="0" err="1">
                          <a:solidFill>
                            <a:srgbClr val="000000"/>
                          </a:solidFill>
                          <a:effectLst/>
                          <a:latin typeface="Calibri"/>
                        </a:rPr>
                        <a:t>đóng</a:t>
                      </a:r>
                      <a:r>
                        <a:rPr lang="en-US" sz="1400" b="1" i="0">
                          <a:solidFill>
                            <a:srgbClr val="000000"/>
                          </a:solidFill>
                          <a:effectLst/>
                          <a:latin typeface="Calibri"/>
                        </a:rPr>
                        <a:t> </a:t>
                      </a:r>
                      <a:r>
                        <a:rPr lang="en-US" sz="1400" b="1" i="0" err="1">
                          <a:solidFill>
                            <a:srgbClr val="000000"/>
                          </a:solidFill>
                          <a:effectLst/>
                          <a:latin typeface="Calibri"/>
                        </a:rPr>
                        <a:t>góp</a:t>
                      </a:r>
                      <a:endParaRPr lang="en-US" sz="1400" b="1" i="0">
                        <a:solidFill>
                          <a:srgbClr val="000000"/>
                        </a:solidFill>
                        <a:effectLst/>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236407379"/>
                  </a:ext>
                </a:extLst>
              </a:tr>
              <a:tr h="1567581">
                <a:tc>
                  <a:txBody>
                    <a:bodyPr/>
                    <a:lstStyle/>
                    <a:p>
                      <a:pPr algn="l" fontAlgn="base">
                        <a:lnSpc>
                          <a:spcPts val="2175"/>
                        </a:lnSpc>
                      </a:pPr>
                      <a:r>
                        <a:rPr lang="vi-VN" sz="1400" b="1" i="0">
                          <a:solidFill>
                            <a:srgbClr val="000000"/>
                          </a:solidFill>
                          <a:effectLst/>
                          <a:latin typeface="Calibri"/>
                        </a:rPr>
                        <a:t>Đàm Thanh Bách(nhóm trưởng)</a:t>
                      </a:r>
                      <a:endParaRPr lang="vi-VN" b="0"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lnSpc>
                          <a:spcPts val="2175"/>
                        </a:lnSpc>
                      </a:pPr>
                      <a:r>
                        <a:rPr lang="en-US" sz="1400" b="1" i="0">
                          <a:solidFill>
                            <a:srgbClr val="000000"/>
                          </a:solidFill>
                          <a:effectLst/>
                          <a:latin typeface="Calibri"/>
                        </a:rPr>
                        <a:t>20225600</a:t>
                      </a:r>
                      <a:endParaRPr lang="en-US" b="0"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l">
                        <a:lnSpc>
                          <a:spcPts val="2175"/>
                        </a:lnSpc>
                        <a:buFontTx/>
                        <a:buNone/>
                      </a:pPr>
                      <a:r>
                        <a:rPr lang="en-US" sz="1400" b="1" err="1"/>
                        <a:t>Nêu</a:t>
                      </a:r>
                      <a:r>
                        <a:rPr lang="en-US" sz="1400" b="1"/>
                        <a:t> </a:t>
                      </a:r>
                      <a:r>
                        <a:rPr lang="en-US" sz="1400" b="1" err="1"/>
                        <a:t>ý</a:t>
                      </a:r>
                      <a:r>
                        <a:rPr lang="en-US" sz="1400" b="1"/>
                        <a:t> </a:t>
                      </a:r>
                      <a:r>
                        <a:rPr lang="en-US" sz="1400" b="1" err="1"/>
                        <a:t>tưởng</a:t>
                      </a:r>
                      <a:r>
                        <a:rPr lang="en-US" sz="1400" b="1"/>
                        <a:t>, </a:t>
                      </a:r>
                      <a:r>
                        <a:rPr lang="en-US" sz="1400" b="1" err="1"/>
                        <a:t>xây</a:t>
                      </a:r>
                      <a:r>
                        <a:rPr lang="en-US" sz="1400" b="1"/>
                        <a:t> </a:t>
                      </a:r>
                      <a:r>
                        <a:rPr lang="en-US" sz="1400" b="1" err="1"/>
                        <a:t>dựng</a:t>
                      </a:r>
                      <a:r>
                        <a:rPr lang="en-US" sz="1400" b="1"/>
                        <a:t> class diagram</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r>
                        <a:rPr lang="en-US" sz="1400" b="1" kern="1200">
                          <a:solidFill>
                            <a:schemeClr val="dk1"/>
                          </a:solidFill>
                          <a:effectLst/>
                          <a:latin typeface="+mn-lt"/>
                          <a:ea typeface="+mn-ea"/>
                          <a:cs typeface="+mn-cs"/>
                        </a:rPr>
                        <a:t>Game</a:t>
                      </a:r>
                      <a:r>
                        <a:rPr lang="en-US" sz="1400" kern="1200">
                          <a:solidFill>
                            <a:schemeClr val="dk1"/>
                          </a:solidFill>
                          <a:effectLst/>
                          <a:latin typeface="+mn-lt"/>
                          <a:ea typeface="+mn-ea"/>
                          <a:cs typeface="+mn-cs"/>
                        </a:rPr>
                        <a:t>(80%): </a:t>
                      </a:r>
                      <a:r>
                        <a:rPr lang="en-US" sz="1400" kern="1200" err="1">
                          <a:solidFill>
                            <a:schemeClr val="dk1"/>
                          </a:solidFill>
                          <a:effectLst/>
                          <a:latin typeface="+mn-lt"/>
                          <a:ea typeface="+mn-ea"/>
                          <a:cs typeface="+mn-cs"/>
                        </a:rPr>
                        <a:t>trừ</a:t>
                      </a:r>
                      <a:r>
                        <a:rPr lang="en-US" sz="1400" kern="1200">
                          <a:solidFill>
                            <a:schemeClr val="dk1"/>
                          </a:solidFill>
                          <a:effectLst/>
                          <a:latin typeface="+mn-lt"/>
                          <a:ea typeface="+mn-ea"/>
                          <a:cs typeface="+mn-cs"/>
                        </a:rPr>
                        <a:t> Constructor</a:t>
                      </a:r>
                      <a:endParaRPr lang="en-VN" sz="1400" kern="1200">
                        <a:solidFill>
                          <a:schemeClr val="dk1"/>
                        </a:solidFill>
                        <a:effectLst/>
                        <a:latin typeface="+mn-lt"/>
                        <a:ea typeface="+mn-ea"/>
                        <a:cs typeface="+mn-cs"/>
                      </a:endParaRPr>
                    </a:p>
                    <a:p>
                      <a:r>
                        <a:rPr lang="en-US" sz="1400" b="1" kern="1200" err="1">
                          <a:solidFill>
                            <a:schemeClr val="dk1"/>
                          </a:solidFill>
                          <a:effectLst/>
                          <a:latin typeface="+mn-lt"/>
                          <a:ea typeface="+mn-ea"/>
                          <a:cs typeface="+mn-cs"/>
                        </a:rPr>
                        <a:t>BigGem</a:t>
                      </a:r>
                      <a:r>
                        <a:rPr lang="en-US" sz="1400" kern="1200">
                          <a:solidFill>
                            <a:schemeClr val="dk1"/>
                          </a:solidFill>
                          <a:effectLst/>
                          <a:latin typeface="+mn-lt"/>
                          <a:ea typeface="+mn-ea"/>
                          <a:cs typeface="+mn-cs"/>
                        </a:rPr>
                        <a:t>(90%)</a:t>
                      </a:r>
                      <a:endParaRPr lang="en-VN" sz="1400" kern="1200">
                        <a:solidFill>
                          <a:schemeClr val="dk1"/>
                        </a:solidFill>
                        <a:effectLst/>
                        <a:latin typeface="+mn-lt"/>
                        <a:ea typeface="+mn-ea"/>
                        <a:cs typeface="+mn-cs"/>
                      </a:endParaRPr>
                    </a:p>
                    <a:p>
                      <a:r>
                        <a:rPr lang="en-US" sz="1400" b="1" kern="1200" err="1">
                          <a:solidFill>
                            <a:schemeClr val="dk1"/>
                          </a:solidFill>
                          <a:effectLst/>
                          <a:latin typeface="+mn-lt"/>
                          <a:ea typeface="+mn-ea"/>
                          <a:cs typeface="+mn-cs"/>
                        </a:rPr>
                        <a:t>GameBoard</a:t>
                      </a:r>
                      <a:endParaRPr lang="en-VN" sz="1400" kern="1200">
                        <a:solidFill>
                          <a:schemeClr val="dk1"/>
                        </a:solidFill>
                        <a:effectLst/>
                        <a:latin typeface="+mn-lt"/>
                        <a:ea typeface="+mn-ea"/>
                        <a:cs typeface="+mn-cs"/>
                      </a:endParaRPr>
                    </a:p>
                    <a:p>
                      <a:r>
                        <a:rPr lang="en-US" sz="1400" b="1" kern="1200">
                          <a:solidFill>
                            <a:schemeClr val="dk1"/>
                          </a:solidFill>
                          <a:effectLst/>
                          <a:latin typeface="+mn-lt"/>
                          <a:ea typeface="+mn-ea"/>
                          <a:cs typeface="+mn-cs"/>
                        </a:rPr>
                        <a:t>Player</a:t>
                      </a:r>
                      <a:r>
                        <a:rPr lang="en-US" sz="1400" kern="1200">
                          <a:solidFill>
                            <a:schemeClr val="dk1"/>
                          </a:solidFill>
                          <a:effectLst/>
                          <a:latin typeface="+mn-lt"/>
                          <a:ea typeface="+mn-ea"/>
                          <a:cs typeface="+mn-cs"/>
                        </a:rPr>
                        <a:t>(10%): </a:t>
                      </a:r>
                      <a:r>
                        <a:rPr lang="en-US" sz="1400" kern="1200" err="1">
                          <a:solidFill>
                            <a:schemeClr val="dk1"/>
                          </a:solidFill>
                          <a:effectLst/>
                          <a:latin typeface="+mn-lt"/>
                          <a:ea typeface="+mn-ea"/>
                          <a:cs typeface="+mn-cs"/>
                        </a:rPr>
                        <a:t>phần</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borrowGemsIfNeed</a:t>
                      </a:r>
                      <a:r>
                        <a:rPr lang="en-US" sz="1400" kern="1200">
                          <a:solidFill>
                            <a:schemeClr val="dk1"/>
                          </a:solidFill>
                          <a:effectLst/>
                          <a:latin typeface="+mn-lt"/>
                          <a:ea typeface="+mn-ea"/>
                          <a:cs typeface="+mn-cs"/>
                        </a:rPr>
                        <a:t>()</a:t>
                      </a:r>
                      <a:r>
                        <a:rPr lang="en-VN" sz="1400">
                          <a:effectLst/>
                        </a:rPr>
                        <a:t> </a:t>
                      </a:r>
                      <a:endParaRPr lang="en-US" sz="14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400" u="none" strike="noStrike" kern="1200">
                          <a:solidFill>
                            <a:schemeClr val="dk1"/>
                          </a:solidFill>
                          <a:effectLst/>
                          <a:latin typeface="+mn-lt"/>
                          <a:ea typeface="+mn-ea"/>
                          <a:cs typeface="+mn-cs"/>
                        </a:rPr>
                        <a:t>- </a:t>
                      </a:r>
                      <a:r>
                        <a:rPr lang="en-US" sz="1400" u="none" strike="noStrike" kern="1200" err="1">
                          <a:solidFill>
                            <a:schemeClr val="dk1"/>
                          </a:solidFill>
                          <a:effectLst/>
                          <a:latin typeface="+mn-lt"/>
                          <a:ea typeface="+mn-ea"/>
                          <a:cs typeface="+mn-cs"/>
                        </a:rPr>
                        <a:t>Viết</a:t>
                      </a:r>
                      <a:r>
                        <a:rPr lang="en-US" sz="1400" u="none" strike="noStrike" kern="1200">
                          <a:solidFill>
                            <a:schemeClr val="dk1"/>
                          </a:solidFill>
                          <a:effectLst/>
                          <a:latin typeface="+mn-lt"/>
                          <a:ea typeface="+mn-ea"/>
                          <a:cs typeface="+mn-cs"/>
                        </a:rPr>
                        <a:t> </a:t>
                      </a:r>
                      <a:r>
                        <a:rPr lang="en-US" sz="1400" u="none" strike="noStrike" kern="1200" err="1">
                          <a:solidFill>
                            <a:schemeClr val="dk1"/>
                          </a:solidFill>
                          <a:effectLst/>
                          <a:latin typeface="+mn-lt"/>
                          <a:ea typeface="+mn-ea"/>
                          <a:cs typeface="+mn-cs"/>
                        </a:rPr>
                        <a:t>báo</a:t>
                      </a:r>
                      <a:r>
                        <a:rPr lang="en-US" sz="1400" u="none" strike="noStrike" kern="1200">
                          <a:solidFill>
                            <a:schemeClr val="dk1"/>
                          </a:solidFill>
                          <a:effectLst/>
                          <a:latin typeface="+mn-lt"/>
                          <a:ea typeface="+mn-ea"/>
                          <a:cs typeface="+mn-cs"/>
                        </a:rPr>
                        <a:t> </a:t>
                      </a:r>
                      <a:r>
                        <a:rPr lang="en-US" sz="1400" u="none" strike="noStrike" kern="1200" err="1">
                          <a:solidFill>
                            <a:schemeClr val="dk1"/>
                          </a:solidFill>
                          <a:effectLst/>
                          <a:latin typeface="+mn-lt"/>
                          <a:ea typeface="+mn-ea"/>
                          <a:cs typeface="+mn-cs"/>
                        </a:rPr>
                        <a:t>cáo</a:t>
                      </a:r>
                      <a:endParaRPr lang="en-VN" sz="1400" u="none" strike="noStrike" kern="1200">
                        <a:solidFill>
                          <a:schemeClr val="dk1"/>
                        </a:solidFill>
                        <a:effectLst/>
                        <a:latin typeface="+mn-lt"/>
                        <a:ea typeface="+mn-ea"/>
                        <a:cs typeface="+mn-cs"/>
                      </a:endParaRPr>
                    </a:p>
                    <a:p>
                      <a:r>
                        <a:rPr lang="en-US" sz="1400" b="1" kern="1200">
                          <a:solidFill>
                            <a:schemeClr val="dk1"/>
                          </a:solidFill>
                          <a:effectLst/>
                          <a:latin typeface="+mn-lt"/>
                          <a:ea typeface="+mn-ea"/>
                          <a:cs typeface="+mn-cs"/>
                        </a:rPr>
                        <a:t>- GUI</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HelpScreen</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HelpScreenController</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IntroScreen</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IntroScreenController</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PlayScreen</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PlayScreenController</a:t>
                      </a:r>
                      <a:r>
                        <a:rPr lang="en-US" sz="1400" kern="1200">
                          <a:solidFill>
                            <a:schemeClr val="dk1"/>
                          </a:solidFill>
                          <a:effectLst/>
                          <a:latin typeface="+mn-lt"/>
                          <a:ea typeface="+mn-ea"/>
                          <a:cs typeface="+mn-cs"/>
                        </a:rPr>
                        <a:t>)</a:t>
                      </a:r>
                      <a:r>
                        <a:rPr lang="en-VN" sz="1400">
                          <a:effectLst/>
                        </a:rPr>
                        <a:t> </a:t>
                      </a:r>
                      <a:endParaRPr lang="en-US" sz="14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l">
                        <a:lnSpc>
                          <a:spcPts val="2175"/>
                        </a:lnSpc>
                        <a:buNone/>
                      </a:pPr>
                      <a:r>
                        <a:rPr lang="en-US" sz="1400" b="1" i="0">
                          <a:solidFill>
                            <a:srgbClr val="000000"/>
                          </a:solidFill>
                          <a:effectLst/>
                          <a:latin typeface="Calibri"/>
                        </a:rPr>
                        <a:t>24%</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89883753"/>
                  </a:ext>
                </a:extLst>
              </a:tr>
              <a:tr h="1567581">
                <a:tc>
                  <a:txBody>
                    <a:bodyPr/>
                    <a:lstStyle/>
                    <a:p>
                      <a:pPr lvl="0" algn="l">
                        <a:lnSpc>
                          <a:spcPts val="2175"/>
                        </a:lnSpc>
                        <a:buNone/>
                      </a:pPr>
                      <a:r>
                        <a:rPr lang="en-US" sz="1400" b="1" i="0">
                          <a:solidFill>
                            <a:srgbClr val="000000"/>
                          </a:solidFill>
                          <a:effectLst/>
                          <a:latin typeface="Calibri"/>
                        </a:rPr>
                        <a:t>Tô Minh Ánh</a:t>
                      </a:r>
                      <a:endParaRPr lang="en-US" b="0"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lnSpc>
                          <a:spcPts val="2175"/>
                        </a:lnSpc>
                      </a:pPr>
                      <a:r>
                        <a:rPr lang="en-US" sz="1400" b="1" i="0">
                          <a:solidFill>
                            <a:srgbClr val="000000"/>
                          </a:solidFill>
                          <a:effectLst/>
                          <a:latin typeface="Calibri"/>
                        </a:rPr>
                        <a:t>20225787</a:t>
                      </a:r>
                      <a:endParaRPr lang="en-US" b="0"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l">
                        <a:lnSpc>
                          <a:spcPts val="2175"/>
                        </a:lnSpc>
                        <a:buFont typeface="Calibri"/>
                        <a:buNone/>
                      </a:pPr>
                      <a:r>
                        <a:rPr lang="en-US" sz="1400" b="1" i="0" err="1">
                          <a:solidFill>
                            <a:srgbClr val="000000"/>
                          </a:solidFill>
                          <a:effectLst/>
                          <a:latin typeface="Calibri"/>
                        </a:rPr>
                        <a:t>Nêu</a:t>
                      </a:r>
                      <a:r>
                        <a:rPr lang="en-US" sz="1400" b="1" i="0">
                          <a:solidFill>
                            <a:srgbClr val="000000"/>
                          </a:solidFill>
                          <a:effectLst/>
                          <a:latin typeface="Calibri"/>
                        </a:rPr>
                        <a:t> </a:t>
                      </a:r>
                      <a:r>
                        <a:rPr lang="en-US" sz="1400" b="1" i="0" err="1">
                          <a:solidFill>
                            <a:srgbClr val="000000"/>
                          </a:solidFill>
                          <a:effectLst/>
                          <a:latin typeface="Calibri"/>
                        </a:rPr>
                        <a:t>ý</a:t>
                      </a:r>
                      <a:r>
                        <a:rPr lang="en-US" sz="1400" b="1" i="0">
                          <a:solidFill>
                            <a:srgbClr val="000000"/>
                          </a:solidFill>
                          <a:effectLst/>
                          <a:latin typeface="Calibri"/>
                        </a:rPr>
                        <a:t> </a:t>
                      </a:r>
                      <a:r>
                        <a:rPr lang="en-US" sz="1400" b="1" i="0" err="1">
                          <a:solidFill>
                            <a:srgbClr val="000000"/>
                          </a:solidFill>
                          <a:effectLst/>
                          <a:latin typeface="Calibri"/>
                        </a:rPr>
                        <a:t>tưởng</a:t>
                      </a:r>
                      <a:endParaRPr lang="en-US" sz="1400" b="1" i="0">
                        <a:solidFill>
                          <a:srgbClr val="000000"/>
                        </a:solidFill>
                        <a:effectLst/>
                        <a:latin typeface="Calibri"/>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r>
                        <a:rPr lang="en-US" sz="1400" b="1" kern="1200">
                          <a:solidFill>
                            <a:schemeClr val="dk1"/>
                          </a:solidFill>
                          <a:effectLst/>
                          <a:latin typeface="+mn-lt"/>
                          <a:ea typeface="+mn-ea"/>
                          <a:cs typeface="+mn-cs"/>
                        </a:rPr>
                        <a:t>Square(70%)</a:t>
                      </a:r>
                      <a:endParaRPr lang="en-VN" sz="1400" kern="1200">
                        <a:solidFill>
                          <a:schemeClr val="dk1"/>
                        </a:solidFill>
                        <a:effectLst/>
                        <a:latin typeface="+mn-lt"/>
                        <a:ea typeface="+mn-ea"/>
                        <a:cs typeface="+mn-cs"/>
                      </a:endParaRPr>
                    </a:p>
                    <a:p>
                      <a:r>
                        <a:rPr lang="en-US" sz="1400" b="1" kern="1200">
                          <a:solidFill>
                            <a:schemeClr val="dk1"/>
                          </a:solidFill>
                          <a:effectLst/>
                          <a:latin typeface="+mn-lt"/>
                          <a:ea typeface="+mn-ea"/>
                          <a:cs typeface="+mn-cs"/>
                        </a:rPr>
                        <a:t>Constructor</a:t>
                      </a:r>
                      <a:endParaRPr lang="en-VN" sz="1400" kern="1200">
                        <a:solidFill>
                          <a:schemeClr val="dk1"/>
                        </a:solidFill>
                        <a:effectLst/>
                        <a:latin typeface="+mn-lt"/>
                        <a:ea typeface="+mn-ea"/>
                        <a:cs typeface="+mn-cs"/>
                      </a:endParaRPr>
                    </a:p>
                    <a:p>
                      <a:r>
                        <a:rPr lang="en-US" sz="1400" b="1" kern="1200">
                          <a:solidFill>
                            <a:schemeClr val="dk1"/>
                          </a:solidFill>
                          <a:effectLst/>
                          <a:latin typeface="+mn-lt"/>
                          <a:ea typeface="+mn-ea"/>
                          <a:cs typeface="+mn-cs"/>
                        </a:rPr>
                        <a:t>Pickable()</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và</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các</a:t>
                      </a:r>
                      <a:r>
                        <a:rPr lang="en-US" sz="1400" kern="1200">
                          <a:solidFill>
                            <a:schemeClr val="dk1"/>
                          </a:solidFill>
                          <a:effectLst/>
                          <a:latin typeface="+mn-lt"/>
                          <a:ea typeface="+mn-ea"/>
                          <a:cs typeface="+mn-cs"/>
                        </a:rPr>
                        <a:t> method </a:t>
                      </a:r>
                      <a:r>
                        <a:rPr lang="en-US" sz="1400" kern="1200" err="1">
                          <a:solidFill>
                            <a:schemeClr val="dk1"/>
                          </a:solidFill>
                          <a:effectLst/>
                          <a:latin typeface="+mn-lt"/>
                          <a:ea typeface="+mn-ea"/>
                          <a:cs typeface="+mn-cs"/>
                        </a:rPr>
                        <a:t>khác</a:t>
                      </a:r>
                      <a:r>
                        <a:rPr lang="en-US" sz="1400" kern="1200">
                          <a:solidFill>
                            <a:schemeClr val="dk1"/>
                          </a:solidFill>
                          <a:effectLst/>
                          <a:latin typeface="+mn-lt"/>
                          <a:ea typeface="+mn-ea"/>
                          <a:cs typeface="+mn-cs"/>
                        </a:rPr>
                        <a:t> </a:t>
                      </a:r>
                      <a:endParaRPr lang="en-VN" sz="1400" kern="1200">
                        <a:solidFill>
                          <a:schemeClr val="dk1"/>
                        </a:solidFill>
                        <a:effectLst/>
                        <a:latin typeface="+mn-lt"/>
                        <a:ea typeface="+mn-ea"/>
                        <a:cs typeface="+mn-cs"/>
                      </a:endParaRPr>
                    </a:p>
                    <a:p>
                      <a:r>
                        <a:rPr lang="en-US" sz="1400" kern="1200">
                          <a:solidFill>
                            <a:schemeClr val="dk1"/>
                          </a:solidFill>
                          <a:effectLst/>
                          <a:latin typeface="+mn-lt"/>
                          <a:ea typeface="+mn-ea"/>
                          <a:cs typeface="+mn-cs"/>
                        </a:rPr>
                        <a:t>(</a:t>
                      </a:r>
                      <a:r>
                        <a:rPr lang="en-US" sz="1400" kern="1200" err="1">
                          <a:solidFill>
                            <a:schemeClr val="dk1"/>
                          </a:solidFill>
                          <a:effectLst/>
                          <a:latin typeface="+mn-lt"/>
                          <a:ea typeface="+mn-ea"/>
                          <a:cs typeface="+mn-cs"/>
                        </a:rPr>
                        <a:t>trừ</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addGem</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và</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removeGem</a:t>
                      </a:r>
                      <a:r>
                        <a:rPr lang="en-US" sz="1400" kern="1200">
                          <a:solidFill>
                            <a:schemeClr val="dk1"/>
                          </a:solidFill>
                          <a:effectLst/>
                          <a:latin typeface="+mn-lt"/>
                          <a:ea typeface="+mn-ea"/>
                          <a:cs typeface="+mn-cs"/>
                        </a:rPr>
                        <a:t>())</a:t>
                      </a:r>
                      <a:endParaRPr lang="en-VN" sz="1400" kern="120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r>
                        <a:rPr lang="en-US" sz="1400" u="none" strike="noStrike" kern="1200">
                          <a:solidFill>
                            <a:schemeClr val="dk1"/>
                          </a:solidFill>
                          <a:effectLst/>
                          <a:latin typeface="+mn-lt"/>
                          <a:ea typeface="+mn-ea"/>
                          <a:cs typeface="+mn-cs"/>
                        </a:rPr>
                        <a:t>- </a:t>
                      </a:r>
                      <a:r>
                        <a:rPr lang="en-US" sz="1400" u="none" strike="noStrike" kern="1200" err="1">
                          <a:solidFill>
                            <a:schemeClr val="dk1"/>
                          </a:solidFill>
                          <a:effectLst/>
                          <a:latin typeface="+mn-lt"/>
                          <a:ea typeface="+mn-ea"/>
                          <a:cs typeface="+mn-cs"/>
                        </a:rPr>
                        <a:t>Viết</a:t>
                      </a:r>
                      <a:r>
                        <a:rPr lang="en-US" sz="1400" u="none" strike="noStrike" kern="1200">
                          <a:solidFill>
                            <a:schemeClr val="dk1"/>
                          </a:solidFill>
                          <a:effectLst/>
                          <a:latin typeface="+mn-lt"/>
                          <a:ea typeface="+mn-ea"/>
                          <a:cs typeface="+mn-cs"/>
                        </a:rPr>
                        <a:t> slide </a:t>
                      </a:r>
                      <a:r>
                        <a:rPr lang="en-US" sz="1400" u="none" strike="noStrike" kern="1200" err="1">
                          <a:solidFill>
                            <a:schemeClr val="dk1"/>
                          </a:solidFill>
                          <a:effectLst/>
                          <a:latin typeface="+mn-lt"/>
                          <a:ea typeface="+mn-ea"/>
                          <a:cs typeface="+mn-cs"/>
                        </a:rPr>
                        <a:t>báo</a:t>
                      </a:r>
                      <a:r>
                        <a:rPr lang="en-US" sz="1400" u="none" strike="noStrike" kern="1200">
                          <a:solidFill>
                            <a:schemeClr val="dk1"/>
                          </a:solidFill>
                          <a:effectLst/>
                          <a:latin typeface="+mn-lt"/>
                          <a:ea typeface="+mn-ea"/>
                          <a:cs typeface="+mn-cs"/>
                        </a:rPr>
                        <a:t> </a:t>
                      </a:r>
                      <a:r>
                        <a:rPr lang="en-US" sz="1400" u="none" strike="noStrike" kern="1200" err="1">
                          <a:solidFill>
                            <a:schemeClr val="dk1"/>
                          </a:solidFill>
                          <a:effectLst/>
                          <a:latin typeface="+mn-lt"/>
                          <a:ea typeface="+mn-ea"/>
                          <a:cs typeface="+mn-cs"/>
                        </a:rPr>
                        <a:t>cáo</a:t>
                      </a:r>
                      <a:endParaRPr lang="en-VN" sz="1400" u="none" strike="noStrike" kern="1200">
                        <a:solidFill>
                          <a:schemeClr val="dk1"/>
                        </a:solidFill>
                        <a:effectLst/>
                        <a:latin typeface="+mn-lt"/>
                        <a:ea typeface="+mn-ea"/>
                        <a:cs typeface="+mn-cs"/>
                      </a:endParaRPr>
                    </a:p>
                    <a:p>
                      <a:pPr lvl="0"/>
                      <a:r>
                        <a:rPr lang="en-US" sz="1400" b="1" u="none" strike="noStrike" kern="1200">
                          <a:solidFill>
                            <a:schemeClr val="dk1"/>
                          </a:solidFill>
                          <a:effectLst/>
                          <a:latin typeface="+mn-lt"/>
                          <a:ea typeface="+mn-ea"/>
                          <a:cs typeface="+mn-cs"/>
                        </a:rPr>
                        <a:t>- GUI</a:t>
                      </a:r>
                      <a:endParaRPr lang="en-VN" sz="1400" u="none" strike="noStrike" kern="1200">
                        <a:solidFill>
                          <a:schemeClr val="dk1"/>
                        </a:solidFill>
                        <a:effectLst/>
                        <a:latin typeface="+mn-lt"/>
                        <a:ea typeface="+mn-ea"/>
                        <a:cs typeface="+mn-cs"/>
                      </a:endParaRPr>
                    </a:p>
                    <a:p>
                      <a:r>
                        <a:rPr lang="en-US" sz="1400" kern="1200">
                          <a:solidFill>
                            <a:schemeClr val="dk1"/>
                          </a:solidFill>
                          <a:effectLst/>
                          <a:latin typeface="+mn-lt"/>
                          <a:ea typeface="+mn-ea"/>
                          <a:cs typeface="+mn-cs"/>
                        </a:rPr>
                        <a:t>(Design </a:t>
                      </a:r>
                      <a:r>
                        <a:rPr lang="en-US" sz="1400" kern="1200" err="1">
                          <a:solidFill>
                            <a:schemeClr val="dk1"/>
                          </a:solidFill>
                          <a:effectLst/>
                          <a:latin typeface="+mn-lt"/>
                          <a:ea typeface="+mn-ea"/>
                          <a:cs typeface="+mn-cs"/>
                        </a:rPr>
                        <a:t>hình</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ảnh</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ShareData</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EndScreen</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EndScreenController</a:t>
                      </a:r>
                      <a:r>
                        <a:rPr lang="en-US" sz="1400" kern="1200">
                          <a:solidFill>
                            <a:schemeClr val="dk1"/>
                          </a:solidFill>
                          <a:effectLst/>
                          <a:latin typeface="+mn-lt"/>
                          <a:ea typeface="+mn-ea"/>
                          <a:cs typeface="+mn-cs"/>
                        </a:rPr>
                        <a:t> (80%), </a:t>
                      </a:r>
                      <a:r>
                        <a:rPr lang="en-US" sz="1400" kern="1200" err="1">
                          <a:solidFill>
                            <a:schemeClr val="dk1"/>
                          </a:solidFill>
                          <a:effectLst/>
                          <a:latin typeface="+mn-lt"/>
                          <a:ea typeface="+mn-ea"/>
                          <a:cs typeface="+mn-cs"/>
                        </a:rPr>
                        <a:t>EndScreenController</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ngoại</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trừ</a:t>
                      </a:r>
                      <a:r>
                        <a:rPr lang="en-US" sz="1400" kern="1200">
                          <a:solidFill>
                            <a:schemeClr val="dk1"/>
                          </a:solidFill>
                          <a:effectLst/>
                          <a:latin typeface="+mn-lt"/>
                          <a:ea typeface="+mn-ea"/>
                          <a:cs typeface="+mn-cs"/>
                        </a:rPr>
                        <a:t> Initialize)</a:t>
                      </a:r>
                      <a:r>
                        <a:rPr lang="en-VN" sz="1400">
                          <a:effectLst/>
                        </a:rPr>
                        <a:t> </a:t>
                      </a:r>
                      <a:endParaRPr lang="en-US" sz="1400" b="1"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l">
                        <a:lnSpc>
                          <a:spcPts val="2175"/>
                        </a:lnSpc>
                        <a:buNone/>
                      </a:pPr>
                      <a:r>
                        <a:rPr lang="en-US" sz="1400" b="1" i="0">
                          <a:solidFill>
                            <a:srgbClr val="000000"/>
                          </a:solidFill>
                          <a:effectLst/>
                          <a:latin typeface="Calibri"/>
                        </a:rPr>
                        <a:t>19%</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168768662"/>
                  </a:ext>
                </a:extLst>
              </a:tr>
              <a:tr h="1761658">
                <a:tc>
                  <a:txBody>
                    <a:bodyPr/>
                    <a:lstStyle/>
                    <a:p>
                      <a:pPr algn="l" fontAlgn="base">
                        <a:lnSpc>
                          <a:spcPts val="2175"/>
                        </a:lnSpc>
                      </a:pPr>
                      <a:r>
                        <a:rPr lang="en-US" sz="1400" b="1" i="0" err="1">
                          <a:solidFill>
                            <a:srgbClr val="000000"/>
                          </a:solidFill>
                          <a:effectLst/>
                          <a:latin typeface="Calibri"/>
                        </a:rPr>
                        <a:t>Trần</a:t>
                      </a:r>
                      <a:r>
                        <a:rPr lang="en-US" sz="1400" b="1" i="0">
                          <a:solidFill>
                            <a:srgbClr val="000000"/>
                          </a:solidFill>
                          <a:effectLst/>
                          <a:latin typeface="Calibri"/>
                        </a:rPr>
                        <a:t> Thị Vân Anh</a:t>
                      </a:r>
                      <a:endParaRPr lang="en-US" b="0"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lnSpc>
                          <a:spcPts val="2175"/>
                        </a:lnSpc>
                      </a:pPr>
                      <a:r>
                        <a:rPr lang="en-US" sz="1400" b="1" i="0">
                          <a:solidFill>
                            <a:srgbClr val="000000"/>
                          </a:solidFill>
                          <a:effectLst/>
                          <a:latin typeface="Calibri"/>
                        </a:rPr>
                        <a:t>20225786</a:t>
                      </a:r>
                      <a:endParaRPr lang="en-US" b="0"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l">
                        <a:lnSpc>
                          <a:spcPts val="2175"/>
                        </a:lnSpc>
                        <a:buFont typeface="Calibri"/>
                        <a:buNone/>
                      </a:pPr>
                      <a:r>
                        <a:rPr lang="en-US" sz="1400" b="1" i="0" err="1">
                          <a:solidFill>
                            <a:srgbClr val="000000"/>
                          </a:solidFill>
                          <a:effectLst/>
                          <a:latin typeface="Calibri"/>
                        </a:rPr>
                        <a:t>Nêu</a:t>
                      </a:r>
                      <a:r>
                        <a:rPr lang="en-US" sz="1400" b="1" i="0">
                          <a:solidFill>
                            <a:srgbClr val="000000"/>
                          </a:solidFill>
                          <a:effectLst/>
                          <a:latin typeface="Calibri"/>
                        </a:rPr>
                        <a:t> </a:t>
                      </a:r>
                      <a:r>
                        <a:rPr lang="en-US" sz="1400" b="1" i="0" err="1">
                          <a:solidFill>
                            <a:srgbClr val="000000"/>
                          </a:solidFill>
                          <a:effectLst/>
                          <a:latin typeface="Calibri"/>
                        </a:rPr>
                        <a:t>ý</a:t>
                      </a:r>
                      <a:r>
                        <a:rPr lang="en-US" sz="1400" b="1" i="0">
                          <a:solidFill>
                            <a:srgbClr val="000000"/>
                          </a:solidFill>
                          <a:effectLst/>
                          <a:latin typeface="Calibri"/>
                        </a:rPr>
                        <a:t> </a:t>
                      </a:r>
                      <a:r>
                        <a:rPr lang="en-US" sz="1400" b="1" i="0" err="1">
                          <a:solidFill>
                            <a:srgbClr val="000000"/>
                          </a:solidFill>
                          <a:effectLst/>
                          <a:latin typeface="Calibri"/>
                        </a:rPr>
                        <a:t>tưởng</a:t>
                      </a:r>
                      <a:r>
                        <a:rPr lang="en-US" sz="1400" b="1" i="0">
                          <a:solidFill>
                            <a:srgbClr val="000000"/>
                          </a:solidFill>
                          <a:effectLst/>
                          <a:latin typeface="Calibri"/>
                        </a:rPr>
                        <a:t>, </a:t>
                      </a:r>
                      <a:r>
                        <a:rPr lang="en-US" sz="1400" b="1" i="0" err="1">
                          <a:solidFill>
                            <a:srgbClr val="000000"/>
                          </a:solidFill>
                          <a:effectLst/>
                          <a:latin typeface="Calibri"/>
                        </a:rPr>
                        <a:t>xây</a:t>
                      </a:r>
                      <a:r>
                        <a:rPr lang="en-US" sz="1400" b="1" i="0">
                          <a:solidFill>
                            <a:srgbClr val="000000"/>
                          </a:solidFill>
                          <a:effectLst/>
                          <a:latin typeface="Calibri"/>
                        </a:rPr>
                        <a:t> </a:t>
                      </a:r>
                      <a:r>
                        <a:rPr lang="en-US" sz="1400" b="1" i="0" err="1">
                          <a:solidFill>
                            <a:srgbClr val="000000"/>
                          </a:solidFill>
                          <a:effectLst/>
                          <a:latin typeface="Calibri"/>
                        </a:rPr>
                        <a:t>dựng</a:t>
                      </a:r>
                      <a:r>
                        <a:rPr lang="en-US" sz="1400" b="1" i="0">
                          <a:solidFill>
                            <a:srgbClr val="000000"/>
                          </a:solidFill>
                          <a:effectLst/>
                          <a:latin typeface="Calibri"/>
                        </a:rPr>
                        <a:t> </a:t>
                      </a:r>
                      <a:r>
                        <a:rPr lang="en-US" sz="1400" b="1" i="0" err="1">
                          <a:solidFill>
                            <a:srgbClr val="000000"/>
                          </a:solidFill>
                          <a:effectLst/>
                          <a:latin typeface="Calibri"/>
                        </a:rPr>
                        <a:t>usecase</a:t>
                      </a:r>
                      <a:r>
                        <a:rPr lang="en-US" sz="1400" b="1" i="0">
                          <a:solidFill>
                            <a:srgbClr val="000000"/>
                          </a:solidFill>
                          <a:effectLst/>
                          <a:latin typeface="Calibri"/>
                        </a:rPr>
                        <a:t> diagram</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a:lnSpc>
                          <a:spcPct val="120000"/>
                        </a:lnSpc>
                      </a:pPr>
                      <a:r>
                        <a:rPr lang="en-US" sz="1400" b="1" err="1">
                          <a:effectLst/>
                          <a:latin typeface="Times New Roman" panose="02020603050405020304" pitchFamily="18" charset="0"/>
                          <a:ea typeface="Times New Roman" panose="02020603050405020304" pitchFamily="18" charset="0"/>
                        </a:rPr>
                        <a:t>BigGem</a:t>
                      </a:r>
                      <a:r>
                        <a:rPr lang="en-US" sz="1400">
                          <a:effectLst/>
                          <a:latin typeface="Times New Roman" panose="02020603050405020304" pitchFamily="18" charset="0"/>
                          <a:ea typeface="Times New Roman" panose="02020603050405020304" pitchFamily="18" charset="0"/>
                        </a:rPr>
                        <a:t> (10%)</a:t>
                      </a:r>
                      <a:endParaRPr lang="en-VN" sz="1400">
                        <a:effectLst/>
                        <a:latin typeface="Times New Roman" panose="02020603050405020304" pitchFamily="18" charset="0"/>
                        <a:ea typeface="Times New Roman" panose="02020603050405020304" pitchFamily="18" charset="0"/>
                      </a:endParaRPr>
                    </a:p>
                    <a:p>
                      <a:pPr>
                        <a:lnSpc>
                          <a:spcPct val="120000"/>
                        </a:lnSpc>
                      </a:pPr>
                      <a:r>
                        <a:rPr lang="en-US" sz="1400" b="1">
                          <a:effectLst/>
                          <a:latin typeface="Times New Roman" panose="02020603050405020304" pitchFamily="18" charset="0"/>
                          <a:ea typeface="Times New Roman" panose="02020603050405020304" pitchFamily="18" charset="0"/>
                        </a:rPr>
                        <a:t>Cell </a:t>
                      </a:r>
                      <a:r>
                        <a:rPr lang="en-US" sz="1400">
                          <a:effectLst/>
                          <a:latin typeface="Times New Roman" panose="02020603050405020304" pitchFamily="18" charset="0"/>
                          <a:ea typeface="Times New Roman" panose="02020603050405020304" pitchFamily="18" charset="0"/>
                        </a:rPr>
                        <a:t>(60%): </a:t>
                      </a:r>
                      <a:r>
                        <a:rPr lang="en-US" sz="1400" err="1">
                          <a:effectLst/>
                          <a:latin typeface="Times New Roman" panose="02020603050405020304" pitchFamily="18" charset="0"/>
                          <a:ea typeface="Times New Roman" panose="02020603050405020304" pitchFamily="18" charset="0"/>
                        </a:rPr>
                        <a:t>Xử</a:t>
                      </a:r>
                      <a:r>
                        <a:rPr lang="en-US" sz="1400">
                          <a:effectLst/>
                          <a:latin typeface="Times New Roman" panose="02020603050405020304" pitchFamily="18" charset="0"/>
                          <a:ea typeface="Times New Roman" panose="02020603050405020304" pitchFamily="18" charset="0"/>
                        </a:rPr>
                        <a:t> </a:t>
                      </a:r>
                      <a:r>
                        <a:rPr lang="en-US" sz="1400" err="1">
                          <a:effectLst/>
                          <a:latin typeface="Times New Roman" panose="02020603050405020304" pitchFamily="18" charset="0"/>
                          <a:ea typeface="Times New Roman" panose="02020603050405020304" pitchFamily="18" charset="0"/>
                        </a:rPr>
                        <a:t>lý</a:t>
                      </a:r>
                      <a:r>
                        <a:rPr lang="en-US" sz="1400">
                          <a:effectLst/>
                          <a:latin typeface="Times New Roman" panose="02020603050405020304" pitchFamily="18" charset="0"/>
                          <a:ea typeface="Times New Roman" panose="02020603050405020304" pitchFamily="18" charset="0"/>
                        </a:rPr>
                        <a:t> </a:t>
                      </a:r>
                      <a:r>
                        <a:rPr lang="en-US" sz="1400" err="1">
                          <a:effectLst/>
                          <a:latin typeface="Times New Roman" panose="02020603050405020304" pitchFamily="18" charset="0"/>
                          <a:ea typeface="Times New Roman" panose="02020603050405020304" pitchFamily="18" charset="0"/>
                        </a:rPr>
                        <a:t>các</a:t>
                      </a:r>
                      <a:r>
                        <a:rPr lang="en-US" sz="1400">
                          <a:effectLst/>
                          <a:latin typeface="Times New Roman" panose="02020603050405020304" pitchFamily="18" charset="0"/>
                          <a:ea typeface="Times New Roman" panose="02020603050405020304" pitchFamily="18" charset="0"/>
                        </a:rPr>
                        <a:t> method (</a:t>
                      </a:r>
                      <a:r>
                        <a:rPr lang="en-US" sz="1400" err="1">
                          <a:effectLst/>
                          <a:latin typeface="Times New Roman" panose="02020603050405020304" pitchFamily="18" charset="0"/>
                          <a:ea typeface="Times New Roman" panose="02020603050405020304" pitchFamily="18" charset="0"/>
                        </a:rPr>
                        <a:t>trừ</a:t>
                      </a:r>
                      <a:r>
                        <a:rPr lang="en-US" sz="1400">
                          <a:effectLst/>
                          <a:latin typeface="Times New Roman" panose="02020603050405020304" pitchFamily="18" charset="0"/>
                          <a:ea typeface="Times New Roman" panose="02020603050405020304" pitchFamily="18" charset="0"/>
                        </a:rPr>
                        <a:t> getter </a:t>
                      </a:r>
                      <a:r>
                        <a:rPr lang="en-US" sz="1400" err="1">
                          <a:effectLst/>
                          <a:latin typeface="Times New Roman" panose="02020603050405020304" pitchFamily="18" charset="0"/>
                          <a:ea typeface="Times New Roman" panose="02020603050405020304" pitchFamily="18" charset="0"/>
                        </a:rPr>
                        <a:t>và</a:t>
                      </a:r>
                      <a:r>
                        <a:rPr lang="en-US" sz="1400">
                          <a:effectLst/>
                          <a:latin typeface="Times New Roman" panose="02020603050405020304" pitchFamily="18" charset="0"/>
                          <a:ea typeface="Times New Roman" panose="02020603050405020304" pitchFamily="18" charset="0"/>
                        </a:rPr>
                        <a:t> setter, </a:t>
                      </a:r>
                      <a:r>
                        <a:rPr lang="en-US" sz="1400" err="1">
                          <a:effectLst/>
                          <a:latin typeface="Times New Roman" panose="02020603050405020304" pitchFamily="18" charset="0"/>
                          <a:ea typeface="Times New Roman" panose="02020603050405020304" pitchFamily="18" charset="0"/>
                        </a:rPr>
                        <a:t>emptyCell</a:t>
                      </a:r>
                      <a:r>
                        <a:rPr lang="en-US" sz="1400">
                          <a:effectLst/>
                          <a:latin typeface="Times New Roman" panose="02020603050405020304" pitchFamily="18" charset="0"/>
                          <a:ea typeface="Times New Roman" panose="02020603050405020304" pitchFamily="18" charset="0"/>
                        </a:rPr>
                        <a:t>(), </a:t>
                      </a:r>
                      <a:r>
                        <a:rPr lang="en-US" sz="1400" err="1">
                          <a:effectLst/>
                          <a:latin typeface="Times New Roman" panose="02020603050405020304" pitchFamily="18" charset="0"/>
                          <a:ea typeface="Times New Roman" panose="02020603050405020304" pitchFamily="18" charset="0"/>
                        </a:rPr>
                        <a:t>calculateScore</a:t>
                      </a:r>
                      <a:r>
                        <a:rPr lang="en-US" sz="1400">
                          <a:effectLst/>
                          <a:latin typeface="Times New Roman" panose="02020603050405020304" pitchFamily="18" charset="0"/>
                          <a:ea typeface="Times New Roman" panose="02020603050405020304" pitchFamily="18" charset="0"/>
                        </a:rPr>
                        <a:t> ())</a:t>
                      </a:r>
                      <a:endParaRPr lang="en-VN" sz="1400">
                        <a:effectLst/>
                        <a:latin typeface="Times New Roman" panose="02020603050405020304" pitchFamily="18" charset="0"/>
                        <a:ea typeface="Times New Roman" panose="02020603050405020304" pitchFamily="18" charset="0"/>
                      </a:endParaRPr>
                    </a:p>
                    <a:p>
                      <a:pPr>
                        <a:lnSpc>
                          <a:spcPct val="120000"/>
                        </a:lnSpc>
                      </a:pPr>
                      <a:r>
                        <a:rPr lang="en-US" sz="1400" b="1">
                          <a:effectLst/>
                          <a:latin typeface="Times New Roman" panose="02020603050405020304" pitchFamily="18" charset="0"/>
                          <a:ea typeface="Times New Roman" panose="02020603050405020304" pitchFamily="18" charset="0"/>
                        </a:rPr>
                        <a:t>Player</a:t>
                      </a:r>
                      <a:r>
                        <a:rPr lang="en-US" sz="1400">
                          <a:effectLst/>
                          <a:latin typeface="Times New Roman" panose="02020603050405020304" pitchFamily="18" charset="0"/>
                          <a:ea typeface="Times New Roman" panose="02020603050405020304" pitchFamily="18" charset="0"/>
                        </a:rPr>
                        <a:t> (90%): </a:t>
                      </a:r>
                      <a:r>
                        <a:rPr lang="en-US" sz="1400" err="1">
                          <a:effectLst/>
                          <a:latin typeface="Times New Roman" panose="02020603050405020304" pitchFamily="18" charset="0"/>
                          <a:ea typeface="Times New Roman" panose="02020603050405020304" pitchFamily="18" charset="0"/>
                        </a:rPr>
                        <a:t>Xử</a:t>
                      </a:r>
                      <a:r>
                        <a:rPr lang="en-US" sz="1400">
                          <a:effectLst/>
                          <a:latin typeface="Times New Roman" panose="02020603050405020304" pitchFamily="18" charset="0"/>
                          <a:ea typeface="Times New Roman" panose="02020603050405020304" pitchFamily="18" charset="0"/>
                        </a:rPr>
                        <a:t> </a:t>
                      </a:r>
                      <a:r>
                        <a:rPr lang="en-US" sz="1400" err="1">
                          <a:effectLst/>
                          <a:latin typeface="Times New Roman" panose="02020603050405020304" pitchFamily="18" charset="0"/>
                          <a:ea typeface="Times New Roman" panose="02020603050405020304" pitchFamily="18" charset="0"/>
                        </a:rPr>
                        <a:t>lý</a:t>
                      </a:r>
                      <a:r>
                        <a:rPr lang="en-US" sz="1400">
                          <a:effectLst/>
                          <a:latin typeface="Times New Roman" panose="02020603050405020304" pitchFamily="18" charset="0"/>
                          <a:ea typeface="Times New Roman" panose="02020603050405020304" pitchFamily="18" charset="0"/>
                        </a:rPr>
                        <a:t> </a:t>
                      </a:r>
                      <a:r>
                        <a:rPr lang="en-US" sz="1400" err="1">
                          <a:effectLst/>
                          <a:latin typeface="Times New Roman" panose="02020603050405020304" pitchFamily="18" charset="0"/>
                          <a:ea typeface="Times New Roman" panose="02020603050405020304" pitchFamily="18" charset="0"/>
                        </a:rPr>
                        <a:t>các</a:t>
                      </a:r>
                      <a:r>
                        <a:rPr lang="en-US" sz="1400">
                          <a:effectLst/>
                          <a:latin typeface="Times New Roman" panose="02020603050405020304" pitchFamily="18" charset="0"/>
                          <a:ea typeface="Times New Roman" panose="02020603050405020304" pitchFamily="18" charset="0"/>
                        </a:rPr>
                        <a:t> method (</a:t>
                      </a:r>
                      <a:r>
                        <a:rPr lang="en-US" sz="1400" err="1">
                          <a:effectLst/>
                          <a:latin typeface="Times New Roman" panose="02020603050405020304" pitchFamily="18" charset="0"/>
                          <a:ea typeface="Times New Roman" panose="02020603050405020304" pitchFamily="18" charset="0"/>
                        </a:rPr>
                        <a:t>trừ</a:t>
                      </a:r>
                      <a:r>
                        <a:rPr lang="en-US" sz="1400">
                          <a:effectLst/>
                          <a:latin typeface="Times New Roman" panose="02020603050405020304" pitchFamily="18" charset="0"/>
                          <a:ea typeface="Times New Roman" panose="02020603050405020304" pitchFamily="18" charset="0"/>
                        </a:rPr>
                        <a:t> </a:t>
                      </a:r>
                      <a:r>
                        <a:rPr lang="en-US" sz="1400" err="1">
                          <a:effectLst/>
                          <a:latin typeface="Times New Roman" panose="02020603050405020304" pitchFamily="18" charset="0"/>
                          <a:ea typeface="Times New Roman" panose="02020603050405020304" pitchFamily="18" charset="0"/>
                        </a:rPr>
                        <a:t>borrowGemsIfNeed</a:t>
                      </a:r>
                      <a:r>
                        <a:rPr lang="en-US" sz="1400">
                          <a:effectLst/>
                          <a:latin typeface="Times New Roman" panose="02020603050405020304" pitchFamily="18" charset="0"/>
                          <a:ea typeface="Times New Roman" panose="02020603050405020304" pitchFamily="18" charset="0"/>
                        </a:rPr>
                        <a:t>())</a:t>
                      </a:r>
                      <a:endParaRPr lang="en-VN" sz="1400">
                        <a:effectLst/>
                        <a:latin typeface="Times New Roman" panose="02020603050405020304" pitchFamily="18" charset="0"/>
                        <a:ea typeface="Times New Roman" panose="02020603050405020304" pitchFamily="18" charset="0"/>
                      </a:endParaRPr>
                    </a:p>
                    <a:p>
                      <a:pPr>
                        <a:lnSpc>
                          <a:spcPct val="120000"/>
                        </a:lnSpc>
                      </a:pPr>
                      <a:r>
                        <a:rPr lang="en-US" sz="1400" b="1">
                          <a:effectLst/>
                          <a:latin typeface="Times New Roman" panose="02020603050405020304" pitchFamily="18" charset="0"/>
                          <a:ea typeface="Times New Roman" panose="02020603050405020304" pitchFamily="18" charset="0"/>
                        </a:rPr>
                        <a:t>Game </a:t>
                      </a:r>
                      <a:r>
                        <a:rPr lang="en-US" sz="1400">
                          <a:effectLst/>
                          <a:latin typeface="Times New Roman" panose="02020603050405020304" pitchFamily="18" charset="0"/>
                          <a:ea typeface="Times New Roman" panose="02020603050405020304" pitchFamily="18" charset="0"/>
                        </a:rPr>
                        <a:t>(20%) </a:t>
                      </a:r>
                      <a:endParaRPr lang="en-VN" sz="1400">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l">
                        <a:lnSpc>
                          <a:spcPts val="2175"/>
                        </a:lnSpc>
                        <a:buFontTx/>
                        <a:buNone/>
                      </a:pPr>
                      <a:r>
                        <a:rPr lang="en-US" sz="1400" b="0" i="0">
                          <a:solidFill>
                            <a:srgbClr val="000000"/>
                          </a:solidFill>
                          <a:effectLst/>
                          <a:latin typeface="Calibri"/>
                        </a:rPr>
                        <a:t>- Format </a:t>
                      </a:r>
                      <a:r>
                        <a:rPr lang="en-US" sz="1400" b="0" i="0" err="1">
                          <a:solidFill>
                            <a:srgbClr val="000000"/>
                          </a:solidFill>
                          <a:effectLst/>
                          <a:latin typeface="Calibri"/>
                        </a:rPr>
                        <a:t>lại</a:t>
                      </a:r>
                      <a:r>
                        <a:rPr lang="en-US" sz="1400" b="0" i="0">
                          <a:solidFill>
                            <a:srgbClr val="000000"/>
                          </a:solidFill>
                          <a:effectLst/>
                          <a:latin typeface="Calibri"/>
                        </a:rPr>
                        <a:t> project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l">
                        <a:lnSpc>
                          <a:spcPts val="2175"/>
                        </a:lnSpc>
                        <a:buNone/>
                      </a:pPr>
                      <a:r>
                        <a:rPr lang="en-US" sz="1400" b="1" i="0">
                          <a:solidFill>
                            <a:srgbClr val="000000"/>
                          </a:solidFill>
                          <a:effectLst/>
                          <a:latin typeface="Calibri"/>
                        </a:rPr>
                        <a:t>19%</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4351073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idx="3"/>
          </p:nvPr>
        </p:nvSpPr>
        <p:spPr/>
        <p:txBody>
          <a:bodyPr/>
          <a:lstStyle/>
          <a:p>
            <a:fld id="{7E2ED08F-806F-4319-A62C-840542D8C49B}" type="slidenum">
              <a:rPr/>
              <a:t>3</a:t>
            </a:fld>
            <a:endParaRPr/>
          </a:p>
        </p:txBody>
      </p:sp>
      <p:sp>
        <p:nvSpPr>
          <p:cNvPr id="2" name="TextBox 1">
            <a:extLst>
              <a:ext uri="{FF2B5EF4-FFF2-40B4-BE49-F238E27FC236}">
                <a16:creationId xmlns:a16="http://schemas.microsoft.com/office/drawing/2014/main" id="{92068E9A-E930-38A2-A77C-5CB96A884CBA}"/>
              </a:ext>
            </a:extLst>
          </p:cNvPr>
          <p:cNvSpPr txBox="1"/>
          <p:nvPr/>
        </p:nvSpPr>
        <p:spPr>
          <a:xfrm>
            <a:off x="265231" y="94376"/>
            <a:ext cx="3328474" cy="523220"/>
          </a:xfrm>
          <a:prstGeom prst="rect">
            <a:avLst/>
          </a:prstGeom>
          <a:noFill/>
        </p:spPr>
        <p:txBody>
          <a:bodyPr wrap="square" lIns="91440" tIns="45720" rIns="91440" bIns="45720" rtlCol="0" anchor="t">
            <a:spAutoFit/>
          </a:bodyPr>
          <a:lstStyle/>
          <a:p>
            <a:r>
              <a:rPr lang="en-VN" sz="2800" b="1" err="1">
                <a:solidFill>
                  <a:schemeClr val="bg1"/>
                </a:solidFill>
              </a:rPr>
              <a:t>Phân</a:t>
            </a:r>
            <a:r>
              <a:rPr lang="en-VN" sz="2800" b="1">
                <a:solidFill>
                  <a:schemeClr val="bg1"/>
                </a:solidFill>
              </a:rPr>
              <a:t> </a:t>
            </a:r>
            <a:r>
              <a:rPr lang="en-VN" sz="2800" b="1" err="1">
                <a:solidFill>
                  <a:schemeClr val="bg1"/>
                </a:solidFill>
              </a:rPr>
              <a:t>công</a:t>
            </a:r>
            <a:r>
              <a:rPr lang="en-VN" sz="2800" b="1">
                <a:solidFill>
                  <a:schemeClr val="bg1"/>
                </a:solidFill>
              </a:rPr>
              <a:t> </a:t>
            </a:r>
            <a:r>
              <a:rPr lang="en-VN" sz="2800" b="1" err="1">
                <a:solidFill>
                  <a:schemeClr val="bg1"/>
                </a:solidFill>
              </a:rPr>
              <a:t>nhiệm</a:t>
            </a:r>
            <a:r>
              <a:rPr lang="en-VN" sz="2800" b="1">
                <a:solidFill>
                  <a:schemeClr val="bg1"/>
                </a:solidFill>
              </a:rPr>
              <a:t> vụ</a:t>
            </a:r>
            <a:endParaRPr lang="en-US" sz="2800" b="1">
              <a:solidFill>
                <a:schemeClr val="bg1"/>
              </a:solidFill>
              <a:ea typeface="Calibri"/>
              <a:cs typeface="Calibri"/>
            </a:endParaRPr>
          </a:p>
        </p:txBody>
      </p:sp>
      <p:graphicFrame>
        <p:nvGraphicFramePr>
          <p:cNvPr id="5" name="Table 4">
            <a:extLst>
              <a:ext uri="{FF2B5EF4-FFF2-40B4-BE49-F238E27FC236}">
                <a16:creationId xmlns:a16="http://schemas.microsoft.com/office/drawing/2014/main" id="{3403E8A3-0104-2C95-15A4-A9866BD4C897}"/>
              </a:ext>
            </a:extLst>
          </p:cNvPr>
          <p:cNvGraphicFramePr>
            <a:graphicFrameLocks noGrp="1"/>
          </p:cNvGraphicFramePr>
          <p:nvPr>
            <p:extLst>
              <p:ext uri="{D42A27DB-BD31-4B8C-83A1-F6EECF244321}">
                <p14:modId xmlns:p14="http://schemas.microsoft.com/office/powerpoint/2010/main" val="598154593"/>
              </p:ext>
            </p:extLst>
          </p:nvPr>
        </p:nvGraphicFramePr>
        <p:xfrm>
          <a:off x="156167" y="852681"/>
          <a:ext cx="8768233" cy="3383789"/>
        </p:xfrm>
        <a:graphic>
          <a:graphicData uri="http://schemas.openxmlformats.org/drawingml/2006/table">
            <a:tbl>
              <a:tblPr bandRow="1">
                <a:tableStyleId>{5C22544A-7EE6-4342-B048-85BDC9FD1C3A}</a:tableStyleId>
              </a:tblPr>
              <a:tblGrid>
                <a:gridCol w="1074413">
                  <a:extLst>
                    <a:ext uri="{9D8B030D-6E8A-4147-A177-3AD203B41FA5}">
                      <a16:colId xmlns:a16="http://schemas.microsoft.com/office/drawing/2014/main" val="3156113617"/>
                    </a:ext>
                  </a:extLst>
                </a:gridCol>
                <a:gridCol w="993224">
                  <a:extLst>
                    <a:ext uri="{9D8B030D-6E8A-4147-A177-3AD203B41FA5}">
                      <a16:colId xmlns:a16="http://schemas.microsoft.com/office/drawing/2014/main" val="2275322043"/>
                    </a:ext>
                  </a:extLst>
                </a:gridCol>
                <a:gridCol w="1005840">
                  <a:extLst>
                    <a:ext uri="{9D8B030D-6E8A-4147-A177-3AD203B41FA5}">
                      <a16:colId xmlns:a16="http://schemas.microsoft.com/office/drawing/2014/main" val="236169947"/>
                    </a:ext>
                  </a:extLst>
                </a:gridCol>
                <a:gridCol w="2697480">
                  <a:extLst>
                    <a:ext uri="{9D8B030D-6E8A-4147-A177-3AD203B41FA5}">
                      <a16:colId xmlns:a16="http://schemas.microsoft.com/office/drawing/2014/main" val="3598619610"/>
                    </a:ext>
                  </a:extLst>
                </a:gridCol>
                <a:gridCol w="2034300">
                  <a:extLst>
                    <a:ext uri="{9D8B030D-6E8A-4147-A177-3AD203B41FA5}">
                      <a16:colId xmlns:a16="http://schemas.microsoft.com/office/drawing/2014/main" val="2306346109"/>
                    </a:ext>
                  </a:extLst>
                </a:gridCol>
                <a:gridCol w="962976">
                  <a:extLst>
                    <a:ext uri="{9D8B030D-6E8A-4147-A177-3AD203B41FA5}">
                      <a16:colId xmlns:a16="http://schemas.microsoft.com/office/drawing/2014/main" val="474213245"/>
                    </a:ext>
                  </a:extLst>
                </a:gridCol>
              </a:tblGrid>
              <a:tr h="363522">
                <a:tc>
                  <a:txBody>
                    <a:bodyPr/>
                    <a:lstStyle/>
                    <a:p>
                      <a:pPr lvl="0" algn="l">
                        <a:lnSpc>
                          <a:spcPts val="2175"/>
                        </a:lnSpc>
                        <a:buNone/>
                      </a:pPr>
                      <a:r>
                        <a:rPr lang="vi-VN" sz="1400" b="1" i="0">
                          <a:solidFill>
                            <a:srgbClr val="000000"/>
                          </a:solidFill>
                          <a:effectLst/>
                          <a:latin typeface="Calibri"/>
                        </a:rPr>
                        <a:t>Họ và tên</a:t>
                      </a:r>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l">
                        <a:lnSpc>
                          <a:spcPts val="2175"/>
                        </a:lnSpc>
                        <a:buNone/>
                      </a:pPr>
                      <a:r>
                        <a:rPr lang="en-US" sz="1400" b="1" i="0">
                          <a:solidFill>
                            <a:srgbClr val="000000"/>
                          </a:solidFill>
                          <a:effectLst/>
                          <a:latin typeface="Calibri"/>
                        </a:rPr>
                        <a:t>MSSV</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lgn="l">
                        <a:lnSpc>
                          <a:spcPts val="2175"/>
                        </a:lnSpc>
                        <a:buNone/>
                      </a:pPr>
                      <a:r>
                        <a:rPr lang="en-US" sz="1400" b="1" i="0">
                          <a:solidFill>
                            <a:srgbClr val="000000"/>
                          </a:solidFill>
                          <a:effectLst/>
                          <a:latin typeface="Calibri"/>
                        </a:rPr>
                        <a:t>Problem Design</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lgn="l">
                        <a:lnSpc>
                          <a:spcPts val="2175"/>
                        </a:lnSpc>
                        <a:buNone/>
                      </a:pPr>
                      <a:r>
                        <a:rPr lang="en-US" sz="1400" b="1" i="0">
                          <a:solidFill>
                            <a:srgbClr val="000000"/>
                          </a:solidFill>
                          <a:effectLst/>
                          <a:latin typeface="Calibri"/>
                        </a:rPr>
                        <a:t>Class Modeling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l">
                        <a:lnSpc>
                          <a:spcPts val="2175"/>
                        </a:lnSpc>
                        <a:buNone/>
                      </a:pPr>
                      <a:r>
                        <a:rPr lang="en-US" sz="1400" b="1" i="0">
                          <a:solidFill>
                            <a:srgbClr val="000000"/>
                          </a:solidFill>
                          <a:effectLst/>
                          <a:latin typeface="Calibri"/>
                        </a:rPr>
                        <a:t>GUI &amp; </a:t>
                      </a:r>
                      <a:r>
                        <a:rPr lang="en-US" sz="1400" b="1" i="0" err="1">
                          <a:solidFill>
                            <a:srgbClr val="000000"/>
                          </a:solidFill>
                          <a:effectLst/>
                          <a:latin typeface="Calibri"/>
                        </a:rPr>
                        <a:t>khác</a:t>
                      </a:r>
                      <a:endParaRPr lang="en-US" sz="1400" b="1"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l">
                        <a:lnSpc>
                          <a:spcPts val="2175"/>
                        </a:lnSpc>
                        <a:buNone/>
                      </a:pPr>
                      <a:r>
                        <a:rPr lang="en-US" sz="1400" b="1" i="0" err="1">
                          <a:solidFill>
                            <a:srgbClr val="000000"/>
                          </a:solidFill>
                          <a:effectLst/>
                          <a:latin typeface="Calibri"/>
                        </a:rPr>
                        <a:t>Tỷ</a:t>
                      </a:r>
                      <a:r>
                        <a:rPr lang="en-US" sz="1400" b="1" i="0">
                          <a:solidFill>
                            <a:srgbClr val="000000"/>
                          </a:solidFill>
                          <a:effectLst/>
                          <a:latin typeface="Calibri"/>
                        </a:rPr>
                        <a:t> </a:t>
                      </a:r>
                      <a:r>
                        <a:rPr lang="en-US" sz="1400" b="1" i="0" err="1">
                          <a:solidFill>
                            <a:srgbClr val="000000"/>
                          </a:solidFill>
                          <a:effectLst/>
                          <a:latin typeface="Calibri"/>
                        </a:rPr>
                        <a:t>lệ</a:t>
                      </a:r>
                      <a:r>
                        <a:rPr lang="en-US" sz="1400" b="1" i="0">
                          <a:solidFill>
                            <a:srgbClr val="000000"/>
                          </a:solidFill>
                          <a:effectLst/>
                          <a:latin typeface="Calibri"/>
                        </a:rPr>
                        <a:t> </a:t>
                      </a:r>
                      <a:r>
                        <a:rPr lang="en-US" sz="1400" b="1" i="0" err="1">
                          <a:solidFill>
                            <a:srgbClr val="000000"/>
                          </a:solidFill>
                          <a:effectLst/>
                          <a:latin typeface="Calibri"/>
                        </a:rPr>
                        <a:t>đóng</a:t>
                      </a:r>
                      <a:r>
                        <a:rPr lang="en-US" sz="1400" b="1" i="0">
                          <a:solidFill>
                            <a:srgbClr val="000000"/>
                          </a:solidFill>
                          <a:effectLst/>
                          <a:latin typeface="Calibri"/>
                        </a:rPr>
                        <a:t> </a:t>
                      </a:r>
                      <a:r>
                        <a:rPr lang="en-US" sz="1400" b="1" i="0" err="1">
                          <a:solidFill>
                            <a:srgbClr val="000000"/>
                          </a:solidFill>
                          <a:effectLst/>
                          <a:latin typeface="Calibri"/>
                        </a:rPr>
                        <a:t>góp</a:t>
                      </a:r>
                      <a:endParaRPr lang="en-US" sz="1400" b="1" i="0">
                        <a:solidFill>
                          <a:srgbClr val="000000"/>
                        </a:solidFill>
                        <a:effectLst/>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236407379"/>
                  </a:ext>
                </a:extLst>
              </a:tr>
              <a:tr h="504076">
                <a:tc>
                  <a:txBody>
                    <a:bodyPr/>
                    <a:lstStyle/>
                    <a:p>
                      <a:pPr algn="l" fontAlgn="base">
                        <a:lnSpc>
                          <a:spcPts val="2175"/>
                        </a:lnSpc>
                      </a:pPr>
                      <a:r>
                        <a:rPr lang="en-US" sz="1400" b="1" i="0" err="1">
                          <a:solidFill>
                            <a:srgbClr val="000000"/>
                          </a:solidFill>
                          <a:effectLst/>
                          <a:latin typeface="Calibri"/>
                        </a:rPr>
                        <a:t>Trần</a:t>
                      </a:r>
                      <a:r>
                        <a:rPr lang="en-US" sz="1400" b="1" i="0">
                          <a:solidFill>
                            <a:srgbClr val="000000"/>
                          </a:solidFill>
                          <a:effectLst/>
                          <a:latin typeface="Calibri"/>
                        </a:rPr>
                        <a:t> Huy Hoàng Anh</a:t>
                      </a:r>
                      <a:endParaRPr lang="en-US" b="0"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lnSpc>
                          <a:spcPts val="2175"/>
                        </a:lnSpc>
                      </a:pPr>
                      <a:r>
                        <a:rPr lang="en-US" sz="1400" b="1" i="0">
                          <a:solidFill>
                            <a:srgbClr val="000000"/>
                          </a:solidFill>
                          <a:effectLst/>
                          <a:latin typeface="Calibri"/>
                        </a:rPr>
                        <a:t>20226076</a:t>
                      </a:r>
                      <a:endParaRPr lang="en-US" b="0"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l">
                        <a:lnSpc>
                          <a:spcPts val="2175"/>
                        </a:lnSpc>
                        <a:buFont typeface="Calibri"/>
                        <a:buNone/>
                      </a:pPr>
                      <a:r>
                        <a:rPr lang="en-US" sz="1400" kern="1200" err="1">
                          <a:solidFill>
                            <a:schemeClr val="dk1"/>
                          </a:solidFill>
                          <a:effectLst/>
                          <a:latin typeface="+mn-lt"/>
                          <a:ea typeface="+mn-ea"/>
                          <a:cs typeface="+mn-cs"/>
                        </a:rPr>
                        <a:t>Nêu</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ý</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tưởng</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xây</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dựng</a:t>
                      </a:r>
                      <a:r>
                        <a:rPr lang="en-US" sz="1400" kern="1200">
                          <a:solidFill>
                            <a:schemeClr val="dk1"/>
                          </a:solidFill>
                          <a:effectLst/>
                          <a:latin typeface="+mn-lt"/>
                          <a:ea typeface="+mn-ea"/>
                          <a:cs typeface="+mn-cs"/>
                        </a:rPr>
                        <a:t> class diagram</a:t>
                      </a:r>
                      <a:endParaRPr lang="en-US" sz="1400" b="1"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r>
                        <a:rPr lang="en-US" sz="1400" b="1" kern="1200" err="1">
                          <a:solidFill>
                            <a:schemeClr val="dk1"/>
                          </a:solidFill>
                          <a:effectLst/>
                          <a:latin typeface="+mn-lt"/>
                          <a:ea typeface="+mn-ea"/>
                          <a:cs typeface="+mn-cs"/>
                        </a:rPr>
                        <a:t>SmallGem</a:t>
                      </a:r>
                      <a:endParaRPr lang="en-VN" sz="1400" kern="1200">
                        <a:solidFill>
                          <a:schemeClr val="dk1"/>
                        </a:solidFill>
                        <a:effectLst/>
                        <a:latin typeface="+mn-lt"/>
                        <a:ea typeface="+mn-ea"/>
                        <a:cs typeface="+mn-cs"/>
                      </a:endParaRPr>
                    </a:p>
                    <a:p>
                      <a:r>
                        <a:rPr lang="en-US" sz="1400" b="1" kern="1200">
                          <a:solidFill>
                            <a:schemeClr val="dk1"/>
                          </a:solidFill>
                          <a:effectLst/>
                          <a:latin typeface="+mn-lt"/>
                          <a:ea typeface="+mn-ea"/>
                          <a:cs typeface="+mn-cs"/>
                        </a:rPr>
                        <a:t>Cell</a:t>
                      </a:r>
                      <a:r>
                        <a:rPr lang="en-US" sz="1400" kern="1200">
                          <a:solidFill>
                            <a:schemeClr val="dk1"/>
                          </a:solidFill>
                          <a:effectLst/>
                          <a:latin typeface="+mn-lt"/>
                          <a:ea typeface="+mn-ea"/>
                          <a:cs typeface="+mn-cs"/>
                        </a:rPr>
                        <a:t> (40%): </a:t>
                      </a:r>
                      <a:r>
                        <a:rPr lang="en-US" sz="1400" kern="1200" err="1">
                          <a:solidFill>
                            <a:schemeClr val="dk1"/>
                          </a:solidFill>
                          <a:effectLst/>
                          <a:latin typeface="+mn-lt"/>
                          <a:ea typeface="+mn-ea"/>
                          <a:cs typeface="+mn-cs"/>
                        </a:rPr>
                        <a:t>Thêm</a:t>
                      </a:r>
                      <a:r>
                        <a:rPr lang="en-US" sz="1400" kern="1200">
                          <a:solidFill>
                            <a:schemeClr val="dk1"/>
                          </a:solidFill>
                          <a:effectLst/>
                          <a:latin typeface="+mn-lt"/>
                          <a:ea typeface="+mn-ea"/>
                          <a:cs typeface="+mn-cs"/>
                        </a:rPr>
                        <a:t> getter, setter </a:t>
                      </a:r>
                      <a:r>
                        <a:rPr lang="en-US" sz="1400" kern="1200" err="1">
                          <a:solidFill>
                            <a:schemeClr val="dk1"/>
                          </a:solidFill>
                          <a:effectLst/>
                          <a:latin typeface="+mn-lt"/>
                          <a:ea typeface="+mn-ea"/>
                          <a:cs typeface="+mn-cs"/>
                        </a:rPr>
                        <a:t>cho</a:t>
                      </a:r>
                      <a:r>
                        <a:rPr lang="en-US" sz="1400" kern="1200">
                          <a:solidFill>
                            <a:schemeClr val="dk1"/>
                          </a:solidFill>
                          <a:effectLst/>
                          <a:latin typeface="+mn-lt"/>
                          <a:ea typeface="+mn-ea"/>
                          <a:cs typeface="+mn-cs"/>
                        </a:rPr>
                        <a:t> Cell class, </a:t>
                      </a:r>
                      <a:r>
                        <a:rPr lang="en-US" sz="1400" kern="1200" err="1">
                          <a:solidFill>
                            <a:schemeClr val="dk1"/>
                          </a:solidFill>
                          <a:effectLst/>
                          <a:latin typeface="+mn-lt"/>
                          <a:ea typeface="+mn-ea"/>
                          <a:cs typeface="+mn-cs"/>
                        </a:rPr>
                        <a:t>và</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các</a:t>
                      </a:r>
                      <a:r>
                        <a:rPr lang="en-US" sz="1400" kern="1200">
                          <a:solidFill>
                            <a:schemeClr val="dk1"/>
                          </a:solidFill>
                          <a:effectLst/>
                          <a:latin typeface="+mn-lt"/>
                          <a:ea typeface="+mn-ea"/>
                          <a:cs typeface="+mn-cs"/>
                        </a:rPr>
                        <a:t> method </a:t>
                      </a:r>
                      <a:r>
                        <a:rPr lang="en-US" sz="1400" kern="1200" err="1">
                          <a:solidFill>
                            <a:schemeClr val="dk1"/>
                          </a:solidFill>
                          <a:effectLst/>
                          <a:latin typeface="+mn-lt"/>
                          <a:ea typeface="+mn-ea"/>
                          <a:cs typeface="+mn-cs"/>
                        </a:rPr>
                        <a:t>như</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emptyCell</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calculateScore</a:t>
                      </a:r>
                      <a:r>
                        <a:rPr lang="en-US" sz="1400" kern="1200">
                          <a:solidFill>
                            <a:schemeClr val="dk1"/>
                          </a:solidFill>
                          <a:effectLst/>
                          <a:latin typeface="+mn-lt"/>
                          <a:ea typeface="+mn-ea"/>
                          <a:cs typeface="+mn-cs"/>
                        </a:rPr>
                        <a:t> (), </a:t>
                      </a:r>
                      <a:r>
                        <a:rPr lang="en-US" sz="1400" kern="1200" err="1">
                          <a:solidFill>
                            <a:schemeClr val="dk1"/>
                          </a:solidFill>
                          <a:effectLst/>
                          <a:latin typeface="+mn-lt"/>
                          <a:ea typeface="+mn-ea"/>
                          <a:cs typeface="+mn-cs"/>
                        </a:rPr>
                        <a:t>addGem</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removeGem</a:t>
                      </a:r>
                      <a:r>
                        <a:rPr lang="en-US" sz="1400" kern="1200">
                          <a:solidFill>
                            <a:schemeClr val="dk1"/>
                          </a:solidFill>
                          <a:effectLst/>
                          <a:latin typeface="+mn-lt"/>
                          <a:ea typeface="+mn-ea"/>
                          <a:cs typeface="+mn-cs"/>
                        </a:rPr>
                        <a:t>(),</a:t>
                      </a:r>
                      <a:endParaRPr lang="en-VN" sz="1400" kern="1200">
                        <a:solidFill>
                          <a:schemeClr val="dk1"/>
                        </a:solidFill>
                        <a:effectLst/>
                        <a:latin typeface="+mn-lt"/>
                        <a:ea typeface="+mn-ea"/>
                        <a:cs typeface="+mn-cs"/>
                      </a:endParaRPr>
                    </a:p>
                    <a:p>
                      <a:r>
                        <a:rPr lang="en-US" sz="1400" kern="1200" err="1">
                          <a:solidFill>
                            <a:schemeClr val="dk1"/>
                          </a:solidFill>
                          <a:effectLst/>
                          <a:latin typeface="+mn-lt"/>
                          <a:ea typeface="+mn-ea"/>
                          <a:cs typeface="+mn-cs"/>
                        </a:rPr>
                        <a:t>chỉnh</a:t>
                      </a:r>
                      <a:r>
                        <a:rPr lang="en-US" sz="1400" kern="1200">
                          <a:solidFill>
                            <a:schemeClr val="dk1"/>
                          </a:solidFill>
                          <a:effectLst/>
                          <a:latin typeface="+mn-lt"/>
                          <a:ea typeface="+mn-ea"/>
                          <a:cs typeface="+mn-cs"/>
                        </a:rPr>
                        <a:t> </a:t>
                      </a:r>
                      <a:r>
                        <a:rPr lang="en-US" sz="1400" kern="1200" err="1">
                          <a:solidFill>
                            <a:schemeClr val="dk1"/>
                          </a:solidFill>
                          <a:effectLst/>
                          <a:latin typeface="+mn-lt"/>
                          <a:ea typeface="+mn-ea"/>
                          <a:cs typeface="+mn-cs"/>
                        </a:rPr>
                        <a:t>sửa</a:t>
                      </a:r>
                      <a:r>
                        <a:rPr lang="en-US" sz="1400" kern="1200">
                          <a:solidFill>
                            <a:schemeClr val="dk1"/>
                          </a:solidFill>
                          <a:effectLst/>
                          <a:latin typeface="+mn-lt"/>
                          <a:ea typeface="+mn-ea"/>
                          <a:cs typeface="+mn-cs"/>
                        </a:rPr>
                        <a:t> Constructor</a:t>
                      </a:r>
                      <a:r>
                        <a:rPr lang="en-VN" sz="1400">
                          <a:effectLst/>
                        </a:rPr>
                        <a:t> </a:t>
                      </a:r>
                      <a:endParaRPr lang="en-US" sz="1400" b="1"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l">
                        <a:lnSpc>
                          <a:spcPts val="2175"/>
                        </a:lnSpc>
                        <a:buFont typeface="Calibri"/>
                        <a:buNone/>
                      </a:pPr>
                      <a:r>
                        <a:rPr lang="en-US" sz="1400" b="0" i="0">
                          <a:solidFill>
                            <a:srgbClr val="000000"/>
                          </a:solidFill>
                          <a:effectLst/>
                          <a:latin typeface="Calibri"/>
                        </a:rPr>
                        <a:t>- </a:t>
                      </a:r>
                      <a:r>
                        <a:rPr lang="en-US" sz="1400" b="0" i="0" err="1">
                          <a:solidFill>
                            <a:srgbClr val="000000"/>
                          </a:solidFill>
                          <a:effectLst/>
                          <a:latin typeface="Calibri"/>
                        </a:rPr>
                        <a:t>Viết</a:t>
                      </a:r>
                      <a:r>
                        <a:rPr lang="en-US" sz="1400" b="0" i="0">
                          <a:solidFill>
                            <a:srgbClr val="000000"/>
                          </a:solidFill>
                          <a:effectLst/>
                          <a:latin typeface="Calibri"/>
                        </a:rPr>
                        <a:t> slide </a:t>
                      </a:r>
                      <a:r>
                        <a:rPr lang="en-US" sz="1400" b="0" i="0" err="1">
                          <a:solidFill>
                            <a:srgbClr val="000000"/>
                          </a:solidFill>
                          <a:effectLst/>
                          <a:latin typeface="Calibri"/>
                        </a:rPr>
                        <a:t>báo</a:t>
                      </a:r>
                      <a:r>
                        <a:rPr lang="en-US" sz="1400" b="0" i="0">
                          <a:solidFill>
                            <a:srgbClr val="000000"/>
                          </a:solidFill>
                          <a:effectLst/>
                          <a:latin typeface="Calibri"/>
                        </a:rPr>
                        <a:t> </a:t>
                      </a:r>
                      <a:r>
                        <a:rPr lang="en-US" sz="1400" b="0" i="0" err="1">
                          <a:solidFill>
                            <a:srgbClr val="000000"/>
                          </a:solidFill>
                          <a:effectLst/>
                          <a:latin typeface="Calibri"/>
                        </a:rPr>
                        <a:t>cáo</a:t>
                      </a:r>
                      <a:endParaRPr lang="en-US" sz="1400" b="0"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l">
                        <a:lnSpc>
                          <a:spcPts val="2175"/>
                        </a:lnSpc>
                        <a:buNone/>
                      </a:pPr>
                      <a:r>
                        <a:rPr lang="en-US" sz="1400" b="1" i="0" u="none" strike="noStrike" noProof="0">
                          <a:solidFill>
                            <a:srgbClr val="000000"/>
                          </a:solidFill>
                          <a:effectLst/>
                          <a:latin typeface="Calibri"/>
                        </a:rPr>
                        <a:t>19%</a:t>
                      </a:r>
                      <a:endParaRPr lang="en-US"/>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extLst>
                  <a:ext uri="{0D108BD9-81ED-4DB2-BD59-A6C34878D82A}">
                    <a16:rowId xmlns:a16="http://schemas.microsoft.com/office/drawing/2014/main" val="3332318027"/>
                  </a:ext>
                </a:extLst>
              </a:tr>
              <a:tr h="922788">
                <a:tc>
                  <a:txBody>
                    <a:bodyPr/>
                    <a:lstStyle/>
                    <a:p>
                      <a:pPr algn="l" fontAlgn="base">
                        <a:lnSpc>
                          <a:spcPts val="2175"/>
                        </a:lnSpc>
                      </a:pPr>
                      <a:r>
                        <a:rPr lang="en-US" sz="1400" b="1" i="0">
                          <a:solidFill>
                            <a:srgbClr val="000000"/>
                          </a:solidFill>
                          <a:effectLst/>
                          <a:latin typeface="Calibri"/>
                        </a:rPr>
                        <a:t>Mạc Thanh Bình</a:t>
                      </a:r>
                      <a:endParaRPr lang="en-US" b="0"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lnSpc>
                          <a:spcPts val="2175"/>
                        </a:lnSpc>
                      </a:pPr>
                      <a:r>
                        <a:rPr lang="en-US" sz="1400" b="1" i="0">
                          <a:solidFill>
                            <a:srgbClr val="000000"/>
                          </a:solidFill>
                          <a:effectLst/>
                          <a:latin typeface="Calibri"/>
                        </a:rPr>
                        <a:t>20225790</a:t>
                      </a:r>
                      <a:endParaRPr lang="en-US" b="0"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l">
                        <a:lnSpc>
                          <a:spcPts val="2175"/>
                        </a:lnSpc>
                        <a:buFont typeface="Calibri"/>
                        <a:buNone/>
                      </a:pPr>
                      <a:r>
                        <a:rPr lang="en-US" sz="1400" b="0" err="1"/>
                        <a:t>Nêu</a:t>
                      </a:r>
                      <a:r>
                        <a:rPr lang="en-US" sz="1400" b="0"/>
                        <a:t> </a:t>
                      </a:r>
                      <a:r>
                        <a:rPr lang="en-US" sz="1400" b="0" err="1"/>
                        <a:t>ý</a:t>
                      </a:r>
                      <a:r>
                        <a:rPr lang="en-US" sz="1400" b="0"/>
                        <a:t> </a:t>
                      </a:r>
                      <a:r>
                        <a:rPr lang="en-US" sz="1400" b="0" err="1"/>
                        <a:t>tưởng</a:t>
                      </a:r>
                      <a:endParaRPr lang="en-US" sz="1400" b="0"/>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a:lnSpc>
                          <a:spcPct val="120000"/>
                        </a:lnSpc>
                      </a:pPr>
                      <a:r>
                        <a:rPr lang="en-US" sz="1400" b="1">
                          <a:effectLst/>
                          <a:latin typeface="Times New Roman" panose="02020603050405020304" pitchFamily="18" charset="0"/>
                          <a:ea typeface="Times New Roman" panose="02020603050405020304" pitchFamily="18" charset="0"/>
                        </a:rPr>
                        <a:t>Square</a:t>
                      </a:r>
                      <a:r>
                        <a:rPr lang="en-US" sz="1400">
                          <a:effectLst/>
                          <a:latin typeface="Times New Roman" panose="02020603050405020304" pitchFamily="18" charset="0"/>
                          <a:ea typeface="Times New Roman" panose="02020603050405020304" pitchFamily="18" charset="0"/>
                        </a:rPr>
                        <a:t>(30%): </a:t>
                      </a:r>
                      <a:r>
                        <a:rPr lang="en-US" sz="1400" err="1">
                          <a:effectLst/>
                          <a:latin typeface="Times New Roman" panose="02020603050405020304" pitchFamily="18" charset="0"/>
                          <a:ea typeface="Times New Roman" panose="02020603050405020304" pitchFamily="18" charset="0"/>
                        </a:rPr>
                        <a:t>addGem</a:t>
                      </a:r>
                      <a:r>
                        <a:rPr lang="en-US" sz="1400">
                          <a:effectLst/>
                          <a:latin typeface="Times New Roman" panose="02020603050405020304" pitchFamily="18" charset="0"/>
                          <a:ea typeface="Times New Roman" panose="02020603050405020304" pitchFamily="18" charset="0"/>
                        </a:rPr>
                        <a:t>() &amp; </a:t>
                      </a:r>
                      <a:r>
                        <a:rPr lang="en-US" sz="1400" err="1">
                          <a:effectLst/>
                          <a:latin typeface="Times New Roman" panose="02020603050405020304" pitchFamily="18" charset="0"/>
                          <a:ea typeface="Times New Roman" panose="02020603050405020304" pitchFamily="18" charset="0"/>
                        </a:rPr>
                        <a:t>removeGem</a:t>
                      </a:r>
                      <a:r>
                        <a:rPr lang="en-US" sz="1400">
                          <a:effectLst/>
                          <a:latin typeface="Times New Roman" panose="02020603050405020304" pitchFamily="18" charset="0"/>
                          <a:ea typeface="Times New Roman" panose="02020603050405020304" pitchFamily="18" charset="0"/>
                        </a:rPr>
                        <a:t>()</a:t>
                      </a:r>
                      <a:endParaRPr lang="en-VN" sz="1400">
                        <a:effectLst/>
                        <a:latin typeface="Times New Roman" panose="02020603050405020304" pitchFamily="18" charset="0"/>
                        <a:ea typeface="Times New Roman" panose="02020603050405020304" pitchFamily="18" charset="0"/>
                      </a:endParaRPr>
                    </a:p>
                    <a:p>
                      <a:pPr>
                        <a:lnSpc>
                          <a:spcPct val="120000"/>
                        </a:lnSpc>
                      </a:pPr>
                      <a:r>
                        <a:rPr lang="en-US" sz="1400" b="1" err="1">
                          <a:effectLst/>
                          <a:latin typeface="Times New Roman" panose="02020603050405020304" pitchFamily="18" charset="0"/>
                          <a:ea typeface="Times New Roman" panose="02020603050405020304" pitchFamily="18" charset="0"/>
                        </a:rPr>
                        <a:t>HalfCircle</a:t>
                      </a:r>
                      <a:endParaRPr lang="en-VN" sz="1400">
                        <a:effectLst/>
                        <a:latin typeface="Times New Roman" panose="02020603050405020304" pitchFamily="18" charset="0"/>
                        <a:ea typeface="Times New Roman" panose="02020603050405020304" pitchFamily="18" charset="0"/>
                      </a:endParaRPr>
                    </a:p>
                    <a:p>
                      <a:pPr>
                        <a:lnSpc>
                          <a:spcPct val="120000"/>
                        </a:lnSpc>
                      </a:pPr>
                      <a:r>
                        <a:rPr lang="en-US" sz="1400" b="1">
                          <a:effectLst/>
                          <a:latin typeface="Times New Roman" panose="02020603050405020304" pitchFamily="18" charset="0"/>
                          <a:ea typeface="Times New Roman" panose="02020603050405020304" pitchFamily="18" charset="0"/>
                        </a:rPr>
                        <a:t>Gem</a:t>
                      </a:r>
                      <a:endParaRPr lang="en-VN" sz="1400">
                        <a:effectLst/>
                        <a:latin typeface="Times New Roman" panose="02020603050405020304" pitchFamily="18" charset="0"/>
                        <a:ea typeface="Times New Roman" panose="02020603050405020304" pitchFamily="18" charset="0"/>
                      </a:endParaRPr>
                    </a:p>
                    <a:p>
                      <a:pPr>
                        <a:lnSpc>
                          <a:spcPct val="120000"/>
                        </a:lnSpc>
                      </a:pPr>
                      <a:r>
                        <a:rPr lang="en-US" sz="1400" b="1">
                          <a:effectLst/>
                          <a:latin typeface="Times New Roman" panose="02020603050405020304" pitchFamily="18" charset="0"/>
                          <a:ea typeface="Times New Roman" panose="02020603050405020304" pitchFamily="18" charset="0"/>
                        </a:rPr>
                        <a:t>Pickable</a:t>
                      </a:r>
                      <a:endParaRPr lang="en-VN" sz="1400">
                        <a:effectLst/>
                        <a:latin typeface="Times New Roman" panose="02020603050405020304" pitchFamily="18" charset="0"/>
                        <a:ea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marL="0" marR="0" lvl="0" indent="0" algn="l" defTabSz="914400" rtl="0" eaLnBrk="1" fontAlgn="auto" latinLnBrk="0" hangingPunct="1">
                        <a:lnSpc>
                          <a:spcPts val="2175"/>
                        </a:lnSpc>
                        <a:spcBef>
                          <a:spcPts val="0"/>
                        </a:spcBef>
                        <a:spcAft>
                          <a:spcPts val="0"/>
                        </a:spcAft>
                        <a:buClrTx/>
                        <a:buSzTx/>
                        <a:buFont typeface="Calibri"/>
                        <a:buNone/>
                        <a:tabLst/>
                        <a:defRPr/>
                      </a:pPr>
                      <a:r>
                        <a:rPr lang="en-US" sz="1400" u="none" strike="noStrike" kern="1200">
                          <a:solidFill>
                            <a:schemeClr val="dk1"/>
                          </a:solidFill>
                          <a:effectLst/>
                          <a:latin typeface="+mn-lt"/>
                          <a:ea typeface="+mn-ea"/>
                          <a:cs typeface="+mn-cs"/>
                        </a:rPr>
                        <a:t>- </a:t>
                      </a:r>
                      <a:r>
                        <a:rPr lang="en-US" sz="1400" u="none" strike="noStrike" kern="1200" err="1">
                          <a:solidFill>
                            <a:schemeClr val="dk1"/>
                          </a:solidFill>
                          <a:effectLst/>
                          <a:latin typeface="+mn-lt"/>
                          <a:ea typeface="+mn-ea"/>
                          <a:cs typeface="+mn-cs"/>
                        </a:rPr>
                        <a:t>Viết</a:t>
                      </a:r>
                      <a:r>
                        <a:rPr lang="en-US" sz="1400" u="none" strike="noStrike" kern="1200">
                          <a:solidFill>
                            <a:schemeClr val="dk1"/>
                          </a:solidFill>
                          <a:effectLst/>
                          <a:latin typeface="+mn-lt"/>
                          <a:ea typeface="+mn-ea"/>
                          <a:cs typeface="+mn-cs"/>
                        </a:rPr>
                        <a:t> </a:t>
                      </a:r>
                      <a:r>
                        <a:rPr lang="en-US" sz="1400" u="none" strike="noStrike" kern="1200" err="1">
                          <a:solidFill>
                            <a:schemeClr val="dk1"/>
                          </a:solidFill>
                          <a:effectLst/>
                          <a:latin typeface="+mn-lt"/>
                          <a:ea typeface="+mn-ea"/>
                          <a:cs typeface="+mn-cs"/>
                        </a:rPr>
                        <a:t>báo</a:t>
                      </a:r>
                      <a:r>
                        <a:rPr lang="en-US" sz="1400" u="none" strike="noStrike" kern="1200">
                          <a:solidFill>
                            <a:schemeClr val="dk1"/>
                          </a:solidFill>
                          <a:effectLst/>
                          <a:latin typeface="+mn-lt"/>
                          <a:ea typeface="+mn-ea"/>
                          <a:cs typeface="+mn-cs"/>
                        </a:rPr>
                        <a:t> </a:t>
                      </a:r>
                      <a:r>
                        <a:rPr lang="en-US" sz="1400" u="none" strike="noStrike" kern="1200" err="1">
                          <a:solidFill>
                            <a:schemeClr val="dk1"/>
                          </a:solidFill>
                          <a:effectLst/>
                          <a:latin typeface="+mn-lt"/>
                          <a:ea typeface="+mn-ea"/>
                          <a:cs typeface="+mn-cs"/>
                        </a:rPr>
                        <a:t>cáo</a:t>
                      </a:r>
                      <a:r>
                        <a:rPr lang="en-US" sz="1400" u="none" strike="noStrike" kern="1200">
                          <a:solidFill>
                            <a:schemeClr val="dk1"/>
                          </a:solidFill>
                          <a:effectLst/>
                          <a:latin typeface="+mn-lt"/>
                          <a:ea typeface="+mn-ea"/>
                          <a:cs typeface="+mn-cs"/>
                        </a:rPr>
                        <a:t>, </a:t>
                      </a:r>
                      <a:r>
                        <a:rPr lang="en-US" sz="1400" u="none" strike="noStrike" kern="1200" err="1">
                          <a:solidFill>
                            <a:schemeClr val="dk1"/>
                          </a:solidFill>
                          <a:effectLst/>
                          <a:latin typeface="+mn-lt"/>
                          <a:ea typeface="+mn-ea"/>
                          <a:cs typeface="+mn-cs"/>
                        </a:rPr>
                        <a:t>tìm</a:t>
                      </a:r>
                      <a:r>
                        <a:rPr lang="en-US" sz="1400" u="none" strike="noStrike" kern="1200">
                          <a:solidFill>
                            <a:schemeClr val="dk1"/>
                          </a:solidFill>
                          <a:effectLst/>
                          <a:latin typeface="+mn-lt"/>
                          <a:ea typeface="+mn-ea"/>
                          <a:cs typeface="+mn-cs"/>
                        </a:rPr>
                        <a:t> </a:t>
                      </a:r>
                      <a:r>
                        <a:rPr lang="en-US" sz="1400" u="none" strike="noStrike" kern="1200" err="1">
                          <a:solidFill>
                            <a:schemeClr val="dk1"/>
                          </a:solidFill>
                          <a:effectLst/>
                          <a:latin typeface="+mn-lt"/>
                          <a:ea typeface="+mn-ea"/>
                          <a:cs typeface="+mn-cs"/>
                        </a:rPr>
                        <a:t>nhạc</a:t>
                      </a:r>
                      <a:r>
                        <a:rPr lang="en-US" sz="1400" u="none" strike="noStrike" kern="1200">
                          <a:solidFill>
                            <a:schemeClr val="dk1"/>
                          </a:solidFill>
                          <a:effectLst/>
                          <a:latin typeface="+mn-lt"/>
                          <a:ea typeface="+mn-ea"/>
                          <a:cs typeface="+mn-cs"/>
                        </a:rPr>
                        <a:t> </a:t>
                      </a:r>
                      <a:r>
                        <a:rPr lang="en-US" sz="1400" u="none" strike="noStrike" kern="1200" err="1">
                          <a:solidFill>
                            <a:schemeClr val="dk1"/>
                          </a:solidFill>
                          <a:effectLst/>
                          <a:latin typeface="+mn-lt"/>
                          <a:ea typeface="+mn-ea"/>
                          <a:cs typeface="+mn-cs"/>
                        </a:rPr>
                        <a:t>nền</a:t>
                      </a:r>
                      <a:r>
                        <a:rPr lang="en-US" sz="1400" u="none" strike="noStrike" kern="1200">
                          <a:solidFill>
                            <a:schemeClr val="dk1"/>
                          </a:solidFill>
                          <a:effectLst/>
                          <a:latin typeface="+mn-lt"/>
                          <a:ea typeface="+mn-ea"/>
                          <a:cs typeface="+mn-cs"/>
                        </a:rPr>
                        <a:t> </a:t>
                      </a:r>
                      <a:r>
                        <a:rPr lang="en-US" sz="1400" u="none" strike="noStrike" kern="1200" err="1">
                          <a:solidFill>
                            <a:schemeClr val="dk1"/>
                          </a:solidFill>
                          <a:effectLst/>
                          <a:latin typeface="+mn-lt"/>
                          <a:ea typeface="+mn-ea"/>
                          <a:cs typeface="+mn-cs"/>
                        </a:rPr>
                        <a:t>cho</a:t>
                      </a:r>
                      <a:r>
                        <a:rPr lang="en-US" sz="1400" u="none" strike="noStrike" kern="1200">
                          <a:solidFill>
                            <a:schemeClr val="dk1"/>
                          </a:solidFill>
                          <a:effectLst/>
                          <a:latin typeface="+mn-lt"/>
                          <a:ea typeface="+mn-ea"/>
                          <a:cs typeface="+mn-cs"/>
                        </a:rPr>
                        <a:t> game</a:t>
                      </a:r>
                      <a:endParaRPr lang="en-VN" sz="1400" u="none" strike="noStrike" kern="1200">
                        <a:solidFill>
                          <a:schemeClr val="dk1"/>
                        </a:solidFill>
                        <a:effectLst/>
                        <a:latin typeface="+mn-lt"/>
                        <a:ea typeface="+mn-ea"/>
                        <a:cs typeface="+mn-cs"/>
                      </a:endParaRPr>
                    </a:p>
                    <a:p>
                      <a:pPr marL="285750" lvl="0" indent="-285750" algn="l">
                        <a:lnSpc>
                          <a:spcPts val="2175"/>
                        </a:lnSpc>
                        <a:buFont typeface="Calibri"/>
                        <a:buChar char="-"/>
                      </a:pPr>
                      <a:endParaRPr lang="en-US" sz="14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l">
                        <a:lnSpc>
                          <a:spcPts val="2175"/>
                        </a:lnSpc>
                        <a:buNone/>
                      </a:pPr>
                      <a:r>
                        <a:rPr lang="en-US" sz="1400" b="1" i="0" u="none" strike="noStrike" noProof="0">
                          <a:solidFill>
                            <a:srgbClr val="000000"/>
                          </a:solidFill>
                          <a:effectLst/>
                          <a:latin typeface="Calibri"/>
                        </a:rPr>
                        <a:t>19%</a:t>
                      </a:r>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621004300"/>
                  </a:ext>
                </a:extLst>
              </a:tr>
            </a:tbl>
          </a:graphicData>
        </a:graphic>
      </p:graphicFrame>
    </p:spTree>
    <p:extLst>
      <p:ext uri="{BB962C8B-B14F-4D97-AF65-F5344CB8AC3E}">
        <p14:creationId xmlns:p14="http://schemas.microsoft.com/office/powerpoint/2010/main" val="4068008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idx="3"/>
          </p:nvPr>
        </p:nvSpPr>
        <p:spPr/>
        <p:txBody>
          <a:bodyPr/>
          <a:lstStyle/>
          <a:p>
            <a:fld id="{9300273D-C9E2-422B-99C7-27C03924D509}" type="slidenum">
              <a:rPr/>
              <a:t>4</a:t>
            </a:fld>
            <a:endParaRPr/>
          </a:p>
        </p:txBody>
      </p:sp>
      <p:sp>
        <p:nvSpPr>
          <p:cNvPr id="3" name="TextBox 2">
            <a:extLst>
              <a:ext uri="{FF2B5EF4-FFF2-40B4-BE49-F238E27FC236}">
                <a16:creationId xmlns:a16="http://schemas.microsoft.com/office/drawing/2014/main" id="{6065A99D-CFAC-5A0B-CA25-5D36BA2D7977}"/>
              </a:ext>
            </a:extLst>
          </p:cNvPr>
          <p:cNvSpPr txBox="1"/>
          <p:nvPr/>
        </p:nvSpPr>
        <p:spPr>
          <a:xfrm>
            <a:off x="598248" y="11165"/>
            <a:ext cx="4885544"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ea typeface="Calibri"/>
                <a:cs typeface="Calibri"/>
              </a:rPr>
              <a:t>Problem Statement</a:t>
            </a:r>
          </a:p>
        </p:txBody>
      </p:sp>
      <p:sp>
        <p:nvSpPr>
          <p:cNvPr id="2" name="TextBox 1">
            <a:extLst>
              <a:ext uri="{FF2B5EF4-FFF2-40B4-BE49-F238E27FC236}">
                <a16:creationId xmlns:a16="http://schemas.microsoft.com/office/drawing/2014/main" id="{7896425E-51C8-7064-093A-670621B88AF2}"/>
              </a:ext>
            </a:extLst>
          </p:cNvPr>
          <p:cNvSpPr txBox="1"/>
          <p:nvPr/>
        </p:nvSpPr>
        <p:spPr>
          <a:xfrm>
            <a:off x="885663" y="1173975"/>
            <a:ext cx="7373815"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 </a:t>
            </a:r>
            <a:r>
              <a:rPr lang="en-US" sz="2400" b="1">
                <a:ea typeface="+mn-lt"/>
                <a:cs typeface="+mn-lt"/>
              </a:rPr>
              <a:t>Ô </a:t>
            </a:r>
            <a:r>
              <a:rPr lang="en-US" sz="2400" b="1" err="1">
                <a:ea typeface="+mn-lt"/>
                <a:cs typeface="+mn-lt"/>
              </a:rPr>
              <a:t>ăn</a:t>
            </a:r>
            <a:r>
              <a:rPr lang="en-US" sz="2400" b="1">
                <a:ea typeface="+mn-lt"/>
                <a:cs typeface="+mn-lt"/>
              </a:rPr>
              <a:t> </a:t>
            </a:r>
            <a:r>
              <a:rPr lang="en-US" sz="2400" b="1" err="1">
                <a:ea typeface="+mn-lt"/>
                <a:cs typeface="+mn-lt"/>
              </a:rPr>
              <a:t>quan</a:t>
            </a:r>
            <a:r>
              <a:rPr lang="en-US" sz="2400">
                <a:ea typeface="+mn-lt"/>
                <a:cs typeface="+mn-lt"/>
              </a:rPr>
              <a:t> (</a:t>
            </a:r>
            <a:r>
              <a:rPr lang="en-US" sz="2400" err="1">
                <a:ea typeface="+mn-lt"/>
                <a:cs typeface="+mn-lt"/>
              </a:rPr>
              <a:t>tiếng</a:t>
            </a:r>
            <a:r>
              <a:rPr lang="en-US" sz="2400">
                <a:ea typeface="+mn-lt"/>
                <a:cs typeface="+mn-lt"/>
              </a:rPr>
              <a:t> Anhː Vietnamese Traditional Stone Game, Vietnamese Mancala, </a:t>
            </a:r>
            <a:r>
              <a:rPr lang="en-US" sz="2400" err="1">
                <a:ea typeface="+mn-lt"/>
                <a:cs typeface="+mn-lt"/>
              </a:rPr>
              <a:t>hoặc</a:t>
            </a:r>
            <a:r>
              <a:rPr lang="en-US" sz="2400">
                <a:ea typeface="+mn-lt"/>
                <a:cs typeface="+mn-lt"/>
              </a:rPr>
              <a:t> Quan Capture Game) hay </a:t>
            </a:r>
            <a:r>
              <a:rPr lang="en-US" sz="2400" err="1">
                <a:ea typeface="+mn-lt"/>
                <a:cs typeface="+mn-lt"/>
              </a:rPr>
              <a:t>còn</a:t>
            </a:r>
            <a:r>
              <a:rPr lang="en-US" sz="2400">
                <a:ea typeface="+mn-lt"/>
                <a:cs typeface="+mn-lt"/>
              </a:rPr>
              <a:t> </a:t>
            </a:r>
            <a:r>
              <a:rPr lang="en-US" sz="2400" err="1">
                <a:ea typeface="+mn-lt"/>
                <a:cs typeface="+mn-lt"/>
              </a:rPr>
              <a:t>gọi</a:t>
            </a:r>
            <a:r>
              <a:rPr lang="en-US" sz="2400">
                <a:ea typeface="+mn-lt"/>
                <a:cs typeface="+mn-lt"/>
              </a:rPr>
              <a:t> </a:t>
            </a:r>
            <a:r>
              <a:rPr lang="en-US" sz="2400" err="1">
                <a:ea typeface="+mn-lt"/>
                <a:cs typeface="+mn-lt"/>
              </a:rPr>
              <a:t>tắt</a:t>
            </a:r>
            <a:r>
              <a:rPr lang="en-US" sz="2400">
                <a:ea typeface="+mn-lt"/>
                <a:cs typeface="+mn-lt"/>
              </a:rPr>
              <a:t> </a:t>
            </a:r>
            <a:r>
              <a:rPr lang="en-US" sz="2400" err="1">
                <a:ea typeface="+mn-lt"/>
                <a:cs typeface="+mn-lt"/>
              </a:rPr>
              <a:t>là</a:t>
            </a:r>
            <a:r>
              <a:rPr lang="en-US" sz="2400">
                <a:ea typeface="+mn-lt"/>
                <a:cs typeface="+mn-lt"/>
              </a:rPr>
              <a:t> </a:t>
            </a:r>
            <a:r>
              <a:rPr lang="en-US" sz="2400" err="1">
                <a:ea typeface="+mn-lt"/>
                <a:cs typeface="+mn-lt"/>
              </a:rPr>
              <a:t>ăn</a:t>
            </a:r>
            <a:r>
              <a:rPr lang="en-US" sz="2400">
                <a:ea typeface="+mn-lt"/>
                <a:cs typeface="+mn-lt"/>
              </a:rPr>
              <a:t> </a:t>
            </a:r>
            <a:r>
              <a:rPr lang="en-US" sz="2400" err="1">
                <a:ea typeface="+mn-lt"/>
                <a:cs typeface="+mn-lt"/>
              </a:rPr>
              <a:t>quan</a:t>
            </a:r>
            <a:r>
              <a:rPr lang="en-US" sz="2400">
                <a:ea typeface="+mn-lt"/>
                <a:cs typeface="+mn-lt"/>
              </a:rPr>
              <a:t> </a:t>
            </a:r>
            <a:r>
              <a:rPr lang="en-US" sz="2400" err="1">
                <a:ea typeface="+mn-lt"/>
                <a:cs typeface="+mn-lt"/>
              </a:rPr>
              <a:t>hoặc</a:t>
            </a:r>
            <a:r>
              <a:rPr lang="en-US" sz="2400">
                <a:ea typeface="+mn-lt"/>
                <a:cs typeface="+mn-lt"/>
              </a:rPr>
              <a:t> ô </a:t>
            </a:r>
            <a:r>
              <a:rPr lang="en-US" sz="2400" err="1">
                <a:ea typeface="+mn-lt"/>
                <a:cs typeface="+mn-lt"/>
              </a:rPr>
              <a:t>quan</a:t>
            </a:r>
            <a:r>
              <a:rPr lang="en-US" sz="2400">
                <a:ea typeface="+mn-lt"/>
                <a:cs typeface="+mn-lt"/>
              </a:rPr>
              <a:t> </a:t>
            </a:r>
            <a:r>
              <a:rPr lang="en-US" sz="2400" err="1">
                <a:ea typeface="+mn-lt"/>
                <a:cs typeface="+mn-lt"/>
              </a:rPr>
              <a:t>là</a:t>
            </a:r>
            <a:r>
              <a:rPr lang="en-US" sz="2400">
                <a:ea typeface="+mn-lt"/>
                <a:cs typeface="+mn-lt"/>
              </a:rPr>
              <a:t> </a:t>
            </a:r>
            <a:r>
              <a:rPr lang="en-US" sz="2400" err="1">
                <a:ea typeface="+mn-lt"/>
                <a:cs typeface="+mn-lt"/>
              </a:rPr>
              <a:t>một</a:t>
            </a:r>
            <a:r>
              <a:rPr lang="en-US" sz="2400">
                <a:ea typeface="+mn-lt"/>
                <a:cs typeface="+mn-lt"/>
              </a:rPr>
              <a:t> </a:t>
            </a:r>
            <a:r>
              <a:rPr lang="en-US" sz="2400" err="1">
                <a:ea typeface="+mn-lt"/>
                <a:cs typeface="+mn-lt"/>
              </a:rPr>
              <a:t>trò</a:t>
            </a:r>
            <a:r>
              <a:rPr lang="en-US" sz="2400">
                <a:ea typeface="+mn-lt"/>
                <a:cs typeface="+mn-lt"/>
              </a:rPr>
              <a:t> </a:t>
            </a:r>
            <a:r>
              <a:rPr lang="en-US" sz="2400" err="1">
                <a:ea typeface="+mn-lt"/>
                <a:cs typeface="+mn-lt"/>
              </a:rPr>
              <a:t>chơi</a:t>
            </a:r>
            <a:r>
              <a:rPr lang="en-US" sz="2400">
                <a:ea typeface="+mn-lt"/>
                <a:cs typeface="+mn-lt"/>
              </a:rPr>
              <a:t> </a:t>
            </a:r>
            <a:r>
              <a:rPr lang="en-US" sz="2400" err="1">
                <a:ea typeface="+mn-lt"/>
                <a:cs typeface="+mn-lt"/>
              </a:rPr>
              <a:t>dân</a:t>
            </a:r>
            <a:r>
              <a:rPr lang="en-US" sz="2400">
                <a:ea typeface="+mn-lt"/>
                <a:cs typeface="+mn-lt"/>
              </a:rPr>
              <a:t> </a:t>
            </a:r>
            <a:r>
              <a:rPr lang="en-US" sz="2400" err="1">
                <a:ea typeface="+mn-lt"/>
                <a:cs typeface="+mn-lt"/>
              </a:rPr>
              <a:t>gian</a:t>
            </a:r>
            <a:r>
              <a:rPr lang="en-US" sz="2400">
                <a:ea typeface="+mn-lt"/>
                <a:cs typeface="+mn-lt"/>
              </a:rPr>
              <a:t> </a:t>
            </a:r>
            <a:r>
              <a:rPr lang="en-US" sz="2400" err="1">
                <a:ea typeface="+mn-lt"/>
                <a:cs typeface="+mn-lt"/>
              </a:rPr>
              <a:t>của</a:t>
            </a:r>
            <a:r>
              <a:rPr lang="en-US" sz="2400">
                <a:ea typeface="+mn-lt"/>
                <a:cs typeface="+mn-lt"/>
              </a:rPr>
              <a:t> </a:t>
            </a:r>
            <a:r>
              <a:rPr lang="en-US" sz="2400" err="1">
                <a:ea typeface="+mn-lt"/>
                <a:cs typeface="+mn-lt"/>
              </a:rPr>
              <a:t>trẻ</a:t>
            </a:r>
            <a:r>
              <a:rPr lang="en-US" sz="2400">
                <a:ea typeface="+mn-lt"/>
                <a:cs typeface="+mn-lt"/>
              </a:rPr>
              <a:t> </a:t>
            </a:r>
            <a:r>
              <a:rPr lang="en-US" sz="2400" err="1">
                <a:ea typeface="+mn-lt"/>
                <a:cs typeface="+mn-lt"/>
              </a:rPr>
              <a:t>em</a:t>
            </a:r>
            <a:r>
              <a:rPr lang="en-US" sz="2400">
                <a:ea typeface="+mn-lt"/>
                <a:cs typeface="+mn-lt"/>
              </a:rPr>
              <a:t> Việt Nam. </a:t>
            </a:r>
          </a:p>
          <a:p>
            <a:r>
              <a:rPr lang="en-US" sz="2400">
                <a:ea typeface="+mn-lt"/>
                <a:cs typeface="+mn-lt"/>
              </a:rPr>
              <a:t> </a:t>
            </a:r>
            <a:r>
              <a:rPr lang="en-US" sz="2400" err="1">
                <a:ea typeface="+mn-lt"/>
                <a:cs typeface="+mn-lt"/>
              </a:rPr>
              <a:t>Đây</a:t>
            </a:r>
            <a:r>
              <a:rPr lang="en-US" sz="2400">
                <a:ea typeface="+mn-lt"/>
                <a:cs typeface="+mn-lt"/>
              </a:rPr>
              <a:t> </a:t>
            </a:r>
            <a:r>
              <a:rPr lang="en-US" sz="2400" err="1">
                <a:ea typeface="+mn-lt"/>
                <a:cs typeface="+mn-lt"/>
              </a:rPr>
              <a:t>là</a:t>
            </a:r>
            <a:r>
              <a:rPr lang="en-US" sz="2400">
                <a:ea typeface="+mn-lt"/>
                <a:cs typeface="+mn-lt"/>
              </a:rPr>
              <a:t> </a:t>
            </a:r>
            <a:r>
              <a:rPr lang="en-US" sz="2400" err="1">
                <a:ea typeface="+mn-lt"/>
                <a:cs typeface="+mn-lt"/>
              </a:rPr>
              <a:t>trò</a:t>
            </a:r>
            <a:r>
              <a:rPr lang="en-US" sz="2400">
                <a:ea typeface="+mn-lt"/>
                <a:cs typeface="+mn-lt"/>
              </a:rPr>
              <a:t> </a:t>
            </a:r>
            <a:r>
              <a:rPr lang="en-US" sz="2400" err="1">
                <a:ea typeface="+mn-lt"/>
                <a:cs typeface="+mn-lt"/>
              </a:rPr>
              <a:t>chơi</a:t>
            </a:r>
            <a:r>
              <a:rPr lang="en-US" sz="2400">
                <a:ea typeface="+mn-lt"/>
                <a:cs typeface="+mn-lt"/>
              </a:rPr>
              <a:t> </a:t>
            </a:r>
            <a:r>
              <a:rPr lang="en-US" sz="2400" err="1">
                <a:ea typeface="+mn-lt"/>
                <a:cs typeface="+mn-lt"/>
              </a:rPr>
              <a:t>có</a:t>
            </a:r>
            <a:r>
              <a:rPr lang="en-US" sz="2400">
                <a:ea typeface="+mn-lt"/>
                <a:cs typeface="+mn-lt"/>
              </a:rPr>
              <a:t> </a:t>
            </a:r>
            <a:r>
              <a:rPr lang="en-US" sz="2400" err="1">
                <a:ea typeface="+mn-lt"/>
                <a:cs typeface="+mn-lt"/>
              </a:rPr>
              <a:t>tính</a:t>
            </a:r>
            <a:r>
              <a:rPr lang="en-US" sz="2400">
                <a:ea typeface="+mn-lt"/>
                <a:cs typeface="+mn-lt"/>
              </a:rPr>
              <a:t> </a:t>
            </a:r>
            <a:r>
              <a:rPr lang="en-US" sz="2400" err="1">
                <a:ea typeface="+mn-lt"/>
                <a:cs typeface="+mn-lt"/>
              </a:rPr>
              <a:t>chất</a:t>
            </a:r>
            <a:r>
              <a:rPr lang="en-US" sz="2400">
                <a:ea typeface="+mn-lt"/>
                <a:cs typeface="+mn-lt"/>
              </a:rPr>
              <a:t> </a:t>
            </a:r>
            <a:r>
              <a:rPr lang="en-US" sz="2400" err="1">
                <a:ea typeface="+mn-lt"/>
                <a:cs typeface="+mn-lt"/>
              </a:rPr>
              <a:t>chiến</a:t>
            </a:r>
            <a:r>
              <a:rPr lang="en-US" sz="2400">
                <a:ea typeface="+mn-lt"/>
                <a:cs typeface="+mn-lt"/>
              </a:rPr>
              <a:t> </a:t>
            </a:r>
            <a:r>
              <a:rPr lang="en-US" sz="2400" err="1">
                <a:ea typeface="+mn-lt"/>
                <a:cs typeface="+mn-lt"/>
              </a:rPr>
              <a:t>thuật</a:t>
            </a:r>
            <a:r>
              <a:rPr lang="en-US" sz="2400">
                <a:ea typeface="+mn-lt"/>
                <a:cs typeface="+mn-lt"/>
              </a:rPr>
              <a:t> </a:t>
            </a:r>
            <a:r>
              <a:rPr lang="en-US" sz="2400" err="1">
                <a:ea typeface="+mn-lt"/>
                <a:cs typeface="+mn-lt"/>
              </a:rPr>
              <a:t>thường</a:t>
            </a:r>
            <a:r>
              <a:rPr lang="en-US" sz="2400">
                <a:ea typeface="+mn-lt"/>
                <a:cs typeface="+mn-lt"/>
              </a:rPr>
              <a:t> </a:t>
            </a:r>
            <a:r>
              <a:rPr lang="en-US" sz="2400" err="1">
                <a:ea typeface="+mn-lt"/>
                <a:cs typeface="+mn-lt"/>
              </a:rPr>
              <a:t>dành</a:t>
            </a:r>
            <a:r>
              <a:rPr lang="en-US" sz="2400">
                <a:ea typeface="+mn-lt"/>
                <a:cs typeface="+mn-lt"/>
              </a:rPr>
              <a:t> </a:t>
            </a:r>
            <a:r>
              <a:rPr lang="en-US" sz="2400" err="1">
                <a:ea typeface="+mn-lt"/>
                <a:cs typeface="+mn-lt"/>
              </a:rPr>
              <a:t>cho</a:t>
            </a:r>
            <a:r>
              <a:rPr lang="en-US" sz="2400">
                <a:ea typeface="+mn-lt"/>
                <a:cs typeface="+mn-lt"/>
              </a:rPr>
              <a:t> </a:t>
            </a:r>
            <a:r>
              <a:rPr lang="en-US" sz="2400" err="1">
                <a:ea typeface="+mn-lt"/>
                <a:cs typeface="+mn-lt"/>
              </a:rPr>
              <a:t>hai</a:t>
            </a:r>
            <a:r>
              <a:rPr lang="en-US" sz="2400">
                <a:ea typeface="+mn-lt"/>
                <a:cs typeface="+mn-lt"/>
              </a:rPr>
              <a:t> </a:t>
            </a:r>
            <a:r>
              <a:rPr lang="en-US" sz="2400" err="1">
                <a:ea typeface="+mn-lt"/>
                <a:cs typeface="+mn-lt"/>
              </a:rPr>
              <a:t>người</a:t>
            </a:r>
            <a:r>
              <a:rPr lang="en-US" sz="2400">
                <a:ea typeface="+mn-lt"/>
                <a:cs typeface="+mn-lt"/>
              </a:rPr>
              <a:t> </a:t>
            </a:r>
            <a:r>
              <a:rPr lang="en-US" sz="2400" err="1">
                <a:ea typeface="+mn-lt"/>
                <a:cs typeface="+mn-lt"/>
              </a:rPr>
              <a:t>chơi</a:t>
            </a:r>
            <a:r>
              <a:rPr lang="en-US" sz="2400">
                <a:ea typeface="+mn-lt"/>
                <a:cs typeface="+mn-lt"/>
              </a:rPr>
              <a:t> </a:t>
            </a:r>
            <a:r>
              <a:rPr lang="en-US" sz="2400" err="1">
                <a:ea typeface="+mn-lt"/>
                <a:cs typeface="+mn-lt"/>
              </a:rPr>
              <a:t>trở</a:t>
            </a:r>
            <a:r>
              <a:rPr lang="en-US" sz="2400">
                <a:ea typeface="+mn-lt"/>
                <a:cs typeface="+mn-lt"/>
              </a:rPr>
              <a:t> </a:t>
            </a:r>
            <a:r>
              <a:rPr lang="en-US" sz="2400" err="1">
                <a:ea typeface="+mn-lt"/>
                <a:cs typeface="+mn-lt"/>
              </a:rPr>
              <a:t>lên</a:t>
            </a:r>
            <a:r>
              <a:rPr lang="en-US" sz="2400">
                <a:ea typeface="+mn-lt"/>
                <a:cs typeface="+mn-lt"/>
              </a:rPr>
              <a:t> </a:t>
            </a:r>
            <a:r>
              <a:rPr lang="en-US" sz="2400" err="1">
                <a:ea typeface="+mn-lt"/>
                <a:cs typeface="+mn-lt"/>
              </a:rPr>
              <a:t>thường</a:t>
            </a:r>
            <a:r>
              <a:rPr lang="en-US" sz="2400">
                <a:ea typeface="+mn-lt"/>
                <a:cs typeface="+mn-lt"/>
              </a:rPr>
              <a:t> </a:t>
            </a:r>
            <a:r>
              <a:rPr lang="en-US" sz="2400" err="1">
                <a:ea typeface="+mn-lt"/>
                <a:cs typeface="+mn-lt"/>
              </a:rPr>
              <a:t>là</a:t>
            </a:r>
            <a:r>
              <a:rPr lang="en-US" sz="2400">
                <a:ea typeface="+mn-lt"/>
                <a:cs typeface="+mn-lt"/>
              </a:rPr>
              <a:t> </a:t>
            </a:r>
            <a:r>
              <a:rPr lang="en-US" sz="2400" err="1">
                <a:ea typeface="+mn-lt"/>
                <a:cs typeface="+mn-lt"/>
              </a:rPr>
              <a:t>từ</a:t>
            </a:r>
            <a:r>
              <a:rPr lang="en-US" sz="2400">
                <a:ea typeface="+mn-lt"/>
                <a:cs typeface="+mn-lt"/>
              </a:rPr>
              <a:t> 2 </a:t>
            </a:r>
            <a:r>
              <a:rPr lang="en-US" sz="2400" err="1">
                <a:ea typeface="+mn-lt"/>
                <a:cs typeface="+mn-lt"/>
              </a:rPr>
              <a:t>đến</a:t>
            </a:r>
            <a:r>
              <a:rPr lang="en-US" sz="2400">
                <a:ea typeface="+mn-lt"/>
                <a:cs typeface="+mn-lt"/>
              </a:rPr>
              <a:t> 3 </a:t>
            </a:r>
            <a:r>
              <a:rPr lang="en-US" sz="2400" err="1">
                <a:ea typeface="+mn-lt"/>
                <a:cs typeface="+mn-lt"/>
              </a:rPr>
              <a:t>người</a:t>
            </a:r>
            <a:r>
              <a:rPr lang="en-US" sz="2400">
                <a:ea typeface="+mn-lt"/>
                <a:cs typeface="+mn-lt"/>
              </a:rPr>
              <a:t>, </a:t>
            </a:r>
            <a:r>
              <a:rPr lang="en-US" sz="2400" err="1">
                <a:ea typeface="+mn-lt"/>
                <a:cs typeface="+mn-lt"/>
              </a:rPr>
              <a:t>có</a:t>
            </a:r>
            <a:r>
              <a:rPr lang="en-US" sz="2400">
                <a:ea typeface="+mn-lt"/>
                <a:cs typeface="+mn-lt"/>
              </a:rPr>
              <a:t> </a:t>
            </a:r>
            <a:r>
              <a:rPr lang="en-US" sz="2400" err="1">
                <a:ea typeface="+mn-lt"/>
                <a:cs typeface="+mn-lt"/>
              </a:rPr>
              <a:t>khi</a:t>
            </a:r>
            <a:r>
              <a:rPr lang="en-US" sz="2400">
                <a:ea typeface="+mn-lt"/>
                <a:cs typeface="+mn-lt"/>
              </a:rPr>
              <a:t> </a:t>
            </a:r>
            <a:r>
              <a:rPr lang="en-US" sz="2400" err="1">
                <a:ea typeface="+mn-lt"/>
                <a:cs typeface="+mn-lt"/>
              </a:rPr>
              <a:t>đến</a:t>
            </a:r>
            <a:r>
              <a:rPr lang="en-US" sz="2400">
                <a:ea typeface="+mn-lt"/>
                <a:cs typeface="+mn-lt"/>
              </a:rPr>
              <a:t> 4 </a:t>
            </a:r>
            <a:r>
              <a:rPr lang="en-US" sz="2400" err="1">
                <a:ea typeface="+mn-lt"/>
                <a:cs typeface="+mn-lt"/>
              </a:rPr>
              <a:t>người</a:t>
            </a:r>
            <a:r>
              <a:rPr lang="en-US" sz="2400">
                <a:ea typeface="+mn-lt"/>
                <a:cs typeface="+mn-lt"/>
              </a:rPr>
              <a:t> </a:t>
            </a:r>
            <a:r>
              <a:rPr lang="en-US" sz="2400" err="1">
                <a:ea typeface="+mn-lt"/>
                <a:cs typeface="+mn-lt"/>
              </a:rPr>
              <a:t>và</a:t>
            </a:r>
            <a:r>
              <a:rPr lang="en-US" sz="2400">
                <a:ea typeface="+mn-lt"/>
                <a:cs typeface="+mn-lt"/>
              </a:rPr>
              <a:t> </a:t>
            </a:r>
            <a:r>
              <a:rPr lang="en-US" sz="2400" err="1">
                <a:ea typeface="+mn-lt"/>
                <a:cs typeface="+mn-lt"/>
              </a:rPr>
              <a:t>có</a:t>
            </a:r>
            <a:r>
              <a:rPr lang="en-US" sz="2400">
                <a:ea typeface="+mn-lt"/>
                <a:cs typeface="+mn-lt"/>
              </a:rPr>
              <a:t> </a:t>
            </a:r>
            <a:r>
              <a:rPr lang="en-US" sz="2400" err="1">
                <a:ea typeface="+mn-lt"/>
                <a:cs typeface="+mn-lt"/>
              </a:rPr>
              <a:t>thể</a:t>
            </a:r>
            <a:r>
              <a:rPr lang="en-US" sz="2400">
                <a:ea typeface="+mn-lt"/>
                <a:cs typeface="+mn-lt"/>
              </a:rPr>
              <a:t> </a:t>
            </a:r>
            <a:r>
              <a:rPr lang="en-US" sz="2400" err="1">
                <a:ea typeface="+mn-lt"/>
                <a:cs typeface="+mn-lt"/>
              </a:rPr>
              <a:t>sử</a:t>
            </a:r>
            <a:r>
              <a:rPr lang="en-US" sz="2400">
                <a:ea typeface="+mn-lt"/>
                <a:cs typeface="+mn-lt"/>
              </a:rPr>
              <a:t> </a:t>
            </a:r>
            <a:r>
              <a:rPr lang="en-US" sz="2400" err="1">
                <a:ea typeface="+mn-lt"/>
                <a:cs typeface="+mn-lt"/>
              </a:rPr>
              <a:t>dụng</a:t>
            </a:r>
            <a:r>
              <a:rPr lang="en-US" sz="2400">
                <a:ea typeface="+mn-lt"/>
                <a:cs typeface="+mn-lt"/>
              </a:rPr>
              <a:t> </a:t>
            </a:r>
            <a:r>
              <a:rPr lang="en-US" sz="2400" err="1">
                <a:ea typeface="+mn-lt"/>
                <a:cs typeface="+mn-lt"/>
              </a:rPr>
              <a:t>các</a:t>
            </a:r>
            <a:r>
              <a:rPr lang="en-US" sz="2400">
                <a:ea typeface="+mn-lt"/>
                <a:cs typeface="+mn-lt"/>
              </a:rPr>
              <a:t> </a:t>
            </a:r>
            <a:r>
              <a:rPr lang="en-US" sz="2400" err="1">
                <a:ea typeface="+mn-lt"/>
                <a:cs typeface="+mn-lt"/>
              </a:rPr>
              <a:t>vật</a:t>
            </a:r>
            <a:r>
              <a:rPr lang="en-US" sz="2400">
                <a:ea typeface="+mn-lt"/>
                <a:cs typeface="+mn-lt"/>
              </a:rPr>
              <a:t> </a:t>
            </a:r>
            <a:r>
              <a:rPr lang="en-US" sz="2400" err="1">
                <a:ea typeface="+mn-lt"/>
                <a:cs typeface="+mn-lt"/>
              </a:rPr>
              <a:t>liệu</a:t>
            </a:r>
            <a:r>
              <a:rPr lang="en-US" sz="2400">
                <a:ea typeface="+mn-lt"/>
                <a:cs typeface="+mn-lt"/>
              </a:rPr>
              <a:t> </a:t>
            </a:r>
            <a:r>
              <a:rPr lang="en-US" sz="2400" err="1">
                <a:ea typeface="+mn-lt"/>
                <a:cs typeface="+mn-lt"/>
              </a:rPr>
              <a:t>đa</a:t>
            </a:r>
            <a:r>
              <a:rPr lang="en-US" sz="2400">
                <a:ea typeface="+mn-lt"/>
                <a:cs typeface="+mn-lt"/>
              </a:rPr>
              <a:t> </a:t>
            </a:r>
            <a:r>
              <a:rPr lang="en-US" sz="2400" err="1">
                <a:ea typeface="+mn-lt"/>
                <a:cs typeface="+mn-lt"/>
              </a:rPr>
              <a:t>dạng</a:t>
            </a:r>
            <a:r>
              <a:rPr lang="en-US" sz="2400">
                <a:ea typeface="+mn-lt"/>
                <a:cs typeface="+mn-lt"/>
              </a:rPr>
              <a:t>, </a:t>
            </a:r>
            <a:r>
              <a:rPr lang="en-US" sz="2400" err="1">
                <a:ea typeface="+mn-lt"/>
                <a:cs typeface="+mn-lt"/>
              </a:rPr>
              <a:t>dễ</a:t>
            </a:r>
            <a:r>
              <a:rPr lang="en-US" sz="2400">
                <a:ea typeface="+mn-lt"/>
                <a:cs typeface="+mn-lt"/>
              </a:rPr>
              <a:t> </a:t>
            </a:r>
            <a:r>
              <a:rPr lang="en-US" sz="2400" err="1">
                <a:ea typeface="+mn-lt"/>
                <a:cs typeface="+mn-lt"/>
              </a:rPr>
              <a:t>kiếm</a:t>
            </a:r>
            <a:r>
              <a:rPr lang="en-US" sz="2400">
                <a:ea typeface="+mn-lt"/>
                <a:cs typeface="+mn-lt"/>
              </a:rPr>
              <a:t> </a:t>
            </a:r>
            <a:r>
              <a:rPr lang="en-US" sz="2400" err="1">
                <a:ea typeface="+mn-lt"/>
                <a:cs typeface="+mn-lt"/>
              </a:rPr>
              <a:t>để</a:t>
            </a:r>
            <a:r>
              <a:rPr lang="en-US" sz="2400">
                <a:ea typeface="+mn-lt"/>
                <a:cs typeface="+mn-lt"/>
              </a:rPr>
              <a:t> </a:t>
            </a:r>
            <a:r>
              <a:rPr lang="en-US" sz="2400" err="1">
                <a:ea typeface="+mn-lt"/>
                <a:cs typeface="+mn-lt"/>
              </a:rPr>
              <a:t>chuẩn</a:t>
            </a:r>
            <a:r>
              <a:rPr lang="en-US" sz="2400">
                <a:ea typeface="+mn-lt"/>
                <a:cs typeface="+mn-lt"/>
              </a:rPr>
              <a:t> </a:t>
            </a:r>
            <a:r>
              <a:rPr lang="en-US" sz="2400" err="1">
                <a:ea typeface="+mn-lt"/>
                <a:cs typeface="+mn-lt"/>
              </a:rPr>
              <a:t>bị</a:t>
            </a:r>
            <a:r>
              <a:rPr lang="en-US" sz="2400">
                <a:ea typeface="+mn-lt"/>
                <a:cs typeface="+mn-lt"/>
              </a:rPr>
              <a:t> </a:t>
            </a:r>
            <a:r>
              <a:rPr lang="en-US" sz="2400" err="1">
                <a:ea typeface="+mn-lt"/>
                <a:cs typeface="+mn-lt"/>
              </a:rPr>
              <a:t>cho</a:t>
            </a:r>
            <a:r>
              <a:rPr lang="en-US" sz="2400">
                <a:ea typeface="+mn-lt"/>
                <a:cs typeface="+mn-lt"/>
              </a:rPr>
              <a:t> </a:t>
            </a:r>
            <a:r>
              <a:rPr lang="en-US" sz="2400" err="1">
                <a:ea typeface="+mn-lt"/>
                <a:cs typeface="+mn-lt"/>
              </a:rPr>
              <a:t>trò</a:t>
            </a:r>
            <a:r>
              <a:rPr lang="en-US" sz="2400">
                <a:ea typeface="+mn-lt"/>
                <a:cs typeface="+mn-lt"/>
              </a:rPr>
              <a:t> </a:t>
            </a:r>
            <a:r>
              <a:rPr lang="en-US" sz="2400" err="1">
                <a:ea typeface="+mn-lt"/>
                <a:cs typeface="+mn-lt"/>
              </a:rPr>
              <a:t>chơi</a:t>
            </a:r>
            <a:r>
              <a:rPr lang="en-US" sz="2400">
                <a:ea typeface="+mn-lt"/>
                <a:cs typeface="+mn-lt"/>
              </a:rPr>
              <a:t>.</a:t>
            </a:r>
            <a:endParaRPr lang="en-US" sz="240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idx="3"/>
          </p:nvPr>
        </p:nvSpPr>
        <p:spPr/>
        <p:txBody>
          <a:bodyPr/>
          <a:lstStyle/>
          <a:p>
            <a:fld id="{9300273D-C9E2-422B-99C7-27C03924D509}" type="slidenum">
              <a:rPr/>
              <a:t>5</a:t>
            </a:fld>
            <a:endParaRPr/>
          </a:p>
        </p:txBody>
      </p:sp>
      <p:sp>
        <p:nvSpPr>
          <p:cNvPr id="3" name="TextBox 2">
            <a:extLst>
              <a:ext uri="{FF2B5EF4-FFF2-40B4-BE49-F238E27FC236}">
                <a16:creationId xmlns:a16="http://schemas.microsoft.com/office/drawing/2014/main" id="{6065A99D-CFAC-5A0B-CA25-5D36BA2D7977}"/>
              </a:ext>
            </a:extLst>
          </p:cNvPr>
          <p:cNvSpPr txBox="1"/>
          <p:nvPr/>
        </p:nvSpPr>
        <p:spPr>
          <a:xfrm>
            <a:off x="598248" y="11165"/>
            <a:ext cx="4885544"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err="1">
                <a:solidFill>
                  <a:schemeClr val="bg1"/>
                </a:solidFill>
                <a:ea typeface="Calibri"/>
                <a:cs typeface="Calibri"/>
              </a:rPr>
              <a:t>Usecase</a:t>
            </a:r>
            <a:r>
              <a:rPr lang="en-US" sz="3200" b="1">
                <a:solidFill>
                  <a:schemeClr val="bg1"/>
                </a:solidFill>
                <a:ea typeface="Calibri"/>
                <a:cs typeface="Calibri"/>
              </a:rPr>
              <a:t> Diagram</a:t>
            </a:r>
          </a:p>
        </p:txBody>
      </p:sp>
      <p:pic>
        <p:nvPicPr>
          <p:cNvPr id="7" name="Picture 6" descr="A diagram of a diagram&#10;&#10;Description automatically generated">
            <a:extLst>
              <a:ext uri="{FF2B5EF4-FFF2-40B4-BE49-F238E27FC236}">
                <a16:creationId xmlns:a16="http://schemas.microsoft.com/office/drawing/2014/main" id="{AF2F2EE3-9F77-F352-14F6-F5ABC3A03BD9}"/>
              </a:ext>
            </a:extLst>
          </p:cNvPr>
          <p:cNvPicPr>
            <a:picLocks noChangeAspect="1"/>
          </p:cNvPicPr>
          <p:nvPr/>
        </p:nvPicPr>
        <p:blipFill>
          <a:blip r:embed="rId2"/>
          <a:stretch>
            <a:fillRect/>
          </a:stretch>
        </p:blipFill>
        <p:spPr>
          <a:xfrm>
            <a:off x="550333" y="1602711"/>
            <a:ext cx="8049381" cy="3652577"/>
          </a:xfrm>
          <a:prstGeom prst="rect">
            <a:avLst/>
          </a:prstGeom>
        </p:spPr>
      </p:pic>
    </p:spTree>
    <p:extLst>
      <p:ext uri="{BB962C8B-B14F-4D97-AF65-F5344CB8AC3E}">
        <p14:creationId xmlns:p14="http://schemas.microsoft.com/office/powerpoint/2010/main" val="892905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idx="3"/>
          </p:nvPr>
        </p:nvSpPr>
        <p:spPr/>
        <p:txBody>
          <a:bodyPr/>
          <a:lstStyle/>
          <a:p>
            <a:fld id="{9300273D-C9E2-422B-99C7-27C03924D509}" type="slidenum">
              <a:rPr/>
              <a:t>6</a:t>
            </a:fld>
            <a:endParaRPr/>
          </a:p>
        </p:txBody>
      </p:sp>
      <p:sp>
        <p:nvSpPr>
          <p:cNvPr id="3" name="TextBox 2">
            <a:extLst>
              <a:ext uri="{FF2B5EF4-FFF2-40B4-BE49-F238E27FC236}">
                <a16:creationId xmlns:a16="http://schemas.microsoft.com/office/drawing/2014/main" id="{6065A99D-CFAC-5A0B-CA25-5D36BA2D7977}"/>
              </a:ext>
            </a:extLst>
          </p:cNvPr>
          <p:cNvSpPr txBox="1"/>
          <p:nvPr/>
        </p:nvSpPr>
        <p:spPr>
          <a:xfrm>
            <a:off x="598248" y="11165"/>
            <a:ext cx="4885544"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ea typeface="Calibri"/>
                <a:cs typeface="Calibri"/>
              </a:rPr>
              <a:t>Class Diagram</a:t>
            </a:r>
          </a:p>
        </p:txBody>
      </p:sp>
      <p:pic>
        <p:nvPicPr>
          <p:cNvPr id="5" name="Picture 4" descr="A screenshot of a computer&#10;&#10;Description automatically generated">
            <a:extLst>
              <a:ext uri="{FF2B5EF4-FFF2-40B4-BE49-F238E27FC236}">
                <a16:creationId xmlns:a16="http://schemas.microsoft.com/office/drawing/2014/main" id="{B6AE8E82-B31C-7B32-0ABD-3918A9D2857E}"/>
              </a:ext>
            </a:extLst>
          </p:cNvPr>
          <p:cNvPicPr>
            <a:picLocks noChangeAspect="1"/>
          </p:cNvPicPr>
          <p:nvPr/>
        </p:nvPicPr>
        <p:blipFill>
          <a:blip r:embed="rId2"/>
          <a:stretch>
            <a:fillRect/>
          </a:stretch>
        </p:blipFill>
        <p:spPr>
          <a:xfrm>
            <a:off x="2257523" y="725714"/>
            <a:ext cx="4622907" cy="5406571"/>
          </a:xfrm>
          <a:prstGeom prst="rect">
            <a:avLst/>
          </a:prstGeom>
        </p:spPr>
      </p:pic>
    </p:spTree>
    <p:extLst>
      <p:ext uri="{BB962C8B-B14F-4D97-AF65-F5344CB8AC3E}">
        <p14:creationId xmlns:p14="http://schemas.microsoft.com/office/powerpoint/2010/main" val="240469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idx="3"/>
          </p:nvPr>
        </p:nvSpPr>
        <p:spPr/>
        <p:txBody>
          <a:bodyPr/>
          <a:lstStyle/>
          <a:p>
            <a:fld id="{9300273D-C9E2-422B-99C7-27C03924D509}" type="slidenum">
              <a:rPr/>
              <a:t>7</a:t>
            </a:fld>
            <a:endParaRPr/>
          </a:p>
        </p:txBody>
      </p:sp>
      <p:sp>
        <p:nvSpPr>
          <p:cNvPr id="3" name="TextBox 2">
            <a:extLst>
              <a:ext uri="{FF2B5EF4-FFF2-40B4-BE49-F238E27FC236}">
                <a16:creationId xmlns:a16="http://schemas.microsoft.com/office/drawing/2014/main" id="{6065A99D-CFAC-5A0B-CA25-5D36BA2D7977}"/>
              </a:ext>
            </a:extLst>
          </p:cNvPr>
          <p:cNvSpPr txBox="1"/>
          <p:nvPr/>
        </p:nvSpPr>
        <p:spPr>
          <a:xfrm>
            <a:off x="598248" y="5118"/>
            <a:ext cx="728040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ea typeface="Calibri"/>
                <a:cs typeface="Calibri"/>
              </a:rPr>
              <a:t>Class diagrams for package/modules</a:t>
            </a:r>
          </a:p>
        </p:txBody>
      </p:sp>
      <p:pic>
        <p:nvPicPr>
          <p:cNvPr id="7" name="Picture 6" descr="A yellow diagram with black text&#10;&#10;Description automatically generated">
            <a:extLst>
              <a:ext uri="{FF2B5EF4-FFF2-40B4-BE49-F238E27FC236}">
                <a16:creationId xmlns:a16="http://schemas.microsoft.com/office/drawing/2014/main" id="{E6566B16-9834-2F37-334E-1E3951F1455E}"/>
              </a:ext>
            </a:extLst>
          </p:cNvPr>
          <p:cNvPicPr>
            <a:picLocks noChangeAspect="1"/>
          </p:cNvPicPr>
          <p:nvPr/>
        </p:nvPicPr>
        <p:blipFill>
          <a:blip r:embed="rId2"/>
          <a:stretch>
            <a:fillRect/>
          </a:stretch>
        </p:blipFill>
        <p:spPr>
          <a:xfrm>
            <a:off x="2204038" y="587559"/>
            <a:ext cx="6398469" cy="7213179"/>
          </a:xfrm>
          <a:prstGeom prst="rect">
            <a:avLst/>
          </a:prstGeom>
        </p:spPr>
      </p:pic>
    </p:spTree>
    <p:extLst>
      <p:ext uri="{BB962C8B-B14F-4D97-AF65-F5344CB8AC3E}">
        <p14:creationId xmlns:p14="http://schemas.microsoft.com/office/powerpoint/2010/main" val="181064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idx="3"/>
          </p:nvPr>
        </p:nvSpPr>
        <p:spPr/>
        <p:txBody>
          <a:bodyPr/>
          <a:lstStyle/>
          <a:p>
            <a:fld id="{9300273D-C9E2-422B-99C7-27C03924D509}" type="slidenum">
              <a:rPr/>
              <a:t>8</a:t>
            </a:fld>
            <a:endParaRPr/>
          </a:p>
        </p:txBody>
      </p:sp>
      <p:sp>
        <p:nvSpPr>
          <p:cNvPr id="3" name="TextBox 2">
            <a:extLst>
              <a:ext uri="{FF2B5EF4-FFF2-40B4-BE49-F238E27FC236}">
                <a16:creationId xmlns:a16="http://schemas.microsoft.com/office/drawing/2014/main" id="{6065A99D-CFAC-5A0B-CA25-5D36BA2D7977}"/>
              </a:ext>
            </a:extLst>
          </p:cNvPr>
          <p:cNvSpPr txBox="1"/>
          <p:nvPr/>
        </p:nvSpPr>
        <p:spPr>
          <a:xfrm>
            <a:off x="598248" y="5118"/>
            <a:ext cx="728040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ea typeface="Calibri"/>
                <a:cs typeface="Calibri"/>
              </a:rPr>
              <a:t>Class diagrams for package/modules</a:t>
            </a:r>
          </a:p>
        </p:txBody>
      </p:sp>
      <p:pic>
        <p:nvPicPr>
          <p:cNvPr id="8" name="Picture 7" descr="A screenshot of a computer code&#10;&#10;Description automatically generated">
            <a:extLst>
              <a:ext uri="{FF2B5EF4-FFF2-40B4-BE49-F238E27FC236}">
                <a16:creationId xmlns:a16="http://schemas.microsoft.com/office/drawing/2014/main" id="{42083C3F-67BB-30F7-83A0-7FB8835D4B41}"/>
              </a:ext>
            </a:extLst>
          </p:cNvPr>
          <p:cNvPicPr>
            <a:picLocks noChangeAspect="1"/>
          </p:cNvPicPr>
          <p:nvPr/>
        </p:nvPicPr>
        <p:blipFill>
          <a:blip r:embed="rId2"/>
          <a:stretch>
            <a:fillRect/>
          </a:stretch>
        </p:blipFill>
        <p:spPr>
          <a:xfrm>
            <a:off x="0" y="1337953"/>
            <a:ext cx="9144000" cy="4182095"/>
          </a:xfrm>
          <a:prstGeom prst="rect">
            <a:avLst/>
          </a:prstGeom>
        </p:spPr>
      </p:pic>
    </p:spTree>
    <p:extLst>
      <p:ext uri="{BB962C8B-B14F-4D97-AF65-F5344CB8AC3E}">
        <p14:creationId xmlns:p14="http://schemas.microsoft.com/office/powerpoint/2010/main" val="1539977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idx="3"/>
          </p:nvPr>
        </p:nvSpPr>
        <p:spPr/>
        <p:txBody>
          <a:bodyPr/>
          <a:lstStyle/>
          <a:p>
            <a:fld id="{9300273D-C9E2-422B-99C7-27C03924D509}" type="slidenum">
              <a:rPr/>
              <a:t>9</a:t>
            </a:fld>
            <a:endParaRPr/>
          </a:p>
        </p:txBody>
      </p:sp>
      <p:sp>
        <p:nvSpPr>
          <p:cNvPr id="3" name="TextBox 2">
            <a:extLst>
              <a:ext uri="{FF2B5EF4-FFF2-40B4-BE49-F238E27FC236}">
                <a16:creationId xmlns:a16="http://schemas.microsoft.com/office/drawing/2014/main" id="{6065A99D-CFAC-5A0B-CA25-5D36BA2D7977}"/>
              </a:ext>
            </a:extLst>
          </p:cNvPr>
          <p:cNvSpPr txBox="1"/>
          <p:nvPr/>
        </p:nvSpPr>
        <p:spPr>
          <a:xfrm>
            <a:off x="598248" y="5118"/>
            <a:ext cx="728040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ea typeface="Calibri"/>
                <a:cs typeface="Calibri"/>
              </a:rPr>
              <a:t>Class diagrams for package/modules</a:t>
            </a:r>
          </a:p>
        </p:txBody>
      </p:sp>
      <p:pic>
        <p:nvPicPr>
          <p:cNvPr id="7" name="Picture 6" descr="A screenshot of a computer&#10;&#10;Description automatically generated">
            <a:extLst>
              <a:ext uri="{FF2B5EF4-FFF2-40B4-BE49-F238E27FC236}">
                <a16:creationId xmlns:a16="http://schemas.microsoft.com/office/drawing/2014/main" id="{2E41284E-CC8C-7D26-54C1-FD9CA63BABCB}"/>
              </a:ext>
            </a:extLst>
          </p:cNvPr>
          <p:cNvPicPr>
            <a:picLocks noChangeAspect="1"/>
          </p:cNvPicPr>
          <p:nvPr/>
        </p:nvPicPr>
        <p:blipFill>
          <a:blip r:embed="rId2"/>
          <a:stretch>
            <a:fillRect/>
          </a:stretch>
        </p:blipFill>
        <p:spPr>
          <a:xfrm>
            <a:off x="0" y="486213"/>
            <a:ext cx="9144000" cy="5885573"/>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A6E48A83-6F59-8BB9-5493-8E270F49C627}"/>
              </a:ext>
            </a:extLst>
          </p:cNvPr>
          <p:cNvPicPr>
            <a:picLocks noChangeAspect="1"/>
          </p:cNvPicPr>
          <p:nvPr/>
        </p:nvPicPr>
        <p:blipFill>
          <a:blip r:embed="rId2"/>
          <a:stretch>
            <a:fillRect/>
          </a:stretch>
        </p:blipFill>
        <p:spPr>
          <a:xfrm>
            <a:off x="0" y="486213"/>
            <a:ext cx="9144000" cy="5885573"/>
          </a:xfrm>
          <a:prstGeom prst="rect">
            <a:avLst/>
          </a:prstGeom>
        </p:spPr>
      </p:pic>
    </p:spTree>
    <p:extLst>
      <p:ext uri="{BB962C8B-B14F-4D97-AF65-F5344CB8AC3E}">
        <p14:creationId xmlns:p14="http://schemas.microsoft.com/office/powerpoint/2010/main" val="302840486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extLst>
    <a:ext uri="{05A4C25C-085E-4340-85A3-A5531E510DB2}">
      <thm15:themeFamily xmlns:thm15="http://schemas.microsoft.com/office/thememl/2012/main" name="Nhom4_SlideThuyetTrinh" id="{7FEB2A6E-095B-4F44-A223-4DD55183C8F3}" vid="{D2440451-883E-3B4E-9DA6-5EC436CCC818}"/>
    </a:ext>
  </a:ext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extLst>
    <a:ext uri="{05A4C25C-085E-4340-85A3-A5531E510DB2}">
      <thm15:themeFamily xmlns:thm15="http://schemas.microsoft.com/office/thememl/2012/main" name="Nhom4_SlideThuyetTrinh" id="{7FEB2A6E-095B-4F44-A223-4DD55183C8F3}" vid="{2AC3DE4B-2067-0A4E-81A9-589770415C6D}"/>
    </a:ext>
  </a:extLst>
</a:theme>
</file>

<file path=ppt/theme/theme3.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extLst>
    <a:ext uri="{05A4C25C-085E-4340-85A3-A5531E510DB2}">
      <thm15:themeFamily xmlns:thm15="http://schemas.microsoft.com/office/thememl/2012/main" name="Nhom4_SlideThuyetTrinh" id="{7FEB2A6E-095B-4F44-A223-4DD55183C8F3}" vid="{44031F82-1820-BC4E-996D-8A5681D143BB}"/>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On-screen Show (4:3)</PresentationFormat>
  <Slides>17</Slides>
  <Notes>0</Notes>
  <HiddenSlides>0</HiddenSlide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Tran Huy Hoang Anh 20226076</dc:creator>
  <dc:description/>
  <cp:revision>50</cp:revision>
  <dcterms:created xsi:type="dcterms:W3CDTF">2024-12-25T04:19:23Z</dcterms:created>
  <dcterms:modified xsi:type="dcterms:W3CDTF">2024-12-28T15:53:09Z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9</vt:i4>
  </property>
</Properties>
</file>