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5" r:id="rId4"/>
  </p:sldMasterIdLst>
  <p:notesMasterIdLst>
    <p:notesMasterId r:id="rId25"/>
  </p:notesMasterIdLst>
  <p:handoutMasterIdLst>
    <p:handoutMasterId r:id="rId26"/>
  </p:handoutMasterIdLst>
  <p:sldIdLst>
    <p:sldId id="2112" r:id="rId5"/>
    <p:sldId id="2130" r:id="rId6"/>
    <p:sldId id="2131" r:id="rId7"/>
    <p:sldId id="2133" r:id="rId8"/>
    <p:sldId id="2135" r:id="rId9"/>
    <p:sldId id="2143" r:id="rId10"/>
    <p:sldId id="2146" r:id="rId11"/>
    <p:sldId id="2147" r:id="rId12"/>
    <p:sldId id="2148" r:id="rId13"/>
    <p:sldId id="2139" r:id="rId14"/>
    <p:sldId id="2140" r:id="rId15"/>
    <p:sldId id="2153" r:id="rId16"/>
    <p:sldId id="2154" r:id="rId17"/>
    <p:sldId id="2155" r:id="rId18"/>
    <p:sldId id="2136" r:id="rId19"/>
    <p:sldId id="2141" r:id="rId20"/>
    <p:sldId id="2156" r:id="rId21"/>
    <p:sldId id="2157" r:id="rId22"/>
    <p:sldId id="2152" r:id="rId23"/>
    <p:sldId id="2128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CC4B714-CF09-1D4F-8557-026836CAAC25}">
          <p14:sldIdLst>
            <p14:sldId id="2112"/>
          </p14:sldIdLst>
        </p14:section>
        <p14:section name="Main Content Slides" id="{1A22F92B-4816-4B47-BC91-189589120950}">
          <p14:sldIdLst>
            <p14:sldId id="2130"/>
            <p14:sldId id="2131"/>
            <p14:sldId id="2133"/>
            <p14:sldId id="2135"/>
            <p14:sldId id="2143"/>
            <p14:sldId id="2146"/>
            <p14:sldId id="2147"/>
            <p14:sldId id="2148"/>
            <p14:sldId id="2139"/>
            <p14:sldId id="2140"/>
            <p14:sldId id="2153"/>
            <p14:sldId id="2154"/>
            <p14:sldId id="2155"/>
            <p14:sldId id="2136"/>
            <p14:sldId id="2141"/>
            <p14:sldId id="2156"/>
            <p14:sldId id="2157"/>
          </p14:sldIdLst>
        </p14:section>
        <p14:section name="Divider Slides" id="{D255E154-F5F1-7149-8630-FB0EB740939B}">
          <p14:sldIdLst>
            <p14:sldId id="2152"/>
            <p14:sldId id="212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lbach, Chris (Cognizant)" initials="AC(" lastIdx="3" clrIdx="0">
    <p:extLst>
      <p:ext uri="{19B8F6BF-5375-455C-9EA6-DF929625EA0E}">
        <p15:presenceInfo xmlns:p15="http://schemas.microsoft.com/office/powerpoint/2012/main" userId="S-1-5-21-1178368992-402679808-390482200-2418934" providerId="AD"/>
      </p:ext>
    </p:extLst>
  </p:cmAuthor>
  <p:cmAuthor id="2" name="Holsinger, Sophie (Contractor)" initials="HS(" lastIdx="2" clrIdx="1">
    <p:extLst>
      <p:ext uri="{19B8F6BF-5375-455C-9EA6-DF929625EA0E}">
        <p15:presenceInfo xmlns:p15="http://schemas.microsoft.com/office/powerpoint/2012/main" userId="S::745207@cognizant.com::be76981d-d1d7-4226-a9d6-fb7fa2b102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0C40"/>
    <a:srgbClr val="D9D9D9"/>
    <a:srgbClr val="000063"/>
    <a:srgbClr val="00075F"/>
    <a:srgbClr val="328DFF"/>
    <a:srgbClr val="00065E"/>
    <a:srgbClr val="050E48"/>
    <a:srgbClr val="221181"/>
    <a:srgbClr val="020B51"/>
    <a:srgbClr val="021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910" autoAdjust="0"/>
    <p:restoredTop sz="96879" autoAdjust="0"/>
  </p:normalViewPr>
  <p:slideViewPr>
    <p:cSldViewPr snapToGrid="0">
      <p:cViewPr varScale="1">
        <p:scale>
          <a:sx n="91" d="100"/>
          <a:sy n="91" d="100"/>
        </p:scale>
        <p:origin x="240" y="56"/>
      </p:cViewPr>
      <p:guideLst/>
    </p:cSldViewPr>
  </p:slideViewPr>
  <p:outlineViewPr>
    <p:cViewPr>
      <p:scale>
        <a:sx n="33" d="100"/>
        <a:sy n="33" d="100"/>
      </p:scale>
      <p:origin x="0" y="-1129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390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 Regula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504ED-601C-9F41-A2BB-A84CD9D575D8}" type="datetimeFigureOut">
              <a:rPr lang="en-US" smtClean="0">
                <a:latin typeface="Arial Regular"/>
              </a:rPr>
              <a:t>10/05/2021</a:t>
            </a:fld>
            <a:endParaRPr lang="en-US" dirty="0">
              <a:latin typeface="Arial Regula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 Regula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85347-B0FD-EF4B-941B-A92CF753AB4E}" type="slidenum">
              <a:rPr lang="en-US" smtClean="0">
                <a:latin typeface="Arial Regular"/>
              </a:rPr>
              <a:t>‹#›</a:t>
            </a:fld>
            <a:endParaRPr lang="en-US" dirty="0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81683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4499A69-9E3B-7C4C-9E3F-523F007A72CB}" type="datetimeFigureOut">
              <a:rPr lang="en-US" smtClean="0"/>
              <a:pPr/>
              <a:t>10/05/2021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B02D6E04-3A2F-4B48-A297-666578EDF1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14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3BC2-C113-4DF0-828D-49E1A236C7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52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663BC2-C113-4DF0-828D-49E1A236C7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egular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egular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3511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663BC2-C113-4DF0-828D-49E1A236C7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egular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egular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6703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663BC2-C113-4DF0-828D-49E1A236C7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egular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egular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8496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663BC2-C113-4DF0-828D-49E1A236C7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egular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egular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3482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663BC2-C113-4DF0-828D-49E1A236C7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egular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egular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423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663BC2-C113-4DF0-828D-49E1A236C7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egular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egular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3382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Gradient Single Line Tit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8C9A73B0-41F0-3E40-BF14-EF98B7C21B9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F69DE6-F71B-D441-B24C-6419119B82AF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1A4128D7-098B-8241-92AE-59B6A86892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7D1D9E52-6107-5745-AA3C-C0D5178E14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9" name="Footer Placeholder 8">
            <a:extLst>
              <a:ext uri="{FF2B5EF4-FFF2-40B4-BE49-F238E27FC236}">
                <a16:creationId xmlns:a16="http://schemas.microsoft.com/office/drawing/2014/main" id="{9E44F99F-797E-744C-A7A6-9DCFEF3F8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821" y="-105407"/>
            <a:ext cx="5414838" cy="148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9935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Gradient Cover Double + Client Logo_Doub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7FD6EC7-574A-D447-8D14-F23F7EC6F8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1861E9-BDB1-744A-AB6C-6D5ABCB7AE12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5BDD266F-DC19-6041-AB55-46A421EDB6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04D6F6F8-C665-8C49-8B1B-AEE354F16B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6C5299D-07B1-D544-A185-7F1BEB9DF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821" y="-105407"/>
            <a:ext cx="5414838" cy="148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204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Layout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938DDBF-3A18-FC4C-9433-65FAE52651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1000" y="1162050"/>
            <a:ext cx="8417052" cy="3311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670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7462C10-2E2B-9246-8923-A71FA9D87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162050"/>
            <a:ext cx="4030790" cy="3319272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7DE6069-021D-AC40-B1ED-C63CD3B48D1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33286" y="1162050"/>
            <a:ext cx="4030790" cy="3319272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0582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5626B74-7C61-A145-BD70-21148590E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162050"/>
            <a:ext cx="2688336" cy="331927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D149372-F04D-CC48-8B4F-76F0320F3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6548ADF5-6624-B449-B0AB-E8FDF55A3B8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80760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96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378952" cy="621030"/>
          </a:xfrm>
        </p:spPr>
        <p:txBody>
          <a:bodyPr wrap="none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0F4A04-9F09-BC4C-BCD8-015E0BC087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751509"/>
            <a:ext cx="1029775" cy="221011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EC6B79-D329-DE46-B777-F072288C8C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111401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</p:spTree>
    <p:extLst>
      <p:ext uri="{BB962C8B-B14F-4D97-AF65-F5344CB8AC3E}">
        <p14:creationId xmlns:p14="http://schemas.microsoft.com/office/powerpoint/2010/main" val="3949839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Graadient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378952" cy="621030"/>
          </a:xfrm>
        </p:spPr>
        <p:txBody>
          <a:bodyPr wrap="none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0F4A04-9F09-BC4C-BCD8-015E0BC087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751509"/>
            <a:ext cx="1029775" cy="22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777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B04ED9-CA93-3142-B4EC-8ED6F34D15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" y="0"/>
            <a:ext cx="9143716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22C87B-454A-5546-8346-08CD9A74FE5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3D68EAA-2800-2247-8628-ED1190D000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 userDrawn="1"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720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1136187-A332-734A-993D-A693410B0D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0A0C40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0D9D5E-4D2E-CA4D-AD11-F48A3C1E8D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AAFF55D-6D18-1F44-A693-04D09308D0F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7C825B-B4FF-FF40-84F6-962714FC3A43}"/>
              </a:ext>
            </a:extLst>
          </p:cNvPr>
          <p:cNvCxnSpPr>
            <a:cxnSpLocks/>
          </p:cNvCxnSpPr>
          <p:nvPr userDrawn="1"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9895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80102-CAD4-A748-BD95-3E5812A2AD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928" y="-3"/>
            <a:ext cx="9142072" cy="51435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AF8623-17CF-6240-8EE3-A38651F2E38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210EB9E-64BF-9644-B205-F00F04A6F5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0DD0DB-372F-554C-AC14-50A4A4866945}"/>
              </a:ext>
            </a:extLst>
          </p:cNvPr>
          <p:cNvCxnSpPr>
            <a:cxnSpLocks/>
          </p:cNvCxnSpPr>
          <p:nvPr userDrawn="1"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1365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 userDrawn="1"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67" y="3999679"/>
            <a:ext cx="4305898" cy="11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11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Gradient Double Line Tit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355E128-3976-D54B-8CB4-188AFAC603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09602A-3D3C-C044-8D3B-591771500E32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7EFC0216-CC29-8049-971C-0588BD188E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B16F16B-768F-984C-A591-9BB9760A96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1672A8D-4DB7-8348-A169-64D8EC326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821" y="-105407"/>
            <a:ext cx="5414838" cy="148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1562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 userDrawn="1"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67" y="3999679"/>
            <a:ext cx="4305898" cy="11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0163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+ 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BFD3179-5709-AE4F-A788-E4498F3E16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506C890-9727-1D43-B575-700E781163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3485B7-9363-D842-9596-0299E998A5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2CA94C-BBE0-1846-921C-E1AFFD0BB14A}"/>
              </a:ext>
            </a:extLst>
          </p:cNvPr>
          <p:cNvCxnSpPr>
            <a:cxnSpLocks/>
          </p:cNvCxnSpPr>
          <p:nvPr userDrawn="1"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616" y="3988714"/>
            <a:ext cx="4239062" cy="116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44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 + 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8002238E-5B2E-B247-94DB-4A3ABA560F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B3660F06-908D-324A-9D22-12DB921A12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E5196DC-63C2-DC4C-9AD0-F8EA668BF4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6FDEC5-70F3-8242-B371-DE69C53DE33E}"/>
              </a:ext>
            </a:extLst>
          </p:cNvPr>
          <p:cNvCxnSpPr>
            <a:cxnSpLocks/>
          </p:cNvCxnSpPr>
          <p:nvPr userDrawn="1"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616" y="3988714"/>
            <a:ext cx="4239062" cy="116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4979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 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 userDrawn="1"/>
        </p:nvSpPr>
        <p:spPr>
          <a:xfrm>
            <a:off x="0" y="4057650"/>
            <a:ext cx="914400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363CBB-0CE6-524D-A91E-F704F804A7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" y="0"/>
            <a:ext cx="914371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9647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 Backgrou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 userDrawn="1"/>
        </p:nvSpPr>
        <p:spPr>
          <a:xfrm>
            <a:off x="0" y="4057650"/>
            <a:ext cx="914400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FD0E892-AD84-1E4B-88EE-D37B1E173C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95"/>
            <a:ext cx="9144000" cy="514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4385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 Backgroun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4672F0-3606-864E-B5C6-3D3E01E37D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28" y="0"/>
            <a:ext cx="916046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5630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Gradient Background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97556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8625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 Graphic Sing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96"/>
            <a:ext cx="9144000" cy="51462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638E5F3-76E5-C042-960D-4D3913A473AF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31B7D22-96C5-D744-AB8D-7183965D3C9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B22C6B8-2F6B-8947-A2A3-ED9E370F7326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9BC14C20-C069-724B-A635-DC1F5CCF80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939A0796-1F5C-6743-A1D0-11A18609B2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0B9CC9C9-D971-3041-A81C-BA9E6B2248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821" y="-105407"/>
            <a:ext cx="5414838" cy="148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74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96"/>
            <a:ext cx="9144000" cy="514629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96E9237-80A4-8D4D-AF8F-78866C6D2C05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2C1B911-F437-1644-81AF-E4F0D6334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779121-E465-634B-B2F7-19C558723B11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882BFA-92D1-754C-8A6B-468712FCC8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E25F6749-10D1-E840-B58E-0BD71C6C4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9E90ED61-02F0-014B-ABEE-2397CF3B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821" y="-105407"/>
            <a:ext cx="5414838" cy="148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924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peed Graphic Sing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404F555-4B35-F044-B7D0-D32F73D755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E1258A4-09D8-664D-934C-0C07D252D4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A0D648-BD2B-5645-81FD-088044B6FFDC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F9AFFB6-D22A-3C4E-9092-D2D3A372AC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C7EEFB4D-8BD1-7A49-BC27-5F48B29E81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C7676DE8-F28E-344A-8FEC-386AE8A49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821" y="-105407"/>
            <a:ext cx="5414838" cy="148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800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peed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380DC35-22AA-CB4D-B036-9AE68A672C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A8502E8-6D49-0148-8E79-74D1108280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3AB9D5-63D5-C845-9EE9-47323B47D8D3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CF1D9D5A-91BF-5D48-B927-A5B58455E5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5ACADCEC-F0AC-1A4F-BF69-1862F17AB2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C4C956A-E6D9-D24C-87B4-60CBB2163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821" y="-105407"/>
            <a:ext cx="5414838" cy="148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5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Cover + Client Logo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5470BAA-EBF9-104C-B584-E602EA7C4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88B880-0C43-D846-8830-8FD4A742FB42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691E4B0-6503-2048-9FDD-2EABA64EA6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D30C681C-64D6-E149-9987-42CE9688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8" name="Footer Placeholder 8">
            <a:extLst>
              <a:ext uri="{FF2B5EF4-FFF2-40B4-BE49-F238E27FC236}">
                <a16:creationId xmlns:a16="http://schemas.microsoft.com/office/drawing/2014/main" id="{ECF9ED1D-DD1B-3C44-B499-54A9BDCDF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" y="-95633"/>
            <a:ext cx="5405253" cy="148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668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Cover + Client Logo_Doubl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BCDCE1-35CA-004E-8A2B-18D80E76E3AE}"/>
              </a:ext>
            </a:extLst>
          </p:cNvPr>
          <p:cNvCxnSpPr>
            <a:cxnSpLocks/>
          </p:cNvCxnSpPr>
          <p:nvPr userDrawn="1"/>
        </p:nvCxnSpPr>
        <p:spPr>
          <a:xfrm flipV="1">
            <a:off x="3111568" y="572797"/>
            <a:ext cx="0" cy="649228"/>
          </a:xfrm>
          <a:prstGeom prst="line">
            <a:avLst/>
          </a:prstGeom>
          <a:ln w="19050" cap="rnd">
            <a:solidFill>
              <a:schemeClr val="bg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700CE5C8-92DF-234A-BCE9-4D8228A620A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2BF120-174E-F14D-A8E6-DB694BF08E0D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28A13C9-C291-9B4A-83A8-715B7AC0FB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09653D53-CFCB-F64B-AB0E-8B1239B019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7" name="Footer Placeholder 8">
            <a:extLst>
              <a:ext uri="{FF2B5EF4-FFF2-40B4-BE49-F238E27FC236}">
                <a16:creationId xmlns:a16="http://schemas.microsoft.com/office/drawing/2014/main" id="{6E1D5D37-263A-134E-A978-EABB8ACB4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" y="-95633"/>
            <a:ext cx="5405253" cy="148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12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Gradient Cover Single + Client Logo_Sing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8944D65-B84E-A049-98EE-5270F8EEF1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3F2592-9A69-2945-909D-AF9293BA5882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36DBBC6-5A42-814E-A38D-B5720F6B24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D23382F7-67E9-6D40-8247-B2FB027F3D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6" name="Footer Placeholder 8">
            <a:extLst>
              <a:ext uri="{FF2B5EF4-FFF2-40B4-BE49-F238E27FC236}">
                <a16:creationId xmlns:a16="http://schemas.microsoft.com/office/drawing/2014/main" id="{CD2FB1B5-CBA0-AB44-9892-F8CE09330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821" y="-105407"/>
            <a:ext cx="5414838" cy="148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866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78952" cy="62103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093304"/>
            <a:ext cx="8378952" cy="337930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5C5FF7-2DC4-5442-BB0D-C1FF3C41C2F6}"/>
              </a:ext>
            </a:extLst>
          </p:cNvPr>
          <p:cNvPicPr>
            <a:picLocks noChangeAspect="1"/>
          </p:cNvPicPr>
          <p:nvPr userDrawn="1"/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23969" y="4742066"/>
            <a:ext cx="1039031" cy="22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51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4" r:id="rId1"/>
    <p:sldLayoutId id="2147484185" r:id="rId2"/>
    <p:sldLayoutId id="2147484183" r:id="rId3"/>
    <p:sldLayoutId id="2147484189" r:id="rId4"/>
    <p:sldLayoutId id="2147484190" r:id="rId5"/>
    <p:sldLayoutId id="2147484191" r:id="rId6"/>
    <p:sldLayoutId id="2147484146" r:id="rId7"/>
    <p:sldLayoutId id="2147484144" r:id="rId8"/>
    <p:sldLayoutId id="2147484184" r:id="rId9"/>
    <p:sldLayoutId id="2147484186" r:id="rId10"/>
    <p:sldLayoutId id="2147484119" r:id="rId11"/>
    <p:sldLayoutId id="2147484193" r:id="rId12"/>
    <p:sldLayoutId id="2147484194" r:id="rId13"/>
    <p:sldLayoutId id="2147484195" r:id="rId14"/>
    <p:sldLayoutId id="2147484196" r:id="rId15"/>
    <p:sldLayoutId id="2147484100" r:id="rId16"/>
    <p:sldLayoutId id="2147484126" r:id="rId17"/>
    <p:sldLayoutId id="2147484131" r:id="rId18"/>
    <p:sldLayoutId id="2147484192" r:id="rId19"/>
    <p:sldLayoutId id="2147484200" r:id="rId20"/>
    <p:sldLayoutId id="2147484198" r:id="rId21"/>
    <p:sldLayoutId id="2147484199" r:id="rId22"/>
    <p:sldLayoutId id="2147484128" r:id="rId23"/>
    <p:sldLayoutId id="2147484130" r:id="rId24"/>
    <p:sldLayoutId id="2147484102" r:id="rId25"/>
    <p:sldLayoutId id="2147484113" r:id="rId26"/>
    <p:sldLayoutId id="2147484110" r:id="rId27"/>
  </p:sldLayoutIdLst>
  <p:hf hdr="0" dt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8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71450" indent="-171450" algn="l" defTabSz="914378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tabLst/>
        <a:defRPr sz="14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00050" indent="-171450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12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73088" indent="-11588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•"/>
        <a:tabLst/>
        <a:defRPr sz="105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58838" indent="-17303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9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2972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566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160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160" indent="-228594" algn="l" defTabSz="914378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40" userDrawn="1">
          <p15:clr>
            <a:srgbClr val="F26B43"/>
          </p15:clr>
        </p15:guide>
        <p15:guide id="3" pos="5520" userDrawn="1">
          <p15:clr>
            <a:srgbClr val="F26B43"/>
          </p15:clr>
        </p15:guide>
        <p15:guide id="4" orient="horz" pos="2988" userDrawn="1">
          <p15:clr>
            <a:srgbClr val="F26B43"/>
          </p15:clr>
        </p15:guide>
        <p15:guide id="5" orient="horz" pos="5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junit/files/junit/4.1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D538CCB4-1560-6942-A5AB-C8F09B136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2897" y="4611638"/>
            <a:ext cx="4572000" cy="155448"/>
          </a:xfrm>
        </p:spPr>
        <p:txBody>
          <a:bodyPr/>
          <a:lstStyle/>
          <a:p>
            <a:r>
              <a:rPr lang="en-US" dirty="0"/>
              <a:t>© 2020 Cognizant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4BCE1D04-0A9E-5D41-992E-0FA6F4F8B1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JUnit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17C62E-0EDE-0B4D-AC45-361F742901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May</a:t>
            </a:r>
            <a:r>
              <a:rPr lang="en-US" dirty="0" smtClean="0"/>
              <a:t> 2021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Bhaskar 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75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2C96-05BD-4232-AEDC-75FF5CE26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Annotations and Assert Statements</a:t>
            </a:r>
            <a:endParaRPr lang="en-US"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6DF6FB-A0A0-364E-8163-FC5AEEB10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 Cognizant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E6FB650-64CB-7E46-91D9-C4E9C6E56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5100" y="692495"/>
            <a:ext cx="843443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84048" y="2690720"/>
            <a:ext cx="2850765" cy="113071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ANNOTATIONS is a special form of syntactic meta-data that can be added to Java source code for better code readability and structure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411788"/>
              </p:ext>
            </p:extLst>
          </p:nvPr>
        </p:nvGraphicFramePr>
        <p:xfrm>
          <a:off x="3347874" y="789244"/>
          <a:ext cx="5476569" cy="43942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594861">
                  <a:extLst>
                    <a:ext uri="{9D8B030D-6E8A-4147-A177-3AD203B41FA5}">
                      <a16:colId xmlns:a16="http://schemas.microsoft.com/office/drawing/2014/main" val="3684538896"/>
                    </a:ext>
                  </a:extLst>
                </a:gridCol>
                <a:gridCol w="1288026">
                  <a:extLst>
                    <a:ext uri="{9D8B030D-6E8A-4147-A177-3AD203B41FA5}">
                      <a16:colId xmlns:a16="http://schemas.microsoft.com/office/drawing/2014/main" val="1946951345"/>
                    </a:ext>
                  </a:extLst>
                </a:gridCol>
                <a:gridCol w="3593682">
                  <a:extLst>
                    <a:ext uri="{9D8B030D-6E8A-4147-A177-3AD203B41FA5}">
                      <a16:colId xmlns:a16="http://schemas.microsoft.com/office/drawing/2014/main" val="515942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Sl</a:t>
                      </a:r>
                      <a:r>
                        <a:rPr lang="en-US" sz="1200" dirty="0" smtClean="0"/>
                        <a:t> No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Annotations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703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378" rtl="0" eaLnBrk="1" latinLnBrk="0" hangingPunct="1"/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2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378" rtl="0" eaLnBrk="1" latinLnBrk="0" hangingPunct="1"/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@Test</a:t>
                      </a:r>
                      <a:endParaRPr lang="en-US" sz="12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378" rtl="0" eaLnBrk="1" latinLnBrk="0" hangingPunct="1"/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The Test annotation tells JUnit that the public void method to which it is attached can be run as a test case.</a:t>
                      </a:r>
                      <a:endParaRPr lang="en-US" sz="12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651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378" rtl="0" eaLnBrk="1" latinLnBrk="0" hangingPunct="1"/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2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378" rtl="0" eaLnBrk="1" latinLnBrk="0" hangingPunct="1"/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@Before</a:t>
                      </a:r>
                      <a:endParaRPr lang="en-US" sz="12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378" rtl="0" eaLnBrk="1" latinLnBrk="0" hangingPunct="1"/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This annotation is used if you want to execute some statement such as preconditions before each test case.</a:t>
                      </a:r>
                      <a:endParaRPr lang="en-US" sz="12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89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378" rtl="0" eaLnBrk="1" latinLnBrk="0" hangingPunct="1"/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2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378" rtl="0" eaLnBrk="1" latinLnBrk="0" hangingPunct="1"/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sz="1200" b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BeforeClass</a:t>
                      </a:r>
                      <a:endParaRPr lang="en-US" sz="12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378" rtl="0" eaLnBrk="1" latinLnBrk="0" hangingPunct="1"/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Annotating a public static void method with @</a:t>
                      </a:r>
                      <a:r>
                        <a:rPr lang="en-US" sz="1200" b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BeforeClass</a:t>
                      </a:r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causes it to be run once before any of the test methods in the class.</a:t>
                      </a:r>
                      <a:endParaRPr lang="en-US" sz="12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877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378" rtl="0" eaLnBrk="1" latinLnBrk="0" hangingPunct="1"/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2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378" rtl="0" eaLnBrk="1" latinLnBrk="0" hangingPunct="1"/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@After</a:t>
                      </a:r>
                      <a:endParaRPr lang="en-US" sz="12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378" rtl="0" eaLnBrk="1" latinLnBrk="0" hangingPunct="1"/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If you allocate external resources in a Before method, you need to release them after the test runs. Annotating a public void method with @After causes that method to be run after the Test method.</a:t>
                      </a:r>
                      <a:endParaRPr lang="en-US" sz="12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007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378" rtl="0" eaLnBrk="1" latinLnBrk="0" hangingPunct="1"/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2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378" rtl="0" eaLnBrk="1" latinLnBrk="0" hangingPunct="1"/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sz="1200" b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AfterClass</a:t>
                      </a:r>
                      <a:endParaRPr lang="en-US" sz="12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378" rtl="0" eaLnBrk="1" latinLnBrk="0" hangingPunct="1"/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This will perform the method after all tests have finished. This can be used to perform clean-up activities.</a:t>
                      </a:r>
                      <a:endParaRPr lang="en-US" sz="12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62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378" rtl="0" eaLnBrk="1" latinLnBrk="0" hangingPunct="1"/>
                      <a:r>
                        <a:rPr lang="en-US" sz="14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4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378" rtl="0" eaLnBrk="1" latinLnBrk="0" hangingPunct="1"/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@Ignore</a:t>
                      </a:r>
                      <a:endParaRPr lang="en-US" sz="12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378" rtl="0" eaLnBrk="1" latinLnBrk="0" hangingPunct="1"/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The Ignore annotation is used to ignore the test and that test will not be executed.</a:t>
                      </a:r>
                      <a:endParaRPr lang="en-US" sz="12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109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016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2C96-05BD-4232-AEDC-75FF5CE26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Annotations and Assert Statements</a:t>
            </a:r>
            <a:endParaRPr lang="en-US"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6DF6FB-A0A0-364E-8163-FC5AEEB10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 Cognizant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E6FB650-64CB-7E46-91D9-C4E9C6E56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5100" y="692495"/>
            <a:ext cx="843443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72603" y="2690720"/>
            <a:ext cx="2673783" cy="113071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Assert is a method useful in determining Pass or Fail status of a test case, </a:t>
            </a:r>
            <a:r>
              <a:rPr lang="en-US" sz="1400" dirty="0" smtClean="0"/>
              <a:t>In Junit all the assertions are in Assert class</a:t>
            </a:r>
            <a:endParaRPr lang="en-US" sz="1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22082"/>
              </p:ext>
            </p:extLst>
          </p:nvPr>
        </p:nvGraphicFramePr>
        <p:xfrm>
          <a:off x="2993071" y="749300"/>
          <a:ext cx="6023109" cy="43942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730073">
                  <a:extLst>
                    <a:ext uri="{9D8B030D-6E8A-4147-A177-3AD203B41FA5}">
                      <a16:colId xmlns:a16="http://schemas.microsoft.com/office/drawing/2014/main" val="3684538896"/>
                    </a:ext>
                  </a:extLst>
                </a:gridCol>
                <a:gridCol w="2018955">
                  <a:extLst>
                    <a:ext uri="{9D8B030D-6E8A-4147-A177-3AD203B41FA5}">
                      <a16:colId xmlns:a16="http://schemas.microsoft.com/office/drawing/2014/main" val="1946951345"/>
                    </a:ext>
                  </a:extLst>
                </a:gridCol>
                <a:gridCol w="3274081">
                  <a:extLst>
                    <a:ext uri="{9D8B030D-6E8A-4147-A177-3AD203B41FA5}">
                      <a16:colId xmlns:a16="http://schemas.microsoft.com/office/drawing/2014/main" val="515942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</a:t>
                      </a:r>
                      <a:r>
                        <a:rPr 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</a:t>
                      </a:r>
                      <a:endParaRPr lang="en-US" sz="12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Methods</a:t>
                      </a:r>
                      <a:endParaRPr lang="en-US" sz="12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2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703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378" rtl="0" eaLnBrk="1" latinLnBrk="0" hangingPunct="1"/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2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378" rtl="0" eaLnBrk="1" latinLnBrk="0" hangingPunct="1"/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200" b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assertEquals</a:t>
                      </a:r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b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expected, </a:t>
                      </a:r>
                      <a:r>
                        <a:rPr lang="en-US" sz="1200" b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actual)</a:t>
                      </a:r>
                      <a:endParaRPr lang="en-US" sz="12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378" rtl="0" eaLnBrk="1" latinLnBrk="0" hangingPunct="1"/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Checks that two primitives/objects are equal.</a:t>
                      </a:r>
                      <a:endParaRPr lang="en-US" sz="12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651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378" rtl="0" eaLnBrk="1" latinLnBrk="0" hangingPunct="1"/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2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378" rtl="0" eaLnBrk="1" latinLnBrk="0" hangingPunct="1"/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200" b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assertTrue</a:t>
                      </a:r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b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condition)</a:t>
                      </a:r>
                      <a:endParaRPr lang="en-US" sz="12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378" rtl="0" eaLnBrk="1" latinLnBrk="0" hangingPunct="1"/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Checks that a condition is true.</a:t>
                      </a:r>
                      <a:endParaRPr lang="en-US" sz="12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89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378" rtl="0" eaLnBrk="1" latinLnBrk="0" hangingPunct="1"/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2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378" rtl="0" eaLnBrk="1" latinLnBrk="0" hangingPunct="1"/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200" b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assertFalse</a:t>
                      </a:r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b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condition)</a:t>
                      </a:r>
                      <a:endParaRPr lang="en-US" sz="12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378" rtl="0" eaLnBrk="1" latinLnBrk="0" hangingPunct="1"/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Checks that a condition is false.</a:t>
                      </a:r>
                      <a:endParaRPr lang="en-US" sz="12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877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378" rtl="0" eaLnBrk="1" latinLnBrk="0" hangingPunct="1"/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2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378" rtl="0" eaLnBrk="1" latinLnBrk="0" hangingPunct="1"/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200" b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assertNotNull</a:t>
                      </a:r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(Object object)</a:t>
                      </a:r>
                      <a:endParaRPr lang="en-US" sz="12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378" rtl="0" eaLnBrk="1" latinLnBrk="0" hangingPunct="1"/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Checks that an object isn't null.</a:t>
                      </a:r>
                      <a:endParaRPr lang="en-US" sz="12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007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378" rtl="0" eaLnBrk="1" latinLnBrk="0" hangingPunct="1"/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2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378" rtl="0" eaLnBrk="1" latinLnBrk="0" hangingPunct="1"/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200" b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assertNull</a:t>
                      </a:r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(Object object)</a:t>
                      </a:r>
                      <a:endParaRPr lang="en-US" sz="12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378" rtl="0" eaLnBrk="1" latinLnBrk="0" hangingPunct="1"/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Checks that an object is null.</a:t>
                      </a:r>
                      <a:endParaRPr lang="en-US" sz="12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62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378" rtl="0" eaLnBrk="1" latinLnBrk="0" hangingPunct="1"/>
                      <a:r>
                        <a:rPr lang="en-US" sz="14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4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378" rtl="0" eaLnBrk="1" latinLnBrk="0" hangingPunct="1"/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200" b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assertSame</a:t>
                      </a:r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(object1, object2)</a:t>
                      </a:r>
                      <a:endParaRPr lang="en-US" sz="12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378" rtl="0" eaLnBrk="1" latinLnBrk="0" hangingPunct="1"/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1200" b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assertSame</a:t>
                      </a:r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() method tests if two object references point to the same object.</a:t>
                      </a:r>
                      <a:endParaRPr lang="en-US" sz="12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109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378" rtl="0" eaLnBrk="1" latinLnBrk="0" hangingPunct="1"/>
                      <a:r>
                        <a:rPr lang="en-US" sz="14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4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378" rtl="0" eaLnBrk="1" latinLnBrk="0" hangingPunct="1"/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200" b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assertNotSame</a:t>
                      </a:r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(object1, object2)</a:t>
                      </a:r>
                      <a:endParaRPr lang="en-US" sz="12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378" rtl="0" eaLnBrk="1" latinLnBrk="0" hangingPunct="1"/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1200" b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assertNotSame</a:t>
                      </a:r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() method tests if two object references do not point to the same object.</a:t>
                      </a:r>
                      <a:endParaRPr lang="en-US" sz="12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213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378" rtl="0" eaLnBrk="1" latinLnBrk="0" hangingPunct="1"/>
                      <a:r>
                        <a:rPr lang="en-US" sz="14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4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378" rtl="0" eaLnBrk="1" latinLnBrk="0" hangingPunct="1"/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200" b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assertArrayEquals</a:t>
                      </a:r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b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expectedArray</a:t>
                      </a:r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b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resultArray</a:t>
                      </a:r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en-US" sz="12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378" rtl="0" eaLnBrk="1" latinLnBrk="0" hangingPunct="1"/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1200" b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assertArrayEquals</a:t>
                      </a:r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() method will test whether two arrays are equal to each other.</a:t>
                      </a:r>
                      <a:endParaRPr lang="en-US" sz="12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05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74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2C96-05BD-4232-AEDC-75FF5CE2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418174"/>
          </a:xfrm>
        </p:spPr>
        <p:txBody>
          <a:bodyPr/>
          <a:lstStyle/>
          <a:p>
            <a:r>
              <a:rPr lang="en-US" sz="3200" dirty="0" smtClean="0"/>
              <a:t>JUnit 4 vs 5</a:t>
            </a:r>
            <a:endParaRPr lang="en-US"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6DF6FB-A0A0-364E-8163-FC5AEEB10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 Cognizant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E6FB650-64CB-7E46-91D9-C4E9C6E56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5100" y="672831"/>
            <a:ext cx="843443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02481" y="1117060"/>
          <a:ext cx="8653028" cy="3981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362">
                  <a:extLst>
                    <a:ext uri="{9D8B030D-6E8A-4147-A177-3AD203B41FA5}">
                      <a16:colId xmlns:a16="http://schemas.microsoft.com/office/drawing/2014/main" val="705998070"/>
                    </a:ext>
                  </a:extLst>
                </a:gridCol>
                <a:gridCol w="3003144">
                  <a:extLst>
                    <a:ext uri="{9D8B030D-6E8A-4147-A177-3AD203B41FA5}">
                      <a16:colId xmlns:a16="http://schemas.microsoft.com/office/drawing/2014/main" val="1770512183"/>
                    </a:ext>
                  </a:extLst>
                </a:gridCol>
                <a:gridCol w="4365522">
                  <a:extLst>
                    <a:ext uri="{9D8B030D-6E8A-4147-A177-3AD203B41FA5}">
                      <a16:colId xmlns:a16="http://schemas.microsoft.com/office/drawing/2014/main" val="1716364114"/>
                    </a:ext>
                  </a:extLst>
                </a:gridCol>
              </a:tblGrid>
              <a:tr h="36108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JUnit</a:t>
                      </a:r>
                      <a:r>
                        <a:rPr lang="en-US" sz="1800" baseline="0" dirty="0" smtClean="0"/>
                        <a:t> 4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JUnit</a:t>
                      </a:r>
                      <a:r>
                        <a:rPr lang="en-US" sz="1800" baseline="0" dirty="0" smtClean="0"/>
                        <a:t> 5</a:t>
                      </a:r>
                      <a:endParaRPr lang="en-US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750188"/>
                  </a:ext>
                </a:extLst>
              </a:tr>
              <a:tr h="35464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JDK Version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Min</a:t>
                      </a:r>
                      <a:r>
                        <a:rPr lang="en-US" sz="1400" baseline="0" dirty="0" smtClean="0"/>
                        <a:t> 1.5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Min 1.8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479388"/>
                  </a:ext>
                </a:extLst>
              </a:tr>
              <a:tr h="3610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Tagging and Filtering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@category annotation is used.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@tag annotation is used.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925774"/>
                  </a:ext>
                </a:extLst>
              </a:tr>
              <a:tr h="3610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Test Suites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@</a:t>
                      </a:r>
                      <a:r>
                        <a:rPr lang="en-US" sz="1400" dirty="0" err="1" smtClean="0"/>
                        <a:t>RunWith</a:t>
                      </a:r>
                      <a:r>
                        <a:rPr lang="en-US" sz="1400" dirty="0" smtClean="0"/>
                        <a:t> and @Suite annotation.  </a:t>
                      </a:r>
                    </a:p>
                    <a:p>
                      <a:r>
                        <a:rPr lang="en-US" sz="1400" dirty="0" smtClean="0"/>
                        <a:t>import </a:t>
                      </a:r>
                      <a:r>
                        <a:rPr lang="en-US" sz="1400" dirty="0" err="1" smtClean="0"/>
                        <a:t>org.junit.runner.RunWith</a:t>
                      </a:r>
                      <a:r>
                        <a:rPr lang="en-US" sz="1400" dirty="0" smtClean="0"/>
                        <a:t>;</a:t>
                      </a:r>
                    </a:p>
                    <a:p>
                      <a:r>
                        <a:rPr lang="en-US" sz="1400" dirty="0" smtClean="0"/>
                        <a:t>import </a:t>
                      </a:r>
                      <a:r>
                        <a:rPr lang="en-US" sz="1400" dirty="0" err="1" smtClean="0"/>
                        <a:t>org.junit.runners.Suite</a:t>
                      </a:r>
                      <a:r>
                        <a:rPr lang="en-US" sz="1400" dirty="0" smtClean="0"/>
                        <a:t>;</a:t>
                      </a:r>
                    </a:p>
                    <a:p>
                      <a:r>
                        <a:rPr lang="en-US" sz="1400" dirty="0" smtClean="0"/>
                        <a:t> @</a:t>
                      </a:r>
                      <a:r>
                        <a:rPr lang="en-US" sz="1400" dirty="0" err="1" smtClean="0"/>
                        <a:t>RunWith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Suite.class</a:t>
                      </a:r>
                      <a:r>
                        <a:rPr lang="en-US" sz="1400" dirty="0" smtClean="0"/>
                        <a:t>)</a:t>
                      </a:r>
                    </a:p>
                    <a:p>
                      <a:r>
                        <a:rPr lang="en-US" sz="1400" dirty="0" smtClean="0"/>
                        <a:t>@</a:t>
                      </a:r>
                      <a:r>
                        <a:rPr lang="en-US" sz="1400" dirty="0" err="1" smtClean="0"/>
                        <a:t>Suite.SuiteClasses</a:t>
                      </a:r>
                      <a:r>
                        <a:rPr lang="en-US" sz="1400" dirty="0" smtClean="0"/>
                        <a:t>({</a:t>
                      </a:r>
                    </a:p>
                    <a:p>
                      <a:r>
                        <a:rPr lang="en-US" sz="1400" dirty="0" smtClean="0"/>
                        <a:t>        </a:t>
                      </a:r>
                      <a:r>
                        <a:rPr lang="en-US" sz="1400" dirty="0" err="1" smtClean="0"/>
                        <a:t>ExceptionTest.class</a:t>
                      </a:r>
                      <a:r>
                        <a:rPr lang="en-US" sz="1400" dirty="0" smtClean="0"/>
                        <a:t>, </a:t>
                      </a:r>
                    </a:p>
                    <a:p>
                      <a:r>
                        <a:rPr lang="en-US" sz="1400" dirty="0" smtClean="0"/>
                        <a:t>        </a:t>
                      </a:r>
                      <a:r>
                        <a:rPr lang="en-US" sz="1400" dirty="0" err="1" smtClean="0"/>
                        <a:t>TimeoutTest.class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})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@</a:t>
                      </a:r>
                      <a:r>
                        <a:rPr lang="en-US" sz="1400" dirty="0" err="1" smtClean="0"/>
                        <a:t>RunWith</a:t>
                      </a:r>
                      <a:r>
                        <a:rPr lang="en-US" sz="1400" dirty="0" smtClean="0"/>
                        <a:t>, @</a:t>
                      </a:r>
                      <a:r>
                        <a:rPr lang="en-US" sz="1400" dirty="0" err="1" smtClean="0"/>
                        <a:t>SelectPackages</a:t>
                      </a:r>
                      <a:r>
                        <a:rPr lang="en-US" sz="1400" dirty="0" smtClean="0"/>
                        <a:t> and @</a:t>
                      </a:r>
                      <a:r>
                        <a:rPr lang="en-US" sz="1400" dirty="0" err="1" smtClean="0"/>
                        <a:t>SelectClasses</a:t>
                      </a:r>
                      <a:r>
                        <a:rPr lang="en-US" sz="1400" dirty="0" smtClean="0"/>
                        <a:t> e.g.</a:t>
                      </a:r>
                    </a:p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import </a:t>
                      </a:r>
                      <a:r>
                        <a:rPr lang="en-US" sz="1400" dirty="0" err="1" smtClean="0"/>
                        <a:t>org.junit.platform.runner.JUnitPlatform</a:t>
                      </a:r>
                      <a:r>
                        <a:rPr lang="en-US" sz="1400" dirty="0" smtClean="0"/>
                        <a:t>;</a:t>
                      </a:r>
                    </a:p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import </a:t>
                      </a:r>
                      <a:r>
                        <a:rPr lang="en-US" sz="1400" dirty="0" err="1" smtClean="0"/>
                        <a:t>org.junit.platform.suite.api.SelectPackages</a:t>
                      </a:r>
                      <a:r>
                        <a:rPr lang="en-US" sz="1400" dirty="0" smtClean="0"/>
                        <a:t>;</a:t>
                      </a:r>
                    </a:p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import </a:t>
                      </a:r>
                      <a:r>
                        <a:rPr lang="en-US" sz="1400" dirty="0" err="1" smtClean="0"/>
                        <a:t>org.junit.runner.RunWith</a:t>
                      </a:r>
                      <a:r>
                        <a:rPr lang="en-US" sz="1400" dirty="0" smtClean="0"/>
                        <a:t>;</a:t>
                      </a:r>
                    </a:p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 @</a:t>
                      </a:r>
                      <a:r>
                        <a:rPr lang="en-US" sz="1400" dirty="0" err="1" smtClean="0"/>
                        <a:t>RunWith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JUnitPlatform.class</a:t>
                      </a:r>
                      <a:r>
                        <a:rPr lang="en-US" sz="1400" dirty="0" smtClean="0"/>
                        <a:t>)</a:t>
                      </a:r>
                    </a:p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@</a:t>
                      </a:r>
                      <a:r>
                        <a:rPr lang="en-US" sz="1400" dirty="0" err="1" smtClean="0"/>
                        <a:t>SelectPackages</a:t>
                      </a:r>
                      <a:r>
                        <a:rPr lang="en-US" sz="1400" dirty="0" smtClean="0"/>
                        <a:t>("com.howtodoinjava.junit5.examples")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638656"/>
                  </a:ext>
                </a:extLst>
              </a:tr>
              <a:tr h="3610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3rd Party Integration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There is no integration support for 3rd party plugins and IDEs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Dedicated sub-project for this purpose i.e. JUnit Platform. It defines the </a:t>
                      </a:r>
                      <a:r>
                        <a:rPr lang="en-US" sz="1400" dirty="0" err="1" smtClean="0"/>
                        <a:t>TestEngine</a:t>
                      </a:r>
                      <a:r>
                        <a:rPr lang="en-US" sz="1400" dirty="0" smtClean="0"/>
                        <a:t> API for developing a testing framework that runs on the platform.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00352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4048" y="803777"/>
            <a:ext cx="8417052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b="1" dirty="0"/>
              <a:t>JUnit 5 vs JUnit 4 – </a:t>
            </a:r>
            <a:r>
              <a:rPr lang="en-US" b="1" dirty="0" smtClean="0"/>
              <a:t>Others</a:t>
            </a:r>
            <a:endParaRPr 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50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2C96-05BD-4232-AEDC-75FF5CE2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418174"/>
          </a:xfrm>
        </p:spPr>
        <p:txBody>
          <a:bodyPr/>
          <a:lstStyle/>
          <a:p>
            <a:r>
              <a:rPr lang="en-US" sz="3200" dirty="0" smtClean="0"/>
              <a:t>JUnit 4 vs 5</a:t>
            </a:r>
            <a:endParaRPr lang="en-US"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6DF6FB-A0A0-364E-8163-FC5AEEB10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 Cognizant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E6FB650-64CB-7E46-91D9-C4E9C6E56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5100" y="672831"/>
            <a:ext cx="843443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84048" y="1091006"/>
          <a:ext cx="8417052" cy="3609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2687">
                  <a:extLst>
                    <a:ext uri="{9D8B030D-6E8A-4147-A177-3AD203B41FA5}">
                      <a16:colId xmlns:a16="http://schemas.microsoft.com/office/drawing/2014/main" val="705998070"/>
                    </a:ext>
                  </a:extLst>
                </a:gridCol>
                <a:gridCol w="1641988">
                  <a:extLst>
                    <a:ext uri="{9D8B030D-6E8A-4147-A177-3AD203B41FA5}">
                      <a16:colId xmlns:a16="http://schemas.microsoft.com/office/drawing/2014/main" val="1770512183"/>
                    </a:ext>
                  </a:extLst>
                </a:gridCol>
                <a:gridCol w="1692377">
                  <a:extLst>
                    <a:ext uri="{9D8B030D-6E8A-4147-A177-3AD203B41FA5}">
                      <a16:colId xmlns:a16="http://schemas.microsoft.com/office/drawing/2014/main" val="1716364114"/>
                    </a:ext>
                  </a:extLst>
                </a:gridCol>
              </a:tblGrid>
              <a:tr h="36108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JUnit</a:t>
                      </a:r>
                      <a:r>
                        <a:rPr lang="en-US" sz="1800" baseline="0" dirty="0" smtClean="0"/>
                        <a:t> 4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JUnit</a:t>
                      </a:r>
                      <a:r>
                        <a:rPr lang="en-US" sz="1800" baseline="0" dirty="0" smtClean="0"/>
                        <a:t> 5</a:t>
                      </a:r>
                      <a:endParaRPr lang="en-US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750188"/>
                  </a:ext>
                </a:extLst>
              </a:tr>
              <a:tr h="35464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Execute before all test methods in the current class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@</a:t>
                      </a:r>
                      <a:r>
                        <a:rPr lang="en-US" sz="1400" dirty="0" err="1" smtClean="0"/>
                        <a:t>BeforeClass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@</a:t>
                      </a:r>
                      <a:r>
                        <a:rPr lang="en-US" sz="1400" dirty="0" err="1" smtClean="0"/>
                        <a:t>BeforeAll</a:t>
                      </a:r>
                      <a:endParaRPr 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479388"/>
                  </a:ext>
                </a:extLst>
              </a:tr>
              <a:tr h="3610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Execute after all test methods in the current class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@</a:t>
                      </a:r>
                      <a:r>
                        <a:rPr lang="en-US" sz="1400" dirty="0" err="1" smtClean="0"/>
                        <a:t>AfterClass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@</a:t>
                      </a:r>
                      <a:r>
                        <a:rPr lang="en-US" sz="1400" dirty="0" err="1" smtClean="0"/>
                        <a:t>AfterAll</a:t>
                      </a:r>
                      <a:endParaRPr 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925774"/>
                  </a:ext>
                </a:extLst>
              </a:tr>
              <a:tr h="3610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Execute before each test method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@Before	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@</a:t>
                      </a:r>
                      <a:r>
                        <a:rPr lang="en-US" sz="1400" dirty="0" err="1" smtClean="0"/>
                        <a:t>BeforeEach</a:t>
                      </a:r>
                      <a:endParaRPr 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638656"/>
                  </a:ext>
                </a:extLst>
              </a:tr>
              <a:tr h="3610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Execute after each test method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@After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@</a:t>
                      </a:r>
                      <a:r>
                        <a:rPr lang="en-US" sz="1400" dirty="0" err="1" smtClean="0"/>
                        <a:t>AfterEach</a:t>
                      </a:r>
                      <a:endParaRPr 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003520"/>
                  </a:ext>
                </a:extLst>
              </a:tr>
              <a:tr h="3610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Disable a test method / class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@Ignore	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@Disabled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846082"/>
                  </a:ext>
                </a:extLst>
              </a:tr>
              <a:tr h="3610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Test factory for dynamic tests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@</a:t>
                      </a:r>
                      <a:r>
                        <a:rPr lang="en-US" sz="1400" dirty="0" err="1" smtClean="0"/>
                        <a:t>TestFactory</a:t>
                      </a:r>
                      <a:endParaRPr 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245099"/>
                  </a:ext>
                </a:extLst>
              </a:tr>
              <a:tr h="3610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Nested tests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@Nested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359513"/>
                  </a:ext>
                </a:extLst>
              </a:tr>
              <a:tr h="3610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Tagging and filtering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@Category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@Tag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659044"/>
                  </a:ext>
                </a:extLst>
              </a:tr>
              <a:tr h="3610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Register custom extensions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@</a:t>
                      </a:r>
                      <a:r>
                        <a:rPr lang="en-US" sz="1400" dirty="0" err="1" smtClean="0"/>
                        <a:t>ExtendWith</a:t>
                      </a:r>
                      <a:endParaRPr 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84019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4048" y="803777"/>
            <a:ext cx="8417052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b="1" dirty="0"/>
              <a:t>JUnit 5 vs JUnit 4 – </a:t>
            </a:r>
            <a:r>
              <a:rPr lang="en-US" b="1" dirty="0" smtClean="0"/>
              <a:t>Annotations</a:t>
            </a:r>
            <a:endParaRPr 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30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2C96-05BD-4232-AEDC-75FF5CE2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106480"/>
            <a:ext cx="8417052" cy="418174"/>
          </a:xfrm>
        </p:spPr>
        <p:txBody>
          <a:bodyPr/>
          <a:lstStyle/>
          <a:p>
            <a:r>
              <a:rPr lang="en-US" sz="3200" dirty="0" smtClean="0"/>
              <a:t>JUnit Annotations</a:t>
            </a:r>
            <a:endParaRPr lang="en-US"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6DF6FB-A0A0-364E-8163-FC5AEEB10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 Cognizant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E6FB650-64CB-7E46-91D9-C4E9C6E56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4048" y="501794"/>
            <a:ext cx="843443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92739" y="595122"/>
          <a:ext cx="8417052" cy="412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8713">
                  <a:extLst>
                    <a:ext uri="{9D8B030D-6E8A-4147-A177-3AD203B41FA5}">
                      <a16:colId xmlns:a16="http://schemas.microsoft.com/office/drawing/2014/main" val="705998070"/>
                    </a:ext>
                  </a:extLst>
                </a:gridCol>
                <a:gridCol w="6618339">
                  <a:extLst>
                    <a:ext uri="{9D8B030D-6E8A-4147-A177-3AD203B41FA5}">
                      <a16:colId xmlns:a16="http://schemas.microsoft.com/office/drawing/2014/main" val="1770512183"/>
                    </a:ext>
                  </a:extLst>
                </a:gridCol>
              </a:tblGrid>
              <a:tr h="36108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Annotations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750188"/>
                  </a:ext>
                </a:extLst>
              </a:tr>
              <a:tr h="354644"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@</a:t>
                      </a:r>
                      <a:r>
                        <a:rPr lang="en-US" sz="1400" dirty="0" err="1" smtClean="0"/>
                        <a:t>BeforeAll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Executes a method before all tests. 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479388"/>
                  </a:ext>
                </a:extLst>
              </a:tr>
              <a:tr h="361085"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@</a:t>
                      </a:r>
                      <a:r>
                        <a:rPr lang="en-US" sz="1400" dirty="0" err="1" smtClean="0"/>
                        <a:t>AfterAll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Executes a method after all tests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925774"/>
                  </a:ext>
                </a:extLst>
              </a:tr>
              <a:tr h="361085"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@</a:t>
                      </a:r>
                      <a:r>
                        <a:rPr lang="en-US" sz="1400" dirty="0" err="1" smtClean="0"/>
                        <a:t>BeforeEach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Execute before each test method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638656"/>
                  </a:ext>
                </a:extLst>
              </a:tr>
              <a:tr h="361085"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@</a:t>
                      </a:r>
                      <a:r>
                        <a:rPr lang="en-US" sz="1400" dirty="0" err="1" smtClean="0"/>
                        <a:t>AfterEach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Execute after each test method,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003520"/>
                  </a:ext>
                </a:extLst>
              </a:tr>
              <a:tr h="361085"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@Disabled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is used to disable or skip tests at class or method level. 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846082"/>
                  </a:ext>
                </a:extLst>
              </a:tr>
              <a:tr h="361085"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@</a:t>
                      </a:r>
                      <a:r>
                        <a:rPr lang="en-US" sz="1400" dirty="0" err="1" smtClean="0"/>
                        <a:t>TestFactory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to signal that the annotated method is a test factory method.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245099"/>
                  </a:ext>
                </a:extLst>
              </a:tr>
              <a:tr h="361085"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@Nested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be used to mark a nested class to be included in the test cases.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359513"/>
                  </a:ext>
                </a:extLst>
              </a:tr>
              <a:tr h="361085"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@Order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useful when we want to create a test pack with selected tests.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659044"/>
                  </a:ext>
                </a:extLst>
              </a:tr>
              <a:tr h="361085"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@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RepeatedTest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Ability to repeat a test a specified number of times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840192"/>
                  </a:ext>
                </a:extLst>
              </a:tr>
              <a:tr h="361085"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001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025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2C96-05BD-4232-AEDC-75FF5CE2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2"/>
            <a:ext cx="8417052" cy="395774"/>
          </a:xfrm>
        </p:spPr>
        <p:txBody>
          <a:bodyPr/>
          <a:lstStyle/>
          <a:p>
            <a:r>
              <a:rPr lang="en-US" dirty="0" smtClean="0"/>
              <a:t>JUnit Test Framework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6DF6FB-A0A0-364E-8163-FC5AEEB10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 Cognizant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E6FB650-64CB-7E46-91D9-C4E9C6E56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9C7BFD-08F3-7F49-8F00-E3FDBFBCAA8B}"/>
              </a:ext>
            </a:extLst>
          </p:cNvPr>
          <p:cNvSpPr/>
          <p:nvPr/>
        </p:nvSpPr>
        <p:spPr>
          <a:xfrm>
            <a:off x="289112" y="1481551"/>
            <a:ext cx="78073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800" dirty="0"/>
          </a:p>
        </p:txBody>
      </p:sp>
      <p:sp>
        <p:nvSpPr>
          <p:cNvPr id="10" name="Rectangle 9"/>
          <p:cNvSpPr/>
          <p:nvPr/>
        </p:nvSpPr>
        <p:spPr>
          <a:xfrm>
            <a:off x="385100" y="692495"/>
            <a:ext cx="843443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4048" y="769711"/>
            <a:ext cx="8435487" cy="403187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JUnit test framework provides the following important features</a:t>
            </a:r>
            <a:r>
              <a:rPr lang="en-US" sz="1600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/>
              <a:t>Fixtures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Fixtures is a fixed state of a set of objects used as a baseline for running tests. The purpose of a test fixture is to ensure that there is a well-known and fixed environment in which tests are run so that results are repeatable. It includes</a:t>
            </a:r>
            <a:r>
              <a:rPr lang="en-US" sz="1400" dirty="0" smtClean="0"/>
              <a:t>: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setUp</a:t>
            </a:r>
            <a:r>
              <a:rPr lang="en-US" sz="1400" dirty="0"/>
              <a:t>() method, which runs before every test invocation</a:t>
            </a:r>
            <a:r>
              <a:rPr lang="en-US" sz="1400" dirty="0" smtClean="0"/>
              <a:t>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tearDown</a:t>
            </a:r>
            <a:r>
              <a:rPr lang="en-US" sz="1400" dirty="0"/>
              <a:t>() method, which runs after every test method.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Test </a:t>
            </a:r>
            <a:r>
              <a:rPr lang="en-US" sz="1600" dirty="0" smtClean="0"/>
              <a:t>suites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A test suite bundles a few unit test cases and runs them together. In JUnit, both @</a:t>
            </a:r>
            <a:r>
              <a:rPr lang="en-US" sz="1400" dirty="0" err="1"/>
              <a:t>RunWith</a:t>
            </a:r>
            <a:r>
              <a:rPr lang="en-US" sz="1400" dirty="0"/>
              <a:t> and @Suite annotation are used to run the suite test.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Test </a:t>
            </a:r>
            <a:r>
              <a:rPr lang="en-US" sz="1600" dirty="0" smtClean="0"/>
              <a:t>runners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Test runner is used for executing the test cases.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JUnit classes </a:t>
            </a:r>
            <a:endParaRPr lang="en-US" sz="16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JUnit classes are important classes, used in writing and testing </a:t>
            </a:r>
            <a:r>
              <a:rPr lang="en-US" sz="1400" dirty="0" err="1"/>
              <a:t>JUnits</a:t>
            </a:r>
            <a:r>
              <a:rPr lang="en-US" sz="1400" dirty="0"/>
              <a:t>. Some of the important classes are: </a:t>
            </a:r>
            <a:endParaRPr lang="en-US" sz="1400" dirty="0" smtClean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Assert - Contains a set of assert methods.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TestCase</a:t>
            </a:r>
            <a:r>
              <a:rPr lang="en-US" sz="1400" dirty="0"/>
              <a:t> - Contains a test case that defines the fixture to run multiple tests.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TestResult</a:t>
            </a:r>
            <a:r>
              <a:rPr lang="en-US" sz="1400" dirty="0"/>
              <a:t> - Contains methods to collect the results of executing a test case.</a:t>
            </a:r>
          </a:p>
        </p:txBody>
      </p:sp>
    </p:spTree>
    <p:extLst>
      <p:ext uri="{BB962C8B-B14F-4D97-AF65-F5344CB8AC3E}">
        <p14:creationId xmlns:p14="http://schemas.microsoft.com/office/powerpoint/2010/main" val="397510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2C96-05BD-4232-AEDC-75FF5CE26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Exceptions</a:t>
            </a:r>
            <a:endParaRPr lang="en-US"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6DF6FB-A0A0-364E-8163-FC5AEEB10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 Cognizant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E6FB650-64CB-7E46-91D9-C4E9C6E56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5100" y="692495"/>
            <a:ext cx="843443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1445" y="973394"/>
            <a:ext cx="8299655" cy="221599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JUnit provides the facility to trace the exception and also to check whether the code is throwing expected exception or not.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/>
              <a:t>Junit4 </a:t>
            </a:r>
            <a:r>
              <a:rPr lang="en-US" sz="1600" dirty="0"/>
              <a:t>provides an easy and readable way for exception testing, you can use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dirty="0" smtClean="0"/>
              <a:t>Optional </a:t>
            </a:r>
            <a:r>
              <a:rPr lang="en-US" sz="1600" dirty="0"/>
              <a:t>parameter (expected) of @test annotation and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dirty="0"/>
              <a:t>To trace the information ,"fail()" can be used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While Testing exception, you need to ensure that exception class you are providing in that optional parameter of @test annotation is the same. This is because you are expecting an exception from the method you are Unit Testing, otherwise our JUnit test would fail.</a:t>
            </a:r>
          </a:p>
        </p:txBody>
      </p:sp>
    </p:spTree>
    <p:extLst>
      <p:ext uri="{BB962C8B-B14F-4D97-AF65-F5344CB8AC3E}">
        <p14:creationId xmlns:p14="http://schemas.microsoft.com/office/powerpoint/2010/main" val="89436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BD5F253-9BCF-4741-B957-6240EC1D3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099" y="245877"/>
            <a:ext cx="8150529" cy="570123"/>
          </a:xfrm>
        </p:spPr>
        <p:txBody>
          <a:bodyPr/>
          <a:lstStyle/>
          <a:p>
            <a:r>
              <a:rPr lang="en-US" sz="3200" dirty="0" smtClean="0"/>
              <a:t>JUnit </a:t>
            </a:r>
            <a:r>
              <a:rPr lang="en-US" sz="3200" dirty="0" smtClean="0"/>
              <a:t>Dynamic Test</a:t>
            </a:r>
            <a:endParaRPr lang="en-US"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59A4AB-0D7F-724A-BB1D-F5F2188DE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2020 Cognizant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33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820D1AA-883F-134E-B0CA-ACD044238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FEF571-C9B4-4D92-A7F7-315B894862A8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33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0386" y="3352800"/>
            <a:ext cx="7136595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8805" y="4309167"/>
            <a:ext cx="7136595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5099" y="628081"/>
            <a:ext cx="843443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5099" y="816000"/>
            <a:ext cx="6969429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 smtClean="0"/>
              <a:t>What is </a:t>
            </a:r>
            <a:r>
              <a:rPr lang="en-US" sz="1600" b="1" dirty="0" err="1" smtClean="0"/>
              <a:t>DynamicTest</a:t>
            </a:r>
            <a:r>
              <a:rPr lang="en-US" sz="1600" b="1" dirty="0" smtClean="0"/>
              <a:t>?</a:t>
            </a:r>
            <a:endParaRPr lang="en-US" sz="1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13699" y="1056004"/>
            <a:ext cx="8107515" cy="196977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The </a:t>
            </a:r>
            <a:r>
              <a:rPr lang="en-US" sz="1600" dirty="0"/>
              <a:t>standard tests annotated with @Test annotation are static tests which are fully specified at the compile time. A </a:t>
            </a:r>
            <a:r>
              <a:rPr lang="en-US" sz="1600" dirty="0" err="1"/>
              <a:t>DynamicTest</a:t>
            </a:r>
            <a:r>
              <a:rPr lang="en-US" sz="1600" dirty="0"/>
              <a:t> is a test generated during runtime. These tests are generated by a factory method annotated with the @</a:t>
            </a:r>
            <a:r>
              <a:rPr lang="en-US" sz="1600" dirty="0" err="1"/>
              <a:t>TestFactory</a:t>
            </a:r>
            <a:r>
              <a:rPr lang="en-US" sz="1600" dirty="0"/>
              <a:t> annotation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1600" dirty="0" smtClean="0"/>
              <a:t>The</a:t>
            </a:r>
            <a:r>
              <a:rPr lang="en-US" sz="1600" dirty="0"/>
              <a:t> </a:t>
            </a:r>
            <a:r>
              <a:rPr lang="en-US" sz="1600" dirty="0" err="1"/>
              <a:t>DynamicTests</a:t>
            </a:r>
            <a:r>
              <a:rPr lang="en-US" sz="1600" dirty="0"/>
              <a:t> are executed differently than the standard @Tests and do not support lifecycle callbacks. Meaning, the @</a:t>
            </a:r>
            <a:r>
              <a:rPr lang="en-US" sz="1600" dirty="0" err="1"/>
              <a:t>BeforeEach</a:t>
            </a:r>
            <a:r>
              <a:rPr lang="en-US" sz="1600" dirty="0"/>
              <a:t> and the @</a:t>
            </a:r>
            <a:r>
              <a:rPr lang="en-US" sz="1600" dirty="0" err="1"/>
              <a:t>AfterEach</a:t>
            </a:r>
            <a:r>
              <a:rPr lang="en-US" sz="1600" dirty="0"/>
              <a:t> methods will not be called for the </a:t>
            </a:r>
            <a:r>
              <a:rPr lang="en-US" sz="1600" dirty="0" err="1"/>
              <a:t>DynamicTests</a:t>
            </a:r>
            <a:r>
              <a:rPr lang="en-US" sz="1600" dirty="0"/>
              <a:t>.</a:t>
            </a:r>
          </a:p>
          <a:p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79" y="3784599"/>
            <a:ext cx="810751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. </a:t>
            </a:r>
            <a:endParaRPr lang="en-US" sz="16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78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BD5F253-9BCF-4741-B957-6240EC1D3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099" y="245877"/>
            <a:ext cx="8150529" cy="570123"/>
          </a:xfrm>
        </p:spPr>
        <p:txBody>
          <a:bodyPr/>
          <a:lstStyle/>
          <a:p>
            <a:r>
              <a:rPr lang="en-US" sz="3200" dirty="0" smtClean="0"/>
              <a:t>JUnit Code Coverage </a:t>
            </a:r>
            <a:endParaRPr lang="en-US"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59A4AB-0D7F-724A-BB1D-F5F2188DE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2020 Cognizant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33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820D1AA-883F-134E-B0CA-ACD044238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FEF571-C9B4-4D92-A7F7-315B894862A8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33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0386" y="3352800"/>
            <a:ext cx="7136595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8805" y="4309167"/>
            <a:ext cx="7136595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5099" y="628081"/>
            <a:ext cx="843443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5099" y="816000"/>
            <a:ext cx="6969429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 smtClean="0"/>
              <a:t>What is Code Coverage?</a:t>
            </a:r>
            <a:endParaRPr lang="en-US" sz="1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13699" y="1056004"/>
            <a:ext cx="8107515" cy="270843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Code coverage means measuring how much of your code is executed during your unit tests. Basically, that means that after running your unit tests, you get a report showing you how many percent of the code that was executed during the tests, and also what lines precisely that were executed.</a:t>
            </a:r>
          </a:p>
          <a:p>
            <a:endParaRPr lang="en-US" sz="1600" dirty="0"/>
          </a:p>
          <a:p>
            <a:r>
              <a:rPr lang="en-US" sz="1600" dirty="0" smtClean="0"/>
              <a:t>To </a:t>
            </a:r>
            <a:r>
              <a:rPr lang="en-US" sz="1600" dirty="0"/>
              <a:t>measure code coverage you need a coverage tool. </a:t>
            </a:r>
            <a:r>
              <a:rPr lang="en-US" sz="1600" dirty="0" smtClean="0"/>
              <a:t>List </a:t>
            </a:r>
            <a:r>
              <a:rPr lang="en-US" sz="1600" dirty="0"/>
              <a:t>of code coverage tools for Java</a:t>
            </a:r>
            <a:r>
              <a:rPr lang="en-US" sz="1600" dirty="0" smtClean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dirty="0" err="1"/>
              <a:t>Jacoco</a:t>
            </a:r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dirty="0" err="1"/>
              <a:t>EclEmma</a:t>
            </a:r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dirty="0" smtClean="0"/>
              <a:t>Emma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dirty="0" err="1" smtClean="0"/>
              <a:t>Cobertura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79" y="3784599"/>
            <a:ext cx="810751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. </a:t>
            </a:r>
            <a:endParaRPr lang="en-US" sz="16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4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2C96-05BD-4232-AEDC-75FF5CE2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355741"/>
          </a:xfrm>
        </p:spPr>
        <p:txBody>
          <a:bodyPr/>
          <a:lstStyle/>
          <a:p>
            <a:r>
              <a:rPr lang="en-US" dirty="0"/>
              <a:t>JUnit </a:t>
            </a:r>
            <a:r>
              <a:rPr lang="en-US" dirty="0" smtClean="0"/>
              <a:t>– Best Practices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6DF6FB-A0A0-364E-8163-FC5AEEB10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 Cognizant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E6FB650-64CB-7E46-91D9-C4E9C6E56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8AED967-DA21-7047-85EA-17C24E6AE50A}"/>
              </a:ext>
            </a:extLst>
          </p:cNvPr>
          <p:cNvGrpSpPr/>
          <p:nvPr/>
        </p:nvGrpSpPr>
        <p:grpSpPr>
          <a:xfrm>
            <a:off x="289112" y="974574"/>
            <a:ext cx="8220406" cy="3061589"/>
            <a:chOff x="289112" y="852443"/>
            <a:chExt cx="8220406" cy="306158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E9C7BFD-08F3-7F49-8F00-E3FDBFBCAA8B}"/>
                </a:ext>
              </a:extLst>
            </p:cNvPr>
            <p:cNvSpPr/>
            <p:nvPr/>
          </p:nvSpPr>
          <p:spPr>
            <a:xfrm>
              <a:off x="384048" y="852443"/>
              <a:ext cx="7807309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sz="1400" dirty="0"/>
                <a:t>Test only one code unit at a time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sz="1400" dirty="0"/>
                <a:t>Don’t make unnecessary assertions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sz="1400" dirty="0"/>
                <a:t>Make each test independent of all the others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sz="1400" smtClean="0"/>
                <a:t>Don’t </a:t>
              </a:r>
              <a:r>
                <a:rPr lang="en-US" sz="1400" dirty="0"/>
                <a:t>unit-test configuration settings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sz="1400" dirty="0"/>
                <a:t>Name your unit tests clearly and consistently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sz="1400" dirty="0"/>
                <a:t>All methods, regardless of visibility, should have appropriate unit tests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sz="1400" dirty="0"/>
                <a:t>Put assertion parameters in the proper order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sz="1400" dirty="0"/>
                <a:t>Ensure that test code is separated from production code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sz="1400" dirty="0"/>
                <a:t>Do not print anything out in unit tests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69ECB31-A581-974C-81E2-4CCE982A6329}"/>
                </a:ext>
              </a:extLst>
            </p:cNvPr>
            <p:cNvSpPr/>
            <p:nvPr/>
          </p:nvSpPr>
          <p:spPr>
            <a:xfrm>
              <a:off x="289112" y="2172053"/>
              <a:ext cx="7807309" cy="4508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3000"/>
                </a:lnSpc>
              </a:pPr>
              <a:endParaRPr lang="en-US" sz="2400" spc="3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73D66E7-4720-0841-BDF0-27064A1ED526}"/>
                </a:ext>
              </a:extLst>
            </p:cNvPr>
            <p:cNvSpPr/>
            <p:nvPr/>
          </p:nvSpPr>
          <p:spPr>
            <a:xfrm>
              <a:off x="289112" y="3575478"/>
              <a:ext cx="822040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1600" dirty="0">
                <a:solidFill>
                  <a:schemeClr val="tx2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385100" y="584343"/>
            <a:ext cx="843443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9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2C96-05BD-4232-AEDC-75FF5CE2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01266"/>
          </a:xfrm>
        </p:spPr>
        <p:txBody>
          <a:bodyPr/>
          <a:lstStyle/>
          <a:p>
            <a:r>
              <a:rPr lang="en-US" sz="3200" dirty="0" smtClean="0"/>
              <a:t>Agenda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6DF6FB-A0A0-364E-8163-FC5AEEB10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 Cognizant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E6FB650-64CB-7E46-91D9-C4E9C6E56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C19AF3-1B66-3E4B-8D90-157576CA0A34}"/>
              </a:ext>
            </a:extLst>
          </p:cNvPr>
          <p:cNvSpPr/>
          <p:nvPr/>
        </p:nvSpPr>
        <p:spPr>
          <a:xfrm>
            <a:off x="289112" y="875586"/>
            <a:ext cx="824224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What </a:t>
            </a:r>
            <a:r>
              <a:rPr lang="en-US" sz="16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is JUnit?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Advantages and uses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JUnit Features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Setup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JUnit</a:t>
            </a:r>
            <a:endParaRPr lang="en-US" sz="16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Simple </a:t>
            </a:r>
            <a:r>
              <a:rPr lang="en-US" sz="16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JUnit Program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Annotations </a:t>
            </a:r>
            <a:r>
              <a:rPr lang="en-US" sz="1600" b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and </a:t>
            </a:r>
            <a:r>
              <a:rPr lang="en-US" sz="1600" b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Assert</a:t>
            </a:r>
            <a:endParaRPr lang="en-US" sz="16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JUnit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4 vs 5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Junit 5 Annotation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JUnit Test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JUnit Exceptions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Dynamic Tests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Code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Coverage -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Jacoco</a:t>
            </a:r>
            <a:endParaRPr lang="en-US" sz="1600" b="1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Best </a:t>
            </a:r>
            <a:r>
              <a:rPr lang="en-US" sz="16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Practices</a:t>
            </a:r>
            <a:endParaRPr lang="en-US" sz="16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8AED967-DA21-7047-85EA-17C24E6AE50A}"/>
              </a:ext>
            </a:extLst>
          </p:cNvPr>
          <p:cNvGrpSpPr/>
          <p:nvPr/>
        </p:nvGrpSpPr>
        <p:grpSpPr>
          <a:xfrm>
            <a:off x="289112" y="1082601"/>
            <a:ext cx="8220406" cy="2953562"/>
            <a:chOff x="289112" y="960470"/>
            <a:chExt cx="8220406" cy="295356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E9C7BFD-08F3-7F49-8F00-E3FDBFBCAA8B}"/>
                </a:ext>
              </a:extLst>
            </p:cNvPr>
            <p:cNvSpPr/>
            <p:nvPr/>
          </p:nvSpPr>
          <p:spPr>
            <a:xfrm>
              <a:off x="384048" y="960470"/>
              <a:ext cx="7807309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2400" dirty="0" smtClean="0"/>
            </a:p>
            <a:p>
              <a:endParaRPr lang="en-US" sz="2400" dirty="0" smtClean="0"/>
            </a:p>
            <a:p>
              <a:endParaRPr lang="en-US" sz="24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73D66E7-4720-0841-BDF0-27064A1ED526}"/>
                </a:ext>
              </a:extLst>
            </p:cNvPr>
            <p:cNvSpPr/>
            <p:nvPr/>
          </p:nvSpPr>
          <p:spPr>
            <a:xfrm>
              <a:off x="289112" y="3575478"/>
              <a:ext cx="822040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1600" dirty="0">
                <a:solidFill>
                  <a:schemeClr val="tx2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385100" y="692495"/>
            <a:ext cx="843443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3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1079CE-1157-1949-82DC-628D3FB165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Bhaskar 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AD2C5-24F5-ED48-B57A-BB5AFBAC60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haskar.dara</a:t>
            </a:r>
            <a:r>
              <a:rPr lang="en-US" dirty="0" smtClean="0"/>
              <a:t>@cognizant.com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9749A6-EA40-0847-AE40-1ACFC8A75D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7334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2C96-05BD-4232-AEDC-75FF5CE2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463893"/>
          </a:xfrm>
        </p:spPr>
        <p:txBody>
          <a:bodyPr/>
          <a:lstStyle/>
          <a:p>
            <a:r>
              <a:rPr lang="en-US" sz="3200" dirty="0" smtClean="0"/>
              <a:t>What is JUnit? </a:t>
            </a:r>
            <a:endParaRPr lang="en-US"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6DF6FB-A0A0-364E-8163-FC5AEEB10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 Cognizant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E6FB650-64CB-7E46-91D9-C4E9C6E56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9C7BFD-08F3-7F49-8F00-E3FDBFBCAA8B}"/>
              </a:ext>
            </a:extLst>
          </p:cNvPr>
          <p:cNvSpPr/>
          <p:nvPr/>
        </p:nvSpPr>
        <p:spPr>
          <a:xfrm>
            <a:off x="1641987" y="1000504"/>
            <a:ext cx="717754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/>
              <a:t>JUnit </a:t>
            </a:r>
            <a:r>
              <a:rPr lang="en-US" sz="1600" dirty="0"/>
              <a:t>is an open source Unit Testing Framework for Java programming language. It is useful for Java Developers to write and run repeatable </a:t>
            </a:r>
            <a:r>
              <a:rPr lang="en-US" sz="1600" dirty="0" smtClean="0"/>
              <a:t>tests. It </a:t>
            </a:r>
            <a:r>
              <a:rPr lang="en-US" sz="1600" dirty="0"/>
              <a:t>is a family of unit testing frameworks collectively known as </a:t>
            </a:r>
            <a:r>
              <a:rPr lang="en-US" sz="1600" dirty="0" err="1"/>
              <a:t>xUnit</a:t>
            </a:r>
            <a:r>
              <a:rPr lang="en-US" sz="16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JUnit promotes the idea of "first testing then coding", which emphasizes on setting up the test data for a piece of code that can be tested first and then implemented. This approach is like "test a little, code a little, test a little, code a little." It increases the productivity of the programmer and the stability of program code, which in turn reduces the stress on the programmer and the time spent on debugging.   </a:t>
            </a:r>
            <a:endParaRPr lang="en-US" sz="12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5100" y="692495"/>
            <a:ext cx="843443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53" y="816871"/>
            <a:ext cx="1396050" cy="80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0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2C96-05BD-4232-AEDC-75FF5CE2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463893"/>
          </a:xfrm>
        </p:spPr>
        <p:txBody>
          <a:bodyPr/>
          <a:lstStyle/>
          <a:p>
            <a:r>
              <a:rPr lang="en-US" sz="3200" dirty="0" smtClean="0"/>
              <a:t>JUnit Advantages and uses</a:t>
            </a:r>
            <a:endParaRPr lang="en-US"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6DF6FB-A0A0-364E-8163-FC5AEEB10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 Cognizant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E6FB650-64CB-7E46-91D9-C4E9C6E56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9C7BFD-08F3-7F49-8F00-E3FDBFBCAA8B}"/>
              </a:ext>
            </a:extLst>
          </p:cNvPr>
          <p:cNvSpPr/>
          <p:nvPr/>
        </p:nvSpPr>
        <p:spPr>
          <a:xfrm>
            <a:off x="384048" y="1029267"/>
            <a:ext cx="843548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Programmers become more productive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Increase the quality of the developed code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Enables writing test cases while developing the software that helps test early and detect issues.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Ensure the functionality is performing as expected every time the code is modified by the use of repeatable automated test cases.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Supported by all IDE including Eclipse, </a:t>
            </a:r>
            <a:r>
              <a:rPr lang="en-US" sz="1600" dirty="0" err="1"/>
              <a:t>Netbeans</a:t>
            </a:r>
            <a:r>
              <a:rPr lang="en-US" sz="1600" dirty="0"/>
              <a:t>, RAD etc.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Integrates with Ant and </a:t>
            </a:r>
            <a:r>
              <a:rPr lang="en-US" sz="1600" dirty="0" smtClean="0"/>
              <a:t>Maven </a:t>
            </a:r>
            <a:r>
              <a:rPr lang="en-US" sz="1600" dirty="0"/>
              <a:t>that enables </a:t>
            </a:r>
            <a:r>
              <a:rPr lang="en-US" sz="1600" dirty="0" smtClean="0"/>
              <a:t>execution </a:t>
            </a:r>
            <a:r>
              <a:rPr lang="en-US" sz="1600" dirty="0"/>
              <a:t>of test suites or test cases as part of the build process, capturing test result and reporting.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Widely adopted by many organizations around the world for performing unit testing in Java programming language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5100" y="692495"/>
            <a:ext cx="843443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6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2C96-05BD-4232-AEDC-75FF5CE2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418174"/>
          </a:xfrm>
        </p:spPr>
        <p:txBody>
          <a:bodyPr/>
          <a:lstStyle/>
          <a:p>
            <a:r>
              <a:rPr lang="en-US" sz="3200" dirty="0" smtClean="0"/>
              <a:t>JUnit Features</a:t>
            </a:r>
            <a:endParaRPr lang="en-US"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6DF6FB-A0A0-364E-8163-FC5AEEB10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 Cognizant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E6FB650-64CB-7E46-91D9-C4E9C6E56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9C7BFD-08F3-7F49-8F00-E3FDBFBCAA8B}"/>
              </a:ext>
            </a:extLst>
          </p:cNvPr>
          <p:cNvSpPr/>
          <p:nvPr/>
        </p:nvSpPr>
        <p:spPr>
          <a:xfrm>
            <a:off x="384048" y="987111"/>
            <a:ext cx="843548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JUnit is an open source framework, which is used for writing and running tests.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Provides annotations to identify test methods.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Provides assertions for testing expected results.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Provides test runners for running tests.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JUnit tests allow you to write codes faster, which increases quality.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JUnit is elegantly simple. It is less complex and takes less time.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JUnit tests can be run automatically and they check their own results and provide immediate feedback. There's no need to manually comb through a report of test results.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JUnit tests can be organized into test suites containing test cases and even other test suites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85100" y="692495"/>
            <a:ext cx="843443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6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BD5F253-9BCF-4741-B957-6240EC1D3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099" y="245877"/>
            <a:ext cx="8150529" cy="570123"/>
          </a:xfrm>
        </p:spPr>
        <p:txBody>
          <a:bodyPr/>
          <a:lstStyle/>
          <a:p>
            <a:r>
              <a:rPr lang="en-US" sz="3200" dirty="0"/>
              <a:t>Setup JUnit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59A4AB-0D7F-724A-BB1D-F5F2188DE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2020 Cognizant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33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820D1AA-883F-134E-B0CA-ACD044238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FEF571-C9B4-4D92-A7F7-315B894862A8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33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808047"/>
              </p:ext>
            </p:extLst>
          </p:nvPr>
        </p:nvGraphicFramePr>
        <p:xfrm>
          <a:off x="902521" y="832913"/>
          <a:ext cx="6894460" cy="2875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7595">
                  <a:extLst>
                    <a:ext uri="{9D8B030D-6E8A-4147-A177-3AD203B41FA5}">
                      <a16:colId xmlns:a16="http://schemas.microsoft.com/office/drawing/2014/main" val="3166568773"/>
                    </a:ext>
                  </a:extLst>
                </a:gridCol>
                <a:gridCol w="4286865">
                  <a:extLst>
                    <a:ext uri="{9D8B030D-6E8A-4147-A177-3AD203B41FA5}">
                      <a16:colId xmlns:a16="http://schemas.microsoft.com/office/drawing/2014/main" val="1158484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378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Tool Name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JUnit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version  4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or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634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Software Requirements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JDK 1.5 or above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968794"/>
                  </a:ext>
                </a:extLst>
              </a:tr>
              <a:tr h="1021123">
                <a:tc>
                  <a:txBody>
                    <a:bodyPr/>
                    <a:lstStyle/>
                    <a:p>
                      <a:r>
                        <a:rPr lang="en-US" dirty="0" smtClean="0"/>
                        <a:t>Hardware requirements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Windows7/Linux/Mac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11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332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Other requirements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Eclipse Mars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087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90666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60386" y="3352800"/>
            <a:ext cx="7136595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5880501" y="1647079"/>
          <a:ext cx="1759163" cy="78550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4086">
                  <a:extLst>
                    <a:ext uri="{9D8B030D-6E8A-4147-A177-3AD203B41FA5}">
                      <a16:colId xmlns:a16="http://schemas.microsoft.com/office/drawing/2014/main" val="1413432139"/>
                    </a:ext>
                  </a:extLst>
                </a:gridCol>
                <a:gridCol w="725077">
                  <a:extLst>
                    <a:ext uri="{9D8B030D-6E8A-4147-A177-3AD203B41FA5}">
                      <a16:colId xmlns:a16="http://schemas.microsoft.com/office/drawing/2014/main" val="152441990"/>
                    </a:ext>
                  </a:extLst>
                </a:gridCol>
              </a:tblGrid>
              <a:tr h="2264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Processor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1.5 GHz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497280"/>
                  </a:ext>
                </a:extLst>
              </a:tr>
              <a:tr h="223846"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RAM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GB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816120"/>
                  </a:ext>
                </a:extLst>
              </a:tr>
              <a:tr h="297825"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Disk space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 GB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88488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58805" y="4309167"/>
            <a:ext cx="7136595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1453" y="3799012"/>
            <a:ext cx="6894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A0C4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A0C4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JUnit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A0C4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will be executed under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A0C4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Eclipse,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A0C4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provided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A0C4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Eclipse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A0C4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IDE system requirement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33A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5099" y="628081"/>
            <a:ext cx="843443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3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BD5F253-9BCF-4741-B957-6240EC1D3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099" y="245877"/>
            <a:ext cx="8150529" cy="570123"/>
          </a:xfrm>
        </p:spPr>
        <p:txBody>
          <a:bodyPr/>
          <a:lstStyle/>
          <a:p>
            <a:r>
              <a:rPr lang="en-US" sz="3200" dirty="0"/>
              <a:t>Setup JUnit </a:t>
            </a:r>
            <a:r>
              <a:rPr lang="en-US" sz="3200" dirty="0" err="1" smtClean="0"/>
              <a:t>Cont</a:t>
            </a:r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59A4AB-0D7F-724A-BB1D-F5F2188DE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2020 Cognizant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33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820D1AA-883F-134E-B0CA-ACD044238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FEF571-C9B4-4D92-A7F7-315B894862A8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33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0386" y="3352800"/>
            <a:ext cx="7136595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8805" y="4309167"/>
            <a:ext cx="7136595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5099" y="628081"/>
            <a:ext cx="843443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3699" y="816000"/>
            <a:ext cx="6740829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/>
              <a:t>Step 1: Verify Java Installation 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945773"/>
              </p:ext>
            </p:extLst>
          </p:nvPr>
        </p:nvGraphicFramePr>
        <p:xfrm>
          <a:off x="613699" y="1123993"/>
          <a:ext cx="8107516" cy="316992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57785">
                  <a:extLst>
                    <a:ext uri="{9D8B030D-6E8A-4147-A177-3AD203B41FA5}">
                      <a16:colId xmlns:a16="http://schemas.microsoft.com/office/drawing/2014/main" val="1162751864"/>
                    </a:ext>
                  </a:extLst>
                </a:gridCol>
                <a:gridCol w="1720645">
                  <a:extLst>
                    <a:ext uri="{9D8B030D-6E8A-4147-A177-3AD203B41FA5}">
                      <a16:colId xmlns:a16="http://schemas.microsoft.com/office/drawing/2014/main" val="2431307082"/>
                    </a:ext>
                  </a:extLst>
                </a:gridCol>
                <a:gridCol w="5329086">
                  <a:extLst>
                    <a:ext uri="{9D8B030D-6E8A-4147-A177-3AD203B41FA5}">
                      <a16:colId xmlns:a16="http://schemas.microsoft.com/office/drawing/2014/main" val="1712357126"/>
                    </a:ext>
                  </a:extLst>
                </a:gridCol>
              </a:tblGrid>
              <a:tr h="3311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OS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Command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Output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021286"/>
                  </a:ext>
                </a:extLst>
              </a:tr>
              <a:tr h="3770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Windows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baseline="0" dirty="0" smtClean="0"/>
                        <a:t>c:\&gt;java -version 	</a:t>
                      </a:r>
                      <a:endParaRPr lang="en-US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java version "1.8.0_251"</a:t>
                      </a:r>
                    </a:p>
                    <a:p>
                      <a:r>
                        <a:rPr lang="en-US" sz="1400" dirty="0" smtClean="0"/>
                        <a:t>Java(TM) SE Runtime Environment (build 1.8.0_251-b08)</a:t>
                      </a:r>
                    </a:p>
                    <a:p>
                      <a:r>
                        <a:rPr lang="en-US" sz="1400" dirty="0" smtClean="0"/>
                        <a:t>Java </a:t>
                      </a:r>
                      <a:r>
                        <a:rPr lang="en-US" sz="1400" dirty="0" err="1" smtClean="0"/>
                        <a:t>HotSpot</a:t>
                      </a:r>
                      <a:r>
                        <a:rPr lang="en-US" sz="1400" dirty="0" smtClean="0"/>
                        <a:t>(TM) 64-Bit Server VM (build 25.251-b08, mixed mode)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885240"/>
                  </a:ext>
                </a:extLst>
              </a:tr>
              <a:tr h="3770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Linux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baseline="0" dirty="0" smtClean="0"/>
                        <a:t>$java -version 	</a:t>
                      </a:r>
                      <a:endParaRPr lang="en-US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kern="1200" baseline="0" dirty="0" smtClean="0"/>
                        <a:t>java version "</a:t>
                      </a:r>
                      <a:r>
                        <a:rPr lang="en-US" sz="1400" dirty="0" smtClean="0"/>
                        <a:t>1.8.0_251</a:t>
                      </a:r>
                      <a:r>
                        <a:rPr lang="en-US" sz="1400" u="none" strike="noStrike" kern="1200" baseline="0" dirty="0" smtClean="0"/>
                        <a:t>" </a:t>
                      </a:r>
                    </a:p>
                    <a:p>
                      <a:r>
                        <a:rPr lang="en-US" sz="1400" u="none" strike="noStrike" kern="1200" baseline="0" dirty="0" smtClean="0"/>
                        <a:t>Java(TM) SE Runtime Environment (build </a:t>
                      </a:r>
                      <a:r>
                        <a:rPr lang="en-US" sz="1400" dirty="0" smtClean="0"/>
                        <a:t>1.8.0_251-b08</a:t>
                      </a:r>
                      <a:r>
                        <a:rPr lang="en-US" sz="1400" u="none" strike="noStrike" kern="1200" baseline="0" dirty="0" smtClean="0"/>
                        <a:t>) </a:t>
                      </a:r>
                    </a:p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baseline="0" dirty="0" smtClean="0"/>
                        <a:t>Java </a:t>
                      </a:r>
                      <a:r>
                        <a:rPr lang="en-US" sz="1400" u="none" strike="noStrike" kern="1200" baseline="0" dirty="0" err="1" smtClean="0"/>
                        <a:t>HotSpot</a:t>
                      </a:r>
                      <a:r>
                        <a:rPr lang="en-US" sz="1400" u="none" strike="noStrike" kern="1200" baseline="0" dirty="0" smtClean="0"/>
                        <a:t>(TM) Client VM (build </a:t>
                      </a:r>
                      <a:r>
                        <a:rPr lang="en-US" sz="1400" dirty="0" smtClean="0"/>
                        <a:t>25.251-b08</a:t>
                      </a:r>
                      <a:r>
                        <a:rPr lang="en-US" sz="1400" u="none" strike="noStrike" kern="1200" baseline="0" dirty="0" smtClean="0"/>
                        <a:t>, mixed mode, sharing) 	</a:t>
                      </a:r>
                      <a:endParaRPr lang="en-US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139977"/>
                  </a:ext>
                </a:extLst>
              </a:tr>
              <a:tr h="3770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baseline="0" dirty="0" smtClean="0"/>
                        <a:t>~ $ java -version </a:t>
                      </a:r>
                      <a:endParaRPr lang="en-US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kern="1200" baseline="0" dirty="0" smtClean="0"/>
                        <a:t>java version "</a:t>
                      </a:r>
                      <a:r>
                        <a:rPr lang="en-US" sz="1400" dirty="0" smtClean="0"/>
                        <a:t>1.8.0_251</a:t>
                      </a:r>
                      <a:r>
                        <a:rPr lang="en-US" sz="1400" u="none" strike="noStrike" kern="1200" baseline="0" dirty="0" smtClean="0"/>
                        <a:t>"</a:t>
                      </a:r>
                    </a:p>
                    <a:p>
                      <a:r>
                        <a:rPr lang="en-US" sz="1400" u="none" strike="noStrike" kern="1200" baseline="0" dirty="0" smtClean="0"/>
                        <a:t>Java(TM) SE Runtime Environment (build </a:t>
                      </a:r>
                      <a:r>
                        <a:rPr lang="en-US" sz="1400" dirty="0" smtClean="0"/>
                        <a:t>1.8.0_251-b08</a:t>
                      </a:r>
                      <a:r>
                        <a:rPr lang="en-US" sz="1400" u="none" strike="noStrike" kern="1200" baseline="0" dirty="0" smtClean="0"/>
                        <a:t>)</a:t>
                      </a:r>
                    </a:p>
                    <a:p>
                      <a:r>
                        <a:rPr lang="en-US" sz="1400" u="none" strike="noStrike" kern="1200" baseline="0" dirty="0" smtClean="0"/>
                        <a:t>Java </a:t>
                      </a:r>
                      <a:r>
                        <a:rPr lang="en-US" sz="1400" u="none" strike="noStrike" kern="1200" baseline="0" dirty="0" err="1" smtClean="0"/>
                        <a:t>HotSpot</a:t>
                      </a:r>
                      <a:r>
                        <a:rPr lang="en-US" sz="1400" u="none" strike="noStrike" kern="1200" baseline="0" dirty="0" smtClean="0"/>
                        <a:t>(TM)64-Bit Server VM (build </a:t>
                      </a:r>
                      <a:r>
                        <a:rPr lang="en-US" sz="1400" dirty="0" smtClean="0"/>
                        <a:t>251-b08</a:t>
                      </a:r>
                      <a:r>
                        <a:rPr lang="en-US" sz="1400" u="none" strike="noStrike" kern="1200" baseline="0" dirty="0" smtClean="0"/>
                        <a:t>, mixed mode, sharing)</a:t>
                      </a:r>
                      <a:endParaRPr lang="en-US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09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610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BD5F253-9BCF-4741-B957-6240EC1D3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099" y="245877"/>
            <a:ext cx="8150529" cy="570123"/>
          </a:xfrm>
        </p:spPr>
        <p:txBody>
          <a:bodyPr/>
          <a:lstStyle/>
          <a:p>
            <a:r>
              <a:rPr lang="en-US" sz="3200" dirty="0"/>
              <a:t>Setup JUnit </a:t>
            </a:r>
            <a:r>
              <a:rPr lang="en-US" sz="3200" dirty="0" err="1" smtClean="0"/>
              <a:t>Cont</a:t>
            </a:r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59A4AB-0D7F-724A-BB1D-F5F2188DE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2020 Cognizant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33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820D1AA-883F-134E-B0CA-ACD044238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FEF571-C9B4-4D92-A7F7-315B894862A8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33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0386" y="3352800"/>
            <a:ext cx="7136595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8805" y="4309167"/>
            <a:ext cx="7136595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5099" y="628081"/>
            <a:ext cx="843443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3699" y="816000"/>
            <a:ext cx="6740829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/>
              <a:t>Step </a:t>
            </a:r>
            <a:r>
              <a:rPr lang="en-US" sz="1600" b="1" dirty="0" smtClean="0"/>
              <a:t>2: </a:t>
            </a:r>
            <a:r>
              <a:rPr lang="en-US" sz="1600" b="1" dirty="0"/>
              <a:t>Set JAVA Environment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3699" y="1258529"/>
            <a:ext cx="8107515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Set the </a:t>
            </a:r>
            <a:r>
              <a:rPr lang="en-US" sz="1600" b="1" dirty="0"/>
              <a:t>JAVA_HOME </a:t>
            </a:r>
            <a:r>
              <a:rPr lang="en-US" sz="1600" dirty="0"/>
              <a:t>environment variable to point to the base directory location where Java is installed on your machine </a:t>
            </a:r>
            <a:endParaRPr lang="en-US" sz="1600" dirty="0" smtClean="0"/>
          </a:p>
          <a:p>
            <a:endParaRPr lang="en-US" sz="1600" dirty="0" smtClean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821" y="1738147"/>
            <a:ext cx="6614160" cy="283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22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BD5F253-9BCF-4741-B957-6240EC1D3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099" y="245877"/>
            <a:ext cx="8150529" cy="570123"/>
          </a:xfrm>
        </p:spPr>
        <p:txBody>
          <a:bodyPr/>
          <a:lstStyle/>
          <a:p>
            <a:r>
              <a:rPr lang="en-US" sz="3200" dirty="0"/>
              <a:t>Setup JUnit </a:t>
            </a:r>
            <a:r>
              <a:rPr lang="en-US" sz="3200" dirty="0" err="1" smtClean="0"/>
              <a:t>Cont</a:t>
            </a:r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59A4AB-0D7F-724A-BB1D-F5F2188DE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2020 Cognizant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33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820D1AA-883F-134E-B0CA-ACD044238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FEF571-C9B4-4D92-A7F7-315B894862A8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33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0386" y="3352800"/>
            <a:ext cx="7136595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8805" y="4309167"/>
            <a:ext cx="7136595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5099" y="628081"/>
            <a:ext cx="843443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3699" y="816000"/>
            <a:ext cx="6740829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/>
              <a:t>Step </a:t>
            </a:r>
            <a:r>
              <a:rPr lang="en-US" sz="1600" b="1" dirty="0" smtClean="0"/>
              <a:t>3: Download JUnit Archive</a:t>
            </a:r>
            <a:endParaRPr lang="en-US" sz="1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13699" y="1258529"/>
            <a:ext cx="8107515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Download the </a:t>
            </a:r>
            <a:r>
              <a:rPr lang="en-US" sz="1600" dirty="0" smtClean="0"/>
              <a:t>latest JUnit </a:t>
            </a:r>
            <a:r>
              <a:rPr lang="en-US" sz="1600" dirty="0"/>
              <a:t>jar file from </a:t>
            </a:r>
            <a:r>
              <a:rPr lang="en-US" sz="1600" dirty="0">
                <a:hlinkClick r:id="rId3"/>
              </a:rPr>
              <a:t>https://sourceforge.net/projects/junit/files/junit/4.10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smtClean="0"/>
              <a:t> and </a:t>
            </a:r>
            <a:r>
              <a:rPr lang="en-US" sz="1600" dirty="0"/>
              <a:t>copied it into </a:t>
            </a:r>
            <a:r>
              <a:rPr lang="en-US" sz="1600" dirty="0" smtClean="0"/>
              <a:t>your local path. </a:t>
            </a:r>
            <a:endParaRPr lang="en-US" sz="1600" dirty="0" smtClean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3698" y="2192761"/>
            <a:ext cx="6740829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/>
              <a:t>Step </a:t>
            </a:r>
            <a:r>
              <a:rPr lang="en-US" sz="1600" b="1" dirty="0" smtClean="0"/>
              <a:t>4: </a:t>
            </a:r>
            <a:r>
              <a:rPr lang="en-US" sz="1600" b="1" dirty="0"/>
              <a:t>Set JUnit Environment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3699" y="2619481"/>
            <a:ext cx="8107515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Set the </a:t>
            </a:r>
            <a:r>
              <a:rPr lang="en-US" sz="1600" b="1" dirty="0"/>
              <a:t>JUNIT_HOME </a:t>
            </a:r>
            <a:r>
              <a:rPr lang="en-US" sz="1600" dirty="0"/>
              <a:t>environment variable to point to the base directory location where JUNIT jar is stored on your machine. </a:t>
            </a:r>
            <a:endParaRPr lang="en-US" sz="1600" dirty="0" smtClean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7778" y="3357879"/>
            <a:ext cx="6740829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/>
              <a:t>Step </a:t>
            </a:r>
            <a:r>
              <a:rPr lang="en-US" sz="1600" b="1" dirty="0" smtClean="0"/>
              <a:t>5: </a:t>
            </a:r>
            <a:r>
              <a:rPr lang="en-US" sz="1600" b="1"/>
              <a:t>Set </a:t>
            </a:r>
            <a:r>
              <a:rPr lang="en-US" sz="1600" b="1" smtClean="0"/>
              <a:t>CLASSPATH </a:t>
            </a:r>
            <a:r>
              <a:rPr lang="en-US" sz="1600" b="1" dirty="0"/>
              <a:t>Variable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7779" y="3784599"/>
            <a:ext cx="810751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Set the </a:t>
            </a:r>
            <a:r>
              <a:rPr lang="en-US" sz="1600" b="1" dirty="0"/>
              <a:t>CLASSPATH </a:t>
            </a:r>
            <a:r>
              <a:rPr lang="en-US" sz="1600" dirty="0"/>
              <a:t>environment variable to point to the JUNIT jar location</a:t>
            </a:r>
            <a:r>
              <a:rPr lang="en-US" dirty="0"/>
              <a:t>. </a:t>
            </a:r>
            <a:endParaRPr lang="en-US" sz="16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71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gnizantnewbrand">
  <a:themeElements>
    <a:clrScheme name="Cognizant Colors 2020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0063"/>
      </a:accent1>
      <a:accent2>
        <a:srgbClr val="0033A0"/>
      </a:accent2>
      <a:accent3>
        <a:srgbClr val="2C67FF"/>
      </a:accent3>
      <a:accent4>
        <a:srgbClr val="328DFF"/>
      </a:accent4>
      <a:accent5>
        <a:srgbClr val="404040"/>
      </a:accent5>
      <a:accent6>
        <a:srgbClr val="D9D9D9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nizantnewbrand" id="{34464321-73E4-410E-B743-CF8D3DC5F44C}" vid="{66CDC2FA-A042-42D3-A5C3-2B3348401B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C39074B48BCA489751A643FF0309EE" ma:contentTypeVersion="4" ma:contentTypeDescription="Create a new document." ma:contentTypeScope="" ma:versionID="bf185db33346a9b60333291aff67f23c">
  <xsd:schema xmlns:xsd="http://www.w3.org/2001/XMLSchema" xmlns:xs="http://www.w3.org/2001/XMLSchema" xmlns:p="http://schemas.microsoft.com/office/2006/metadata/properties" xmlns:ns2="87205bae-9485-4e7e-92ad-e6f57d555ea7" targetNamespace="http://schemas.microsoft.com/office/2006/metadata/properties" ma:root="true" ma:fieldsID="2885353487c72a9b074f2bd527f375b0" ns2:_="">
    <xsd:import namespace="87205bae-9485-4e7e-92ad-e6f57d555e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205bae-9485-4e7e-92ad-e6f57d555e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A421221-6257-44B8-A0C2-D26A1BFC5168}">
  <ds:schemaRefs>
    <ds:schemaRef ds:uri="3a98b63c-e4b6-4949-b066-c7278696d2a3"/>
    <ds:schemaRef ds:uri="http://www.w3.org/XML/1998/namespace"/>
    <ds:schemaRef ds:uri="http://purl.org/dc/terms/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8eee6e3a-f15c-45a4-a98e-64b2de71ed30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1598262-CE5D-417C-9A04-874D4BC2B9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205bae-9485-4e7e-92ad-e6f57d555e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CB683CF-7DFD-4974-9672-9F63D2D5A38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53803</TotalTime>
  <Words>2000</Words>
  <Application>Microsoft Office PowerPoint</Application>
  <PresentationFormat>On-screen Show (16:9)</PresentationFormat>
  <Paragraphs>313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 Regular</vt:lpstr>
      <vt:lpstr>Courier New</vt:lpstr>
      <vt:lpstr>Wingdings</vt:lpstr>
      <vt:lpstr>Cognizantnewbrand</vt:lpstr>
      <vt:lpstr>JUnit</vt:lpstr>
      <vt:lpstr>Agenda </vt:lpstr>
      <vt:lpstr>What is JUnit? </vt:lpstr>
      <vt:lpstr>JUnit Advantages and uses</vt:lpstr>
      <vt:lpstr>JUnit Features</vt:lpstr>
      <vt:lpstr>Setup JUnit </vt:lpstr>
      <vt:lpstr>Setup JUnit Cont…</vt:lpstr>
      <vt:lpstr>Setup JUnit Cont…</vt:lpstr>
      <vt:lpstr>Setup JUnit Cont…</vt:lpstr>
      <vt:lpstr>Annotations and Assert Statements</vt:lpstr>
      <vt:lpstr>Annotations and Assert Statements</vt:lpstr>
      <vt:lpstr>JUnit 4 vs 5</vt:lpstr>
      <vt:lpstr>JUnit 4 vs 5</vt:lpstr>
      <vt:lpstr>JUnit Annotations</vt:lpstr>
      <vt:lpstr>JUnit Test Framework</vt:lpstr>
      <vt:lpstr>Exceptions</vt:lpstr>
      <vt:lpstr>JUnit Dynamic Test</vt:lpstr>
      <vt:lpstr>JUnit Code Coverage </vt:lpstr>
      <vt:lpstr>JUnit – Best Practices </vt:lpstr>
      <vt:lpstr>Thank You</vt:lpstr>
    </vt:vector>
  </TitlesOfParts>
  <Manager/>
  <Company>Cognizant Technology Solutions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2020 - Presentation Template - New (March)</dc:title>
  <dc:subject/>
  <dc:creator>Engineering Excellence Team</dc:creator>
  <cp:keywords/>
  <dc:description/>
  <cp:lastModifiedBy>Dara, Bhaskar (Cognizant)</cp:lastModifiedBy>
  <cp:revision>2390</cp:revision>
  <cp:lastPrinted>2020-02-12T20:07:34Z</cp:lastPrinted>
  <dcterms:created xsi:type="dcterms:W3CDTF">2018-08-01T04:55:58Z</dcterms:created>
  <dcterms:modified xsi:type="dcterms:W3CDTF">2021-05-10T12:01:02Z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0x010100E1C39074B48BCA489751A643FF0309EE</vt:lpwstr>
  </property>
  <property fmtid="{D5CDD505-2E9C-101B-9397-08002B2CF9AE}" pid="3" name="_dlc_policyId">
    <vt:lpwstr>/org/DE/Repository</vt:lpwstr>
  </property>
  <property fmtid="{D5CDD505-2E9C-101B-9397-08002B2CF9AE}" pid="4" name="ItemRetentionFormula">
    <vt:lpwstr>&lt;formula id="Microsoft.Office.RecordsManagement.PolicyFeatures.Expiration.Formula.BuiltIn"&gt;&lt;number&gt;0&lt;/number&gt;&lt;property&gt;ArchivalDate&lt;/property&gt;&lt;propertyId&gt;00000000-0000-0000-0000-000000000000&lt;/propertyId&gt;&lt;period&gt;days&lt;/period&gt;&lt;/formula&gt;</vt:lpwstr>
  </property>
  <property fmtid="{D5CDD505-2E9C-101B-9397-08002B2CF9AE}" pid="5" name="Video Category">
    <vt:lpwstr/>
  </property>
  <property fmtid="{D5CDD505-2E9C-101B-9397-08002B2CF9AE}" pid="6" name="Initiative/Charter">
    <vt:lpwstr/>
  </property>
  <property fmtid="{D5CDD505-2E9C-101B-9397-08002B2CF9AE}" pid="7" name="Tower">
    <vt:lpwstr>14;#DE|fe4b05a8-bea3-4973-a9cb-254853996c0a</vt:lpwstr>
  </property>
  <property fmtid="{D5CDD505-2E9C-101B-9397-08002B2CF9AE}" pid="8" name="BU or Practice">
    <vt:lpwstr/>
  </property>
  <property fmtid="{D5CDD505-2E9C-101B-9397-08002B2CF9AE}" pid="9" name="WorkflowChangePath">
    <vt:lpwstr>3b643a02-9de9-4de3-8a28-9e3996ed85b1,4;3b643a02-9de9-4de3-8a28-9e3996ed85b1,4;3b643a02-9de9-4de3-8a28-9e3996ed85b1,4;3b643a02-9de9-4de3-8a28-9e3996ed85b1,5;3b643a02-9de9-4de3-8a28-9e3996ed85b1,5;3b643a02-9de9-4de3-8a28-9e3996ed85b1,6;</vt:lpwstr>
  </property>
</Properties>
</file>