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4"/>
  </p:sldMasterIdLst>
  <p:notesMasterIdLst>
    <p:notesMasterId r:id="rId27"/>
  </p:notesMasterIdLst>
  <p:handoutMasterIdLst>
    <p:handoutMasterId r:id="rId28"/>
  </p:handoutMasterIdLst>
  <p:sldIdLst>
    <p:sldId id="2112" r:id="rId5"/>
    <p:sldId id="2130" r:id="rId6"/>
    <p:sldId id="2133" r:id="rId7"/>
    <p:sldId id="2154" r:id="rId8"/>
    <p:sldId id="2135" r:id="rId9"/>
    <p:sldId id="2167" r:id="rId10"/>
    <p:sldId id="2148" r:id="rId11"/>
    <p:sldId id="2166" r:id="rId12"/>
    <p:sldId id="2155" r:id="rId13"/>
    <p:sldId id="2156" r:id="rId14"/>
    <p:sldId id="2157" r:id="rId15"/>
    <p:sldId id="2158" r:id="rId16"/>
    <p:sldId id="2159" r:id="rId17"/>
    <p:sldId id="2160" r:id="rId18"/>
    <p:sldId id="2161" r:id="rId19"/>
    <p:sldId id="2162" r:id="rId20"/>
    <p:sldId id="2163" r:id="rId21"/>
    <p:sldId id="2164" r:id="rId22"/>
    <p:sldId id="2165" r:id="rId23"/>
    <p:sldId id="2168" r:id="rId24"/>
    <p:sldId id="2169" r:id="rId25"/>
    <p:sldId id="2128"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CC4B714-CF09-1D4F-8557-026836CAAC25}">
          <p14:sldIdLst>
            <p14:sldId id="2112"/>
          </p14:sldIdLst>
        </p14:section>
        <p14:section name="Main Content Slides" id="{1A22F92B-4816-4B47-BC91-189589120950}">
          <p14:sldIdLst>
            <p14:sldId id="2130"/>
            <p14:sldId id="2133"/>
            <p14:sldId id="2154"/>
            <p14:sldId id="2135"/>
            <p14:sldId id="2167"/>
            <p14:sldId id="2148"/>
            <p14:sldId id="2166"/>
            <p14:sldId id="2155"/>
            <p14:sldId id="2156"/>
            <p14:sldId id="2157"/>
            <p14:sldId id="2158"/>
            <p14:sldId id="2159"/>
            <p14:sldId id="2160"/>
            <p14:sldId id="2161"/>
            <p14:sldId id="2162"/>
            <p14:sldId id="2163"/>
            <p14:sldId id="2164"/>
            <p14:sldId id="2165"/>
            <p14:sldId id="2168"/>
            <p14:sldId id="2169"/>
          </p14:sldIdLst>
        </p14:section>
        <p14:section name="Divider Slides" id="{D255E154-F5F1-7149-8630-FB0EB740939B}">
          <p14:sldIdLst>
            <p14:sldId id="21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lbach, Chris (Cognizant)" initials="AC(" lastIdx="3" clrIdx="0">
    <p:extLst>
      <p:ext uri="{19B8F6BF-5375-455C-9EA6-DF929625EA0E}">
        <p15:presenceInfo xmlns:p15="http://schemas.microsoft.com/office/powerpoint/2012/main" userId="S-1-5-21-1178368992-402679808-390482200-2418934" providerId="AD"/>
      </p:ext>
    </p:extLst>
  </p:cmAuthor>
  <p:cmAuthor id="2" name="Holsinger, Sophie (Contractor)" initials="HS(" lastIdx="2" clrIdx="1">
    <p:extLst>
      <p:ext uri="{19B8F6BF-5375-455C-9EA6-DF929625EA0E}">
        <p15:presenceInfo xmlns:p15="http://schemas.microsoft.com/office/powerpoint/2012/main" userId="S::745207@cognizant.com::be76981d-d1d7-4226-a9d6-fb7fa2b102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C40"/>
    <a:srgbClr val="D9D9D9"/>
    <a:srgbClr val="000063"/>
    <a:srgbClr val="00075F"/>
    <a:srgbClr val="328DFF"/>
    <a:srgbClr val="00065E"/>
    <a:srgbClr val="050E48"/>
    <a:srgbClr val="221181"/>
    <a:srgbClr val="020B51"/>
    <a:srgbClr val="021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10" autoAdjust="0"/>
    <p:restoredTop sz="96879" autoAdjust="0"/>
  </p:normalViewPr>
  <p:slideViewPr>
    <p:cSldViewPr snapToGrid="0">
      <p:cViewPr varScale="1">
        <p:scale>
          <a:sx n="91" d="100"/>
          <a:sy n="91" d="100"/>
        </p:scale>
        <p:origin x="240" y="56"/>
      </p:cViewPr>
      <p:guideLst/>
    </p:cSldViewPr>
  </p:slideViewPr>
  <p:outlineViewPr>
    <p:cViewPr>
      <p:scale>
        <a:sx n="33" d="100"/>
        <a:sy n="33" d="100"/>
      </p:scale>
      <p:origin x="0" y="-11296"/>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121" d="100"/>
          <a:sy n="12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latin typeface="Arial Regular"/>
              </a:rPr>
              <a:t>9/10/2020</a:t>
            </a:fld>
            <a:endParaRPr lang="en-US" dirty="0">
              <a:latin typeface="Arial Regul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Regular"/>
              </a:defRPr>
            </a:lvl1pPr>
          </a:lstStyle>
          <a:p>
            <a:fld id="{C4499A69-9E3B-7C4C-9E3F-523F007A72CB}" type="datetimeFigureOut">
              <a:rPr lang="en-US" smtClean="0"/>
              <a:pPr/>
              <a:t>9/10/2020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Regular"/>
              </a:defRPr>
            </a:lvl1pPr>
          </a:lstStyle>
          <a:p>
            <a:fld id="{B02D6E04-3A2F-4B48-A297-666578EDF1B3}" type="slidenum">
              <a:rPr lang="en-US" smtClean="0"/>
              <a:pPr/>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Regular"/>
        <a:ea typeface="+mn-ea"/>
        <a:cs typeface="+mn-cs"/>
      </a:defRPr>
    </a:lvl1pPr>
    <a:lvl2pPr marL="457200" algn="l" defTabSz="457200" rtl="0" eaLnBrk="1" latinLnBrk="0" hangingPunct="1">
      <a:defRPr sz="1200" b="0" i="0" kern="1200">
        <a:solidFill>
          <a:schemeClr val="tx1"/>
        </a:solidFill>
        <a:latin typeface="Arial Regular"/>
        <a:ea typeface="+mn-ea"/>
        <a:cs typeface="+mn-cs"/>
      </a:defRPr>
    </a:lvl2pPr>
    <a:lvl3pPr marL="914400" algn="l" defTabSz="457200" rtl="0" eaLnBrk="1" latinLnBrk="0" hangingPunct="1">
      <a:defRPr sz="1200" b="0" i="0" kern="1200">
        <a:solidFill>
          <a:schemeClr val="tx1"/>
        </a:solidFill>
        <a:latin typeface="Arial Regular"/>
        <a:ea typeface="+mn-ea"/>
        <a:cs typeface="+mn-cs"/>
      </a:defRPr>
    </a:lvl3pPr>
    <a:lvl4pPr marL="1371600" algn="l" defTabSz="457200" rtl="0" eaLnBrk="1" latinLnBrk="0" hangingPunct="1">
      <a:defRPr sz="1200" b="0" i="0" kern="1200">
        <a:solidFill>
          <a:schemeClr val="tx1"/>
        </a:solidFill>
        <a:latin typeface="Arial Regular"/>
        <a:ea typeface="+mn-ea"/>
        <a:cs typeface="+mn-cs"/>
      </a:defRPr>
    </a:lvl4pPr>
    <a:lvl5pPr marL="1828800" algn="l" defTabSz="457200" rtl="0" eaLnBrk="1" latinLnBrk="0" hangingPunct="1">
      <a:defRPr sz="1200" b="0" i="0" kern="1200">
        <a:solidFill>
          <a:schemeClr val="tx1"/>
        </a:solidFill>
        <a:latin typeface="Arial Regul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a:t>
            </a:fld>
            <a:endParaRPr lang="en-US"/>
          </a:p>
        </p:txBody>
      </p:sp>
    </p:spTree>
    <p:extLst>
      <p:ext uri="{BB962C8B-B14F-4D97-AF65-F5344CB8AC3E}">
        <p14:creationId xmlns:p14="http://schemas.microsoft.com/office/powerpoint/2010/main" val="2125652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237478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3388924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418120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653982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133074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397884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318076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333482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3688237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4047558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3495482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327870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739545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616882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32553143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15899356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43220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162670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0582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5396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949839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Tree>
    <p:extLst>
      <p:ext uri="{BB962C8B-B14F-4D97-AF65-F5344CB8AC3E}">
        <p14:creationId xmlns:p14="http://schemas.microsoft.com/office/powerpoint/2010/main" val="1521777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720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989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1365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7567" y="3999679"/>
            <a:ext cx="4305898" cy="1183200"/>
          </a:xfrm>
          <a:prstGeom prst="rect">
            <a:avLst/>
          </a:prstGeom>
        </p:spPr>
      </p:pic>
    </p:spTree>
    <p:extLst>
      <p:ext uri="{BB962C8B-B14F-4D97-AF65-F5344CB8AC3E}">
        <p14:creationId xmlns:p14="http://schemas.microsoft.com/office/powerpoint/2010/main" val="313811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819156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7567" y="3999679"/>
            <a:ext cx="4305898" cy="1183200"/>
          </a:xfrm>
          <a:prstGeom prst="rect">
            <a:avLst/>
          </a:prstGeom>
        </p:spPr>
      </p:pic>
    </p:spTree>
    <p:extLst>
      <p:ext uri="{BB962C8B-B14F-4D97-AF65-F5344CB8AC3E}">
        <p14:creationId xmlns:p14="http://schemas.microsoft.com/office/powerpoint/2010/main" val="3618016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47616" y="3988714"/>
            <a:ext cx="4239062" cy="1164834"/>
          </a:xfrm>
          <a:prstGeom prst="rect">
            <a:avLst/>
          </a:prstGeom>
        </p:spPr>
      </p:pic>
    </p:spTree>
    <p:extLst>
      <p:ext uri="{BB962C8B-B14F-4D97-AF65-F5344CB8AC3E}">
        <p14:creationId xmlns:p14="http://schemas.microsoft.com/office/powerpoint/2010/main" val="61554490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hank You Slide + Partner Logo">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47616" y="3988714"/>
            <a:ext cx="4239062" cy="1164834"/>
          </a:xfrm>
          <a:prstGeom prst="rect">
            <a:avLst/>
          </a:prstGeom>
        </p:spPr>
      </p:pic>
    </p:spTree>
    <p:extLst>
      <p:ext uri="{BB962C8B-B14F-4D97-AF65-F5344CB8AC3E}">
        <p14:creationId xmlns:p14="http://schemas.microsoft.com/office/powerpoint/2010/main" val="35724979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Tree>
    <p:extLst>
      <p:ext uri="{BB962C8B-B14F-4D97-AF65-F5344CB8AC3E}">
        <p14:creationId xmlns:p14="http://schemas.microsoft.com/office/powerpoint/2010/main" val="28939647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Tree>
    <p:extLst>
      <p:ext uri="{BB962C8B-B14F-4D97-AF65-F5344CB8AC3E}">
        <p14:creationId xmlns:p14="http://schemas.microsoft.com/office/powerpoint/2010/main" val="38864385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3089563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755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62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ue Graphic Sing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 name="Rectangle 1">
            <a:extLst>
              <a:ext uri="{FF2B5EF4-FFF2-40B4-BE49-F238E27FC236}">
                <a16:creationId xmlns:a16="http://schemas.microsoft.com/office/drawing/2014/main" id="{C638E5F3-76E5-C042-960D-4D3913A473AF}"/>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331B7D22-96C5-D744-AB8D-7183965D3C9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2" name="Straight Connector 11">
            <a:extLst>
              <a:ext uri="{FF2B5EF4-FFF2-40B4-BE49-F238E27FC236}">
                <a16:creationId xmlns:a16="http://schemas.microsoft.com/office/drawing/2014/main" id="{EB22C6B8-2F6B-8947-A2A3-ED9E370F7326}"/>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9BC14C20-C069-724B-A635-DC1F5CCF8035}"/>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939A0796-1F5C-6743-A1D0-11A18609B23E}"/>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0B9CC9C9-D971-3041-A81C-BA9E6B2248B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26807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2783924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3674800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1781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Singl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8" y="-95633"/>
            <a:ext cx="5405253" cy="1485287"/>
          </a:xfrm>
          <a:prstGeom prst="rect">
            <a:avLst/>
          </a:prstGeom>
        </p:spPr>
      </p:pic>
    </p:spTree>
    <p:extLst>
      <p:ext uri="{BB962C8B-B14F-4D97-AF65-F5344CB8AC3E}">
        <p14:creationId xmlns:p14="http://schemas.microsoft.com/office/powerpoint/2010/main" val="640668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userDrawn="1"/>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8" y="-95633"/>
            <a:ext cx="5405253" cy="1485287"/>
          </a:xfrm>
          <a:prstGeom prst="rect">
            <a:avLst/>
          </a:prstGeom>
        </p:spPr>
      </p:pic>
    </p:spTree>
    <p:extLst>
      <p:ext uri="{BB962C8B-B14F-4D97-AF65-F5344CB8AC3E}">
        <p14:creationId xmlns:p14="http://schemas.microsoft.com/office/powerpoint/2010/main" val="1248712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09086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868651982"/>
      </p:ext>
    </p:extLst>
  </p:cSld>
  <p:clrMap bg1="lt1" tx1="dk1" bg2="lt2" tx2="dk2" accent1="accent1" accent2="accent2" accent3="accent3" accent4="accent4" accent5="accent5" accent6="accent6" hlink="hlink" folHlink="folHlink"/>
  <p:sldLayoutIdLst>
    <p:sldLayoutId id="2147484134" r:id="rId1"/>
    <p:sldLayoutId id="2147484185" r:id="rId2"/>
    <p:sldLayoutId id="2147484183" r:id="rId3"/>
    <p:sldLayoutId id="2147484189" r:id="rId4"/>
    <p:sldLayoutId id="2147484190" r:id="rId5"/>
    <p:sldLayoutId id="2147484191" r:id="rId6"/>
    <p:sldLayoutId id="2147484146" r:id="rId7"/>
    <p:sldLayoutId id="2147484144" r:id="rId8"/>
    <p:sldLayoutId id="2147484184" r:id="rId9"/>
    <p:sldLayoutId id="2147484186" r:id="rId10"/>
    <p:sldLayoutId id="2147484119" r:id="rId11"/>
    <p:sldLayoutId id="2147484193" r:id="rId12"/>
    <p:sldLayoutId id="2147484194" r:id="rId13"/>
    <p:sldLayoutId id="2147484195" r:id="rId14"/>
    <p:sldLayoutId id="2147484196" r:id="rId15"/>
    <p:sldLayoutId id="2147484100" r:id="rId16"/>
    <p:sldLayoutId id="2147484126" r:id="rId17"/>
    <p:sldLayoutId id="2147484131" r:id="rId18"/>
    <p:sldLayoutId id="2147484192" r:id="rId19"/>
    <p:sldLayoutId id="2147484200" r:id="rId20"/>
    <p:sldLayoutId id="2147484198" r:id="rId21"/>
    <p:sldLayoutId id="2147484199" r:id="rId22"/>
    <p:sldLayoutId id="2147484128" r:id="rId23"/>
    <p:sldLayoutId id="2147484130" r:id="rId24"/>
    <p:sldLayoutId id="2147484102" r:id="rId25"/>
    <p:sldLayoutId id="2147484113" r:id="rId26"/>
    <p:sldLayoutId id="2147484110" r:id="rId27"/>
  </p:sldLayoutIdLst>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0" userDrawn="1">
          <p15:clr>
            <a:srgbClr val="F26B43"/>
          </p15:clr>
        </p15:guide>
        <p15:guide id="3" pos="5520" userDrawn="1">
          <p15:clr>
            <a:srgbClr val="F26B43"/>
          </p15:clr>
        </p15:guide>
        <p15:guide id="4" orient="horz" pos="2988" userDrawn="1">
          <p15:clr>
            <a:srgbClr val="F26B43"/>
          </p15:clr>
        </p15:guide>
        <p15:guide id="5" orient="horz" pos="5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6">
            <a:extLst>
              <a:ext uri="{FF2B5EF4-FFF2-40B4-BE49-F238E27FC236}">
                <a16:creationId xmlns:a16="http://schemas.microsoft.com/office/drawing/2014/main" id="{D538CCB4-1560-6942-A5AB-C8F09B136643}"/>
              </a:ext>
            </a:extLst>
          </p:cNvPr>
          <p:cNvSpPr>
            <a:spLocks noGrp="1"/>
          </p:cNvSpPr>
          <p:nvPr>
            <p:ph type="ftr" sz="quarter" idx="3"/>
          </p:nvPr>
        </p:nvSpPr>
        <p:spPr>
          <a:xfrm>
            <a:off x="392897" y="4611638"/>
            <a:ext cx="4572000" cy="155448"/>
          </a:xfrm>
        </p:spPr>
        <p:txBody>
          <a:bodyPr/>
          <a:lstStyle/>
          <a:p>
            <a:r>
              <a:rPr lang="en-US" dirty="0"/>
              <a:t>© 2020 Cognizant</a:t>
            </a:r>
          </a:p>
        </p:txBody>
      </p:sp>
      <p:sp>
        <p:nvSpPr>
          <p:cNvPr id="16" name="Title 15">
            <a:extLst>
              <a:ext uri="{FF2B5EF4-FFF2-40B4-BE49-F238E27FC236}">
                <a16:creationId xmlns:a16="http://schemas.microsoft.com/office/drawing/2014/main" id="{4BCE1D04-0A9E-5D41-992E-0FA6F4F8B1DE}"/>
              </a:ext>
            </a:extLst>
          </p:cNvPr>
          <p:cNvSpPr>
            <a:spLocks noGrp="1"/>
          </p:cNvSpPr>
          <p:nvPr>
            <p:ph type="ctrTitle"/>
          </p:nvPr>
        </p:nvSpPr>
        <p:spPr/>
        <p:txBody>
          <a:bodyPr/>
          <a:lstStyle/>
          <a:p>
            <a:r>
              <a:rPr lang="en-US" dirty="0" smtClean="0"/>
              <a:t>JUnit Advance</a:t>
            </a:r>
            <a:endParaRPr lang="en-US" dirty="0"/>
          </a:p>
        </p:txBody>
      </p:sp>
      <p:sp>
        <p:nvSpPr>
          <p:cNvPr id="5" name="Text Placeholder 4">
            <a:extLst>
              <a:ext uri="{FF2B5EF4-FFF2-40B4-BE49-F238E27FC236}">
                <a16:creationId xmlns:a16="http://schemas.microsoft.com/office/drawing/2014/main" id="{7617C62E-0EDE-0B4D-AC45-361F7429018C}"/>
              </a:ext>
            </a:extLst>
          </p:cNvPr>
          <p:cNvSpPr>
            <a:spLocks noGrp="1"/>
          </p:cNvSpPr>
          <p:nvPr>
            <p:ph type="body" sz="quarter" idx="13"/>
          </p:nvPr>
        </p:nvSpPr>
        <p:spPr/>
        <p:txBody>
          <a:bodyPr/>
          <a:lstStyle/>
          <a:p>
            <a:r>
              <a:rPr lang="en-US" dirty="0" smtClean="0"/>
              <a:t>April </a:t>
            </a:r>
            <a:r>
              <a:rPr lang="en-US" dirty="0"/>
              <a:t>2020</a:t>
            </a:r>
          </a:p>
        </p:txBody>
      </p:sp>
      <p:sp>
        <p:nvSpPr>
          <p:cNvPr id="2" name="Text Placeholder 1"/>
          <p:cNvSpPr>
            <a:spLocks noGrp="1"/>
          </p:cNvSpPr>
          <p:nvPr>
            <p:ph type="body" sz="quarter" idx="12"/>
          </p:nvPr>
        </p:nvSpPr>
        <p:spPr/>
        <p:txBody>
          <a:bodyPr/>
          <a:lstStyle/>
          <a:p>
            <a:r>
              <a:rPr lang="en-US" dirty="0" smtClean="0"/>
              <a:t>Tapas Mondal</a:t>
            </a:r>
            <a:endParaRPr lang="en-US" dirty="0"/>
          </a:p>
        </p:txBody>
      </p:sp>
    </p:spTree>
    <p:extLst>
      <p:ext uri="{BB962C8B-B14F-4D97-AF65-F5344CB8AC3E}">
        <p14:creationId xmlns:p14="http://schemas.microsoft.com/office/powerpoint/2010/main" val="2456754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5099" y="245877"/>
            <a:ext cx="8150529" cy="570123"/>
          </a:xfrm>
        </p:spPr>
        <p:txBody>
          <a:bodyPr/>
          <a:lstStyle/>
          <a:p>
            <a:r>
              <a:rPr lang="en-US" sz="3200" dirty="0" smtClean="0"/>
              <a:t>JUnit TDD with JAVA</a:t>
            </a:r>
            <a:endParaRPr lang="en-US" sz="3200"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10</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660386" y="3352800"/>
            <a:ext cx="7136595" cy="369332"/>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p:txBody>
      </p:sp>
      <p:sp>
        <p:nvSpPr>
          <p:cNvPr id="13" name="TextBox 12"/>
          <p:cNvSpPr txBox="1"/>
          <p:nvPr/>
        </p:nvSpPr>
        <p:spPr>
          <a:xfrm>
            <a:off x="758805" y="4309167"/>
            <a:ext cx="7136595" cy="369332"/>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p:txBody>
      </p:sp>
      <p:sp>
        <p:nvSpPr>
          <p:cNvPr id="15" name="Rectangle 14"/>
          <p:cNvSpPr/>
          <p:nvPr/>
        </p:nvSpPr>
        <p:spPr>
          <a:xfrm>
            <a:off x="385099" y="628081"/>
            <a:ext cx="843443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30942" y="751871"/>
            <a:ext cx="8244352" cy="3200876"/>
          </a:xfrm>
          <a:prstGeom prst="rect">
            <a:avLst/>
          </a:prstGeom>
        </p:spPr>
        <p:txBody>
          <a:bodyPr wrap="square" lIns="0" tIns="0" rIns="0" bIns="0" rtlCol="0">
            <a:spAutoFit/>
          </a:bodyPr>
          <a:lstStyle/>
          <a:p>
            <a:r>
              <a:rPr lang="en-US" sz="1600" dirty="0"/>
              <a:t>In the Java community, Test Driven Development plays an important role in designing and implementation of a software/program. Test Driven Development helps the programmer in several ways, such as – </a:t>
            </a:r>
            <a:endParaRPr lang="en-US" sz="1600" dirty="0" smtClean="0"/>
          </a:p>
          <a:p>
            <a:pPr marL="742950" lvl="1" indent="-285750">
              <a:buFont typeface="Wingdings" panose="05000000000000000000" pitchFamily="2" charset="2"/>
              <a:buChar char="q"/>
            </a:pPr>
            <a:r>
              <a:rPr lang="en-US" sz="1600" dirty="0"/>
              <a:t>Improving the code</a:t>
            </a:r>
          </a:p>
          <a:p>
            <a:pPr marL="742950" lvl="1" indent="-285750">
              <a:buFont typeface="Wingdings" panose="05000000000000000000" pitchFamily="2" charset="2"/>
              <a:buChar char="q"/>
            </a:pPr>
            <a:r>
              <a:rPr lang="en-US" sz="1600" dirty="0"/>
              <a:t>Side by side, increasing the programmer’s </a:t>
            </a:r>
            <a:r>
              <a:rPr lang="en-US" sz="1600" dirty="0" smtClean="0"/>
              <a:t>productivity.</a:t>
            </a:r>
          </a:p>
          <a:p>
            <a:endParaRPr lang="en-US" sz="1600" dirty="0"/>
          </a:p>
          <a:p>
            <a:r>
              <a:rPr lang="en-US" sz="1600" dirty="0" smtClean="0"/>
              <a:t>Using </a:t>
            </a:r>
            <a:r>
              <a:rPr lang="en-US" sz="1600" dirty="0"/>
              <a:t>Test Driven Development concept in our programming skills </a:t>
            </a:r>
            <a:endParaRPr lang="en-US" sz="1600" dirty="0" smtClean="0"/>
          </a:p>
          <a:p>
            <a:pPr marL="742950" lvl="1" indent="-285750">
              <a:buFont typeface="Wingdings" panose="05000000000000000000" pitchFamily="2" charset="2"/>
              <a:buChar char="q"/>
            </a:pPr>
            <a:r>
              <a:rPr lang="en-US" sz="1600" dirty="0" smtClean="0"/>
              <a:t>Will </a:t>
            </a:r>
            <a:r>
              <a:rPr lang="en-US" sz="1600" dirty="0"/>
              <a:t>save our time which is getting wasted for rework.</a:t>
            </a:r>
          </a:p>
          <a:p>
            <a:pPr marL="742950" lvl="1" indent="-285750">
              <a:buFont typeface="Wingdings" panose="05000000000000000000" pitchFamily="2" charset="2"/>
              <a:buChar char="q"/>
            </a:pPr>
            <a:r>
              <a:rPr lang="en-US" sz="1600" dirty="0"/>
              <a:t>Able to identify the error/problem quicker and faster.</a:t>
            </a:r>
          </a:p>
          <a:p>
            <a:pPr marL="742950" lvl="1" indent="-285750">
              <a:buFont typeface="Wingdings" panose="05000000000000000000" pitchFamily="2" charset="2"/>
              <a:buChar char="q"/>
            </a:pPr>
            <a:r>
              <a:rPr lang="en-US" sz="1600" dirty="0"/>
              <a:t>The programmer will be able to write small classes which will be focused only on a single functionality instead of writing the big classes.</a:t>
            </a:r>
            <a:endParaRPr lang="en-US" sz="1600" dirty="0" smtClean="0"/>
          </a:p>
          <a:p>
            <a:pPr marL="742950" lvl="1" indent="-285750">
              <a:buFont typeface="Wingdings" panose="05000000000000000000" pitchFamily="2" charset="2"/>
              <a:buChar char="q"/>
            </a:pPr>
            <a:endParaRPr lang="en-US" sz="1600" dirty="0"/>
          </a:p>
          <a:p>
            <a:endParaRPr lang="en-US" sz="1600" dirty="0"/>
          </a:p>
        </p:txBody>
      </p:sp>
      <p:sp>
        <p:nvSpPr>
          <p:cNvPr id="18" name="TextBox 17"/>
          <p:cNvSpPr txBox="1"/>
          <p:nvPr/>
        </p:nvSpPr>
        <p:spPr>
          <a:xfrm>
            <a:off x="667779" y="3784599"/>
            <a:ext cx="8107515" cy="276999"/>
          </a:xfrm>
          <a:prstGeom prst="rect">
            <a:avLst/>
          </a:prstGeom>
        </p:spPr>
        <p:txBody>
          <a:bodyPr wrap="square" lIns="0" tIns="0" rIns="0" bIns="0" rtlCol="0">
            <a:spAutoFit/>
          </a:bodyPr>
          <a:lstStyle/>
          <a:p>
            <a:r>
              <a:rPr lang="en-US" dirty="0" smtClean="0"/>
              <a:t>. </a:t>
            </a:r>
            <a:endParaRPr lang="en-US" sz="1600" dirty="0" smtClean="0">
              <a:solidFill>
                <a:schemeClr val="tx2"/>
              </a:solidFill>
            </a:endParaRPr>
          </a:p>
        </p:txBody>
      </p:sp>
    </p:spTree>
    <p:extLst>
      <p:ext uri="{BB962C8B-B14F-4D97-AF65-F5344CB8AC3E}">
        <p14:creationId xmlns:p14="http://schemas.microsoft.com/office/powerpoint/2010/main" val="22722808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5099" y="245877"/>
            <a:ext cx="8150529" cy="570123"/>
          </a:xfrm>
        </p:spPr>
        <p:txBody>
          <a:bodyPr/>
          <a:lstStyle/>
          <a:p>
            <a:r>
              <a:rPr lang="en-US" sz="3200" dirty="0" smtClean="0"/>
              <a:t>JUnit </a:t>
            </a:r>
            <a:r>
              <a:rPr lang="en-US" sz="3200" dirty="0" err="1"/>
              <a:t>Hamcrest</a:t>
            </a:r>
            <a:endParaRPr lang="en-US" sz="3200"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11</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613699" y="1906509"/>
            <a:ext cx="7136595" cy="430887"/>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lvl="0">
              <a:defRPr/>
            </a:pPr>
            <a:r>
              <a:rPr lang="en-US" sz="1600" b="1" dirty="0" smtClean="0"/>
              <a:t>Benefits</a:t>
            </a:r>
            <a:endParaRPr kumimoji="0" lang="en-US" sz="1600" b="0" i="0" u="none" strike="noStrike" kern="1200" cap="none" spc="0" normalizeH="0" baseline="0" noProof="0" dirty="0" smtClean="0">
              <a:ln>
                <a:noFill/>
              </a:ln>
              <a:solidFill>
                <a:srgbClr val="000000"/>
              </a:solidFill>
              <a:effectLst/>
              <a:uLnTx/>
              <a:uFillTx/>
              <a:latin typeface="Arial" panose="020B0604020202020204"/>
            </a:endParaRPr>
          </a:p>
        </p:txBody>
      </p:sp>
      <p:sp>
        <p:nvSpPr>
          <p:cNvPr id="13" name="TextBox 12"/>
          <p:cNvSpPr txBox="1"/>
          <p:nvPr/>
        </p:nvSpPr>
        <p:spPr>
          <a:xfrm>
            <a:off x="758805" y="4309167"/>
            <a:ext cx="7136595" cy="369332"/>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p:txBody>
      </p:sp>
      <p:sp>
        <p:nvSpPr>
          <p:cNvPr id="15" name="Rectangle 14"/>
          <p:cNvSpPr/>
          <p:nvPr/>
        </p:nvSpPr>
        <p:spPr>
          <a:xfrm>
            <a:off x="385099" y="628081"/>
            <a:ext cx="843443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5099" y="816000"/>
            <a:ext cx="6969429" cy="246221"/>
          </a:xfrm>
          <a:prstGeom prst="rect">
            <a:avLst/>
          </a:prstGeom>
        </p:spPr>
        <p:txBody>
          <a:bodyPr wrap="square" lIns="0" tIns="0" rIns="0" bIns="0" rtlCol="0">
            <a:spAutoFit/>
          </a:bodyPr>
          <a:lstStyle/>
          <a:p>
            <a:r>
              <a:rPr lang="en-US" sz="1600" b="1" dirty="0"/>
              <a:t>What is </a:t>
            </a:r>
            <a:r>
              <a:rPr lang="en-US" sz="1600" b="1" dirty="0" err="1"/>
              <a:t>Hamcrest</a:t>
            </a:r>
            <a:r>
              <a:rPr lang="en-US" sz="1600" b="1" dirty="0"/>
              <a:t>?</a:t>
            </a:r>
          </a:p>
        </p:txBody>
      </p:sp>
      <p:sp>
        <p:nvSpPr>
          <p:cNvPr id="2" name="TextBox 1"/>
          <p:cNvSpPr txBox="1"/>
          <p:nvPr/>
        </p:nvSpPr>
        <p:spPr>
          <a:xfrm>
            <a:off x="613699" y="1056004"/>
            <a:ext cx="8107515" cy="984885"/>
          </a:xfrm>
          <a:prstGeom prst="rect">
            <a:avLst/>
          </a:prstGeom>
        </p:spPr>
        <p:txBody>
          <a:bodyPr wrap="square" lIns="0" tIns="0" rIns="0" bIns="0" rtlCol="0">
            <a:spAutoFit/>
          </a:bodyPr>
          <a:lstStyle/>
          <a:p>
            <a:r>
              <a:rPr lang="en-US" sz="1600" dirty="0" err="1"/>
              <a:t>Hamcrest</a:t>
            </a:r>
            <a:r>
              <a:rPr lang="en-US" sz="1600" dirty="0"/>
              <a:t> is a framework for writing matcher objects allowing ‘match’ rules to be defined declaratively. There are a number of situations where matchers are </a:t>
            </a:r>
            <a:r>
              <a:rPr lang="en-US" sz="1600" dirty="0" err="1"/>
              <a:t>invaluble</a:t>
            </a:r>
            <a:r>
              <a:rPr lang="en-US" sz="1600" dirty="0"/>
              <a:t>, such as UI validation, or data filtering, but it is in the area of writing flexible tests that matchers are most commonly used. </a:t>
            </a:r>
          </a:p>
        </p:txBody>
      </p:sp>
      <p:sp>
        <p:nvSpPr>
          <p:cNvPr id="18" name="TextBox 17"/>
          <p:cNvSpPr txBox="1"/>
          <p:nvPr/>
        </p:nvSpPr>
        <p:spPr>
          <a:xfrm>
            <a:off x="667779" y="3784599"/>
            <a:ext cx="8107515" cy="276999"/>
          </a:xfrm>
          <a:prstGeom prst="rect">
            <a:avLst/>
          </a:prstGeom>
        </p:spPr>
        <p:txBody>
          <a:bodyPr wrap="square" lIns="0" tIns="0" rIns="0" bIns="0" rtlCol="0">
            <a:spAutoFit/>
          </a:bodyPr>
          <a:lstStyle/>
          <a:p>
            <a:r>
              <a:rPr lang="en-US" dirty="0" smtClean="0"/>
              <a:t>. </a:t>
            </a:r>
            <a:endParaRPr lang="en-US" sz="1600" dirty="0" smtClean="0">
              <a:solidFill>
                <a:schemeClr val="tx2"/>
              </a:solidFill>
            </a:endParaRPr>
          </a:p>
        </p:txBody>
      </p:sp>
      <p:sp>
        <p:nvSpPr>
          <p:cNvPr id="4" name="TextBox 3"/>
          <p:cNvSpPr txBox="1"/>
          <p:nvPr/>
        </p:nvSpPr>
        <p:spPr>
          <a:xfrm>
            <a:off x="613699" y="2417511"/>
            <a:ext cx="8107515" cy="1723549"/>
          </a:xfrm>
          <a:prstGeom prst="rect">
            <a:avLst/>
          </a:prstGeom>
        </p:spPr>
        <p:txBody>
          <a:bodyPr wrap="square" lIns="0" tIns="0" rIns="0" bIns="0" rtlCol="0">
            <a:spAutoFit/>
          </a:bodyPr>
          <a:lstStyle/>
          <a:p>
            <a:pPr marL="285750" indent="-285750">
              <a:buFont typeface="Wingdings" panose="05000000000000000000" pitchFamily="2" charset="2"/>
              <a:buChar char="q"/>
            </a:pPr>
            <a:r>
              <a:rPr lang="en-US" sz="1600" dirty="0" smtClean="0"/>
              <a:t>Readability- </a:t>
            </a:r>
            <a:r>
              <a:rPr lang="en-US" sz="1200" dirty="0"/>
              <a:t>The first benefit is that </a:t>
            </a:r>
            <a:r>
              <a:rPr lang="en-US" sz="1200" dirty="0" err="1"/>
              <a:t>assertThat</a:t>
            </a:r>
            <a:r>
              <a:rPr lang="en-US" sz="1200" dirty="0"/>
              <a:t> is more readable than the other assert methods. </a:t>
            </a:r>
            <a:endParaRPr lang="en-US" sz="1200" dirty="0" smtClean="0"/>
          </a:p>
          <a:p>
            <a:pPr marL="285750" indent="-285750">
              <a:buFont typeface="Wingdings" panose="05000000000000000000" pitchFamily="2" charset="2"/>
              <a:buChar char="q"/>
            </a:pPr>
            <a:r>
              <a:rPr lang="en-US" dirty="0" smtClean="0"/>
              <a:t>Better </a:t>
            </a:r>
            <a:r>
              <a:rPr lang="en-US" dirty="0"/>
              <a:t>Failure </a:t>
            </a:r>
            <a:r>
              <a:rPr lang="en-US" dirty="0" smtClean="0"/>
              <a:t>Messages-</a:t>
            </a:r>
            <a:r>
              <a:rPr lang="en-US" dirty="0"/>
              <a:t> </a:t>
            </a:r>
            <a:r>
              <a:rPr lang="en-US" sz="1200" dirty="0"/>
              <a:t>Another benefit to using </a:t>
            </a:r>
            <a:r>
              <a:rPr lang="en-US" sz="1200" dirty="0" err="1"/>
              <a:t>assertThat</a:t>
            </a:r>
            <a:r>
              <a:rPr lang="en-US" sz="1200" dirty="0"/>
              <a:t> are much better error messages.</a:t>
            </a:r>
          </a:p>
          <a:p>
            <a:pPr marL="285750" indent="-285750">
              <a:buFont typeface="Wingdings" panose="05000000000000000000" pitchFamily="2" charset="2"/>
              <a:buChar char="q"/>
            </a:pPr>
            <a:r>
              <a:rPr lang="en-US" dirty="0"/>
              <a:t>Type </a:t>
            </a:r>
            <a:r>
              <a:rPr lang="en-US" dirty="0" smtClean="0"/>
              <a:t>Safety - </a:t>
            </a:r>
            <a:r>
              <a:rPr lang="en-US" sz="1200" dirty="0"/>
              <a:t>Another benefit to </a:t>
            </a:r>
            <a:r>
              <a:rPr lang="en-US" sz="1200" dirty="0" err="1"/>
              <a:t>assertThat</a:t>
            </a:r>
            <a:r>
              <a:rPr lang="en-US" sz="1200" dirty="0"/>
              <a:t> is it’s generic and type-safe. </a:t>
            </a:r>
          </a:p>
          <a:p>
            <a:pPr marL="285750" indent="-285750">
              <a:buFont typeface="Wingdings" panose="05000000000000000000" pitchFamily="2" charset="2"/>
              <a:buChar char="q"/>
            </a:pPr>
            <a:r>
              <a:rPr lang="en-US" dirty="0" smtClean="0"/>
              <a:t>Flexibility- </a:t>
            </a:r>
            <a:r>
              <a:rPr lang="en-US" sz="1200" dirty="0" err="1" smtClean="0"/>
              <a:t>Hamcrest</a:t>
            </a:r>
            <a:r>
              <a:rPr lang="en-US" sz="1200" dirty="0" smtClean="0"/>
              <a:t> </a:t>
            </a:r>
            <a:r>
              <a:rPr lang="en-US" sz="1200" dirty="0"/>
              <a:t>offers logical matchers, “not” being one of them. There are two more logical matchers worth noting; “</a:t>
            </a:r>
            <a:r>
              <a:rPr lang="en-US" sz="1200" dirty="0" err="1"/>
              <a:t>anyOf</a:t>
            </a:r>
            <a:r>
              <a:rPr lang="en-US" sz="1200" dirty="0"/>
              <a:t>” and “</a:t>
            </a:r>
            <a:r>
              <a:rPr lang="en-US" sz="1200" dirty="0" err="1"/>
              <a:t>allOf</a:t>
            </a:r>
            <a:r>
              <a:rPr lang="en-US" sz="1200" dirty="0"/>
              <a:t>”</a:t>
            </a:r>
          </a:p>
          <a:p>
            <a:pPr marL="285750" indent="-285750">
              <a:buFont typeface="Wingdings" panose="05000000000000000000" pitchFamily="2" charset="2"/>
              <a:buChar char="q"/>
            </a:pPr>
            <a:r>
              <a:rPr lang="en-US" dirty="0" smtClean="0"/>
              <a:t>Custom </a:t>
            </a:r>
            <a:r>
              <a:rPr lang="en-US" dirty="0"/>
              <a:t>Matchers </a:t>
            </a:r>
            <a:r>
              <a:rPr lang="en-US" dirty="0" smtClean="0"/>
              <a:t>-</a:t>
            </a:r>
            <a:r>
              <a:rPr lang="en-US" dirty="0"/>
              <a:t> </a:t>
            </a:r>
            <a:r>
              <a:rPr lang="en-US" sz="1200" dirty="0"/>
              <a:t>In the same way that custom assert methods can be written, custom matcher can also be written.</a:t>
            </a:r>
          </a:p>
        </p:txBody>
      </p:sp>
    </p:spTree>
    <p:extLst>
      <p:ext uri="{BB962C8B-B14F-4D97-AF65-F5344CB8AC3E}">
        <p14:creationId xmlns:p14="http://schemas.microsoft.com/office/powerpoint/2010/main" val="3438459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5099" y="245877"/>
            <a:ext cx="8150529" cy="570123"/>
          </a:xfrm>
        </p:spPr>
        <p:txBody>
          <a:bodyPr/>
          <a:lstStyle/>
          <a:p>
            <a:r>
              <a:rPr lang="en-US" sz="3200" dirty="0" smtClean="0"/>
              <a:t>JUnit </a:t>
            </a:r>
            <a:r>
              <a:rPr lang="en-US" sz="3200" dirty="0" err="1" smtClean="0"/>
              <a:t>Hamcrest</a:t>
            </a:r>
            <a:r>
              <a:rPr lang="en-US" sz="3200" dirty="0" smtClean="0"/>
              <a:t> </a:t>
            </a:r>
            <a:r>
              <a:rPr lang="en-US" sz="3200" dirty="0" err="1" smtClean="0"/>
              <a:t>Cont</a:t>
            </a:r>
            <a:r>
              <a:rPr lang="en-US" sz="3200" dirty="0" smtClean="0"/>
              <a:t>…</a:t>
            </a:r>
            <a:endParaRPr lang="en-US" sz="3200"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12</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758805" y="4309167"/>
            <a:ext cx="7136595" cy="369332"/>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p:txBody>
      </p:sp>
      <p:sp>
        <p:nvSpPr>
          <p:cNvPr id="15" name="Rectangle 14"/>
          <p:cNvSpPr/>
          <p:nvPr/>
        </p:nvSpPr>
        <p:spPr>
          <a:xfrm>
            <a:off x="385099" y="628081"/>
            <a:ext cx="843443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5099" y="709801"/>
            <a:ext cx="6740829" cy="246221"/>
          </a:xfrm>
          <a:prstGeom prst="rect">
            <a:avLst/>
          </a:prstGeom>
        </p:spPr>
        <p:txBody>
          <a:bodyPr wrap="square" lIns="0" tIns="0" rIns="0" bIns="0" rtlCol="0">
            <a:spAutoFit/>
          </a:bodyPr>
          <a:lstStyle/>
          <a:p>
            <a:r>
              <a:rPr lang="en-US" sz="1600" b="1" dirty="0" smtClean="0"/>
              <a:t>Common matchers</a:t>
            </a:r>
            <a:endParaRPr lang="en-US" sz="1600" b="1" dirty="0"/>
          </a:p>
        </p:txBody>
      </p:sp>
      <p:sp>
        <p:nvSpPr>
          <p:cNvPr id="2" name="TextBox 1"/>
          <p:cNvSpPr txBox="1"/>
          <p:nvPr/>
        </p:nvSpPr>
        <p:spPr>
          <a:xfrm>
            <a:off x="540774" y="969807"/>
            <a:ext cx="7951840" cy="3877985"/>
          </a:xfrm>
          <a:prstGeom prst="rect">
            <a:avLst/>
          </a:prstGeom>
        </p:spPr>
        <p:txBody>
          <a:bodyPr wrap="square" lIns="0" tIns="0" rIns="0" bIns="0" rtlCol="0">
            <a:spAutoFit/>
          </a:bodyPr>
          <a:lstStyle/>
          <a:p>
            <a:r>
              <a:rPr lang="en-US" sz="1400" dirty="0" smtClean="0"/>
              <a:t>Core</a:t>
            </a:r>
          </a:p>
          <a:p>
            <a:pPr lvl="1"/>
            <a:r>
              <a:rPr lang="en-US" sz="1200" dirty="0"/>
              <a:t>anything - always matches, useful if you don’t care what the object under test is</a:t>
            </a:r>
          </a:p>
          <a:p>
            <a:pPr lvl="1"/>
            <a:r>
              <a:rPr lang="en-US" sz="1200" dirty="0" smtClean="0"/>
              <a:t>is </a:t>
            </a:r>
            <a:r>
              <a:rPr lang="en-US" sz="1200" dirty="0"/>
              <a:t>- decorator to improve readability</a:t>
            </a:r>
            <a:endParaRPr lang="en-US" sz="1200" dirty="0" smtClean="0"/>
          </a:p>
          <a:p>
            <a:r>
              <a:rPr lang="en-US" sz="1400" dirty="0" smtClean="0"/>
              <a:t>Logical</a:t>
            </a:r>
          </a:p>
          <a:p>
            <a:pPr lvl="1"/>
            <a:r>
              <a:rPr lang="en-US" sz="1200" dirty="0" err="1"/>
              <a:t>allOf</a:t>
            </a:r>
            <a:r>
              <a:rPr lang="en-US" sz="1200" dirty="0"/>
              <a:t> - matches if all matchers match, short circuits (like Java &amp;&amp;)</a:t>
            </a:r>
          </a:p>
          <a:p>
            <a:pPr lvl="1"/>
            <a:r>
              <a:rPr lang="en-US" sz="1200" dirty="0" err="1" smtClean="0"/>
              <a:t>anyOf</a:t>
            </a:r>
            <a:r>
              <a:rPr lang="en-US" sz="1200" dirty="0" smtClean="0"/>
              <a:t> </a:t>
            </a:r>
            <a:r>
              <a:rPr lang="en-US" sz="1200" dirty="0"/>
              <a:t>- matches if any matchers match, short circuits (like Java ||)</a:t>
            </a:r>
          </a:p>
          <a:p>
            <a:pPr lvl="1"/>
            <a:r>
              <a:rPr lang="en-US" sz="1200" dirty="0" smtClean="0"/>
              <a:t>not </a:t>
            </a:r>
            <a:r>
              <a:rPr lang="en-US" sz="1200" dirty="0"/>
              <a:t>- matches if the wrapped matcher doesn’t match and vice versa</a:t>
            </a:r>
          </a:p>
          <a:p>
            <a:r>
              <a:rPr lang="en-US" sz="1400" dirty="0" smtClean="0"/>
              <a:t>Object</a:t>
            </a:r>
          </a:p>
          <a:p>
            <a:pPr lvl="1"/>
            <a:r>
              <a:rPr lang="en-US" sz="1200" dirty="0" err="1" smtClean="0"/>
              <a:t>equalTo</a:t>
            </a:r>
            <a:r>
              <a:rPr lang="en-US" sz="1200" dirty="0" smtClean="0"/>
              <a:t> - test object equality using </a:t>
            </a:r>
            <a:r>
              <a:rPr lang="en-US" sz="1200" dirty="0" err="1" smtClean="0"/>
              <a:t>Object.equals</a:t>
            </a:r>
            <a:endParaRPr lang="en-US" sz="1200" dirty="0" smtClean="0"/>
          </a:p>
          <a:p>
            <a:pPr lvl="1"/>
            <a:r>
              <a:rPr lang="en-US" sz="1200" dirty="0" err="1" smtClean="0"/>
              <a:t>notNullValue</a:t>
            </a:r>
            <a:r>
              <a:rPr lang="en-US" sz="1200" dirty="0" smtClean="0"/>
              <a:t>, </a:t>
            </a:r>
            <a:r>
              <a:rPr lang="en-US" sz="1200" dirty="0" err="1" smtClean="0"/>
              <a:t>nullValue</a:t>
            </a:r>
            <a:r>
              <a:rPr lang="en-US" sz="1200" dirty="0" smtClean="0"/>
              <a:t> - test for null</a:t>
            </a:r>
          </a:p>
          <a:p>
            <a:r>
              <a:rPr lang="en-US" sz="1400" dirty="0" smtClean="0"/>
              <a:t>Collections</a:t>
            </a:r>
          </a:p>
          <a:p>
            <a:pPr lvl="1"/>
            <a:r>
              <a:rPr lang="en-US" sz="1200" dirty="0"/>
              <a:t>array - test an array’s elements against an array of matchers</a:t>
            </a:r>
          </a:p>
          <a:p>
            <a:pPr lvl="1"/>
            <a:r>
              <a:rPr lang="en-US" sz="1200" dirty="0" err="1" smtClean="0"/>
              <a:t>hasItem</a:t>
            </a:r>
            <a:r>
              <a:rPr lang="en-US" sz="1200" dirty="0"/>
              <a:t>, </a:t>
            </a:r>
            <a:r>
              <a:rPr lang="en-US" sz="1200" dirty="0" err="1"/>
              <a:t>hasItems</a:t>
            </a:r>
            <a:r>
              <a:rPr lang="en-US" sz="1200" dirty="0"/>
              <a:t> - test a collection contains elements</a:t>
            </a:r>
          </a:p>
          <a:p>
            <a:r>
              <a:rPr lang="en-US" sz="1400" dirty="0" smtClean="0"/>
              <a:t>Number</a:t>
            </a:r>
          </a:p>
          <a:p>
            <a:pPr lvl="1"/>
            <a:r>
              <a:rPr lang="en-US" sz="1200" dirty="0" err="1"/>
              <a:t>closeTo</a:t>
            </a:r>
            <a:r>
              <a:rPr lang="en-US" sz="1200" dirty="0"/>
              <a:t> - test floating point values are close to a given value</a:t>
            </a:r>
          </a:p>
          <a:p>
            <a:pPr lvl="1"/>
            <a:r>
              <a:rPr lang="en-US" sz="1200" dirty="0" err="1" smtClean="0"/>
              <a:t>greaterThan</a:t>
            </a:r>
            <a:r>
              <a:rPr lang="en-US" sz="1200" dirty="0"/>
              <a:t>, </a:t>
            </a:r>
            <a:r>
              <a:rPr lang="en-US" sz="1200" dirty="0" err="1"/>
              <a:t>greaterThanOrEqualTo</a:t>
            </a:r>
            <a:r>
              <a:rPr lang="en-US" sz="1200" dirty="0"/>
              <a:t>, </a:t>
            </a:r>
            <a:r>
              <a:rPr lang="en-US" sz="1200" dirty="0" err="1"/>
              <a:t>lessThan</a:t>
            </a:r>
            <a:r>
              <a:rPr lang="en-US" sz="1200" dirty="0"/>
              <a:t>, </a:t>
            </a:r>
            <a:r>
              <a:rPr lang="en-US" sz="1200" dirty="0" err="1"/>
              <a:t>lessThanOrEqualTo</a:t>
            </a:r>
            <a:r>
              <a:rPr lang="en-US" sz="1200" dirty="0"/>
              <a:t> - test ordering</a:t>
            </a:r>
            <a:endParaRPr lang="en-US" sz="1200" dirty="0" smtClean="0"/>
          </a:p>
          <a:p>
            <a:r>
              <a:rPr lang="en-US" sz="1400" dirty="0" smtClean="0"/>
              <a:t>Text</a:t>
            </a:r>
          </a:p>
          <a:p>
            <a:pPr lvl="1"/>
            <a:r>
              <a:rPr lang="en-US" sz="1200" dirty="0" err="1"/>
              <a:t>equalToIgnoringCase</a:t>
            </a:r>
            <a:r>
              <a:rPr lang="en-US" sz="1200" dirty="0"/>
              <a:t> - test string equality ignoring case</a:t>
            </a:r>
          </a:p>
          <a:p>
            <a:pPr lvl="1"/>
            <a:r>
              <a:rPr lang="en-US" sz="1200" dirty="0" err="1" smtClean="0"/>
              <a:t>equalToIgnoringWhiteSpace</a:t>
            </a:r>
            <a:r>
              <a:rPr lang="en-US" sz="1200" dirty="0" smtClean="0"/>
              <a:t> </a:t>
            </a:r>
            <a:r>
              <a:rPr lang="en-US" sz="1200" dirty="0"/>
              <a:t>- test string equality ignoring differences in runs of whitespace</a:t>
            </a:r>
          </a:p>
          <a:p>
            <a:pPr lvl="1"/>
            <a:r>
              <a:rPr lang="en-US" sz="1200" dirty="0" err="1" smtClean="0"/>
              <a:t>containsString</a:t>
            </a:r>
            <a:r>
              <a:rPr lang="en-US" sz="1200" dirty="0"/>
              <a:t>, </a:t>
            </a:r>
            <a:r>
              <a:rPr lang="en-US" sz="1200" dirty="0" err="1"/>
              <a:t>endsWith</a:t>
            </a:r>
            <a:r>
              <a:rPr lang="en-US" sz="1200" dirty="0"/>
              <a:t>, </a:t>
            </a:r>
            <a:r>
              <a:rPr lang="en-US" sz="1200" dirty="0" err="1"/>
              <a:t>startsWith</a:t>
            </a:r>
            <a:r>
              <a:rPr lang="en-US" sz="1200" dirty="0"/>
              <a:t> - test string matching</a:t>
            </a:r>
          </a:p>
        </p:txBody>
      </p:sp>
      <p:sp>
        <p:nvSpPr>
          <p:cNvPr id="18" name="TextBox 17"/>
          <p:cNvSpPr txBox="1"/>
          <p:nvPr/>
        </p:nvSpPr>
        <p:spPr>
          <a:xfrm>
            <a:off x="667779" y="3784599"/>
            <a:ext cx="8107515" cy="276999"/>
          </a:xfrm>
          <a:prstGeom prst="rect">
            <a:avLst/>
          </a:prstGeom>
        </p:spPr>
        <p:txBody>
          <a:bodyPr wrap="square" lIns="0" tIns="0" rIns="0" bIns="0" rtlCol="0">
            <a:spAutoFit/>
          </a:bodyPr>
          <a:lstStyle/>
          <a:p>
            <a:r>
              <a:rPr lang="en-US" dirty="0" smtClean="0"/>
              <a:t>. </a:t>
            </a:r>
            <a:endParaRPr lang="en-US" sz="1600" dirty="0" smtClean="0">
              <a:solidFill>
                <a:schemeClr val="tx2"/>
              </a:solidFill>
            </a:endParaRPr>
          </a:p>
        </p:txBody>
      </p:sp>
    </p:spTree>
    <p:extLst>
      <p:ext uri="{BB962C8B-B14F-4D97-AF65-F5344CB8AC3E}">
        <p14:creationId xmlns:p14="http://schemas.microsoft.com/office/powerpoint/2010/main" val="2032267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5099" y="245877"/>
            <a:ext cx="8150529" cy="570123"/>
          </a:xfrm>
        </p:spPr>
        <p:txBody>
          <a:bodyPr/>
          <a:lstStyle/>
          <a:p>
            <a:r>
              <a:rPr lang="en-US" sz="3200" dirty="0" smtClean="0"/>
              <a:t>JUnit </a:t>
            </a:r>
            <a:r>
              <a:rPr lang="en-US" sz="3200" dirty="0" err="1" smtClean="0"/>
              <a:t>Hamcrest</a:t>
            </a:r>
            <a:r>
              <a:rPr lang="en-US" sz="3200" dirty="0" smtClean="0"/>
              <a:t> </a:t>
            </a:r>
            <a:r>
              <a:rPr lang="en-US" sz="3200" dirty="0" err="1" smtClean="0"/>
              <a:t>Cont</a:t>
            </a:r>
            <a:r>
              <a:rPr lang="en-US" sz="3200" dirty="0" smtClean="0"/>
              <a:t>…</a:t>
            </a:r>
            <a:endParaRPr lang="en-US" sz="3200"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13</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758805" y="4309167"/>
            <a:ext cx="7136595" cy="369332"/>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p:txBody>
      </p:sp>
      <p:sp>
        <p:nvSpPr>
          <p:cNvPr id="15" name="Rectangle 14"/>
          <p:cNvSpPr/>
          <p:nvPr/>
        </p:nvSpPr>
        <p:spPr>
          <a:xfrm>
            <a:off x="385099" y="628081"/>
            <a:ext cx="843443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5099" y="709801"/>
            <a:ext cx="6740829" cy="246221"/>
          </a:xfrm>
          <a:prstGeom prst="rect">
            <a:avLst/>
          </a:prstGeom>
        </p:spPr>
        <p:txBody>
          <a:bodyPr wrap="square" lIns="0" tIns="0" rIns="0" bIns="0" rtlCol="0">
            <a:spAutoFit/>
          </a:bodyPr>
          <a:lstStyle/>
          <a:p>
            <a:r>
              <a:rPr lang="en-US" sz="1600" b="1" dirty="0" smtClean="0"/>
              <a:t>Writing </a:t>
            </a:r>
            <a:r>
              <a:rPr lang="en-US" sz="1600" b="1" dirty="0"/>
              <a:t>custom </a:t>
            </a:r>
            <a:r>
              <a:rPr lang="en-US" sz="1600" b="1" dirty="0" smtClean="0"/>
              <a:t>matchers</a:t>
            </a:r>
            <a:endParaRPr lang="en-US" sz="1600" b="1" dirty="0"/>
          </a:p>
        </p:txBody>
      </p:sp>
      <p:sp>
        <p:nvSpPr>
          <p:cNvPr id="2" name="TextBox 1"/>
          <p:cNvSpPr txBox="1"/>
          <p:nvPr/>
        </p:nvSpPr>
        <p:spPr>
          <a:xfrm>
            <a:off x="613700" y="969807"/>
            <a:ext cx="7878914" cy="1692771"/>
          </a:xfrm>
          <a:prstGeom prst="rect">
            <a:avLst/>
          </a:prstGeom>
        </p:spPr>
        <p:txBody>
          <a:bodyPr wrap="square" lIns="0" tIns="0" rIns="0" bIns="0" rtlCol="0">
            <a:spAutoFit/>
          </a:bodyPr>
          <a:lstStyle/>
          <a:p>
            <a:r>
              <a:rPr lang="en-US" sz="1600" dirty="0" err="1"/>
              <a:t>Hamcrest</a:t>
            </a:r>
            <a:r>
              <a:rPr lang="en-US" sz="1600" dirty="0"/>
              <a:t> comes bundled with lots of useful matchers, but you’ll probably find that you need to create your own from time to time to fit your testing needs. This commonly occurs when you find a fragment of code that tests the same set of properties over and over again (and in different tests), and you want to bundle the fragment into a single assertion. By writing your own matcher you’ll eliminate code duplication and make your tests more readable! </a:t>
            </a:r>
            <a:r>
              <a:rPr lang="en-US" sz="1600" dirty="0" smtClean="0"/>
              <a:t> </a:t>
            </a:r>
            <a:endParaRPr lang="en-US" sz="1600" dirty="0"/>
          </a:p>
          <a:p>
            <a:r>
              <a:rPr lang="en-US" sz="1400" dirty="0" smtClean="0"/>
              <a:t> </a:t>
            </a:r>
            <a:endParaRPr lang="en-US" sz="1200" dirty="0"/>
          </a:p>
        </p:txBody>
      </p:sp>
      <p:sp>
        <p:nvSpPr>
          <p:cNvPr id="18" name="TextBox 17"/>
          <p:cNvSpPr txBox="1"/>
          <p:nvPr/>
        </p:nvSpPr>
        <p:spPr>
          <a:xfrm>
            <a:off x="667779" y="3784599"/>
            <a:ext cx="8107515" cy="276999"/>
          </a:xfrm>
          <a:prstGeom prst="rect">
            <a:avLst/>
          </a:prstGeom>
        </p:spPr>
        <p:txBody>
          <a:bodyPr wrap="square" lIns="0" tIns="0" rIns="0" bIns="0" rtlCol="0">
            <a:spAutoFit/>
          </a:bodyPr>
          <a:lstStyle/>
          <a:p>
            <a:r>
              <a:rPr lang="en-US" dirty="0" smtClean="0"/>
              <a:t>. </a:t>
            </a:r>
            <a:endParaRPr lang="en-US" sz="1600" dirty="0" smtClean="0">
              <a:solidFill>
                <a:schemeClr val="tx2"/>
              </a:solidFill>
            </a:endParaRPr>
          </a:p>
        </p:txBody>
      </p:sp>
    </p:spTree>
    <p:extLst>
      <p:ext uri="{BB962C8B-B14F-4D97-AF65-F5344CB8AC3E}">
        <p14:creationId xmlns:p14="http://schemas.microsoft.com/office/powerpoint/2010/main" val="1763105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5099" y="245877"/>
            <a:ext cx="8150529" cy="570123"/>
          </a:xfrm>
        </p:spPr>
        <p:txBody>
          <a:bodyPr/>
          <a:lstStyle/>
          <a:p>
            <a:r>
              <a:rPr lang="en-US" sz="3200" dirty="0" smtClean="0"/>
              <a:t>JUnit Rule</a:t>
            </a:r>
            <a:endParaRPr lang="en-US" sz="3200"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14</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758805" y="4309167"/>
            <a:ext cx="7136595" cy="369332"/>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p:txBody>
      </p:sp>
      <p:sp>
        <p:nvSpPr>
          <p:cNvPr id="15" name="Rectangle 14"/>
          <p:cNvSpPr/>
          <p:nvPr/>
        </p:nvSpPr>
        <p:spPr>
          <a:xfrm>
            <a:off x="385099" y="628081"/>
            <a:ext cx="843443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5099" y="709801"/>
            <a:ext cx="6740829" cy="246221"/>
          </a:xfrm>
          <a:prstGeom prst="rect">
            <a:avLst/>
          </a:prstGeom>
        </p:spPr>
        <p:txBody>
          <a:bodyPr wrap="square" lIns="0" tIns="0" rIns="0" bIns="0" rtlCol="0">
            <a:spAutoFit/>
          </a:bodyPr>
          <a:lstStyle/>
          <a:p>
            <a:r>
              <a:rPr lang="en-US" sz="1600" b="1" dirty="0" smtClean="0"/>
              <a:t>What is Rule?</a:t>
            </a:r>
            <a:endParaRPr lang="en-US" sz="1600" b="1" dirty="0"/>
          </a:p>
        </p:txBody>
      </p:sp>
      <p:sp>
        <p:nvSpPr>
          <p:cNvPr id="2" name="TextBox 1"/>
          <p:cNvSpPr txBox="1"/>
          <p:nvPr/>
        </p:nvSpPr>
        <p:spPr>
          <a:xfrm>
            <a:off x="540774" y="969807"/>
            <a:ext cx="7951840" cy="2708434"/>
          </a:xfrm>
          <a:prstGeom prst="rect">
            <a:avLst/>
          </a:prstGeom>
        </p:spPr>
        <p:txBody>
          <a:bodyPr wrap="square" lIns="0" tIns="0" rIns="0" bIns="0" rtlCol="0">
            <a:spAutoFit/>
          </a:bodyPr>
          <a:lstStyle/>
          <a:p>
            <a:r>
              <a:rPr lang="en-US" sz="1600" dirty="0" smtClean="0"/>
              <a:t>A </a:t>
            </a:r>
            <a:r>
              <a:rPr lang="en-US" sz="1600" dirty="0"/>
              <a:t>JUnit 4 rule is a component that intercepts test method calls and allows us to do something before a test method is run and after a test method has been run. All JUnit 4 rule classes must implement the </a:t>
            </a:r>
            <a:r>
              <a:rPr lang="en-US" sz="1600" dirty="0" err="1"/>
              <a:t>org.junit.rules.TestRule</a:t>
            </a:r>
            <a:r>
              <a:rPr lang="en-US" sz="1600" dirty="0"/>
              <a:t> interface</a:t>
            </a:r>
            <a:r>
              <a:rPr lang="en-US" sz="1600" dirty="0" smtClean="0"/>
              <a:t>.</a:t>
            </a:r>
          </a:p>
          <a:p>
            <a:endParaRPr lang="en-US" sz="1600" dirty="0"/>
          </a:p>
          <a:p>
            <a:pPr marL="285750" indent="-285750">
              <a:buFont typeface="Wingdings" panose="05000000000000000000" pitchFamily="2" charset="2"/>
              <a:buChar char="q"/>
            </a:pPr>
            <a:r>
              <a:rPr lang="en-US" sz="1600" b="1" dirty="0" err="1"/>
              <a:t>TemporaryFolder</a:t>
            </a:r>
            <a:r>
              <a:rPr lang="en-US" sz="1600" dirty="0"/>
              <a:t>: create fresh files, and delete after test</a:t>
            </a:r>
          </a:p>
          <a:p>
            <a:pPr marL="285750" indent="-285750">
              <a:buFont typeface="Wingdings" panose="05000000000000000000" pitchFamily="2" charset="2"/>
              <a:buChar char="q"/>
            </a:pPr>
            <a:r>
              <a:rPr lang="en-US" sz="1600" b="1" dirty="0" err="1"/>
              <a:t>ErrorCollector</a:t>
            </a:r>
            <a:r>
              <a:rPr lang="en-US" sz="1600" dirty="0"/>
              <a:t>: collect multiple errors in one test method</a:t>
            </a:r>
          </a:p>
          <a:p>
            <a:pPr marL="285750" indent="-285750">
              <a:buFont typeface="Wingdings" panose="05000000000000000000" pitchFamily="2" charset="2"/>
              <a:buChar char="q"/>
            </a:pPr>
            <a:r>
              <a:rPr lang="en-US" sz="1600" b="1" dirty="0" err="1"/>
              <a:t>ExpectedException</a:t>
            </a:r>
            <a:r>
              <a:rPr lang="en-US" sz="1600" dirty="0"/>
              <a:t>: make flexible assertions about thrown exceptions</a:t>
            </a:r>
          </a:p>
          <a:p>
            <a:pPr marL="285750" indent="-285750">
              <a:buFont typeface="Wingdings" panose="05000000000000000000" pitchFamily="2" charset="2"/>
              <a:buChar char="q"/>
            </a:pPr>
            <a:r>
              <a:rPr lang="en-US" sz="1600" b="1" dirty="0" err="1"/>
              <a:t>ExternalResource</a:t>
            </a:r>
            <a:r>
              <a:rPr lang="en-US" sz="1600" dirty="0"/>
              <a:t>: </a:t>
            </a:r>
            <a:r>
              <a:rPr lang="en-US" sz="1600" dirty="0" smtClean="0"/>
              <a:t>set </a:t>
            </a:r>
            <a:r>
              <a:rPr lang="en-US" sz="1600" dirty="0"/>
              <a:t>up an external resource before a test </a:t>
            </a:r>
            <a:r>
              <a:rPr lang="en-US" sz="1600" dirty="0" smtClean="0"/>
              <a:t>and </a:t>
            </a:r>
            <a:r>
              <a:rPr lang="en-US" sz="1600" dirty="0"/>
              <a:t>guarantee to tear it down afterward:</a:t>
            </a:r>
          </a:p>
          <a:p>
            <a:pPr marL="285750" indent="-285750">
              <a:buFont typeface="Wingdings" panose="05000000000000000000" pitchFamily="2" charset="2"/>
              <a:buChar char="q"/>
            </a:pPr>
            <a:r>
              <a:rPr lang="en-US" sz="1600" b="1" dirty="0"/>
              <a:t>Timeout</a:t>
            </a:r>
            <a:r>
              <a:rPr lang="en-US" sz="1600" dirty="0"/>
              <a:t>: cause test to fail after a set time</a:t>
            </a:r>
          </a:p>
          <a:p>
            <a:pPr marL="285750" indent="-285750">
              <a:buFont typeface="Wingdings" panose="05000000000000000000" pitchFamily="2" charset="2"/>
              <a:buChar char="q"/>
            </a:pPr>
            <a:r>
              <a:rPr lang="en-US" sz="1600" b="1" dirty="0"/>
              <a:t>Verifier</a:t>
            </a:r>
            <a:r>
              <a:rPr lang="en-US" sz="1600" dirty="0"/>
              <a:t>: fail test if object state ends up incorrect</a:t>
            </a:r>
          </a:p>
        </p:txBody>
      </p:sp>
      <p:sp>
        <p:nvSpPr>
          <p:cNvPr id="18" name="TextBox 17"/>
          <p:cNvSpPr txBox="1"/>
          <p:nvPr/>
        </p:nvSpPr>
        <p:spPr>
          <a:xfrm>
            <a:off x="667779" y="3784599"/>
            <a:ext cx="8107515" cy="276999"/>
          </a:xfrm>
          <a:prstGeom prst="rect">
            <a:avLst/>
          </a:prstGeom>
        </p:spPr>
        <p:txBody>
          <a:bodyPr wrap="square" lIns="0" tIns="0" rIns="0" bIns="0" rtlCol="0">
            <a:spAutoFit/>
          </a:bodyPr>
          <a:lstStyle/>
          <a:p>
            <a:r>
              <a:rPr lang="en-US" dirty="0" smtClean="0"/>
              <a:t>. </a:t>
            </a:r>
            <a:endParaRPr lang="en-US" sz="1600" dirty="0" smtClean="0">
              <a:solidFill>
                <a:schemeClr val="tx2"/>
              </a:solidFill>
            </a:endParaRPr>
          </a:p>
        </p:txBody>
      </p:sp>
    </p:spTree>
    <p:extLst>
      <p:ext uri="{BB962C8B-B14F-4D97-AF65-F5344CB8AC3E}">
        <p14:creationId xmlns:p14="http://schemas.microsoft.com/office/powerpoint/2010/main" val="3112622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5099" y="245877"/>
            <a:ext cx="8150529" cy="570123"/>
          </a:xfrm>
        </p:spPr>
        <p:txBody>
          <a:bodyPr/>
          <a:lstStyle/>
          <a:p>
            <a:r>
              <a:rPr lang="en-US" sz="3200" dirty="0" smtClean="0"/>
              <a:t>JUnit Rule </a:t>
            </a:r>
            <a:r>
              <a:rPr lang="en-US" sz="3200" dirty="0" err="1" smtClean="0"/>
              <a:t>Cont</a:t>
            </a:r>
            <a:r>
              <a:rPr lang="en-US" sz="3200" dirty="0" smtClean="0"/>
              <a:t>…</a:t>
            </a:r>
            <a:endParaRPr lang="en-US" sz="3200"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15</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758805" y="4309167"/>
            <a:ext cx="7136595" cy="369332"/>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p:txBody>
      </p:sp>
      <p:sp>
        <p:nvSpPr>
          <p:cNvPr id="15" name="Rectangle 14"/>
          <p:cNvSpPr/>
          <p:nvPr/>
        </p:nvSpPr>
        <p:spPr>
          <a:xfrm>
            <a:off x="385099" y="628081"/>
            <a:ext cx="843443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5099" y="709801"/>
            <a:ext cx="6740829" cy="246221"/>
          </a:xfrm>
          <a:prstGeom prst="rect">
            <a:avLst/>
          </a:prstGeom>
        </p:spPr>
        <p:txBody>
          <a:bodyPr wrap="square" lIns="0" tIns="0" rIns="0" bIns="0" rtlCol="0">
            <a:spAutoFit/>
          </a:bodyPr>
          <a:lstStyle/>
          <a:p>
            <a:r>
              <a:rPr lang="en-US" sz="1600" b="1" dirty="0" err="1"/>
              <a:t>TemporaryFolder</a:t>
            </a:r>
            <a:r>
              <a:rPr lang="en-US" sz="1600" b="1" dirty="0"/>
              <a:t> </a:t>
            </a:r>
            <a:r>
              <a:rPr lang="en-US" sz="1600" b="1" dirty="0" smtClean="0"/>
              <a:t>Rule</a:t>
            </a:r>
            <a:endParaRPr lang="en-US" sz="1600" b="1" dirty="0"/>
          </a:p>
        </p:txBody>
      </p:sp>
      <p:sp>
        <p:nvSpPr>
          <p:cNvPr id="2" name="TextBox 1"/>
          <p:cNvSpPr txBox="1"/>
          <p:nvPr/>
        </p:nvSpPr>
        <p:spPr>
          <a:xfrm>
            <a:off x="511277" y="969807"/>
            <a:ext cx="7981337" cy="3231654"/>
          </a:xfrm>
          <a:prstGeom prst="rect">
            <a:avLst/>
          </a:prstGeom>
        </p:spPr>
        <p:txBody>
          <a:bodyPr wrap="square" lIns="0" tIns="0" rIns="0" bIns="0" rtlCol="0">
            <a:spAutoFit/>
          </a:bodyPr>
          <a:lstStyle/>
          <a:p>
            <a:r>
              <a:rPr lang="en-US" sz="1400" dirty="0"/>
              <a:t>When testing, we often need access to a temporary file or folder. However, managing the creation and deletion of these files can be cumbersome. Using the </a:t>
            </a:r>
            <a:r>
              <a:rPr lang="en-US" sz="1400" b="1" dirty="0" err="1"/>
              <a:t>TemporaryFolder</a:t>
            </a:r>
            <a:r>
              <a:rPr lang="en-US" sz="1400" dirty="0"/>
              <a:t> rule, we can manage the creation of files and folders that should be deleted when the test method </a:t>
            </a:r>
            <a:r>
              <a:rPr lang="en-US" sz="1400" dirty="0" smtClean="0"/>
              <a:t>terminates</a:t>
            </a:r>
          </a:p>
          <a:p>
            <a:endParaRPr lang="en-US" sz="1400" dirty="0" smtClean="0"/>
          </a:p>
          <a:p>
            <a:r>
              <a:rPr lang="en-US" sz="1400" dirty="0" smtClean="0"/>
              <a:t>@</a:t>
            </a:r>
            <a:r>
              <a:rPr lang="en-US" sz="1400" dirty="0"/>
              <a:t>Rule</a:t>
            </a:r>
          </a:p>
          <a:p>
            <a:r>
              <a:rPr lang="en-US" sz="1400" dirty="0"/>
              <a:t>public </a:t>
            </a:r>
            <a:r>
              <a:rPr lang="en-US" sz="1400" dirty="0" err="1"/>
              <a:t>TemporaryFolder</a:t>
            </a:r>
            <a:r>
              <a:rPr lang="en-US" sz="1400" dirty="0"/>
              <a:t> </a:t>
            </a:r>
            <a:r>
              <a:rPr lang="en-US" sz="1400" dirty="0" err="1"/>
              <a:t>tmpFolder</a:t>
            </a:r>
            <a:r>
              <a:rPr lang="en-US" sz="1400" dirty="0"/>
              <a:t> = new </a:t>
            </a:r>
            <a:r>
              <a:rPr lang="en-US" sz="1400" dirty="0" err="1"/>
              <a:t>TemporaryFolder</a:t>
            </a:r>
            <a:r>
              <a:rPr lang="en-US" sz="1400" dirty="0"/>
              <a:t>();</a:t>
            </a:r>
          </a:p>
          <a:p>
            <a:r>
              <a:rPr lang="en-US" sz="1400" dirty="0"/>
              <a:t> </a:t>
            </a:r>
          </a:p>
          <a:p>
            <a:r>
              <a:rPr lang="en-US" sz="1400" dirty="0"/>
              <a:t>@Test</a:t>
            </a:r>
          </a:p>
          <a:p>
            <a:r>
              <a:rPr lang="en-US" sz="1400" dirty="0"/>
              <a:t>public void </a:t>
            </a:r>
            <a:r>
              <a:rPr lang="en-US" sz="1400" dirty="0" err="1"/>
              <a:t>givenTempFolderRule_whenNewFile_thenFileIsCreated</a:t>
            </a:r>
            <a:r>
              <a:rPr lang="en-US" sz="1400" dirty="0"/>
              <a:t>() throws </a:t>
            </a:r>
            <a:r>
              <a:rPr lang="en-US" sz="1400" dirty="0" err="1"/>
              <a:t>IOException</a:t>
            </a:r>
            <a:r>
              <a:rPr lang="en-US" sz="1400" dirty="0"/>
              <a:t> {</a:t>
            </a:r>
          </a:p>
          <a:p>
            <a:r>
              <a:rPr lang="en-US" sz="1400" dirty="0"/>
              <a:t>    File </a:t>
            </a:r>
            <a:r>
              <a:rPr lang="en-US" sz="1400" dirty="0" err="1"/>
              <a:t>testFile</a:t>
            </a:r>
            <a:r>
              <a:rPr lang="en-US" sz="1400" dirty="0"/>
              <a:t> = </a:t>
            </a:r>
            <a:r>
              <a:rPr lang="en-US" sz="1400" dirty="0" err="1"/>
              <a:t>tmpFolder.newFile</a:t>
            </a:r>
            <a:r>
              <a:rPr lang="en-US" sz="1400" dirty="0"/>
              <a:t>("test-file.txt");</a:t>
            </a:r>
          </a:p>
          <a:p>
            <a:r>
              <a:rPr lang="en-US" sz="1400" dirty="0"/>
              <a:t> </a:t>
            </a:r>
          </a:p>
          <a:p>
            <a:r>
              <a:rPr lang="en-US" sz="1400" dirty="0"/>
              <a:t>    </a:t>
            </a:r>
            <a:r>
              <a:rPr lang="en-US" sz="1400" dirty="0" err="1"/>
              <a:t>assertTrue</a:t>
            </a:r>
            <a:r>
              <a:rPr lang="en-US" sz="1400" dirty="0"/>
              <a:t>("The file should have been created: ", </a:t>
            </a:r>
            <a:r>
              <a:rPr lang="en-US" sz="1400" dirty="0" err="1"/>
              <a:t>testFile.isFile</a:t>
            </a:r>
            <a:r>
              <a:rPr lang="en-US" sz="1400" dirty="0"/>
              <a:t>());</a:t>
            </a:r>
          </a:p>
          <a:p>
            <a:r>
              <a:rPr lang="en-US" sz="1400" dirty="0"/>
              <a:t>    </a:t>
            </a:r>
            <a:r>
              <a:rPr lang="en-US" sz="1400" dirty="0" err="1"/>
              <a:t>assertEquals</a:t>
            </a:r>
            <a:r>
              <a:rPr lang="en-US" sz="1400" dirty="0"/>
              <a:t>("Temp folder and test file should match: ", </a:t>
            </a:r>
          </a:p>
          <a:p>
            <a:r>
              <a:rPr lang="en-US" sz="1400" dirty="0"/>
              <a:t>      </a:t>
            </a:r>
            <a:r>
              <a:rPr lang="en-US" sz="1400" dirty="0" err="1"/>
              <a:t>tmpFolder.getRoot</a:t>
            </a:r>
            <a:r>
              <a:rPr lang="en-US" sz="1400" dirty="0"/>
              <a:t>(), </a:t>
            </a:r>
            <a:r>
              <a:rPr lang="en-US" sz="1400" dirty="0" err="1"/>
              <a:t>testFile.getParentFile</a:t>
            </a:r>
            <a:r>
              <a:rPr lang="en-US" sz="1400" dirty="0"/>
              <a:t>());</a:t>
            </a:r>
          </a:p>
          <a:p>
            <a:r>
              <a:rPr lang="en-US" sz="1400" dirty="0"/>
              <a:t>}</a:t>
            </a:r>
          </a:p>
        </p:txBody>
      </p:sp>
      <p:sp>
        <p:nvSpPr>
          <p:cNvPr id="18" name="TextBox 17"/>
          <p:cNvSpPr txBox="1"/>
          <p:nvPr/>
        </p:nvSpPr>
        <p:spPr>
          <a:xfrm>
            <a:off x="667779" y="3784599"/>
            <a:ext cx="8107515" cy="276999"/>
          </a:xfrm>
          <a:prstGeom prst="rect">
            <a:avLst/>
          </a:prstGeom>
        </p:spPr>
        <p:txBody>
          <a:bodyPr wrap="square" lIns="0" tIns="0" rIns="0" bIns="0" rtlCol="0">
            <a:spAutoFit/>
          </a:bodyPr>
          <a:lstStyle/>
          <a:p>
            <a:r>
              <a:rPr lang="en-US" dirty="0" smtClean="0"/>
              <a:t>. </a:t>
            </a:r>
            <a:endParaRPr lang="en-US" sz="1600" dirty="0" smtClean="0">
              <a:solidFill>
                <a:schemeClr val="tx2"/>
              </a:solidFill>
            </a:endParaRPr>
          </a:p>
        </p:txBody>
      </p:sp>
    </p:spTree>
    <p:extLst>
      <p:ext uri="{BB962C8B-B14F-4D97-AF65-F5344CB8AC3E}">
        <p14:creationId xmlns:p14="http://schemas.microsoft.com/office/powerpoint/2010/main" val="23640956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5099" y="245877"/>
            <a:ext cx="8150529" cy="570123"/>
          </a:xfrm>
        </p:spPr>
        <p:txBody>
          <a:bodyPr/>
          <a:lstStyle/>
          <a:p>
            <a:r>
              <a:rPr lang="en-US" sz="3200" dirty="0" smtClean="0"/>
              <a:t>JUnit Rule </a:t>
            </a:r>
            <a:r>
              <a:rPr lang="en-US" sz="3200" dirty="0" err="1" smtClean="0"/>
              <a:t>Cont</a:t>
            </a:r>
            <a:r>
              <a:rPr lang="en-US" sz="3200" dirty="0" smtClean="0"/>
              <a:t>…</a:t>
            </a:r>
            <a:endParaRPr lang="en-US" sz="3200"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16</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758805" y="4309167"/>
            <a:ext cx="7136595" cy="369332"/>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p:txBody>
      </p:sp>
      <p:sp>
        <p:nvSpPr>
          <p:cNvPr id="15" name="Rectangle 14"/>
          <p:cNvSpPr/>
          <p:nvPr/>
        </p:nvSpPr>
        <p:spPr>
          <a:xfrm>
            <a:off x="385099" y="628081"/>
            <a:ext cx="843443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5099" y="709801"/>
            <a:ext cx="6740829" cy="246221"/>
          </a:xfrm>
          <a:prstGeom prst="rect">
            <a:avLst/>
          </a:prstGeom>
        </p:spPr>
        <p:txBody>
          <a:bodyPr wrap="square" lIns="0" tIns="0" rIns="0" bIns="0" rtlCol="0">
            <a:spAutoFit/>
          </a:bodyPr>
          <a:lstStyle/>
          <a:p>
            <a:r>
              <a:rPr lang="en-US" sz="1600" b="1" dirty="0" err="1"/>
              <a:t>ErrorCollector</a:t>
            </a:r>
            <a:r>
              <a:rPr lang="en-US" sz="1600" b="1" dirty="0"/>
              <a:t> </a:t>
            </a:r>
            <a:r>
              <a:rPr lang="en-US" sz="1600" b="1" dirty="0" smtClean="0"/>
              <a:t>Rule</a:t>
            </a:r>
            <a:endParaRPr lang="en-US" sz="1600" b="1" dirty="0"/>
          </a:p>
        </p:txBody>
      </p:sp>
      <p:sp>
        <p:nvSpPr>
          <p:cNvPr id="2" name="TextBox 1"/>
          <p:cNvSpPr txBox="1"/>
          <p:nvPr/>
        </p:nvSpPr>
        <p:spPr>
          <a:xfrm>
            <a:off x="385099" y="969807"/>
            <a:ext cx="8107515" cy="2800767"/>
          </a:xfrm>
          <a:prstGeom prst="rect">
            <a:avLst/>
          </a:prstGeom>
        </p:spPr>
        <p:txBody>
          <a:bodyPr wrap="square" lIns="0" tIns="0" rIns="0" bIns="0" rtlCol="0">
            <a:spAutoFit/>
          </a:bodyPr>
          <a:lstStyle/>
          <a:p>
            <a:r>
              <a:rPr lang="en-US" sz="1400" dirty="0"/>
              <a:t>The </a:t>
            </a:r>
            <a:r>
              <a:rPr lang="en-US" sz="1400" dirty="0" err="1"/>
              <a:t>ErrorCollector</a:t>
            </a:r>
            <a:r>
              <a:rPr lang="en-US" sz="1400" dirty="0"/>
              <a:t> Rule allows execution of a test to continue after the first problem is found (for example, to collect all the incorrect rows in a table, and report them all at once</a:t>
            </a:r>
            <a:r>
              <a:rPr lang="en-US" sz="1400" dirty="0" smtClean="0"/>
              <a:t>)</a:t>
            </a:r>
            <a:endParaRPr lang="en-US" sz="1400" dirty="0"/>
          </a:p>
          <a:p>
            <a:endParaRPr lang="en-US" sz="1400" dirty="0" smtClean="0"/>
          </a:p>
          <a:p>
            <a:r>
              <a:rPr lang="en-US" sz="1400" dirty="0"/>
              <a:t>@Rule</a:t>
            </a:r>
          </a:p>
          <a:p>
            <a:r>
              <a:rPr lang="en-US" sz="1400" dirty="0"/>
              <a:t>public final </a:t>
            </a:r>
            <a:r>
              <a:rPr lang="en-US" sz="1400" dirty="0" err="1"/>
              <a:t>ErrorCollector</a:t>
            </a:r>
            <a:r>
              <a:rPr lang="en-US" sz="1400" dirty="0"/>
              <a:t> </a:t>
            </a:r>
            <a:r>
              <a:rPr lang="en-US" sz="1400" dirty="0" err="1"/>
              <a:t>errorCollector</a:t>
            </a:r>
            <a:r>
              <a:rPr lang="en-US" sz="1400" dirty="0"/>
              <a:t> = new </a:t>
            </a:r>
            <a:r>
              <a:rPr lang="en-US" sz="1400" dirty="0" err="1"/>
              <a:t>ErrorCollector</a:t>
            </a:r>
            <a:r>
              <a:rPr lang="en-US" sz="1400" dirty="0"/>
              <a:t>();</a:t>
            </a:r>
          </a:p>
          <a:p>
            <a:r>
              <a:rPr lang="en-US" sz="1400" dirty="0"/>
              <a:t> </a:t>
            </a:r>
          </a:p>
          <a:p>
            <a:r>
              <a:rPr lang="en-US" sz="1400" dirty="0"/>
              <a:t>@Test</a:t>
            </a:r>
          </a:p>
          <a:p>
            <a:r>
              <a:rPr lang="en-US" sz="1400" dirty="0"/>
              <a:t>public void </a:t>
            </a:r>
            <a:r>
              <a:rPr lang="en-US" sz="1400" dirty="0" err="1"/>
              <a:t>givenMultipleErrors_whenTestRuns_thenCollectorReportsErrors</a:t>
            </a:r>
            <a:r>
              <a:rPr lang="en-US" sz="1400" dirty="0"/>
              <a:t>() {</a:t>
            </a:r>
          </a:p>
          <a:p>
            <a:r>
              <a:rPr lang="en-US" sz="1400" dirty="0"/>
              <a:t>    </a:t>
            </a:r>
            <a:r>
              <a:rPr lang="en-US" sz="1400" dirty="0" err="1"/>
              <a:t>errorCollector.addError</a:t>
            </a:r>
            <a:r>
              <a:rPr lang="en-US" sz="1400" dirty="0"/>
              <a:t>(new </a:t>
            </a:r>
            <a:r>
              <a:rPr lang="en-US" sz="1400" dirty="0" err="1"/>
              <a:t>Throwable</a:t>
            </a:r>
            <a:r>
              <a:rPr lang="en-US" sz="1400" dirty="0"/>
              <a:t>("First thing went wrong</a:t>
            </a:r>
            <a:r>
              <a:rPr lang="en-US" sz="1400" dirty="0" smtClean="0"/>
              <a:t>!"));</a:t>
            </a:r>
          </a:p>
          <a:p>
            <a:r>
              <a:rPr lang="en-US" sz="1400" dirty="0"/>
              <a:t> </a:t>
            </a:r>
            <a:r>
              <a:rPr lang="en-US" sz="1400" dirty="0" smtClean="0"/>
              <a:t>   </a:t>
            </a:r>
            <a:r>
              <a:rPr lang="en-US" sz="1400" dirty="0" err="1"/>
              <a:t>errorCollector.checkThat</a:t>
            </a:r>
            <a:r>
              <a:rPr lang="en-US" sz="1400" dirty="0"/>
              <a:t>("Hello World", not(</a:t>
            </a:r>
            <a:r>
              <a:rPr lang="en-US" sz="1400" dirty="0" err="1"/>
              <a:t>containsString</a:t>
            </a:r>
            <a:r>
              <a:rPr lang="en-US" sz="1400" dirty="0"/>
              <a:t>("ERROR!")));</a:t>
            </a:r>
          </a:p>
          <a:p>
            <a:r>
              <a:rPr lang="en-US" sz="1400" dirty="0" smtClean="0"/>
              <a:t>    </a:t>
            </a:r>
            <a:r>
              <a:rPr lang="en-US" sz="1400" dirty="0" err="1"/>
              <a:t>errorCollector.addError</a:t>
            </a:r>
            <a:r>
              <a:rPr lang="en-US" sz="1400" dirty="0"/>
              <a:t>(new </a:t>
            </a:r>
            <a:r>
              <a:rPr lang="en-US" sz="1400" dirty="0" err="1"/>
              <a:t>Throwable</a:t>
            </a:r>
            <a:r>
              <a:rPr lang="en-US" sz="1400" dirty="0"/>
              <a:t>("Another thing went wrong!"));</a:t>
            </a:r>
          </a:p>
          <a:p>
            <a:r>
              <a:rPr lang="en-US" sz="1400" dirty="0"/>
              <a:t>         </a:t>
            </a:r>
          </a:p>
          <a:p>
            <a:r>
              <a:rPr lang="en-US" sz="1400" dirty="0" smtClean="0"/>
              <a:t>}</a:t>
            </a:r>
            <a:endParaRPr lang="en-US" sz="1400" dirty="0"/>
          </a:p>
        </p:txBody>
      </p:sp>
      <p:sp>
        <p:nvSpPr>
          <p:cNvPr id="18" name="TextBox 17"/>
          <p:cNvSpPr txBox="1"/>
          <p:nvPr/>
        </p:nvSpPr>
        <p:spPr>
          <a:xfrm>
            <a:off x="667779" y="3784599"/>
            <a:ext cx="8107515" cy="276999"/>
          </a:xfrm>
          <a:prstGeom prst="rect">
            <a:avLst/>
          </a:prstGeom>
        </p:spPr>
        <p:txBody>
          <a:bodyPr wrap="square" lIns="0" tIns="0" rIns="0" bIns="0" rtlCol="0">
            <a:spAutoFit/>
          </a:bodyPr>
          <a:lstStyle/>
          <a:p>
            <a:r>
              <a:rPr lang="en-US" dirty="0" smtClean="0"/>
              <a:t>. </a:t>
            </a:r>
            <a:endParaRPr lang="en-US" sz="1600" dirty="0" smtClean="0">
              <a:solidFill>
                <a:schemeClr val="tx2"/>
              </a:solidFill>
            </a:endParaRPr>
          </a:p>
        </p:txBody>
      </p:sp>
    </p:spTree>
    <p:extLst>
      <p:ext uri="{BB962C8B-B14F-4D97-AF65-F5344CB8AC3E}">
        <p14:creationId xmlns:p14="http://schemas.microsoft.com/office/powerpoint/2010/main" val="2008294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5099" y="245877"/>
            <a:ext cx="8150529" cy="570123"/>
          </a:xfrm>
        </p:spPr>
        <p:txBody>
          <a:bodyPr/>
          <a:lstStyle/>
          <a:p>
            <a:r>
              <a:rPr lang="en-US" sz="3200" dirty="0" smtClean="0"/>
              <a:t>JUnit Rule </a:t>
            </a:r>
            <a:r>
              <a:rPr lang="en-US" sz="3200" dirty="0" err="1" smtClean="0"/>
              <a:t>Cont</a:t>
            </a:r>
            <a:r>
              <a:rPr lang="en-US" sz="3200" dirty="0" smtClean="0"/>
              <a:t>…</a:t>
            </a:r>
            <a:endParaRPr lang="en-US" sz="3200"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17</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758805" y="4309167"/>
            <a:ext cx="7136595" cy="369332"/>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p:txBody>
      </p:sp>
      <p:sp>
        <p:nvSpPr>
          <p:cNvPr id="15" name="Rectangle 14"/>
          <p:cNvSpPr/>
          <p:nvPr/>
        </p:nvSpPr>
        <p:spPr>
          <a:xfrm>
            <a:off x="385099" y="628081"/>
            <a:ext cx="843443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5099" y="709801"/>
            <a:ext cx="6740829" cy="246221"/>
          </a:xfrm>
          <a:prstGeom prst="rect">
            <a:avLst/>
          </a:prstGeom>
        </p:spPr>
        <p:txBody>
          <a:bodyPr wrap="square" lIns="0" tIns="0" rIns="0" bIns="0" rtlCol="0">
            <a:spAutoFit/>
          </a:bodyPr>
          <a:lstStyle/>
          <a:p>
            <a:r>
              <a:rPr lang="en-US" sz="1600" b="1" dirty="0"/>
              <a:t>Verifier </a:t>
            </a:r>
            <a:r>
              <a:rPr lang="en-US" sz="1600" b="1" dirty="0" smtClean="0"/>
              <a:t>Rule</a:t>
            </a:r>
            <a:endParaRPr lang="en-US" sz="1600" b="1" dirty="0"/>
          </a:p>
        </p:txBody>
      </p:sp>
      <p:sp>
        <p:nvSpPr>
          <p:cNvPr id="2" name="TextBox 1"/>
          <p:cNvSpPr txBox="1"/>
          <p:nvPr/>
        </p:nvSpPr>
        <p:spPr>
          <a:xfrm>
            <a:off x="385099" y="969807"/>
            <a:ext cx="8107515" cy="3354765"/>
          </a:xfrm>
          <a:prstGeom prst="rect">
            <a:avLst/>
          </a:prstGeom>
        </p:spPr>
        <p:txBody>
          <a:bodyPr wrap="square" lIns="0" tIns="0" rIns="0" bIns="0" rtlCol="0">
            <a:spAutoFit/>
          </a:bodyPr>
          <a:lstStyle/>
          <a:p>
            <a:r>
              <a:rPr lang="en-US" sz="1400" dirty="0"/>
              <a:t>Verifier is a base class for Rules like </a:t>
            </a:r>
            <a:r>
              <a:rPr lang="en-US" sz="1400" dirty="0" err="1"/>
              <a:t>ErrorCollector</a:t>
            </a:r>
            <a:r>
              <a:rPr lang="en-US" sz="1400" dirty="0"/>
              <a:t>, which can turn otherwise passing test methods into failing tests if a verification check is failed.</a:t>
            </a:r>
          </a:p>
          <a:p>
            <a:endParaRPr lang="en-US" sz="1400" dirty="0" smtClean="0"/>
          </a:p>
          <a:p>
            <a:r>
              <a:rPr lang="en-US" sz="1400" dirty="0"/>
              <a:t>@Rule</a:t>
            </a:r>
          </a:p>
          <a:p>
            <a:r>
              <a:rPr lang="en-US" sz="1400" dirty="0"/>
              <a:t>public Verifier </a:t>
            </a:r>
            <a:r>
              <a:rPr lang="en-US" sz="1400" dirty="0" err="1"/>
              <a:t>verifier</a:t>
            </a:r>
            <a:r>
              <a:rPr lang="en-US" sz="1400" dirty="0"/>
              <a:t> = new Verifier() {</a:t>
            </a:r>
          </a:p>
          <a:p>
            <a:r>
              <a:rPr lang="en-US" sz="1400" dirty="0"/>
              <a:t>    @Override</a:t>
            </a:r>
          </a:p>
          <a:p>
            <a:r>
              <a:rPr lang="en-US" sz="1400" dirty="0"/>
              <a:t>    public void verify() {</a:t>
            </a:r>
          </a:p>
          <a:p>
            <a:r>
              <a:rPr lang="en-US" sz="1400" dirty="0"/>
              <a:t>        </a:t>
            </a:r>
            <a:r>
              <a:rPr lang="en-US" sz="1400" dirty="0" err="1"/>
              <a:t>assertFalse</a:t>
            </a:r>
            <a:r>
              <a:rPr lang="en-US" sz="1400" dirty="0"/>
              <a:t>("Message Log is not Empty!", </a:t>
            </a:r>
            <a:r>
              <a:rPr lang="en-US" sz="1400" dirty="0" err="1"/>
              <a:t>messageLog.isEmpty</a:t>
            </a:r>
            <a:r>
              <a:rPr lang="en-US" sz="1400" dirty="0"/>
              <a:t>());</a:t>
            </a:r>
          </a:p>
          <a:p>
            <a:r>
              <a:rPr lang="en-US" sz="1400" dirty="0"/>
              <a:t>    }</a:t>
            </a:r>
          </a:p>
          <a:p>
            <a:r>
              <a:rPr lang="en-US" sz="1400" dirty="0"/>
              <a:t>}; </a:t>
            </a:r>
          </a:p>
          <a:p>
            <a:r>
              <a:rPr lang="en-US" sz="1400" dirty="0"/>
              <a:t>@Test</a:t>
            </a:r>
          </a:p>
          <a:p>
            <a:r>
              <a:rPr lang="en-US" sz="1400" dirty="0"/>
              <a:t>public void </a:t>
            </a:r>
            <a:r>
              <a:rPr lang="en-US" sz="1400" dirty="0" err="1"/>
              <a:t>givenNewMessage_whenVerified_thenMessageLogNotEmpty</a:t>
            </a:r>
            <a:r>
              <a:rPr lang="en-US" sz="1400" dirty="0"/>
              <a:t>() {</a:t>
            </a:r>
          </a:p>
          <a:p>
            <a:r>
              <a:rPr lang="en-US" sz="1400" dirty="0"/>
              <a:t>    // ...</a:t>
            </a:r>
          </a:p>
          <a:p>
            <a:r>
              <a:rPr lang="en-US" sz="1400" dirty="0"/>
              <a:t>    </a:t>
            </a:r>
            <a:r>
              <a:rPr lang="en-US" sz="1400" dirty="0" err="1"/>
              <a:t>messageLog.add</a:t>
            </a:r>
            <a:r>
              <a:rPr lang="en-US" sz="1400" dirty="0"/>
              <a:t>("There is a new message!");</a:t>
            </a:r>
          </a:p>
          <a:p>
            <a:r>
              <a:rPr lang="en-US" sz="1400" dirty="0"/>
              <a:t>}</a:t>
            </a:r>
          </a:p>
        </p:txBody>
      </p:sp>
      <p:sp>
        <p:nvSpPr>
          <p:cNvPr id="18" name="TextBox 17"/>
          <p:cNvSpPr txBox="1"/>
          <p:nvPr/>
        </p:nvSpPr>
        <p:spPr>
          <a:xfrm>
            <a:off x="667779" y="3784599"/>
            <a:ext cx="8107515" cy="276999"/>
          </a:xfrm>
          <a:prstGeom prst="rect">
            <a:avLst/>
          </a:prstGeom>
        </p:spPr>
        <p:txBody>
          <a:bodyPr wrap="square" lIns="0" tIns="0" rIns="0" bIns="0" rtlCol="0">
            <a:spAutoFit/>
          </a:bodyPr>
          <a:lstStyle/>
          <a:p>
            <a:r>
              <a:rPr lang="en-US" dirty="0" smtClean="0"/>
              <a:t>. </a:t>
            </a:r>
            <a:endParaRPr lang="en-US" sz="1600" dirty="0" smtClean="0">
              <a:solidFill>
                <a:schemeClr val="tx2"/>
              </a:solidFill>
            </a:endParaRPr>
          </a:p>
        </p:txBody>
      </p:sp>
    </p:spTree>
    <p:extLst>
      <p:ext uri="{BB962C8B-B14F-4D97-AF65-F5344CB8AC3E}">
        <p14:creationId xmlns:p14="http://schemas.microsoft.com/office/powerpoint/2010/main" val="3120522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5099" y="245877"/>
            <a:ext cx="8150529" cy="570123"/>
          </a:xfrm>
        </p:spPr>
        <p:txBody>
          <a:bodyPr/>
          <a:lstStyle/>
          <a:p>
            <a:r>
              <a:rPr lang="en-US" sz="3200" dirty="0" smtClean="0"/>
              <a:t>JUnit Theories</a:t>
            </a:r>
            <a:endParaRPr lang="en-US" sz="3200"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18</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758805" y="4309167"/>
            <a:ext cx="7136595" cy="369332"/>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p:txBody>
      </p:sp>
      <p:sp>
        <p:nvSpPr>
          <p:cNvPr id="15" name="Rectangle 14"/>
          <p:cNvSpPr/>
          <p:nvPr/>
        </p:nvSpPr>
        <p:spPr>
          <a:xfrm>
            <a:off x="385099" y="628081"/>
            <a:ext cx="843443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5099" y="709801"/>
            <a:ext cx="6740829" cy="246221"/>
          </a:xfrm>
          <a:prstGeom prst="rect">
            <a:avLst/>
          </a:prstGeom>
        </p:spPr>
        <p:txBody>
          <a:bodyPr wrap="square" lIns="0" tIns="0" rIns="0" bIns="0" rtlCol="0">
            <a:spAutoFit/>
          </a:bodyPr>
          <a:lstStyle/>
          <a:p>
            <a:r>
              <a:rPr lang="en-US" sz="1600" b="1" dirty="0" smtClean="0"/>
              <a:t>What is Theory? </a:t>
            </a:r>
            <a:endParaRPr lang="en-US" sz="1600" b="1" dirty="0"/>
          </a:p>
        </p:txBody>
      </p:sp>
      <p:sp>
        <p:nvSpPr>
          <p:cNvPr id="2" name="TextBox 1"/>
          <p:cNvSpPr txBox="1"/>
          <p:nvPr/>
        </p:nvSpPr>
        <p:spPr>
          <a:xfrm>
            <a:off x="511277" y="969807"/>
            <a:ext cx="7981337" cy="3016210"/>
          </a:xfrm>
          <a:prstGeom prst="rect">
            <a:avLst/>
          </a:prstGeom>
        </p:spPr>
        <p:txBody>
          <a:bodyPr wrap="square" lIns="0" tIns="0" rIns="0" bIns="0" rtlCol="0">
            <a:spAutoFit/>
          </a:bodyPr>
          <a:lstStyle/>
          <a:p>
            <a:r>
              <a:rPr lang="en-US" sz="1400" dirty="0"/>
              <a:t>A theory is a special test method that a special JUnit runner (Theories) executes. To use the runner, annotate your test class with the @</a:t>
            </a:r>
            <a:r>
              <a:rPr lang="en-US" sz="1400" dirty="0" err="1"/>
              <a:t>RunWith</a:t>
            </a:r>
            <a:r>
              <a:rPr lang="en-US" sz="1400" dirty="0"/>
              <a:t>(</a:t>
            </a:r>
            <a:r>
              <a:rPr lang="en-US" sz="1400" dirty="0" err="1"/>
              <a:t>Theories.class</a:t>
            </a:r>
            <a:r>
              <a:rPr lang="en-US" sz="1400" dirty="0"/>
              <a:t>) annotation. The Theories runner executes a theory against several data inputs called data points. A theory is annotated with @Theory, but unlike normal @Test methods, a @Theory method has parameters. In order to fill these parameters with values, the Theories runner uses values of the data points having the same type</a:t>
            </a:r>
            <a:r>
              <a:rPr lang="en-US" sz="1400" dirty="0" smtClean="0"/>
              <a:t>.</a:t>
            </a:r>
          </a:p>
          <a:p>
            <a:r>
              <a:rPr lang="en-US" sz="1400" dirty="0"/>
              <a:t>There are two types of data points. You use them through the following two annotations:</a:t>
            </a:r>
          </a:p>
          <a:p>
            <a:endParaRPr lang="en-US" sz="1400" dirty="0"/>
          </a:p>
          <a:p>
            <a:r>
              <a:rPr lang="en-US" sz="1400" dirty="0"/>
              <a:t>@</a:t>
            </a:r>
            <a:r>
              <a:rPr lang="en-US" sz="1400" dirty="0" err="1"/>
              <a:t>DataPoint</a:t>
            </a:r>
            <a:r>
              <a:rPr lang="en-US" sz="1400" dirty="0"/>
              <a:t>: Annotates a field or method as a single data point. The value of the field or that the method returns will be used as a potential parameter for theories having the same type.</a:t>
            </a:r>
          </a:p>
          <a:p>
            <a:r>
              <a:rPr lang="en-US" sz="1400" dirty="0"/>
              <a:t>@</a:t>
            </a:r>
            <a:r>
              <a:rPr lang="en-US" sz="1400" dirty="0" err="1"/>
              <a:t>DataPoints</a:t>
            </a:r>
            <a:r>
              <a:rPr lang="en-US" sz="1400" dirty="0"/>
              <a:t>: Annotates an array or </a:t>
            </a:r>
            <a:r>
              <a:rPr lang="en-US" sz="1400" dirty="0" err="1"/>
              <a:t>iterable</a:t>
            </a:r>
            <a:r>
              <a:rPr lang="en-US" sz="1400" dirty="0"/>
              <a:t>-type field or method as a full array of data points. The values in the array or </a:t>
            </a:r>
            <a:r>
              <a:rPr lang="en-US" sz="1400" dirty="0" err="1"/>
              <a:t>iterable</a:t>
            </a:r>
            <a:r>
              <a:rPr lang="en-US" sz="1400" dirty="0"/>
              <a:t> will be used as potential parameters for theories having the same type. Use this annotation to avoid single data point fields cluttering your code.</a:t>
            </a:r>
          </a:p>
          <a:p>
            <a:endParaRPr lang="en-US" sz="1400" dirty="0" smtClean="0"/>
          </a:p>
          <a:p>
            <a:endParaRPr lang="en-US" sz="1400" dirty="0"/>
          </a:p>
        </p:txBody>
      </p:sp>
      <p:sp>
        <p:nvSpPr>
          <p:cNvPr id="18" name="TextBox 17"/>
          <p:cNvSpPr txBox="1"/>
          <p:nvPr/>
        </p:nvSpPr>
        <p:spPr>
          <a:xfrm>
            <a:off x="667779" y="3784599"/>
            <a:ext cx="8107515" cy="276999"/>
          </a:xfrm>
          <a:prstGeom prst="rect">
            <a:avLst/>
          </a:prstGeom>
        </p:spPr>
        <p:txBody>
          <a:bodyPr wrap="square" lIns="0" tIns="0" rIns="0" bIns="0" rtlCol="0">
            <a:spAutoFit/>
          </a:bodyPr>
          <a:lstStyle/>
          <a:p>
            <a:r>
              <a:rPr lang="en-US" dirty="0" smtClean="0"/>
              <a:t>. </a:t>
            </a:r>
            <a:endParaRPr lang="en-US" sz="1600" dirty="0" smtClean="0">
              <a:solidFill>
                <a:schemeClr val="tx2"/>
              </a:solidFill>
            </a:endParaRPr>
          </a:p>
        </p:txBody>
      </p:sp>
    </p:spTree>
    <p:extLst>
      <p:ext uri="{BB962C8B-B14F-4D97-AF65-F5344CB8AC3E}">
        <p14:creationId xmlns:p14="http://schemas.microsoft.com/office/powerpoint/2010/main" val="155944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5099" y="245877"/>
            <a:ext cx="8150529" cy="570123"/>
          </a:xfrm>
        </p:spPr>
        <p:txBody>
          <a:bodyPr/>
          <a:lstStyle/>
          <a:p>
            <a:r>
              <a:rPr lang="en-US" sz="3200" dirty="0" smtClean="0"/>
              <a:t>JUnit Assumptions</a:t>
            </a:r>
            <a:endParaRPr lang="en-US" sz="3200"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19</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758805" y="4309167"/>
            <a:ext cx="7136595" cy="369332"/>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p:txBody>
      </p:sp>
      <p:sp>
        <p:nvSpPr>
          <p:cNvPr id="15" name="Rectangle 14"/>
          <p:cNvSpPr/>
          <p:nvPr/>
        </p:nvSpPr>
        <p:spPr>
          <a:xfrm>
            <a:off x="385099" y="628081"/>
            <a:ext cx="843443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5099" y="709801"/>
            <a:ext cx="6740829" cy="246221"/>
          </a:xfrm>
          <a:prstGeom prst="rect">
            <a:avLst/>
          </a:prstGeom>
        </p:spPr>
        <p:txBody>
          <a:bodyPr wrap="square" lIns="0" tIns="0" rIns="0" bIns="0" rtlCol="0">
            <a:spAutoFit/>
          </a:bodyPr>
          <a:lstStyle/>
          <a:p>
            <a:r>
              <a:rPr lang="en-US" sz="1600" b="1" dirty="0" smtClean="0"/>
              <a:t>Assumptions </a:t>
            </a:r>
            <a:endParaRPr lang="en-US" sz="1600" b="1" dirty="0"/>
          </a:p>
        </p:txBody>
      </p:sp>
      <p:sp>
        <p:nvSpPr>
          <p:cNvPr id="2" name="TextBox 1"/>
          <p:cNvSpPr txBox="1"/>
          <p:nvPr/>
        </p:nvSpPr>
        <p:spPr>
          <a:xfrm>
            <a:off x="540774" y="969807"/>
            <a:ext cx="8234520" cy="2154436"/>
          </a:xfrm>
          <a:prstGeom prst="rect">
            <a:avLst/>
          </a:prstGeom>
        </p:spPr>
        <p:txBody>
          <a:bodyPr wrap="square" lIns="0" tIns="0" rIns="0" bIns="0" rtlCol="0">
            <a:spAutoFit/>
          </a:bodyPr>
          <a:lstStyle/>
          <a:p>
            <a:r>
              <a:rPr lang="en-US" sz="1400" dirty="0"/>
              <a:t>Assumptions class provides static methods to support conditional test execution based on assumptions. A failed assumption results in a test being aborted. Assumptions are typically used whenever it does not make sense to continue execution of a given test method. In test report, these test will be marked as passed</a:t>
            </a:r>
            <a:r>
              <a:rPr lang="en-US" sz="1400" dirty="0" smtClean="0"/>
              <a:t>.</a:t>
            </a:r>
          </a:p>
          <a:p>
            <a:pPr marL="742950" lvl="1" indent="-285750">
              <a:buFont typeface="Wingdings" panose="05000000000000000000" pitchFamily="2" charset="2"/>
              <a:buChar char="q"/>
            </a:pPr>
            <a:r>
              <a:rPr lang="en-US" sz="1400" dirty="0" err="1"/>
              <a:t>Assumptions.assumeTrue</a:t>
            </a:r>
            <a:r>
              <a:rPr lang="en-US" sz="1400" dirty="0"/>
              <a:t>() –  If the  condition is true, then run the test, else aborting the test.</a:t>
            </a:r>
          </a:p>
          <a:p>
            <a:pPr marL="742950" lvl="1" indent="-285750">
              <a:buFont typeface="Wingdings" panose="05000000000000000000" pitchFamily="2" charset="2"/>
              <a:buChar char="q"/>
            </a:pPr>
            <a:r>
              <a:rPr lang="en-US" sz="1400" dirty="0" err="1"/>
              <a:t>Assumptions.false</a:t>
            </a:r>
            <a:r>
              <a:rPr lang="en-US" sz="1400" dirty="0"/>
              <a:t>() –  If the  condition is false, then run the test, else aborting the test.</a:t>
            </a:r>
          </a:p>
          <a:p>
            <a:pPr marL="742950" lvl="1" indent="-285750">
              <a:buFont typeface="Wingdings" panose="05000000000000000000" pitchFamily="2" charset="2"/>
              <a:buChar char="q"/>
            </a:pPr>
            <a:r>
              <a:rPr lang="en-US" sz="1400" dirty="0" err="1"/>
              <a:t>Assumptions.assumingThat</a:t>
            </a:r>
            <a:r>
              <a:rPr lang="en-US" sz="1400" dirty="0"/>
              <a:t>() –   is much more flexible, If condition is true then executes, else do not abort test continue rest of code in test.</a:t>
            </a:r>
          </a:p>
          <a:p>
            <a:endParaRPr lang="en-US" sz="1400" dirty="0" smtClean="0"/>
          </a:p>
          <a:p>
            <a:endParaRPr lang="en-US" sz="1400" dirty="0"/>
          </a:p>
        </p:txBody>
      </p:sp>
      <p:sp>
        <p:nvSpPr>
          <p:cNvPr id="18" name="TextBox 17"/>
          <p:cNvSpPr txBox="1"/>
          <p:nvPr/>
        </p:nvSpPr>
        <p:spPr>
          <a:xfrm>
            <a:off x="667779" y="3784599"/>
            <a:ext cx="8107515" cy="276999"/>
          </a:xfrm>
          <a:prstGeom prst="rect">
            <a:avLst/>
          </a:prstGeom>
        </p:spPr>
        <p:txBody>
          <a:bodyPr wrap="square" lIns="0" tIns="0" rIns="0" bIns="0" rtlCol="0">
            <a:spAutoFit/>
          </a:bodyPr>
          <a:lstStyle/>
          <a:p>
            <a:r>
              <a:rPr lang="en-US" dirty="0" smtClean="0"/>
              <a:t>. </a:t>
            </a:r>
            <a:endParaRPr lang="en-US" sz="1600" dirty="0" smtClean="0">
              <a:solidFill>
                <a:schemeClr val="tx2"/>
              </a:solidFill>
            </a:endParaRPr>
          </a:p>
        </p:txBody>
      </p:sp>
    </p:spTree>
    <p:extLst>
      <p:ext uri="{BB962C8B-B14F-4D97-AF65-F5344CB8AC3E}">
        <p14:creationId xmlns:p14="http://schemas.microsoft.com/office/powerpoint/2010/main" val="132917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a:xfrm>
            <a:off x="384048" y="274321"/>
            <a:ext cx="8417052" cy="601266"/>
          </a:xfrm>
        </p:spPr>
        <p:txBody>
          <a:bodyPr/>
          <a:lstStyle/>
          <a:p>
            <a:r>
              <a:rPr lang="en-US" sz="3200" dirty="0" smtClean="0"/>
              <a:t>Agenda</a:t>
            </a:r>
            <a:r>
              <a:rPr lang="en-US" dirty="0"/>
              <a:t/>
            </a:r>
            <a:br>
              <a:rPr lang="en-US" dirty="0"/>
            </a:br>
            <a:endParaRPr lang="en-US"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2</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289112" y="875586"/>
            <a:ext cx="8242240" cy="2800767"/>
          </a:xfrm>
          <a:prstGeom prst="rect">
            <a:avLst/>
          </a:prstGeom>
        </p:spPr>
        <p:txBody>
          <a:bodyPr wrap="square">
            <a:spAutoFit/>
          </a:bodyPr>
          <a:lstStyle/>
          <a:p>
            <a:pPr marL="285750" indent="-285750">
              <a:buFont typeface="Wingdings" panose="05000000000000000000" pitchFamily="2" charset="2"/>
              <a:buChar char="v"/>
            </a:pPr>
            <a:r>
              <a:rPr lang="en-US" sz="1600" b="1" dirty="0" smtClean="0">
                <a:latin typeface="Arial" panose="020B0604020202020204" pitchFamily="34" charset="0"/>
                <a:ea typeface="+mj-ea"/>
                <a:cs typeface="Arial" panose="020B0604020202020204" pitchFamily="34" charset="0"/>
              </a:rPr>
              <a:t>Recap</a:t>
            </a:r>
            <a:endParaRPr lang="en-US" sz="1600" b="1" dirty="0">
              <a:latin typeface="Arial" panose="020B0604020202020204" pitchFamily="34" charset="0"/>
              <a:ea typeface="+mj-ea"/>
              <a:cs typeface="Arial" panose="020B0604020202020204" pitchFamily="34" charset="0"/>
            </a:endParaRPr>
          </a:p>
          <a:p>
            <a:pPr marL="285750" indent="-285750">
              <a:buFont typeface="Wingdings" panose="05000000000000000000" pitchFamily="2" charset="2"/>
              <a:buChar char="v"/>
            </a:pPr>
            <a:r>
              <a:rPr lang="en-US" sz="1600" b="1" dirty="0" smtClean="0">
                <a:latin typeface="Arial" panose="020B0604020202020204" pitchFamily="34" charset="0"/>
                <a:ea typeface="+mj-ea"/>
                <a:cs typeface="Arial" panose="020B0604020202020204" pitchFamily="34" charset="0"/>
              </a:rPr>
              <a:t>JUnit 4 vs 5</a:t>
            </a:r>
            <a:endParaRPr lang="en-US" sz="1600" b="1" dirty="0">
              <a:latin typeface="Arial" panose="020B0604020202020204" pitchFamily="34" charset="0"/>
              <a:ea typeface="+mj-ea"/>
              <a:cs typeface="Arial" panose="020B0604020202020204" pitchFamily="34" charset="0"/>
            </a:endParaRPr>
          </a:p>
          <a:p>
            <a:pPr marL="285750" indent="-285750">
              <a:buFont typeface="Wingdings" panose="05000000000000000000" pitchFamily="2" charset="2"/>
              <a:buChar char="v"/>
            </a:pPr>
            <a:r>
              <a:rPr lang="en-US" sz="1600" b="1" dirty="0" smtClean="0">
                <a:latin typeface="Arial" panose="020B0604020202020204" pitchFamily="34" charset="0"/>
                <a:ea typeface="+mj-ea"/>
                <a:cs typeface="Arial" panose="020B0604020202020204" pitchFamily="34" charset="0"/>
              </a:rPr>
              <a:t>Junit 5 Annotation Discussion</a:t>
            </a:r>
          </a:p>
          <a:p>
            <a:pPr marL="285750" indent="-285750">
              <a:buFont typeface="Wingdings" panose="05000000000000000000" pitchFamily="2" charset="2"/>
              <a:buChar char="v"/>
            </a:pPr>
            <a:r>
              <a:rPr lang="en-US" sz="1600" b="1" dirty="0" smtClean="0">
                <a:latin typeface="Arial" panose="020B0604020202020204" pitchFamily="34" charset="0"/>
                <a:ea typeface="+mj-ea"/>
                <a:cs typeface="Arial" panose="020B0604020202020204" pitchFamily="34" charset="0"/>
              </a:rPr>
              <a:t>Dynamic Tests</a:t>
            </a:r>
          </a:p>
          <a:p>
            <a:pPr marL="285750" indent="-285750">
              <a:buFont typeface="Wingdings" panose="05000000000000000000" pitchFamily="2" charset="2"/>
              <a:buChar char="v"/>
            </a:pPr>
            <a:r>
              <a:rPr lang="en-US" sz="1600" b="1" dirty="0">
                <a:latin typeface="Arial" panose="020B0604020202020204" pitchFamily="34" charset="0"/>
                <a:cs typeface="Arial" panose="020B0604020202020204" pitchFamily="34" charset="0"/>
              </a:rPr>
              <a:t>Code </a:t>
            </a:r>
            <a:r>
              <a:rPr lang="en-US" sz="1600" b="1" dirty="0" smtClean="0">
                <a:latin typeface="Arial" panose="020B0604020202020204" pitchFamily="34" charset="0"/>
                <a:cs typeface="Arial" panose="020B0604020202020204" pitchFamily="34" charset="0"/>
              </a:rPr>
              <a:t>Coverage</a:t>
            </a:r>
          </a:p>
          <a:p>
            <a:pPr marL="285750" indent="-285750">
              <a:buFont typeface="Wingdings" panose="05000000000000000000" pitchFamily="2" charset="2"/>
              <a:buChar char="v"/>
            </a:pPr>
            <a:r>
              <a:rPr lang="en-US" sz="1600" b="1" dirty="0">
                <a:latin typeface="Arial" panose="020B0604020202020204" pitchFamily="34" charset="0"/>
                <a:ea typeface="+mj-ea"/>
                <a:cs typeface="Arial" panose="020B0604020202020204" pitchFamily="34" charset="0"/>
              </a:rPr>
              <a:t>JUnit Test Driven </a:t>
            </a:r>
            <a:r>
              <a:rPr lang="en-US" sz="1600" b="1" dirty="0" smtClean="0">
                <a:latin typeface="Arial" panose="020B0604020202020204" pitchFamily="34" charset="0"/>
                <a:ea typeface="+mj-ea"/>
                <a:cs typeface="Arial" panose="020B0604020202020204" pitchFamily="34" charset="0"/>
              </a:rPr>
              <a:t>Development</a:t>
            </a:r>
          </a:p>
          <a:p>
            <a:pPr marL="285750" indent="-285750">
              <a:buFont typeface="Wingdings" panose="05000000000000000000" pitchFamily="2" charset="2"/>
              <a:buChar char="v"/>
            </a:pPr>
            <a:r>
              <a:rPr lang="en-US" sz="1600" b="1" dirty="0" err="1" smtClean="0">
                <a:latin typeface="Arial" panose="020B0604020202020204" pitchFamily="34" charset="0"/>
                <a:ea typeface="+mj-ea"/>
                <a:cs typeface="Arial" panose="020B0604020202020204" pitchFamily="34" charset="0"/>
              </a:rPr>
              <a:t>Hamcrest</a:t>
            </a:r>
            <a:r>
              <a:rPr lang="en-US" sz="1600" b="1" dirty="0" smtClean="0">
                <a:latin typeface="Arial" panose="020B0604020202020204" pitchFamily="34" charset="0"/>
                <a:ea typeface="+mj-ea"/>
                <a:cs typeface="Arial" panose="020B0604020202020204" pitchFamily="34" charset="0"/>
              </a:rPr>
              <a:t> </a:t>
            </a:r>
            <a:r>
              <a:rPr lang="en-US" sz="1600" b="1" dirty="0" smtClean="0">
                <a:latin typeface="Arial" panose="020B0604020202020204" pitchFamily="34" charset="0"/>
                <a:cs typeface="Arial" panose="020B0604020202020204" pitchFamily="34" charset="0"/>
              </a:rPr>
              <a:t>library</a:t>
            </a:r>
          </a:p>
          <a:p>
            <a:pPr marL="285750" indent="-285750">
              <a:buFont typeface="Wingdings" panose="05000000000000000000" pitchFamily="2" charset="2"/>
              <a:buChar char="v"/>
            </a:pPr>
            <a:r>
              <a:rPr lang="en-US" sz="1600" b="1" dirty="0">
                <a:latin typeface="Arial" panose="020B0604020202020204" pitchFamily="34" charset="0"/>
                <a:cs typeface="Arial" panose="020B0604020202020204" pitchFamily="34" charset="0"/>
              </a:rPr>
              <a:t>JUnit Tests with Rules</a:t>
            </a:r>
          </a:p>
          <a:p>
            <a:pPr marL="285750" indent="-285750">
              <a:buFont typeface="Wingdings" panose="05000000000000000000" pitchFamily="2" charset="2"/>
              <a:buChar char="v"/>
            </a:pPr>
            <a:r>
              <a:rPr lang="en-US" sz="1600" b="1" dirty="0" smtClean="0">
                <a:latin typeface="Arial" panose="020B0604020202020204" pitchFamily="34" charset="0"/>
                <a:ea typeface="+mj-ea"/>
                <a:cs typeface="Arial" panose="020B0604020202020204" pitchFamily="34" charset="0"/>
              </a:rPr>
              <a:t>Theories</a:t>
            </a:r>
          </a:p>
          <a:p>
            <a:pPr marL="285750" indent="-285750">
              <a:buFont typeface="Wingdings" panose="05000000000000000000" pitchFamily="2" charset="2"/>
              <a:buChar char="v"/>
            </a:pPr>
            <a:r>
              <a:rPr lang="en-US" sz="1600" b="1" dirty="0" smtClean="0">
                <a:latin typeface="Arial" panose="020B0604020202020204" pitchFamily="34" charset="0"/>
                <a:ea typeface="+mj-ea"/>
                <a:cs typeface="Arial" panose="020B0604020202020204" pitchFamily="34" charset="0"/>
              </a:rPr>
              <a:t>Assumptions</a:t>
            </a:r>
          </a:p>
          <a:p>
            <a:pPr marL="285750" indent="-285750">
              <a:buFont typeface="Wingdings" panose="05000000000000000000" pitchFamily="2" charset="2"/>
              <a:buChar char="v"/>
            </a:pPr>
            <a:r>
              <a:rPr lang="en-US" sz="1600" b="1" dirty="0" err="1" smtClean="0">
                <a:latin typeface="Arial" panose="020B0604020202020204" pitchFamily="34" charset="0"/>
                <a:ea typeface="+mj-ea"/>
                <a:cs typeface="Arial" panose="020B0604020202020204" pitchFamily="34" charset="0"/>
              </a:rPr>
              <a:t>Mockito</a:t>
            </a:r>
            <a:endParaRPr lang="en-US" sz="1600" b="1" dirty="0" smtClean="0">
              <a:latin typeface="Arial" panose="020B0604020202020204" pitchFamily="34" charset="0"/>
              <a:ea typeface="+mj-ea"/>
              <a:cs typeface="Arial" panose="020B0604020202020204" pitchFamily="34" charset="0"/>
            </a:endParaRPr>
          </a:p>
        </p:txBody>
      </p:sp>
      <p:grpSp>
        <p:nvGrpSpPr>
          <p:cNvPr id="29" name="Group 28">
            <a:extLst>
              <a:ext uri="{FF2B5EF4-FFF2-40B4-BE49-F238E27FC236}">
                <a16:creationId xmlns:a16="http://schemas.microsoft.com/office/drawing/2014/main" id="{A8AED967-DA21-7047-85EA-17C24E6AE50A}"/>
              </a:ext>
            </a:extLst>
          </p:cNvPr>
          <p:cNvGrpSpPr/>
          <p:nvPr/>
        </p:nvGrpSpPr>
        <p:grpSpPr>
          <a:xfrm>
            <a:off x="289112" y="1082601"/>
            <a:ext cx="8220406" cy="2953562"/>
            <a:chOff x="289112" y="960470"/>
            <a:chExt cx="8220406" cy="2953562"/>
          </a:xfrm>
        </p:grpSpPr>
        <p:sp>
          <p:nvSpPr>
            <p:cNvPr id="23" name="Rectangle 22">
              <a:extLst>
                <a:ext uri="{FF2B5EF4-FFF2-40B4-BE49-F238E27FC236}">
                  <a16:creationId xmlns:a16="http://schemas.microsoft.com/office/drawing/2014/main" id="{6E9C7BFD-08F3-7F49-8F00-E3FDBFBCAA8B}"/>
                </a:ext>
              </a:extLst>
            </p:cNvPr>
            <p:cNvSpPr/>
            <p:nvPr/>
          </p:nvSpPr>
          <p:spPr>
            <a:xfrm>
              <a:off x="384048" y="960470"/>
              <a:ext cx="7807309" cy="1200329"/>
            </a:xfrm>
            <a:prstGeom prst="rect">
              <a:avLst/>
            </a:prstGeom>
          </p:spPr>
          <p:txBody>
            <a:bodyPr wrap="square">
              <a:spAutoFit/>
            </a:bodyPr>
            <a:lstStyle/>
            <a:p>
              <a:endParaRPr lang="en-US" sz="2400" dirty="0" smtClean="0"/>
            </a:p>
            <a:p>
              <a:endParaRPr lang="en-US" sz="2400" dirty="0" smtClean="0"/>
            </a:p>
            <a:p>
              <a:endParaRPr lang="en-US" sz="2400" dirty="0"/>
            </a:p>
          </p:txBody>
        </p:sp>
        <p:sp>
          <p:nvSpPr>
            <p:cNvPr id="28" name="Rectangle 27">
              <a:extLst>
                <a:ext uri="{FF2B5EF4-FFF2-40B4-BE49-F238E27FC236}">
                  <a16:creationId xmlns:a16="http://schemas.microsoft.com/office/drawing/2014/main" id="{073D66E7-4720-0841-BDF0-27064A1ED526}"/>
                </a:ext>
              </a:extLst>
            </p:cNvPr>
            <p:cNvSpPr/>
            <p:nvPr/>
          </p:nvSpPr>
          <p:spPr>
            <a:xfrm>
              <a:off x="289112" y="3575478"/>
              <a:ext cx="8220406" cy="338554"/>
            </a:xfrm>
            <a:prstGeom prst="rect">
              <a:avLst/>
            </a:prstGeom>
          </p:spPr>
          <p:txBody>
            <a:bodyPr wrap="square">
              <a:spAutoFit/>
            </a:bodyPr>
            <a:lstStyle/>
            <a:p>
              <a:endParaRPr lang="en-US" sz="1600" dirty="0">
                <a:solidFill>
                  <a:schemeClr val="tx2">
                    <a:lumMod val="75000"/>
                    <a:lumOff val="25000"/>
                  </a:schemeClr>
                </a:solidFill>
              </a:endParaRPr>
            </a:p>
          </p:txBody>
        </p:sp>
      </p:grpSp>
      <p:sp>
        <p:nvSpPr>
          <p:cNvPr id="4" name="Rectangle 3"/>
          <p:cNvSpPr/>
          <p:nvPr/>
        </p:nvSpPr>
        <p:spPr>
          <a:xfrm>
            <a:off x="385100" y="692495"/>
            <a:ext cx="843443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0238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5099" y="245877"/>
            <a:ext cx="8150529" cy="570123"/>
          </a:xfrm>
        </p:spPr>
        <p:txBody>
          <a:bodyPr/>
          <a:lstStyle/>
          <a:p>
            <a:r>
              <a:rPr lang="en-US" sz="3200" dirty="0" smtClean="0"/>
              <a:t>JUnit </a:t>
            </a:r>
            <a:r>
              <a:rPr lang="en-US" sz="3200" dirty="0" err="1" smtClean="0"/>
              <a:t>Mockito</a:t>
            </a:r>
            <a:endParaRPr lang="en-US" sz="3200"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20</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758805" y="4309167"/>
            <a:ext cx="7136595" cy="369332"/>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p:txBody>
      </p:sp>
      <p:sp>
        <p:nvSpPr>
          <p:cNvPr id="15" name="Rectangle 14"/>
          <p:cNvSpPr/>
          <p:nvPr/>
        </p:nvSpPr>
        <p:spPr>
          <a:xfrm>
            <a:off x="385099" y="628081"/>
            <a:ext cx="843443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5099" y="709801"/>
            <a:ext cx="6740829" cy="246221"/>
          </a:xfrm>
          <a:prstGeom prst="rect">
            <a:avLst/>
          </a:prstGeom>
        </p:spPr>
        <p:txBody>
          <a:bodyPr wrap="square" lIns="0" tIns="0" rIns="0" bIns="0" rtlCol="0">
            <a:spAutoFit/>
          </a:bodyPr>
          <a:lstStyle/>
          <a:p>
            <a:r>
              <a:rPr lang="en-US" sz="1600" b="1" dirty="0" err="1" smtClean="0"/>
              <a:t>Mockito</a:t>
            </a:r>
            <a:r>
              <a:rPr lang="en-US" sz="1600" b="1" dirty="0" smtClean="0"/>
              <a:t> </a:t>
            </a:r>
            <a:endParaRPr lang="en-US" sz="1600" b="1" dirty="0"/>
          </a:p>
        </p:txBody>
      </p:sp>
      <p:sp>
        <p:nvSpPr>
          <p:cNvPr id="2" name="TextBox 1"/>
          <p:cNvSpPr txBox="1"/>
          <p:nvPr/>
        </p:nvSpPr>
        <p:spPr>
          <a:xfrm>
            <a:off x="540774" y="969807"/>
            <a:ext cx="8278760" cy="1077218"/>
          </a:xfrm>
          <a:prstGeom prst="rect">
            <a:avLst/>
          </a:prstGeom>
        </p:spPr>
        <p:txBody>
          <a:bodyPr wrap="square" lIns="0" tIns="0" rIns="0" bIns="0" rtlCol="0">
            <a:spAutoFit/>
          </a:bodyPr>
          <a:lstStyle/>
          <a:p>
            <a:r>
              <a:rPr lang="en-US" sz="1400" dirty="0" err="1"/>
              <a:t>Mockito</a:t>
            </a:r>
            <a:r>
              <a:rPr lang="en-US" sz="1400" dirty="0"/>
              <a:t> is a JAVA-based library that is used for effective unit testing of JAVA applications. </a:t>
            </a:r>
            <a:r>
              <a:rPr lang="en-US" sz="1400" dirty="0" err="1"/>
              <a:t>Mockito</a:t>
            </a:r>
            <a:r>
              <a:rPr lang="en-US" sz="1400" dirty="0"/>
              <a:t> is used to mock interfaces so that a dummy functionality can be added to a mock interface that can be used in unit testing. </a:t>
            </a:r>
            <a:endParaRPr lang="en-US" sz="1400" dirty="0" smtClean="0"/>
          </a:p>
          <a:p>
            <a:endParaRPr lang="en-US" sz="1400" dirty="0" smtClean="0"/>
          </a:p>
          <a:p>
            <a:endParaRPr lang="en-US" sz="1400" dirty="0"/>
          </a:p>
        </p:txBody>
      </p:sp>
      <p:sp>
        <p:nvSpPr>
          <p:cNvPr id="18" name="TextBox 17"/>
          <p:cNvSpPr txBox="1"/>
          <p:nvPr/>
        </p:nvSpPr>
        <p:spPr>
          <a:xfrm>
            <a:off x="667779" y="3784599"/>
            <a:ext cx="8107515" cy="276999"/>
          </a:xfrm>
          <a:prstGeom prst="rect">
            <a:avLst/>
          </a:prstGeom>
        </p:spPr>
        <p:txBody>
          <a:bodyPr wrap="square" lIns="0" tIns="0" rIns="0" bIns="0" rtlCol="0">
            <a:spAutoFit/>
          </a:bodyPr>
          <a:lstStyle/>
          <a:p>
            <a:r>
              <a:rPr lang="en-US" dirty="0" smtClean="0"/>
              <a:t>. </a:t>
            </a:r>
            <a:endParaRPr lang="en-US" sz="1600" dirty="0" smtClean="0">
              <a:solidFill>
                <a:schemeClr val="tx2"/>
              </a:solidFill>
            </a:endParaRPr>
          </a:p>
        </p:txBody>
      </p:sp>
      <p:sp>
        <p:nvSpPr>
          <p:cNvPr id="10" name="TextBox 9"/>
          <p:cNvSpPr txBox="1"/>
          <p:nvPr/>
        </p:nvSpPr>
        <p:spPr>
          <a:xfrm>
            <a:off x="385098" y="1768341"/>
            <a:ext cx="6740829" cy="246221"/>
          </a:xfrm>
          <a:prstGeom prst="rect">
            <a:avLst/>
          </a:prstGeom>
        </p:spPr>
        <p:txBody>
          <a:bodyPr wrap="square" lIns="0" tIns="0" rIns="0" bIns="0" rtlCol="0">
            <a:spAutoFit/>
          </a:bodyPr>
          <a:lstStyle/>
          <a:p>
            <a:r>
              <a:rPr lang="en-US" sz="1600" b="1" dirty="0" smtClean="0"/>
              <a:t>What is Mocking </a:t>
            </a:r>
            <a:endParaRPr lang="en-US" sz="1600" b="1" dirty="0"/>
          </a:p>
        </p:txBody>
      </p:sp>
      <p:sp>
        <p:nvSpPr>
          <p:cNvPr id="11" name="TextBox 10"/>
          <p:cNvSpPr txBox="1"/>
          <p:nvPr/>
        </p:nvSpPr>
        <p:spPr>
          <a:xfrm>
            <a:off x="385097" y="2073093"/>
            <a:ext cx="8282438" cy="861774"/>
          </a:xfrm>
          <a:prstGeom prst="rect">
            <a:avLst/>
          </a:prstGeom>
        </p:spPr>
        <p:txBody>
          <a:bodyPr wrap="square" lIns="0" tIns="0" rIns="0" bIns="0" rtlCol="0">
            <a:spAutoFit/>
          </a:bodyPr>
          <a:lstStyle/>
          <a:p>
            <a:r>
              <a:rPr lang="en-US" sz="1400" dirty="0"/>
              <a:t>Mocking is a way to test the functionality of a class in isolation. Mocking does not require a database connection or properties file read or file server read to test a functionality. Mock objects do the mocking of the real service. A mock object returns a dummy data corresponding to some dummy input passed to it.</a:t>
            </a:r>
            <a:endParaRPr lang="en-US" sz="1400" dirty="0" smtClean="0"/>
          </a:p>
          <a:p>
            <a:endParaRPr lang="en-US" sz="1400" dirty="0"/>
          </a:p>
        </p:txBody>
      </p:sp>
      <p:sp>
        <p:nvSpPr>
          <p:cNvPr id="14" name="TextBox 13"/>
          <p:cNvSpPr txBox="1"/>
          <p:nvPr/>
        </p:nvSpPr>
        <p:spPr>
          <a:xfrm>
            <a:off x="385097" y="2806328"/>
            <a:ext cx="6740829" cy="246221"/>
          </a:xfrm>
          <a:prstGeom prst="rect">
            <a:avLst/>
          </a:prstGeom>
        </p:spPr>
        <p:txBody>
          <a:bodyPr wrap="square" lIns="0" tIns="0" rIns="0" bIns="0" rtlCol="0">
            <a:spAutoFit/>
          </a:bodyPr>
          <a:lstStyle/>
          <a:p>
            <a:r>
              <a:rPr lang="en-US" sz="1600" b="1" dirty="0"/>
              <a:t>When To Use It?</a:t>
            </a:r>
          </a:p>
        </p:txBody>
      </p:sp>
      <p:sp>
        <p:nvSpPr>
          <p:cNvPr id="16" name="TextBox 15"/>
          <p:cNvSpPr txBox="1"/>
          <p:nvPr/>
        </p:nvSpPr>
        <p:spPr>
          <a:xfrm>
            <a:off x="438212" y="3105068"/>
            <a:ext cx="8282438" cy="646331"/>
          </a:xfrm>
          <a:prstGeom prst="rect">
            <a:avLst/>
          </a:prstGeom>
        </p:spPr>
        <p:txBody>
          <a:bodyPr wrap="square" lIns="0" tIns="0" rIns="0" bIns="0" rtlCol="0">
            <a:spAutoFit/>
          </a:bodyPr>
          <a:lstStyle/>
          <a:p>
            <a:r>
              <a:rPr lang="en-US" sz="1400" dirty="0"/>
              <a:t>We can use a Mock Object as an observation point when we need to do Behavior Verification to avoid having an Untested Requirement caused by an inability to observe side-effects of invoking methods on the SUT. Another common use is endoscopic testing [ET] or need-driven development.</a:t>
            </a:r>
          </a:p>
        </p:txBody>
      </p:sp>
    </p:spTree>
    <p:extLst>
      <p:ext uri="{BB962C8B-B14F-4D97-AF65-F5344CB8AC3E}">
        <p14:creationId xmlns:p14="http://schemas.microsoft.com/office/powerpoint/2010/main" val="1578348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5099" y="245877"/>
            <a:ext cx="8150529" cy="570123"/>
          </a:xfrm>
        </p:spPr>
        <p:txBody>
          <a:bodyPr/>
          <a:lstStyle/>
          <a:p>
            <a:r>
              <a:rPr lang="en-US" sz="3200" dirty="0" smtClean="0"/>
              <a:t>JUnit </a:t>
            </a:r>
            <a:r>
              <a:rPr lang="en-US" sz="3200" dirty="0" err="1" smtClean="0"/>
              <a:t>Mockito</a:t>
            </a:r>
            <a:r>
              <a:rPr lang="en-US" sz="3200" dirty="0" smtClean="0"/>
              <a:t> Implementation</a:t>
            </a:r>
            <a:endParaRPr lang="en-US" sz="3200"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21</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758805" y="4309167"/>
            <a:ext cx="7136595" cy="369332"/>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p:txBody>
      </p:sp>
      <p:sp>
        <p:nvSpPr>
          <p:cNvPr id="15" name="Rectangle 14"/>
          <p:cNvSpPr/>
          <p:nvPr/>
        </p:nvSpPr>
        <p:spPr>
          <a:xfrm>
            <a:off x="385099" y="628081"/>
            <a:ext cx="843443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67779" y="3784599"/>
            <a:ext cx="8107515" cy="276999"/>
          </a:xfrm>
          <a:prstGeom prst="rect">
            <a:avLst/>
          </a:prstGeom>
        </p:spPr>
        <p:txBody>
          <a:bodyPr wrap="square" lIns="0" tIns="0" rIns="0" bIns="0" rtlCol="0">
            <a:spAutoFit/>
          </a:bodyPr>
          <a:lstStyle/>
          <a:p>
            <a:r>
              <a:rPr lang="en-US" dirty="0" smtClean="0"/>
              <a:t>. </a:t>
            </a:r>
            <a:endParaRPr lang="en-US" sz="1600" dirty="0" smtClean="0">
              <a:solidFill>
                <a:schemeClr val="tx2"/>
              </a:solidFill>
            </a:endParaRPr>
          </a:p>
        </p:txBody>
      </p:sp>
      <p:sp>
        <p:nvSpPr>
          <p:cNvPr id="5" name="Rectangle 4"/>
          <p:cNvSpPr/>
          <p:nvPr/>
        </p:nvSpPr>
        <p:spPr>
          <a:xfrm>
            <a:off x="667779" y="1198204"/>
            <a:ext cx="1625185" cy="991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67779" y="1475107"/>
            <a:ext cx="1625185" cy="307777"/>
          </a:xfrm>
          <a:prstGeom prst="rect">
            <a:avLst/>
          </a:prstGeom>
        </p:spPr>
        <p:txBody>
          <a:bodyPr wrap="square" lIns="0" tIns="0" rIns="0" bIns="0" rtlCol="0">
            <a:spAutoFit/>
          </a:bodyPr>
          <a:lstStyle/>
          <a:p>
            <a:pPr algn="ctr"/>
            <a:r>
              <a:rPr lang="en-US" sz="2000" b="1" dirty="0" smtClean="0">
                <a:solidFill>
                  <a:schemeClr val="bg1"/>
                </a:solidFill>
              </a:rPr>
              <a:t>Controller</a:t>
            </a:r>
          </a:p>
        </p:txBody>
      </p:sp>
      <p:cxnSp>
        <p:nvCxnSpPr>
          <p:cNvPr id="8" name="Straight Arrow Connector 7"/>
          <p:cNvCxnSpPr>
            <a:stCxn id="5" idx="3"/>
          </p:cNvCxnSpPr>
          <p:nvPr/>
        </p:nvCxnSpPr>
        <p:spPr>
          <a:xfrm flipV="1">
            <a:off x="2292964" y="1682217"/>
            <a:ext cx="1287854" cy="11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84294" y="1198204"/>
            <a:ext cx="1625185" cy="991182"/>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734382" y="1475107"/>
            <a:ext cx="1471621" cy="307777"/>
          </a:xfrm>
          <a:prstGeom prst="rect">
            <a:avLst/>
          </a:prstGeom>
        </p:spPr>
        <p:txBody>
          <a:bodyPr wrap="square" lIns="0" tIns="0" rIns="0" bIns="0" rtlCol="0">
            <a:spAutoFit/>
          </a:bodyPr>
          <a:lstStyle/>
          <a:p>
            <a:pPr algn="ctr"/>
            <a:r>
              <a:rPr lang="en-US" sz="2000" b="1" dirty="0" smtClean="0">
                <a:solidFill>
                  <a:schemeClr val="bg1"/>
                </a:solidFill>
              </a:rPr>
              <a:t>Service</a:t>
            </a:r>
          </a:p>
        </p:txBody>
      </p:sp>
      <p:cxnSp>
        <p:nvCxnSpPr>
          <p:cNvPr id="19" name="Straight Arrow Connector 18"/>
          <p:cNvCxnSpPr/>
          <p:nvPr/>
        </p:nvCxnSpPr>
        <p:spPr>
          <a:xfrm flipV="1">
            <a:off x="5212955" y="1623290"/>
            <a:ext cx="1287854" cy="11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399191" y="2176437"/>
            <a:ext cx="4083" cy="789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517667" y="1183159"/>
            <a:ext cx="1625185" cy="99118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667755" y="1460062"/>
            <a:ext cx="1471621" cy="307777"/>
          </a:xfrm>
          <a:prstGeom prst="rect">
            <a:avLst/>
          </a:prstGeom>
        </p:spPr>
        <p:txBody>
          <a:bodyPr wrap="square" lIns="0" tIns="0" rIns="0" bIns="0" rtlCol="0">
            <a:spAutoFit/>
          </a:bodyPr>
          <a:lstStyle/>
          <a:p>
            <a:pPr algn="ctr"/>
            <a:r>
              <a:rPr lang="en-US" sz="2000" b="1" dirty="0" smtClean="0">
                <a:solidFill>
                  <a:schemeClr val="bg1"/>
                </a:solidFill>
              </a:rPr>
              <a:t>Repository</a:t>
            </a:r>
          </a:p>
        </p:txBody>
      </p:sp>
      <p:sp>
        <p:nvSpPr>
          <p:cNvPr id="26" name="Rectangle 25"/>
          <p:cNvSpPr/>
          <p:nvPr/>
        </p:nvSpPr>
        <p:spPr>
          <a:xfrm>
            <a:off x="3607201" y="2971017"/>
            <a:ext cx="1625185" cy="9911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757289" y="3247920"/>
            <a:ext cx="1471621" cy="307777"/>
          </a:xfrm>
          <a:prstGeom prst="rect">
            <a:avLst/>
          </a:prstGeom>
        </p:spPr>
        <p:txBody>
          <a:bodyPr wrap="square" lIns="0" tIns="0" rIns="0" bIns="0" rtlCol="0">
            <a:spAutoFit/>
          </a:bodyPr>
          <a:lstStyle/>
          <a:p>
            <a:pPr algn="ctr"/>
            <a:r>
              <a:rPr lang="en-US" sz="2000" b="1" dirty="0" smtClean="0">
                <a:solidFill>
                  <a:schemeClr val="bg1"/>
                </a:solidFill>
              </a:rPr>
              <a:t>Mock</a:t>
            </a:r>
          </a:p>
        </p:txBody>
      </p:sp>
    </p:spTree>
    <p:extLst>
      <p:ext uri="{BB962C8B-B14F-4D97-AF65-F5344CB8AC3E}">
        <p14:creationId xmlns:p14="http://schemas.microsoft.com/office/powerpoint/2010/main" val="2982721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079CE-1157-1949-82DC-628D3FB1658D}"/>
              </a:ext>
            </a:extLst>
          </p:cNvPr>
          <p:cNvSpPr>
            <a:spLocks noGrp="1"/>
          </p:cNvSpPr>
          <p:nvPr>
            <p:ph type="body" sz="quarter" idx="11"/>
          </p:nvPr>
        </p:nvSpPr>
        <p:spPr/>
        <p:txBody>
          <a:bodyPr/>
          <a:lstStyle/>
          <a:p>
            <a:r>
              <a:rPr lang="en-US" dirty="0" smtClean="0"/>
              <a:t>Tapas Mondal</a:t>
            </a:r>
            <a:endParaRPr lang="en-US" dirty="0"/>
          </a:p>
        </p:txBody>
      </p:sp>
      <p:sp>
        <p:nvSpPr>
          <p:cNvPr id="3" name="Text Placeholder 2">
            <a:extLst>
              <a:ext uri="{FF2B5EF4-FFF2-40B4-BE49-F238E27FC236}">
                <a16:creationId xmlns:a16="http://schemas.microsoft.com/office/drawing/2014/main" id="{8D0AD2C5-24F5-ED48-B57A-BB5AFBAC60A6}"/>
              </a:ext>
            </a:extLst>
          </p:cNvPr>
          <p:cNvSpPr>
            <a:spLocks noGrp="1"/>
          </p:cNvSpPr>
          <p:nvPr>
            <p:ph type="body" sz="quarter" idx="12"/>
          </p:nvPr>
        </p:nvSpPr>
        <p:spPr/>
        <p:txBody>
          <a:bodyPr/>
          <a:lstStyle/>
          <a:p>
            <a:r>
              <a:rPr lang="en-US" dirty="0"/>
              <a:t>t</a:t>
            </a:r>
            <a:r>
              <a:rPr lang="en-US" dirty="0" smtClean="0"/>
              <a:t>apas.mondal@cognizant.com</a:t>
            </a:r>
            <a:endParaRPr lang="en-US" dirty="0"/>
          </a:p>
        </p:txBody>
      </p:sp>
      <p:sp>
        <p:nvSpPr>
          <p:cNvPr id="4" name="Title 3">
            <a:extLst>
              <a:ext uri="{FF2B5EF4-FFF2-40B4-BE49-F238E27FC236}">
                <a16:creationId xmlns:a16="http://schemas.microsoft.com/office/drawing/2014/main" id="{FF9749A6-EA40-0847-AE40-1ACFC8A75D91}"/>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173345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a:xfrm>
            <a:off x="384048" y="274321"/>
            <a:ext cx="8417052" cy="463893"/>
          </a:xfrm>
        </p:spPr>
        <p:txBody>
          <a:bodyPr/>
          <a:lstStyle/>
          <a:p>
            <a:r>
              <a:rPr lang="en-US" sz="3200" dirty="0" smtClean="0"/>
              <a:t>Recap</a:t>
            </a:r>
            <a:endParaRPr lang="en-US" sz="3200"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3</a:t>
            </a:fld>
            <a:endParaRPr lang="en-US" dirty="0"/>
          </a:p>
        </p:txBody>
      </p:sp>
      <p:sp>
        <p:nvSpPr>
          <p:cNvPr id="23" name="Rectangle 22">
            <a:extLst>
              <a:ext uri="{FF2B5EF4-FFF2-40B4-BE49-F238E27FC236}">
                <a16:creationId xmlns:a16="http://schemas.microsoft.com/office/drawing/2014/main" id="{6E9C7BFD-08F3-7F49-8F00-E3FDBFBCAA8B}"/>
              </a:ext>
            </a:extLst>
          </p:cNvPr>
          <p:cNvSpPr/>
          <p:nvPr/>
        </p:nvSpPr>
        <p:spPr>
          <a:xfrm>
            <a:off x="384048" y="1147657"/>
            <a:ext cx="8435487" cy="1815882"/>
          </a:xfrm>
          <a:prstGeom prst="rect">
            <a:avLst/>
          </a:prstGeom>
        </p:spPr>
        <p:txBody>
          <a:bodyPr wrap="square">
            <a:spAutoFit/>
          </a:bodyPr>
          <a:lstStyle/>
          <a:p>
            <a:pPr marL="285750" indent="-285750">
              <a:buFont typeface="Wingdings" panose="05000000000000000000" pitchFamily="2" charset="2"/>
              <a:buChar char="v"/>
            </a:pPr>
            <a:r>
              <a:rPr lang="en-US" sz="1600" dirty="0" smtClean="0"/>
              <a:t>JUnit Features</a:t>
            </a:r>
            <a:endParaRPr lang="en-US" sz="1600" dirty="0"/>
          </a:p>
          <a:p>
            <a:pPr marL="285750" indent="-285750">
              <a:buFont typeface="Wingdings" panose="05000000000000000000" pitchFamily="2" charset="2"/>
              <a:buChar char="v"/>
            </a:pPr>
            <a:r>
              <a:rPr lang="en-US" sz="1600" dirty="0" smtClean="0"/>
              <a:t>Setup in your desktop</a:t>
            </a:r>
            <a:endParaRPr lang="en-US" sz="1600" dirty="0"/>
          </a:p>
          <a:p>
            <a:pPr marL="285750" indent="-285750">
              <a:buFont typeface="Wingdings" panose="05000000000000000000" pitchFamily="2" charset="2"/>
              <a:buChar char="v"/>
            </a:pPr>
            <a:r>
              <a:rPr lang="en-US" sz="1600" dirty="0"/>
              <a:t>JUnit Testing </a:t>
            </a:r>
            <a:r>
              <a:rPr lang="en-US" sz="1600" dirty="0" smtClean="0"/>
              <a:t>Framework</a:t>
            </a:r>
            <a:endParaRPr lang="en-US" sz="1600" dirty="0"/>
          </a:p>
          <a:p>
            <a:pPr marL="285750" indent="-285750">
              <a:buFont typeface="Wingdings" panose="05000000000000000000" pitchFamily="2" charset="2"/>
              <a:buChar char="v"/>
            </a:pPr>
            <a:r>
              <a:rPr lang="en-US" sz="1600" dirty="0" smtClean="0"/>
              <a:t>Assert and Annotations</a:t>
            </a:r>
            <a:endParaRPr lang="en-US" sz="1600" dirty="0"/>
          </a:p>
          <a:p>
            <a:pPr marL="285750" indent="-285750">
              <a:buFont typeface="Wingdings" panose="05000000000000000000" pitchFamily="2" charset="2"/>
              <a:buChar char="v"/>
            </a:pPr>
            <a:r>
              <a:rPr lang="en-US" sz="1600" dirty="0" smtClean="0"/>
              <a:t>Exceptions</a:t>
            </a:r>
            <a:endParaRPr lang="en-US" sz="1600" dirty="0"/>
          </a:p>
          <a:p>
            <a:pPr marL="285750" indent="-285750">
              <a:buFont typeface="Wingdings" panose="05000000000000000000" pitchFamily="2" charset="2"/>
              <a:buChar char="v"/>
            </a:pPr>
            <a:r>
              <a:rPr lang="en-US" sz="1600" dirty="0" smtClean="0"/>
              <a:t>Parameterized Test</a:t>
            </a:r>
          </a:p>
          <a:p>
            <a:pPr marL="285750" indent="-285750">
              <a:buFont typeface="Wingdings" panose="05000000000000000000" pitchFamily="2" charset="2"/>
              <a:buChar char="v"/>
            </a:pPr>
            <a:r>
              <a:rPr lang="en-US" sz="1600" dirty="0" smtClean="0"/>
              <a:t>Best Practices</a:t>
            </a:r>
            <a:endParaRPr lang="en-US" sz="1600" dirty="0"/>
          </a:p>
        </p:txBody>
      </p:sp>
      <p:sp>
        <p:nvSpPr>
          <p:cNvPr id="10" name="Rectangle 9"/>
          <p:cNvSpPr/>
          <p:nvPr/>
        </p:nvSpPr>
        <p:spPr>
          <a:xfrm>
            <a:off x="385100" y="692495"/>
            <a:ext cx="843443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84048" y="752268"/>
            <a:ext cx="8426884" cy="276999"/>
          </a:xfrm>
          <a:prstGeom prst="rect">
            <a:avLst/>
          </a:prstGeom>
        </p:spPr>
        <p:txBody>
          <a:bodyPr wrap="square" lIns="0" tIns="0" rIns="0" bIns="0" rtlCol="0">
            <a:spAutoFit/>
          </a:bodyPr>
          <a:lstStyle/>
          <a:p>
            <a:r>
              <a:rPr lang="en-US" dirty="0"/>
              <a:t>On the last session we have learnt </a:t>
            </a:r>
            <a:r>
              <a:rPr lang="en-US" dirty="0" smtClean="0"/>
              <a:t>on</a:t>
            </a:r>
            <a:r>
              <a:rPr lang="en-US" dirty="0"/>
              <a:t> </a:t>
            </a:r>
            <a:r>
              <a:rPr lang="en-US" dirty="0" smtClean="0"/>
              <a:t>basics of </a:t>
            </a:r>
            <a:r>
              <a:rPr lang="en-US" dirty="0"/>
              <a:t>Junit </a:t>
            </a:r>
            <a:endParaRPr lang="en-US" dirty="0" smtClean="0">
              <a:solidFill>
                <a:schemeClr val="tx2"/>
              </a:solidFill>
            </a:endParaRPr>
          </a:p>
        </p:txBody>
      </p:sp>
    </p:spTree>
    <p:extLst>
      <p:ext uri="{BB962C8B-B14F-4D97-AF65-F5344CB8AC3E}">
        <p14:creationId xmlns:p14="http://schemas.microsoft.com/office/powerpoint/2010/main" val="1195262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a:xfrm>
            <a:off x="384048" y="274321"/>
            <a:ext cx="8417052" cy="418174"/>
          </a:xfrm>
        </p:spPr>
        <p:txBody>
          <a:bodyPr/>
          <a:lstStyle/>
          <a:p>
            <a:r>
              <a:rPr lang="en-US" sz="3200" dirty="0" smtClean="0"/>
              <a:t>JUnit 4 vs 5</a:t>
            </a:r>
            <a:endParaRPr lang="en-US" sz="3200"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4</a:t>
            </a:fld>
            <a:endParaRPr lang="en-US" dirty="0"/>
          </a:p>
        </p:txBody>
      </p:sp>
      <p:sp>
        <p:nvSpPr>
          <p:cNvPr id="10" name="Rectangle 9"/>
          <p:cNvSpPr/>
          <p:nvPr/>
        </p:nvSpPr>
        <p:spPr>
          <a:xfrm>
            <a:off x="385100" y="672831"/>
            <a:ext cx="843443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994452789"/>
              </p:ext>
            </p:extLst>
          </p:nvPr>
        </p:nvGraphicFramePr>
        <p:xfrm>
          <a:off x="402481" y="1117060"/>
          <a:ext cx="8653028" cy="3981764"/>
        </p:xfrm>
        <a:graphic>
          <a:graphicData uri="http://schemas.openxmlformats.org/drawingml/2006/table">
            <a:tbl>
              <a:tblPr firstRow="1" bandRow="1">
                <a:tableStyleId>{5C22544A-7EE6-4342-B048-85BDC9FD1C3A}</a:tableStyleId>
              </a:tblPr>
              <a:tblGrid>
                <a:gridCol w="1284362">
                  <a:extLst>
                    <a:ext uri="{9D8B030D-6E8A-4147-A177-3AD203B41FA5}">
                      <a16:colId xmlns:a16="http://schemas.microsoft.com/office/drawing/2014/main" val="705998070"/>
                    </a:ext>
                  </a:extLst>
                </a:gridCol>
                <a:gridCol w="3003144">
                  <a:extLst>
                    <a:ext uri="{9D8B030D-6E8A-4147-A177-3AD203B41FA5}">
                      <a16:colId xmlns:a16="http://schemas.microsoft.com/office/drawing/2014/main" val="1770512183"/>
                    </a:ext>
                  </a:extLst>
                </a:gridCol>
                <a:gridCol w="4365522">
                  <a:extLst>
                    <a:ext uri="{9D8B030D-6E8A-4147-A177-3AD203B41FA5}">
                      <a16:colId xmlns:a16="http://schemas.microsoft.com/office/drawing/2014/main" val="1716364114"/>
                    </a:ext>
                  </a:extLst>
                </a:gridCol>
              </a:tblGrid>
              <a:tr h="361085">
                <a:tc>
                  <a:txBody>
                    <a:bodyPr/>
                    <a:lstStyle/>
                    <a:p>
                      <a:r>
                        <a:rPr lang="en-US" sz="1600" dirty="0" smtClean="0"/>
                        <a:t>FEATURE</a:t>
                      </a:r>
                      <a:endParaRPr lang="en-US"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800" dirty="0" smtClean="0"/>
                        <a:t>JUnit</a:t>
                      </a:r>
                      <a:r>
                        <a:rPr lang="en-US" sz="1800" baseline="0" dirty="0" smtClean="0"/>
                        <a:t> 4</a:t>
                      </a:r>
                      <a:endParaRPr lang="en-US" sz="1800" dirty="0" smtClean="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800" dirty="0" smtClean="0"/>
                        <a:t>JUnit</a:t>
                      </a:r>
                      <a:r>
                        <a:rPr lang="en-US" sz="1800" baseline="0" dirty="0" smtClean="0"/>
                        <a:t> 5</a:t>
                      </a:r>
                      <a:endParaRPr lang="en-US" sz="1800" dirty="0" smtClean="0"/>
                    </a:p>
                  </a:txBody>
                  <a:tcPr/>
                </a:tc>
                <a:extLst>
                  <a:ext uri="{0D108BD9-81ED-4DB2-BD59-A6C34878D82A}">
                    <a16:rowId xmlns:a16="http://schemas.microsoft.com/office/drawing/2014/main" val="4178750188"/>
                  </a:ext>
                </a:extLst>
              </a:tr>
              <a:tr h="354644">
                <a:tc>
                  <a:txBody>
                    <a:bodyPr/>
                    <a:lstStyle/>
                    <a:p>
                      <a:r>
                        <a:rPr lang="en-US" sz="1400" dirty="0" smtClean="0"/>
                        <a:t>JDK Version</a:t>
                      </a:r>
                      <a:endParaRPr lang="en-US" sz="1400" dirty="0"/>
                    </a:p>
                  </a:txBody>
                  <a:tcPr/>
                </a:tc>
                <a:tc>
                  <a:txBody>
                    <a:bodyPr/>
                    <a:lstStyle/>
                    <a:p>
                      <a:r>
                        <a:rPr lang="en-US" sz="1400" dirty="0" smtClean="0"/>
                        <a:t>Min</a:t>
                      </a:r>
                      <a:r>
                        <a:rPr lang="en-US" sz="1400" baseline="0" dirty="0" smtClean="0"/>
                        <a:t> 1.5</a:t>
                      </a:r>
                      <a:endParaRPr lang="en-US" sz="14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Min 1.8</a:t>
                      </a:r>
                    </a:p>
                  </a:txBody>
                  <a:tcPr/>
                </a:tc>
                <a:extLst>
                  <a:ext uri="{0D108BD9-81ED-4DB2-BD59-A6C34878D82A}">
                    <a16:rowId xmlns:a16="http://schemas.microsoft.com/office/drawing/2014/main" val="3127479388"/>
                  </a:ext>
                </a:extLst>
              </a:tr>
              <a:tr h="361085">
                <a:tc>
                  <a:txBody>
                    <a:bodyPr/>
                    <a:lstStyle/>
                    <a:p>
                      <a:r>
                        <a:rPr lang="en-US" sz="1400" dirty="0" smtClean="0"/>
                        <a:t>Tagging and Filtering</a:t>
                      </a:r>
                      <a:endParaRPr lang="en-US" sz="1400" dirty="0"/>
                    </a:p>
                  </a:txBody>
                  <a:tcPr/>
                </a:tc>
                <a:tc>
                  <a:txBody>
                    <a:bodyPr/>
                    <a:lstStyle/>
                    <a:p>
                      <a:r>
                        <a:rPr lang="en-US" sz="1400" dirty="0" smtClean="0"/>
                        <a:t>@category annotation is used.</a:t>
                      </a:r>
                      <a:endParaRPr lang="en-US" sz="14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@tag annotation is used.</a:t>
                      </a:r>
                    </a:p>
                  </a:txBody>
                  <a:tcPr/>
                </a:tc>
                <a:extLst>
                  <a:ext uri="{0D108BD9-81ED-4DB2-BD59-A6C34878D82A}">
                    <a16:rowId xmlns:a16="http://schemas.microsoft.com/office/drawing/2014/main" val="2429925774"/>
                  </a:ext>
                </a:extLst>
              </a:tr>
              <a:tr h="361085">
                <a:tc>
                  <a:txBody>
                    <a:bodyPr/>
                    <a:lstStyle/>
                    <a:p>
                      <a:r>
                        <a:rPr lang="en-US" sz="1400" dirty="0" smtClean="0"/>
                        <a:t>Test Suites</a:t>
                      </a:r>
                      <a:endParaRPr lang="en-US" sz="1400" dirty="0"/>
                    </a:p>
                  </a:txBody>
                  <a:tcPr/>
                </a:tc>
                <a:tc>
                  <a:txBody>
                    <a:bodyPr/>
                    <a:lstStyle/>
                    <a:p>
                      <a:r>
                        <a:rPr lang="en-US" sz="1400" dirty="0" smtClean="0"/>
                        <a:t>@</a:t>
                      </a:r>
                      <a:r>
                        <a:rPr lang="en-US" sz="1400" dirty="0" err="1" smtClean="0"/>
                        <a:t>RunWith</a:t>
                      </a:r>
                      <a:r>
                        <a:rPr lang="en-US" sz="1400" dirty="0" smtClean="0"/>
                        <a:t> and @Suite annotation.  </a:t>
                      </a:r>
                    </a:p>
                    <a:p>
                      <a:r>
                        <a:rPr lang="en-US" sz="1400" dirty="0" smtClean="0"/>
                        <a:t>import </a:t>
                      </a:r>
                      <a:r>
                        <a:rPr lang="en-US" sz="1400" dirty="0" err="1" smtClean="0"/>
                        <a:t>org.junit.runner.RunWith</a:t>
                      </a:r>
                      <a:r>
                        <a:rPr lang="en-US" sz="1400" dirty="0" smtClean="0"/>
                        <a:t>;</a:t>
                      </a:r>
                    </a:p>
                    <a:p>
                      <a:r>
                        <a:rPr lang="en-US" sz="1400" dirty="0" smtClean="0"/>
                        <a:t>import </a:t>
                      </a:r>
                      <a:r>
                        <a:rPr lang="en-US" sz="1400" dirty="0" err="1" smtClean="0"/>
                        <a:t>org.junit.runners.Suite</a:t>
                      </a:r>
                      <a:r>
                        <a:rPr lang="en-US" sz="1400" dirty="0" smtClean="0"/>
                        <a:t>;</a:t>
                      </a:r>
                    </a:p>
                    <a:p>
                      <a:r>
                        <a:rPr lang="en-US" sz="1400" dirty="0" smtClean="0"/>
                        <a:t> @</a:t>
                      </a:r>
                      <a:r>
                        <a:rPr lang="en-US" sz="1400" dirty="0" err="1" smtClean="0"/>
                        <a:t>RunWith</a:t>
                      </a:r>
                      <a:r>
                        <a:rPr lang="en-US" sz="1400" dirty="0" smtClean="0"/>
                        <a:t>(</a:t>
                      </a:r>
                      <a:r>
                        <a:rPr lang="en-US" sz="1400" dirty="0" err="1" smtClean="0"/>
                        <a:t>Suite.class</a:t>
                      </a:r>
                      <a:r>
                        <a:rPr lang="en-US" sz="1400" dirty="0" smtClean="0"/>
                        <a:t>)</a:t>
                      </a:r>
                    </a:p>
                    <a:p>
                      <a:r>
                        <a:rPr lang="en-US" sz="1400" dirty="0" smtClean="0"/>
                        <a:t>@</a:t>
                      </a:r>
                      <a:r>
                        <a:rPr lang="en-US" sz="1400" dirty="0" err="1" smtClean="0"/>
                        <a:t>Suite.SuiteClasses</a:t>
                      </a:r>
                      <a:r>
                        <a:rPr lang="en-US" sz="1400" dirty="0" smtClean="0"/>
                        <a:t>({</a:t>
                      </a:r>
                    </a:p>
                    <a:p>
                      <a:r>
                        <a:rPr lang="en-US" sz="1400" dirty="0" smtClean="0"/>
                        <a:t>        </a:t>
                      </a:r>
                      <a:r>
                        <a:rPr lang="en-US" sz="1400" dirty="0" err="1" smtClean="0"/>
                        <a:t>ExceptionTest.class</a:t>
                      </a:r>
                      <a:r>
                        <a:rPr lang="en-US" sz="1400" dirty="0" smtClean="0"/>
                        <a:t>, </a:t>
                      </a:r>
                    </a:p>
                    <a:p>
                      <a:r>
                        <a:rPr lang="en-US" sz="1400" dirty="0" smtClean="0"/>
                        <a:t>        </a:t>
                      </a:r>
                      <a:r>
                        <a:rPr lang="en-US" sz="1400" dirty="0" err="1" smtClean="0"/>
                        <a:t>TimeoutTest.class</a:t>
                      </a:r>
                      <a:endParaRPr lang="en-US" sz="1400" dirty="0" smtClean="0"/>
                    </a:p>
                    <a:p>
                      <a:r>
                        <a:rPr lang="en-US" sz="1400" dirty="0" smtClean="0"/>
                        <a:t>})</a:t>
                      </a:r>
                      <a:endParaRPr lang="en-US" sz="14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a:t>
                      </a:r>
                      <a:r>
                        <a:rPr lang="en-US" sz="1400" dirty="0" err="1" smtClean="0"/>
                        <a:t>RunWith</a:t>
                      </a:r>
                      <a:r>
                        <a:rPr lang="en-US" sz="1400" dirty="0" smtClean="0"/>
                        <a:t>, @</a:t>
                      </a:r>
                      <a:r>
                        <a:rPr lang="en-US" sz="1400" dirty="0" err="1" smtClean="0"/>
                        <a:t>SelectPackages</a:t>
                      </a:r>
                      <a:r>
                        <a:rPr lang="en-US" sz="1400" dirty="0" smtClean="0"/>
                        <a:t> and @</a:t>
                      </a:r>
                      <a:r>
                        <a:rPr lang="en-US" sz="1400" dirty="0" err="1" smtClean="0"/>
                        <a:t>SelectClasses</a:t>
                      </a:r>
                      <a:r>
                        <a:rPr lang="en-US" sz="1400" dirty="0" smtClean="0"/>
                        <a:t> e.g.</a:t>
                      </a:r>
                    </a:p>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import </a:t>
                      </a:r>
                      <a:r>
                        <a:rPr lang="en-US" sz="1400" dirty="0" err="1" smtClean="0"/>
                        <a:t>org.junit.platform.runner.JUnitPlatform</a:t>
                      </a:r>
                      <a:r>
                        <a:rPr lang="en-US" sz="1400" dirty="0" smtClean="0"/>
                        <a:t>;</a:t>
                      </a:r>
                    </a:p>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import </a:t>
                      </a:r>
                      <a:r>
                        <a:rPr lang="en-US" sz="1400" dirty="0" err="1" smtClean="0"/>
                        <a:t>org.junit.platform.suite.api.SelectPackages</a:t>
                      </a:r>
                      <a:r>
                        <a:rPr lang="en-US" sz="1400" dirty="0" smtClean="0"/>
                        <a:t>;</a:t>
                      </a:r>
                    </a:p>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import </a:t>
                      </a:r>
                      <a:r>
                        <a:rPr lang="en-US" sz="1400" dirty="0" err="1" smtClean="0"/>
                        <a:t>org.junit.runner.RunWith</a:t>
                      </a:r>
                      <a:r>
                        <a:rPr lang="en-US" sz="1400" dirty="0" smtClean="0"/>
                        <a:t>;</a:t>
                      </a:r>
                    </a:p>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 @</a:t>
                      </a:r>
                      <a:r>
                        <a:rPr lang="en-US" sz="1400" dirty="0" err="1" smtClean="0"/>
                        <a:t>RunWith</a:t>
                      </a:r>
                      <a:r>
                        <a:rPr lang="en-US" sz="1400" dirty="0" smtClean="0"/>
                        <a:t>(</a:t>
                      </a:r>
                      <a:r>
                        <a:rPr lang="en-US" sz="1400" dirty="0" err="1" smtClean="0"/>
                        <a:t>JUnitPlatform.class</a:t>
                      </a:r>
                      <a:r>
                        <a:rPr lang="en-US" sz="1400" dirty="0" smtClean="0"/>
                        <a:t>)</a:t>
                      </a:r>
                    </a:p>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a:t>
                      </a:r>
                      <a:r>
                        <a:rPr lang="en-US" sz="1400" dirty="0" err="1" smtClean="0"/>
                        <a:t>SelectPackages</a:t>
                      </a:r>
                      <a:r>
                        <a:rPr lang="en-US" sz="1400" dirty="0" smtClean="0"/>
                        <a:t>("com.howtodoinjava.junit5.examples")</a:t>
                      </a:r>
                    </a:p>
                  </a:txBody>
                  <a:tcPr/>
                </a:tc>
                <a:extLst>
                  <a:ext uri="{0D108BD9-81ED-4DB2-BD59-A6C34878D82A}">
                    <a16:rowId xmlns:a16="http://schemas.microsoft.com/office/drawing/2014/main" val="3151638656"/>
                  </a:ext>
                </a:extLst>
              </a:tr>
              <a:tr h="361085">
                <a:tc>
                  <a:txBody>
                    <a:bodyPr/>
                    <a:lstStyle/>
                    <a:p>
                      <a:r>
                        <a:rPr lang="en-US" sz="1400" dirty="0" smtClean="0"/>
                        <a:t>3rd Party Integration</a:t>
                      </a:r>
                      <a:endParaRPr lang="en-US" sz="1400" dirty="0"/>
                    </a:p>
                  </a:txBody>
                  <a:tcPr/>
                </a:tc>
                <a:tc>
                  <a:txBody>
                    <a:bodyPr/>
                    <a:lstStyle/>
                    <a:p>
                      <a:r>
                        <a:rPr lang="en-US" sz="1400" dirty="0" smtClean="0"/>
                        <a:t>There is no integration support for 3rd party plugins and IDEs</a:t>
                      </a:r>
                      <a:endParaRPr lang="en-US" sz="14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Dedicated sub-project for this purpose i.e. JUnit Platform. It defines the </a:t>
                      </a:r>
                      <a:r>
                        <a:rPr lang="en-US" sz="1400" dirty="0" err="1" smtClean="0"/>
                        <a:t>TestEngine</a:t>
                      </a:r>
                      <a:r>
                        <a:rPr lang="en-US" sz="1400" dirty="0" smtClean="0"/>
                        <a:t> API for developing a testing framework that runs on the platform.</a:t>
                      </a:r>
                    </a:p>
                  </a:txBody>
                  <a:tcPr/>
                </a:tc>
                <a:extLst>
                  <a:ext uri="{0D108BD9-81ED-4DB2-BD59-A6C34878D82A}">
                    <a16:rowId xmlns:a16="http://schemas.microsoft.com/office/drawing/2014/main" val="2542003520"/>
                  </a:ext>
                </a:extLst>
              </a:tr>
            </a:tbl>
          </a:graphicData>
        </a:graphic>
      </p:graphicFrame>
      <p:sp>
        <p:nvSpPr>
          <p:cNvPr id="5" name="TextBox 4"/>
          <p:cNvSpPr txBox="1"/>
          <p:nvPr/>
        </p:nvSpPr>
        <p:spPr>
          <a:xfrm>
            <a:off x="384048" y="803777"/>
            <a:ext cx="8417052" cy="276999"/>
          </a:xfrm>
          <a:prstGeom prst="rect">
            <a:avLst/>
          </a:prstGeom>
        </p:spPr>
        <p:txBody>
          <a:bodyPr wrap="square" lIns="0" tIns="0" rIns="0" bIns="0" rtlCol="0">
            <a:spAutoFit/>
          </a:bodyPr>
          <a:lstStyle/>
          <a:p>
            <a:r>
              <a:rPr lang="en-US" b="1" dirty="0"/>
              <a:t>JUnit 5 vs JUnit 4 – </a:t>
            </a:r>
            <a:r>
              <a:rPr lang="en-US" b="1" dirty="0" smtClean="0"/>
              <a:t>Others</a:t>
            </a:r>
            <a:endParaRPr lang="en-US" dirty="0" smtClean="0">
              <a:solidFill>
                <a:schemeClr val="tx2"/>
              </a:solidFill>
            </a:endParaRPr>
          </a:p>
        </p:txBody>
      </p:sp>
    </p:spTree>
    <p:extLst>
      <p:ext uri="{BB962C8B-B14F-4D97-AF65-F5344CB8AC3E}">
        <p14:creationId xmlns:p14="http://schemas.microsoft.com/office/powerpoint/2010/main" val="1086567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a:xfrm>
            <a:off x="384048" y="274321"/>
            <a:ext cx="8417052" cy="418174"/>
          </a:xfrm>
        </p:spPr>
        <p:txBody>
          <a:bodyPr/>
          <a:lstStyle/>
          <a:p>
            <a:r>
              <a:rPr lang="en-US" sz="3200" dirty="0" smtClean="0"/>
              <a:t>JUnit 4 vs 5</a:t>
            </a:r>
            <a:endParaRPr lang="en-US" sz="3200"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5</a:t>
            </a:fld>
            <a:endParaRPr lang="en-US" dirty="0"/>
          </a:p>
        </p:txBody>
      </p:sp>
      <p:sp>
        <p:nvSpPr>
          <p:cNvPr id="10" name="Rectangle 9"/>
          <p:cNvSpPr/>
          <p:nvPr/>
        </p:nvSpPr>
        <p:spPr>
          <a:xfrm>
            <a:off x="385100" y="672831"/>
            <a:ext cx="843443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377629891"/>
              </p:ext>
            </p:extLst>
          </p:nvPr>
        </p:nvGraphicFramePr>
        <p:xfrm>
          <a:off x="384048" y="1091006"/>
          <a:ext cx="8417052" cy="3609084"/>
        </p:xfrm>
        <a:graphic>
          <a:graphicData uri="http://schemas.openxmlformats.org/drawingml/2006/table">
            <a:tbl>
              <a:tblPr firstRow="1" bandRow="1">
                <a:tableStyleId>{5C22544A-7EE6-4342-B048-85BDC9FD1C3A}</a:tableStyleId>
              </a:tblPr>
              <a:tblGrid>
                <a:gridCol w="5082687">
                  <a:extLst>
                    <a:ext uri="{9D8B030D-6E8A-4147-A177-3AD203B41FA5}">
                      <a16:colId xmlns:a16="http://schemas.microsoft.com/office/drawing/2014/main" val="705998070"/>
                    </a:ext>
                  </a:extLst>
                </a:gridCol>
                <a:gridCol w="1641988">
                  <a:extLst>
                    <a:ext uri="{9D8B030D-6E8A-4147-A177-3AD203B41FA5}">
                      <a16:colId xmlns:a16="http://schemas.microsoft.com/office/drawing/2014/main" val="1770512183"/>
                    </a:ext>
                  </a:extLst>
                </a:gridCol>
                <a:gridCol w="1692377">
                  <a:extLst>
                    <a:ext uri="{9D8B030D-6E8A-4147-A177-3AD203B41FA5}">
                      <a16:colId xmlns:a16="http://schemas.microsoft.com/office/drawing/2014/main" val="1716364114"/>
                    </a:ext>
                  </a:extLst>
                </a:gridCol>
              </a:tblGrid>
              <a:tr h="361085">
                <a:tc>
                  <a:txBody>
                    <a:bodyPr/>
                    <a:lstStyle/>
                    <a:p>
                      <a:r>
                        <a:rPr lang="en-US" sz="1600" dirty="0" smtClean="0"/>
                        <a:t>FEATURE</a:t>
                      </a:r>
                      <a:endParaRPr lang="en-US"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800" dirty="0" smtClean="0"/>
                        <a:t>JUnit</a:t>
                      </a:r>
                      <a:r>
                        <a:rPr lang="en-US" sz="1800" baseline="0" dirty="0" smtClean="0"/>
                        <a:t> 4</a:t>
                      </a:r>
                      <a:endParaRPr lang="en-US" sz="1800" dirty="0" smtClean="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800" dirty="0" smtClean="0"/>
                        <a:t>JUnit</a:t>
                      </a:r>
                      <a:r>
                        <a:rPr lang="en-US" sz="1800" baseline="0" dirty="0" smtClean="0"/>
                        <a:t> 5</a:t>
                      </a:r>
                      <a:endParaRPr lang="en-US" sz="1800" dirty="0" smtClean="0"/>
                    </a:p>
                  </a:txBody>
                  <a:tcPr/>
                </a:tc>
                <a:extLst>
                  <a:ext uri="{0D108BD9-81ED-4DB2-BD59-A6C34878D82A}">
                    <a16:rowId xmlns:a16="http://schemas.microsoft.com/office/drawing/2014/main" val="4178750188"/>
                  </a:ext>
                </a:extLst>
              </a:tr>
              <a:tr h="354644">
                <a:tc>
                  <a:txBody>
                    <a:bodyPr/>
                    <a:lstStyle/>
                    <a:p>
                      <a:r>
                        <a:rPr lang="en-US" sz="1400" dirty="0" smtClean="0"/>
                        <a:t>Execute before all test methods in the current class</a:t>
                      </a:r>
                      <a:endParaRPr lang="en-US" sz="1400" dirty="0"/>
                    </a:p>
                  </a:txBody>
                  <a:tcPr/>
                </a:tc>
                <a:tc>
                  <a:txBody>
                    <a:bodyPr/>
                    <a:lstStyle/>
                    <a:p>
                      <a:r>
                        <a:rPr lang="en-US" sz="1400" dirty="0" smtClean="0"/>
                        <a:t>@</a:t>
                      </a:r>
                      <a:r>
                        <a:rPr lang="en-US" sz="1400" dirty="0" err="1" smtClean="0"/>
                        <a:t>BeforeClass</a:t>
                      </a:r>
                      <a:endParaRPr lang="en-US" sz="14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a:t>
                      </a:r>
                      <a:r>
                        <a:rPr lang="en-US" sz="1400" dirty="0" err="1" smtClean="0"/>
                        <a:t>BeforeAll</a:t>
                      </a:r>
                      <a:endParaRPr lang="en-US" sz="1400" dirty="0" smtClean="0"/>
                    </a:p>
                  </a:txBody>
                  <a:tcPr/>
                </a:tc>
                <a:extLst>
                  <a:ext uri="{0D108BD9-81ED-4DB2-BD59-A6C34878D82A}">
                    <a16:rowId xmlns:a16="http://schemas.microsoft.com/office/drawing/2014/main" val="3127479388"/>
                  </a:ext>
                </a:extLst>
              </a:tr>
              <a:tr h="361085">
                <a:tc>
                  <a:txBody>
                    <a:bodyPr/>
                    <a:lstStyle/>
                    <a:p>
                      <a:r>
                        <a:rPr lang="en-US" sz="1400" dirty="0" smtClean="0"/>
                        <a:t>Execute after all test methods in the current class</a:t>
                      </a:r>
                      <a:endParaRPr lang="en-US" sz="1400" dirty="0"/>
                    </a:p>
                  </a:txBody>
                  <a:tcPr/>
                </a:tc>
                <a:tc>
                  <a:txBody>
                    <a:bodyPr/>
                    <a:lstStyle/>
                    <a:p>
                      <a:r>
                        <a:rPr lang="en-US" sz="1400" dirty="0" smtClean="0"/>
                        <a:t>@</a:t>
                      </a:r>
                      <a:r>
                        <a:rPr lang="en-US" sz="1400" dirty="0" err="1" smtClean="0"/>
                        <a:t>AfterClass</a:t>
                      </a:r>
                      <a:endParaRPr lang="en-US" sz="14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a:t>
                      </a:r>
                      <a:r>
                        <a:rPr lang="en-US" sz="1400" dirty="0" err="1" smtClean="0"/>
                        <a:t>AfterAll</a:t>
                      </a:r>
                      <a:endParaRPr lang="en-US" sz="1400" dirty="0" smtClean="0"/>
                    </a:p>
                  </a:txBody>
                  <a:tcPr/>
                </a:tc>
                <a:extLst>
                  <a:ext uri="{0D108BD9-81ED-4DB2-BD59-A6C34878D82A}">
                    <a16:rowId xmlns:a16="http://schemas.microsoft.com/office/drawing/2014/main" val="2429925774"/>
                  </a:ext>
                </a:extLst>
              </a:tr>
              <a:tr h="361085">
                <a:tc>
                  <a:txBody>
                    <a:bodyPr/>
                    <a:lstStyle/>
                    <a:p>
                      <a:r>
                        <a:rPr lang="en-US" sz="1400" dirty="0" smtClean="0"/>
                        <a:t>Execute before each test method</a:t>
                      </a:r>
                      <a:endParaRPr lang="en-US" sz="1400" dirty="0"/>
                    </a:p>
                  </a:txBody>
                  <a:tcPr/>
                </a:tc>
                <a:tc>
                  <a:txBody>
                    <a:bodyPr/>
                    <a:lstStyle/>
                    <a:p>
                      <a:r>
                        <a:rPr lang="en-US" sz="1400" dirty="0" smtClean="0"/>
                        <a:t>@Before	</a:t>
                      </a:r>
                      <a:endParaRPr lang="en-US" sz="14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a:t>
                      </a:r>
                      <a:r>
                        <a:rPr lang="en-US" sz="1400" dirty="0" err="1" smtClean="0"/>
                        <a:t>BeforeEach</a:t>
                      </a:r>
                      <a:endParaRPr lang="en-US" sz="1400" dirty="0" smtClean="0"/>
                    </a:p>
                  </a:txBody>
                  <a:tcPr/>
                </a:tc>
                <a:extLst>
                  <a:ext uri="{0D108BD9-81ED-4DB2-BD59-A6C34878D82A}">
                    <a16:rowId xmlns:a16="http://schemas.microsoft.com/office/drawing/2014/main" val="3151638656"/>
                  </a:ext>
                </a:extLst>
              </a:tr>
              <a:tr h="361085">
                <a:tc>
                  <a:txBody>
                    <a:bodyPr/>
                    <a:lstStyle/>
                    <a:p>
                      <a:r>
                        <a:rPr lang="en-US" sz="1400" dirty="0" smtClean="0"/>
                        <a:t>Execute after each test method</a:t>
                      </a:r>
                      <a:endParaRPr lang="en-US" sz="1400" dirty="0"/>
                    </a:p>
                  </a:txBody>
                  <a:tcPr/>
                </a:tc>
                <a:tc>
                  <a:txBody>
                    <a:bodyPr/>
                    <a:lstStyle/>
                    <a:p>
                      <a:r>
                        <a:rPr lang="en-US" sz="1400" dirty="0" smtClean="0"/>
                        <a:t>@After</a:t>
                      </a:r>
                      <a:endParaRPr lang="en-US" sz="14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a:t>
                      </a:r>
                      <a:r>
                        <a:rPr lang="en-US" sz="1400" dirty="0" err="1" smtClean="0"/>
                        <a:t>AfterEach</a:t>
                      </a:r>
                      <a:endParaRPr lang="en-US" sz="1400" dirty="0" smtClean="0"/>
                    </a:p>
                  </a:txBody>
                  <a:tcPr/>
                </a:tc>
                <a:extLst>
                  <a:ext uri="{0D108BD9-81ED-4DB2-BD59-A6C34878D82A}">
                    <a16:rowId xmlns:a16="http://schemas.microsoft.com/office/drawing/2014/main" val="2542003520"/>
                  </a:ext>
                </a:extLst>
              </a:tr>
              <a:tr h="361085">
                <a:tc>
                  <a:txBody>
                    <a:bodyPr/>
                    <a:lstStyle/>
                    <a:p>
                      <a:r>
                        <a:rPr lang="en-US" sz="1400" dirty="0" smtClean="0"/>
                        <a:t>Disable a test method / class</a:t>
                      </a:r>
                      <a:endParaRPr lang="en-US" sz="1400" dirty="0"/>
                    </a:p>
                  </a:txBody>
                  <a:tcPr/>
                </a:tc>
                <a:tc>
                  <a:txBody>
                    <a:bodyPr/>
                    <a:lstStyle/>
                    <a:p>
                      <a:r>
                        <a:rPr lang="en-US" sz="1400" dirty="0" smtClean="0"/>
                        <a:t>@Ignore	</a:t>
                      </a:r>
                      <a:endParaRPr lang="en-US" sz="14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@Disabled</a:t>
                      </a:r>
                    </a:p>
                  </a:txBody>
                  <a:tcPr/>
                </a:tc>
                <a:extLst>
                  <a:ext uri="{0D108BD9-81ED-4DB2-BD59-A6C34878D82A}">
                    <a16:rowId xmlns:a16="http://schemas.microsoft.com/office/drawing/2014/main" val="1018846082"/>
                  </a:ext>
                </a:extLst>
              </a:tr>
              <a:tr h="361085">
                <a:tc>
                  <a:txBody>
                    <a:bodyPr/>
                    <a:lstStyle/>
                    <a:p>
                      <a:r>
                        <a:rPr lang="en-US" sz="1400" dirty="0" smtClean="0"/>
                        <a:t>Test factory for dynamic tests</a:t>
                      </a:r>
                      <a:endParaRPr lang="en-US" sz="1400" dirty="0"/>
                    </a:p>
                  </a:txBody>
                  <a:tcPr/>
                </a:tc>
                <a:tc>
                  <a:txBody>
                    <a:bodyPr/>
                    <a:lstStyle/>
                    <a:p>
                      <a:r>
                        <a:rPr lang="en-US" sz="1400" dirty="0" smtClean="0"/>
                        <a:t>NA</a:t>
                      </a:r>
                      <a:endParaRPr lang="en-US" sz="14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a:t>
                      </a:r>
                      <a:r>
                        <a:rPr lang="en-US" sz="1400" dirty="0" err="1" smtClean="0"/>
                        <a:t>TestFactory</a:t>
                      </a:r>
                      <a:endParaRPr lang="en-US" sz="1400" dirty="0" smtClean="0"/>
                    </a:p>
                  </a:txBody>
                  <a:tcPr/>
                </a:tc>
                <a:extLst>
                  <a:ext uri="{0D108BD9-81ED-4DB2-BD59-A6C34878D82A}">
                    <a16:rowId xmlns:a16="http://schemas.microsoft.com/office/drawing/2014/main" val="1315245099"/>
                  </a:ext>
                </a:extLst>
              </a:tr>
              <a:tr h="361085">
                <a:tc>
                  <a:txBody>
                    <a:bodyPr/>
                    <a:lstStyle/>
                    <a:p>
                      <a:r>
                        <a:rPr lang="en-US" sz="1400" dirty="0" smtClean="0"/>
                        <a:t>Nested tests</a:t>
                      </a:r>
                      <a:endParaRPr lang="en-US" sz="1400" dirty="0"/>
                    </a:p>
                  </a:txBody>
                  <a:tcPr/>
                </a:tc>
                <a:tc>
                  <a:txBody>
                    <a:bodyPr/>
                    <a:lstStyle/>
                    <a:p>
                      <a:r>
                        <a:rPr lang="en-US" sz="1400" dirty="0" smtClean="0"/>
                        <a:t>NA</a:t>
                      </a:r>
                      <a:endParaRPr lang="en-US" sz="14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@Nested</a:t>
                      </a:r>
                    </a:p>
                  </a:txBody>
                  <a:tcPr/>
                </a:tc>
                <a:extLst>
                  <a:ext uri="{0D108BD9-81ED-4DB2-BD59-A6C34878D82A}">
                    <a16:rowId xmlns:a16="http://schemas.microsoft.com/office/drawing/2014/main" val="3221359513"/>
                  </a:ext>
                </a:extLst>
              </a:tr>
              <a:tr h="361085">
                <a:tc>
                  <a:txBody>
                    <a:bodyPr/>
                    <a:lstStyle/>
                    <a:p>
                      <a:r>
                        <a:rPr lang="en-US" sz="1400" dirty="0" smtClean="0"/>
                        <a:t>Tagging and filtering</a:t>
                      </a:r>
                      <a:endParaRPr lang="en-US" sz="1400" dirty="0"/>
                    </a:p>
                  </a:txBody>
                  <a:tcPr/>
                </a:tc>
                <a:tc>
                  <a:txBody>
                    <a:bodyPr/>
                    <a:lstStyle/>
                    <a:p>
                      <a:r>
                        <a:rPr lang="en-US" sz="1400" dirty="0" smtClean="0"/>
                        <a:t>@Category</a:t>
                      </a:r>
                      <a:endParaRPr lang="en-US" sz="14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@Tag</a:t>
                      </a:r>
                    </a:p>
                  </a:txBody>
                  <a:tcPr/>
                </a:tc>
                <a:extLst>
                  <a:ext uri="{0D108BD9-81ED-4DB2-BD59-A6C34878D82A}">
                    <a16:rowId xmlns:a16="http://schemas.microsoft.com/office/drawing/2014/main" val="1435659044"/>
                  </a:ext>
                </a:extLst>
              </a:tr>
              <a:tr h="361085">
                <a:tc>
                  <a:txBody>
                    <a:bodyPr/>
                    <a:lstStyle/>
                    <a:p>
                      <a:r>
                        <a:rPr lang="en-US" sz="1400" dirty="0" smtClean="0"/>
                        <a:t>Register custom extensions</a:t>
                      </a:r>
                      <a:endParaRPr lang="en-US" sz="1400" dirty="0"/>
                    </a:p>
                  </a:txBody>
                  <a:tcPr/>
                </a:tc>
                <a:tc>
                  <a:txBody>
                    <a:bodyPr/>
                    <a:lstStyle/>
                    <a:p>
                      <a:r>
                        <a:rPr lang="en-US" sz="1400" dirty="0" smtClean="0"/>
                        <a:t>NA</a:t>
                      </a:r>
                      <a:endParaRPr lang="en-US" sz="14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a:t>
                      </a:r>
                      <a:r>
                        <a:rPr lang="en-US" sz="1400" dirty="0" err="1" smtClean="0"/>
                        <a:t>ExtendWith</a:t>
                      </a:r>
                      <a:endParaRPr lang="en-US" sz="1400" dirty="0" smtClean="0"/>
                    </a:p>
                  </a:txBody>
                  <a:tcPr/>
                </a:tc>
                <a:extLst>
                  <a:ext uri="{0D108BD9-81ED-4DB2-BD59-A6C34878D82A}">
                    <a16:rowId xmlns:a16="http://schemas.microsoft.com/office/drawing/2014/main" val="3774840192"/>
                  </a:ext>
                </a:extLst>
              </a:tr>
            </a:tbl>
          </a:graphicData>
        </a:graphic>
      </p:graphicFrame>
      <p:sp>
        <p:nvSpPr>
          <p:cNvPr id="5" name="TextBox 4"/>
          <p:cNvSpPr txBox="1"/>
          <p:nvPr/>
        </p:nvSpPr>
        <p:spPr>
          <a:xfrm>
            <a:off x="384048" y="803777"/>
            <a:ext cx="8417052" cy="276999"/>
          </a:xfrm>
          <a:prstGeom prst="rect">
            <a:avLst/>
          </a:prstGeom>
        </p:spPr>
        <p:txBody>
          <a:bodyPr wrap="square" lIns="0" tIns="0" rIns="0" bIns="0" rtlCol="0">
            <a:spAutoFit/>
          </a:bodyPr>
          <a:lstStyle/>
          <a:p>
            <a:r>
              <a:rPr lang="en-US" b="1" dirty="0"/>
              <a:t>JUnit 5 vs JUnit 4 – </a:t>
            </a:r>
            <a:r>
              <a:rPr lang="en-US" b="1" dirty="0" smtClean="0"/>
              <a:t>Annotations</a:t>
            </a:r>
            <a:endParaRPr lang="en-US" dirty="0" smtClean="0">
              <a:solidFill>
                <a:schemeClr val="tx2"/>
              </a:solidFill>
            </a:endParaRPr>
          </a:p>
        </p:txBody>
      </p:sp>
    </p:spTree>
    <p:extLst>
      <p:ext uri="{BB962C8B-B14F-4D97-AF65-F5344CB8AC3E}">
        <p14:creationId xmlns:p14="http://schemas.microsoft.com/office/powerpoint/2010/main" val="4071468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a:xfrm>
            <a:off x="384048" y="106480"/>
            <a:ext cx="8417052" cy="418174"/>
          </a:xfrm>
        </p:spPr>
        <p:txBody>
          <a:bodyPr/>
          <a:lstStyle/>
          <a:p>
            <a:r>
              <a:rPr lang="en-US" sz="3200" dirty="0" smtClean="0"/>
              <a:t>JUnit Annotations</a:t>
            </a:r>
            <a:endParaRPr lang="en-US" sz="3200"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6</a:t>
            </a:fld>
            <a:endParaRPr lang="en-US" dirty="0"/>
          </a:p>
        </p:txBody>
      </p:sp>
      <p:sp>
        <p:nvSpPr>
          <p:cNvPr id="10" name="Rectangle 9"/>
          <p:cNvSpPr/>
          <p:nvPr/>
        </p:nvSpPr>
        <p:spPr>
          <a:xfrm>
            <a:off x="384048" y="501794"/>
            <a:ext cx="843443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592446282"/>
              </p:ext>
            </p:extLst>
          </p:nvPr>
        </p:nvGraphicFramePr>
        <p:xfrm>
          <a:off x="392739" y="595122"/>
          <a:ext cx="8417052" cy="4122569"/>
        </p:xfrm>
        <a:graphic>
          <a:graphicData uri="http://schemas.openxmlformats.org/drawingml/2006/table">
            <a:tbl>
              <a:tblPr firstRow="1" bandRow="1">
                <a:tableStyleId>{5C22544A-7EE6-4342-B048-85BDC9FD1C3A}</a:tableStyleId>
              </a:tblPr>
              <a:tblGrid>
                <a:gridCol w="1798713">
                  <a:extLst>
                    <a:ext uri="{9D8B030D-6E8A-4147-A177-3AD203B41FA5}">
                      <a16:colId xmlns:a16="http://schemas.microsoft.com/office/drawing/2014/main" val="705998070"/>
                    </a:ext>
                  </a:extLst>
                </a:gridCol>
                <a:gridCol w="6618339">
                  <a:extLst>
                    <a:ext uri="{9D8B030D-6E8A-4147-A177-3AD203B41FA5}">
                      <a16:colId xmlns:a16="http://schemas.microsoft.com/office/drawing/2014/main" val="1770512183"/>
                    </a:ext>
                  </a:extLst>
                </a:gridCol>
              </a:tblGrid>
              <a:tr h="361085">
                <a:tc>
                  <a:txBody>
                    <a:bodyPr/>
                    <a:lstStyle/>
                    <a:p>
                      <a:r>
                        <a:rPr lang="en-US" sz="1600" dirty="0" smtClean="0"/>
                        <a:t>Annotations</a:t>
                      </a:r>
                      <a:endParaRPr lang="en-US" sz="1600" dirty="0"/>
                    </a:p>
                  </a:txBody>
                  <a:tcPr/>
                </a:tc>
                <a:tc>
                  <a:txBody>
                    <a:bodyPr/>
                    <a:lstStyle/>
                    <a:p>
                      <a:r>
                        <a:rPr lang="en-US" sz="1400" dirty="0" smtClean="0"/>
                        <a:t>Description</a:t>
                      </a:r>
                      <a:endParaRPr lang="en-US" sz="1400" dirty="0"/>
                    </a:p>
                  </a:txBody>
                  <a:tcPr/>
                </a:tc>
                <a:extLst>
                  <a:ext uri="{0D108BD9-81ED-4DB2-BD59-A6C34878D82A}">
                    <a16:rowId xmlns:a16="http://schemas.microsoft.com/office/drawing/2014/main" val="4178750188"/>
                  </a:ext>
                </a:extLst>
              </a:tr>
              <a:tr h="354644">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a:t>
                      </a:r>
                      <a:r>
                        <a:rPr lang="en-US" sz="1400" dirty="0" err="1" smtClean="0"/>
                        <a:t>BeforeAll</a:t>
                      </a:r>
                      <a:endParaRPr lang="en-US" sz="1400" dirty="0" smtClean="0"/>
                    </a:p>
                  </a:txBody>
                  <a:tcPr/>
                </a:tc>
                <a:tc>
                  <a:txBody>
                    <a:bodyPr/>
                    <a:lstStyle/>
                    <a:p>
                      <a:r>
                        <a:rPr lang="en-US" sz="1400" kern="1200" dirty="0" smtClean="0">
                          <a:solidFill>
                            <a:schemeClr val="dk1"/>
                          </a:solidFill>
                          <a:latin typeface="+mn-lt"/>
                          <a:ea typeface="+mn-ea"/>
                          <a:cs typeface="+mn-cs"/>
                        </a:rPr>
                        <a:t>Executes a method before all tests. </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3127479388"/>
                  </a:ext>
                </a:extLst>
              </a:tr>
              <a:tr h="361085">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a:t>
                      </a:r>
                      <a:r>
                        <a:rPr lang="en-US" sz="1400" dirty="0" err="1" smtClean="0"/>
                        <a:t>AfterAll</a:t>
                      </a:r>
                      <a:endParaRPr lang="en-US" sz="1400" dirty="0" smtClean="0"/>
                    </a:p>
                  </a:txBody>
                  <a:tcPr/>
                </a:tc>
                <a:tc>
                  <a:txBody>
                    <a:bodyPr/>
                    <a:lstStyle/>
                    <a:p>
                      <a:r>
                        <a:rPr lang="en-US" sz="1400" b="0" i="0" kern="1200" dirty="0" smtClean="0">
                          <a:solidFill>
                            <a:schemeClr val="dk1"/>
                          </a:solidFill>
                          <a:effectLst/>
                          <a:latin typeface="+mn-lt"/>
                          <a:ea typeface="+mn-ea"/>
                          <a:cs typeface="+mn-cs"/>
                        </a:rPr>
                        <a:t>Executes a method after all tests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2429925774"/>
                  </a:ext>
                </a:extLst>
              </a:tr>
              <a:tr h="361085">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a:t>
                      </a:r>
                      <a:r>
                        <a:rPr lang="en-US" sz="1400" dirty="0" err="1" smtClean="0"/>
                        <a:t>BeforeEach</a:t>
                      </a:r>
                      <a:endParaRPr lang="en-US" sz="1400" dirty="0" smtClean="0"/>
                    </a:p>
                  </a:txBody>
                  <a:tcPr/>
                </a:tc>
                <a:tc>
                  <a:txBody>
                    <a:bodyPr/>
                    <a:lstStyle/>
                    <a:p>
                      <a:r>
                        <a:rPr lang="en-US" sz="1400" b="0" i="0" kern="1200" dirty="0" smtClean="0">
                          <a:solidFill>
                            <a:schemeClr val="dk1"/>
                          </a:solidFill>
                          <a:effectLst/>
                          <a:latin typeface="+mn-lt"/>
                          <a:ea typeface="+mn-ea"/>
                          <a:cs typeface="+mn-cs"/>
                        </a:rPr>
                        <a:t>Execute before each test method</a:t>
                      </a:r>
                      <a:endParaRPr lang="en-US" sz="1400" dirty="0"/>
                    </a:p>
                  </a:txBody>
                  <a:tcPr/>
                </a:tc>
                <a:extLst>
                  <a:ext uri="{0D108BD9-81ED-4DB2-BD59-A6C34878D82A}">
                    <a16:rowId xmlns:a16="http://schemas.microsoft.com/office/drawing/2014/main" val="3151638656"/>
                  </a:ext>
                </a:extLst>
              </a:tr>
              <a:tr h="361085">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a:t>
                      </a:r>
                      <a:r>
                        <a:rPr lang="en-US" sz="1400" dirty="0" err="1" smtClean="0"/>
                        <a:t>AfterEach</a:t>
                      </a:r>
                      <a:endParaRPr lang="en-US" sz="1400" dirty="0" smtClean="0"/>
                    </a:p>
                  </a:txBody>
                  <a:tcPr/>
                </a:tc>
                <a:tc>
                  <a:txBody>
                    <a:bodyPr/>
                    <a:lstStyle/>
                    <a:p>
                      <a:r>
                        <a:rPr lang="en-US" sz="1400" b="0" i="0" kern="1200" dirty="0" smtClean="0">
                          <a:solidFill>
                            <a:schemeClr val="dk1"/>
                          </a:solidFill>
                          <a:effectLst/>
                          <a:latin typeface="+mn-lt"/>
                          <a:ea typeface="+mn-ea"/>
                          <a:cs typeface="+mn-cs"/>
                        </a:rPr>
                        <a:t>Execute after each test method,</a:t>
                      </a:r>
                      <a:endParaRPr lang="en-US" sz="1400" dirty="0"/>
                    </a:p>
                  </a:txBody>
                  <a:tcPr/>
                </a:tc>
                <a:extLst>
                  <a:ext uri="{0D108BD9-81ED-4DB2-BD59-A6C34878D82A}">
                    <a16:rowId xmlns:a16="http://schemas.microsoft.com/office/drawing/2014/main" val="2542003520"/>
                  </a:ext>
                </a:extLst>
              </a:tr>
              <a:tr h="361085">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@Disabled</a:t>
                      </a:r>
                    </a:p>
                  </a:txBody>
                  <a:tcPr/>
                </a:tc>
                <a:tc>
                  <a:txBody>
                    <a:bodyPr/>
                    <a:lstStyle/>
                    <a:p>
                      <a:r>
                        <a:rPr lang="en-US" sz="1400" b="0" i="0" kern="1200" dirty="0" smtClean="0">
                          <a:solidFill>
                            <a:schemeClr val="dk1"/>
                          </a:solidFill>
                          <a:effectLst/>
                          <a:latin typeface="+mn-lt"/>
                          <a:ea typeface="+mn-ea"/>
                          <a:cs typeface="+mn-cs"/>
                        </a:rPr>
                        <a:t>This is used to disable or skip tests at class or method level. </a:t>
                      </a:r>
                      <a:endParaRPr lang="en-US" sz="1400" dirty="0"/>
                    </a:p>
                  </a:txBody>
                  <a:tcPr/>
                </a:tc>
                <a:extLst>
                  <a:ext uri="{0D108BD9-81ED-4DB2-BD59-A6C34878D82A}">
                    <a16:rowId xmlns:a16="http://schemas.microsoft.com/office/drawing/2014/main" val="1018846082"/>
                  </a:ext>
                </a:extLst>
              </a:tr>
              <a:tr h="361085">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a:t>
                      </a:r>
                      <a:r>
                        <a:rPr lang="en-US" sz="1400" dirty="0" err="1" smtClean="0"/>
                        <a:t>TestFactory</a:t>
                      </a:r>
                      <a:endParaRPr lang="en-US" sz="1400" dirty="0" smtClean="0"/>
                    </a:p>
                  </a:txBody>
                  <a:tcPr/>
                </a:tc>
                <a:tc>
                  <a:txBody>
                    <a:bodyPr/>
                    <a:lstStyle/>
                    <a:p>
                      <a:r>
                        <a:rPr lang="en-US" sz="1400" b="0" i="0" kern="1200" dirty="0" smtClean="0">
                          <a:solidFill>
                            <a:schemeClr val="dk1"/>
                          </a:solidFill>
                          <a:effectLst/>
                          <a:latin typeface="+mn-lt"/>
                          <a:ea typeface="+mn-ea"/>
                          <a:cs typeface="+mn-cs"/>
                        </a:rPr>
                        <a:t>Used to signal that the annotated method is a test factory method.</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315245099"/>
                  </a:ext>
                </a:extLst>
              </a:tr>
              <a:tr h="361085">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@Nested</a:t>
                      </a:r>
                    </a:p>
                  </a:txBody>
                  <a:tcPr/>
                </a:tc>
                <a:tc>
                  <a:txBody>
                    <a:bodyPr/>
                    <a:lstStyle/>
                    <a:p>
                      <a:r>
                        <a:rPr lang="en-US" sz="1400" b="0" i="0" kern="1200" dirty="0" smtClean="0">
                          <a:solidFill>
                            <a:schemeClr val="dk1"/>
                          </a:solidFill>
                          <a:effectLst/>
                          <a:latin typeface="+mn-lt"/>
                          <a:ea typeface="+mn-ea"/>
                          <a:cs typeface="+mn-cs"/>
                        </a:rPr>
                        <a:t>Can be used to mark a nested class to be included in the test cases.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3221359513"/>
                  </a:ext>
                </a:extLst>
              </a:tr>
              <a:tr h="361085">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@Order</a:t>
                      </a:r>
                    </a:p>
                  </a:txBody>
                  <a:tcPr/>
                </a:tc>
                <a:tc>
                  <a:txBody>
                    <a:bodyPr/>
                    <a:lstStyle/>
                    <a:p>
                      <a:r>
                        <a:rPr lang="en-US" sz="1400" b="0" i="0" kern="1200" dirty="0" smtClean="0">
                          <a:solidFill>
                            <a:schemeClr val="dk1"/>
                          </a:solidFill>
                          <a:effectLst/>
                          <a:latin typeface="+mn-lt"/>
                          <a:ea typeface="+mn-ea"/>
                          <a:cs typeface="+mn-cs"/>
                        </a:rPr>
                        <a:t>Is useful when we want to create a test pack with selected tests.</a:t>
                      </a:r>
                      <a:endParaRPr lang="en-US" sz="1400" dirty="0"/>
                    </a:p>
                  </a:txBody>
                  <a:tcPr/>
                </a:tc>
                <a:extLst>
                  <a:ext uri="{0D108BD9-81ED-4DB2-BD59-A6C34878D82A}">
                    <a16:rowId xmlns:a16="http://schemas.microsoft.com/office/drawing/2014/main" val="1435659044"/>
                  </a:ext>
                </a:extLst>
              </a:tr>
              <a:tr h="361085">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400" dirty="0" smtClean="0"/>
                        <a:t>@</a:t>
                      </a:r>
                      <a:r>
                        <a:rPr lang="en-US" sz="1400" kern="1200" dirty="0" err="1" smtClean="0">
                          <a:solidFill>
                            <a:schemeClr val="dk1"/>
                          </a:solidFill>
                          <a:latin typeface="+mn-lt"/>
                          <a:ea typeface="+mn-ea"/>
                          <a:cs typeface="+mn-cs"/>
                        </a:rPr>
                        <a:t>RepeatedTest</a:t>
                      </a:r>
                      <a:endParaRPr lang="en-US" sz="1400" kern="1200" dirty="0" smtClean="0">
                        <a:solidFill>
                          <a:schemeClr val="dk1"/>
                        </a:solidFill>
                        <a:latin typeface="+mn-lt"/>
                        <a:ea typeface="+mn-ea"/>
                        <a:cs typeface="+mn-cs"/>
                      </a:endParaRPr>
                    </a:p>
                    <a:p>
                      <a:pPr marL="0" marR="0" lvl="0" indent="0" algn="l" defTabSz="914378" rtl="0" eaLnBrk="1" fontAlgn="auto" latinLnBrk="0" hangingPunct="1">
                        <a:lnSpc>
                          <a:spcPct val="100000"/>
                        </a:lnSpc>
                        <a:spcBef>
                          <a:spcPts val="0"/>
                        </a:spcBef>
                        <a:spcAft>
                          <a:spcPts val="0"/>
                        </a:spcAft>
                        <a:buClrTx/>
                        <a:buSzTx/>
                        <a:buFontTx/>
                        <a:buNone/>
                        <a:tabLst/>
                        <a:defRPr/>
                      </a:pPr>
                      <a:endParaRPr lang="en-US" sz="1400" dirty="0" smtClean="0"/>
                    </a:p>
                  </a:txBody>
                  <a:tcPr/>
                </a:tc>
                <a:tc>
                  <a:txBody>
                    <a:bodyPr/>
                    <a:lstStyle/>
                    <a:p>
                      <a:r>
                        <a:rPr lang="en-US" sz="1400" b="0" i="0" kern="1200" dirty="0" smtClean="0">
                          <a:solidFill>
                            <a:schemeClr val="dk1"/>
                          </a:solidFill>
                          <a:effectLst/>
                          <a:latin typeface="+mn-lt"/>
                          <a:ea typeface="+mn-ea"/>
                          <a:cs typeface="+mn-cs"/>
                        </a:rPr>
                        <a:t>Ability to repeat a test a specified number of times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3774840192"/>
                  </a:ext>
                </a:extLst>
              </a:tr>
              <a:tr h="361085">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lang="en-US" sz="1400" dirty="0" smtClean="0"/>
                    </a:p>
                  </a:txBody>
                  <a:tcPr/>
                </a:tc>
                <a:tc>
                  <a:txBody>
                    <a:bodyPr/>
                    <a:lstStyle/>
                    <a:p>
                      <a:endParaRPr lang="en-US" sz="1400" dirty="0"/>
                    </a:p>
                  </a:txBody>
                  <a:tcPr/>
                </a:tc>
                <a:extLst>
                  <a:ext uri="{0D108BD9-81ED-4DB2-BD59-A6C34878D82A}">
                    <a16:rowId xmlns:a16="http://schemas.microsoft.com/office/drawing/2014/main" val="4066001870"/>
                  </a:ext>
                </a:extLst>
              </a:tr>
            </a:tbl>
          </a:graphicData>
        </a:graphic>
      </p:graphicFrame>
    </p:spTree>
    <p:extLst>
      <p:ext uri="{BB962C8B-B14F-4D97-AF65-F5344CB8AC3E}">
        <p14:creationId xmlns:p14="http://schemas.microsoft.com/office/powerpoint/2010/main" val="4103164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5099" y="245877"/>
            <a:ext cx="8150529" cy="570123"/>
          </a:xfrm>
        </p:spPr>
        <p:txBody>
          <a:bodyPr/>
          <a:lstStyle/>
          <a:p>
            <a:r>
              <a:rPr lang="en-US" sz="3200" dirty="0" smtClean="0"/>
              <a:t>JUnit </a:t>
            </a:r>
            <a:r>
              <a:rPr lang="en-US" sz="3200" dirty="0" err="1" smtClean="0"/>
              <a:t>DynamicTest</a:t>
            </a:r>
            <a:endParaRPr lang="en-US" sz="3200"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7</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660386" y="3352800"/>
            <a:ext cx="7136595" cy="369332"/>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p:txBody>
      </p:sp>
      <p:sp>
        <p:nvSpPr>
          <p:cNvPr id="13" name="TextBox 12"/>
          <p:cNvSpPr txBox="1"/>
          <p:nvPr/>
        </p:nvSpPr>
        <p:spPr>
          <a:xfrm>
            <a:off x="758805" y="4309167"/>
            <a:ext cx="7136595" cy="369332"/>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p:txBody>
      </p:sp>
      <p:sp>
        <p:nvSpPr>
          <p:cNvPr id="15" name="Rectangle 14"/>
          <p:cNvSpPr/>
          <p:nvPr/>
        </p:nvSpPr>
        <p:spPr>
          <a:xfrm>
            <a:off x="385099" y="628081"/>
            <a:ext cx="843443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5099" y="816000"/>
            <a:ext cx="6969429" cy="246221"/>
          </a:xfrm>
          <a:prstGeom prst="rect">
            <a:avLst/>
          </a:prstGeom>
        </p:spPr>
        <p:txBody>
          <a:bodyPr wrap="square" lIns="0" tIns="0" rIns="0" bIns="0" rtlCol="0">
            <a:spAutoFit/>
          </a:bodyPr>
          <a:lstStyle/>
          <a:p>
            <a:r>
              <a:rPr lang="en-US" sz="1600" b="1" dirty="0" smtClean="0"/>
              <a:t>What is </a:t>
            </a:r>
            <a:r>
              <a:rPr lang="en-US" sz="1600" b="1" dirty="0" err="1" smtClean="0"/>
              <a:t>DynamicTest</a:t>
            </a:r>
            <a:r>
              <a:rPr lang="en-US" sz="1600" b="1" dirty="0" smtClean="0"/>
              <a:t>?</a:t>
            </a:r>
            <a:endParaRPr lang="en-US" sz="1600" b="1" dirty="0"/>
          </a:p>
        </p:txBody>
      </p:sp>
      <p:sp>
        <p:nvSpPr>
          <p:cNvPr id="2" name="TextBox 1"/>
          <p:cNvSpPr txBox="1"/>
          <p:nvPr/>
        </p:nvSpPr>
        <p:spPr>
          <a:xfrm>
            <a:off x="613699" y="1056004"/>
            <a:ext cx="8107515" cy="1969770"/>
          </a:xfrm>
          <a:prstGeom prst="rect">
            <a:avLst/>
          </a:prstGeom>
        </p:spPr>
        <p:txBody>
          <a:bodyPr wrap="square" lIns="0" tIns="0" rIns="0" bIns="0" rtlCol="0">
            <a:spAutoFit/>
          </a:bodyPr>
          <a:lstStyle/>
          <a:p>
            <a:r>
              <a:rPr lang="en-US" sz="1600" dirty="0" smtClean="0"/>
              <a:t>The </a:t>
            </a:r>
            <a:r>
              <a:rPr lang="en-US" sz="1600" dirty="0"/>
              <a:t>standard tests annotated with @Test annotation are static tests which are fully specified at the compile time. A </a:t>
            </a:r>
            <a:r>
              <a:rPr lang="en-US" sz="1600" dirty="0" err="1"/>
              <a:t>DynamicTest</a:t>
            </a:r>
            <a:r>
              <a:rPr lang="en-US" sz="1600" dirty="0"/>
              <a:t> is a test generated during runtime. These tests are generated by a factory method annotated with the @</a:t>
            </a:r>
            <a:r>
              <a:rPr lang="en-US" sz="1600" dirty="0" err="1"/>
              <a:t>TestFactory</a:t>
            </a:r>
            <a:r>
              <a:rPr lang="en-US" sz="1600" dirty="0"/>
              <a:t> annotation</a:t>
            </a:r>
            <a:r>
              <a:rPr lang="en-US" sz="1600" dirty="0" smtClean="0"/>
              <a:t>.</a:t>
            </a:r>
          </a:p>
          <a:p>
            <a:endParaRPr lang="en-US" sz="1600" dirty="0"/>
          </a:p>
          <a:p>
            <a:r>
              <a:rPr lang="en-US" sz="1600" dirty="0" smtClean="0"/>
              <a:t>The</a:t>
            </a:r>
            <a:r>
              <a:rPr lang="en-US" sz="1600" dirty="0"/>
              <a:t> </a:t>
            </a:r>
            <a:r>
              <a:rPr lang="en-US" sz="1600" dirty="0" err="1"/>
              <a:t>DynamicTests</a:t>
            </a:r>
            <a:r>
              <a:rPr lang="en-US" sz="1600" dirty="0"/>
              <a:t> are executed differently than the standard @Tests and do not support lifecycle callbacks. Meaning, the @</a:t>
            </a:r>
            <a:r>
              <a:rPr lang="en-US" sz="1600" dirty="0" err="1"/>
              <a:t>BeforeEach</a:t>
            </a:r>
            <a:r>
              <a:rPr lang="en-US" sz="1600" dirty="0"/>
              <a:t> and the @</a:t>
            </a:r>
            <a:r>
              <a:rPr lang="en-US" sz="1600" dirty="0" err="1"/>
              <a:t>AfterEach</a:t>
            </a:r>
            <a:r>
              <a:rPr lang="en-US" sz="1600" dirty="0"/>
              <a:t> methods will not be called for the </a:t>
            </a:r>
            <a:r>
              <a:rPr lang="en-US" sz="1600" dirty="0" err="1"/>
              <a:t>DynamicTests</a:t>
            </a:r>
            <a:r>
              <a:rPr lang="en-US" sz="1600" dirty="0"/>
              <a:t>.</a:t>
            </a:r>
          </a:p>
          <a:p>
            <a:endParaRPr lang="en-US" sz="1600" dirty="0"/>
          </a:p>
        </p:txBody>
      </p:sp>
      <p:sp>
        <p:nvSpPr>
          <p:cNvPr id="18" name="TextBox 17"/>
          <p:cNvSpPr txBox="1"/>
          <p:nvPr/>
        </p:nvSpPr>
        <p:spPr>
          <a:xfrm>
            <a:off x="667779" y="3784599"/>
            <a:ext cx="8107515" cy="276999"/>
          </a:xfrm>
          <a:prstGeom prst="rect">
            <a:avLst/>
          </a:prstGeom>
        </p:spPr>
        <p:txBody>
          <a:bodyPr wrap="square" lIns="0" tIns="0" rIns="0" bIns="0" rtlCol="0">
            <a:spAutoFit/>
          </a:bodyPr>
          <a:lstStyle/>
          <a:p>
            <a:r>
              <a:rPr lang="en-US" dirty="0" smtClean="0"/>
              <a:t>. </a:t>
            </a:r>
            <a:endParaRPr lang="en-US" sz="1600" dirty="0" smtClean="0">
              <a:solidFill>
                <a:schemeClr val="tx2"/>
              </a:solidFill>
            </a:endParaRPr>
          </a:p>
        </p:txBody>
      </p:sp>
    </p:spTree>
    <p:extLst>
      <p:ext uri="{BB962C8B-B14F-4D97-AF65-F5344CB8AC3E}">
        <p14:creationId xmlns:p14="http://schemas.microsoft.com/office/powerpoint/2010/main" val="1541719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5099" y="245877"/>
            <a:ext cx="8150529" cy="570123"/>
          </a:xfrm>
        </p:spPr>
        <p:txBody>
          <a:bodyPr/>
          <a:lstStyle/>
          <a:p>
            <a:r>
              <a:rPr lang="en-US" sz="3200" dirty="0" smtClean="0"/>
              <a:t>JUnit Code Coverage </a:t>
            </a:r>
            <a:endParaRPr lang="en-US" sz="3200"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660386" y="3352800"/>
            <a:ext cx="7136595" cy="369332"/>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p:txBody>
      </p:sp>
      <p:sp>
        <p:nvSpPr>
          <p:cNvPr id="13" name="TextBox 12"/>
          <p:cNvSpPr txBox="1"/>
          <p:nvPr/>
        </p:nvSpPr>
        <p:spPr>
          <a:xfrm>
            <a:off x="758805" y="4309167"/>
            <a:ext cx="7136595" cy="369332"/>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p:txBody>
      </p:sp>
      <p:sp>
        <p:nvSpPr>
          <p:cNvPr id="15" name="Rectangle 14"/>
          <p:cNvSpPr/>
          <p:nvPr/>
        </p:nvSpPr>
        <p:spPr>
          <a:xfrm>
            <a:off x="385099" y="628081"/>
            <a:ext cx="843443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5099" y="816000"/>
            <a:ext cx="6969429" cy="246221"/>
          </a:xfrm>
          <a:prstGeom prst="rect">
            <a:avLst/>
          </a:prstGeom>
        </p:spPr>
        <p:txBody>
          <a:bodyPr wrap="square" lIns="0" tIns="0" rIns="0" bIns="0" rtlCol="0">
            <a:spAutoFit/>
          </a:bodyPr>
          <a:lstStyle/>
          <a:p>
            <a:r>
              <a:rPr lang="en-US" sz="1600" b="1" dirty="0" smtClean="0"/>
              <a:t>What is Code Coverage?</a:t>
            </a:r>
            <a:endParaRPr lang="en-US" sz="1600" b="1" dirty="0"/>
          </a:p>
        </p:txBody>
      </p:sp>
      <p:sp>
        <p:nvSpPr>
          <p:cNvPr id="2" name="TextBox 1"/>
          <p:cNvSpPr txBox="1"/>
          <p:nvPr/>
        </p:nvSpPr>
        <p:spPr>
          <a:xfrm>
            <a:off x="613699" y="1056004"/>
            <a:ext cx="8107515" cy="2462213"/>
          </a:xfrm>
          <a:prstGeom prst="rect">
            <a:avLst/>
          </a:prstGeom>
        </p:spPr>
        <p:txBody>
          <a:bodyPr wrap="square" lIns="0" tIns="0" rIns="0" bIns="0" rtlCol="0">
            <a:spAutoFit/>
          </a:bodyPr>
          <a:lstStyle/>
          <a:p>
            <a:r>
              <a:rPr lang="en-US" sz="1600" dirty="0"/>
              <a:t>Code coverage means measuring how much of your code is executed during your unit tests. Basically, that means that after running your unit tests, you get a report showing you how many percent of the code that was executed during the tests, and also what lines precisely that were executed.</a:t>
            </a:r>
          </a:p>
          <a:p>
            <a:endParaRPr lang="en-US" sz="1600" dirty="0"/>
          </a:p>
          <a:p>
            <a:r>
              <a:rPr lang="en-US" sz="1600" dirty="0" smtClean="0"/>
              <a:t>To </a:t>
            </a:r>
            <a:r>
              <a:rPr lang="en-US" sz="1600" dirty="0"/>
              <a:t>measure code coverage you need a coverage tool. </a:t>
            </a:r>
            <a:r>
              <a:rPr lang="en-US" sz="1600" dirty="0" smtClean="0"/>
              <a:t>List </a:t>
            </a:r>
            <a:r>
              <a:rPr lang="en-US" sz="1600" dirty="0"/>
              <a:t>of code coverage tools for Java</a:t>
            </a:r>
            <a:r>
              <a:rPr lang="en-US" sz="1600" dirty="0" smtClean="0"/>
              <a:t>:</a:t>
            </a:r>
          </a:p>
          <a:p>
            <a:pPr marL="742950" lvl="1" indent="-285750">
              <a:buFont typeface="Wingdings" panose="05000000000000000000" pitchFamily="2" charset="2"/>
              <a:buChar char="q"/>
            </a:pPr>
            <a:r>
              <a:rPr lang="en-US" sz="1600" dirty="0" err="1"/>
              <a:t>Jacoco</a:t>
            </a:r>
            <a:endParaRPr lang="en-US" sz="1600" dirty="0"/>
          </a:p>
          <a:p>
            <a:pPr marL="742950" lvl="1" indent="-285750">
              <a:buFont typeface="Wingdings" panose="05000000000000000000" pitchFamily="2" charset="2"/>
              <a:buChar char="q"/>
            </a:pPr>
            <a:r>
              <a:rPr lang="en-US" sz="1600" dirty="0" err="1"/>
              <a:t>EclEmma</a:t>
            </a:r>
            <a:endParaRPr lang="en-US" sz="1600" dirty="0"/>
          </a:p>
          <a:p>
            <a:pPr marL="742950" lvl="1" indent="-285750">
              <a:buFont typeface="Wingdings" panose="05000000000000000000" pitchFamily="2" charset="2"/>
              <a:buChar char="q"/>
            </a:pPr>
            <a:r>
              <a:rPr lang="en-US" sz="1600" dirty="0"/>
              <a:t>Emma</a:t>
            </a:r>
          </a:p>
        </p:txBody>
      </p:sp>
      <p:sp>
        <p:nvSpPr>
          <p:cNvPr id="18" name="TextBox 17"/>
          <p:cNvSpPr txBox="1"/>
          <p:nvPr/>
        </p:nvSpPr>
        <p:spPr>
          <a:xfrm>
            <a:off x="667779" y="3784599"/>
            <a:ext cx="8107515" cy="276999"/>
          </a:xfrm>
          <a:prstGeom prst="rect">
            <a:avLst/>
          </a:prstGeom>
        </p:spPr>
        <p:txBody>
          <a:bodyPr wrap="square" lIns="0" tIns="0" rIns="0" bIns="0" rtlCol="0">
            <a:spAutoFit/>
          </a:bodyPr>
          <a:lstStyle/>
          <a:p>
            <a:r>
              <a:rPr lang="en-US" dirty="0" smtClean="0"/>
              <a:t>. </a:t>
            </a:r>
            <a:endParaRPr lang="en-US" sz="1600" dirty="0" smtClean="0">
              <a:solidFill>
                <a:schemeClr val="tx2"/>
              </a:solidFill>
            </a:endParaRPr>
          </a:p>
        </p:txBody>
      </p:sp>
    </p:spTree>
    <p:extLst>
      <p:ext uri="{BB962C8B-B14F-4D97-AF65-F5344CB8AC3E}">
        <p14:creationId xmlns:p14="http://schemas.microsoft.com/office/powerpoint/2010/main" val="3128591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5099" y="245877"/>
            <a:ext cx="8150529" cy="570123"/>
          </a:xfrm>
        </p:spPr>
        <p:txBody>
          <a:bodyPr/>
          <a:lstStyle/>
          <a:p>
            <a:r>
              <a:rPr lang="en-US" sz="3200" dirty="0" smtClean="0"/>
              <a:t>JUnit Test Driven Development</a:t>
            </a:r>
            <a:endParaRPr lang="en-US" sz="3200"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9</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660386" y="3352800"/>
            <a:ext cx="7136595" cy="369332"/>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p:txBody>
      </p:sp>
      <p:sp>
        <p:nvSpPr>
          <p:cNvPr id="13" name="TextBox 12"/>
          <p:cNvSpPr txBox="1"/>
          <p:nvPr/>
        </p:nvSpPr>
        <p:spPr>
          <a:xfrm>
            <a:off x="758805" y="4309167"/>
            <a:ext cx="7136595" cy="369332"/>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p:txBody>
      </p:sp>
      <p:sp>
        <p:nvSpPr>
          <p:cNvPr id="15" name="Rectangle 14"/>
          <p:cNvSpPr/>
          <p:nvPr/>
        </p:nvSpPr>
        <p:spPr>
          <a:xfrm>
            <a:off x="385099" y="628081"/>
            <a:ext cx="843443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5099" y="816000"/>
            <a:ext cx="6969429" cy="246221"/>
          </a:xfrm>
          <a:prstGeom prst="rect">
            <a:avLst/>
          </a:prstGeom>
        </p:spPr>
        <p:txBody>
          <a:bodyPr wrap="square" lIns="0" tIns="0" rIns="0" bIns="0" rtlCol="0">
            <a:spAutoFit/>
          </a:bodyPr>
          <a:lstStyle/>
          <a:p>
            <a:r>
              <a:rPr lang="en-US" sz="1600" b="1" dirty="0"/>
              <a:t>What is Test Driven Development?</a:t>
            </a:r>
          </a:p>
        </p:txBody>
      </p:sp>
      <p:sp>
        <p:nvSpPr>
          <p:cNvPr id="2" name="TextBox 1"/>
          <p:cNvSpPr txBox="1"/>
          <p:nvPr/>
        </p:nvSpPr>
        <p:spPr>
          <a:xfrm>
            <a:off x="613699" y="1056004"/>
            <a:ext cx="8107515" cy="2215991"/>
          </a:xfrm>
          <a:prstGeom prst="rect">
            <a:avLst/>
          </a:prstGeom>
        </p:spPr>
        <p:txBody>
          <a:bodyPr wrap="square" lIns="0" tIns="0" rIns="0" bIns="0" rtlCol="0">
            <a:spAutoFit/>
          </a:bodyPr>
          <a:lstStyle/>
          <a:p>
            <a:r>
              <a:rPr lang="en-US" sz="1600" dirty="0"/>
              <a:t>Test-Driven Development (TDD) is a software development process which includes test-first development. It means that the developer first writes a fully automated test case before writing the production code to fulfil that test and refactoring. Steps for the same are given below –</a:t>
            </a:r>
          </a:p>
          <a:p>
            <a:endParaRPr lang="en-US" sz="1600" dirty="0"/>
          </a:p>
          <a:p>
            <a:pPr marL="742950" lvl="1" indent="-285750">
              <a:buFont typeface="Wingdings" panose="05000000000000000000" pitchFamily="2" charset="2"/>
              <a:buChar char="q"/>
            </a:pPr>
            <a:r>
              <a:rPr lang="en-US" sz="1600" dirty="0"/>
              <a:t>Firstly, add a test.</a:t>
            </a:r>
          </a:p>
          <a:p>
            <a:pPr marL="742950" lvl="1" indent="-285750">
              <a:buFont typeface="Wingdings" panose="05000000000000000000" pitchFamily="2" charset="2"/>
              <a:buChar char="q"/>
            </a:pPr>
            <a:r>
              <a:rPr lang="en-US" sz="1600" dirty="0"/>
              <a:t>Run all the tests and see if any new test fails.</a:t>
            </a:r>
          </a:p>
          <a:p>
            <a:pPr marL="742950" lvl="1" indent="-285750">
              <a:buFont typeface="Wingdings" panose="05000000000000000000" pitchFamily="2" charset="2"/>
              <a:buChar char="q"/>
            </a:pPr>
            <a:r>
              <a:rPr lang="en-US" sz="1600" dirty="0"/>
              <a:t>Update the code to make it pass the new tests.</a:t>
            </a:r>
          </a:p>
          <a:p>
            <a:pPr marL="742950" lvl="1" indent="-285750">
              <a:buFont typeface="Wingdings" panose="05000000000000000000" pitchFamily="2" charset="2"/>
              <a:buChar char="q"/>
            </a:pPr>
            <a:r>
              <a:rPr lang="en-US" sz="1600" dirty="0"/>
              <a:t>Run the test again and if they fail then refactor again and repeat.</a:t>
            </a:r>
          </a:p>
        </p:txBody>
      </p:sp>
      <p:sp>
        <p:nvSpPr>
          <p:cNvPr id="18" name="TextBox 17"/>
          <p:cNvSpPr txBox="1"/>
          <p:nvPr/>
        </p:nvSpPr>
        <p:spPr>
          <a:xfrm>
            <a:off x="667779" y="3784599"/>
            <a:ext cx="8107515" cy="276999"/>
          </a:xfrm>
          <a:prstGeom prst="rect">
            <a:avLst/>
          </a:prstGeom>
        </p:spPr>
        <p:txBody>
          <a:bodyPr wrap="square" lIns="0" tIns="0" rIns="0" bIns="0" rtlCol="0">
            <a:spAutoFit/>
          </a:bodyPr>
          <a:lstStyle/>
          <a:p>
            <a:r>
              <a:rPr lang="en-US" dirty="0" smtClean="0"/>
              <a:t>. </a:t>
            </a:r>
            <a:endParaRPr lang="en-US" sz="1600" dirty="0" smtClean="0">
              <a:solidFill>
                <a:schemeClr val="tx2"/>
              </a:solidFill>
            </a:endParaRPr>
          </a:p>
        </p:txBody>
      </p:sp>
    </p:spTree>
    <p:extLst>
      <p:ext uri="{BB962C8B-B14F-4D97-AF65-F5344CB8AC3E}">
        <p14:creationId xmlns:p14="http://schemas.microsoft.com/office/powerpoint/2010/main" val="2891459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C39074B48BCA489751A643FF0309EE" ma:contentTypeVersion="4" ma:contentTypeDescription="Create a new document." ma:contentTypeScope="" ma:versionID="bf185db33346a9b60333291aff67f23c">
  <xsd:schema xmlns:xsd="http://www.w3.org/2001/XMLSchema" xmlns:xs="http://www.w3.org/2001/XMLSchema" xmlns:p="http://schemas.microsoft.com/office/2006/metadata/properties" xmlns:ns2="87205bae-9485-4e7e-92ad-e6f57d555ea7" targetNamespace="http://schemas.microsoft.com/office/2006/metadata/properties" ma:root="true" ma:fieldsID="2885353487c72a9b074f2bd527f375b0" ns2:_="">
    <xsd:import namespace="87205bae-9485-4e7e-92ad-e6f57d555ea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05bae-9485-4e7e-92ad-e6f57d555e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1F575B-D2E4-42C5-90A1-DCD5C15D1D39}"/>
</file>

<file path=customXml/itemProps2.xml><?xml version="1.0" encoding="utf-8"?>
<ds:datastoreItem xmlns:ds="http://schemas.openxmlformats.org/officeDocument/2006/customXml" ds:itemID="{DA421221-6257-44B8-A0C2-D26A1BFC5168}">
  <ds:schemaRef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terms/"/>
    <ds:schemaRef ds:uri="http://purl.org/dc/dcmitype/"/>
    <ds:schemaRef ds:uri="http://www.w3.org/XML/1998/namespace"/>
    <ds:schemaRef ds:uri="http://schemas.openxmlformats.org/package/2006/metadata/core-properties"/>
    <ds:schemaRef ds:uri="8eee6e3a-f15c-45a4-a98e-64b2de71ed30"/>
    <ds:schemaRef ds:uri="3a98b63c-e4b6-4949-b066-c7278696d2a3"/>
    <ds:schemaRef ds:uri="http://schemas.microsoft.com/sharepoint/v3"/>
  </ds:schemaRefs>
</ds:datastoreItem>
</file>

<file path=customXml/itemProps3.xml><?xml version="1.0" encoding="utf-8"?>
<ds:datastoreItem xmlns:ds="http://schemas.openxmlformats.org/officeDocument/2006/customXml" ds:itemID="{1CB683CF-7DFD-4974-9672-9F63D2D5A3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57059</TotalTime>
  <Words>2231</Words>
  <Application>Microsoft Office PowerPoint</Application>
  <PresentationFormat>On-screen Show (16:9)</PresentationFormat>
  <Paragraphs>328</Paragraphs>
  <Slides>22</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Regular</vt:lpstr>
      <vt:lpstr>Courier New</vt:lpstr>
      <vt:lpstr>Wingdings</vt:lpstr>
      <vt:lpstr>Cognizantnewbrand</vt:lpstr>
      <vt:lpstr>JUnit Advance</vt:lpstr>
      <vt:lpstr>Agenda </vt:lpstr>
      <vt:lpstr>Recap</vt:lpstr>
      <vt:lpstr>JUnit 4 vs 5</vt:lpstr>
      <vt:lpstr>JUnit 4 vs 5</vt:lpstr>
      <vt:lpstr>JUnit Annotations</vt:lpstr>
      <vt:lpstr>JUnit DynamicTest</vt:lpstr>
      <vt:lpstr>JUnit Code Coverage </vt:lpstr>
      <vt:lpstr>JUnit Test Driven Development</vt:lpstr>
      <vt:lpstr>JUnit TDD with JAVA</vt:lpstr>
      <vt:lpstr>JUnit Hamcrest</vt:lpstr>
      <vt:lpstr>JUnit Hamcrest Cont…</vt:lpstr>
      <vt:lpstr>JUnit Hamcrest Cont…</vt:lpstr>
      <vt:lpstr>JUnit Rule</vt:lpstr>
      <vt:lpstr>JUnit Rule Cont…</vt:lpstr>
      <vt:lpstr>JUnit Rule Cont…</vt:lpstr>
      <vt:lpstr>JUnit Rule Cont…</vt:lpstr>
      <vt:lpstr>JUnit Theories</vt:lpstr>
      <vt:lpstr>JUnit Assumptions</vt:lpstr>
      <vt:lpstr>JUnit Mockito</vt:lpstr>
      <vt:lpstr>JUnit Mockito Implementation</vt:lpstr>
      <vt:lpstr>Thank You</vt:lpstr>
    </vt:vector>
  </TitlesOfParts>
  <Manager/>
  <Company>Cognizant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2020 - Presentation Template - New (March)</dc:title>
  <dc:subject/>
  <dc:creator>Engineering Excellence Team</dc:creator>
  <cp:keywords/>
  <dc:description/>
  <cp:lastModifiedBy>Mondal, Tapas (Cognizant)</cp:lastModifiedBy>
  <cp:revision>2450</cp:revision>
  <cp:lastPrinted>2020-02-12T20:07:34Z</cp:lastPrinted>
  <dcterms:created xsi:type="dcterms:W3CDTF">2018-08-01T04:55:58Z</dcterms:created>
  <dcterms:modified xsi:type="dcterms:W3CDTF">2020-09-10T12:18:50Z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0x010100E1C39074B48BCA489751A643FF0309EE</vt:lpwstr>
  </property>
  <property fmtid="{D5CDD505-2E9C-101B-9397-08002B2CF9AE}" pid="3" name="_dlc_policyId">
    <vt:lpwstr>/org/DE/Repository</vt:lpwstr>
  </property>
  <property fmtid="{D5CDD505-2E9C-101B-9397-08002B2CF9AE}" pid="4" name="ItemRetentionFormula">
    <vt:lpwstr>&lt;formula id="Microsoft.Office.RecordsManagement.PolicyFeatures.Expiration.Formula.BuiltIn"&gt;&lt;number&gt;0&lt;/number&gt;&lt;property&gt;ArchivalDate&lt;/property&gt;&lt;propertyId&gt;00000000-0000-0000-0000-000000000000&lt;/propertyId&gt;&lt;period&gt;days&lt;/period&gt;&lt;/formula&gt;</vt:lpwstr>
  </property>
  <property fmtid="{D5CDD505-2E9C-101B-9397-08002B2CF9AE}" pid="5" name="Video Category">
    <vt:lpwstr/>
  </property>
  <property fmtid="{D5CDD505-2E9C-101B-9397-08002B2CF9AE}" pid="6" name="Initiative/Charter">
    <vt:lpwstr/>
  </property>
  <property fmtid="{D5CDD505-2E9C-101B-9397-08002B2CF9AE}" pid="7" name="Tower">
    <vt:lpwstr>14;#DE|fe4b05a8-bea3-4973-a9cb-254853996c0a</vt:lpwstr>
  </property>
  <property fmtid="{D5CDD505-2E9C-101B-9397-08002B2CF9AE}" pid="8" name="BU or Practice">
    <vt:lpwstr/>
  </property>
  <property fmtid="{D5CDD505-2E9C-101B-9397-08002B2CF9AE}" pid="9" name="WorkflowChangePath">
    <vt:lpwstr>3b643a02-9de9-4de3-8a28-9e3996ed85b1,4;3b643a02-9de9-4de3-8a28-9e3996ed85b1,4;3b643a02-9de9-4de3-8a28-9e3996ed85b1,4;3b643a02-9de9-4de3-8a28-9e3996ed85b1,5;3b643a02-9de9-4de3-8a28-9e3996ed85b1,5;3b643a02-9de9-4de3-8a28-9e3996ed85b1,6;</vt:lpwstr>
  </property>
</Properties>
</file>