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31"/>
  </p:notesMasterIdLst>
  <p:handoutMasterIdLst>
    <p:handoutMasterId r:id="rId32"/>
  </p:handoutMasterIdLst>
  <p:sldIdLst>
    <p:sldId id="2112" r:id="rId5"/>
    <p:sldId id="2156" r:id="rId6"/>
    <p:sldId id="2129" r:id="rId7"/>
    <p:sldId id="2131" r:id="rId8"/>
    <p:sldId id="2132" r:id="rId9"/>
    <p:sldId id="2133" r:id="rId10"/>
    <p:sldId id="2155" r:id="rId11"/>
    <p:sldId id="2134" r:id="rId12"/>
    <p:sldId id="2138" r:id="rId13"/>
    <p:sldId id="2139" r:id="rId14"/>
    <p:sldId id="2140" r:id="rId15"/>
    <p:sldId id="2141" r:id="rId16"/>
    <p:sldId id="2135" r:id="rId17"/>
    <p:sldId id="2142" r:id="rId18"/>
    <p:sldId id="2143" r:id="rId19"/>
    <p:sldId id="2144" r:id="rId20"/>
    <p:sldId id="2137" r:id="rId21"/>
    <p:sldId id="2145" r:id="rId22"/>
    <p:sldId id="2146" r:id="rId23"/>
    <p:sldId id="2147" r:id="rId24"/>
    <p:sldId id="2151" r:id="rId25"/>
    <p:sldId id="2152" r:id="rId26"/>
    <p:sldId id="2153" r:id="rId27"/>
    <p:sldId id="2154" r:id="rId28"/>
    <p:sldId id="2157" r:id="rId29"/>
    <p:sldId id="212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 id="2156"/>
          </p14:sldIdLst>
        </p14:section>
        <p14:section name="Main Content Slides" id="{1A22F92B-4816-4B47-BC91-189589120950}">
          <p14:sldIdLst>
            <p14:sldId id="2129"/>
            <p14:sldId id="2131"/>
            <p14:sldId id="2132"/>
            <p14:sldId id="2133"/>
            <p14:sldId id="2155"/>
            <p14:sldId id="2134"/>
            <p14:sldId id="2138"/>
            <p14:sldId id="2139"/>
            <p14:sldId id="2140"/>
            <p14:sldId id="2141"/>
            <p14:sldId id="2135"/>
            <p14:sldId id="2142"/>
            <p14:sldId id="2143"/>
            <p14:sldId id="2144"/>
            <p14:sldId id="2137"/>
            <p14:sldId id="2145"/>
            <p14:sldId id="2146"/>
            <p14:sldId id="2147"/>
            <p14:sldId id="2151"/>
            <p14:sldId id="2152"/>
            <p14:sldId id="2153"/>
            <p14:sldId id="2154"/>
            <p14:sldId id="2157"/>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10" autoAdjust="0"/>
    <p:restoredTop sz="96879" autoAdjust="0"/>
  </p:normalViewPr>
  <p:slideViewPr>
    <p:cSldViewPr snapToGrid="0">
      <p:cViewPr varScale="1">
        <p:scale>
          <a:sx n="97" d="100"/>
          <a:sy n="97" d="100"/>
        </p:scale>
        <p:origin x="264" y="78"/>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37295-1DCA-4353-A41C-3EADF9E81F36}" type="doc">
      <dgm:prSet loTypeId="urn:microsoft.com/office/officeart/2005/8/layout/pList2" loCatId="picture" qsTypeId="urn:microsoft.com/office/officeart/2005/8/quickstyle/simple1" qsCatId="simple" csTypeId="urn:microsoft.com/office/officeart/2005/8/colors/accent1_2" csCatId="accent1" phldr="1"/>
      <dgm:spPr/>
      <dgm:t>
        <a:bodyPr/>
        <a:lstStyle/>
        <a:p>
          <a:endParaRPr lang="en-US"/>
        </a:p>
      </dgm:t>
    </dgm:pt>
    <dgm:pt modelId="{891ADEF9-E41F-48EC-92F2-3D9768E7EC3D}">
      <dgm:prSet phldrT="[Text]"/>
      <dgm:spPr/>
      <dgm:t>
        <a:bodyPr/>
        <a:lstStyle/>
        <a:p>
          <a:r>
            <a:rPr lang="en-US" dirty="0" smtClean="0"/>
            <a:t>Code review tool</a:t>
          </a:r>
          <a:endParaRPr lang="en-US" dirty="0"/>
        </a:p>
      </dgm:t>
    </dgm:pt>
    <dgm:pt modelId="{456A4456-4D0A-4B2C-8D2E-86B445765368}" type="parTrans" cxnId="{DDF1A6DE-0720-427C-88A5-411F2B52F575}">
      <dgm:prSet/>
      <dgm:spPr/>
      <dgm:t>
        <a:bodyPr/>
        <a:lstStyle/>
        <a:p>
          <a:endParaRPr lang="en-US"/>
        </a:p>
      </dgm:t>
    </dgm:pt>
    <dgm:pt modelId="{C4D95CE7-A51B-41A1-8E1A-E53FEE89F071}" type="sibTrans" cxnId="{DDF1A6DE-0720-427C-88A5-411F2B52F575}">
      <dgm:prSet/>
      <dgm:spPr/>
      <dgm:t>
        <a:bodyPr/>
        <a:lstStyle/>
        <a:p>
          <a:endParaRPr lang="en-US"/>
        </a:p>
      </dgm:t>
    </dgm:pt>
    <dgm:pt modelId="{22363482-AA12-4D94-A871-084DECB09C6B}">
      <dgm:prSet phldrT="[Text]"/>
      <dgm:spPr/>
      <dgm:t>
        <a:bodyPr/>
        <a:lstStyle/>
        <a:p>
          <a:r>
            <a:rPr lang="en-US" dirty="0" smtClean="0"/>
            <a:t>Catch major defects, improve code architecture, or discuss desired improvements with formal, workflow-based, or quick code reviews.</a:t>
          </a:r>
          <a:endParaRPr lang="en-US" dirty="0"/>
        </a:p>
      </dgm:t>
    </dgm:pt>
    <dgm:pt modelId="{68AB09AB-87A7-464B-B7AB-7F5AA5939E02}" type="parTrans" cxnId="{AC4D58E4-D0F3-4A4B-B5B5-354E90200A2B}">
      <dgm:prSet/>
      <dgm:spPr/>
      <dgm:t>
        <a:bodyPr/>
        <a:lstStyle/>
        <a:p>
          <a:endParaRPr lang="en-US"/>
        </a:p>
      </dgm:t>
    </dgm:pt>
    <dgm:pt modelId="{729BE8AD-63D4-4874-B23D-6452EEE4D67D}" type="sibTrans" cxnId="{AC4D58E4-D0F3-4A4B-B5B5-354E90200A2B}">
      <dgm:prSet/>
      <dgm:spPr/>
      <dgm:t>
        <a:bodyPr/>
        <a:lstStyle/>
        <a:p>
          <a:endParaRPr lang="en-US"/>
        </a:p>
      </dgm:t>
    </dgm:pt>
    <dgm:pt modelId="{426C049B-DA16-4F1C-A329-AD41336A43F9}">
      <dgm:prSet phldrT="[Text]"/>
      <dgm:spPr/>
      <dgm:t>
        <a:bodyPr/>
        <a:lstStyle/>
        <a:p>
          <a:r>
            <a:rPr lang="en-US" dirty="0" smtClean="0"/>
            <a:t>Inline discussions</a:t>
          </a:r>
          <a:endParaRPr lang="en-US" dirty="0"/>
        </a:p>
      </dgm:t>
    </dgm:pt>
    <dgm:pt modelId="{54F3946F-D45A-4D93-A550-FAF474DF19F9}" type="parTrans" cxnId="{313F80EE-9212-4E40-A044-9DB50D0E398C}">
      <dgm:prSet/>
      <dgm:spPr/>
      <dgm:t>
        <a:bodyPr/>
        <a:lstStyle/>
        <a:p>
          <a:endParaRPr lang="en-US"/>
        </a:p>
      </dgm:t>
    </dgm:pt>
    <dgm:pt modelId="{475DEA65-962F-4391-BF6B-3D1D43A96062}" type="sibTrans" cxnId="{313F80EE-9212-4E40-A044-9DB50D0E398C}">
      <dgm:prSet/>
      <dgm:spPr/>
      <dgm:t>
        <a:bodyPr/>
        <a:lstStyle/>
        <a:p>
          <a:endParaRPr lang="en-US"/>
        </a:p>
      </dgm:t>
    </dgm:pt>
    <dgm:pt modelId="{376913CC-7E65-4601-B049-F077D005C1EE}">
      <dgm:prSet phldrT="[Text]"/>
      <dgm:spPr/>
      <dgm:t>
        <a:bodyPr/>
        <a:lstStyle/>
        <a:p>
          <a:r>
            <a:rPr lang="en-US" dirty="0" smtClean="0"/>
            <a:t>Collaborate right in your code with inline comments, threaded conversations, and mentions.</a:t>
          </a:r>
          <a:endParaRPr lang="en-US" dirty="0"/>
        </a:p>
      </dgm:t>
    </dgm:pt>
    <dgm:pt modelId="{1A20738E-4DF2-445C-939B-032A23A27AD5}" type="parTrans" cxnId="{392BB871-5B63-45AA-9E3D-F11A813881C1}">
      <dgm:prSet/>
      <dgm:spPr/>
      <dgm:t>
        <a:bodyPr/>
        <a:lstStyle/>
        <a:p>
          <a:endParaRPr lang="en-US"/>
        </a:p>
      </dgm:t>
    </dgm:pt>
    <dgm:pt modelId="{DAEFE938-0391-4278-98B1-18E1C4F7F92F}" type="sibTrans" cxnId="{392BB871-5B63-45AA-9E3D-F11A813881C1}">
      <dgm:prSet/>
      <dgm:spPr/>
      <dgm:t>
        <a:bodyPr/>
        <a:lstStyle/>
        <a:p>
          <a:endParaRPr lang="en-US"/>
        </a:p>
      </dgm:t>
    </dgm:pt>
    <dgm:pt modelId="{4F79273F-D33F-4FB5-BA2E-6079D0D95238}">
      <dgm:prSet phldrT="[Text]"/>
      <dgm:spPr/>
      <dgm:t>
        <a:bodyPr/>
        <a:lstStyle/>
        <a:p>
          <a:r>
            <a:rPr lang="en-US" dirty="0" smtClean="0"/>
            <a:t>Activity streams</a:t>
          </a:r>
          <a:endParaRPr lang="en-US" dirty="0"/>
        </a:p>
      </dgm:t>
    </dgm:pt>
    <dgm:pt modelId="{A76E7D3D-EA85-4A18-9FD5-B4D4F901470E}" type="parTrans" cxnId="{6A855541-DA8D-49EF-BC38-9EE650843D1B}">
      <dgm:prSet/>
      <dgm:spPr/>
      <dgm:t>
        <a:bodyPr/>
        <a:lstStyle/>
        <a:p>
          <a:endParaRPr lang="en-US"/>
        </a:p>
      </dgm:t>
    </dgm:pt>
    <dgm:pt modelId="{7F2AEC75-CDC2-4DFC-BB79-EE66324954D5}" type="sibTrans" cxnId="{6A855541-DA8D-49EF-BC38-9EE650843D1B}">
      <dgm:prSet/>
      <dgm:spPr/>
      <dgm:t>
        <a:bodyPr/>
        <a:lstStyle/>
        <a:p>
          <a:endParaRPr lang="en-US"/>
        </a:p>
      </dgm:t>
    </dgm:pt>
    <dgm:pt modelId="{52F4042D-871B-42F7-8090-07CD7BC41F79}">
      <dgm:prSet phldrT="[Text]"/>
      <dgm:spPr/>
      <dgm:t>
        <a:bodyPr/>
        <a:lstStyle/>
        <a:p>
          <a:r>
            <a:rPr lang="en-US" dirty="0" smtClean="0"/>
            <a:t>Follow exactly what's happening throughout your projects in real time with activity streams showing recent comments and review updates. </a:t>
          </a:r>
          <a:endParaRPr lang="en-US" dirty="0"/>
        </a:p>
      </dgm:t>
    </dgm:pt>
    <dgm:pt modelId="{F473AE63-A268-4BD4-8157-C90F6BCDB6EB}" type="parTrans" cxnId="{BF6CA833-F5C4-4218-9A69-40CB71CDB014}">
      <dgm:prSet/>
      <dgm:spPr/>
      <dgm:t>
        <a:bodyPr/>
        <a:lstStyle/>
        <a:p>
          <a:endParaRPr lang="en-US"/>
        </a:p>
      </dgm:t>
    </dgm:pt>
    <dgm:pt modelId="{B761013F-949E-4037-A251-88D2AA915F7B}" type="sibTrans" cxnId="{BF6CA833-F5C4-4218-9A69-40CB71CDB014}">
      <dgm:prSet/>
      <dgm:spPr/>
      <dgm:t>
        <a:bodyPr/>
        <a:lstStyle/>
        <a:p>
          <a:endParaRPr lang="en-US"/>
        </a:p>
      </dgm:t>
    </dgm:pt>
    <dgm:pt modelId="{79666386-6D84-40E2-A88A-A32F1FDC5573}" type="pres">
      <dgm:prSet presAssocID="{69737295-1DCA-4353-A41C-3EADF9E81F36}" presName="Name0" presStyleCnt="0">
        <dgm:presLayoutVars>
          <dgm:dir/>
          <dgm:resizeHandles val="exact"/>
        </dgm:presLayoutVars>
      </dgm:prSet>
      <dgm:spPr/>
      <dgm:t>
        <a:bodyPr/>
        <a:lstStyle/>
        <a:p>
          <a:endParaRPr lang="en-US"/>
        </a:p>
      </dgm:t>
    </dgm:pt>
    <dgm:pt modelId="{EB60B9AE-9471-42F1-9C6D-C802697D6906}" type="pres">
      <dgm:prSet presAssocID="{69737295-1DCA-4353-A41C-3EADF9E81F36}" presName="bkgdShp" presStyleLbl="alignAccFollowNode1" presStyleIdx="0" presStyleCnt="1"/>
      <dgm:spPr/>
    </dgm:pt>
    <dgm:pt modelId="{CCEC9E2F-58AE-4804-8F06-CE4F530276B1}" type="pres">
      <dgm:prSet presAssocID="{69737295-1DCA-4353-A41C-3EADF9E81F36}" presName="linComp" presStyleCnt="0"/>
      <dgm:spPr/>
    </dgm:pt>
    <dgm:pt modelId="{8DABECBA-46FA-4CDB-AA71-4800A9B0F65E}" type="pres">
      <dgm:prSet presAssocID="{891ADEF9-E41F-48EC-92F2-3D9768E7EC3D}" presName="compNode" presStyleCnt="0"/>
      <dgm:spPr/>
    </dgm:pt>
    <dgm:pt modelId="{73AE97D9-7CF7-461F-9F46-8A62A1E9FA58}" type="pres">
      <dgm:prSet presAssocID="{891ADEF9-E41F-48EC-92F2-3D9768E7EC3D}" presName="node" presStyleLbl="node1" presStyleIdx="0" presStyleCnt="3">
        <dgm:presLayoutVars>
          <dgm:bulletEnabled val="1"/>
        </dgm:presLayoutVars>
      </dgm:prSet>
      <dgm:spPr/>
      <dgm:t>
        <a:bodyPr/>
        <a:lstStyle/>
        <a:p>
          <a:endParaRPr lang="en-US"/>
        </a:p>
      </dgm:t>
    </dgm:pt>
    <dgm:pt modelId="{7132EDE9-21B0-4F00-B5EA-983EB858DDC2}" type="pres">
      <dgm:prSet presAssocID="{891ADEF9-E41F-48EC-92F2-3D9768E7EC3D}" presName="invisiNode" presStyleLbl="node1" presStyleIdx="0" presStyleCnt="3"/>
      <dgm:spPr/>
    </dgm:pt>
    <dgm:pt modelId="{4931B2B6-4DFA-44A2-855C-814672E8B827}" type="pres">
      <dgm:prSet presAssocID="{891ADEF9-E41F-48EC-92F2-3D9768E7EC3D}" presName="imagNode" presStyleLbl="fgImgPlace1" presStyleIdx="0" presStyleCnt="3" custScaleY="117175"/>
      <dgm:spPr>
        <a:blipFill rotWithShape="1">
          <a:blip xmlns:r="http://schemas.openxmlformats.org/officeDocument/2006/relationships" r:embed="rId1"/>
          <a:stretch>
            <a:fillRect/>
          </a:stretch>
        </a:blipFill>
      </dgm:spPr>
    </dgm:pt>
    <dgm:pt modelId="{207AAB34-BB5B-4002-B632-738DFD832CF2}" type="pres">
      <dgm:prSet presAssocID="{C4D95CE7-A51B-41A1-8E1A-E53FEE89F071}" presName="sibTrans" presStyleLbl="sibTrans2D1" presStyleIdx="0" presStyleCnt="0"/>
      <dgm:spPr/>
      <dgm:t>
        <a:bodyPr/>
        <a:lstStyle/>
        <a:p>
          <a:endParaRPr lang="en-US"/>
        </a:p>
      </dgm:t>
    </dgm:pt>
    <dgm:pt modelId="{F459B219-0701-4E16-91EA-594387D13723}" type="pres">
      <dgm:prSet presAssocID="{426C049B-DA16-4F1C-A329-AD41336A43F9}" presName="compNode" presStyleCnt="0"/>
      <dgm:spPr/>
    </dgm:pt>
    <dgm:pt modelId="{37C0F3F4-03EC-40AB-8288-DB99506E6F90}" type="pres">
      <dgm:prSet presAssocID="{426C049B-DA16-4F1C-A329-AD41336A43F9}" presName="node" presStyleLbl="node1" presStyleIdx="1" presStyleCnt="3">
        <dgm:presLayoutVars>
          <dgm:bulletEnabled val="1"/>
        </dgm:presLayoutVars>
      </dgm:prSet>
      <dgm:spPr/>
      <dgm:t>
        <a:bodyPr/>
        <a:lstStyle/>
        <a:p>
          <a:endParaRPr lang="en-US"/>
        </a:p>
      </dgm:t>
    </dgm:pt>
    <dgm:pt modelId="{999EBB94-C6CF-44E2-A1B8-A6F11C2A90A5}" type="pres">
      <dgm:prSet presAssocID="{426C049B-DA16-4F1C-A329-AD41336A43F9}" presName="invisiNode" presStyleLbl="node1" presStyleIdx="1" presStyleCnt="3"/>
      <dgm:spPr/>
    </dgm:pt>
    <dgm:pt modelId="{EE8AC568-0FA1-4CA4-8400-05DA8CEED964}" type="pres">
      <dgm:prSet presAssocID="{426C049B-DA16-4F1C-A329-AD41336A43F9}" presName="imagNode" presStyleLbl="fgImgPlace1" presStyleIdx="1" presStyleCnt="3" custScaleY="115408"/>
      <dgm:spPr>
        <a:blipFill rotWithShape="1">
          <a:blip xmlns:r="http://schemas.openxmlformats.org/officeDocument/2006/relationships" r:embed="rId2"/>
          <a:stretch>
            <a:fillRect/>
          </a:stretch>
        </a:blipFill>
      </dgm:spPr>
    </dgm:pt>
    <dgm:pt modelId="{FE30F9E8-7E2E-465B-BD04-58C0A803B337}" type="pres">
      <dgm:prSet presAssocID="{475DEA65-962F-4391-BF6B-3D1D43A96062}" presName="sibTrans" presStyleLbl="sibTrans2D1" presStyleIdx="0" presStyleCnt="0"/>
      <dgm:spPr/>
      <dgm:t>
        <a:bodyPr/>
        <a:lstStyle/>
        <a:p>
          <a:endParaRPr lang="en-US"/>
        </a:p>
      </dgm:t>
    </dgm:pt>
    <dgm:pt modelId="{A102DF67-3E51-4607-802C-5DF77A5A0F24}" type="pres">
      <dgm:prSet presAssocID="{4F79273F-D33F-4FB5-BA2E-6079D0D95238}" presName="compNode" presStyleCnt="0"/>
      <dgm:spPr/>
    </dgm:pt>
    <dgm:pt modelId="{64940C04-EA59-4A51-8856-146DFBED7063}" type="pres">
      <dgm:prSet presAssocID="{4F79273F-D33F-4FB5-BA2E-6079D0D95238}" presName="node" presStyleLbl="node1" presStyleIdx="2" presStyleCnt="3">
        <dgm:presLayoutVars>
          <dgm:bulletEnabled val="1"/>
        </dgm:presLayoutVars>
      </dgm:prSet>
      <dgm:spPr/>
      <dgm:t>
        <a:bodyPr/>
        <a:lstStyle/>
        <a:p>
          <a:endParaRPr lang="en-US"/>
        </a:p>
      </dgm:t>
    </dgm:pt>
    <dgm:pt modelId="{0A57108A-C90D-4F36-AA22-C314BC0FB2D9}" type="pres">
      <dgm:prSet presAssocID="{4F79273F-D33F-4FB5-BA2E-6079D0D95238}" presName="invisiNode" presStyleLbl="node1" presStyleIdx="2" presStyleCnt="3"/>
      <dgm:spPr/>
    </dgm:pt>
    <dgm:pt modelId="{2B6C8FFB-C97D-480C-8A74-832FEA4DDDB1}" type="pres">
      <dgm:prSet presAssocID="{4F79273F-D33F-4FB5-BA2E-6079D0D95238}" presName="imagNode" presStyleLbl="fgImgPlace1" presStyleIdx="2" presStyleCnt="3" custScaleY="117175"/>
      <dgm:spPr>
        <a:blipFill rotWithShape="1">
          <a:blip xmlns:r="http://schemas.openxmlformats.org/officeDocument/2006/relationships" r:embed="rId3"/>
          <a:stretch>
            <a:fillRect/>
          </a:stretch>
        </a:blipFill>
      </dgm:spPr>
    </dgm:pt>
  </dgm:ptLst>
  <dgm:cxnLst>
    <dgm:cxn modelId="{D10FCA7C-CA20-4A60-A2E8-E349580AF4C1}" type="presOf" srcId="{376913CC-7E65-4601-B049-F077D005C1EE}" destId="{37C0F3F4-03EC-40AB-8288-DB99506E6F90}" srcOrd="0" destOrd="1" presId="urn:microsoft.com/office/officeart/2005/8/layout/pList2"/>
    <dgm:cxn modelId="{7E1C147A-46F3-4957-A04A-E7D2FE56FEBF}" type="presOf" srcId="{4F79273F-D33F-4FB5-BA2E-6079D0D95238}" destId="{64940C04-EA59-4A51-8856-146DFBED7063}" srcOrd="0" destOrd="0" presId="urn:microsoft.com/office/officeart/2005/8/layout/pList2"/>
    <dgm:cxn modelId="{F1719336-1C9C-4CD7-9290-99045672EECA}" type="presOf" srcId="{C4D95CE7-A51B-41A1-8E1A-E53FEE89F071}" destId="{207AAB34-BB5B-4002-B632-738DFD832CF2}" srcOrd="0" destOrd="0" presId="urn:microsoft.com/office/officeart/2005/8/layout/pList2"/>
    <dgm:cxn modelId="{6A855541-DA8D-49EF-BC38-9EE650843D1B}" srcId="{69737295-1DCA-4353-A41C-3EADF9E81F36}" destId="{4F79273F-D33F-4FB5-BA2E-6079D0D95238}" srcOrd="2" destOrd="0" parTransId="{A76E7D3D-EA85-4A18-9FD5-B4D4F901470E}" sibTransId="{7F2AEC75-CDC2-4DFC-BB79-EE66324954D5}"/>
    <dgm:cxn modelId="{313F80EE-9212-4E40-A044-9DB50D0E398C}" srcId="{69737295-1DCA-4353-A41C-3EADF9E81F36}" destId="{426C049B-DA16-4F1C-A329-AD41336A43F9}" srcOrd="1" destOrd="0" parTransId="{54F3946F-D45A-4D93-A550-FAF474DF19F9}" sibTransId="{475DEA65-962F-4391-BF6B-3D1D43A96062}"/>
    <dgm:cxn modelId="{AC4D58E4-D0F3-4A4B-B5B5-354E90200A2B}" srcId="{891ADEF9-E41F-48EC-92F2-3D9768E7EC3D}" destId="{22363482-AA12-4D94-A871-084DECB09C6B}" srcOrd="0" destOrd="0" parTransId="{68AB09AB-87A7-464B-B7AB-7F5AA5939E02}" sibTransId="{729BE8AD-63D4-4874-B23D-6452EEE4D67D}"/>
    <dgm:cxn modelId="{C872DF3A-B00E-4CE9-8D93-596502C424B4}" type="presOf" srcId="{22363482-AA12-4D94-A871-084DECB09C6B}" destId="{73AE97D9-7CF7-461F-9F46-8A62A1E9FA58}" srcOrd="0" destOrd="1" presId="urn:microsoft.com/office/officeart/2005/8/layout/pList2"/>
    <dgm:cxn modelId="{0E5A1876-194D-49D3-A924-7C144FBFBC5B}" type="presOf" srcId="{52F4042D-871B-42F7-8090-07CD7BC41F79}" destId="{64940C04-EA59-4A51-8856-146DFBED7063}" srcOrd="0" destOrd="1" presId="urn:microsoft.com/office/officeart/2005/8/layout/pList2"/>
    <dgm:cxn modelId="{8B8217B7-6A45-4C34-A22C-702847D709E5}" type="presOf" srcId="{475DEA65-962F-4391-BF6B-3D1D43A96062}" destId="{FE30F9E8-7E2E-465B-BD04-58C0A803B337}" srcOrd="0" destOrd="0" presId="urn:microsoft.com/office/officeart/2005/8/layout/pList2"/>
    <dgm:cxn modelId="{392BB871-5B63-45AA-9E3D-F11A813881C1}" srcId="{426C049B-DA16-4F1C-A329-AD41336A43F9}" destId="{376913CC-7E65-4601-B049-F077D005C1EE}" srcOrd="0" destOrd="0" parTransId="{1A20738E-4DF2-445C-939B-032A23A27AD5}" sibTransId="{DAEFE938-0391-4278-98B1-18E1C4F7F92F}"/>
    <dgm:cxn modelId="{1243D8C8-5FC9-4887-9F89-5288FFCF2A1E}" type="presOf" srcId="{69737295-1DCA-4353-A41C-3EADF9E81F36}" destId="{79666386-6D84-40E2-A88A-A32F1FDC5573}" srcOrd="0" destOrd="0" presId="urn:microsoft.com/office/officeart/2005/8/layout/pList2"/>
    <dgm:cxn modelId="{DDF1A6DE-0720-427C-88A5-411F2B52F575}" srcId="{69737295-1DCA-4353-A41C-3EADF9E81F36}" destId="{891ADEF9-E41F-48EC-92F2-3D9768E7EC3D}" srcOrd="0" destOrd="0" parTransId="{456A4456-4D0A-4B2C-8D2E-86B445765368}" sibTransId="{C4D95CE7-A51B-41A1-8E1A-E53FEE89F071}"/>
    <dgm:cxn modelId="{BF6CA833-F5C4-4218-9A69-40CB71CDB014}" srcId="{4F79273F-D33F-4FB5-BA2E-6079D0D95238}" destId="{52F4042D-871B-42F7-8090-07CD7BC41F79}" srcOrd="0" destOrd="0" parTransId="{F473AE63-A268-4BD4-8157-C90F6BCDB6EB}" sibTransId="{B761013F-949E-4037-A251-88D2AA915F7B}"/>
    <dgm:cxn modelId="{FE23DF8D-47F4-4091-B282-8DE32E69BD16}" type="presOf" srcId="{891ADEF9-E41F-48EC-92F2-3D9768E7EC3D}" destId="{73AE97D9-7CF7-461F-9F46-8A62A1E9FA58}" srcOrd="0" destOrd="0" presId="urn:microsoft.com/office/officeart/2005/8/layout/pList2"/>
    <dgm:cxn modelId="{5F5E17D4-34D1-4D0E-A134-DC6A19143D6C}" type="presOf" srcId="{426C049B-DA16-4F1C-A329-AD41336A43F9}" destId="{37C0F3F4-03EC-40AB-8288-DB99506E6F90}" srcOrd="0" destOrd="0" presId="urn:microsoft.com/office/officeart/2005/8/layout/pList2"/>
    <dgm:cxn modelId="{352C5FC3-D8FF-4F12-AED3-99FE40C7B3DC}" type="presParOf" srcId="{79666386-6D84-40E2-A88A-A32F1FDC5573}" destId="{EB60B9AE-9471-42F1-9C6D-C802697D6906}" srcOrd="0" destOrd="0" presId="urn:microsoft.com/office/officeart/2005/8/layout/pList2"/>
    <dgm:cxn modelId="{82CCEB60-EA61-4304-8089-C88651E4FB97}" type="presParOf" srcId="{79666386-6D84-40E2-A88A-A32F1FDC5573}" destId="{CCEC9E2F-58AE-4804-8F06-CE4F530276B1}" srcOrd="1" destOrd="0" presId="urn:microsoft.com/office/officeart/2005/8/layout/pList2"/>
    <dgm:cxn modelId="{0974095E-3BC9-432C-A0F4-D85F4638E5BA}" type="presParOf" srcId="{CCEC9E2F-58AE-4804-8F06-CE4F530276B1}" destId="{8DABECBA-46FA-4CDB-AA71-4800A9B0F65E}" srcOrd="0" destOrd="0" presId="urn:microsoft.com/office/officeart/2005/8/layout/pList2"/>
    <dgm:cxn modelId="{2ADB1FA8-9161-4C18-A0A1-C691DB743C75}" type="presParOf" srcId="{8DABECBA-46FA-4CDB-AA71-4800A9B0F65E}" destId="{73AE97D9-7CF7-461F-9F46-8A62A1E9FA58}" srcOrd="0" destOrd="0" presId="urn:microsoft.com/office/officeart/2005/8/layout/pList2"/>
    <dgm:cxn modelId="{82D93D43-D500-42E4-AA20-30CC1AB1A07D}" type="presParOf" srcId="{8DABECBA-46FA-4CDB-AA71-4800A9B0F65E}" destId="{7132EDE9-21B0-4F00-B5EA-983EB858DDC2}" srcOrd="1" destOrd="0" presId="urn:microsoft.com/office/officeart/2005/8/layout/pList2"/>
    <dgm:cxn modelId="{1C43A22C-DF6F-49B5-B996-CDD5EA31B91B}" type="presParOf" srcId="{8DABECBA-46FA-4CDB-AA71-4800A9B0F65E}" destId="{4931B2B6-4DFA-44A2-855C-814672E8B827}" srcOrd="2" destOrd="0" presId="urn:microsoft.com/office/officeart/2005/8/layout/pList2"/>
    <dgm:cxn modelId="{09A827F2-28A0-4315-A11B-8F346DB0A8A8}" type="presParOf" srcId="{CCEC9E2F-58AE-4804-8F06-CE4F530276B1}" destId="{207AAB34-BB5B-4002-B632-738DFD832CF2}" srcOrd="1" destOrd="0" presId="urn:microsoft.com/office/officeart/2005/8/layout/pList2"/>
    <dgm:cxn modelId="{170D6A0A-2C18-4675-8AD5-A75129424464}" type="presParOf" srcId="{CCEC9E2F-58AE-4804-8F06-CE4F530276B1}" destId="{F459B219-0701-4E16-91EA-594387D13723}" srcOrd="2" destOrd="0" presId="urn:microsoft.com/office/officeart/2005/8/layout/pList2"/>
    <dgm:cxn modelId="{7EB71CF9-E5CB-466D-9546-3D067C9646E2}" type="presParOf" srcId="{F459B219-0701-4E16-91EA-594387D13723}" destId="{37C0F3F4-03EC-40AB-8288-DB99506E6F90}" srcOrd="0" destOrd="0" presId="urn:microsoft.com/office/officeart/2005/8/layout/pList2"/>
    <dgm:cxn modelId="{91B3B9BF-E88E-479A-AD80-0D37D181F677}" type="presParOf" srcId="{F459B219-0701-4E16-91EA-594387D13723}" destId="{999EBB94-C6CF-44E2-A1B8-A6F11C2A90A5}" srcOrd="1" destOrd="0" presId="urn:microsoft.com/office/officeart/2005/8/layout/pList2"/>
    <dgm:cxn modelId="{F0ABC992-CD20-4564-81BD-A9D07C15081E}" type="presParOf" srcId="{F459B219-0701-4E16-91EA-594387D13723}" destId="{EE8AC568-0FA1-4CA4-8400-05DA8CEED964}" srcOrd="2" destOrd="0" presId="urn:microsoft.com/office/officeart/2005/8/layout/pList2"/>
    <dgm:cxn modelId="{9D676321-7C43-4BED-AB7D-78DDD4401983}" type="presParOf" srcId="{CCEC9E2F-58AE-4804-8F06-CE4F530276B1}" destId="{FE30F9E8-7E2E-465B-BD04-58C0A803B337}" srcOrd="3" destOrd="0" presId="urn:microsoft.com/office/officeart/2005/8/layout/pList2"/>
    <dgm:cxn modelId="{B7C94769-6F24-4147-B342-BDDACA8A9339}" type="presParOf" srcId="{CCEC9E2F-58AE-4804-8F06-CE4F530276B1}" destId="{A102DF67-3E51-4607-802C-5DF77A5A0F24}" srcOrd="4" destOrd="0" presId="urn:microsoft.com/office/officeart/2005/8/layout/pList2"/>
    <dgm:cxn modelId="{49532B56-1566-42E5-BC25-94914B126936}" type="presParOf" srcId="{A102DF67-3E51-4607-802C-5DF77A5A0F24}" destId="{64940C04-EA59-4A51-8856-146DFBED7063}" srcOrd="0" destOrd="0" presId="urn:microsoft.com/office/officeart/2005/8/layout/pList2"/>
    <dgm:cxn modelId="{A5CD7DC6-E288-4629-AF48-62FF4F0D1248}" type="presParOf" srcId="{A102DF67-3E51-4607-802C-5DF77A5A0F24}" destId="{0A57108A-C90D-4F36-AA22-C314BC0FB2D9}" srcOrd="1" destOrd="0" presId="urn:microsoft.com/office/officeart/2005/8/layout/pList2"/>
    <dgm:cxn modelId="{2794F202-71C9-4A21-A1A1-D408C3D45A6B}" type="presParOf" srcId="{A102DF67-3E51-4607-802C-5DF77A5A0F24}" destId="{2B6C8FFB-C97D-480C-8A74-832FEA4DDDB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03F2A-B082-49AD-8579-DDEEB6A28615}" type="doc">
      <dgm:prSet loTypeId="urn:microsoft.com/office/officeart/2005/8/layout/vList4" loCatId="picture" qsTypeId="urn:microsoft.com/office/officeart/2005/8/quickstyle/simple1" qsCatId="simple" csTypeId="urn:microsoft.com/office/officeart/2005/8/colors/accent3_1" csCatId="accent3" phldr="1"/>
      <dgm:spPr/>
      <dgm:t>
        <a:bodyPr/>
        <a:lstStyle/>
        <a:p>
          <a:endParaRPr lang="en-US"/>
        </a:p>
      </dgm:t>
    </dgm:pt>
    <dgm:pt modelId="{C5330124-8458-45AE-B54A-4F048C655A54}">
      <dgm:prSet phldrT="[Text]"/>
      <dgm:spPr/>
      <dgm:t>
        <a:bodyPr/>
        <a:lstStyle/>
        <a:p>
          <a:r>
            <a:rPr lang="en-US" b="1" dirty="0" smtClean="0"/>
            <a:t>Jira Software integration</a:t>
          </a:r>
          <a:endParaRPr lang="en-US" b="1" dirty="0"/>
        </a:p>
      </dgm:t>
    </dgm:pt>
    <dgm:pt modelId="{0D67FB39-E4BE-40D8-8832-2C834A6FC770}" type="parTrans" cxnId="{DEF472DA-1A9C-44A5-863E-F6224734E2AB}">
      <dgm:prSet/>
      <dgm:spPr/>
      <dgm:t>
        <a:bodyPr/>
        <a:lstStyle/>
        <a:p>
          <a:endParaRPr lang="en-US"/>
        </a:p>
      </dgm:t>
    </dgm:pt>
    <dgm:pt modelId="{D7762667-F5DB-463F-A3C9-68AFE326803D}" type="sibTrans" cxnId="{DEF472DA-1A9C-44A5-863E-F6224734E2AB}">
      <dgm:prSet/>
      <dgm:spPr/>
      <dgm:t>
        <a:bodyPr/>
        <a:lstStyle/>
        <a:p>
          <a:endParaRPr lang="en-US"/>
        </a:p>
      </dgm:t>
    </dgm:pt>
    <dgm:pt modelId="{E352680F-9C6C-43AC-8597-6FD9F314B115}">
      <dgm:prSet phldrT="[Text]"/>
      <dgm:spPr/>
      <dgm:t>
        <a:bodyPr/>
        <a:lstStyle/>
        <a:p>
          <a:r>
            <a:rPr lang="en-US" dirty="0" smtClean="0"/>
            <a:t>Automatically update Jira Software issues based on review activity and or turn review comments into issues with one click.</a:t>
          </a:r>
          <a:endParaRPr lang="en-US" dirty="0"/>
        </a:p>
      </dgm:t>
    </dgm:pt>
    <dgm:pt modelId="{FE2A0684-D6DD-41A1-B478-61EEF382CAB9}" type="parTrans" cxnId="{D7B38701-C40A-4D3F-8BE1-6A317125B2E2}">
      <dgm:prSet/>
      <dgm:spPr/>
      <dgm:t>
        <a:bodyPr/>
        <a:lstStyle/>
        <a:p>
          <a:endParaRPr lang="en-US"/>
        </a:p>
      </dgm:t>
    </dgm:pt>
    <dgm:pt modelId="{6052163A-31F6-4562-A495-9E541605E259}" type="sibTrans" cxnId="{D7B38701-C40A-4D3F-8BE1-6A317125B2E2}">
      <dgm:prSet/>
      <dgm:spPr/>
      <dgm:t>
        <a:bodyPr/>
        <a:lstStyle/>
        <a:p>
          <a:endParaRPr lang="en-US"/>
        </a:p>
      </dgm:t>
    </dgm:pt>
    <dgm:pt modelId="{18B73210-B478-454C-B735-1DD7CC7D9EFF}">
      <dgm:prSet phldrT="[Text]"/>
      <dgm:spPr/>
      <dgm:t>
        <a:bodyPr/>
        <a:lstStyle/>
        <a:p>
          <a:r>
            <a:rPr lang="en-US" b="1" dirty="0" smtClean="0"/>
            <a:t>Pre-commit reviews</a:t>
          </a:r>
          <a:endParaRPr lang="en-US" b="1" dirty="0"/>
        </a:p>
      </dgm:t>
    </dgm:pt>
    <dgm:pt modelId="{FC365308-1694-4E88-AF4E-F243B089A77C}" type="parTrans" cxnId="{53A6BF5C-D38B-4F05-856F-B5107B2CE919}">
      <dgm:prSet/>
      <dgm:spPr/>
      <dgm:t>
        <a:bodyPr/>
        <a:lstStyle/>
        <a:p>
          <a:endParaRPr lang="en-US"/>
        </a:p>
      </dgm:t>
    </dgm:pt>
    <dgm:pt modelId="{E22F25D9-3E0D-4FF4-949A-C78BCA05DEC2}" type="sibTrans" cxnId="{53A6BF5C-D38B-4F05-856F-B5107B2CE919}">
      <dgm:prSet/>
      <dgm:spPr/>
      <dgm:t>
        <a:bodyPr/>
        <a:lstStyle/>
        <a:p>
          <a:endParaRPr lang="en-US"/>
        </a:p>
      </dgm:t>
    </dgm:pt>
    <dgm:pt modelId="{43B23144-1241-4DCB-8091-2FBD500ACBF3}">
      <dgm:prSet phldrT="[Text]"/>
      <dgm:spPr/>
      <dgm:t>
        <a:bodyPr/>
        <a:lstStyle/>
        <a:p>
          <a:r>
            <a:rPr lang="en-US" b="0" i="0" dirty="0" smtClean="0"/>
            <a:t>Review code before check in and ensure any code going into production has been reviewed.</a:t>
          </a:r>
          <a:endParaRPr lang="en-US" dirty="0"/>
        </a:p>
      </dgm:t>
    </dgm:pt>
    <dgm:pt modelId="{B6750142-8E2A-46FF-839B-01B88037D83A}" type="parTrans" cxnId="{09879DC1-47B0-40A3-99C4-7E00C8741A29}">
      <dgm:prSet/>
      <dgm:spPr/>
      <dgm:t>
        <a:bodyPr/>
        <a:lstStyle/>
        <a:p>
          <a:endParaRPr lang="en-US"/>
        </a:p>
      </dgm:t>
    </dgm:pt>
    <dgm:pt modelId="{1628AD06-3FB2-4C94-8660-906E434867D7}" type="sibTrans" cxnId="{09879DC1-47B0-40A3-99C4-7E00C8741A29}">
      <dgm:prSet/>
      <dgm:spPr/>
      <dgm:t>
        <a:bodyPr/>
        <a:lstStyle/>
        <a:p>
          <a:endParaRPr lang="en-US"/>
        </a:p>
      </dgm:t>
    </dgm:pt>
    <dgm:pt modelId="{617A009B-13AC-461A-8FAC-3B0DE5ED3B36}">
      <dgm:prSet phldrT="[Text]"/>
      <dgm:spPr/>
      <dgm:t>
        <a:bodyPr/>
        <a:lstStyle/>
        <a:p>
          <a:r>
            <a:rPr lang="en-US" b="1" i="0" dirty="0" smtClean="0"/>
            <a:t>Real-time notifications</a:t>
          </a:r>
          <a:endParaRPr lang="en-US" b="1" dirty="0"/>
        </a:p>
      </dgm:t>
    </dgm:pt>
    <dgm:pt modelId="{84541872-FAC0-4785-9F20-A1424E153150}" type="parTrans" cxnId="{FFAF2401-66FF-4377-95AA-18BC1AFDCED3}">
      <dgm:prSet/>
      <dgm:spPr/>
      <dgm:t>
        <a:bodyPr/>
        <a:lstStyle/>
        <a:p>
          <a:endParaRPr lang="en-US"/>
        </a:p>
      </dgm:t>
    </dgm:pt>
    <dgm:pt modelId="{CF27369D-5CFF-435E-B81B-A783959F6696}" type="sibTrans" cxnId="{FFAF2401-66FF-4377-95AA-18BC1AFDCED3}">
      <dgm:prSet/>
      <dgm:spPr/>
      <dgm:t>
        <a:bodyPr/>
        <a:lstStyle/>
        <a:p>
          <a:endParaRPr lang="en-US"/>
        </a:p>
      </dgm:t>
    </dgm:pt>
    <dgm:pt modelId="{359F45CA-74D3-44B7-8816-B00FD3E9D01C}">
      <dgm:prSet phldrT="[Text]"/>
      <dgm:spPr/>
      <dgm:t>
        <a:bodyPr/>
        <a:lstStyle/>
        <a:p>
          <a:r>
            <a:rPr lang="en-US" b="0" i="0" dirty="0" smtClean="0"/>
            <a:t>Stay on top of all the activity in your projects with personalized notifications and review reminders.</a:t>
          </a:r>
          <a:endParaRPr lang="en-US" dirty="0"/>
        </a:p>
      </dgm:t>
    </dgm:pt>
    <dgm:pt modelId="{155087E9-CD90-4857-B481-595AF2D144A5}" type="parTrans" cxnId="{58567E52-9AD2-4ABE-A55C-63479FA98655}">
      <dgm:prSet/>
      <dgm:spPr/>
      <dgm:t>
        <a:bodyPr/>
        <a:lstStyle/>
        <a:p>
          <a:endParaRPr lang="en-US"/>
        </a:p>
      </dgm:t>
    </dgm:pt>
    <dgm:pt modelId="{93417DC6-CB2B-47B4-A67D-028BEAE3B284}" type="sibTrans" cxnId="{58567E52-9AD2-4ABE-A55C-63479FA98655}">
      <dgm:prSet/>
      <dgm:spPr/>
      <dgm:t>
        <a:bodyPr/>
        <a:lstStyle/>
        <a:p>
          <a:endParaRPr lang="en-US"/>
        </a:p>
      </dgm:t>
    </dgm:pt>
    <dgm:pt modelId="{359198A6-95EA-493F-9D77-BD55B48C3BE9}" type="pres">
      <dgm:prSet presAssocID="{E9903F2A-B082-49AD-8579-DDEEB6A28615}" presName="linear" presStyleCnt="0">
        <dgm:presLayoutVars>
          <dgm:dir/>
          <dgm:resizeHandles val="exact"/>
        </dgm:presLayoutVars>
      </dgm:prSet>
      <dgm:spPr/>
      <dgm:t>
        <a:bodyPr/>
        <a:lstStyle/>
        <a:p>
          <a:endParaRPr lang="en-US"/>
        </a:p>
      </dgm:t>
    </dgm:pt>
    <dgm:pt modelId="{82B67953-3957-4643-9BD3-A0A78E1946AD}" type="pres">
      <dgm:prSet presAssocID="{C5330124-8458-45AE-B54A-4F048C655A54}" presName="comp" presStyleCnt="0"/>
      <dgm:spPr/>
    </dgm:pt>
    <dgm:pt modelId="{287947FA-97EF-405A-8C6D-700311EBCD21}" type="pres">
      <dgm:prSet presAssocID="{C5330124-8458-45AE-B54A-4F048C655A54}" presName="box" presStyleLbl="node1" presStyleIdx="0" presStyleCnt="3" custLinFactNeighborX="18894" custLinFactNeighborY="5413"/>
      <dgm:spPr/>
      <dgm:t>
        <a:bodyPr/>
        <a:lstStyle/>
        <a:p>
          <a:endParaRPr lang="en-US"/>
        </a:p>
      </dgm:t>
    </dgm:pt>
    <dgm:pt modelId="{7292CEDB-B967-4CE3-B68F-1AD303D7EE47}" type="pres">
      <dgm:prSet presAssocID="{C5330124-8458-45AE-B54A-4F048C655A54}" presName="img" presStyleLbl="fgImgPlace1" presStyleIdx="0" presStyleCnt="3"/>
      <dgm:spPr>
        <a:blipFill rotWithShape="1">
          <a:blip xmlns:r="http://schemas.openxmlformats.org/officeDocument/2006/relationships" r:embed="rId1">
            <a:biLevel thresh="25000"/>
          </a:blip>
          <a:stretch>
            <a:fillRect/>
          </a:stretch>
        </a:blipFill>
      </dgm:spPr>
    </dgm:pt>
    <dgm:pt modelId="{CF299E12-B7A1-4AFC-841D-D35EBD2CE6E9}" type="pres">
      <dgm:prSet presAssocID="{C5330124-8458-45AE-B54A-4F048C655A54}" presName="text" presStyleLbl="node1" presStyleIdx="0" presStyleCnt="3">
        <dgm:presLayoutVars>
          <dgm:bulletEnabled val="1"/>
        </dgm:presLayoutVars>
      </dgm:prSet>
      <dgm:spPr/>
      <dgm:t>
        <a:bodyPr/>
        <a:lstStyle/>
        <a:p>
          <a:endParaRPr lang="en-US"/>
        </a:p>
      </dgm:t>
    </dgm:pt>
    <dgm:pt modelId="{4DB13F78-F689-437F-B040-F1E8A258E954}" type="pres">
      <dgm:prSet presAssocID="{D7762667-F5DB-463F-A3C9-68AFE326803D}" presName="spacer" presStyleCnt="0"/>
      <dgm:spPr/>
    </dgm:pt>
    <dgm:pt modelId="{29A23F90-FEB1-4B3E-970F-3CE0A760E3DA}" type="pres">
      <dgm:prSet presAssocID="{18B73210-B478-454C-B735-1DD7CC7D9EFF}" presName="comp" presStyleCnt="0"/>
      <dgm:spPr/>
    </dgm:pt>
    <dgm:pt modelId="{CBB60AFC-87D0-4957-A52F-8550F419BC8E}" type="pres">
      <dgm:prSet presAssocID="{18B73210-B478-454C-B735-1DD7CC7D9EFF}" presName="box" presStyleLbl="node1" presStyleIdx="1" presStyleCnt="3" custLinFactNeighborX="18894" custLinFactNeighborY="5413"/>
      <dgm:spPr/>
      <dgm:t>
        <a:bodyPr/>
        <a:lstStyle/>
        <a:p>
          <a:endParaRPr lang="en-US"/>
        </a:p>
      </dgm:t>
    </dgm:pt>
    <dgm:pt modelId="{50606611-5BEC-450A-A57C-CA2171A2356C}" type="pres">
      <dgm:prSet presAssocID="{18B73210-B478-454C-B735-1DD7CC7D9EFF}" presName="img" presStyleLbl="fgImgPlace1" presStyleIdx="1" presStyleCnt="3"/>
      <dgm:spPr>
        <a:blipFill rotWithShape="1">
          <a:blip xmlns:r="http://schemas.openxmlformats.org/officeDocument/2006/relationships" r:embed="rId2">
            <a:biLevel thresh="25000"/>
          </a:blip>
          <a:stretch>
            <a:fillRect/>
          </a:stretch>
        </a:blipFill>
      </dgm:spPr>
    </dgm:pt>
    <dgm:pt modelId="{4800169E-D559-4ADB-A2AB-706ADDEEA433}" type="pres">
      <dgm:prSet presAssocID="{18B73210-B478-454C-B735-1DD7CC7D9EFF}" presName="text" presStyleLbl="node1" presStyleIdx="1" presStyleCnt="3">
        <dgm:presLayoutVars>
          <dgm:bulletEnabled val="1"/>
        </dgm:presLayoutVars>
      </dgm:prSet>
      <dgm:spPr/>
      <dgm:t>
        <a:bodyPr/>
        <a:lstStyle/>
        <a:p>
          <a:endParaRPr lang="en-US"/>
        </a:p>
      </dgm:t>
    </dgm:pt>
    <dgm:pt modelId="{60B4135A-3D56-4A47-887C-466DBBA8E0D7}" type="pres">
      <dgm:prSet presAssocID="{E22F25D9-3E0D-4FF4-949A-C78BCA05DEC2}" presName="spacer" presStyleCnt="0"/>
      <dgm:spPr/>
    </dgm:pt>
    <dgm:pt modelId="{CF2FED4D-443C-4CFE-935B-CB91E6C7BC0B}" type="pres">
      <dgm:prSet presAssocID="{617A009B-13AC-461A-8FAC-3B0DE5ED3B36}" presName="comp" presStyleCnt="0"/>
      <dgm:spPr/>
    </dgm:pt>
    <dgm:pt modelId="{354B88E0-656C-4A70-8699-A354112FEE04}" type="pres">
      <dgm:prSet presAssocID="{617A009B-13AC-461A-8FAC-3B0DE5ED3B36}" presName="box" presStyleLbl="node1" presStyleIdx="2" presStyleCnt="3"/>
      <dgm:spPr/>
      <dgm:t>
        <a:bodyPr/>
        <a:lstStyle/>
        <a:p>
          <a:endParaRPr lang="en-US"/>
        </a:p>
      </dgm:t>
    </dgm:pt>
    <dgm:pt modelId="{F4DDD2DD-15C9-4B9A-ACAF-90017F47CF42}" type="pres">
      <dgm:prSet presAssocID="{617A009B-13AC-461A-8FAC-3B0DE5ED3B36}" presName="img" presStyleLbl="fgImgPlace1" presStyleIdx="2" presStyleCnt="3"/>
      <dgm:spPr>
        <a:blipFill rotWithShape="1">
          <a:blip xmlns:r="http://schemas.openxmlformats.org/officeDocument/2006/relationships" r:embed="rId3">
            <a:biLevel thresh="25000"/>
          </a:blip>
          <a:stretch>
            <a:fillRect/>
          </a:stretch>
        </a:blipFill>
      </dgm:spPr>
    </dgm:pt>
    <dgm:pt modelId="{C95A5EFB-882C-4774-9420-5D4601D2D7FC}" type="pres">
      <dgm:prSet presAssocID="{617A009B-13AC-461A-8FAC-3B0DE5ED3B36}" presName="text" presStyleLbl="node1" presStyleIdx="2" presStyleCnt="3">
        <dgm:presLayoutVars>
          <dgm:bulletEnabled val="1"/>
        </dgm:presLayoutVars>
      </dgm:prSet>
      <dgm:spPr/>
      <dgm:t>
        <a:bodyPr/>
        <a:lstStyle/>
        <a:p>
          <a:endParaRPr lang="en-US"/>
        </a:p>
      </dgm:t>
    </dgm:pt>
  </dgm:ptLst>
  <dgm:cxnLst>
    <dgm:cxn modelId="{BDAFB5BA-180B-4763-ADB6-6280E59951E0}" type="presOf" srcId="{C5330124-8458-45AE-B54A-4F048C655A54}" destId="{287947FA-97EF-405A-8C6D-700311EBCD21}" srcOrd="0" destOrd="0" presId="urn:microsoft.com/office/officeart/2005/8/layout/vList4"/>
    <dgm:cxn modelId="{09879DC1-47B0-40A3-99C4-7E00C8741A29}" srcId="{18B73210-B478-454C-B735-1DD7CC7D9EFF}" destId="{43B23144-1241-4DCB-8091-2FBD500ACBF3}" srcOrd="0" destOrd="0" parTransId="{B6750142-8E2A-46FF-839B-01B88037D83A}" sibTransId="{1628AD06-3FB2-4C94-8660-906E434867D7}"/>
    <dgm:cxn modelId="{9CFF9A17-92C2-47C7-BFCA-31D126434326}" type="presOf" srcId="{E352680F-9C6C-43AC-8597-6FD9F314B115}" destId="{287947FA-97EF-405A-8C6D-700311EBCD21}" srcOrd="0" destOrd="1" presId="urn:microsoft.com/office/officeart/2005/8/layout/vList4"/>
    <dgm:cxn modelId="{DEF472DA-1A9C-44A5-863E-F6224734E2AB}" srcId="{E9903F2A-B082-49AD-8579-DDEEB6A28615}" destId="{C5330124-8458-45AE-B54A-4F048C655A54}" srcOrd="0" destOrd="0" parTransId="{0D67FB39-E4BE-40D8-8832-2C834A6FC770}" sibTransId="{D7762667-F5DB-463F-A3C9-68AFE326803D}"/>
    <dgm:cxn modelId="{F1AE350D-A216-4910-9BF5-2F06E93A1F82}" type="presOf" srcId="{18B73210-B478-454C-B735-1DD7CC7D9EFF}" destId="{CBB60AFC-87D0-4957-A52F-8550F419BC8E}" srcOrd="0" destOrd="0" presId="urn:microsoft.com/office/officeart/2005/8/layout/vList4"/>
    <dgm:cxn modelId="{FFAF2401-66FF-4377-95AA-18BC1AFDCED3}" srcId="{E9903F2A-B082-49AD-8579-DDEEB6A28615}" destId="{617A009B-13AC-461A-8FAC-3B0DE5ED3B36}" srcOrd="2" destOrd="0" parTransId="{84541872-FAC0-4785-9F20-A1424E153150}" sibTransId="{CF27369D-5CFF-435E-B81B-A783959F6696}"/>
    <dgm:cxn modelId="{53A6BF5C-D38B-4F05-856F-B5107B2CE919}" srcId="{E9903F2A-B082-49AD-8579-DDEEB6A28615}" destId="{18B73210-B478-454C-B735-1DD7CC7D9EFF}" srcOrd="1" destOrd="0" parTransId="{FC365308-1694-4E88-AF4E-F243B089A77C}" sibTransId="{E22F25D9-3E0D-4FF4-949A-C78BCA05DEC2}"/>
    <dgm:cxn modelId="{BC18D020-38F5-4445-85C3-88A8969051BC}" type="presOf" srcId="{43B23144-1241-4DCB-8091-2FBD500ACBF3}" destId="{CBB60AFC-87D0-4957-A52F-8550F419BC8E}" srcOrd="0" destOrd="1" presId="urn:microsoft.com/office/officeart/2005/8/layout/vList4"/>
    <dgm:cxn modelId="{D7B38701-C40A-4D3F-8BE1-6A317125B2E2}" srcId="{C5330124-8458-45AE-B54A-4F048C655A54}" destId="{E352680F-9C6C-43AC-8597-6FD9F314B115}" srcOrd="0" destOrd="0" parTransId="{FE2A0684-D6DD-41A1-B478-61EEF382CAB9}" sibTransId="{6052163A-31F6-4562-A495-9E541605E259}"/>
    <dgm:cxn modelId="{EF9B2EF0-AB59-4238-A7D5-66140C94E534}" type="presOf" srcId="{359F45CA-74D3-44B7-8816-B00FD3E9D01C}" destId="{354B88E0-656C-4A70-8699-A354112FEE04}" srcOrd="0" destOrd="1" presId="urn:microsoft.com/office/officeart/2005/8/layout/vList4"/>
    <dgm:cxn modelId="{00D671F9-1AB5-4175-8539-C09052267F48}" type="presOf" srcId="{617A009B-13AC-461A-8FAC-3B0DE5ED3B36}" destId="{354B88E0-656C-4A70-8699-A354112FEE04}" srcOrd="0" destOrd="0" presId="urn:microsoft.com/office/officeart/2005/8/layout/vList4"/>
    <dgm:cxn modelId="{DC32A1B6-59FF-4B3C-9EC7-958664CFF96F}" type="presOf" srcId="{18B73210-B478-454C-B735-1DD7CC7D9EFF}" destId="{4800169E-D559-4ADB-A2AB-706ADDEEA433}" srcOrd="1" destOrd="0" presId="urn:microsoft.com/office/officeart/2005/8/layout/vList4"/>
    <dgm:cxn modelId="{CD9C313E-615D-42B9-9DA8-C843726E1F34}" type="presOf" srcId="{E352680F-9C6C-43AC-8597-6FD9F314B115}" destId="{CF299E12-B7A1-4AFC-841D-D35EBD2CE6E9}" srcOrd="1" destOrd="1" presId="urn:microsoft.com/office/officeart/2005/8/layout/vList4"/>
    <dgm:cxn modelId="{B11BDD3B-1947-41FA-9F9C-9AC324ABE725}" type="presOf" srcId="{E9903F2A-B082-49AD-8579-DDEEB6A28615}" destId="{359198A6-95EA-493F-9D77-BD55B48C3BE9}" srcOrd="0" destOrd="0" presId="urn:microsoft.com/office/officeart/2005/8/layout/vList4"/>
    <dgm:cxn modelId="{58567E52-9AD2-4ABE-A55C-63479FA98655}" srcId="{617A009B-13AC-461A-8FAC-3B0DE5ED3B36}" destId="{359F45CA-74D3-44B7-8816-B00FD3E9D01C}" srcOrd="0" destOrd="0" parTransId="{155087E9-CD90-4857-B481-595AF2D144A5}" sibTransId="{93417DC6-CB2B-47B4-A67D-028BEAE3B284}"/>
    <dgm:cxn modelId="{48C29DE7-9D34-4943-81BD-A0AAC78C4934}" type="presOf" srcId="{359F45CA-74D3-44B7-8816-B00FD3E9D01C}" destId="{C95A5EFB-882C-4774-9420-5D4601D2D7FC}" srcOrd="1" destOrd="1" presId="urn:microsoft.com/office/officeart/2005/8/layout/vList4"/>
    <dgm:cxn modelId="{5D570C17-F6AF-425D-BF6A-17AD0BDC8581}" type="presOf" srcId="{617A009B-13AC-461A-8FAC-3B0DE5ED3B36}" destId="{C95A5EFB-882C-4774-9420-5D4601D2D7FC}" srcOrd="1" destOrd="0" presId="urn:microsoft.com/office/officeart/2005/8/layout/vList4"/>
    <dgm:cxn modelId="{951DA91F-29C3-4151-A8B1-B167F532A19B}" type="presOf" srcId="{43B23144-1241-4DCB-8091-2FBD500ACBF3}" destId="{4800169E-D559-4ADB-A2AB-706ADDEEA433}" srcOrd="1" destOrd="1" presId="urn:microsoft.com/office/officeart/2005/8/layout/vList4"/>
    <dgm:cxn modelId="{562D516A-A74F-49BA-801B-AEDB458324B7}" type="presOf" srcId="{C5330124-8458-45AE-B54A-4F048C655A54}" destId="{CF299E12-B7A1-4AFC-841D-D35EBD2CE6E9}" srcOrd="1" destOrd="0" presId="urn:microsoft.com/office/officeart/2005/8/layout/vList4"/>
    <dgm:cxn modelId="{46455CA7-3F27-49BF-97FA-2C3CBDAF9456}" type="presParOf" srcId="{359198A6-95EA-493F-9D77-BD55B48C3BE9}" destId="{82B67953-3957-4643-9BD3-A0A78E1946AD}" srcOrd="0" destOrd="0" presId="urn:microsoft.com/office/officeart/2005/8/layout/vList4"/>
    <dgm:cxn modelId="{05D992A1-C023-42C6-94DD-B218309469FD}" type="presParOf" srcId="{82B67953-3957-4643-9BD3-A0A78E1946AD}" destId="{287947FA-97EF-405A-8C6D-700311EBCD21}" srcOrd="0" destOrd="0" presId="urn:microsoft.com/office/officeart/2005/8/layout/vList4"/>
    <dgm:cxn modelId="{BCB50CA8-EF59-49B1-A815-EA92C527CE68}" type="presParOf" srcId="{82B67953-3957-4643-9BD3-A0A78E1946AD}" destId="{7292CEDB-B967-4CE3-B68F-1AD303D7EE47}" srcOrd="1" destOrd="0" presId="urn:microsoft.com/office/officeart/2005/8/layout/vList4"/>
    <dgm:cxn modelId="{66558665-6493-4CA3-840A-9FBA4A852BEF}" type="presParOf" srcId="{82B67953-3957-4643-9BD3-A0A78E1946AD}" destId="{CF299E12-B7A1-4AFC-841D-D35EBD2CE6E9}" srcOrd="2" destOrd="0" presId="urn:microsoft.com/office/officeart/2005/8/layout/vList4"/>
    <dgm:cxn modelId="{59A87540-C7D3-482D-A5D6-2E946B233EA5}" type="presParOf" srcId="{359198A6-95EA-493F-9D77-BD55B48C3BE9}" destId="{4DB13F78-F689-437F-B040-F1E8A258E954}" srcOrd="1" destOrd="0" presId="urn:microsoft.com/office/officeart/2005/8/layout/vList4"/>
    <dgm:cxn modelId="{DAAD2D5C-03FF-4684-82EB-5CB65361627B}" type="presParOf" srcId="{359198A6-95EA-493F-9D77-BD55B48C3BE9}" destId="{29A23F90-FEB1-4B3E-970F-3CE0A760E3DA}" srcOrd="2" destOrd="0" presId="urn:microsoft.com/office/officeart/2005/8/layout/vList4"/>
    <dgm:cxn modelId="{208893C7-102A-4500-9FB8-A8F0FC226425}" type="presParOf" srcId="{29A23F90-FEB1-4B3E-970F-3CE0A760E3DA}" destId="{CBB60AFC-87D0-4957-A52F-8550F419BC8E}" srcOrd="0" destOrd="0" presId="urn:microsoft.com/office/officeart/2005/8/layout/vList4"/>
    <dgm:cxn modelId="{EFC3B130-B7A6-478D-8479-BE1A614BF067}" type="presParOf" srcId="{29A23F90-FEB1-4B3E-970F-3CE0A760E3DA}" destId="{50606611-5BEC-450A-A57C-CA2171A2356C}" srcOrd="1" destOrd="0" presId="urn:microsoft.com/office/officeart/2005/8/layout/vList4"/>
    <dgm:cxn modelId="{63A92AA0-8B07-4EC4-8844-5955B05C616E}" type="presParOf" srcId="{29A23F90-FEB1-4B3E-970F-3CE0A760E3DA}" destId="{4800169E-D559-4ADB-A2AB-706ADDEEA433}" srcOrd="2" destOrd="0" presId="urn:microsoft.com/office/officeart/2005/8/layout/vList4"/>
    <dgm:cxn modelId="{42C3EAA7-42C5-44DD-8FC0-F75F58031D75}" type="presParOf" srcId="{359198A6-95EA-493F-9D77-BD55B48C3BE9}" destId="{60B4135A-3D56-4A47-887C-466DBBA8E0D7}" srcOrd="3" destOrd="0" presId="urn:microsoft.com/office/officeart/2005/8/layout/vList4"/>
    <dgm:cxn modelId="{4BF5A2DE-D9F5-4AE6-B3DF-EBB956F8362B}" type="presParOf" srcId="{359198A6-95EA-493F-9D77-BD55B48C3BE9}" destId="{CF2FED4D-443C-4CFE-935B-CB91E6C7BC0B}" srcOrd="4" destOrd="0" presId="urn:microsoft.com/office/officeart/2005/8/layout/vList4"/>
    <dgm:cxn modelId="{D6D9C5DA-1FDF-49B4-B6E1-E7C808CCACE7}" type="presParOf" srcId="{CF2FED4D-443C-4CFE-935B-CB91E6C7BC0B}" destId="{354B88E0-656C-4A70-8699-A354112FEE04}" srcOrd="0" destOrd="0" presId="urn:microsoft.com/office/officeart/2005/8/layout/vList4"/>
    <dgm:cxn modelId="{AF637CAF-193E-4C60-8867-AF14783FE871}" type="presParOf" srcId="{CF2FED4D-443C-4CFE-935B-CB91E6C7BC0B}" destId="{F4DDD2DD-15C9-4B9A-ACAF-90017F47CF42}" srcOrd="1" destOrd="0" presId="urn:microsoft.com/office/officeart/2005/8/layout/vList4"/>
    <dgm:cxn modelId="{B8CC6DAE-61D1-476C-97BC-878AF236DC5C}" type="presParOf" srcId="{CF2FED4D-443C-4CFE-935B-CB91E6C7BC0B}" destId="{C95A5EFB-882C-4774-9420-5D4601D2D7F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7F1D65-C025-4C3B-90C7-A58120FBB210}" type="doc">
      <dgm:prSet loTypeId="urn:microsoft.com/office/officeart/2005/8/layout/vList4" loCatId="picture" qsTypeId="urn:microsoft.com/office/officeart/2005/8/quickstyle/simple1" qsCatId="simple" csTypeId="urn:microsoft.com/office/officeart/2005/8/colors/accent0_1" csCatId="mainScheme" phldr="1"/>
      <dgm:spPr/>
      <dgm:t>
        <a:bodyPr/>
        <a:lstStyle/>
        <a:p>
          <a:endParaRPr lang="en-US"/>
        </a:p>
      </dgm:t>
    </dgm:pt>
    <dgm:pt modelId="{4EB98B98-87E5-4384-AD43-66B457A076B6}">
      <dgm:prSet phldrT="[Text]"/>
      <dgm:spPr/>
      <dgm:t>
        <a:bodyPr/>
        <a:lstStyle/>
        <a:p>
          <a:r>
            <a:rPr lang="en-US" b="1" i="0" dirty="0" smtClean="0"/>
            <a:t>Charts and reports</a:t>
          </a:r>
          <a:endParaRPr lang="en-US" b="1" dirty="0"/>
        </a:p>
      </dgm:t>
    </dgm:pt>
    <dgm:pt modelId="{94A8F91B-E7DB-4DCC-B151-5C4E40215244}" type="parTrans" cxnId="{BA717265-66B9-47C9-A819-1CA828EF2A0F}">
      <dgm:prSet/>
      <dgm:spPr/>
      <dgm:t>
        <a:bodyPr/>
        <a:lstStyle/>
        <a:p>
          <a:endParaRPr lang="en-US"/>
        </a:p>
      </dgm:t>
    </dgm:pt>
    <dgm:pt modelId="{82029ED6-7856-4F80-902D-3E30C11E62E1}" type="sibTrans" cxnId="{BA717265-66B9-47C9-A819-1CA828EF2A0F}">
      <dgm:prSet/>
      <dgm:spPr/>
      <dgm:t>
        <a:bodyPr/>
        <a:lstStyle/>
        <a:p>
          <a:endParaRPr lang="en-US"/>
        </a:p>
      </dgm:t>
    </dgm:pt>
    <dgm:pt modelId="{3FA69182-2354-41D6-81C0-0577F3B71292}">
      <dgm:prSet phldrT="[Text]"/>
      <dgm:spPr/>
      <dgm:t>
        <a:bodyPr/>
        <a:lstStyle/>
        <a:p>
          <a:r>
            <a:rPr lang="en-US" b="0" i="0" dirty="0" smtClean="0"/>
            <a:t>Keep stakeholders informed with charts and code metrics that show lines of code (LOC) committed, top committers, the volume of changes on the project through its history, and more.</a:t>
          </a:r>
          <a:endParaRPr lang="en-US" dirty="0"/>
        </a:p>
      </dgm:t>
    </dgm:pt>
    <dgm:pt modelId="{9B71BA29-CB80-4DBE-B9CF-5FDC3340C64B}" type="parTrans" cxnId="{72498BB0-02F4-4ECA-9499-BD57B5D2E157}">
      <dgm:prSet/>
      <dgm:spPr/>
      <dgm:t>
        <a:bodyPr/>
        <a:lstStyle/>
        <a:p>
          <a:endParaRPr lang="en-US"/>
        </a:p>
      </dgm:t>
    </dgm:pt>
    <dgm:pt modelId="{E8438617-4879-48F9-AF93-877590AB8F6F}" type="sibTrans" cxnId="{72498BB0-02F4-4ECA-9499-BD57B5D2E157}">
      <dgm:prSet/>
      <dgm:spPr/>
      <dgm:t>
        <a:bodyPr/>
        <a:lstStyle/>
        <a:p>
          <a:endParaRPr lang="en-US"/>
        </a:p>
      </dgm:t>
    </dgm:pt>
    <dgm:pt modelId="{887B9753-90E8-42B9-808E-D547D7C68C1D}">
      <dgm:prSet phldrT="[Text]"/>
      <dgm:spPr/>
      <dgm:t>
        <a:bodyPr/>
        <a:lstStyle/>
        <a:p>
          <a:r>
            <a:rPr lang="en-US" b="1" i="0" dirty="0" smtClean="0"/>
            <a:t>Audit and compliance</a:t>
          </a:r>
          <a:endParaRPr lang="en-US" b="1" dirty="0"/>
        </a:p>
      </dgm:t>
    </dgm:pt>
    <dgm:pt modelId="{4A84D142-E29B-4470-9AD2-EA1E642961A7}" type="parTrans" cxnId="{E02D06E9-81D2-4132-9624-DD377878EB66}">
      <dgm:prSet/>
      <dgm:spPr/>
      <dgm:t>
        <a:bodyPr/>
        <a:lstStyle/>
        <a:p>
          <a:endParaRPr lang="en-US"/>
        </a:p>
      </dgm:t>
    </dgm:pt>
    <dgm:pt modelId="{DF0CC2A6-69A0-4751-ABB5-04CFB2652638}" type="sibTrans" cxnId="{E02D06E9-81D2-4132-9624-DD377878EB66}">
      <dgm:prSet/>
      <dgm:spPr/>
      <dgm:t>
        <a:bodyPr/>
        <a:lstStyle/>
        <a:p>
          <a:endParaRPr lang="en-US"/>
        </a:p>
      </dgm:t>
    </dgm:pt>
    <dgm:pt modelId="{FE559CF5-C64E-4DEC-A87C-1CF8841F667D}">
      <dgm:prSet phldrT="[Text]"/>
      <dgm:spPr/>
      <dgm:t>
        <a:bodyPr/>
        <a:lstStyle/>
        <a:p>
          <a:r>
            <a:rPr lang="en-US" b="0" i="0" dirty="0" smtClean="0"/>
            <a:t>Access all code review details, down to the history of a specific code review and have traceability with issues and source code if you are utilizing Jira Software and Fisheye.</a:t>
          </a:r>
          <a:endParaRPr lang="en-US" dirty="0"/>
        </a:p>
      </dgm:t>
    </dgm:pt>
    <dgm:pt modelId="{9FE4F226-B96E-4B28-9F47-3E1B1ACE80A1}" type="parTrans" cxnId="{6EAA57A9-DDF6-4EDE-89DF-93AE75F0723F}">
      <dgm:prSet/>
      <dgm:spPr/>
      <dgm:t>
        <a:bodyPr/>
        <a:lstStyle/>
        <a:p>
          <a:endParaRPr lang="en-US"/>
        </a:p>
      </dgm:t>
    </dgm:pt>
    <dgm:pt modelId="{4CD90820-FC78-4185-B217-6EEDADA722BC}" type="sibTrans" cxnId="{6EAA57A9-DDF6-4EDE-89DF-93AE75F0723F}">
      <dgm:prSet/>
      <dgm:spPr/>
      <dgm:t>
        <a:bodyPr/>
        <a:lstStyle/>
        <a:p>
          <a:endParaRPr lang="en-US"/>
        </a:p>
      </dgm:t>
    </dgm:pt>
    <dgm:pt modelId="{83DF3271-0D1A-4D3C-B1C6-AAC0D63FB000}">
      <dgm:prSet phldrT="[Text]"/>
      <dgm:spPr/>
      <dgm:t>
        <a:bodyPr/>
        <a:lstStyle/>
        <a:p>
          <a:r>
            <a:rPr lang="en-US" b="1" i="0" dirty="0" smtClean="0"/>
            <a:t>Iterative reviews</a:t>
          </a:r>
          <a:endParaRPr lang="en-US" b="1" dirty="0"/>
        </a:p>
      </dgm:t>
    </dgm:pt>
    <dgm:pt modelId="{C9B42D53-EF68-4A7F-82AC-B85F0276C1BB}" type="parTrans" cxnId="{8B8D0BCC-FB9C-4D0F-A5B9-D3E1A96AADD5}">
      <dgm:prSet/>
      <dgm:spPr/>
      <dgm:t>
        <a:bodyPr/>
        <a:lstStyle/>
        <a:p>
          <a:endParaRPr lang="en-US"/>
        </a:p>
      </dgm:t>
    </dgm:pt>
    <dgm:pt modelId="{554637AD-BF61-4451-998D-6157C2D28D2B}" type="sibTrans" cxnId="{8B8D0BCC-FB9C-4D0F-A5B9-D3E1A96AADD5}">
      <dgm:prSet/>
      <dgm:spPr/>
      <dgm:t>
        <a:bodyPr/>
        <a:lstStyle/>
        <a:p>
          <a:endParaRPr lang="en-US"/>
        </a:p>
      </dgm:t>
    </dgm:pt>
    <dgm:pt modelId="{1144192B-E08B-421D-AFF3-0DA1C3E76FE6}">
      <dgm:prSet phldrT="[Text]"/>
      <dgm:spPr/>
      <dgm:t>
        <a:bodyPr/>
        <a:lstStyle/>
        <a:p>
          <a:r>
            <a:rPr lang="en-US" b="0" i="0" dirty="0" smtClean="0"/>
            <a:t>Ensure all files you are reviewing are current as code is re-factored and changed throughout the review process</a:t>
          </a:r>
          <a:endParaRPr lang="en-US" dirty="0"/>
        </a:p>
      </dgm:t>
    </dgm:pt>
    <dgm:pt modelId="{7CDBCF07-2578-4E82-A9FE-28CE307220B8}" type="parTrans" cxnId="{04B138F3-2DF4-4710-B5A3-A996D55BC0C7}">
      <dgm:prSet/>
      <dgm:spPr/>
      <dgm:t>
        <a:bodyPr/>
        <a:lstStyle/>
        <a:p>
          <a:endParaRPr lang="en-US"/>
        </a:p>
      </dgm:t>
    </dgm:pt>
    <dgm:pt modelId="{2A19ACF5-1606-468D-A613-8F88C5A48DF7}" type="sibTrans" cxnId="{04B138F3-2DF4-4710-B5A3-A996D55BC0C7}">
      <dgm:prSet/>
      <dgm:spPr/>
      <dgm:t>
        <a:bodyPr/>
        <a:lstStyle/>
        <a:p>
          <a:endParaRPr lang="en-US"/>
        </a:p>
      </dgm:t>
    </dgm:pt>
    <dgm:pt modelId="{500E31B9-4461-4C0E-8020-6DDCB6074513}" type="pres">
      <dgm:prSet presAssocID="{FD7F1D65-C025-4C3B-90C7-A58120FBB210}" presName="linear" presStyleCnt="0">
        <dgm:presLayoutVars>
          <dgm:dir/>
          <dgm:resizeHandles val="exact"/>
        </dgm:presLayoutVars>
      </dgm:prSet>
      <dgm:spPr/>
      <dgm:t>
        <a:bodyPr/>
        <a:lstStyle/>
        <a:p>
          <a:endParaRPr lang="en-US"/>
        </a:p>
      </dgm:t>
    </dgm:pt>
    <dgm:pt modelId="{4CA2318D-746E-4345-8CDE-9C24B6F4AA86}" type="pres">
      <dgm:prSet presAssocID="{4EB98B98-87E5-4384-AD43-66B457A076B6}" presName="comp" presStyleCnt="0"/>
      <dgm:spPr/>
    </dgm:pt>
    <dgm:pt modelId="{660FA5BD-8BB4-431A-981B-81132DC3900A}" type="pres">
      <dgm:prSet presAssocID="{4EB98B98-87E5-4384-AD43-66B457A076B6}" presName="box" presStyleLbl="node1" presStyleIdx="0" presStyleCnt="3" custLinFactNeighborX="13465" custLinFactNeighborY="-2734"/>
      <dgm:spPr/>
      <dgm:t>
        <a:bodyPr/>
        <a:lstStyle/>
        <a:p>
          <a:endParaRPr lang="en-US"/>
        </a:p>
      </dgm:t>
    </dgm:pt>
    <dgm:pt modelId="{AB6A0D44-3B0A-411A-A035-88A9E4407ACC}" type="pres">
      <dgm:prSet presAssocID="{4EB98B98-87E5-4384-AD43-66B457A076B6}" presName="img" presStyleLbl="fgImgPlace1" presStyleIdx="0" presStyleCnt="3"/>
      <dgm:spPr>
        <a:blipFill rotWithShape="1">
          <a:blip xmlns:r="http://schemas.openxmlformats.org/officeDocument/2006/relationships" r:embed="rId1">
            <a:biLevel thresh="25000"/>
          </a:blip>
          <a:stretch>
            <a:fillRect/>
          </a:stretch>
        </a:blipFill>
      </dgm:spPr>
    </dgm:pt>
    <dgm:pt modelId="{0AA5CFAD-95A6-4056-913E-B6A306166036}" type="pres">
      <dgm:prSet presAssocID="{4EB98B98-87E5-4384-AD43-66B457A076B6}" presName="text" presStyleLbl="node1" presStyleIdx="0" presStyleCnt="3">
        <dgm:presLayoutVars>
          <dgm:bulletEnabled val="1"/>
        </dgm:presLayoutVars>
      </dgm:prSet>
      <dgm:spPr/>
      <dgm:t>
        <a:bodyPr/>
        <a:lstStyle/>
        <a:p>
          <a:endParaRPr lang="en-US"/>
        </a:p>
      </dgm:t>
    </dgm:pt>
    <dgm:pt modelId="{FFC8A3F4-EA64-4F63-A80B-A3B7A4AC3136}" type="pres">
      <dgm:prSet presAssocID="{82029ED6-7856-4F80-902D-3E30C11E62E1}" presName="spacer" presStyleCnt="0"/>
      <dgm:spPr/>
    </dgm:pt>
    <dgm:pt modelId="{EE1A9533-699D-44D9-BF64-0DE9CFC5B501}" type="pres">
      <dgm:prSet presAssocID="{887B9753-90E8-42B9-808E-D547D7C68C1D}" presName="comp" presStyleCnt="0"/>
      <dgm:spPr/>
    </dgm:pt>
    <dgm:pt modelId="{1079BDB7-BA51-4436-B792-14019F49198D}" type="pres">
      <dgm:prSet presAssocID="{887B9753-90E8-42B9-808E-D547D7C68C1D}" presName="box" presStyleLbl="node1" presStyleIdx="1" presStyleCnt="3"/>
      <dgm:spPr/>
      <dgm:t>
        <a:bodyPr/>
        <a:lstStyle/>
        <a:p>
          <a:endParaRPr lang="en-US"/>
        </a:p>
      </dgm:t>
    </dgm:pt>
    <dgm:pt modelId="{6CE13AA7-93FE-489D-B76B-6078C16C95ED}" type="pres">
      <dgm:prSet presAssocID="{887B9753-90E8-42B9-808E-D547D7C68C1D}" presName="img" presStyleLbl="fgImgPlace1" presStyleIdx="1" presStyleCnt="3"/>
      <dgm:spPr>
        <a:blipFill rotWithShape="1">
          <a:blip xmlns:r="http://schemas.openxmlformats.org/officeDocument/2006/relationships" r:embed="rId2">
            <a:biLevel thresh="25000"/>
          </a:blip>
          <a:stretch>
            <a:fillRect/>
          </a:stretch>
        </a:blipFill>
      </dgm:spPr>
    </dgm:pt>
    <dgm:pt modelId="{C88C4643-32BE-49A1-8F29-8C6948EB3A61}" type="pres">
      <dgm:prSet presAssocID="{887B9753-90E8-42B9-808E-D547D7C68C1D}" presName="text" presStyleLbl="node1" presStyleIdx="1" presStyleCnt="3">
        <dgm:presLayoutVars>
          <dgm:bulletEnabled val="1"/>
        </dgm:presLayoutVars>
      </dgm:prSet>
      <dgm:spPr/>
      <dgm:t>
        <a:bodyPr/>
        <a:lstStyle/>
        <a:p>
          <a:endParaRPr lang="en-US"/>
        </a:p>
      </dgm:t>
    </dgm:pt>
    <dgm:pt modelId="{A00AA0C3-CDBD-451F-BA78-95828B865539}" type="pres">
      <dgm:prSet presAssocID="{DF0CC2A6-69A0-4751-ABB5-04CFB2652638}" presName="spacer" presStyleCnt="0"/>
      <dgm:spPr/>
    </dgm:pt>
    <dgm:pt modelId="{F39499A2-BF1A-4900-9596-8E66F368F733}" type="pres">
      <dgm:prSet presAssocID="{83DF3271-0D1A-4D3C-B1C6-AAC0D63FB000}" presName="comp" presStyleCnt="0"/>
      <dgm:spPr/>
    </dgm:pt>
    <dgm:pt modelId="{D5D8BC2D-302B-44A8-B730-A2FFFA32EE5E}" type="pres">
      <dgm:prSet presAssocID="{83DF3271-0D1A-4D3C-B1C6-AAC0D63FB000}" presName="box" presStyleLbl="node1" presStyleIdx="2" presStyleCnt="3"/>
      <dgm:spPr/>
      <dgm:t>
        <a:bodyPr/>
        <a:lstStyle/>
        <a:p>
          <a:endParaRPr lang="en-US"/>
        </a:p>
      </dgm:t>
    </dgm:pt>
    <dgm:pt modelId="{28E4C969-ECDE-44A5-9290-9346B3A85E05}" type="pres">
      <dgm:prSet presAssocID="{83DF3271-0D1A-4D3C-B1C6-AAC0D63FB000}" presName="img" presStyleLbl="fgImgPlace1" presStyleIdx="2" presStyleCnt="3"/>
      <dgm:spPr>
        <a:blipFill rotWithShape="1">
          <a:blip xmlns:r="http://schemas.openxmlformats.org/officeDocument/2006/relationships" r:embed="rId3">
            <a:biLevel thresh="25000"/>
          </a:blip>
          <a:stretch>
            <a:fillRect/>
          </a:stretch>
        </a:blipFill>
      </dgm:spPr>
    </dgm:pt>
    <dgm:pt modelId="{0731B450-2C4F-48E7-89BB-1D59B4ECE048}" type="pres">
      <dgm:prSet presAssocID="{83DF3271-0D1A-4D3C-B1C6-AAC0D63FB000}" presName="text" presStyleLbl="node1" presStyleIdx="2" presStyleCnt="3">
        <dgm:presLayoutVars>
          <dgm:bulletEnabled val="1"/>
        </dgm:presLayoutVars>
      </dgm:prSet>
      <dgm:spPr/>
      <dgm:t>
        <a:bodyPr/>
        <a:lstStyle/>
        <a:p>
          <a:endParaRPr lang="en-US"/>
        </a:p>
      </dgm:t>
    </dgm:pt>
  </dgm:ptLst>
  <dgm:cxnLst>
    <dgm:cxn modelId="{E2059775-1A43-4D94-B296-C4D76370348D}" type="presOf" srcId="{1144192B-E08B-421D-AFF3-0DA1C3E76FE6}" destId="{0731B450-2C4F-48E7-89BB-1D59B4ECE048}" srcOrd="1" destOrd="1" presId="urn:microsoft.com/office/officeart/2005/8/layout/vList4"/>
    <dgm:cxn modelId="{7A74D122-6F00-4573-8ACC-AD716C566DCD}" type="presOf" srcId="{83DF3271-0D1A-4D3C-B1C6-AAC0D63FB000}" destId="{0731B450-2C4F-48E7-89BB-1D59B4ECE048}" srcOrd="1" destOrd="0" presId="urn:microsoft.com/office/officeart/2005/8/layout/vList4"/>
    <dgm:cxn modelId="{72498BB0-02F4-4ECA-9499-BD57B5D2E157}" srcId="{4EB98B98-87E5-4384-AD43-66B457A076B6}" destId="{3FA69182-2354-41D6-81C0-0577F3B71292}" srcOrd="0" destOrd="0" parTransId="{9B71BA29-CB80-4DBE-B9CF-5FDC3340C64B}" sibTransId="{E8438617-4879-48F9-AF93-877590AB8F6F}"/>
    <dgm:cxn modelId="{6EAA57A9-DDF6-4EDE-89DF-93AE75F0723F}" srcId="{887B9753-90E8-42B9-808E-D547D7C68C1D}" destId="{FE559CF5-C64E-4DEC-A87C-1CF8841F667D}" srcOrd="0" destOrd="0" parTransId="{9FE4F226-B96E-4B28-9F47-3E1B1ACE80A1}" sibTransId="{4CD90820-FC78-4185-B217-6EEDADA722BC}"/>
    <dgm:cxn modelId="{286F05F3-F567-492F-9D14-4B242C711A2E}" type="presOf" srcId="{1144192B-E08B-421D-AFF3-0DA1C3E76FE6}" destId="{D5D8BC2D-302B-44A8-B730-A2FFFA32EE5E}" srcOrd="0" destOrd="1" presId="urn:microsoft.com/office/officeart/2005/8/layout/vList4"/>
    <dgm:cxn modelId="{0B2F547F-E147-4A02-9CB4-662FA2691AB4}" type="presOf" srcId="{FE559CF5-C64E-4DEC-A87C-1CF8841F667D}" destId="{1079BDB7-BA51-4436-B792-14019F49198D}" srcOrd="0" destOrd="1" presId="urn:microsoft.com/office/officeart/2005/8/layout/vList4"/>
    <dgm:cxn modelId="{669EA76D-E3F6-4244-958C-3DDFFA60F128}" type="presOf" srcId="{FD7F1D65-C025-4C3B-90C7-A58120FBB210}" destId="{500E31B9-4461-4C0E-8020-6DDCB6074513}" srcOrd="0" destOrd="0" presId="urn:microsoft.com/office/officeart/2005/8/layout/vList4"/>
    <dgm:cxn modelId="{8B8D0BCC-FB9C-4D0F-A5B9-D3E1A96AADD5}" srcId="{FD7F1D65-C025-4C3B-90C7-A58120FBB210}" destId="{83DF3271-0D1A-4D3C-B1C6-AAC0D63FB000}" srcOrd="2" destOrd="0" parTransId="{C9B42D53-EF68-4A7F-82AC-B85F0276C1BB}" sibTransId="{554637AD-BF61-4451-998D-6157C2D28D2B}"/>
    <dgm:cxn modelId="{7EBAEAC6-5EA7-4983-9A88-DE6B879DCEEA}" type="presOf" srcId="{4EB98B98-87E5-4384-AD43-66B457A076B6}" destId="{0AA5CFAD-95A6-4056-913E-B6A306166036}" srcOrd="1" destOrd="0" presId="urn:microsoft.com/office/officeart/2005/8/layout/vList4"/>
    <dgm:cxn modelId="{A58938DD-F244-49E3-B6BA-16935EF8A80D}" type="presOf" srcId="{83DF3271-0D1A-4D3C-B1C6-AAC0D63FB000}" destId="{D5D8BC2D-302B-44A8-B730-A2FFFA32EE5E}" srcOrd="0" destOrd="0" presId="urn:microsoft.com/office/officeart/2005/8/layout/vList4"/>
    <dgm:cxn modelId="{E02D06E9-81D2-4132-9624-DD377878EB66}" srcId="{FD7F1D65-C025-4C3B-90C7-A58120FBB210}" destId="{887B9753-90E8-42B9-808E-D547D7C68C1D}" srcOrd="1" destOrd="0" parTransId="{4A84D142-E29B-4470-9AD2-EA1E642961A7}" sibTransId="{DF0CC2A6-69A0-4751-ABB5-04CFB2652638}"/>
    <dgm:cxn modelId="{118C5624-9BC2-4872-ACF4-362044AF177E}" type="presOf" srcId="{FE559CF5-C64E-4DEC-A87C-1CF8841F667D}" destId="{C88C4643-32BE-49A1-8F29-8C6948EB3A61}" srcOrd="1" destOrd="1" presId="urn:microsoft.com/office/officeart/2005/8/layout/vList4"/>
    <dgm:cxn modelId="{D4C19027-64AC-44C5-B2A6-0ED1A1682CCF}" type="presOf" srcId="{3FA69182-2354-41D6-81C0-0577F3B71292}" destId="{660FA5BD-8BB4-431A-981B-81132DC3900A}" srcOrd="0" destOrd="1" presId="urn:microsoft.com/office/officeart/2005/8/layout/vList4"/>
    <dgm:cxn modelId="{04B138F3-2DF4-4710-B5A3-A996D55BC0C7}" srcId="{83DF3271-0D1A-4D3C-B1C6-AAC0D63FB000}" destId="{1144192B-E08B-421D-AFF3-0DA1C3E76FE6}" srcOrd="0" destOrd="0" parTransId="{7CDBCF07-2578-4E82-A9FE-28CE307220B8}" sibTransId="{2A19ACF5-1606-468D-A613-8F88C5A48DF7}"/>
    <dgm:cxn modelId="{703D89B9-DFD3-46C0-9FE4-829E7BB4E0BD}" type="presOf" srcId="{887B9753-90E8-42B9-808E-D547D7C68C1D}" destId="{C88C4643-32BE-49A1-8F29-8C6948EB3A61}" srcOrd="1" destOrd="0" presId="urn:microsoft.com/office/officeart/2005/8/layout/vList4"/>
    <dgm:cxn modelId="{6889AE42-5D37-4A59-A427-A065349258BD}" type="presOf" srcId="{3FA69182-2354-41D6-81C0-0577F3B71292}" destId="{0AA5CFAD-95A6-4056-913E-B6A306166036}" srcOrd="1" destOrd="1" presId="urn:microsoft.com/office/officeart/2005/8/layout/vList4"/>
    <dgm:cxn modelId="{A222AF2D-68BD-43AC-B3F0-1BA8561DC895}" type="presOf" srcId="{887B9753-90E8-42B9-808E-D547D7C68C1D}" destId="{1079BDB7-BA51-4436-B792-14019F49198D}" srcOrd="0" destOrd="0" presId="urn:microsoft.com/office/officeart/2005/8/layout/vList4"/>
    <dgm:cxn modelId="{BA717265-66B9-47C9-A819-1CA828EF2A0F}" srcId="{FD7F1D65-C025-4C3B-90C7-A58120FBB210}" destId="{4EB98B98-87E5-4384-AD43-66B457A076B6}" srcOrd="0" destOrd="0" parTransId="{94A8F91B-E7DB-4DCC-B151-5C4E40215244}" sibTransId="{82029ED6-7856-4F80-902D-3E30C11E62E1}"/>
    <dgm:cxn modelId="{ABEA0E1D-290B-4867-9E57-1171CEBFEA65}" type="presOf" srcId="{4EB98B98-87E5-4384-AD43-66B457A076B6}" destId="{660FA5BD-8BB4-431A-981B-81132DC3900A}" srcOrd="0" destOrd="0" presId="urn:microsoft.com/office/officeart/2005/8/layout/vList4"/>
    <dgm:cxn modelId="{EFA45EFD-1729-464D-AA77-0798EF360FF3}" type="presParOf" srcId="{500E31B9-4461-4C0E-8020-6DDCB6074513}" destId="{4CA2318D-746E-4345-8CDE-9C24B6F4AA86}" srcOrd="0" destOrd="0" presId="urn:microsoft.com/office/officeart/2005/8/layout/vList4"/>
    <dgm:cxn modelId="{9469E02A-1C46-41AD-968B-57F6E0E79837}" type="presParOf" srcId="{4CA2318D-746E-4345-8CDE-9C24B6F4AA86}" destId="{660FA5BD-8BB4-431A-981B-81132DC3900A}" srcOrd="0" destOrd="0" presId="urn:microsoft.com/office/officeart/2005/8/layout/vList4"/>
    <dgm:cxn modelId="{352D2526-26CA-4D44-A2BA-ACB3CF7DBE52}" type="presParOf" srcId="{4CA2318D-746E-4345-8CDE-9C24B6F4AA86}" destId="{AB6A0D44-3B0A-411A-A035-88A9E4407ACC}" srcOrd="1" destOrd="0" presId="urn:microsoft.com/office/officeart/2005/8/layout/vList4"/>
    <dgm:cxn modelId="{8407C112-8BEB-4CCD-84B8-DB7166725601}" type="presParOf" srcId="{4CA2318D-746E-4345-8CDE-9C24B6F4AA86}" destId="{0AA5CFAD-95A6-4056-913E-B6A306166036}" srcOrd="2" destOrd="0" presId="urn:microsoft.com/office/officeart/2005/8/layout/vList4"/>
    <dgm:cxn modelId="{62C1CA1F-946B-419F-A364-DAAEA443A8CB}" type="presParOf" srcId="{500E31B9-4461-4C0E-8020-6DDCB6074513}" destId="{FFC8A3F4-EA64-4F63-A80B-A3B7A4AC3136}" srcOrd="1" destOrd="0" presId="urn:microsoft.com/office/officeart/2005/8/layout/vList4"/>
    <dgm:cxn modelId="{26D75730-31C6-4AE6-8551-7EFBE9DBA53F}" type="presParOf" srcId="{500E31B9-4461-4C0E-8020-6DDCB6074513}" destId="{EE1A9533-699D-44D9-BF64-0DE9CFC5B501}" srcOrd="2" destOrd="0" presId="urn:microsoft.com/office/officeart/2005/8/layout/vList4"/>
    <dgm:cxn modelId="{D18E2B8E-6A72-40C0-9DA4-FF7654E67E78}" type="presParOf" srcId="{EE1A9533-699D-44D9-BF64-0DE9CFC5B501}" destId="{1079BDB7-BA51-4436-B792-14019F49198D}" srcOrd="0" destOrd="0" presId="urn:microsoft.com/office/officeart/2005/8/layout/vList4"/>
    <dgm:cxn modelId="{6E1C9FF7-71FA-4ECE-9D94-6C3BF9E791D8}" type="presParOf" srcId="{EE1A9533-699D-44D9-BF64-0DE9CFC5B501}" destId="{6CE13AA7-93FE-489D-B76B-6078C16C95ED}" srcOrd="1" destOrd="0" presId="urn:microsoft.com/office/officeart/2005/8/layout/vList4"/>
    <dgm:cxn modelId="{BA3BB2F0-D48D-4426-8C6A-66DCFCDE2B64}" type="presParOf" srcId="{EE1A9533-699D-44D9-BF64-0DE9CFC5B501}" destId="{C88C4643-32BE-49A1-8F29-8C6948EB3A61}" srcOrd="2" destOrd="0" presId="urn:microsoft.com/office/officeart/2005/8/layout/vList4"/>
    <dgm:cxn modelId="{EFCAE09B-4D1C-40CB-A70E-103D2E69E117}" type="presParOf" srcId="{500E31B9-4461-4C0E-8020-6DDCB6074513}" destId="{A00AA0C3-CDBD-451F-BA78-95828B865539}" srcOrd="3" destOrd="0" presId="urn:microsoft.com/office/officeart/2005/8/layout/vList4"/>
    <dgm:cxn modelId="{809287A8-286C-4279-A62C-0A8DC8A6B8C3}" type="presParOf" srcId="{500E31B9-4461-4C0E-8020-6DDCB6074513}" destId="{F39499A2-BF1A-4900-9596-8E66F368F733}" srcOrd="4" destOrd="0" presId="urn:microsoft.com/office/officeart/2005/8/layout/vList4"/>
    <dgm:cxn modelId="{F424819E-035F-47E4-B523-C66B0DE7EF69}" type="presParOf" srcId="{F39499A2-BF1A-4900-9596-8E66F368F733}" destId="{D5D8BC2D-302B-44A8-B730-A2FFFA32EE5E}" srcOrd="0" destOrd="0" presId="urn:microsoft.com/office/officeart/2005/8/layout/vList4"/>
    <dgm:cxn modelId="{8118EB09-25D3-4E77-82EA-E0DAB45C6B58}" type="presParOf" srcId="{F39499A2-BF1A-4900-9596-8E66F368F733}" destId="{28E4C969-ECDE-44A5-9290-9346B3A85E05}" srcOrd="1" destOrd="0" presId="urn:microsoft.com/office/officeart/2005/8/layout/vList4"/>
    <dgm:cxn modelId="{31A36442-9870-4FAE-8090-6E0221BE6F7A}" type="presParOf" srcId="{F39499A2-BF1A-4900-9596-8E66F368F733}" destId="{0731B450-2C4F-48E7-89BB-1D59B4ECE048}"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0B9AE-9471-42F1-9C6D-C802697D6906}">
      <dsp:nvSpPr>
        <dsp:cNvPr id="0" name=""/>
        <dsp:cNvSpPr/>
      </dsp:nvSpPr>
      <dsp:spPr>
        <a:xfrm>
          <a:off x="0" y="0"/>
          <a:ext cx="8160184" cy="1518015"/>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31B2B6-4DFA-44A2-855C-814672E8B827}">
      <dsp:nvSpPr>
        <dsp:cNvPr id="0" name=""/>
        <dsp:cNvSpPr/>
      </dsp:nvSpPr>
      <dsp:spPr>
        <a:xfrm>
          <a:off x="244805" y="106805"/>
          <a:ext cx="2397054" cy="1304405"/>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AE97D9-7CF7-461F-9F46-8A62A1E9FA58}">
      <dsp:nvSpPr>
        <dsp:cNvPr id="0" name=""/>
        <dsp:cNvSpPr/>
      </dsp:nvSpPr>
      <dsp:spPr>
        <a:xfrm rot="10800000">
          <a:off x="244805" y="1518015"/>
          <a:ext cx="2397054" cy="185535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Code review tool</a:t>
          </a:r>
          <a:endParaRPr lang="en-US" sz="1700" kern="1200" dirty="0"/>
        </a:p>
        <a:p>
          <a:pPr marL="114300" lvl="1" indent="-114300" algn="l" defTabSz="577850">
            <a:lnSpc>
              <a:spcPct val="90000"/>
            </a:lnSpc>
            <a:spcBef>
              <a:spcPct val="0"/>
            </a:spcBef>
            <a:spcAft>
              <a:spcPct val="15000"/>
            </a:spcAft>
            <a:buChar char="••"/>
          </a:pPr>
          <a:r>
            <a:rPr lang="en-US" sz="1300" kern="1200" dirty="0" smtClean="0"/>
            <a:t>Catch major defects, improve code architecture, or discuss desired improvements with formal, workflow-based, or quick code reviews.</a:t>
          </a:r>
          <a:endParaRPr lang="en-US" sz="1300" kern="1200" dirty="0"/>
        </a:p>
      </dsp:txBody>
      <dsp:txXfrm rot="10800000">
        <a:off x="301863" y="1518015"/>
        <a:ext cx="2282938" cy="1798294"/>
      </dsp:txXfrm>
    </dsp:sp>
    <dsp:sp modelId="{EE8AC568-0FA1-4CA4-8400-05DA8CEED964}">
      <dsp:nvSpPr>
        <dsp:cNvPr id="0" name=""/>
        <dsp:cNvSpPr/>
      </dsp:nvSpPr>
      <dsp:spPr>
        <a:xfrm>
          <a:off x="2881564" y="116640"/>
          <a:ext cx="2397054" cy="1284735"/>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C0F3F4-03EC-40AB-8288-DB99506E6F90}">
      <dsp:nvSpPr>
        <dsp:cNvPr id="0" name=""/>
        <dsp:cNvSpPr/>
      </dsp:nvSpPr>
      <dsp:spPr>
        <a:xfrm rot="10800000">
          <a:off x="2881564" y="1518015"/>
          <a:ext cx="2397054" cy="185535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Inline discussions</a:t>
          </a:r>
          <a:endParaRPr lang="en-US" sz="1700" kern="1200" dirty="0"/>
        </a:p>
        <a:p>
          <a:pPr marL="114300" lvl="1" indent="-114300" algn="l" defTabSz="577850">
            <a:lnSpc>
              <a:spcPct val="90000"/>
            </a:lnSpc>
            <a:spcBef>
              <a:spcPct val="0"/>
            </a:spcBef>
            <a:spcAft>
              <a:spcPct val="15000"/>
            </a:spcAft>
            <a:buChar char="••"/>
          </a:pPr>
          <a:r>
            <a:rPr lang="en-US" sz="1300" kern="1200" dirty="0" smtClean="0"/>
            <a:t>Collaborate right in your code with inline comments, threaded conversations, and mentions.</a:t>
          </a:r>
          <a:endParaRPr lang="en-US" sz="1300" kern="1200" dirty="0"/>
        </a:p>
      </dsp:txBody>
      <dsp:txXfrm rot="10800000">
        <a:off x="2938622" y="1518015"/>
        <a:ext cx="2282938" cy="1798294"/>
      </dsp:txXfrm>
    </dsp:sp>
    <dsp:sp modelId="{2B6C8FFB-C97D-480C-8A74-832FEA4DDDB1}">
      <dsp:nvSpPr>
        <dsp:cNvPr id="0" name=""/>
        <dsp:cNvSpPr/>
      </dsp:nvSpPr>
      <dsp:spPr>
        <a:xfrm>
          <a:off x="5518324" y="106805"/>
          <a:ext cx="2397054" cy="1304405"/>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40C04-EA59-4A51-8856-146DFBED7063}">
      <dsp:nvSpPr>
        <dsp:cNvPr id="0" name=""/>
        <dsp:cNvSpPr/>
      </dsp:nvSpPr>
      <dsp:spPr>
        <a:xfrm rot="10800000">
          <a:off x="5518324" y="1518015"/>
          <a:ext cx="2397054" cy="185535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l" defTabSz="755650">
            <a:lnSpc>
              <a:spcPct val="90000"/>
            </a:lnSpc>
            <a:spcBef>
              <a:spcPct val="0"/>
            </a:spcBef>
            <a:spcAft>
              <a:spcPct val="35000"/>
            </a:spcAft>
          </a:pPr>
          <a:r>
            <a:rPr lang="en-US" sz="1700" kern="1200" dirty="0" smtClean="0"/>
            <a:t>Activity streams</a:t>
          </a:r>
          <a:endParaRPr lang="en-US" sz="1700" kern="1200" dirty="0"/>
        </a:p>
        <a:p>
          <a:pPr marL="114300" lvl="1" indent="-114300" algn="l" defTabSz="577850">
            <a:lnSpc>
              <a:spcPct val="90000"/>
            </a:lnSpc>
            <a:spcBef>
              <a:spcPct val="0"/>
            </a:spcBef>
            <a:spcAft>
              <a:spcPct val="15000"/>
            </a:spcAft>
            <a:buChar char="••"/>
          </a:pPr>
          <a:r>
            <a:rPr lang="en-US" sz="1300" kern="1200" dirty="0" smtClean="0"/>
            <a:t>Follow exactly what's happening throughout your projects in real time with activity streams showing recent comments and review updates. </a:t>
          </a:r>
          <a:endParaRPr lang="en-US" sz="1300" kern="1200" dirty="0"/>
        </a:p>
      </dsp:txBody>
      <dsp:txXfrm rot="10800000">
        <a:off x="5575382" y="1518015"/>
        <a:ext cx="2282938" cy="1798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947FA-97EF-405A-8C6D-700311EBCD21}">
      <dsp:nvSpPr>
        <dsp:cNvPr id="0" name=""/>
        <dsp:cNvSpPr/>
      </dsp:nvSpPr>
      <dsp:spPr>
        <a:xfrm>
          <a:off x="0" y="60245"/>
          <a:ext cx="4050300" cy="111297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Jira Software integration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Automatically update Jira Software issues based on review activity and or turn review comments into issues with one click.</a:t>
          </a:r>
          <a:endParaRPr lang="en-US" sz="1200" kern="1200" dirty="0"/>
        </a:p>
      </dsp:txBody>
      <dsp:txXfrm>
        <a:off x="921357" y="60245"/>
        <a:ext cx="3128942" cy="1112978"/>
      </dsp:txXfrm>
    </dsp:sp>
    <dsp:sp modelId="{7292CEDB-B967-4CE3-B68F-1AD303D7EE47}">
      <dsp:nvSpPr>
        <dsp:cNvPr id="0" name=""/>
        <dsp:cNvSpPr/>
      </dsp:nvSpPr>
      <dsp:spPr>
        <a:xfrm>
          <a:off x="111297" y="111297"/>
          <a:ext cx="810060" cy="890382"/>
        </a:xfrm>
        <a:prstGeom prst="roundRect">
          <a:avLst>
            <a:gd name="adj" fmla="val 10000"/>
          </a:avLst>
        </a:prstGeom>
        <a:blipFill rotWithShape="1">
          <a:blip xmlns:r="http://schemas.openxmlformats.org/officeDocument/2006/relationships" r:embed="rId1">
            <a:biLevel thresh="25000"/>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B60AFC-87D0-4957-A52F-8550F419BC8E}">
      <dsp:nvSpPr>
        <dsp:cNvPr id="0" name=""/>
        <dsp:cNvSpPr/>
      </dsp:nvSpPr>
      <dsp:spPr>
        <a:xfrm>
          <a:off x="0" y="1284521"/>
          <a:ext cx="4050300" cy="111297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Pre-commit reviews</a:t>
          </a:r>
          <a:endParaRPr lang="en-US" sz="1600" b="1" kern="1200" dirty="0"/>
        </a:p>
        <a:p>
          <a:pPr marL="114300" lvl="1" indent="-114300" algn="l" defTabSz="533400">
            <a:lnSpc>
              <a:spcPct val="90000"/>
            </a:lnSpc>
            <a:spcBef>
              <a:spcPct val="0"/>
            </a:spcBef>
            <a:spcAft>
              <a:spcPct val="15000"/>
            </a:spcAft>
            <a:buChar char="••"/>
          </a:pPr>
          <a:r>
            <a:rPr lang="en-US" sz="1200" b="0" i="0" kern="1200" dirty="0" smtClean="0"/>
            <a:t>Review code before check in and ensure any code going into production has been reviewed.</a:t>
          </a:r>
          <a:endParaRPr lang="en-US" sz="1200" kern="1200" dirty="0"/>
        </a:p>
      </dsp:txBody>
      <dsp:txXfrm>
        <a:off x="921357" y="1284521"/>
        <a:ext cx="3128942" cy="1112978"/>
      </dsp:txXfrm>
    </dsp:sp>
    <dsp:sp modelId="{50606611-5BEC-450A-A57C-CA2171A2356C}">
      <dsp:nvSpPr>
        <dsp:cNvPr id="0" name=""/>
        <dsp:cNvSpPr/>
      </dsp:nvSpPr>
      <dsp:spPr>
        <a:xfrm>
          <a:off x="111297" y="1335574"/>
          <a:ext cx="810060" cy="890382"/>
        </a:xfrm>
        <a:prstGeom prst="roundRect">
          <a:avLst>
            <a:gd name="adj" fmla="val 10000"/>
          </a:avLst>
        </a:prstGeom>
        <a:blipFill rotWithShape="1">
          <a:blip xmlns:r="http://schemas.openxmlformats.org/officeDocument/2006/relationships" r:embed="rId2">
            <a:biLevel thresh="25000"/>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4B88E0-656C-4A70-8699-A354112FEE04}">
      <dsp:nvSpPr>
        <dsp:cNvPr id="0" name=""/>
        <dsp:cNvSpPr/>
      </dsp:nvSpPr>
      <dsp:spPr>
        <a:xfrm>
          <a:off x="0" y="2448552"/>
          <a:ext cx="4050300" cy="1112978"/>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i="0" kern="1200" dirty="0" smtClean="0"/>
            <a:t>Real-time notifications</a:t>
          </a:r>
          <a:endParaRPr lang="en-US" sz="1600" b="1" kern="1200" dirty="0"/>
        </a:p>
        <a:p>
          <a:pPr marL="114300" lvl="1" indent="-114300" algn="l" defTabSz="533400">
            <a:lnSpc>
              <a:spcPct val="90000"/>
            </a:lnSpc>
            <a:spcBef>
              <a:spcPct val="0"/>
            </a:spcBef>
            <a:spcAft>
              <a:spcPct val="15000"/>
            </a:spcAft>
            <a:buChar char="••"/>
          </a:pPr>
          <a:r>
            <a:rPr lang="en-US" sz="1200" b="0" i="0" kern="1200" dirty="0" smtClean="0"/>
            <a:t>Stay on top of all the activity in your projects with personalized notifications and review reminders.</a:t>
          </a:r>
          <a:endParaRPr lang="en-US" sz="1200" kern="1200" dirty="0"/>
        </a:p>
      </dsp:txBody>
      <dsp:txXfrm>
        <a:off x="921357" y="2448552"/>
        <a:ext cx="3128942" cy="1112978"/>
      </dsp:txXfrm>
    </dsp:sp>
    <dsp:sp modelId="{F4DDD2DD-15C9-4B9A-ACAF-90017F47CF42}">
      <dsp:nvSpPr>
        <dsp:cNvPr id="0" name=""/>
        <dsp:cNvSpPr/>
      </dsp:nvSpPr>
      <dsp:spPr>
        <a:xfrm>
          <a:off x="111297" y="2559850"/>
          <a:ext cx="810060" cy="890382"/>
        </a:xfrm>
        <a:prstGeom prst="roundRect">
          <a:avLst>
            <a:gd name="adj" fmla="val 10000"/>
          </a:avLst>
        </a:prstGeom>
        <a:blipFill rotWithShape="1">
          <a:blip xmlns:r="http://schemas.openxmlformats.org/officeDocument/2006/relationships" r:embed="rId3">
            <a:biLevel thresh="25000"/>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A5BD-8BB4-431A-981B-81132DC3900A}">
      <dsp:nvSpPr>
        <dsp:cNvPr id="0" name=""/>
        <dsp:cNvSpPr/>
      </dsp:nvSpPr>
      <dsp:spPr>
        <a:xfrm>
          <a:off x="0" y="0"/>
          <a:ext cx="4366750" cy="11129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i="0" kern="1200" dirty="0" smtClean="0"/>
            <a:t>Charts and reports</a:t>
          </a:r>
          <a:endParaRPr lang="en-US" sz="1400" b="1" kern="1200" dirty="0"/>
        </a:p>
        <a:p>
          <a:pPr marL="57150" lvl="1" indent="-57150" algn="l" defTabSz="488950">
            <a:lnSpc>
              <a:spcPct val="90000"/>
            </a:lnSpc>
            <a:spcBef>
              <a:spcPct val="0"/>
            </a:spcBef>
            <a:spcAft>
              <a:spcPct val="15000"/>
            </a:spcAft>
            <a:buChar char="••"/>
          </a:pPr>
          <a:r>
            <a:rPr lang="en-US" sz="1100" b="0" i="0" kern="1200" dirty="0" smtClean="0"/>
            <a:t>Keep stakeholders informed with charts and code metrics that show lines of code (LOC) committed, top committers, the volume of changes on the project through its history, and more.</a:t>
          </a:r>
          <a:endParaRPr lang="en-US" sz="1100" kern="1200" dirty="0"/>
        </a:p>
      </dsp:txBody>
      <dsp:txXfrm>
        <a:off x="984647" y="0"/>
        <a:ext cx="3382102" cy="1112978"/>
      </dsp:txXfrm>
    </dsp:sp>
    <dsp:sp modelId="{AB6A0D44-3B0A-411A-A035-88A9E4407ACC}">
      <dsp:nvSpPr>
        <dsp:cNvPr id="0" name=""/>
        <dsp:cNvSpPr/>
      </dsp:nvSpPr>
      <dsp:spPr>
        <a:xfrm>
          <a:off x="111297" y="111297"/>
          <a:ext cx="873350" cy="890382"/>
        </a:xfrm>
        <a:prstGeom prst="roundRect">
          <a:avLst>
            <a:gd name="adj" fmla="val 10000"/>
          </a:avLst>
        </a:prstGeom>
        <a:blipFill rotWithShape="1">
          <a:blip xmlns:r="http://schemas.openxmlformats.org/officeDocument/2006/relationships" r:embed="rId1">
            <a:biLevel thresh="25000"/>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79BDB7-BA51-4436-B792-14019F49198D}">
      <dsp:nvSpPr>
        <dsp:cNvPr id="0" name=""/>
        <dsp:cNvSpPr/>
      </dsp:nvSpPr>
      <dsp:spPr>
        <a:xfrm>
          <a:off x="0" y="1224276"/>
          <a:ext cx="4366750" cy="11129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i="0" kern="1200" dirty="0" smtClean="0"/>
            <a:t>Audit and compliance</a:t>
          </a:r>
          <a:endParaRPr lang="en-US" sz="1400" b="1" kern="1200" dirty="0"/>
        </a:p>
        <a:p>
          <a:pPr marL="57150" lvl="1" indent="-57150" algn="l" defTabSz="488950">
            <a:lnSpc>
              <a:spcPct val="90000"/>
            </a:lnSpc>
            <a:spcBef>
              <a:spcPct val="0"/>
            </a:spcBef>
            <a:spcAft>
              <a:spcPct val="15000"/>
            </a:spcAft>
            <a:buChar char="••"/>
          </a:pPr>
          <a:r>
            <a:rPr lang="en-US" sz="1100" b="0" i="0" kern="1200" dirty="0" smtClean="0"/>
            <a:t>Access all code review details, down to the history of a specific code review and have traceability with issues and source code if you are utilizing Jira Software and Fisheye.</a:t>
          </a:r>
          <a:endParaRPr lang="en-US" sz="1100" kern="1200" dirty="0"/>
        </a:p>
      </dsp:txBody>
      <dsp:txXfrm>
        <a:off x="984647" y="1224276"/>
        <a:ext cx="3382102" cy="1112978"/>
      </dsp:txXfrm>
    </dsp:sp>
    <dsp:sp modelId="{6CE13AA7-93FE-489D-B76B-6078C16C95ED}">
      <dsp:nvSpPr>
        <dsp:cNvPr id="0" name=""/>
        <dsp:cNvSpPr/>
      </dsp:nvSpPr>
      <dsp:spPr>
        <a:xfrm>
          <a:off x="111297" y="1335574"/>
          <a:ext cx="873350" cy="890382"/>
        </a:xfrm>
        <a:prstGeom prst="roundRect">
          <a:avLst>
            <a:gd name="adj" fmla="val 10000"/>
          </a:avLst>
        </a:prstGeom>
        <a:blipFill rotWithShape="1">
          <a:blip xmlns:r="http://schemas.openxmlformats.org/officeDocument/2006/relationships" r:embed="rId2">
            <a:biLevel thresh="25000"/>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8BC2D-302B-44A8-B730-A2FFFA32EE5E}">
      <dsp:nvSpPr>
        <dsp:cNvPr id="0" name=""/>
        <dsp:cNvSpPr/>
      </dsp:nvSpPr>
      <dsp:spPr>
        <a:xfrm>
          <a:off x="0" y="2448552"/>
          <a:ext cx="4366750" cy="111297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i="0" kern="1200" dirty="0" smtClean="0"/>
            <a:t>Iterative reviews</a:t>
          </a:r>
          <a:endParaRPr lang="en-US" sz="1400" b="1" kern="1200" dirty="0"/>
        </a:p>
        <a:p>
          <a:pPr marL="57150" lvl="1" indent="-57150" algn="l" defTabSz="488950">
            <a:lnSpc>
              <a:spcPct val="90000"/>
            </a:lnSpc>
            <a:spcBef>
              <a:spcPct val="0"/>
            </a:spcBef>
            <a:spcAft>
              <a:spcPct val="15000"/>
            </a:spcAft>
            <a:buChar char="••"/>
          </a:pPr>
          <a:r>
            <a:rPr lang="en-US" sz="1100" b="0" i="0" kern="1200" dirty="0" smtClean="0"/>
            <a:t>Ensure all files you are reviewing are current as code is re-factored and changed throughout the review process</a:t>
          </a:r>
          <a:endParaRPr lang="en-US" sz="1100" kern="1200" dirty="0"/>
        </a:p>
      </dsp:txBody>
      <dsp:txXfrm>
        <a:off x="984647" y="2448552"/>
        <a:ext cx="3382102" cy="1112978"/>
      </dsp:txXfrm>
    </dsp:sp>
    <dsp:sp modelId="{28E4C969-ECDE-44A5-9290-9346B3A85E05}">
      <dsp:nvSpPr>
        <dsp:cNvPr id="0" name=""/>
        <dsp:cNvSpPr/>
      </dsp:nvSpPr>
      <dsp:spPr>
        <a:xfrm>
          <a:off x="111297" y="2559850"/>
          <a:ext cx="873350" cy="890382"/>
        </a:xfrm>
        <a:prstGeom prst="roundRect">
          <a:avLst>
            <a:gd name="adj" fmla="val 10000"/>
          </a:avLst>
        </a:prstGeom>
        <a:blipFill rotWithShape="1">
          <a:blip xmlns:r="http://schemas.openxmlformats.org/officeDocument/2006/relationships" r:embed="rId3">
            <a:biLevel thresh="25000"/>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5/19/2020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5/19/2020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smtClean="0"/>
              <a:t>Atlassian Crucible</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April </a:t>
            </a:r>
            <a:r>
              <a:rPr lang="en-US" dirty="0"/>
              <a:t>2020</a:t>
            </a:r>
          </a:p>
        </p:txBody>
      </p:sp>
      <p:sp>
        <p:nvSpPr>
          <p:cNvPr id="2" name="Text Placeholder 1"/>
          <p:cNvSpPr>
            <a:spLocks noGrp="1"/>
          </p:cNvSpPr>
          <p:nvPr>
            <p:ph type="body" sz="quarter" idx="12"/>
          </p:nvPr>
        </p:nvSpPr>
        <p:spPr/>
        <p:txBody>
          <a:bodyPr/>
          <a:lstStyle/>
          <a:p>
            <a:r>
              <a:rPr lang="en-US" dirty="0"/>
              <a:t>DE </a:t>
            </a:r>
            <a:r>
              <a:rPr lang="en-US" dirty="0" err="1"/>
              <a:t>CoE</a:t>
            </a:r>
            <a:r>
              <a:rPr lang="en-US" dirty="0"/>
              <a:t> - Engineering </a:t>
            </a:r>
            <a:r>
              <a:rPr lang="en-US" dirty="0" smtClean="0"/>
              <a:t>Excellence</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Installation on Windows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10</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3785652"/>
          </a:xfrm>
          <a:prstGeom prst="rect">
            <a:avLst/>
          </a:prstGeom>
        </p:spPr>
        <p:txBody>
          <a:bodyPr wrap="square">
            <a:spAutoFit/>
          </a:bodyPr>
          <a:lstStyle/>
          <a:p>
            <a:r>
              <a:rPr lang="en-US" sz="1600" b="1" dirty="0" smtClean="0">
                <a:solidFill>
                  <a:schemeClr val="tx2">
                    <a:lumMod val="75000"/>
                    <a:lumOff val="25000"/>
                  </a:schemeClr>
                </a:solidFill>
              </a:rPr>
              <a:t>5. Get Crucible</a:t>
            </a:r>
          </a:p>
          <a:p>
            <a:endParaRPr lang="en-US" sz="1600" dirty="0">
              <a:solidFill>
                <a:schemeClr val="tx2">
                  <a:lumMod val="75000"/>
                  <a:lumOff val="25000"/>
                </a:schemeClr>
              </a:solidFill>
            </a:endParaRPr>
          </a:p>
          <a:p>
            <a:r>
              <a:rPr lang="en-US" sz="1600" dirty="0" smtClean="0">
                <a:solidFill>
                  <a:schemeClr val="tx2">
                    <a:lumMod val="75000"/>
                    <a:lumOff val="25000"/>
                  </a:schemeClr>
                </a:solidFill>
              </a:rPr>
              <a:t>The </a:t>
            </a:r>
            <a:r>
              <a:rPr lang="en-US" sz="1600" dirty="0">
                <a:solidFill>
                  <a:schemeClr val="tx2">
                    <a:lumMod val="75000"/>
                    <a:lumOff val="25000"/>
                  </a:schemeClr>
                </a:solidFill>
              </a:rPr>
              <a:t>Crucible </a:t>
            </a:r>
            <a:r>
              <a:rPr lang="en-US" sz="1600" dirty="0" smtClean="0">
                <a:solidFill>
                  <a:schemeClr val="tx2">
                    <a:lumMod val="75000"/>
                    <a:lumOff val="25000"/>
                  </a:schemeClr>
                </a:solidFill>
              </a:rPr>
              <a:t>installer </a:t>
            </a:r>
            <a:r>
              <a:rPr lang="en-US" sz="1600" dirty="0">
                <a:solidFill>
                  <a:schemeClr val="tx2">
                    <a:lumMod val="75000"/>
                    <a:lumOff val="25000"/>
                  </a:schemeClr>
                </a:solidFill>
              </a:rPr>
              <a:t>adds Crucible as a Windows service, and starts the service, automatically. </a:t>
            </a:r>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The </a:t>
            </a:r>
            <a:r>
              <a:rPr lang="en-US" sz="1600" dirty="0">
                <a:solidFill>
                  <a:schemeClr val="tx2">
                    <a:lumMod val="75000"/>
                    <a:lumOff val="25000"/>
                  </a:schemeClr>
                </a:solidFill>
              </a:rPr>
              <a:t>express install creates, by default, a Data directory and a separate install directory  in C:\Atlassian. The custom install mode allows you to choose different locations for the install and Data directories, with the restriction that the Data directory must not be contained in the install directory.  </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The installer creates the FISHEYE_INST system environment variable. This points to the location of the instance (data) directory</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The path to the installation location is referred to as the &lt;Crucible install directory&gt; in these instructions</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p:txBody>
      </p:sp>
    </p:spTree>
    <p:extLst>
      <p:ext uri="{BB962C8B-B14F-4D97-AF65-F5344CB8AC3E}">
        <p14:creationId xmlns:p14="http://schemas.microsoft.com/office/powerpoint/2010/main" val="33433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Installation on Windows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11</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5262979"/>
          </a:xfrm>
          <a:prstGeom prst="rect">
            <a:avLst/>
          </a:prstGeom>
        </p:spPr>
        <p:txBody>
          <a:bodyPr wrap="square">
            <a:spAutoFit/>
          </a:bodyPr>
          <a:lstStyle/>
          <a:p>
            <a:pPr lvl="1"/>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You need separate Crucible instance (data) directories if you want to run multiple copies of Crucible</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If you expect to have a large number of users for this Crucible installation, and Crucible will be connected to an external database, consider installing Crucible on a different server from the one running the external database, for improved performance</a:t>
            </a:r>
            <a:r>
              <a:rPr lang="en-US" sz="1600" dirty="0" smtClean="0">
                <a:solidFill>
                  <a:schemeClr val="tx2">
                    <a:lumMod val="75000"/>
                    <a:lumOff val="25000"/>
                  </a:schemeClr>
                </a:solidFill>
              </a:rPr>
              <a:t>.</a:t>
            </a:r>
          </a:p>
          <a:p>
            <a:endParaRPr lang="en-US" sz="1600" dirty="0" smtClean="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If you have a large number of repositories, we recommend you increase the default number of files that Crucible is allowed to open. See the following knowledge base article for more info: Subversion Indexer Paused with "Too many open files" Error</a:t>
            </a:r>
            <a:r>
              <a:rPr lang="en-US" sz="1600" dirty="0" smtClean="0">
                <a:solidFill>
                  <a:schemeClr val="tx2">
                    <a:lumMod val="75000"/>
                    <a:lumOff val="25000"/>
                  </a:schemeClr>
                </a:solidFill>
              </a:rPr>
              <a:t>.</a:t>
            </a:r>
          </a:p>
          <a:p>
            <a:endParaRPr lang="en-US" sz="1600" dirty="0" smtClean="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You can edit JVM parameters for the Windows service by going to Start &gt; All Programs &gt; Crucible &gt; Configure Crucible. Ensure that you restart the Crucible service when finished. Do not reference any environment variables in the settings (e.g. %FISHEYE_INST%). Instead, set the actual path.</a:t>
            </a:r>
          </a:p>
          <a:p>
            <a:pPr marL="285750" indent="-285750">
              <a:buFont typeface="Arial" panose="020B0604020202020204" pitchFamily="34" charset="0"/>
              <a:buChar char="•"/>
            </a:pPr>
            <a:endParaRPr lang="en-US" sz="1600" dirty="0">
              <a:solidFill>
                <a:schemeClr val="tx2">
                  <a:lumMod val="75000"/>
                  <a:lumOff val="25000"/>
                </a:schemeClr>
              </a:solidFill>
            </a:endParaRPr>
          </a:p>
          <a:p>
            <a:pPr marL="285750" indent="-285750">
              <a:buFont typeface="Arial" panose="020B0604020202020204" pitchFamily="34" charset="0"/>
              <a:buChar char="•"/>
            </a:pPr>
            <a:endParaRPr lang="en-US" sz="1600" dirty="0">
              <a:solidFill>
                <a:schemeClr val="tx2">
                  <a:lumMod val="75000"/>
                  <a:lumOff val="25000"/>
                </a:schemeClr>
              </a:solidFill>
            </a:endParaRPr>
          </a:p>
          <a:p>
            <a:pPr marL="742950" lvl="1" indent="-285750">
              <a:buFont typeface="Arial" panose="020B0604020202020204" pitchFamily="34" charset="0"/>
              <a:buChar char="•"/>
            </a:pPr>
            <a:endParaRPr lang="en-US" sz="1600" dirty="0" smtClean="0">
              <a:solidFill>
                <a:schemeClr val="tx2">
                  <a:lumMod val="75000"/>
                  <a:lumOff val="25000"/>
                </a:schemeClr>
              </a:solidFill>
            </a:endParaRPr>
          </a:p>
          <a:p>
            <a:pPr marL="285750" indent="-285750">
              <a:buFont typeface="Arial" panose="020B0604020202020204" pitchFamily="34" charset="0"/>
              <a:buChar char="•"/>
            </a:pPr>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p:txBody>
      </p:sp>
    </p:spTree>
    <p:extLst>
      <p:ext uri="{BB962C8B-B14F-4D97-AF65-F5344CB8AC3E}">
        <p14:creationId xmlns:p14="http://schemas.microsoft.com/office/powerpoint/2010/main" val="72849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Installation on Windows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12</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031873"/>
          </a:xfrm>
          <a:prstGeom prst="rect">
            <a:avLst/>
          </a:prstGeom>
        </p:spPr>
        <p:txBody>
          <a:bodyPr wrap="square">
            <a:spAutoFit/>
          </a:bodyPr>
          <a:lstStyle/>
          <a:p>
            <a:r>
              <a:rPr lang="en-US" sz="1600" b="1" dirty="0">
                <a:solidFill>
                  <a:schemeClr val="tx2">
                    <a:lumMod val="75000"/>
                    <a:lumOff val="25000"/>
                  </a:schemeClr>
                </a:solidFill>
              </a:rPr>
              <a:t>6. Visit Crucible</a:t>
            </a:r>
          </a:p>
          <a:p>
            <a:endParaRPr lang="en-US" sz="1600" dirty="0">
              <a:solidFill>
                <a:schemeClr val="tx2">
                  <a:lumMod val="75000"/>
                  <a:lumOff val="25000"/>
                </a:schemeClr>
              </a:solidFill>
            </a:endParaRPr>
          </a:p>
          <a:p>
            <a:r>
              <a:rPr lang="en-US" sz="1600" dirty="0">
                <a:solidFill>
                  <a:schemeClr val="tx2">
                    <a:lumMod val="75000"/>
                    <a:lumOff val="25000"/>
                  </a:schemeClr>
                </a:solidFill>
              </a:rPr>
              <a:t>Give the Crucible service a minute to launch.</a:t>
            </a:r>
          </a:p>
          <a:p>
            <a:endParaRPr lang="en-US" sz="1600" dirty="0">
              <a:solidFill>
                <a:schemeClr val="tx2">
                  <a:lumMod val="75000"/>
                  <a:lumOff val="25000"/>
                </a:schemeClr>
              </a:solidFill>
            </a:endParaRPr>
          </a:p>
          <a:p>
            <a:pPr marL="342900" indent="-342900">
              <a:buFont typeface="+mj-lt"/>
              <a:buAutoNum type="arabicPeriod"/>
            </a:pPr>
            <a:r>
              <a:rPr lang="en-US" sz="1600" dirty="0">
                <a:solidFill>
                  <a:schemeClr val="tx2">
                    <a:lumMod val="75000"/>
                    <a:lumOff val="25000"/>
                  </a:schemeClr>
                </a:solidFill>
              </a:rPr>
              <a:t>In a web browser on the same machine, go to http://localhost:8060/ (or, from another machine, type http://hostname:8060/, where hostname is the name of the machine where you installed Crucible).</a:t>
            </a:r>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pPr marL="342900" indent="-342900">
              <a:buFont typeface="+mj-lt"/>
              <a:buAutoNum type="arabicPeriod" startAt="2"/>
            </a:pPr>
            <a:r>
              <a:rPr lang="en-US" sz="1600" dirty="0" smtClean="0">
                <a:solidFill>
                  <a:schemeClr val="tx2">
                    <a:lumMod val="75000"/>
                    <a:lumOff val="25000"/>
                  </a:schemeClr>
                </a:solidFill>
              </a:rPr>
              <a:t>Enter </a:t>
            </a:r>
            <a:r>
              <a:rPr lang="en-US" sz="1600" dirty="0">
                <a:solidFill>
                  <a:schemeClr val="tx2">
                    <a:lumMod val="75000"/>
                    <a:lumOff val="25000"/>
                  </a:schemeClr>
                </a:solidFill>
              </a:rPr>
              <a:t>your license and administration password. Note that this is a 'root password', not assigned to any user account. You can later designate users to be administrators as well. You can log in using this root password, if necessary, by clicking the Administration link in the page footer.</a:t>
            </a:r>
          </a:p>
          <a:p>
            <a:pPr marL="342900" indent="-342900">
              <a:buFont typeface="+mj-lt"/>
              <a:buAutoNum type="arabicPeriod" startAt="2"/>
            </a:pPr>
            <a:endParaRPr lang="en-US" sz="1600" dirty="0" smtClean="0">
              <a:solidFill>
                <a:schemeClr val="tx2">
                  <a:lumMod val="75000"/>
                  <a:lumOff val="25000"/>
                </a:schemeClr>
              </a:solidFill>
            </a:endParaRPr>
          </a:p>
          <a:p>
            <a:pPr marL="342900" indent="-342900">
              <a:buFont typeface="+mj-lt"/>
              <a:buAutoNum type="arabicPeriod" startAt="2"/>
            </a:pP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p:txBody>
      </p:sp>
    </p:spTree>
    <p:extLst>
      <p:ext uri="{BB962C8B-B14F-4D97-AF65-F5344CB8AC3E}">
        <p14:creationId xmlns:p14="http://schemas.microsoft.com/office/powerpoint/2010/main" val="7748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Add a repository</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13</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031873"/>
          </a:xfrm>
          <a:prstGeom prst="rect">
            <a:avLst/>
          </a:prstGeom>
        </p:spPr>
        <p:txBody>
          <a:bodyPr wrap="square">
            <a:spAutoFit/>
          </a:bodyPr>
          <a:lstStyle/>
          <a:p>
            <a:r>
              <a:rPr lang="en-US" sz="1600" b="1" dirty="0" smtClean="0">
                <a:solidFill>
                  <a:schemeClr val="tx2">
                    <a:lumMod val="75000"/>
                    <a:lumOff val="25000"/>
                  </a:schemeClr>
                </a:solidFill>
              </a:rPr>
              <a:t>Assumptions</a:t>
            </a:r>
            <a:endParaRPr lang="en-US" sz="1600" b="1" dirty="0">
              <a:solidFill>
                <a:schemeClr val="tx2">
                  <a:lumMod val="75000"/>
                  <a:lumOff val="25000"/>
                </a:schemeClr>
              </a:solidFill>
            </a:endParaRPr>
          </a:p>
          <a:p>
            <a:r>
              <a:rPr lang="en-US" sz="1600" dirty="0">
                <a:solidFill>
                  <a:schemeClr val="tx2">
                    <a:lumMod val="75000"/>
                    <a:lumOff val="25000"/>
                  </a:schemeClr>
                </a:solidFill>
              </a:rPr>
              <a:t>We're assuming that:</a:t>
            </a: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You have installed and started the latest version of Crucible. </a:t>
            </a:r>
            <a:endParaRPr lang="en-US" sz="1600" dirty="0" smtClean="0">
              <a:solidFill>
                <a:schemeClr val="tx2">
                  <a:lumMod val="75000"/>
                  <a:lumOff val="25000"/>
                </a:schemeClr>
              </a:solidFill>
            </a:endParaRPr>
          </a:p>
          <a:p>
            <a:pPr marL="285750" indent="-285750">
              <a:buFont typeface="Arial" panose="020B0604020202020204" pitchFamily="34" charset="0"/>
              <a:buChar char="•"/>
            </a:pPr>
            <a:r>
              <a:rPr lang="en-US" sz="1600" dirty="0" smtClean="0">
                <a:solidFill>
                  <a:schemeClr val="tx2">
                    <a:lumMod val="75000"/>
                    <a:lumOff val="25000"/>
                  </a:schemeClr>
                </a:solidFill>
              </a:rPr>
              <a:t>You </a:t>
            </a:r>
            <a:r>
              <a:rPr lang="en-US" sz="1600" dirty="0">
                <a:solidFill>
                  <a:schemeClr val="tx2">
                    <a:lumMod val="75000"/>
                    <a:lumOff val="25000"/>
                  </a:schemeClr>
                </a:solidFill>
              </a:rPr>
              <a:t>are using a supported browser.</a:t>
            </a:r>
          </a:p>
          <a:p>
            <a:pPr marL="285750" indent="-285750">
              <a:buFont typeface="Arial" panose="020B0604020202020204" pitchFamily="34" charset="0"/>
              <a:buChar char="•"/>
            </a:pPr>
            <a:r>
              <a:rPr lang="en-US" sz="1600" dirty="0">
                <a:solidFill>
                  <a:schemeClr val="tx2">
                    <a:lumMod val="75000"/>
                    <a:lumOff val="25000"/>
                  </a:schemeClr>
                </a:solidFill>
              </a:rPr>
              <a:t>You have admin permission in Crucible</a:t>
            </a:r>
            <a:r>
              <a:rPr lang="en-US" sz="1600" dirty="0" smtClean="0">
                <a:solidFill>
                  <a:schemeClr val="tx2">
                    <a:lumMod val="75000"/>
                    <a:lumOff val="25000"/>
                  </a:schemeClr>
                </a:solidFill>
              </a:rPr>
              <a:t>.</a:t>
            </a:r>
          </a:p>
          <a:p>
            <a:pPr marL="285750" indent="-285750">
              <a:buFont typeface="Arial" panose="020B0604020202020204" pitchFamily="34" charset="0"/>
              <a:buChar char="•"/>
            </a:pPr>
            <a:endParaRPr lang="en-US" sz="1600" dirty="0">
              <a:solidFill>
                <a:schemeClr val="tx2">
                  <a:lumMod val="75000"/>
                  <a:lumOff val="25000"/>
                </a:schemeClr>
              </a:solidFill>
            </a:endParaRPr>
          </a:p>
          <a:p>
            <a:r>
              <a:rPr lang="en-US" sz="1600" b="1" dirty="0">
                <a:solidFill>
                  <a:schemeClr val="tx2">
                    <a:lumMod val="75000"/>
                    <a:lumOff val="25000"/>
                  </a:schemeClr>
                </a:solidFill>
              </a:rPr>
              <a:t>Add a repository</a:t>
            </a:r>
          </a:p>
          <a:p>
            <a:endParaRPr lang="en-US" sz="1600" dirty="0" smtClean="0">
              <a:solidFill>
                <a:schemeClr val="tx2">
                  <a:lumMod val="75000"/>
                  <a:lumOff val="25000"/>
                </a:schemeClr>
              </a:solidFill>
            </a:endParaRPr>
          </a:p>
          <a:p>
            <a:r>
              <a:rPr lang="en-US" sz="1600" dirty="0">
                <a:solidFill>
                  <a:schemeClr val="tx2">
                    <a:lumMod val="75000"/>
                    <a:lumOff val="25000"/>
                  </a:schemeClr>
                </a:solidFill>
              </a:rPr>
              <a:t>First up we're going to add a repository to Crucible.</a:t>
            </a:r>
          </a:p>
          <a:p>
            <a:endParaRPr lang="en-US" sz="1600" dirty="0">
              <a:solidFill>
                <a:schemeClr val="tx2">
                  <a:lumMod val="75000"/>
                  <a:lumOff val="25000"/>
                </a:schemeClr>
              </a:solidFill>
            </a:endParaRPr>
          </a:p>
          <a:p>
            <a:pPr marL="342900" indent="-342900">
              <a:buFont typeface="+mj-lt"/>
              <a:buAutoNum type="arabicPeriod"/>
            </a:pPr>
            <a:r>
              <a:rPr lang="en-US" sz="1600" dirty="0" smtClean="0">
                <a:solidFill>
                  <a:schemeClr val="tx2">
                    <a:lumMod val="75000"/>
                    <a:lumOff val="25000"/>
                  </a:schemeClr>
                </a:solidFill>
              </a:rPr>
              <a:t>Go </a:t>
            </a:r>
            <a:r>
              <a:rPr lang="en-US" sz="1600" dirty="0">
                <a:solidFill>
                  <a:schemeClr val="tx2">
                    <a:lumMod val="75000"/>
                    <a:lumOff val="25000"/>
                  </a:schemeClr>
                </a:solidFill>
              </a:rPr>
              <a:t>to the Admin area by clicking on the 'cog' at the top right and choosing </a:t>
            </a:r>
            <a:r>
              <a:rPr lang="en-US" sz="1600" b="1" dirty="0">
                <a:solidFill>
                  <a:schemeClr val="tx2">
                    <a:lumMod val="75000"/>
                    <a:lumOff val="25000"/>
                  </a:schemeClr>
                </a:solidFill>
              </a:rPr>
              <a:t>Administration</a:t>
            </a:r>
            <a:r>
              <a:rPr lang="en-US" sz="1600" dirty="0">
                <a:solidFill>
                  <a:schemeClr val="tx2">
                    <a:lumMod val="75000"/>
                    <a:lumOff val="25000"/>
                  </a:schemeClr>
                </a:solidFill>
              </a:rPr>
              <a:t>:</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698769" y="3964952"/>
            <a:ext cx="2140360" cy="856144"/>
          </a:xfrm>
          <a:prstGeom prst="rect">
            <a:avLst/>
          </a:prstGeom>
        </p:spPr>
      </p:pic>
    </p:spTree>
    <p:extLst>
      <p:ext uri="{BB962C8B-B14F-4D97-AF65-F5344CB8AC3E}">
        <p14:creationId xmlns:p14="http://schemas.microsoft.com/office/powerpoint/2010/main" val="4037522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a:t>
            </a:r>
            <a:r>
              <a:rPr lang="en-US" dirty="0"/>
              <a:t>– Add a repository</a:t>
            </a:r>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14</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031873"/>
          </a:xfrm>
          <a:prstGeom prst="rect">
            <a:avLst/>
          </a:prstGeom>
        </p:spPr>
        <p:txBody>
          <a:bodyPr wrap="square">
            <a:spAutoFit/>
          </a:bodyPr>
          <a:lstStyle/>
          <a:p>
            <a:pPr marL="342900" indent="-342900">
              <a:buFont typeface="+mj-lt"/>
              <a:buAutoNum type="arabicPeriod" startAt="2"/>
            </a:pPr>
            <a:r>
              <a:rPr lang="en-US" sz="1600" dirty="0" smtClean="0">
                <a:solidFill>
                  <a:schemeClr val="tx2">
                    <a:lumMod val="75000"/>
                    <a:lumOff val="25000"/>
                  </a:schemeClr>
                </a:solidFill>
              </a:rPr>
              <a:t>Click </a:t>
            </a:r>
            <a:r>
              <a:rPr lang="en-US" sz="1600" b="1" dirty="0">
                <a:solidFill>
                  <a:schemeClr val="tx2">
                    <a:lumMod val="75000"/>
                    <a:lumOff val="25000"/>
                  </a:schemeClr>
                </a:solidFill>
              </a:rPr>
              <a:t>Add repository </a:t>
            </a:r>
            <a:r>
              <a:rPr lang="en-US" sz="1600" dirty="0">
                <a:solidFill>
                  <a:schemeClr val="tx2">
                    <a:lumMod val="75000"/>
                    <a:lumOff val="25000"/>
                  </a:schemeClr>
                </a:solidFill>
              </a:rPr>
              <a:t>in the </a:t>
            </a:r>
            <a:r>
              <a:rPr lang="en-US" sz="1600" b="1" dirty="0">
                <a:solidFill>
                  <a:schemeClr val="tx2">
                    <a:lumMod val="75000"/>
                    <a:lumOff val="25000"/>
                  </a:schemeClr>
                </a:solidFill>
              </a:rPr>
              <a:t>Repositories</a:t>
            </a:r>
            <a:r>
              <a:rPr lang="en-US" sz="1600" dirty="0">
                <a:solidFill>
                  <a:schemeClr val="tx2">
                    <a:lumMod val="75000"/>
                    <a:lumOff val="25000"/>
                  </a:schemeClr>
                </a:solidFill>
              </a:rPr>
              <a:t> listing of the Administration area:</a:t>
            </a: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pPr marL="342900" indent="-342900">
              <a:buFont typeface="+mj-lt"/>
              <a:buAutoNum type="arabicPeriod" startAt="3"/>
            </a:pPr>
            <a:r>
              <a:rPr lang="en-US" sz="1600" dirty="0">
                <a:solidFill>
                  <a:schemeClr val="tx2">
                    <a:lumMod val="75000"/>
                    <a:lumOff val="25000"/>
                  </a:schemeClr>
                </a:solidFill>
              </a:rPr>
              <a:t>Choose the repository type and fill in the name and description</a:t>
            </a:r>
            <a:r>
              <a:rPr lang="en-US" sz="1600" dirty="0" smtClean="0">
                <a:solidFill>
                  <a:schemeClr val="tx2">
                    <a:lumMod val="75000"/>
                    <a:lumOff val="25000"/>
                  </a:schemeClr>
                </a:solidFill>
              </a:rPr>
              <a:t>.</a:t>
            </a:r>
          </a:p>
          <a:p>
            <a:pPr marL="342900" indent="-342900">
              <a:buFont typeface="+mj-lt"/>
              <a:buAutoNum type="arabicPeriod" startAt="3"/>
            </a:pP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5" name="Picture 4"/>
          <p:cNvPicPr>
            <a:picLocks noChangeAspect="1"/>
          </p:cNvPicPr>
          <p:nvPr/>
        </p:nvPicPr>
        <p:blipFill>
          <a:blip r:embed="rId2"/>
          <a:stretch>
            <a:fillRect/>
          </a:stretch>
        </p:blipFill>
        <p:spPr>
          <a:xfrm>
            <a:off x="613700" y="1020712"/>
            <a:ext cx="1861062" cy="1454225"/>
          </a:xfrm>
          <a:prstGeom prst="rect">
            <a:avLst/>
          </a:prstGeom>
        </p:spPr>
      </p:pic>
      <p:pic>
        <p:nvPicPr>
          <p:cNvPr id="6" name="Picture 5"/>
          <p:cNvPicPr>
            <a:picLocks noChangeAspect="1"/>
          </p:cNvPicPr>
          <p:nvPr/>
        </p:nvPicPr>
        <p:blipFill>
          <a:blip r:embed="rId3"/>
          <a:stretch>
            <a:fillRect/>
          </a:stretch>
        </p:blipFill>
        <p:spPr>
          <a:xfrm>
            <a:off x="660386" y="2966487"/>
            <a:ext cx="3665808" cy="1527757"/>
          </a:xfrm>
          <a:prstGeom prst="rect">
            <a:avLst/>
          </a:prstGeom>
        </p:spPr>
      </p:pic>
    </p:spTree>
    <p:extLst>
      <p:ext uri="{BB962C8B-B14F-4D97-AF65-F5344CB8AC3E}">
        <p14:creationId xmlns:p14="http://schemas.microsoft.com/office/powerpoint/2010/main" val="3126450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a:t>
            </a:r>
            <a:r>
              <a:rPr lang="en-US" dirty="0"/>
              <a:t>– Add a repository</a:t>
            </a:r>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15</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5262979"/>
          </a:xfrm>
          <a:prstGeom prst="rect">
            <a:avLst/>
          </a:prstGeom>
        </p:spPr>
        <p:txBody>
          <a:bodyPr wrap="square">
            <a:spAutoFit/>
          </a:bodyPr>
          <a:lstStyle/>
          <a:p>
            <a:pPr marL="342900" indent="-342900">
              <a:buFont typeface="+mj-lt"/>
              <a:buAutoNum type="arabicPeriod" startAt="3"/>
            </a:pPr>
            <a:r>
              <a:rPr lang="en-US" sz="1600" dirty="0" smtClean="0">
                <a:solidFill>
                  <a:schemeClr val="tx2">
                    <a:lumMod val="75000"/>
                    <a:lumOff val="25000"/>
                  </a:schemeClr>
                </a:solidFill>
              </a:rPr>
              <a:t>In </a:t>
            </a:r>
            <a:r>
              <a:rPr lang="en-US" sz="1600" dirty="0">
                <a:solidFill>
                  <a:schemeClr val="tx2">
                    <a:lumMod val="75000"/>
                    <a:lumOff val="25000"/>
                  </a:schemeClr>
                </a:solidFill>
              </a:rPr>
              <a:t>the repository configuration put the location of your repository. Fill in the authentication details if necessary</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pPr marL="342900" indent="-342900">
              <a:buFont typeface="+mj-lt"/>
              <a:buAutoNum type="arabicPeriod" startAt="3"/>
            </a:pP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pPr marL="342900" indent="-342900">
              <a:buFont typeface="+mj-lt"/>
              <a:buAutoNum type="arabicPeriod" startAt="3"/>
            </a:pP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pPr marL="342900" indent="-342900">
              <a:buFont typeface="+mj-lt"/>
              <a:buAutoNum type="arabicPeriod" startAt="3"/>
            </a:pP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pPr marL="342900" indent="-342900">
              <a:buFont typeface="+mj-lt"/>
              <a:buAutoNum type="arabicPeriod" startAt="3"/>
            </a:pPr>
            <a:endParaRPr lang="en-US" sz="1600" dirty="0">
              <a:solidFill>
                <a:schemeClr val="tx2">
                  <a:lumMod val="75000"/>
                  <a:lumOff val="25000"/>
                </a:schemeClr>
              </a:solidFill>
            </a:endParaRPr>
          </a:p>
          <a:p>
            <a:pPr marL="342900" indent="-342900">
              <a:buFont typeface="+mj-lt"/>
              <a:buAutoNum type="arabicPeriod" startAt="3"/>
            </a:pPr>
            <a:endParaRPr lang="en-US" sz="1600" dirty="0" smtClean="0">
              <a:solidFill>
                <a:schemeClr val="tx2">
                  <a:lumMod val="75000"/>
                  <a:lumOff val="25000"/>
                </a:schemeClr>
              </a:solidFill>
            </a:endParaRPr>
          </a:p>
          <a:p>
            <a:pPr marL="342900" indent="-342900">
              <a:buFont typeface="+mj-lt"/>
              <a:buAutoNum type="arabicPeriod" startAt="3"/>
            </a:pPr>
            <a:endParaRPr lang="en-US" sz="1600" dirty="0">
              <a:solidFill>
                <a:schemeClr val="tx2">
                  <a:lumMod val="75000"/>
                  <a:lumOff val="25000"/>
                </a:schemeClr>
              </a:solidFill>
            </a:endParaRPr>
          </a:p>
          <a:p>
            <a:endParaRPr lang="en-US" sz="1600" dirty="0">
              <a:solidFill>
                <a:schemeClr val="tx2">
                  <a:lumMod val="75000"/>
                  <a:lumOff val="25000"/>
                </a:schemeClr>
              </a:solidFill>
            </a:endParaRPr>
          </a:p>
          <a:p>
            <a:pPr marL="342900" indent="-342900">
              <a:buFont typeface="+mj-lt"/>
              <a:buAutoNum type="arabicPeriod" startAt="4"/>
            </a:pPr>
            <a:r>
              <a:rPr lang="en-US" sz="1600" dirty="0" smtClean="0">
                <a:solidFill>
                  <a:schemeClr val="tx2">
                    <a:lumMod val="75000"/>
                    <a:lumOff val="25000"/>
                  </a:schemeClr>
                </a:solidFill>
              </a:rPr>
              <a:t>Finally</a:t>
            </a:r>
            <a:r>
              <a:rPr lang="en-US" sz="1600" dirty="0">
                <a:solidFill>
                  <a:schemeClr val="tx2">
                    <a:lumMod val="75000"/>
                    <a:lumOff val="25000"/>
                  </a:schemeClr>
                </a:solidFill>
              </a:rPr>
              <a:t>, indicate whether or not you would like diff indexing turned on and if the repository should be indexed right away, then click </a:t>
            </a:r>
            <a:r>
              <a:rPr lang="en-US" sz="1600" b="1" dirty="0">
                <a:solidFill>
                  <a:schemeClr val="tx2">
                    <a:lumMod val="75000"/>
                    <a:lumOff val="25000"/>
                  </a:schemeClr>
                </a:solidFill>
              </a:rPr>
              <a:t>Add</a:t>
            </a:r>
            <a:r>
              <a:rPr lang="en-US" sz="1600" dirty="0">
                <a:solidFill>
                  <a:schemeClr val="tx2">
                    <a:lumMod val="75000"/>
                    <a:lumOff val="25000"/>
                  </a:schemeClr>
                </a:solidFill>
              </a:rPr>
              <a:t> to finish the process.</a:t>
            </a:r>
          </a:p>
          <a:p>
            <a:pPr marL="342900" indent="-342900">
              <a:buFont typeface="+mj-lt"/>
              <a:buAutoNum type="arabicPeriod" startAt="4"/>
            </a:pP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613700" y="1454079"/>
            <a:ext cx="5225863" cy="2068807"/>
          </a:xfrm>
          <a:prstGeom prst="rect">
            <a:avLst/>
          </a:prstGeom>
        </p:spPr>
      </p:pic>
    </p:spTree>
    <p:extLst>
      <p:ext uri="{BB962C8B-B14F-4D97-AF65-F5344CB8AC3E}">
        <p14:creationId xmlns:p14="http://schemas.microsoft.com/office/powerpoint/2010/main" val="419628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a:t>
            </a:r>
            <a:r>
              <a:rPr lang="en-US" dirty="0"/>
              <a:t>– Add a repository</a:t>
            </a:r>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16</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3785652"/>
          </a:xfrm>
          <a:prstGeom prst="rect">
            <a:avLst/>
          </a:prstGeom>
        </p:spPr>
        <p:txBody>
          <a:bodyPr wrap="square">
            <a:spAutoFit/>
          </a:bodyPr>
          <a:lstStyle/>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pPr marL="342900" indent="-342900">
              <a:buFont typeface="+mj-lt"/>
              <a:buAutoNum type="arabicPeriod" startAt="2"/>
            </a:pPr>
            <a:endParaRPr lang="en-US" sz="1600" dirty="0" smtClean="0">
              <a:solidFill>
                <a:schemeClr val="tx2">
                  <a:lumMod val="75000"/>
                  <a:lumOff val="25000"/>
                </a:schemeClr>
              </a:solidFill>
            </a:endParaRPr>
          </a:p>
          <a:p>
            <a:pPr marL="342900" indent="-342900">
              <a:buFont typeface="+mj-lt"/>
              <a:buAutoNum type="arabicPeriod" startAt="2"/>
            </a:pPr>
            <a:endParaRPr lang="en-US" sz="1600" dirty="0">
              <a:solidFill>
                <a:schemeClr val="tx2">
                  <a:lumMod val="75000"/>
                  <a:lumOff val="25000"/>
                </a:schemeClr>
              </a:solidFill>
            </a:endParaRPr>
          </a:p>
          <a:p>
            <a:pPr marL="342900" indent="-342900">
              <a:buFont typeface="+mj-lt"/>
              <a:buAutoNum type="arabicPeriod" startAt="2"/>
            </a:pPr>
            <a:endParaRPr lang="en-US" sz="1600" dirty="0" smtClean="0">
              <a:solidFill>
                <a:schemeClr val="tx2">
                  <a:lumMod val="75000"/>
                  <a:lumOff val="25000"/>
                </a:schemeClr>
              </a:solidFill>
            </a:endParaRPr>
          </a:p>
          <a:p>
            <a:pPr marL="342900" indent="-342900">
              <a:buFont typeface="+mj-lt"/>
              <a:buAutoNum type="arabicPeriod" startAt="2"/>
            </a:pPr>
            <a:endParaRPr lang="en-US" sz="1600" dirty="0">
              <a:solidFill>
                <a:schemeClr val="tx2">
                  <a:lumMod val="75000"/>
                  <a:lumOff val="25000"/>
                </a:schemeClr>
              </a:solidFill>
            </a:endParaRPr>
          </a:p>
          <a:p>
            <a:pPr marL="342900" indent="-342900">
              <a:buFont typeface="+mj-lt"/>
              <a:buAutoNum type="arabicPeriod" startAt="2"/>
            </a:pPr>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Your </a:t>
            </a:r>
            <a:r>
              <a:rPr lang="en-US" sz="1600" dirty="0">
                <a:solidFill>
                  <a:schemeClr val="tx2">
                    <a:lumMod val="75000"/>
                    <a:lumOff val="25000"/>
                  </a:schemeClr>
                </a:solidFill>
              </a:rPr>
              <a:t>repository is now created in Crucible and the indexing should have </a:t>
            </a:r>
            <a:r>
              <a:rPr lang="en-US" sz="1600" dirty="0" smtClean="0">
                <a:solidFill>
                  <a:schemeClr val="tx2">
                    <a:lumMod val="75000"/>
                    <a:lumOff val="25000"/>
                  </a:schemeClr>
                </a:solidFill>
              </a:rPr>
              <a:t>started.</a:t>
            </a:r>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660386" y="771293"/>
            <a:ext cx="4687623" cy="1648395"/>
          </a:xfrm>
          <a:prstGeom prst="rect">
            <a:avLst/>
          </a:prstGeom>
        </p:spPr>
      </p:pic>
      <p:pic>
        <p:nvPicPr>
          <p:cNvPr id="9" name="Picture 8"/>
          <p:cNvPicPr>
            <a:picLocks noChangeAspect="1"/>
          </p:cNvPicPr>
          <p:nvPr/>
        </p:nvPicPr>
        <p:blipFill>
          <a:blip r:embed="rId3"/>
          <a:stretch>
            <a:fillRect/>
          </a:stretch>
        </p:blipFill>
        <p:spPr>
          <a:xfrm>
            <a:off x="366158" y="3014879"/>
            <a:ext cx="5905040" cy="1680532"/>
          </a:xfrm>
          <a:prstGeom prst="rect">
            <a:avLst/>
          </a:prstGeom>
        </p:spPr>
      </p:pic>
    </p:spTree>
    <p:extLst>
      <p:ext uri="{BB962C8B-B14F-4D97-AF65-F5344CB8AC3E}">
        <p14:creationId xmlns:p14="http://schemas.microsoft.com/office/powerpoint/2010/main" val="3353728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project</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17</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2062103"/>
          </a:xfrm>
          <a:prstGeom prst="rect">
            <a:avLst/>
          </a:prstGeom>
        </p:spPr>
        <p:txBody>
          <a:bodyPr wrap="square">
            <a:spAutoFit/>
          </a:bodyPr>
          <a:lstStyle/>
          <a:p>
            <a:r>
              <a:rPr lang="en-US" sz="1600" dirty="0" smtClean="0">
                <a:solidFill>
                  <a:schemeClr val="tx2">
                    <a:lumMod val="75000"/>
                    <a:lumOff val="25000"/>
                  </a:schemeClr>
                </a:solidFill>
              </a:rPr>
              <a:t>Crucible </a:t>
            </a:r>
            <a:r>
              <a:rPr lang="en-US" sz="1600" dirty="0">
                <a:solidFill>
                  <a:schemeClr val="tx2">
                    <a:lumMod val="75000"/>
                    <a:lumOff val="25000"/>
                  </a:schemeClr>
                </a:solidFill>
              </a:rPr>
              <a:t>comes with a default project, with the key CR, but you will </a:t>
            </a:r>
            <a:r>
              <a:rPr lang="en-US" sz="1600" dirty="0" smtClean="0">
                <a:solidFill>
                  <a:schemeClr val="tx2">
                    <a:lumMod val="75000"/>
                    <a:lumOff val="25000"/>
                  </a:schemeClr>
                </a:solidFill>
              </a:rPr>
              <a:t>probably </a:t>
            </a:r>
            <a:r>
              <a:rPr lang="en-US" sz="1600" dirty="0">
                <a:solidFill>
                  <a:schemeClr val="tx2">
                    <a:lumMod val="75000"/>
                    <a:lumOff val="25000"/>
                  </a:schemeClr>
                </a:solidFill>
              </a:rPr>
              <a:t>want to create your own projects to contain your reviews. This is achieved in a couple of steps.</a:t>
            </a:r>
          </a:p>
          <a:p>
            <a:endParaRPr lang="en-US" sz="1600" dirty="0">
              <a:solidFill>
                <a:schemeClr val="tx2">
                  <a:lumMod val="75000"/>
                  <a:lumOff val="25000"/>
                </a:schemeClr>
              </a:solidFill>
            </a:endParaRPr>
          </a:p>
          <a:p>
            <a:r>
              <a:rPr lang="en-US" sz="1600" dirty="0">
                <a:solidFill>
                  <a:schemeClr val="tx2">
                    <a:lumMod val="75000"/>
                    <a:lumOff val="25000"/>
                  </a:schemeClr>
                </a:solidFill>
              </a:rPr>
              <a:t>Click </a:t>
            </a:r>
            <a:r>
              <a:rPr lang="en-US" sz="1600" b="1" dirty="0">
                <a:solidFill>
                  <a:schemeClr val="tx2">
                    <a:lumMod val="75000"/>
                    <a:lumOff val="25000"/>
                  </a:schemeClr>
                </a:solidFill>
              </a:rPr>
              <a:t>Add a new project </a:t>
            </a:r>
            <a:r>
              <a:rPr lang="en-US" sz="1600" dirty="0">
                <a:solidFill>
                  <a:schemeClr val="tx2">
                    <a:lumMod val="75000"/>
                    <a:lumOff val="25000"/>
                  </a:schemeClr>
                </a:solidFill>
              </a:rPr>
              <a:t>in the </a:t>
            </a:r>
            <a:r>
              <a:rPr lang="en-US" sz="1600" b="1" dirty="0">
                <a:solidFill>
                  <a:schemeClr val="tx2">
                    <a:lumMod val="75000"/>
                    <a:lumOff val="25000"/>
                  </a:schemeClr>
                </a:solidFill>
              </a:rPr>
              <a:t>Projects</a:t>
            </a:r>
            <a:r>
              <a:rPr lang="en-US" sz="1600" dirty="0">
                <a:solidFill>
                  <a:schemeClr val="tx2">
                    <a:lumMod val="75000"/>
                    <a:lumOff val="25000"/>
                  </a:schemeClr>
                </a:solidFill>
              </a:rPr>
              <a:t> listing of the Administration area</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260537" y="1803698"/>
            <a:ext cx="6091101" cy="2453669"/>
          </a:xfrm>
          <a:prstGeom prst="rect">
            <a:avLst/>
          </a:prstGeom>
        </p:spPr>
      </p:pic>
    </p:spTree>
    <p:extLst>
      <p:ext uri="{BB962C8B-B14F-4D97-AF65-F5344CB8AC3E}">
        <p14:creationId xmlns:p14="http://schemas.microsoft.com/office/powerpoint/2010/main" val="2951299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project</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18</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278094"/>
          </a:xfrm>
          <a:prstGeom prst="rect">
            <a:avLst/>
          </a:prstGeom>
        </p:spPr>
        <p:txBody>
          <a:bodyPr wrap="square">
            <a:spAutoFit/>
          </a:bodyPr>
          <a:lstStyle/>
          <a:p>
            <a:r>
              <a:rPr lang="en-US" sz="1600" dirty="0" smtClean="0">
                <a:solidFill>
                  <a:schemeClr val="tx2">
                    <a:lumMod val="75000"/>
                    <a:lumOff val="25000"/>
                  </a:schemeClr>
                </a:solidFill>
              </a:rPr>
              <a:t>Fill </a:t>
            </a:r>
            <a:r>
              <a:rPr lang="en-US" sz="1600" dirty="0">
                <a:solidFill>
                  <a:schemeClr val="tx2">
                    <a:lumMod val="75000"/>
                    <a:lumOff val="25000"/>
                  </a:schemeClr>
                </a:solidFill>
              </a:rPr>
              <a:t>in the form with the default settings for the project and hit Save</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 You'll </a:t>
            </a:r>
            <a:r>
              <a:rPr lang="en-US" sz="1600" dirty="0">
                <a:solidFill>
                  <a:schemeClr val="tx2">
                    <a:lumMod val="75000"/>
                    <a:lumOff val="25000"/>
                  </a:schemeClr>
                </a:solidFill>
              </a:rPr>
              <a:t>see your new project in the Projects listing</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384048" y="1000039"/>
            <a:ext cx="4145613" cy="3247496"/>
          </a:xfrm>
          <a:prstGeom prst="rect">
            <a:avLst/>
          </a:prstGeom>
        </p:spPr>
      </p:pic>
    </p:spTree>
    <p:extLst>
      <p:ext uri="{BB962C8B-B14F-4D97-AF65-F5344CB8AC3E}">
        <p14:creationId xmlns:p14="http://schemas.microsoft.com/office/powerpoint/2010/main" val="923442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19</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278094"/>
          </a:xfrm>
          <a:prstGeom prst="rect">
            <a:avLst/>
          </a:prstGeom>
        </p:spPr>
        <p:txBody>
          <a:bodyPr wrap="square">
            <a:spAutoFit/>
          </a:bodyPr>
          <a:lstStyle/>
          <a:p>
            <a:r>
              <a:rPr lang="en-US" sz="1600" dirty="0" smtClean="0">
                <a:solidFill>
                  <a:schemeClr val="tx2">
                    <a:lumMod val="75000"/>
                    <a:lumOff val="25000"/>
                  </a:schemeClr>
                </a:solidFill>
              </a:rPr>
              <a:t>Now </a:t>
            </a:r>
            <a:r>
              <a:rPr lang="en-US" sz="1600" dirty="0">
                <a:solidFill>
                  <a:schemeClr val="tx2">
                    <a:lumMod val="75000"/>
                    <a:lumOff val="25000"/>
                  </a:schemeClr>
                </a:solidFill>
              </a:rPr>
              <a:t>that you have your own project you can create reviews in it.</a:t>
            </a: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From </a:t>
            </a:r>
            <a:r>
              <a:rPr lang="en-US" sz="1600" dirty="0">
                <a:solidFill>
                  <a:schemeClr val="tx2">
                    <a:lumMod val="75000"/>
                    <a:lumOff val="25000"/>
                  </a:schemeClr>
                </a:solidFill>
              </a:rPr>
              <a:t>the header, click </a:t>
            </a:r>
            <a:r>
              <a:rPr lang="en-US" sz="1600" b="1" dirty="0">
                <a:solidFill>
                  <a:schemeClr val="tx2">
                    <a:lumMod val="75000"/>
                    <a:lumOff val="25000"/>
                  </a:schemeClr>
                </a:solidFill>
              </a:rPr>
              <a:t>Create review</a:t>
            </a:r>
            <a:r>
              <a:rPr lang="en-US" sz="1600" dirty="0">
                <a:solidFill>
                  <a:schemeClr val="tx2">
                    <a:lumMod val="75000"/>
                    <a:lumOff val="25000"/>
                  </a:schemeClr>
                </a:solidFill>
              </a:rPr>
              <a:t> to open the review creation </a:t>
            </a:r>
            <a:r>
              <a:rPr lang="en-US" sz="1600" dirty="0" smtClean="0">
                <a:solidFill>
                  <a:schemeClr val="tx2">
                    <a:lumMod val="75000"/>
                    <a:lumOff val="25000"/>
                  </a:schemeClr>
                </a:solidFill>
              </a:rPr>
              <a:t>form:</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Choose </a:t>
            </a:r>
            <a:r>
              <a:rPr lang="en-US" sz="1600" dirty="0">
                <a:solidFill>
                  <a:schemeClr val="tx2">
                    <a:lumMod val="75000"/>
                    <a:lumOff val="25000"/>
                  </a:schemeClr>
                </a:solidFill>
              </a:rPr>
              <a:t>the project in which you want to create the review:</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353568" y="1562205"/>
            <a:ext cx="6165215" cy="549170"/>
          </a:xfrm>
          <a:prstGeom prst="rect">
            <a:avLst/>
          </a:prstGeom>
        </p:spPr>
      </p:pic>
      <p:pic>
        <p:nvPicPr>
          <p:cNvPr id="5" name="Picture 4"/>
          <p:cNvPicPr>
            <a:picLocks noChangeAspect="1"/>
          </p:cNvPicPr>
          <p:nvPr/>
        </p:nvPicPr>
        <p:blipFill>
          <a:blip r:embed="rId3"/>
          <a:stretch>
            <a:fillRect/>
          </a:stretch>
        </p:blipFill>
        <p:spPr>
          <a:xfrm>
            <a:off x="353568" y="2721096"/>
            <a:ext cx="5073838" cy="1870930"/>
          </a:xfrm>
          <a:prstGeom prst="rect">
            <a:avLst/>
          </a:prstGeom>
        </p:spPr>
      </p:pic>
    </p:spTree>
    <p:extLst>
      <p:ext uri="{BB962C8B-B14F-4D97-AF65-F5344CB8AC3E}">
        <p14:creationId xmlns:p14="http://schemas.microsoft.com/office/powerpoint/2010/main" val="156413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a:t>
            </a:fld>
            <a:endParaRPr lang="en-US" dirty="0"/>
          </a:p>
        </p:txBody>
      </p:sp>
      <p:sp>
        <p:nvSpPr>
          <p:cNvPr id="5" name="Content Placeholder 4"/>
          <p:cNvSpPr>
            <a:spLocks noGrp="1"/>
          </p:cNvSpPr>
          <p:nvPr>
            <p:ph idx="1"/>
          </p:nvPr>
        </p:nvSpPr>
        <p:spPr/>
        <p:txBody>
          <a:bodyPr/>
          <a:lstStyle/>
          <a:p>
            <a:pPr marL="285750" indent="-285750">
              <a:buFont typeface="Wingdings" panose="05000000000000000000" pitchFamily="2" charset="2"/>
              <a:buChar char="q"/>
            </a:pPr>
            <a:r>
              <a:rPr lang="en-US" dirty="0" smtClean="0"/>
              <a:t>Crucible Overview</a:t>
            </a:r>
          </a:p>
          <a:p>
            <a:pPr marL="285750" indent="-285750">
              <a:buFont typeface="Wingdings" panose="05000000000000000000" pitchFamily="2" charset="2"/>
              <a:buChar char="q"/>
            </a:pPr>
            <a:r>
              <a:rPr lang="en-US" dirty="0" smtClean="0"/>
              <a:t>Features</a:t>
            </a:r>
          </a:p>
          <a:p>
            <a:pPr marL="285750" indent="-285750">
              <a:buFont typeface="Wingdings" panose="05000000000000000000" pitchFamily="2" charset="2"/>
              <a:buChar char="q"/>
            </a:pPr>
            <a:r>
              <a:rPr lang="en-US" dirty="0" smtClean="0"/>
              <a:t>System Requirements</a:t>
            </a:r>
          </a:p>
          <a:p>
            <a:pPr marL="285750" indent="-285750">
              <a:buFont typeface="Wingdings" panose="05000000000000000000" pitchFamily="2" charset="2"/>
              <a:buChar char="q"/>
            </a:pPr>
            <a:r>
              <a:rPr lang="en-US" dirty="0" smtClean="0"/>
              <a:t>Pricing</a:t>
            </a:r>
          </a:p>
          <a:p>
            <a:pPr marL="285750" indent="-285750">
              <a:buFont typeface="Wingdings" panose="05000000000000000000" pitchFamily="2" charset="2"/>
              <a:buChar char="q"/>
            </a:pPr>
            <a:r>
              <a:rPr lang="en-US" dirty="0" smtClean="0"/>
              <a:t>Installation on Windows</a:t>
            </a:r>
          </a:p>
          <a:p>
            <a:pPr marL="285750" indent="-285750">
              <a:buFont typeface="Wingdings" panose="05000000000000000000" pitchFamily="2" charset="2"/>
              <a:buChar char="q"/>
            </a:pPr>
            <a:r>
              <a:rPr lang="en-US" dirty="0" smtClean="0"/>
              <a:t>Using Crucible - Add a repository</a:t>
            </a:r>
          </a:p>
          <a:p>
            <a:pPr marL="285750" indent="-285750">
              <a:buFont typeface="Wingdings" panose="05000000000000000000" pitchFamily="2" charset="2"/>
              <a:buChar char="q"/>
            </a:pPr>
            <a:r>
              <a:rPr lang="en-US" dirty="0"/>
              <a:t>Using Crucible - </a:t>
            </a:r>
            <a:r>
              <a:rPr lang="en-US" dirty="0" smtClean="0"/>
              <a:t>Create a project</a:t>
            </a:r>
          </a:p>
          <a:p>
            <a:pPr marL="285750" indent="-285750">
              <a:buFont typeface="Wingdings" panose="05000000000000000000" pitchFamily="2" charset="2"/>
              <a:buChar char="q"/>
            </a:pPr>
            <a:r>
              <a:rPr lang="en-US" dirty="0"/>
              <a:t>Using Crucible - </a:t>
            </a:r>
            <a:r>
              <a:rPr lang="en-US" dirty="0" smtClean="0"/>
              <a:t>Create a review</a:t>
            </a:r>
          </a:p>
          <a:p>
            <a:pPr marL="285750" indent="-285750">
              <a:buFont typeface="Wingdings" panose="05000000000000000000" pitchFamily="2" charset="2"/>
              <a:buChar char="q"/>
            </a:pPr>
            <a:r>
              <a:rPr lang="en-US" dirty="0" smtClean="0"/>
              <a:t>JIRA integration in Crucible &amp; its benefits</a:t>
            </a:r>
          </a:p>
          <a:p>
            <a:endParaRPr lang="en-US" dirty="0" smtClean="0"/>
          </a:p>
          <a:p>
            <a:endParaRPr lang="en-US" dirty="0" smtClean="0"/>
          </a:p>
          <a:p>
            <a:endParaRPr lang="en-US" dirty="0"/>
          </a:p>
        </p:txBody>
      </p:sp>
    </p:spTree>
    <p:extLst>
      <p:ext uri="{BB962C8B-B14F-4D97-AF65-F5344CB8AC3E}">
        <p14:creationId xmlns:p14="http://schemas.microsoft.com/office/powerpoint/2010/main" val="655052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20</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1323439"/>
          </a:xfrm>
          <a:prstGeom prst="rect">
            <a:avLst/>
          </a:prstGeom>
        </p:spPr>
        <p:txBody>
          <a:bodyPr wrap="square">
            <a:spAutoFit/>
          </a:bodyPr>
          <a:lstStyle/>
          <a:p>
            <a:r>
              <a:rPr lang="en-US" sz="1600" dirty="0" smtClean="0">
                <a:solidFill>
                  <a:schemeClr val="tx2">
                    <a:lumMod val="75000"/>
                    <a:lumOff val="25000"/>
                  </a:schemeClr>
                </a:solidFill>
              </a:rPr>
              <a:t>In </a:t>
            </a:r>
            <a:r>
              <a:rPr lang="en-US" sz="1600" dirty="0">
                <a:solidFill>
                  <a:schemeClr val="tx2">
                    <a:lumMod val="75000"/>
                    <a:lumOff val="25000"/>
                  </a:schemeClr>
                </a:solidFill>
              </a:rPr>
              <a:t>the next screen, click </a:t>
            </a:r>
            <a:r>
              <a:rPr lang="en-US" sz="1600" b="1" dirty="0">
                <a:solidFill>
                  <a:schemeClr val="tx2">
                    <a:lumMod val="75000"/>
                    <a:lumOff val="25000"/>
                  </a:schemeClr>
                </a:solidFill>
              </a:rPr>
              <a:t>Browse </a:t>
            </a:r>
            <a:r>
              <a:rPr lang="en-US" sz="1600" b="1" dirty="0" err="1">
                <a:solidFill>
                  <a:schemeClr val="tx2">
                    <a:lumMod val="75000"/>
                    <a:lumOff val="25000"/>
                  </a:schemeClr>
                </a:solidFill>
              </a:rPr>
              <a:t>changesets</a:t>
            </a:r>
            <a:r>
              <a:rPr lang="en-US" sz="1600" b="1" dirty="0">
                <a:solidFill>
                  <a:schemeClr val="tx2">
                    <a:lumMod val="75000"/>
                    <a:lumOff val="25000"/>
                  </a:schemeClr>
                </a:solidFill>
              </a:rPr>
              <a:t> </a:t>
            </a:r>
            <a:r>
              <a:rPr lang="en-US" sz="1600" dirty="0">
                <a:solidFill>
                  <a:schemeClr val="tx2">
                    <a:lumMod val="75000"/>
                    <a:lumOff val="25000"/>
                  </a:schemeClr>
                </a:solidFill>
              </a:rPr>
              <a:t>to see the list of </a:t>
            </a:r>
            <a:r>
              <a:rPr lang="en-US" sz="1600" dirty="0" err="1">
                <a:solidFill>
                  <a:schemeClr val="tx2">
                    <a:lumMod val="75000"/>
                    <a:lumOff val="25000"/>
                  </a:schemeClr>
                </a:solidFill>
              </a:rPr>
              <a:t>changesets</a:t>
            </a:r>
            <a:r>
              <a:rPr lang="en-US" sz="1600" dirty="0">
                <a:solidFill>
                  <a:schemeClr val="tx2">
                    <a:lumMod val="75000"/>
                    <a:lumOff val="25000"/>
                  </a:schemeClr>
                </a:solidFill>
              </a:rPr>
              <a:t> available for the review</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378121" y="1271070"/>
            <a:ext cx="4941131" cy="3271433"/>
          </a:xfrm>
          <a:prstGeom prst="rect">
            <a:avLst/>
          </a:prstGeom>
        </p:spPr>
      </p:pic>
    </p:spTree>
    <p:extLst>
      <p:ext uri="{BB962C8B-B14F-4D97-AF65-F5344CB8AC3E}">
        <p14:creationId xmlns:p14="http://schemas.microsoft.com/office/powerpoint/2010/main" val="260525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21</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1077218"/>
          </a:xfrm>
          <a:prstGeom prst="rect">
            <a:avLst/>
          </a:prstGeom>
        </p:spPr>
        <p:txBody>
          <a:bodyPr wrap="square">
            <a:spAutoFit/>
          </a:bodyPr>
          <a:lstStyle/>
          <a:p>
            <a:r>
              <a:rPr lang="en-US" sz="1600" dirty="0" smtClean="0">
                <a:solidFill>
                  <a:schemeClr val="tx2">
                    <a:lumMod val="75000"/>
                    <a:lumOff val="25000"/>
                  </a:schemeClr>
                </a:solidFill>
              </a:rPr>
              <a:t>Select </a:t>
            </a:r>
            <a:r>
              <a:rPr lang="en-US" sz="1600" dirty="0">
                <a:solidFill>
                  <a:schemeClr val="tx2">
                    <a:lumMod val="75000"/>
                    <a:lumOff val="25000"/>
                  </a:schemeClr>
                </a:solidFill>
              </a:rPr>
              <a:t>the </a:t>
            </a:r>
            <a:r>
              <a:rPr lang="en-US" sz="1600" dirty="0" err="1">
                <a:solidFill>
                  <a:schemeClr val="tx2">
                    <a:lumMod val="75000"/>
                    <a:lumOff val="25000"/>
                  </a:schemeClr>
                </a:solidFill>
              </a:rPr>
              <a:t>changesets</a:t>
            </a:r>
            <a:r>
              <a:rPr lang="en-US" sz="1600" dirty="0">
                <a:solidFill>
                  <a:schemeClr val="tx2">
                    <a:lumMod val="75000"/>
                    <a:lumOff val="25000"/>
                  </a:schemeClr>
                </a:solidFill>
              </a:rPr>
              <a:t> that you want to be reviewed, then click </a:t>
            </a:r>
            <a:r>
              <a:rPr lang="en-US" sz="1600" b="1" dirty="0">
                <a:solidFill>
                  <a:schemeClr val="tx2">
                    <a:lumMod val="75000"/>
                    <a:lumOff val="25000"/>
                  </a:schemeClr>
                </a:solidFill>
              </a:rPr>
              <a:t>Edit Details</a:t>
            </a:r>
            <a:r>
              <a:rPr lang="en-US" sz="1600" dirty="0">
                <a:solidFill>
                  <a:schemeClr val="tx2">
                    <a:lumMod val="75000"/>
                    <a:lumOff val="25000"/>
                  </a:schemeClr>
                </a:solidFill>
              </a:rPr>
              <a:t>:</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5" name="Picture 4"/>
          <p:cNvPicPr>
            <a:picLocks noChangeAspect="1"/>
          </p:cNvPicPr>
          <p:nvPr/>
        </p:nvPicPr>
        <p:blipFill>
          <a:blip r:embed="rId2"/>
          <a:stretch>
            <a:fillRect/>
          </a:stretch>
        </p:blipFill>
        <p:spPr>
          <a:xfrm>
            <a:off x="384048" y="1015432"/>
            <a:ext cx="6523721" cy="3497573"/>
          </a:xfrm>
          <a:prstGeom prst="rect">
            <a:avLst/>
          </a:prstGeom>
        </p:spPr>
      </p:pic>
    </p:spTree>
    <p:extLst>
      <p:ext uri="{BB962C8B-B14F-4D97-AF65-F5344CB8AC3E}">
        <p14:creationId xmlns:p14="http://schemas.microsoft.com/office/powerpoint/2010/main" val="2051345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22</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1323439"/>
          </a:xfrm>
          <a:prstGeom prst="rect">
            <a:avLst/>
          </a:prstGeom>
        </p:spPr>
        <p:txBody>
          <a:bodyPr wrap="square">
            <a:spAutoFit/>
          </a:bodyPr>
          <a:lstStyle/>
          <a:p>
            <a:r>
              <a:rPr lang="en-US" sz="1600" dirty="0" smtClean="0">
                <a:solidFill>
                  <a:schemeClr val="tx2">
                    <a:lumMod val="75000"/>
                    <a:lumOff val="25000"/>
                  </a:schemeClr>
                </a:solidFill>
              </a:rPr>
              <a:t>Now </a:t>
            </a:r>
            <a:r>
              <a:rPr lang="en-US" sz="1600" dirty="0">
                <a:solidFill>
                  <a:schemeClr val="tx2">
                    <a:lumMod val="75000"/>
                    <a:lumOff val="25000"/>
                  </a:schemeClr>
                </a:solidFill>
              </a:rPr>
              <a:t>add reviewers and update the review information, then click </a:t>
            </a:r>
            <a:r>
              <a:rPr lang="en-US" sz="1600" b="1" dirty="0">
                <a:solidFill>
                  <a:schemeClr val="tx2">
                    <a:lumMod val="75000"/>
                    <a:lumOff val="25000"/>
                  </a:schemeClr>
                </a:solidFill>
              </a:rPr>
              <a:t>Start Review</a:t>
            </a:r>
            <a:r>
              <a:rPr lang="en-US" sz="1600" dirty="0">
                <a:solidFill>
                  <a:schemeClr val="tx2">
                    <a:lumMod val="75000"/>
                    <a:lumOff val="25000"/>
                  </a:schemeClr>
                </a:solidFill>
              </a:rPr>
              <a:t>:  </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4" name="Picture 3"/>
          <p:cNvPicPr>
            <a:picLocks noChangeAspect="1"/>
          </p:cNvPicPr>
          <p:nvPr/>
        </p:nvPicPr>
        <p:blipFill>
          <a:blip r:embed="rId2"/>
          <a:stretch>
            <a:fillRect/>
          </a:stretch>
        </p:blipFill>
        <p:spPr>
          <a:xfrm>
            <a:off x="384048" y="1016001"/>
            <a:ext cx="4694921" cy="3462999"/>
          </a:xfrm>
          <a:prstGeom prst="rect">
            <a:avLst/>
          </a:prstGeom>
        </p:spPr>
      </p:pic>
    </p:spTree>
    <p:extLst>
      <p:ext uri="{BB962C8B-B14F-4D97-AF65-F5344CB8AC3E}">
        <p14:creationId xmlns:p14="http://schemas.microsoft.com/office/powerpoint/2010/main" val="2361876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23</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2062103"/>
          </a:xfrm>
          <a:prstGeom prst="rect">
            <a:avLst/>
          </a:prstGeom>
        </p:spPr>
        <p:txBody>
          <a:bodyPr wrap="square">
            <a:spAutoFit/>
          </a:bodyPr>
          <a:lstStyle/>
          <a:p>
            <a:r>
              <a:rPr lang="en-US" sz="1600" dirty="0" smtClean="0">
                <a:solidFill>
                  <a:schemeClr val="tx2">
                    <a:lumMod val="75000"/>
                    <a:lumOff val="25000"/>
                  </a:schemeClr>
                </a:solidFill>
              </a:rPr>
              <a:t>The </a:t>
            </a:r>
            <a:r>
              <a:rPr lang="en-US" sz="1600" dirty="0">
                <a:solidFill>
                  <a:schemeClr val="tx2">
                    <a:lumMod val="75000"/>
                    <a:lumOff val="25000"/>
                  </a:schemeClr>
                </a:solidFill>
              </a:rPr>
              <a:t>review is now created and the reviewers will have been notified that a review is pending</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5" name="Picture 4"/>
          <p:cNvPicPr>
            <a:picLocks noChangeAspect="1"/>
          </p:cNvPicPr>
          <p:nvPr/>
        </p:nvPicPr>
        <p:blipFill>
          <a:blip r:embed="rId2"/>
          <a:stretch>
            <a:fillRect/>
          </a:stretch>
        </p:blipFill>
        <p:spPr>
          <a:xfrm>
            <a:off x="384047" y="1288373"/>
            <a:ext cx="6439539" cy="3201589"/>
          </a:xfrm>
          <a:prstGeom prst="rect">
            <a:avLst/>
          </a:prstGeom>
        </p:spPr>
      </p:pic>
    </p:spTree>
    <p:extLst>
      <p:ext uri="{BB962C8B-B14F-4D97-AF65-F5344CB8AC3E}">
        <p14:creationId xmlns:p14="http://schemas.microsoft.com/office/powerpoint/2010/main" val="3943677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Create a </a:t>
            </a:r>
            <a:r>
              <a:rPr lang="en-US" dirty="0" smtClean="0"/>
              <a:t>review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24</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1569660"/>
          </a:xfrm>
          <a:prstGeom prst="rect">
            <a:avLst/>
          </a:prstGeom>
        </p:spPr>
        <p:txBody>
          <a:bodyPr wrap="square">
            <a:spAutoFit/>
          </a:bodyPr>
          <a:lstStyle/>
          <a:p>
            <a:r>
              <a:rPr lang="en-US" sz="1600" dirty="0" smtClean="0">
                <a:solidFill>
                  <a:schemeClr val="tx2">
                    <a:lumMod val="75000"/>
                    <a:lumOff val="25000"/>
                  </a:schemeClr>
                </a:solidFill>
              </a:rPr>
              <a:t>In </a:t>
            </a:r>
            <a:r>
              <a:rPr lang="en-US" sz="1600" dirty="0">
                <a:solidFill>
                  <a:schemeClr val="tx2">
                    <a:lumMod val="75000"/>
                    <a:lumOff val="25000"/>
                  </a:schemeClr>
                </a:solidFill>
              </a:rPr>
              <a:t>order to close a review, when you are the moderator, you need to click on </a:t>
            </a:r>
            <a:r>
              <a:rPr lang="en-US" sz="1600" b="1" dirty="0">
                <a:solidFill>
                  <a:schemeClr val="tx2">
                    <a:lumMod val="75000"/>
                    <a:lumOff val="25000"/>
                  </a:schemeClr>
                </a:solidFill>
              </a:rPr>
              <a:t>Summarize</a:t>
            </a:r>
            <a:r>
              <a:rPr lang="en-US" sz="1600" dirty="0">
                <a:solidFill>
                  <a:schemeClr val="tx2">
                    <a:lumMod val="75000"/>
                    <a:lumOff val="25000"/>
                  </a:schemeClr>
                </a:solidFill>
              </a:rPr>
              <a:t> at the top right and then close the review from the dialog:</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5" name="Picture 4"/>
          <p:cNvPicPr>
            <a:picLocks noChangeAspect="1"/>
          </p:cNvPicPr>
          <p:nvPr/>
        </p:nvPicPr>
        <p:blipFill>
          <a:blip r:embed="rId2"/>
          <a:stretch>
            <a:fillRect/>
          </a:stretch>
        </p:blipFill>
        <p:spPr>
          <a:xfrm>
            <a:off x="384048" y="1230382"/>
            <a:ext cx="4613373" cy="3347778"/>
          </a:xfrm>
          <a:prstGeom prst="rect">
            <a:avLst/>
          </a:prstGeom>
        </p:spPr>
      </p:pic>
    </p:spTree>
    <p:extLst>
      <p:ext uri="{BB962C8B-B14F-4D97-AF65-F5344CB8AC3E}">
        <p14:creationId xmlns:p14="http://schemas.microsoft.com/office/powerpoint/2010/main" val="2858949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a:t>
            </a:r>
            <a:r>
              <a:rPr lang="en-US" dirty="0" smtClean="0"/>
              <a:t>JIRA Integration</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25</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309698" y="688399"/>
            <a:ext cx="8392772" cy="4278094"/>
          </a:xfrm>
          <a:prstGeom prst="rect">
            <a:avLst/>
          </a:prstGeom>
        </p:spPr>
        <p:txBody>
          <a:bodyPr wrap="square">
            <a:spAutoFit/>
          </a:bodyPr>
          <a:lstStyle/>
          <a:p>
            <a:r>
              <a:rPr lang="en-US" sz="1600" dirty="0">
                <a:solidFill>
                  <a:schemeClr val="tx2">
                    <a:lumMod val="75000"/>
                    <a:lumOff val="25000"/>
                  </a:schemeClr>
                </a:solidFill>
              </a:rPr>
              <a:t>When Crucible was first installed, Jira Software integration may have been configured using the setup wizard, which configures the Jira Software connection automatically for user management. However, Jira Software integration with Crucible can be configured at any time after </a:t>
            </a:r>
            <a:r>
              <a:rPr lang="en-US" sz="1600" dirty="0" smtClean="0">
                <a:solidFill>
                  <a:schemeClr val="tx2">
                    <a:lumMod val="75000"/>
                    <a:lumOff val="25000"/>
                  </a:schemeClr>
                </a:solidFill>
              </a:rPr>
              <a:t>installation.</a:t>
            </a: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The </a:t>
            </a:r>
            <a:r>
              <a:rPr lang="en-US" sz="1600" b="1" dirty="0" smtClean="0">
                <a:solidFill>
                  <a:schemeClr val="tx2">
                    <a:lumMod val="75000"/>
                    <a:lumOff val="25000"/>
                  </a:schemeClr>
                </a:solidFill>
              </a:rPr>
              <a:t>benefits</a:t>
            </a:r>
            <a:r>
              <a:rPr lang="en-US" sz="1600" dirty="0" smtClean="0">
                <a:solidFill>
                  <a:schemeClr val="tx2">
                    <a:lumMod val="75000"/>
                    <a:lumOff val="25000"/>
                  </a:schemeClr>
                </a:solidFill>
              </a:rPr>
              <a:t> when </a:t>
            </a:r>
            <a:r>
              <a:rPr lang="en-US" sz="1600" dirty="0">
                <a:solidFill>
                  <a:schemeClr val="tx2">
                    <a:lumMod val="75000"/>
                    <a:lumOff val="25000"/>
                  </a:schemeClr>
                </a:solidFill>
              </a:rPr>
              <a:t>Crucible is integrated with Jira </a:t>
            </a:r>
            <a:r>
              <a:rPr lang="en-US" sz="1600" dirty="0" smtClean="0">
                <a:solidFill>
                  <a:schemeClr val="tx2">
                    <a:lumMod val="75000"/>
                    <a:lumOff val="25000"/>
                  </a:schemeClr>
                </a:solidFill>
              </a:rPr>
              <a:t>Software are as follows:</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See all the Crucible reviews related to a Jira Software issue</a:t>
            </a:r>
          </a:p>
          <a:p>
            <a:pPr marL="285750" indent="-285750">
              <a:buFont typeface="Arial" panose="020B0604020202020204" pitchFamily="34" charset="0"/>
              <a:buChar char="•"/>
            </a:pPr>
            <a:r>
              <a:rPr lang="en-US" sz="1600" dirty="0">
                <a:solidFill>
                  <a:schemeClr val="tx2">
                    <a:lumMod val="75000"/>
                    <a:lumOff val="25000"/>
                  </a:schemeClr>
                </a:solidFill>
              </a:rPr>
              <a:t>Create a Crucible review directly from an issue in Jira Software</a:t>
            </a:r>
          </a:p>
          <a:p>
            <a:pPr marL="285750" indent="-285750">
              <a:buFont typeface="Arial" panose="020B0604020202020204" pitchFamily="34" charset="0"/>
              <a:buChar char="•"/>
            </a:pPr>
            <a:r>
              <a:rPr lang="en-US" sz="1600" dirty="0">
                <a:solidFill>
                  <a:schemeClr val="tx2">
                    <a:lumMod val="75000"/>
                    <a:lumOff val="25000"/>
                  </a:schemeClr>
                </a:solidFill>
              </a:rPr>
              <a:t>Link your Crucible review to a Jira Software issue</a:t>
            </a:r>
          </a:p>
          <a:p>
            <a:pPr marL="285750" indent="-285750">
              <a:buFont typeface="Arial" panose="020B0604020202020204" pitchFamily="34" charset="0"/>
              <a:buChar char="•"/>
            </a:pPr>
            <a:r>
              <a:rPr lang="en-US" sz="1600" dirty="0">
                <a:solidFill>
                  <a:schemeClr val="tx2">
                    <a:lumMod val="75000"/>
                    <a:lumOff val="25000"/>
                  </a:schemeClr>
                </a:solidFill>
              </a:rPr>
              <a:t>Create a Jira Software issue from a review comment</a:t>
            </a:r>
          </a:p>
          <a:p>
            <a:pPr marL="285750" indent="-285750">
              <a:buFont typeface="Arial" panose="020B0604020202020204" pitchFamily="34" charset="0"/>
              <a:buChar char="•"/>
            </a:pPr>
            <a:r>
              <a:rPr lang="en-US" sz="1600" dirty="0">
                <a:solidFill>
                  <a:schemeClr val="tx2">
                    <a:lumMod val="75000"/>
                    <a:lumOff val="25000"/>
                  </a:schemeClr>
                </a:solidFill>
              </a:rPr>
              <a:t>Transition Jira Software issues automatically</a:t>
            </a:r>
          </a:p>
          <a:p>
            <a:pPr marL="285750" indent="-285750">
              <a:buFont typeface="Arial" panose="020B0604020202020204" pitchFamily="34" charset="0"/>
              <a:buChar char="•"/>
            </a:pPr>
            <a:r>
              <a:rPr lang="en-US" sz="1600" dirty="0">
                <a:solidFill>
                  <a:schemeClr val="tx2">
                    <a:lumMod val="75000"/>
                    <a:lumOff val="25000"/>
                  </a:schemeClr>
                </a:solidFill>
              </a:rPr>
              <a:t>Transition Jira Software issues from within Crucible</a:t>
            </a:r>
          </a:p>
          <a:p>
            <a:pPr marL="285750" indent="-285750">
              <a:buFont typeface="Arial" panose="020B0604020202020204" pitchFamily="34" charset="0"/>
              <a:buChar char="•"/>
            </a:pPr>
            <a:r>
              <a:rPr lang="en-US" sz="1600" dirty="0">
                <a:solidFill>
                  <a:schemeClr val="tx2">
                    <a:lumMod val="75000"/>
                    <a:lumOff val="25000"/>
                  </a:schemeClr>
                </a:solidFill>
              </a:rPr>
              <a:t>See issues from multiple instances of Jira Software</a:t>
            </a:r>
          </a:p>
          <a:p>
            <a:pPr marL="285750" indent="-285750">
              <a:buFont typeface="Arial" panose="020B0604020202020204" pitchFamily="34" charset="0"/>
              <a:buChar char="•"/>
            </a:pPr>
            <a:r>
              <a:rPr lang="en-US" sz="1600" dirty="0">
                <a:solidFill>
                  <a:schemeClr val="tx2">
                    <a:lumMod val="75000"/>
                    <a:lumOff val="25000"/>
                  </a:schemeClr>
                </a:solidFill>
              </a:rPr>
              <a:t>See open reviews or </a:t>
            </a:r>
            <a:r>
              <a:rPr lang="en-US" sz="1600" dirty="0" err="1">
                <a:solidFill>
                  <a:schemeClr val="tx2">
                    <a:lumMod val="75000"/>
                    <a:lumOff val="25000"/>
                  </a:schemeClr>
                </a:solidFill>
              </a:rPr>
              <a:t>unreviewed</a:t>
            </a:r>
            <a:r>
              <a:rPr lang="en-US" sz="1600" dirty="0">
                <a:solidFill>
                  <a:schemeClr val="tx2">
                    <a:lumMod val="75000"/>
                    <a:lumOff val="25000"/>
                  </a:schemeClr>
                </a:solidFill>
              </a:rPr>
              <a:t> commits for an entire version within Jira Software</a:t>
            </a:r>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spTree>
    <p:extLst>
      <p:ext uri="{BB962C8B-B14F-4D97-AF65-F5344CB8AC3E}">
        <p14:creationId xmlns:p14="http://schemas.microsoft.com/office/powerpoint/2010/main" val="2189765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079CE-1157-1949-82DC-628D3FB1658D}"/>
              </a:ext>
            </a:extLst>
          </p:cNvPr>
          <p:cNvSpPr>
            <a:spLocks noGrp="1"/>
          </p:cNvSpPr>
          <p:nvPr>
            <p:ph type="body" sz="quarter" idx="11"/>
          </p:nvPr>
        </p:nvSpPr>
        <p:spPr>
          <a:xfrm>
            <a:off x="391633" y="2704549"/>
            <a:ext cx="8207508" cy="369332"/>
          </a:xfrm>
        </p:spPr>
        <p:txBody>
          <a:bodyPr/>
          <a:lstStyle/>
          <a:p>
            <a:r>
              <a:rPr lang="en-US" dirty="0"/>
              <a:t>DE </a:t>
            </a:r>
            <a:r>
              <a:rPr lang="en-US" dirty="0" err="1"/>
              <a:t>CoE</a:t>
            </a:r>
            <a:r>
              <a:rPr lang="en-US" dirty="0"/>
              <a:t> - Engineering </a:t>
            </a:r>
            <a:r>
              <a:rPr lang="en-US" dirty="0" smtClean="0"/>
              <a:t>Excellence</a:t>
            </a:r>
            <a:endParaRPr lang="en-US" dirty="0"/>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a:xfrm>
            <a:off x="391633" y="3147679"/>
            <a:ext cx="8207508" cy="276999"/>
          </a:xfrm>
        </p:spPr>
        <p:txBody>
          <a:bodyPr/>
          <a:lstStyle/>
          <a:p>
            <a:r>
              <a:rPr lang="en-US" dirty="0" smtClean="0"/>
              <a:t>DETAGEnggExcellence@cognizant.com</a:t>
            </a:r>
            <a:endParaRPr lang="en-US" dirty="0"/>
          </a:p>
        </p:txBody>
      </p:sp>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Overview</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3</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524315"/>
          </a:xfrm>
          <a:prstGeom prst="rect">
            <a:avLst/>
          </a:prstGeom>
        </p:spPr>
        <p:txBody>
          <a:bodyPr wrap="square">
            <a:spAutoFit/>
          </a:bodyPr>
          <a:lstStyle/>
          <a:p>
            <a:r>
              <a:rPr lang="en-US" sz="1600" dirty="0" smtClean="0">
                <a:solidFill>
                  <a:schemeClr val="tx2">
                    <a:lumMod val="75000"/>
                    <a:lumOff val="25000"/>
                  </a:schemeClr>
                </a:solidFill>
              </a:rPr>
              <a:t>Atlassian </a:t>
            </a:r>
            <a:r>
              <a:rPr lang="en-US" sz="1600" dirty="0">
                <a:solidFill>
                  <a:schemeClr val="tx2">
                    <a:lumMod val="75000"/>
                    <a:lumOff val="25000"/>
                  </a:schemeClr>
                </a:solidFill>
              </a:rPr>
              <a:t>Crucible is the on-premises code review solution for enterprise teams. It allows your development teams to catch major defects, improve code architecture, and discuss desired improvements, without the need for </a:t>
            </a:r>
            <a:r>
              <a:rPr lang="en-US" sz="1600" dirty="0" smtClean="0">
                <a:solidFill>
                  <a:schemeClr val="tx2">
                    <a:lumMod val="75000"/>
                    <a:lumOff val="25000"/>
                  </a:schemeClr>
                </a:solidFill>
              </a:rPr>
              <a:t>meetings.</a:t>
            </a: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r>
              <a:rPr lang="en-US" sz="1600" dirty="0" smtClean="0">
                <a:solidFill>
                  <a:schemeClr val="tx2">
                    <a:lumMod val="75000"/>
                    <a:lumOff val="25000"/>
                  </a:schemeClr>
                </a:solidFill>
              </a:rPr>
              <a:t>Crucible </a:t>
            </a:r>
            <a:r>
              <a:rPr lang="en-US" sz="1600" dirty="0">
                <a:solidFill>
                  <a:schemeClr val="tx2">
                    <a:lumMod val="75000"/>
                    <a:lumOff val="25000"/>
                  </a:schemeClr>
                </a:solidFill>
              </a:rPr>
              <a:t>is a Java web application, that works with all modern browsers</a:t>
            </a:r>
            <a:r>
              <a:rPr lang="en-US" sz="1600" dirty="0" smtClean="0">
                <a:solidFill>
                  <a:schemeClr val="tx2">
                    <a:lumMod val="75000"/>
                    <a:lumOff val="25000"/>
                  </a:schemeClr>
                </a:solidFill>
              </a:rPr>
              <a:t>.</a:t>
            </a:r>
          </a:p>
          <a:p>
            <a:endParaRPr lang="en-US" sz="1600" dirty="0">
              <a:solidFill>
                <a:schemeClr val="tx2">
                  <a:lumMod val="75000"/>
                  <a:lumOff val="25000"/>
                </a:schemeClr>
              </a:solidFill>
            </a:endParaRPr>
          </a:p>
          <a:p>
            <a:r>
              <a:rPr lang="en-US" sz="1600" dirty="0" smtClean="0">
                <a:solidFill>
                  <a:schemeClr val="tx2">
                    <a:lumMod val="75000"/>
                    <a:lumOff val="25000"/>
                  </a:schemeClr>
                </a:solidFill>
              </a:rPr>
              <a:t>You </a:t>
            </a:r>
            <a:r>
              <a:rPr lang="en-US" sz="1600" dirty="0">
                <a:solidFill>
                  <a:schemeClr val="tx2">
                    <a:lumMod val="75000"/>
                    <a:lumOff val="25000"/>
                  </a:schemeClr>
                </a:solidFill>
              </a:rPr>
              <a:t>can consider using Crucible if you meet any of the following</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Need to review multiple repos on one review</a:t>
            </a:r>
          </a:p>
          <a:p>
            <a:pPr marL="285750" indent="-285750">
              <a:buFont typeface="Arial" panose="020B0604020202020204" pitchFamily="34" charset="0"/>
              <a:buChar char="•"/>
            </a:pPr>
            <a:r>
              <a:rPr lang="en-US" sz="1600" dirty="0">
                <a:solidFill>
                  <a:schemeClr val="tx2">
                    <a:lumMod val="75000"/>
                    <a:lumOff val="25000"/>
                  </a:schemeClr>
                </a:solidFill>
              </a:rPr>
              <a:t>Not all code your reviewing is on </a:t>
            </a:r>
            <a:r>
              <a:rPr lang="en-US" sz="1600" dirty="0" err="1">
                <a:solidFill>
                  <a:schemeClr val="tx2">
                    <a:lumMod val="75000"/>
                    <a:lumOff val="25000"/>
                  </a:schemeClr>
                </a:solidFill>
              </a:rPr>
              <a:t>Git</a:t>
            </a:r>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Your reviews are very large, and you need to break down commits to </a:t>
            </a:r>
            <a:r>
              <a:rPr lang="en-US" sz="1600" dirty="0" smtClean="0">
                <a:solidFill>
                  <a:schemeClr val="tx2">
                    <a:lumMod val="75000"/>
                    <a:lumOff val="25000"/>
                  </a:schemeClr>
                </a:solidFill>
              </a:rPr>
              <a:t>separate </a:t>
            </a:r>
            <a:r>
              <a:rPr lang="en-US" sz="1600" dirty="0">
                <a:solidFill>
                  <a:schemeClr val="tx2">
                    <a:lumMod val="75000"/>
                    <a:lumOff val="25000"/>
                  </a:schemeClr>
                </a:solidFill>
              </a:rPr>
              <a:t>reviews</a:t>
            </a:r>
          </a:p>
          <a:p>
            <a:pPr marL="285750" indent="-285750">
              <a:buFont typeface="Arial" panose="020B0604020202020204" pitchFamily="34" charset="0"/>
              <a:buChar char="•"/>
            </a:pPr>
            <a:r>
              <a:rPr lang="en-US" sz="1600" dirty="0">
                <a:solidFill>
                  <a:schemeClr val="tx2">
                    <a:lumMod val="75000"/>
                    <a:lumOff val="25000"/>
                  </a:schemeClr>
                </a:solidFill>
              </a:rPr>
              <a:t>Your teams do not use a feature branch workflow</a:t>
            </a: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5" name="Picture 4"/>
          <p:cNvPicPr>
            <a:picLocks noChangeAspect="1"/>
          </p:cNvPicPr>
          <p:nvPr/>
        </p:nvPicPr>
        <p:blipFill>
          <a:blip r:embed="rId2"/>
          <a:stretch>
            <a:fillRect/>
          </a:stretch>
        </p:blipFill>
        <p:spPr>
          <a:xfrm>
            <a:off x="2490451" y="1424855"/>
            <a:ext cx="4667250" cy="1360694"/>
          </a:xfrm>
          <a:prstGeom prst="rect">
            <a:avLst/>
          </a:prstGeom>
        </p:spPr>
      </p:pic>
      <p:sp>
        <p:nvSpPr>
          <p:cNvPr id="12" name="Rectangle 11">
            <a:extLst>
              <a:ext uri="{FF2B5EF4-FFF2-40B4-BE49-F238E27FC236}">
                <a16:creationId xmlns:a16="http://schemas.microsoft.com/office/drawing/2014/main" id="{92C19AF3-1B66-3E4B-8D90-157576CA0A34}"/>
              </a:ext>
            </a:extLst>
          </p:cNvPr>
          <p:cNvSpPr/>
          <p:nvPr/>
        </p:nvSpPr>
        <p:spPr>
          <a:xfrm>
            <a:off x="590472" y="1699535"/>
            <a:ext cx="1752188" cy="830997"/>
          </a:xfrm>
          <a:prstGeom prst="rect">
            <a:avLst/>
          </a:prstGeom>
        </p:spPr>
        <p:txBody>
          <a:bodyPr wrap="square">
            <a:spAutoFit/>
          </a:bodyPr>
          <a:lstStyle/>
          <a:p>
            <a:r>
              <a:rPr lang="en-US" sz="2400" spc="300" dirty="0"/>
              <a:t>Crucible</a:t>
            </a:r>
            <a:r>
              <a:rPr lang="en-US" sz="1600" dirty="0" smtClean="0">
                <a:solidFill>
                  <a:schemeClr val="tx2">
                    <a:lumMod val="75000"/>
                    <a:lumOff val="25000"/>
                  </a:schemeClr>
                </a:solidFill>
              </a:rPr>
              <a:t> </a:t>
            </a:r>
            <a:r>
              <a:rPr lang="en-US" sz="2400" spc="300" dirty="0"/>
              <a:t>Workflow</a:t>
            </a:r>
          </a:p>
        </p:txBody>
      </p:sp>
    </p:spTree>
    <p:extLst>
      <p:ext uri="{BB962C8B-B14F-4D97-AF65-F5344CB8AC3E}">
        <p14:creationId xmlns:p14="http://schemas.microsoft.com/office/powerpoint/2010/main" val="95598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Features</a:t>
            </a:r>
            <a:endParaRPr lang="en-US" sz="1600" dirty="0">
              <a:solidFill>
                <a:schemeClr val="tx2">
                  <a:lumMod val="75000"/>
                  <a:lumOff val="25000"/>
                </a:schemeClr>
              </a:solidFill>
              <a:latin typeface="+mn-lt"/>
              <a:ea typeface="+mn-ea"/>
              <a:cs typeface="+mn-cs"/>
            </a:endParaRPr>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4</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1077218"/>
          </a:xfrm>
          <a:prstGeom prst="rect">
            <a:avLst/>
          </a:prstGeom>
        </p:spPr>
        <p:txBody>
          <a:bodyPr wrap="square">
            <a:spAutoFit/>
          </a:bodyPr>
          <a:lstStyle/>
          <a:p>
            <a:r>
              <a:rPr lang="en-US" sz="1600" dirty="0" smtClean="0">
                <a:solidFill>
                  <a:schemeClr val="tx2">
                    <a:lumMod val="75000"/>
                    <a:lumOff val="25000"/>
                  </a:schemeClr>
                </a:solidFill>
              </a:rPr>
              <a:t>Crucible is a lightweight</a:t>
            </a:r>
            <a:r>
              <a:rPr lang="en-US" sz="1600" dirty="0">
                <a:solidFill>
                  <a:schemeClr val="tx2">
                    <a:lumMod val="75000"/>
                    <a:lumOff val="25000"/>
                  </a:schemeClr>
                </a:solidFill>
              </a:rPr>
              <a:t>, formal code </a:t>
            </a:r>
            <a:r>
              <a:rPr lang="en-US" sz="1600" dirty="0" smtClean="0">
                <a:solidFill>
                  <a:schemeClr val="tx2">
                    <a:lumMod val="75000"/>
                    <a:lumOff val="25000"/>
                  </a:schemeClr>
                </a:solidFill>
              </a:rPr>
              <a:t>review tool with which </a:t>
            </a:r>
            <a:r>
              <a:rPr lang="en-US" sz="1600" dirty="0">
                <a:solidFill>
                  <a:schemeClr val="tx2">
                    <a:lumMod val="75000"/>
                    <a:lumOff val="25000"/>
                  </a:schemeClr>
                </a:solidFill>
              </a:rPr>
              <a:t>you can collaborate with your team to ship high quality code.</a:t>
            </a:r>
          </a:p>
          <a:p>
            <a:r>
              <a:rPr lang="en-US" sz="1600" dirty="0">
                <a:solidFill>
                  <a:schemeClr val="tx2">
                    <a:lumMod val="75000"/>
                    <a:lumOff val="25000"/>
                  </a:schemeClr>
                </a:solidFill>
              </a:rPr>
              <a:t> </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graphicFrame>
        <p:nvGraphicFramePr>
          <p:cNvPr id="4" name="Diagram 3"/>
          <p:cNvGraphicFramePr/>
          <p:nvPr>
            <p:extLst>
              <p:ext uri="{D42A27DB-BD31-4B8C-83A1-F6EECF244321}">
                <p14:modId xmlns:p14="http://schemas.microsoft.com/office/powerpoint/2010/main" val="4038325355"/>
              </p:ext>
            </p:extLst>
          </p:nvPr>
        </p:nvGraphicFramePr>
        <p:xfrm>
          <a:off x="384048" y="1230382"/>
          <a:ext cx="8160184" cy="3373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684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Features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37963" y="602963"/>
            <a:ext cx="8392772" cy="584775"/>
          </a:xfrm>
          <a:prstGeom prst="rect">
            <a:avLst/>
          </a:prstGeom>
        </p:spPr>
        <p:txBody>
          <a:bodyPr wrap="square">
            <a:spAutoFit/>
          </a:bodyPr>
          <a:lstStyle/>
          <a:p>
            <a:r>
              <a:rPr lang="en-US" sz="1600" dirty="0">
                <a:solidFill>
                  <a:schemeClr val="tx2">
                    <a:lumMod val="75000"/>
                    <a:lumOff val="25000"/>
                  </a:schemeClr>
                </a:solidFill>
              </a:rPr>
              <a:t> </a:t>
            </a:r>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graphicFrame>
        <p:nvGraphicFramePr>
          <p:cNvPr id="5" name="Diagram 4"/>
          <p:cNvGraphicFramePr/>
          <p:nvPr>
            <p:extLst>
              <p:ext uri="{D42A27DB-BD31-4B8C-83A1-F6EECF244321}">
                <p14:modId xmlns:p14="http://schemas.microsoft.com/office/powerpoint/2010/main" val="3163690200"/>
              </p:ext>
            </p:extLst>
          </p:nvPr>
        </p:nvGraphicFramePr>
        <p:xfrm>
          <a:off x="384049" y="835104"/>
          <a:ext cx="4050300" cy="35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72450008"/>
              </p:ext>
            </p:extLst>
          </p:nvPr>
        </p:nvGraphicFramePr>
        <p:xfrm>
          <a:off x="4580435" y="868422"/>
          <a:ext cx="4366750" cy="35615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584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System Requirements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59236630"/>
              </p:ext>
            </p:extLst>
          </p:nvPr>
        </p:nvGraphicFramePr>
        <p:xfrm>
          <a:off x="384048" y="706297"/>
          <a:ext cx="8417052" cy="3865703"/>
        </p:xfrm>
        <a:graphic>
          <a:graphicData uri="http://schemas.openxmlformats.org/drawingml/2006/table">
            <a:tbl>
              <a:tblPr firstRow="1" bandRow="1">
                <a:tableStyleId>{5C22544A-7EE6-4342-B048-85BDC9FD1C3A}</a:tableStyleId>
              </a:tblPr>
              <a:tblGrid>
                <a:gridCol w="3559708">
                  <a:extLst>
                    <a:ext uri="{9D8B030D-6E8A-4147-A177-3AD203B41FA5}">
                      <a16:colId xmlns:a16="http://schemas.microsoft.com/office/drawing/2014/main" val="3166568773"/>
                    </a:ext>
                  </a:extLst>
                </a:gridCol>
                <a:gridCol w="4857344">
                  <a:extLst>
                    <a:ext uri="{9D8B030D-6E8A-4147-A177-3AD203B41FA5}">
                      <a16:colId xmlns:a16="http://schemas.microsoft.com/office/drawing/2014/main" val="1158484478"/>
                    </a:ext>
                  </a:extLst>
                </a:gridCol>
              </a:tblGrid>
              <a:tr h="359155">
                <a:tc>
                  <a:txBody>
                    <a:bodyPr/>
                    <a:lstStyle/>
                    <a:p>
                      <a:pPr marL="0" algn="l" defTabSz="914378" rtl="0" eaLnBrk="1" latinLnBrk="0" hangingPunct="1"/>
                      <a:r>
                        <a:rPr lang="en-US" sz="1600" kern="1200" dirty="0" smtClean="0">
                          <a:solidFill>
                            <a:schemeClr val="dk1"/>
                          </a:solidFill>
                          <a:latin typeface="+mn-lt"/>
                          <a:ea typeface="+mn-ea"/>
                          <a:cs typeface="+mn-cs"/>
                        </a:rPr>
                        <a:t>Tool Name</a:t>
                      </a:r>
                      <a:endParaRPr lang="en-US" sz="1600" kern="1200" dirty="0">
                        <a:solidFill>
                          <a:schemeClr val="dk1"/>
                        </a:solidFill>
                        <a:latin typeface="+mn-lt"/>
                        <a:ea typeface="+mn-ea"/>
                        <a:cs typeface="+mn-cs"/>
                      </a:endParaRPr>
                    </a:p>
                  </a:txBody>
                  <a:tcPr>
                    <a:solidFill>
                      <a:schemeClr val="bg1">
                        <a:lumMod val="85000"/>
                      </a:schemeClr>
                    </a:solidFill>
                  </a:tcPr>
                </a:tc>
                <a:tc>
                  <a:txBody>
                    <a:bodyPr/>
                    <a:lstStyle/>
                    <a:p>
                      <a:r>
                        <a:rPr lang="en-US" sz="1600" b="1" kern="1200" dirty="0" smtClean="0">
                          <a:solidFill>
                            <a:schemeClr val="dk1"/>
                          </a:solidFill>
                          <a:latin typeface="+mn-lt"/>
                          <a:ea typeface="+mn-ea"/>
                          <a:cs typeface="+mn-cs"/>
                        </a:rPr>
                        <a:t>Crucible 4.8 (Central Instance)</a:t>
                      </a:r>
                      <a:endParaRPr lang="en-US" sz="1600" b="1"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3783634972"/>
                  </a:ext>
                </a:extLst>
              </a:tr>
              <a:tr h="1329056">
                <a:tc>
                  <a:txBody>
                    <a:bodyPr/>
                    <a:lstStyle/>
                    <a:p>
                      <a:r>
                        <a:rPr lang="en-US" sz="1600" dirty="0" smtClean="0"/>
                        <a:t>Software Requirements</a:t>
                      </a:r>
                      <a:endParaRPr lang="en-US" sz="1600" dirty="0"/>
                    </a:p>
                  </a:txBody>
                  <a:tcPr/>
                </a:tc>
                <a:tc>
                  <a:txBody>
                    <a:bodyPr/>
                    <a:lstStyle/>
                    <a:p>
                      <a:r>
                        <a:rPr lang="en-US" sz="1600" dirty="0" smtClean="0"/>
                        <a:t>Oracle JDK</a:t>
                      </a:r>
                      <a:r>
                        <a:rPr lang="en-US" sz="1600" baseline="0" dirty="0" smtClean="0"/>
                        <a:t> </a:t>
                      </a:r>
                      <a:r>
                        <a:rPr lang="en-US" sz="1600" dirty="0" smtClean="0"/>
                        <a:t>1.8, </a:t>
                      </a:r>
                      <a:r>
                        <a:rPr lang="en-US" sz="1600" dirty="0" err="1" smtClean="0"/>
                        <a:t>AdoptOpen</a:t>
                      </a:r>
                      <a:r>
                        <a:rPr lang="en-US" sz="1600" dirty="0" smtClean="0"/>
                        <a:t> JDK 1.8</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600" dirty="0" smtClean="0"/>
                        <a:t>Chrome,</a:t>
                      </a:r>
                      <a:r>
                        <a:rPr lang="en-US" sz="1600" baseline="0" dirty="0" smtClean="0"/>
                        <a:t> MySQL enterprise edition 5.6/5.7 or </a:t>
                      </a:r>
                      <a:r>
                        <a:rPr lang="en-US" sz="1600" b="0" i="0" kern="1200" dirty="0" smtClean="0">
                          <a:solidFill>
                            <a:schemeClr val="dk1"/>
                          </a:solidFill>
                          <a:effectLst/>
                          <a:latin typeface="+mn-lt"/>
                          <a:ea typeface="+mn-ea"/>
                          <a:cs typeface="+mn-cs"/>
                        </a:rPr>
                        <a:t>PostgreSQL 11, 10, 10.5, 9.6</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600" baseline="0" dirty="0" smtClean="0"/>
                        <a:t>/</a:t>
                      </a:r>
                      <a:r>
                        <a:rPr lang="pt-BR" sz="1600" b="0" i="0" kern="1200" dirty="0" smtClean="0">
                          <a:solidFill>
                            <a:schemeClr val="dk1"/>
                          </a:solidFill>
                          <a:effectLst/>
                          <a:latin typeface="+mn-lt"/>
                          <a:ea typeface="+mn-ea"/>
                          <a:cs typeface="+mn-cs"/>
                        </a:rPr>
                        <a:t>Oracle 12c R1, R2/SQL Server 2017/2016</a:t>
                      </a:r>
                      <a:endParaRPr lang="en-US" sz="1600" baseline="0" dirty="0" smtClean="0"/>
                    </a:p>
                  </a:txBody>
                  <a:tcPr/>
                </a:tc>
                <a:extLst>
                  <a:ext uri="{0D108BD9-81ED-4DB2-BD59-A6C34878D82A}">
                    <a16:rowId xmlns:a16="http://schemas.microsoft.com/office/drawing/2014/main" val="3294968794"/>
                  </a:ext>
                </a:extLst>
              </a:tr>
              <a:tr h="830660">
                <a:tc>
                  <a:txBody>
                    <a:bodyPr/>
                    <a:lstStyle/>
                    <a:p>
                      <a:r>
                        <a:rPr lang="en-US" sz="1600" dirty="0" smtClean="0"/>
                        <a:t>Hardware requirements</a:t>
                      </a:r>
                      <a:endParaRPr lang="en-US" sz="1600" dirty="0"/>
                    </a:p>
                  </a:txBody>
                  <a:tcPr/>
                </a:tc>
                <a:tc>
                  <a:txBody>
                    <a:bodyPr/>
                    <a:lstStyle/>
                    <a:p>
                      <a:r>
                        <a:rPr lang="en-US" sz="1600" dirty="0" smtClean="0"/>
                        <a:t>Windows OS, 16 GB RAM, 300 GB Hard disk, Quad</a:t>
                      </a:r>
                      <a:r>
                        <a:rPr lang="en-US" sz="1600" baseline="0" dirty="0" smtClean="0"/>
                        <a:t> core 1.8 GHz or higher configuration</a:t>
                      </a:r>
                      <a:endParaRPr lang="en-US" sz="1600" dirty="0"/>
                    </a:p>
                  </a:txBody>
                  <a:tcPr/>
                </a:tc>
                <a:extLst>
                  <a:ext uri="{0D108BD9-81ED-4DB2-BD59-A6C34878D82A}">
                    <a16:rowId xmlns:a16="http://schemas.microsoft.com/office/drawing/2014/main" val="1540118565"/>
                  </a:ext>
                </a:extLst>
              </a:tr>
              <a:tr h="628522">
                <a:tc>
                  <a:txBody>
                    <a:bodyPr/>
                    <a:lstStyle/>
                    <a:p>
                      <a:r>
                        <a:rPr lang="en-US" sz="1600" dirty="0" smtClean="0"/>
                        <a:t>Dependencies </a:t>
                      </a:r>
                      <a:endParaRPr lang="en-US"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dirty="0" err="1" smtClean="0"/>
                        <a:t>Git</a:t>
                      </a:r>
                      <a:r>
                        <a:rPr lang="en-US" sz="1600" baseline="0" dirty="0" smtClean="0"/>
                        <a:t> for windows(2.6.7-2.23.2)/SVN(1.8-1.10)/CVS(All versions)</a:t>
                      </a:r>
                      <a:endParaRPr lang="en-US" sz="1600" dirty="0" smtClean="0"/>
                    </a:p>
                  </a:txBody>
                  <a:tcPr/>
                </a:tc>
                <a:extLst>
                  <a:ext uri="{0D108BD9-81ED-4DB2-BD59-A6C34878D82A}">
                    <a16:rowId xmlns:a16="http://schemas.microsoft.com/office/drawing/2014/main" val="2019332115"/>
                  </a:ext>
                </a:extLst>
              </a:tr>
              <a:tr h="359155">
                <a:tc>
                  <a:txBody>
                    <a:bodyPr/>
                    <a:lstStyle/>
                    <a:p>
                      <a:r>
                        <a:rPr lang="en-US" sz="1600" dirty="0" smtClean="0"/>
                        <a:t>Other requirements</a:t>
                      </a:r>
                      <a:endParaRPr lang="en-US"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dirty="0" smtClean="0"/>
                        <a:t>Chrome/Firefox/Safari/MS Edge</a:t>
                      </a:r>
                    </a:p>
                  </a:txBody>
                  <a:tcPr/>
                </a:tc>
                <a:extLst>
                  <a:ext uri="{0D108BD9-81ED-4DB2-BD59-A6C34878D82A}">
                    <a16:rowId xmlns:a16="http://schemas.microsoft.com/office/drawing/2014/main" val="2228087577"/>
                  </a:ext>
                </a:extLst>
              </a:tr>
              <a:tr h="359155">
                <a:tc>
                  <a:txBody>
                    <a:bodyPr/>
                    <a:lstStyle/>
                    <a:p>
                      <a:r>
                        <a:rPr lang="en-US" sz="1600" dirty="0" smtClean="0"/>
                        <a:t>Limitations</a:t>
                      </a:r>
                      <a:endParaRPr lang="en-US" sz="1600" dirty="0"/>
                    </a:p>
                  </a:txBody>
                  <a:tcPr/>
                </a:tc>
                <a:tc>
                  <a:txBody>
                    <a:bodyPr/>
                    <a:lstStyle/>
                    <a:p>
                      <a:r>
                        <a:rPr lang="en-US" sz="1600" dirty="0" smtClean="0"/>
                        <a:t>NA</a:t>
                      </a:r>
                      <a:endParaRPr lang="en-US" sz="1600" dirty="0"/>
                    </a:p>
                  </a:txBody>
                  <a:tcPr/>
                </a:tc>
                <a:extLst>
                  <a:ext uri="{0D108BD9-81ED-4DB2-BD59-A6C34878D82A}">
                    <a16:rowId xmlns:a16="http://schemas.microsoft.com/office/drawing/2014/main" val="1170906661"/>
                  </a:ext>
                </a:extLst>
              </a:tr>
            </a:tbl>
          </a:graphicData>
        </a:graphic>
      </p:graphicFrame>
    </p:spTree>
    <p:extLst>
      <p:ext uri="{BB962C8B-B14F-4D97-AF65-F5344CB8AC3E}">
        <p14:creationId xmlns:p14="http://schemas.microsoft.com/office/powerpoint/2010/main" val="2249195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a:t>
            </a:r>
            <a:r>
              <a:rPr lang="en-US" dirty="0" smtClean="0"/>
              <a:t>Pricing</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7</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2800767"/>
          </a:xfrm>
          <a:prstGeom prst="rect">
            <a:avLst/>
          </a:prstGeom>
        </p:spPr>
        <p:txBody>
          <a:bodyPr wrap="square">
            <a:spAutoFit/>
          </a:bodyPr>
          <a:lstStyle/>
          <a:p>
            <a:r>
              <a:rPr lang="en-US" sz="1600" dirty="0" smtClean="0">
                <a:solidFill>
                  <a:schemeClr val="tx2">
                    <a:lumMod val="75000"/>
                    <a:lumOff val="25000"/>
                  </a:schemeClr>
                </a:solidFill>
              </a:rPr>
              <a:t>Atlassian Crucible offers 30-day trial period with free of cost. Post that, the below license cost applies.</a:t>
            </a: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a:p>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endParaRPr lang="en-US" sz="1600" dirty="0">
              <a:solidFill>
                <a:schemeClr val="tx2">
                  <a:lumMod val="75000"/>
                  <a:lumOff val="25000"/>
                </a:schemeClr>
              </a:solidFill>
            </a:endParaRPr>
          </a:p>
        </p:txBody>
      </p:sp>
      <p:pic>
        <p:nvPicPr>
          <p:cNvPr id="6" name="Picture 5"/>
          <p:cNvPicPr>
            <a:picLocks noChangeAspect="1"/>
          </p:cNvPicPr>
          <p:nvPr/>
        </p:nvPicPr>
        <p:blipFill>
          <a:blip r:embed="rId2"/>
          <a:stretch>
            <a:fillRect/>
          </a:stretch>
        </p:blipFill>
        <p:spPr>
          <a:xfrm>
            <a:off x="729800" y="1303871"/>
            <a:ext cx="2149880" cy="2465350"/>
          </a:xfrm>
          <a:prstGeom prst="rect">
            <a:avLst/>
          </a:prstGeom>
        </p:spPr>
      </p:pic>
      <p:sp>
        <p:nvSpPr>
          <p:cNvPr id="9" name="Rectangle 8">
            <a:extLst>
              <a:ext uri="{FF2B5EF4-FFF2-40B4-BE49-F238E27FC236}">
                <a16:creationId xmlns:a16="http://schemas.microsoft.com/office/drawing/2014/main" id="{92C19AF3-1B66-3E4B-8D90-157576CA0A34}"/>
              </a:ext>
            </a:extLst>
          </p:cNvPr>
          <p:cNvSpPr/>
          <p:nvPr/>
        </p:nvSpPr>
        <p:spPr>
          <a:xfrm>
            <a:off x="3240788" y="1303871"/>
            <a:ext cx="5663398" cy="2554545"/>
          </a:xfrm>
          <a:prstGeom prst="rect">
            <a:avLst/>
          </a:prstGeom>
        </p:spPr>
        <p:txBody>
          <a:bodyPr wrap="square">
            <a:spAutoFit/>
          </a:bodyPr>
          <a:lstStyle/>
          <a:p>
            <a:r>
              <a:rPr lang="en-US" sz="1600" dirty="0" smtClean="0">
                <a:solidFill>
                  <a:schemeClr val="tx2">
                    <a:lumMod val="75000"/>
                    <a:lumOff val="25000"/>
                  </a:schemeClr>
                </a:solidFill>
              </a:rPr>
              <a:t>A </a:t>
            </a:r>
            <a:r>
              <a:rPr lang="en-US" sz="1600" dirty="0">
                <a:solidFill>
                  <a:schemeClr val="tx2">
                    <a:lumMod val="75000"/>
                    <a:lumOff val="25000"/>
                  </a:schemeClr>
                </a:solidFill>
              </a:rPr>
              <a:t>Crucible </a:t>
            </a:r>
            <a:r>
              <a:rPr lang="en-US" sz="1600" dirty="0" smtClean="0">
                <a:solidFill>
                  <a:schemeClr val="tx2">
                    <a:lumMod val="75000"/>
                    <a:lumOff val="25000"/>
                  </a:schemeClr>
                </a:solidFill>
              </a:rPr>
              <a:t>commercial license </a:t>
            </a:r>
            <a:r>
              <a:rPr lang="en-US" sz="1600" dirty="0">
                <a:solidFill>
                  <a:schemeClr val="tx2">
                    <a:lumMod val="75000"/>
                    <a:lumOff val="25000"/>
                  </a:schemeClr>
                </a:solidFill>
              </a:rPr>
              <a:t>entitles you to:</a:t>
            </a:r>
          </a:p>
          <a:p>
            <a:endParaRPr lang="en-US" sz="1600" dirty="0">
              <a:solidFill>
                <a:schemeClr val="tx2">
                  <a:lumMod val="75000"/>
                  <a:lumOff val="25000"/>
                </a:schemeClr>
              </a:solidFill>
            </a:endParaRPr>
          </a:p>
          <a:p>
            <a:pPr marL="285750" indent="-285750">
              <a:buFont typeface="Arial" panose="020B0604020202020204" pitchFamily="34" charset="0"/>
              <a:buChar char="•"/>
            </a:pPr>
            <a:r>
              <a:rPr lang="en-US" sz="1600" dirty="0">
                <a:solidFill>
                  <a:schemeClr val="tx2">
                    <a:lumMod val="75000"/>
                    <a:lumOff val="25000"/>
                  </a:schemeClr>
                </a:solidFill>
              </a:rPr>
              <a:t>Deploy a single instance of Crucible in a production environment accessible by the number of users licensed</a:t>
            </a:r>
          </a:p>
          <a:p>
            <a:pPr marL="285750" indent="-285750">
              <a:buFont typeface="Arial" panose="020B0604020202020204" pitchFamily="34" charset="0"/>
              <a:buChar char="•"/>
            </a:pPr>
            <a:r>
              <a:rPr lang="en-US" sz="1600" dirty="0">
                <a:solidFill>
                  <a:schemeClr val="tx2">
                    <a:lumMod val="75000"/>
                    <a:lumOff val="25000"/>
                  </a:schemeClr>
                </a:solidFill>
              </a:rPr>
              <a:t>Perpetual Crucible use</a:t>
            </a:r>
          </a:p>
          <a:p>
            <a:pPr marL="285750" indent="-285750">
              <a:buFont typeface="Arial" panose="020B0604020202020204" pitchFamily="34" charset="0"/>
              <a:buChar char="•"/>
            </a:pPr>
            <a:r>
              <a:rPr lang="en-US" sz="1600" dirty="0">
                <a:solidFill>
                  <a:schemeClr val="tx2">
                    <a:lumMod val="75000"/>
                    <a:lumOff val="25000"/>
                  </a:schemeClr>
                </a:solidFill>
              </a:rPr>
              <a:t>Software maintenance for 12 months — including all updates and online support</a:t>
            </a:r>
          </a:p>
          <a:p>
            <a:pPr marL="285750" indent="-285750">
              <a:buFont typeface="Arial" panose="020B0604020202020204" pitchFamily="34" charset="0"/>
              <a:buChar char="•"/>
            </a:pPr>
            <a:r>
              <a:rPr lang="en-US" sz="1600" dirty="0">
                <a:solidFill>
                  <a:schemeClr val="tx2">
                    <a:lumMod val="75000"/>
                    <a:lumOff val="25000"/>
                  </a:schemeClr>
                </a:solidFill>
              </a:rPr>
              <a:t>JSP source code (under a developer source license which allows for broad customization)</a:t>
            </a:r>
            <a:endParaRPr lang="en-US" sz="1600" dirty="0" smtClean="0">
              <a:solidFill>
                <a:schemeClr val="tx2">
                  <a:lumMod val="75000"/>
                  <a:lumOff val="25000"/>
                </a:schemeClr>
              </a:solidFill>
            </a:endParaRPr>
          </a:p>
          <a:p>
            <a:endParaRPr lang="en-US" sz="1600" dirty="0" smtClean="0">
              <a:solidFill>
                <a:schemeClr val="tx2">
                  <a:lumMod val="75000"/>
                  <a:lumOff val="25000"/>
                </a:schemeClr>
              </a:solidFill>
            </a:endParaRPr>
          </a:p>
        </p:txBody>
      </p:sp>
      <p:sp>
        <p:nvSpPr>
          <p:cNvPr id="11" name="Rectangle 10">
            <a:extLst>
              <a:ext uri="{FF2B5EF4-FFF2-40B4-BE49-F238E27FC236}">
                <a16:creationId xmlns:a16="http://schemas.microsoft.com/office/drawing/2014/main" id="{92C19AF3-1B66-3E4B-8D90-157576CA0A34}"/>
              </a:ext>
            </a:extLst>
          </p:cNvPr>
          <p:cNvSpPr/>
          <p:nvPr/>
        </p:nvSpPr>
        <p:spPr>
          <a:xfrm>
            <a:off x="368692" y="3830605"/>
            <a:ext cx="8535494" cy="830997"/>
          </a:xfrm>
          <a:prstGeom prst="rect">
            <a:avLst/>
          </a:prstGeom>
        </p:spPr>
        <p:txBody>
          <a:bodyPr wrap="square">
            <a:spAutoFit/>
          </a:bodyPr>
          <a:lstStyle/>
          <a:p>
            <a:r>
              <a:rPr lang="en-US" sz="1600" dirty="0">
                <a:solidFill>
                  <a:schemeClr val="tx2">
                    <a:lumMod val="75000"/>
                    <a:lumOff val="25000"/>
                  </a:schemeClr>
                </a:solidFill>
              </a:rPr>
              <a:t>Licensing fees are quoted per total number of 'Crucible users.' A Crucible user is by definition any user account in the Crucible system with the 'use' permission, i.e. anyone who can view the site while logged in. Unlimited 'anonymous users' are permitted on all licenses</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p:txBody>
      </p:sp>
    </p:spTree>
    <p:extLst>
      <p:ext uri="{BB962C8B-B14F-4D97-AF65-F5344CB8AC3E}">
        <p14:creationId xmlns:p14="http://schemas.microsoft.com/office/powerpoint/2010/main" val="11364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Installation on Windows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8</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609352"/>
            <a:ext cx="8392772" cy="4031873"/>
          </a:xfrm>
          <a:prstGeom prst="rect">
            <a:avLst/>
          </a:prstGeom>
        </p:spPr>
        <p:txBody>
          <a:bodyPr wrap="square">
            <a:spAutoFit/>
          </a:bodyPr>
          <a:lstStyle/>
          <a:p>
            <a:r>
              <a:rPr lang="en-US" sz="1600" dirty="0" smtClean="0">
                <a:solidFill>
                  <a:schemeClr val="tx2">
                    <a:lumMod val="75000"/>
                    <a:lumOff val="25000"/>
                  </a:schemeClr>
                </a:solidFill>
              </a:rPr>
              <a:t>Crucible can be installed on Windows using the below instructions:</a:t>
            </a:r>
          </a:p>
          <a:p>
            <a:endParaRPr lang="en-US" sz="1600" dirty="0">
              <a:solidFill>
                <a:schemeClr val="tx2">
                  <a:lumMod val="75000"/>
                  <a:lumOff val="25000"/>
                </a:schemeClr>
              </a:solidFill>
            </a:endParaRPr>
          </a:p>
          <a:p>
            <a:r>
              <a:rPr lang="en-US" sz="1600" b="1" dirty="0">
                <a:solidFill>
                  <a:schemeClr val="tx2">
                    <a:lumMod val="75000"/>
                    <a:lumOff val="25000"/>
                  </a:schemeClr>
                </a:solidFill>
              </a:rPr>
              <a:t>1. Check supported platforms</a:t>
            </a:r>
          </a:p>
          <a:p>
            <a:r>
              <a:rPr lang="en-US" sz="1600" dirty="0">
                <a:solidFill>
                  <a:schemeClr val="tx2">
                    <a:lumMod val="75000"/>
                    <a:lumOff val="25000"/>
                  </a:schemeClr>
                </a:solidFill>
              </a:rPr>
              <a:t>Please ensure the system requirements are met before installation.</a:t>
            </a:r>
          </a:p>
          <a:p>
            <a:endParaRPr lang="en-US" sz="1600" dirty="0">
              <a:solidFill>
                <a:schemeClr val="tx2">
                  <a:lumMod val="75000"/>
                  <a:lumOff val="25000"/>
                </a:schemeClr>
              </a:solidFill>
            </a:endParaRPr>
          </a:p>
          <a:p>
            <a:r>
              <a:rPr lang="en-US" sz="1600" b="1" dirty="0">
                <a:solidFill>
                  <a:schemeClr val="tx2">
                    <a:lumMod val="75000"/>
                    <a:lumOff val="25000"/>
                  </a:schemeClr>
                </a:solidFill>
              </a:rPr>
              <a:t>2. Create a dedicated Crucible user (recommended)</a:t>
            </a:r>
          </a:p>
          <a:p>
            <a:endParaRPr lang="en-US" sz="1600" dirty="0">
              <a:solidFill>
                <a:schemeClr val="tx2">
                  <a:lumMod val="75000"/>
                  <a:lumOff val="25000"/>
                </a:schemeClr>
              </a:solidFill>
            </a:endParaRPr>
          </a:p>
          <a:p>
            <a:r>
              <a:rPr lang="en-US" sz="1600" dirty="0">
                <a:solidFill>
                  <a:schemeClr val="tx2">
                    <a:lumMod val="75000"/>
                    <a:lumOff val="25000"/>
                  </a:schemeClr>
                </a:solidFill>
              </a:rPr>
              <a:t>For production installations, we recommend that you create a new dedicated Windows user that will run Crucible on your system. This user:</a:t>
            </a:r>
          </a:p>
          <a:p>
            <a:pPr marL="285750" indent="-285750">
              <a:buFont typeface="Arial" panose="020B0604020202020204" pitchFamily="34" charset="0"/>
              <a:buChar char="•"/>
            </a:pPr>
            <a:r>
              <a:rPr lang="en-US" sz="1600" dirty="0">
                <a:solidFill>
                  <a:schemeClr val="tx2">
                    <a:lumMod val="75000"/>
                    <a:lumOff val="25000"/>
                  </a:schemeClr>
                </a:solidFill>
              </a:rPr>
              <a:t>Should not have admin privileges.</a:t>
            </a:r>
          </a:p>
          <a:p>
            <a:pPr marL="285750" indent="-285750">
              <a:buFont typeface="Arial" panose="020B0604020202020204" pitchFamily="34" charset="0"/>
              <a:buChar char="•"/>
            </a:pPr>
            <a:r>
              <a:rPr lang="en-US" sz="1600" dirty="0">
                <a:solidFill>
                  <a:schemeClr val="tx2">
                    <a:lumMod val="75000"/>
                    <a:lumOff val="25000"/>
                  </a:schemeClr>
                </a:solidFill>
              </a:rPr>
              <a:t>Should be a non-privileged user with read, write and execute access on the Crucible install directory and instance (data) directory. These directories are described below.</a:t>
            </a:r>
          </a:p>
          <a:p>
            <a:pPr marL="285750" indent="-285750">
              <a:buFont typeface="Arial" panose="020B0604020202020204" pitchFamily="34" charset="0"/>
              <a:buChar char="•"/>
            </a:pPr>
            <a:r>
              <a:rPr lang="en-US" sz="1600" dirty="0">
                <a:solidFill>
                  <a:schemeClr val="tx2">
                    <a:lumMod val="75000"/>
                    <a:lumOff val="25000"/>
                  </a:schemeClr>
                </a:solidFill>
              </a:rPr>
              <a:t>Should only have read access to your repositories. </a:t>
            </a:r>
          </a:p>
          <a:p>
            <a:r>
              <a:rPr lang="en-US" sz="1600" dirty="0">
                <a:solidFill>
                  <a:schemeClr val="tx2">
                    <a:lumMod val="75000"/>
                    <a:lumOff val="25000"/>
                  </a:schemeClr>
                </a:solidFill>
              </a:rPr>
              <a:t>If you created a dedicated Crucible user, ensure you are logged in as this user to complete the remaining instructions.</a:t>
            </a:r>
          </a:p>
          <a:p>
            <a:endParaRPr lang="en-US" sz="1600" dirty="0">
              <a:solidFill>
                <a:schemeClr val="tx2">
                  <a:lumMod val="75000"/>
                  <a:lumOff val="25000"/>
                </a:schemeClr>
              </a:solidFill>
            </a:endParaRPr>
          </a:p>
        </p:txBody>
      </p:sp>
    </p:spTree>
    <p:extLst>
      <p:ext uri="{BB962C8B-B14F-4D97-AF65-F5344CB8AC3E}">
        <p14:creationId xmlns:p14="http://schemas.microsoft.com/office/powerpoint/2010/main" val="284430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p:txBody>
          <a:bodyPr/>
          <a:lstStyle/>
          <a:p>
            <a:r>
              <a:rPr lang="en-US" dirty="0" smtClean="0"/>
              <a:t>Crucible – Installation on Windows</a:t>
            </a:r>
            <a:endParaRPr lang="en-US"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r>
              <a:rPr lang="en-US"/>
              <a:t>© 2020 Cognizant</a:t>
            </a:r>
            <a:endParaRPr lang="en-US" dirty="0"/>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fld id="{2EFEF571-C9B4-4D92-A7F7-315B894862A8}" type="slidenum">
              <a:rPr lang="en-US" smtClean="0"/>
              <a:pPr/>
              <a:t>9</a:t>
            </a:fld>
            <a:endParaRPr lang="en-US" dirty="0"/>
          </a:p>
        </p:txBody>
      </p:sp>
      <p:sp>
        <p:nvSpPr>
          <p:cNvPr id="10" name="Rectangle 9">
            <a:extLst>
              <a:ext uri="{FF2B5EF4-FFF2-40B4-BE49-F238E27FC236}">
                <a16:creationId xmlns:a16="http://schemas.microsoft.com/office/drawing/2014/main" id="{92C19AF3-1B66-3E4B-8D90-157576CA0A34}"/>
              </a:ext>
            </a:extLst>
          </p:cNvPr>
          <p:cNvSpPr/>
          <p:nvPr/>
        </p:nvSpPr>
        <p:spPr>
          <a:xfrm>
            <a:off x="260537" y="543002"/>
            <a:ext cx="8392772" cy="4278094"/>
          </a:xfrm>
          <a:prstGeom prst="rect">
            <a:avLst/>
          </a:prstGeom>
        </p:spPr>
        <p:txBody>
          <a:bodyPr wrap="square">
            <a:spAutoFit/>
          </a:bodyPr>
          <a:lstStyle/>
          <a:p>
            <a:r>
              <a:rPr lang="en-US" sz="1600" b="1" dirty="0">
                <a:solidFill>
                  <a:schemeClr val="tx2">
                    <a:lumMod val="75000"/>
                    <a:lumOff val="25000"/>
                  </a:schemeClr>
                </a:solidFill>
              </a:rPr>
              <a:t>3. Install Java</a:t>
            </a:r>
          </a:p>
          <a:p>
            <a:r>
              <a:rPr lang="en-US" sz="1600" dirty="0" smtClean="0">
                <a:solidFill>
                  <a:schemeClr val="tx2">
                    <a:lumMod val="75000"/>
                    <a:lumOff val="25000"/>
                  </a:schemeClr>
                </a:solidFill>
              </a:rPr>
              <a:t>As </a:t>
            </a:r>
            <a:r>
              <a:rPr lang="en-US" sz="1600" dirty="0">
                <a:solidFill>
                  <a:schemeClr val="tx2">
                    <a:lumMod val="75000"/>
                    <a:lumOff val="25000"/>
                  </a:schemeClr>
                </a:solidFill>
              </a:rPr>
              <a:t>of Crucible 4.8, JRE is no longer bundled with the installer</a:t>
            </a:r>
            <a:r>
              <a:rPr lang="en-US" sz="1600" dirty="0" smtClean="0">
                <a:solidFill>
                  <a:schemeClr val="tx2">
                    <a:lumMod val="75000"/>
                    <a:lumOff val="25000"/>
                  </a:schemeClr>
                </a:solidFill>
              </a:rPr>
              <a:t>.</a:t>
            </a:r>
          </a:p>
          <a:p>
            <a:r>
              <a:rPr lang="en-US" sz="1600" dirty="0" smtClean="0">
                <a:solidFill>
                  <a:schemeClr val="tx2">
                    <a:lumMod val="75000"/>
                    <a:lumOff val="25000"/>
                  </a:schemeClr>
                </a:solidFill>
              </a:rPr>
              <a:t>Before </a:t>
            </a:r>
            <a:r>
              <a:rPr lang="en-US" sz="1600" dirty="0">
                <a:solidFill>
                  <a:schemeClr val="tx2">
                    <a:lumMod val="75000"/>
                    <a:lumOff val="25000"/>
                  </a:schemeClr>
                </a:solidFill>
              </a:rPr>
              <a:t>you install Java, make sure you do not have a pre-existing installation already in place. In a command prompt, run </a:t>
            </a:r>
            <a:r>
              <a:rPr lang="en-US" sz="1600" dirty="0" smtClean="0">
                <a:solidFill>
                  <a:schemeClr val="tx2">
                    <a:lumMod val="75000"/>
                    <a:lumOff val="25000"/>
                  </a:schemeClr>
                </a:solidFill>
              </a:rPr>
              <a:t>this: </a:t>
            </a:r>
          </a:p>
          <a:p>
            <a:endParaRPr lang="en-US" sz="1600" dirty="0" smtClean="0">
              <a:solidFill>
                <a:schemeClr val="tx2">
                  <a:lumMod val="75000"/>
                  <a:lumOff val="25000"/>
                </a:schemeClr>
              </a:solidFill>
            </a:endParaRPr>
          </a:p>
          <a:p>
            <a:r>
              <a:rPr lang="en-US" sz="1600" dirty="0" smtClean="0">
                <a:solidFill>
                  <a:srgbClr val="C00000"/>
                </a:solidFill>
              </a:rPr>
              <a:t>java –version</a:t>
            </a:r>
          </a:p>
          <a:p>
            <a:endParaRPr lang="en-US" sz="1600" dirty="0">
              <a:solidFill>
                <a:schemeClr val="tx2">
                  <a:lumMod val="75000"/>
                  <a:lumOff val="25000"/>
                </a:schemeClr>
              </a:solidFill>
            </a:endParaRPr>
          </a:p>
          <a:p>
            <a:r>
              <a:rPr lang="en-US" sz="1600" dirty="0">
                <a:solidFill>
                  <a:schemeClr val="tx2">
                    <a:lumMod val="75000"/>
                    <a:lumOff val="25000"/>
                  </a:schemeClr>
                </a:solidFill>
              </a:rPr>
              <a:t>The version of Java should be 1.8.x</a:t>
            </a:r>
            <a:r>
              <a:rPr lang="en-US" sz="1600" dirty="0" smtClean="0">
                <a:solidFill>
                  <a:schemeClr val="tx2">
                    <a:lumMod val="75000"/>
                    <a:lumOff val="25000"/>
                  </a:schemeClr>
                </a:solidFill>
              </a:rPr>
              <a:t>.</a:t>
            </a:r>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a:p>
            <a:r>
              <a:rPr lang="en-US" sz="1600" b="1" dirty="0">
                <a:solidFill>
                  <a:schemeClr val="tx2">
                    <a:lumMod val="75000"/>
                    <a:lumOff val="25000"/>
                  </a:schemeClr>
                </a:solidFill>
              </a:rPr>
              <a:t>4. Check that Windows can find Java</a:t>
            </a:r>
          </a:p>
          <a:p>
            <a:r>
              <a:rPr lang="en-US" sz="1600" dirty="0">
                <a:solidFill>
                  <a:schemeClr val="tx2">
                    <a:lumMod val="75000"/>
                    <a:lumOff val="25000"/>
                  </a:schemeClr>
                </a:solidFill>
              </a:rPr>
              <a:t>Windows uses the JAVA_HOME environment variable to find Java. To check that, in a new command prompt, run:</a:t>
            </a:r>
          </a:p>
          <a:p>
            <a:endParaRPr lang="en-US" sz="1600" dirty="0">
              <a:solidFill>
                <a:schemeClr val="tx2">
                  <a:lumMod val="75000"/>
                  <a:lumOff val="25000"/>
                </a:schemeClr>
              </a:solidFill>
            </a:endParaRPr>
          </a:p>
          <a:p>
            <a:r>
              <a:rPr lang="en-US" sz="1600" dirty="0">
                <a:solidFill>
                  <a:srgbClr val="C00000"/>
                </a:solidFill>
              </a:rPr>
              <a:t>echo %JAVA_HOME</a:t>
            </a:r>
            <a:r>
              <a:rPr lang="en-US" sz="1600" dirty="0" smtClean="0">
                <a:solidFill>
                  <a:srgbClr val="C00000"/>
                </a:solidFill>
              </a:rPr>
              <a:t>%</a:t>
            </a:r>
          </a:p>
          <a:p>
            <a:endParaRPr lang="en-US" sz="1600" dirty="0">
              <a:solidFill>
                <a:schemeClr val="tx2">
                  <a:lumMod val="75000"/>
                  <a:lumOff val="25000"/>
                </a:schemeClr>
              </a:solidFill>
            </a:endParaRPr>
          </a:p>
          <a:p>
            <a:r>
              <a:rPr lang="en-US" sz="1600" dirty="0">
                <a:solidFill>
                  <a:schemeClr val="tx2">
                    <a:lumMod val="75000"/>
                    <a:lumOff val="25000"/>
                  </a:schemeClr>
                </a:solidFill>
              </a:rPr>
              <a:t>You should see a path to the Java install location. We recommend that this path does not contain spaces, and that JAVA_HOME should point to the JDK home path.</a:t>
            </a:r>
          </a:p>
        </p:txBody>
      </p:sp>
    </p:spTree>
    <p:extLst>
      <p:ext uri="{BB962C8B-B14F-4D97-AF65-F5344CB8AC3E}">
        <p14:creationId xmlns:p14="http://schemas.microsoft.com/office/powerpoint/2010/main" val="245875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C39074B48BCA489751A643FF0309EE" ma:contentTypeVersion="2" ma:contentTypeDescription="Create a new document." ma:contentTypeScope="" ma:versionID="11aa71f17a967981bb649928803fb73d">
  <xsd:schema xmlns:xsd="http://www.w3.org/2001/XMLSchema" xmlns:xs="http://www.w3.org/2001/XMLSchema" xmlns:p="http://schemas.microsoft.com/office/2006/metadata/properties" xmlns:ns2="87205bae-9485-4e7e-92ad-e6f57d555ea7" targetNamespace="http://schemas.microsoft.com/office/2006/metadata/properties" ma:root="true" ma:fieldsID="87960c7804e607bbcda82a4b63505994" ns2:_="">
    <xsd:import namespace="87205bae-9485-4e7e-92ad-e6f57d555e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05bae-9485-4e7e-92ad-e6f57d555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DA421221-6257-44B8-A0C2-D26A1BFC5168}">
  <ds:schemaRefs>
    <ds:schemaRef ds:uri="http://purl.org/dc/terms/"/>
    <ds:schemaRef ds:uri="http://purl.org/dc/elements/1.1/"/>
    <ds:schemaRef ds:uri="http://schemas.openxmlformats.org/package/2006/metadata/core-properties"/>
    <ds:schemaRef ds:uri="3a98b63c-e4b6-4949-b066-c7278696d2a3"/>
    <ds:schemaRef ds:uri="http://schemas.microsoft.com/office/2006/documentManagement/types"/>
    <ds:schemaRef ds:uri="http://purl.org/dc/dcmitype/"/>
    <ds:schemaRef ds:uri="http://schemas.microsoft.com/sharepoint/v3"/>
    <ds:schemaRef ds:uri="http://schemas.microsoft.com/office/infopath/2007/PartnerControls"/>
    <ds:schemaRef ds:uri="8eee6e3a-f15c-45a4-a98e-64b2de71ed30"/>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7A1BAF7-4DF8-447E-8F59-F6BF90B15DC3}"/>
</file>

<file path=docProps/app.xml><?xml version="1.0" encoding="utf-8"?>
<Properties xmlns="http://schemas.openxmlformats.org/officeDocument/2006/extended-properties" xmlns:vt="http://schemas.openxmlformats.org/officeDocument/2006/docPropsVTypes">
  <Template/>
  <TotalTime>51763</TotalTime>
  <Words>1960</Words>
  <Application>Microsoft Office PowerPoint</Application>
  <PresentationFormat>On-screen Show (16:9)</PresentationFormat>
  <Paragraphs>330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Regular</vt:lpstr>
      <vt:lpstr>Courier New</vt:lpstr>
      <vt:lpstr>Wingdings</vt:lpstr>
      <vt:lpstr>Cognizantnewbrand</vt:lpstr>
      <vt:lpstr>Atlassian Crucible</vt:lpstr>
      <vt:lpstr>Contents </vt:lpstr>
      <vt:lpstr>Crucible - Overview</vt:lpstr>
      <vt:lpstr>Crucible - Features</vt:lpstr>
      <vt:lpstr>Crucible - Features</vt:lpstr>
      <vt:lpstr>Crucible – System Requirements</vt:lpstr>
      <vt:lpstr>Crucible – Pricing</vt:lpstr>
      <vt:lpstr>Crucible – Installation on Windows</vt:lpstr>
      <vt:lpstr>Crucible – Installation on Windows</vt:lpstr>
      <vt:lpstr>Crucible – Installation on Windows</vt:lpstr>
      <vt:lpstr>Crucible – Installation on Windows</vt:lpstr>
      <vt:lpstr>Crucible – Installation on Windows</vt:lpstr>
      <vt:lpstr>Crucible – Add a repository</vt:lpstr>
      <vt:lpstr>Crucible – Add a repository</vt:lpstr>
      <vt:lpstr>Crucible – Add a repository</vt:lpstr>
      <vt:lpstr>Crucible – Add a repository</vt:lpstr>
      <vt:lpstr>Crucible – Create a project</vt:lpstr>
      <vt:lpstr>Crucible – Create a project</vt:lpstr>
      <vt:lpstr>Crucible – Create a review</vt:lpstr>
      <vt:lpstr>Crucible – Create a review</vt:lpstr>
      <vt:lpstr>Crucible – Create a review</vt:lpstr>
      <vt:lpstr>Crucible – Create a review</vt:lpstr>
      <vt:lpstr>Crucible – Create a review</vt:lpstr>
      <vt:lpstr>Crucible – Create a review</vt:lpstr>
      <vt:lpstr>Crucible – JIRA Integration</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New (March)</dc:title>
  <dc:subject/>
  <dc:creator>Engineering Excellence Team</dc:creator>
  <cp:keywords/>
  <dc:description/>
  <cp:lastModifiedBy>Sangar, Agila (Cognizant)</cp:lastModifiedBy>
  <cp:revision>2344</cp:revision>
  <cp:lastPrinted>2020-02-12T20:07:34Z</cp:lastPrinted>
  <dcterms:created xsi:type="dcterms:W3CDTF">2018-08-01T04:55:58Z</dcterms:created>
  <dcterms:modified xsi:type="dcterms:W3CDTF">2020-05-20T04:47:53Z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0x010100E1C39074B48BCA489751A643FF0309EE</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Video Category">
    <vt:lpwstr/>
  </property>
  <property fmtid="{D5CDD505-2E9C-101B-9397-08002B2CF9AE}" pid="6" name="Initiative/Charter">
    <vt:lpwstr/>
  </property>
  <property fmtid="{D5CDD505-2E9C-101B-9397-08002B2CF9AE}" pid="7" name="Tower">
    <vt:lpwstr>14;#DE|fe4b05a8-bea3-4973-a9cb-254853996c0a</vt:lpwstr>
  </property>
  <property fmtid="{D5CDD505-2E9C-101B-9397-08002B2CF9AE}" pid="8" name="BU or Practice">
    <vt:lpwstr/>
  </property>
  <property fmtid="{D5CDD505-2E9C-101B-9397-08002B2CF9AE}" pid="9" name="WorkflowChangePath">
    <vt:lpwstr>3b643a02-9de9-4de3-8a28-9e3996ed85b1,4;3b643a02-9de9-4de3-8a28-9e3996ed85b1,4;3b643a02-9de9-4de3-8a28-9e3996ed85b1,4;3b643a02-9de9-4de3-8a28-9e3996ed85b1,5;3b643a02-9de9-4de3-8a28-9e3996ed85b1,5;3b643a02-9de9-4de3-8a28-9e3996ed85b1,6;</vt:lpwstr>
  </property>
</Properties>
</file>