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39"/>
  </p:notesMasterIdLst>
  <p:handoutMasterIdLst>
    <p:handoutMasterId r:id="rId40"/>
  </p:handoutMasterIdLst>
  <p:sldIdLst>
    <p:sldId id="2112" r:id="rId5"/>
    <p:sldId id="2198" r:id="rId6"/>
    <p:sldId id="2232" r:id="rId7"/>
    <p:sldId id="2224" r:id="rId8"/>
    <p:sldId id="2223" r:id="rId9"/>
    <p:sldId id="2207" r:id="rId10"/>
    <p:sldId id="2222" r:id="rId11"/>
    <p:sldId id="2239" r:id="rId12"/>
    <p:sldId id="2225" r:id="rId13"/>
    <p:sldId id="2226" r:id="rId14"/>
    <p:sldId id="2227" r:id="rId15"/>
    <p:sldId id="2229" r:id="rId16"/>
    <p:sldId id="2235" r:id="rId17"/>
    <p:sldId id="2199" r:id="rId18"/>
    <p:sldId id="2206" r:id="rId19"/>
    <p:sldId id="2205" r:id="rId20"/>
    <p:sldId id="2201" r:id="rId21"/>
    <p:sldId id="2202" r:id="rId22"/>
    <p:sldId id="2236" r:id="rId23"/>
    <p:sldId id="2237" r:id="rId24"/>
    <p:sldId id="2238" r:id="rId25"/>
    <p:sldId id="2203" r:id="rId26"/>
    <p:sldId id="2233" r:id="rId27"/>
    <p:sldId id="2210" r:id="rId28"/>
    <p:sldId id="2231" r:id="rId29"/>
    <p:sldId id="2204" r:id="rId30"/>
    <p:sldId id="2208" r:id="rId31"/>
    <p:sldId id="2230" r:id="rId32"/>
    <p:sldId id="2234" r:id="rId33"/>
    <p:sldId id="2209" r:id="rId34"/>
    <p:sldId id="2220" r:id="rId35"/>
    <p:sldId id="2221" r:id="rId36"/>
    <p:sldId id="2228" r:id="rId37"/>
    <p:sldId id="2127"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CC4B714-CF09-1D4F-8557-026836CAAC25}">
          <p14:sldIdLst>
            <p14:sldId id="2112"/>
            <p14:sldId id="2198"/>
            <p14:sldId id="2232"/>
            <p14:sldId id="2224"/>
            <p14:sldId id="2223"/>
            <p14:sldId id="2207"/>
            <p14:sldId id="2222"/>
            <p14:sldId id="2239"/>
            <p14:sldId id="2225"/>
            <p14:sldId id="2226"/>
            <p14:sldId id="2227"/>
            <p14:sldId id="2229"/>
            <p14:sldId id="2235"/>
            <p14:sldId id="2199"/>
            <p14:sldId id="2206"/>
            <p14:sldId id="2205"/>
            <p14:sldId id="2201"/>
            <p14:sldId id="2202"/>
            <p14:sldId id="2236"/>
            <p14:sldId id="2237"/>
            <p14:sldId id="2238"/>
            <p14:sldId id="2203"/>
            <p14:sldId id="2233"/>
            <p14:sldId id="2210"/>
            <p14:sldId id="2231"/>
            <p14:sldId id="2204"/>
            <p14:sldId id="2208"/>
            <p14:sldId id="2230"/>
            <p14:sldId id="2234"/>
            <p14:sldId id="2209"/>
            <p14:sldId id="2220"/>
            <p14:sldId id="2221"/>
            <p14:sldId id="2228"/>
            <p14:sldId id="21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 id="3" name="Cognizant Technology Solutions" initials="CTSH" lastIdx="1" clrIdx="2">
    <p:extLst>
      <p:ext uri="{19B8F6BF-5375-455C-9EA6-DF929625EA0E}">
        <p15:presenceInfo xmlns:p15="http://schemas.microsoft.com/office/powerpoint/2012/main" userId="Cognizant Technology Solution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9097"/>
    <a:srgbClr val="5275BF"/>
    <a:srgbClr val="7EA2FF"/>
    <a:srgbClr val="02565A"/>
    <a:srgbClr val="027198"/>
    <a:srgbClr val="328DFF"/>
    <a:srgbClr val="059554"/>
    <a:srgbClr val="C5FFDF"/>
    <a:srgbClr val="2C67FF"/>
    <a:srgbClr val="0033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9" autoAdjust="0"/>
    <p:restoredTop sz="96879" autoAdjust="0"/>
  </p:normalViewPr>
  <p:slideViewPr>
    <p:cSldViewPr snapToGrid="0">
      <p:cViewPr varScale="1">
        <p:scale>
          <a:sx n="92" d="100"/>
          <a:sy n="92" d="100"/>
        </p:scale>
        <p:origin x="306" y="78"/>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6/12/2020</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6/12/2020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663BC2-C113-4DF0-828D-49E1A236C7F8}" type="slidenum">
              <a:rPr lang="en-US" smtClean="0"/>
              <a:t>1</a:t>
            </a:fld>
            <a:endParaRPr lang="en-US"/>
          </a:p>
        </p:txBody>
      </p:sp>
    </p:spTree>
    <p:extLst>
      <p:ext uri="{BB962C8B-B14F-4D97-AF65-F5344CB8AC3E}">
        <p14:creationId xmlns:p14="http://schemas.microsoft.com/office/powerpoint/2010/main" val="2125652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grpSp>
        <p:nvGrpSpPr>
          <p:cNvPr id="8" name="Group 7"/>
          <p:cNvGrpSpPr/>
          <p:nvPr userDrawn="1"/>
        </p:nvGrpSpPr>
        <p:grpSpPr>
          <a:xfrm>
            <a:off x="6138437" y="4503227"/>
            <a:ext cx="2624563" cy="384367"/>
            <a:chOff x="4196174" y="2968622"/>
            <a:chExt cx="3282166" cy="549279"/>
          </a:xfrm>
          <a:solidFill>
            <a:schemeClr val="bg1"/>
          </a:solidFill>
        </p:grpSpPr>
        <p:sp>
          <p:nvSpPr>
            <p:cNvPr id="9" name="Rectangle 8"/>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8993569"/>
      </p:ext>
    </p:extLst>
  </p:cSld>
  <p:clrMapOvr>
    <a:masterClrMapping/>
  </p:clrMapOvr>
  <p:transition spd="slow">
    <p:wipe/>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grpSp>
        <p:nvGrpSpPr>
          <p:cNvPr id="10" name="Group 9"/>
          <p:cNvGrpSpPr/>
          <p:nvPr userDrawn="1"/>
        </p:nvGrpSpPr>
        <p:grpSpPr>
          <a:xfrm>
            <a:off x="6483350" y="4778029"/>
            <a:ext cx="1003300" cy="146933"/>
            <a:chOff x="4196174" y="2968622"/>
            <a:chExt cx="3282166" cy="549279"/>
          </a:xfrm>
          <a:solidFill>
            <a:schemeClr val="bg1"/>
          </a:solidFill>
        </p:grpSpPr>
        <p:sp>
          <p:nvSpPr>
            <p:cNvPr id="11" name="Rectangle 10"/>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49839980"/>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grpSp>
        <p:nvGrpSpPr>
          <p:cNvPr id="7" name="Group 6"/>
          <p:cNvGrpSpPr/>
          <p:nvPr userDrawn="1"/>
        </p:nvGrpSpPr>
        <p:grpSpPr>
          <a:xfrm>
            <a:off x="6483350" y="4778029"/>
            <a:ext cx="1003300" cy="146933"/>
            <a:chOff x="4196174" y="2968622"/>
            <a:chExt cx="3282166" cy="549279"/>
          </a:xfrm>
          <a:solidFill>
            <a:schemeClr val="bg1"/>
          </a:solidFill>
        </p:grpSpPr>
        <p:sp>
          <p:nvSpPr>
            <p:cNvPr id="10" name="Rectangle 9"/>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1777903"/>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7444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userDrawn="1"/>
        </p:nvGrpSpPr>
        <p:grpSpPr>
          <a:xfrm>
            <a:off x="6483350" y="4778029"/>
            <a:ext cx="1003300" cy="146933"/>
            <a:chOff x="4196174" y="2968622"/>
            <a:chExt cx="3282166" cy="549279"/>
          </a:xfrm>
          <a:solidFill>
            <a:schemeClr val="bg1"/>
          </a:solidFill>
        </p:grpSpPr>
        <p:sp>
          <p:nvSpPr>
            <p:cNvPr id="8" name="Rectangle 7"/>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972023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7444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userDrawn="1"/>
        </p:nvGrpSpPr>
        <p:grpSpPr>
          <a:xfrm>
            <a:off x="6483350" y="4778029"/>
            <a:ext cx="1003300" cy="146933"/>
            <a:chOff x="4196174" y="2968622"/>
            <a:chExt cx="3282166" cy="549279"/>
          </a:xfrm>
          <a:solidFill>
            <a:schemeClr val="bg1"/>
          </a:solidFill>
        </p:grpSpPr>
        <p:sp>
          <p:nvSpPr>
            <p:cNvPr id="10" name="Rectangle 9"/>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1298956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1129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3618016333"/>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grpSp>
        <p:nvGrpSpPr>
          <p:cNvPr id="8" name="Group 7"/>
          <p:cNvGrpSpPr/>
          <p:nvPr userDrawn="1"/>
        </p:nvGrpSpPr>
        <p:grpSpPr>
          <a:xfrm>
            <a:off x="4169577" y="4385572"/>
            <a:ext cx="2040723" cy="341520"/>
            <a:chOff x="4196174" y="2968622"/>
            <a:chExt cx="3282166" cy="549279"/>
          </a:xfrm>
        </p:grpSpPr>
        <p:sp>
          <p:nvSpPr>
            <p:cNvPr id="10" name="Rectangle 9"/>
            <p:cNvSpPr/>
            <p:nvPr/>
          </p:nvSpPr>
          <p:spPr>
            <a:xfrm>
              <a:off x="4674425" y="2982883"/>
              <a:ext cx="100684" cy="5215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660059" y="2975232"/>
              <a:ext cx="542470" cy="542470"/>
            </a:xfrm>
            <a:prstGeom prst="ellipse">
              <a:avLst/>
            </a:prstGeom>
            <a:gradFill flip="none" rotWithShape="1">
              <a:gsLst>
                <a:gs pos="82000">
                  <a:srgbClr val="FA960E"/>
                </a:gs>
                <a:gs pos="50000">
                  <a:srgbClr val="E55B1E"/>
                </a:gs>
                <a:gs pos="0">
                  <a:srgbClr val="E35B1E"/>
                </a:gs>
              </a:gsLst>
              <a:lin ang="2700000" scaled="1"/>
              <a:tileRect/>
            </a:gradFill>
            <a:ln>
              <a:noFill/>
            </a:ln>
            <a:effectLst>
              <a:innerShdw blurRad="63500" dist="50800" dir="13500000">
                <a:srgbClr val="A53B2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grpSp>
        <p:nvGrpSpPr>
          <p:cNvPr id="9" name="Group 8"/>
          <p:cNvGrpSpPr/>
          <p:nvPr userDrawn="1"/>
        </p:nvGrpSpPr>
        <p:grpSpPr>
          <a:xfrm>
            <a:off x="6138437" y="4503227"/>
            <a:ext cx="2624563" cy="384367"/>
            <a:chOff x="4196174" y="2968622"/>
            <a:chExt cx="3282166" cy="549279"/>
          </a:xfrm>
          <a:solidFill>
            <a:schemeClr val="bg1"/>
          </a:solidFill>
        </p:grpSpPr>
        <p:sp>
          <p:nvSpPr>
            <p:cNvPr id="10" name="Rectangle 9"/>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9156225"/>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497957"/>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a:xfrm>
            <a:off x="384048" y="136888"/>
            <a:ext cx="8385048" cy="350489"/>
          </a:xfrm>
        </p:spPr>
        <p:txBody>
          <a:bodyPr/>
          <a:lstStyle>
            <a:lvl1pPr>
              <a:defRPr>
                <a:solidFill>
                  <a:schemeClr val="tx2">
                    <a:lumMod val="65000"/>
                    <a:lumOff val="35000"/>
                  </a:schemeClr>
                </a:solidFill>
              </a:defRPr>
            </a:lvl1pPr>
          </a:lstStyle>
          <a:p>
            <a:r>
              <a:rPr lang="en-US" dirty="0" smtClean="0"/>
              <a:t>Click to edit Master title style</a:t>
            </a:r>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a:xfrm>
            <a:off x="680540" y="4803598"/>
            <a:ext cx="794648" cy="150665"/>
          </a:xfrm>
        </p:spPr>
        <p:txBody>
          <a:bodyPr/>
          <a:lstStyle>
            <a:lvl1pPr>
              <a:defRPr>
                <a:solidFill>
                  <a:schemeClr val="tx2">
                    <a:lumMod val="65000"/>
                    <a:lumOff val="35000"/>
                  </a:schemeClr>
                </a:solidFill>
              </a:defRPr>
            </a:lvl1pPr>
          </a:lstStyle>
          <a:p>
            <a:r>
              <a:rPr lang="en-US" smtClean="0"/>
              <a:t>© 2020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a:xfrm>
            <a:off x="360235" y="4832938"/>
            <a:ext cx="228600" cy="123111"/>
          </a:xfrm>
        </p:spPr>
        <p:txBody>
          <a:bodyPr/>
          <a:lstStyle>
            <a:lvl1pPr>
              <a:defRPr>
                <a:solidFill>
                  <a:srgbClr val="F9672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6" y="4690872"/>
            <a:ext cx="838415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biLevel thresh="75000"/>
          </a:blip>
          <a:stretch>
            <a:fillRect/>
          </a:stretch>
        </p:blipFill>
        <p:spPr bwMode="black">
          <a:xfrm>
            <a:off x="7485913" y="4780026"/>
            <a:ext cx="1278163" cy="274320"/>
          </a:xfrm>
          <a:prstGeom prst="rect">
            <a:avLst/>
          </a:prstGeom>
        </p:spPr>
      </p:pic>
      <p:cxnSp>
        <p:nvCxnSpPr>
          <p:cNvPr id="11" name="Straight Connector 10">
            <a:extLst>
              <a:ext uri="{FF2B5EF4-FFF2-40B4-BE49-F238E27FC236}">
                <a16:creationId xmlns:a16="http://schemas.microsoft.com/office/drawing/2014/main" id="{52B07E44-2946-4C76-AAE8-51C4712E237F}"/>
              </a:ext>
            </a:extLst>
          </p:cNvPr>
          <p:cNvCxnSpPr>
            <a:cxnSpLocks/>
          </p:cNvCxnSpPr>
          <p:nvPr userDrawn="1"/>
        </p:nvCxnSpPr>
        <p:spPr>
          <a:xfrm>
            <a:off x="379926" y="478254"/>
            <a:ext cx="8384150" cy="0"/>
          </a:xfrm>
          <a:prstGeom prst="line">
            <a:avLst/>
          </a:prstGeom>
          <a:ln>
            <a:gradFill flip="none" rotWithShape="1">
              <a:gsLst>
                <a:gs pos="35000">
                  <a:srgbClr val="4AA89D"/>
                </a:gs>
                <a:gs pos="100000">
                  <a:srgbClr val="00759D"/>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0" name="Group 9"/>
          <p:cNvGrpSpPr/>
          <p:nvPr userDrawn="1"/>
        </p:nvGrpSpPr>
        <p:grpSpPr>
          <a:xfrm>
            <a:off x="1531287" y="4808602"/>
            <a:ext cx="1196125" cy="200174"/>
            <a:chOff x="4196174" y="2968622"/>
            <a:chExt cx="3282166" cy="549279"/>
          </a:xfrm>
        </p:grpSpPr>
        <p:sp>
          <p:nvSpPr>
            <p:cNvPr id="14" name="Rectangle 13"/>
            <p:cNvSpPr/>
            <p:nvPr/>
          </p:nvSpPr>
          <p:spPr>
            <a:xfrm>
              <a:off x="4674425" y="2982883"/>
              <a:ext cx="100684" cy="5215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eform 14"/>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Freeform 18"/>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p:cNvSpPr/>
            <p:nvPr/>
          </p:nvSpPr>
          <p:spPr>
            <a:xfrm>
              <a:off x="5660059" y="2975232"/>
              <a:ext cx="542470" cy="542470"/>
            </a:xfrm>
            <a:prstGeom prst="ellipse">
              <a:avLst/>
            </a:prstGeom>
            <a:gradFill flip="none" rotWithShape="1">
              <a:gsLst>
                <a:gs pos="82000">
                  <a:srgbClr val="FA960E"/>
                </a:gs>
                <a:gs pos="50000">
                  <a:srgbClr val="E55B1E"/>
                </a:gs>
                <a:gs pos="0">
                  <a:srgbClr val="E35B1E"/>
                </a:gs>
              </a:gsLst>
              <a:lin ang="2700000" scaled="1"/>
              <a:tileRect/>
            </a:gradFill>
            <a:ln>
              <a:noFill/>
            </a:ln>
            <a:effectLst>
              <a:innerShdw blurRad="63500" dist="50800" dir="13500000">
                <a:srgbClr val="A53B22"/>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Freeform 20"/>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4" name="Straight Connector 3"/>
          <p:cNvCxnSpPr/>
          <p:nvPr userDrawn="1"/>
        </p:nvCxnSpPr>
        <p:spPr>
          <a:xfrm>
            <a:off x="593007" y="4818793"/>
            <a:ext cx="0" cy="119063"/>
          </a:xfrm>
          <a:prstGeom prst="line">
            <a:avLst/>
          </a:prstGeom>
          <a:ln cap="rnd">
            <a:solidFill>
              <a:schemeClr val="bg2">
                <a:lumMod val="5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03808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ue Graphic Sing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 name="Rectangle 1">
            <a:extLst>
              <a:ext uri="{FF2B5EF4-FFF2-40B4-BE49-F238E27FC236}">
                <a16:creationId xmlns:a16="http://schemas.microsoft.com/office/drawing/2014/main" id="{C638E5F3-76E5-C042-960D-4D3913A473AF}"/>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331B7D22-96C5-D744-AB8D-7183965D3C9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2" name="Straight Connector 11">
            <a:extLst>
              <a:ext uri="{FF2B5EF4-FFF2-40B4-BE49-F238E27FC236}">
                <a16:creationId xmlns:a16="http://schemas.microsoft.com/office/drawing/2014/main" id="{EB22C6B8-2F6B-8947-A2A3-ED9E370F7326}"/>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9BC14C20-C069-724B-A635-DC1F5CCF8035}"/>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939A0796-1F5C-6743-A1D0-11A18609B23E}"/>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0B9CC9C9-D971-3041-A81C-BA9E6B2248B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26807480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grpSp>
        <p:nvGrpSpPr>
          <p:cNvPr id="16" name="Group 15"/>
          <p:cNvGrpSpPr/>
          <p:nvPr userDrawn="1"/>
        </p:nvGrpSpPr>
        <p:grpSpPr>
          <a:xfrm>
            <a:off x="6138437" y="4503227"/>
            <a:ext cx="2624563" cy="384367"/>
            <a:chOff x="4196174" y="2968622"/>
            <a:chExt cx="3282166" cy="549279"/>
          </a:xfrm>
          <a:solidFill>
            <a:schemeClr val="bg1"/>
          </a:solidFill>
        </p:grpSpPr>
        <p:sp>
          <p:nvSpPr>
            <p:cNvPr id="17" name="Rectangle 16"/>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392462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grpSp>
        <p:nvGrpSpPr>
          <p:cNvPr id="9" name="Group 8"/>
          <p:cNvGrpSpPr/>
          <p:nvPr userDrawn="1"/>
        </p:nvGrpSpPr>
        <p:grpSpPr>
          <a:xfrm>
            <a:off x="6138437" y="4503227"/>
            <a:ext cx="2624563" cy="384367"/>
            <a:chOff x="4196174" y="2968622"/>
            <a:chExt cx="3282166" cy="549279"/>
          </a:xfrm>
          <a:solidFill>
            <a:schemeClr val="bg1"/>
          </a:solidFill>
        </p:grpSpPr>
        <p:sp>
          <p:nvSpPr>
            <p:cNvPr id="11" name="Rectangle 10"/>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480055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grpSp>
        <p:nvGrpSpPr>
          <p:cNvPr id="15" name="Group 14"/>
          <p:cNvGrpSpPr/>
          <p:nvPr userDrawn="1"/>
        </p:nvGrpSpPr>
        <p:grpSpPr>
          <a:xfrm>
            <a:off x="6138437" y="4503227"/>
            <a:ext cx="2624563" cy="384367"/>
            <a:chOff x="4196174" y="2968622"/>
            <a:chExt cx="3282166" cy="549279"/>
          </a:xfrm>
          <a:solidFill>
            <a:schemeClr val="bg1"/>
          </a:solidFill>
        </p:grpSpPr>
        <p:sp>
          <p:nvSpPr>
            <p:cNvPr id="16" name="Rectangle 15"/>
            <p:cNvSpPr/>
            <p:nvPr/>
          </p:nvSpPr>
          <p:spPr>
            <a:xfrm>
              <a:off x="4674425" y="2982883"/>
              <a:ext cx="100684" cy="5215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4196174" y="2982883"/>
              <a:ext cx="433100" cy="521593"/>
            </a:xfrm>
            <a:custGeom>
              <a:avLst/>
              <a:gdLst>
                <a:gd name="connsiteX0" fmla="*/ 375647 w 1638892"/>
                <a:gd name="connsiteY0" fmla="*/ 320390 h 1973762"/>
                <a:gd name="connsiteX1" fmla="*/ 375647 w 1638892"/>
                <a:gd name="connsiteY1" fmla="*/ 1635557 h 1973762"/>
                <a:gd name="connsiteX2" fmla="*/ 638743 w 1638892"/>
                <a:gd name="connsiteY2" fmla="*/ 1637940 h 1973762"/>
                <a:gd name="connsiteX3" fmla="*/ 1247460 w 1638892"/>
                <a:gd name="connsiteY3" fmla="*/ 958913 h 1973762"/>
                <a:gd name="connsiteX4" fmla="*/ 591117 w 1638892"/>
                <a:gd name="connsiteY4" fmla="*/ 320390 h 1973762"/>
                <a:gd name="connsiteX5" fmla="*/ 716013 w 1638892"/>
                <a:gd name="connsiteY5" fmla="*/ 553 h 1973762"/>
                <a:gd name="connsiteX6" fmla="*/ 1638300 w 1638892"/>
                <a:gd name="connsiteY6" fmla="*/ 959309 h 1973762"/>
                <a:gd name="connsiteX7" fmla="*/ 628650 w 1638892"/>
                <a:gd name="connsiteY7" fmla="*/ 1973721 h 1973762"/>
                <a:gd name="connsiteX8" fmla="*/ 0 w 1638892"/>
                <a:gd name="connsiteY8" fmla="*/ 1973721 h 1973762"/>
                <a:gd name="connsiteX9" fmla="*/ 0 w 1638892"/>
                <a:gd name="connsiteY9" fmla="*/ 2046 h 1973762"/>
                <a:gd name="connsiteX10" fmla="*/ 628650 w 1638892"/>
                <a:gd name="connsiteY10" fmla="*/ 2046 h 1973762"/>
                <a:gd name="connsiteX11" fmla="*/ 716013 w 1638892"/>
                <a:gd name="connsiteY11" fmla="*/ 553 h 1973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8892" h="1973762">
                  <a:moveTo>
                    <a:pt x="375647" y="320390"/>
                  </a:moveTo>
                  <a:lnTo>
                    <a:pt x="375647" y="1635557"/>
                  </a:lnTo>
                  <a:lnTo>
                    <a:pt x="638743" y="1637940"/>
                  </a:lnTo>
                  <a:cubicBezTo>
                    <a:pt x="909073" y="1641117"/>
                    <a:pt x="1258443" y="1368711"/>
                    <a:pt x="1247460" y="958913"/>
                  </a:cubicBezTo>
                  <a:cubicBezTo>
                    <a:pt x="1242392" y="549115"/>
                    <a:pt x="836949" y="298152"/>
                    <a:pt x="591117" y="320390"/>
                  </a:cubicBezTo>
                  <a:close/>
                  <a:moveTo>
                    <a:pt x="716013" y="553"/>
                  </a:moveTo>
                  <a:cubicBezTo>
                    <a:pt x="1155818" y="16668"/>
                    <a:pt x="1629371" y="383345"/>
                    <a:pt x="1638300" y="959309"/>
                  </a:cubicBezTo>
                  <a:cubicBezTo>
                    <a:pt x="1658938" y="1573671"/>
                    <a:pt x="1136650" y="1978484"/>
                    <a:pt x="628650" y="1973721"/>
                  </a:cubicBezTo>
                  <a:lnTo>
                    <a:pt x="0" y="1973721"/>
                  </a:lnTo>
                  <a:lnTo>
                    <a:pt x="0" y="2046"/>
                  </a:lnTo>
                  <a:lnTo>
                    <a:pt x="628650" y="2046"/>
                  </a:lnTo>
                  <a:cubicBezTo>
                    <a:pt x="657523" y="-38"/>
                    <a:pt x="686693" y="-521"/>
                    <a:pt x="716013" y="5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p:cNvSpPr/>
            <p:nvPr/>
          </p:nvSpPr>
          <p:spPr>
            <a:xfrm>
              <a:off x="4815383" y="2975268"/>
              <a:ext cx="361898" cy="542526"/>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565150 w 565150"/>
                <a:gd name="connsiteY0" fmla="*/ 0 h 2215062"/>
                <a:gd name="connsiteX1" fmla="*/ 381000 w 565150"/>
                <a:gd name="connsiteY1" fmla="*/ 241300 h 2215062"/>
                <a:gd name="connsiteX2" fmla="*/ 381000 w 565150"/>
                <a:gd name="connsiteY2" fmla="*/ 2215062 h 2215062"/>
                <a:gd name="connsiteX3" fmla="*/ 0 w 565150"/>
                <a:gd name="connsiteY3" fmla="*/ 2215062 h 2215062"/>
                <a:gd name="connsiteX4" fmla="*/ 565150 w 565150"/>
                <a:gd name="connsiteY4" fmla="*/ 0 h 2215062"/>
                <a:gd name="connsiteX0" fmla="*/ 1186879 w 1186879"/>
                <a:gd name="connsiteY0" fmla="*/ 0 h 2215062"/>
                <a:gd name="connsiteX1" fmla="*/ 1002729 w 1186879"/>
                <a:gd name="connsiteY1" fmla="*/ 241300 h 2215062"/>
                <a:gd name="connsiteX2" fmla="*/ 1002729 w 1186879"/>
                <a:gd name="connsiteY2" fmla="*/ 2215062 h 2215062"/>
                <a:gd name="connsiteX3" fmla="*/ 621729 w 1186879"/>
                <a:gd name="connsiteY3" fmla="*/ 2215062 h 2215062"/>
                <a:gd name="connsiteX4" fmla="*/ 18479 w 1186879"/>
                <a:gd name="connsiteY4" fmla="*/ 243346 h 2215062"/>
                <a:gd name="connsiteX5" fmla="*/ 1186879 w 1186879"/>
                <a:gd name="connsiteY5" fmla="*/ 0 h 2215062"/>
                <a:gd name="connsiteX0" fmla="*/ 1186879 w 1186879"/>
                <a:gd name="connsiteY0" fmla="*/ 93031 h 2308093"/>
                <a:gd name="connsiteX1" fmla="*/ 1002729 w 1186879"/>
                <a:gd name="connsiteY1" fmla="*/ 334331 h 2308093"/>
                <a:gd name="connsiteX2" fmla="*/ 1002729 w 1186879"/>
                <a:gd name="connsiteY2" fmla="*/ 2308093 h 2308093"/>
                <a:gd name="connsiteX3" fmla="*/ 621729 w 1186879"/>
                <a:gd name="connsiteY3" fmla="*/ 2308093 h 2308093"/>
                <a:gd name="connsiteX4" fmla="*/ 18479 w 1186879"/>
                <a:gd name="connsiteY4" fmla="*/ 336377 h 2308093"/>
                <a:gd name="connsiteX5" fmla="*/ 1186879 w 1186879"/>
                <a:gd name="connsiteY5"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629995 w 1195145"/>
                <a:gd name="connsiteY3" fmla="*/ 23080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5145 w 1195145"/>
                <a:gd name="connsiteY0" fmla="*/ 93031 h 2308093"/>
                <a:gd name="connsiteX1" fmla="*/ 1010995 w 1195145"/>
                <a:gd name="connsiteY1" fmla="*/ 334331 h 2308093"/>
                <a:gd name="connsiteX2" fmla="*/ 1010995 w 1195145"/>
                <a:gd name="connsiteY2" fmla="*/ 2308093 h 2308093"/>
                <a:gd name="connsiteX3" fmla="*/ 160095 w 1195145"/>
                <a:gd name="connsiteY3" fmla="*/ 1330193 h 2308093"/>
                <a:gd name="connsiteX4" fmla="*/ 490296 w 1195145"/>
                <a:gd name="connsiteY4" fmla="*/ 990428 h 2308093"/>
                <a:gd name="connsiteX5" fmla="*/ 26745 w 1195145"/>
                <a:gd name="connsiteY5" fmla="*/ 336377 h 2308093"/>
                <a:gd name="connsiteX6" fmla="*/ 1195145 w 1195145"/>
                <a:gd name="connsiteY6" fmla="*/ 93031 h 2308093"/>
                <a:gd name="connsiteX0" fmla="*/ 1193241 w 1193241"/>
                <a:gd name="connsiteY0" fmla="*/ 93031 h 2308093"/>
                <a:gd name="connsiteX1" fmla="*/ 1009091 w 1193241"/>
                <a:gd name="connsiteY1" fmla="*/ 334331 h 2308093"/>
                <a:gd name="connsiteX2" fmla="*/ 1009091 w 1193241"/>
                <a:gd name="connsiteY2" fmla="*/ 2308093 h 2308093"/>
                <a:gd name="connsiteX3" fmla="*/ 158191 w 1193241"/>
                <a:gd name="connsiteY3" fmla="*/ 1330193 h 2308093"/>
                <a:gd name="connsiteX4" fmla="*/ 805892 w 1193241"/>
                <a:gd name="connsiteY4" fmla="*/ 1460328 h 2308093"/>
                <a:gd name="connsiteX5" fmla="*/ 488392 w 1193241"/>
                <a:gd name="connsiteY5" fmla="*/ 990428 h 2308093"/>
                <a:gd name="connsiteX6" fmla="*/ 24841 w 1193241"/>
                <a:gd name="connsiteY6" fmla="*/ 336377 h 2308093"/>
                <a:gd name="connsiteX7" fmla="*/ 1193241 w 1193241"/>
                <a:gd name="connsiteY7" fmla="*/ 93031 h 2308093"/>
                <a:gd name="connsiteX0" fmla="*/ 1289050 w 1289050"/>
                <a:gd name="connsiteY0" fmla="*/ 93031 h 1546093"/>
                <a:gd name="connsiteX1" fmla="*/ 1104900 w 1289050"/>
                <a:gd name="connsiteY1" fmla="*/ 334331 h 1546093"/>
                <a:gd name="connsiteX2" fmla="*/ 0 w 1289050"/>
                <a:gd name="connsiteY2" fmla="*/ 1546093 h 1546093"/>
                <a:gd name="connsiteX3" fmla="*/ 254000 w 1289050"/>
                <a:gd name="connsiteY3" fmla="*/ 1330193 h 1546093"/>
                <a:gd name="connsiteX4" fmla="*/ 901701 w 1289050"/>
                <a:gd name="connsiteY4" fmla="*/ 1460328 h 1546093"/>
                <a:gd name="connsiteX5" fmla="*/ 584201 w 1289050"/>
                <a:gd name="connsiteY5" fmla="*/ 990428 h 1546093"/>
                <a:gd name="connsiteX6" fmla="*/ 120650 w 1289050"/>
                <a:gd name="connsiteY6" fmla="*/ 336377 h 1546093"/>
                <a:gd name="connsiteX7" fmla="*/ 1289050 w 1289050"/>
                <a:gd name="connsiteY7" fmla="*/ 93031 h 1546093"/>
                <a:gd name="connsiteX0" fmla="*/ 1289050 w 1289050"/>
                <a:gd name="connsiteY0" fmla="*/ 93031 h 1898478"/>
                <a:gd name="connsiteX1" fmla="*/ 1104900 w 1289050"/>
                <a:gd name="connsiteY1" fmla="*/ 334331 h 1898478"/>
                <a:gd name="connsiteX2" fmla="*/ 927101 w 1289050"/>
                <a:gd name="connsiteY2" fmla="*/ 1898478 h 1898478"/>
                <a:gd name="connsiteX3" fmla="*/ 0 w 1289050"/>
                <a:gd name="connsiteY3" fmla="*/ 1546093 h 1898478"/>
                <a:gd name="connsiteX4" fmla="*/ 254000 w 1289050"/>
                <a:gd name="connsiteY4" fmla="*/ 1330193 h 1898478"/>
                <a:gd name="connsiteX5" fmla="*/ 901701 w 1289050"/>
                <a:gd name="connsiteY5" fmla="*/ 1460328 h 1898478"/>
                <a:gd name="connsiteX6" fmla="*/ 584201 w 1289050"/>
                <a:gd name="connsiteY6" fmla="*/ 990428 h 1898478"/>
                <a:gd name="connsiteX7" fmla="*/ 120650 w 1289050"/>
                <a:gd name="connsiteY7" fmla="*/ 336377 h 1898478"/>
                <a:gd name="connsiteX8" fmla="*/ 1289050 w 1289050"/>
                <a:gd name="connsiteY8" fmla="*/ 93031 h 1898478"/>
                <a:gd name="connsiteX0" fmla="*/ 1289050 w 1289050"/>
                <a:gd name="connsiteY0" fmla="*/ 93031 h 1898478"/>
                <a:gd name="connsiteX1" fmla="*/ 1104900 w 1289050"/>
                <a:gd name="connsiteY1" fmla="*/ 334331 h 1898478"/>
                <a:gd name="connsiteX2" fmla="*/ 1250951 w 1289050"/>
                <a:gd name="connsiteY2" fmla="*/ 907877 h 1898478"/>
                <a:gd name="connsiteX3" fmla="*/ 927101 w 1289050"/>
                <a:gd name="connsiteY3" fmla="*/ 1898478 h 1898478"/>
                <a:gd name="connsiteX4" fmla="*/ 0 w 1289050"/>
                <a:gd name="connsiteY4" fmla="*/ 1546093 h 1898478"/>
                <a:gd name="connsiteX5" fmla="*/ 254000 w 1289050"/>
                <a:gd name="connsiteY5" fmla="*/ 1330193 h 1898478"/>
                <a:gd name="connsiteX6" fmla="*/ 901701 w 1289050"/>
                <a:gd name="connsiteY6" fmla="*/ 1460328 h 1898478"/>
                <a:gd name="connsiteX7" fmla="*/ 584201 w 1289050"/>
                <a:gd name="connsiteY7" fmla="*/ 990428 h 1898478"/>
                <a:gd name="connsiteX8" fmla="*/ 120650 w 1289050"/>
                <a:gd name="connsiteY8" fmla="*/ 336377 h 1898478"/>
                <a:gd name="connsiteX9" fmla="*/ 1289050 w 1289050"/>
                <a:gd name="connsiteY9" fmla="*/ 93031 h 1898478"/>
                <a:gd name="connsiteX0" fmla="*/ 1289050 w 1289050"/>
                <a:gd name="connsiteY0" fmla="*/ 93031 h 1898478"/>
                <a:gd name="connsiteX1" fmla="*/ 1104900 w 1289050"/>
                <a:gd name="connsiteY1" fmla="*/ 334331 h 1898478"/>
                <a:gd name="connsiteX2" fmla="*/ 508001 w 1289050"/>
                <a:gd name="connsiteY2" fmla="*/ 406227 h 1898478"/>
                <a:gd name="connsiteX3" fmla="*/ 1250951 w 1289050"/>
                <a:gd name="connsiteY3" fmla="*/ 907877 h 1898478"/>
                <a:gd name="connsiteX4" fmla="*/ 927101 w 1289050"/>
                <a:gd name="connsiteY4" fmla="*/ 1898478 h 1898478"/>
                <a:gd name="connsiteX5" fmla="*/ 0 w 1289050"/>
                <a:gd name="connsiteY5" fmla="*/ 1546093 h 1898478"/>
                <a:gd name="connsiteX6" fmla="*/ 254000 w 1289050"/>
                <a:gd name="connsiteY6" fmla="*/ 1330193 h 1898478"/>
                <a:gd name="connsiteX7" fmla="*/ 901701 w 1289050"/>
                <a:gd name="connsiteY7" fmla="*/ 1460328 h 1898478"/>
                <a:gd name="connsiteX8" fmla="*/ 584201 w 1289050"/>
                <a:gd name="connsiteY8" fmla="*/ 990428 h 1898478"/>
                <a:gd name="connsiteX9" fmla="*/ 120650 w 1289050"/>
                <a:gd name="connsiteY9" fmla="*/ 336377 h 1898478"/>
                <a:gd name="connsiteX10" fmla="*/ 1289050 w 1289050"/>
                <a:gd name="connsiteY10" fmla="*/ 93031 h 1898478"/>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584201 w 1289050"/>
                <a:gd name="connsiteY8" fmla="*/ 1110360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58026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9050 w 1289050"/>
                <a:gd name="connsiteY0" fmla="*/ 212963 h 2018410"/>
                <a:gd name="connsiteX1" fmla="*/ 1104900 w 1289050"/>
                <a:gd name="connsiteY1" fmla="*/ 454263 h 2018410"/>
                <a:gd name="connsiteX2" fmla="*/ 508001 w 1289050"/>
                <a:gd name="connsiteY2" fmla="*/ 526159 h 2018410"/>
                <a:gd name="connsiteX3" fmla="*/ 1250951 w 1289050"/>
                <a:gd name="connsiteY3" fmla="*/ 1027809 h 2018410"/>
                <a:gd name="connsiteX4" fmla="*/ 927101 w 1289050"/>
                <a:gd name="connsiteY4" fmla="*/ 2018410 h 2018410"/>
                <a:gd name="connsiteX5" fmla="*/ 0 w 1289050"/>
                <a:gd name="connsiteY5" fmla="*/ 1666025 h 2018410"/>
                <a:gd name="connsiteX6" fmla="*/ 254000 w 1289050"/>
                <a:gd name="connsiteY6" fmla="*/ 1450125 h 2018410"/>
                <a:gd name="connsiteX7" fmla="*/ 901701 w 1289050"/>
                <a:gd name="connsiteY7" fmla="*/ 1612010 h 2018410"/>
                <a:gd name="connsiteX8" fmla="*/ 898526 w 1289050"/>
                <a:gd name="connsiteY8" fmla="*/ 1240535 h 2018410"/>
                <a:gd name="connsiteX9" fmla="*/ 120650 w 1289050"/>
                <a:gd name="connsiteY9" fmla="*/ 456309 h 2018410"/>
                <a:gd name="connsiteX10" fmla="*/ 1289050 w 128905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18410"/>
                <a:gd name="connsiteX1" fmla="*/ 1098550 w 1282700"/>
                <a:gd name="connsiteY1" fmla="*/ 454263 h 2018410"/>
                <a:gd name="connsiteX2" fmla="*/ 501651 w 1282700"/>
                <a:gd name="connsiteY2" fmla="*/ 526159 h 2018410"/>
                <a:gd name="connsiteX3" fmla="*/ 1244601 w 1282700"/>
                <a:gd name="connsiteY3" fmla="*/ 1027809 h 2018410"/>
                <a:gd name="connsiteX4" fmla="*/ 920751 w 1282700"/>
                <a:gd name="connsiteY4" fmla="*/ 2018410 h 2018410"/>
                <a:gd name="connsiteX5" fmla="*/ 0 w 1282700"/>
                <a:gd name="connsiteY5" fmla="*/ 1675550 h 2018410"/>
                <a:gd name="connsiteX6" fmla="*/ 247650 w 1282700"/>
                <a:gd name="connsiteY6" fmla="*/ 1450125 h 2018410"/>
                <a:gd name="connsiteX7" fmla="*/ 895351 w 1282700"/>
                <a:gd name="connsiteY7" fmla="*/ 1612010 h 2018410"/>
                <a:gd name="connsiteX8" fmla="*/ 892176 w 1282700"/>
                <a:gd name="connsiteY8" fmla="*/ 1240535 h 2018410"/>
                <a:gd name="connsiteX9" fmla="*/ 114300 w 1282700"/>
                <a:gd name="connsiteY9" fmla="*/ 456309 h 2018410"/>
                <a:gd name="connsiteX10" fmla="*/ 1282700 w 1282700"/>
                <a:gd name="connsiteY10" fmla="*/ 212963 h 2018410"/>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44601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282700"/>
                <a:gd name="connsiteY0" fmla="*/ 212963 h 2052973"/>
                <a:gd name="connsiteX1" fmla="*/ 1098550 w 1282700"/>
                <a:gd name="connsiteY1" fmla="*/ 454263 h 2052973"/>
                <a:gd name="connsiteX2" fmla="*/ 501651 w 1282700"/>
                <a:gd name="connsiteY2" fmla="*/ 526159 h 2052973"/>
                <a:gd name="connsiteX3" fmla="*/ 1235076 w 1282700"/>
                <a:gd name="connsiteY3" fmla="*/ 1027809 h 2052973"/>
                <a:gd name="connsiteX4" fmla="*/ 920751 w 1282700"/>
                <a:gd name="connsiteY4" fmla="*/ 2018410 h 2052973"/>
                <a:gd name="connsiteX5" fmla="*/ 0 w 1282700"/>
                <a:gd name="connsiteY5" fmla="*/ 1675550 h 2052973"/>
                <a:gd name="connsiteX6" fmla="*/ 247650 w 1282700"/>
                <a:gd name="connsiteY6" fmla="*/ 1450125 h 2052973"/>
                <a:gd name="connsiteX7" fmla="*/ 895351 w 1282700"/>
                <a:gd name="connsiteY7" fmla="*/ 1612010 h 2052973"/>
                <a:gd name="connsiteX8" fmla="*/ 892176 w 1282700"/>
                <a:gd name="connsiteY8" fmla="*/ 1240535 h 2052973"/>
                <a:gd name="connsiteX9" fmla="*/ 114300 w 1282700"/>
                <a:gd name="connsiteY9" fmla="*/ 456309 h 2052973"/>
                <a:gd name="connsiteX10" fmla="*/ 1282700 w 1282700"/>
                <a:gd name="connsiteY10" fmla="*/ 212963 h 2052973"/>
                <a:gd name="connsiteX0" fmla="*/ 1282700 w 1369717"/>
                <a:gd name="connsiteY0" fmla="*/ 212963 h 2052973"/>
                <a:gd name="connsiteX1" fmla="*/ 1098550 w 1369717"/>
                <a:gd name="connsiteY1" fmla="*/ 454263 h 2052973"/>
                <a:gd name="connsiteX2" fmla="*/ 501651 w 1369717"/>
                <a:gd name="connsiteY2" fmla="*/ 526159 h 2052973"/>
                <a:gd name="connsiteX3" fmla="*/ 1235076 w 1369717"/>
                <a:gd name="connsiteY3" fmla="*/ 1027809 h 2052973"/>
                <a:gd name="connsiteX4" fmla="*/ 920751 w 1369717"/>
                <a:gd name="connsiteY4" fmla="*/ 2018410 h 2052973"/>
                <a:gd name="connsiteX5" fmla="*/ 0 w 1369717"/>
                <a:gd name="connsiteY5" fmla="*/ 1675550 h 2052973"/>
                <a:gd name="connsiteX6" fmla="*/ 247650 w 1369717"/>
                <a:gd name="connsiteY6" fmla="*/ 1450125 h 2052973"/>
                <a:gd name="connsiteX7" fmla="*/ 895351 w 1369717"/>
                <a:gd name="connsiteY7" fmla="*/ 1612010 h 2052973"/>
                <a:gd name="connsiteX8" fmla="*/ 892176 w 1369717"/>
                <a:gd name="connsiteY8" fmla="*/ 1240535 h 2052973"/>
                <a:gd name="connsiteX9" fmla="*/ 114300 w 1369717"/>
                <a:gd name="connsiteY9" fmla="*/ 456309 h 2052973"/>
                <a:gd name="connsiteX10" fmla="*/ 1282700 w 1369717"/>
                <a:gd name="connsiteY10" fmla="*/ 212963 h 2052973"/>
                <a:gd name="connsiteX0" fmla="*/ 1282700 w 1380240"/>
                <a:gd name="connsiteY0" fmla="*/ 212963 h 2052973"/>
                <a:gd name="connsiteX1" fmla="*/ 1098550 w 1380240"/>
                <a:gd name="connsiteY1" fmla="*/ 454263 h 2052973"/>
                <a:gd name="connsiteX2" fmla="*/ 501651 w 1380240"/>
                <a:gd name="connsiteY2" fmla="*/ 526159 h 2052973"/>
                <a:gd name="connsiteX3" fmla="*/ 1235076 w 1380240"/>
                <a:gd name="connsiteY3" fmla="*/ 1027809 h 2052973"/>
                <a:gd name="connsiteX4" fmla="*/ 920751 w 1380240"/>
                <a:gd name="connsiteY4" fmla="*/ 2018410 h 2052973"/>
                <a:gd name="connsiteX5" fmla="*/ 0 w 1380240"/>
                <a:gd name="connsiteY5" fmla="*/ 1675550 h 2052973"/>
                <a:gd name="connsiteX6" fmla="*/ 247650 w 1380240"/>
                <a:gd name="connsiteY6" fmla="*/ 1450125 h 2052973"/>
                <a:gd name="connsiteX7" fmla="*/ 895351 w 1380240"/>
                <a:gd name="connsiteY7" fmla="*/ 1612010 h 2052973"/>
                <a:gd name="connsiteX8" fmla="*/ 892176 w 1380240"/>
                <a:gd name="connsiteY8" fmla="*/ 1240535 h 2052973"/>
                <a:gd name="connsiteX9" fmla="*/ 114300 w 1380240"/>
                <a:gd name="connsiteY9" fmla="*/ 456309 h 2052973"/>
                <a:gd name="connsiteX10" fmla="*/ 1282700 w 1380240"/>
                <a:gd name="connsiteY10" fmla="*/ 212963 h 2052973"/>
                <a:gd name="connsiteX0" fmla="*/ 1282700 w 1366283"/>
                <a:gd name="connsiteY0" fmla="*/ 212963 h 2052973"/>
                <a:gd name="connsiteX1" fmla="*/ 1098550 w 1366283"/>
                <a:gd name="connsiteY1" fmla="*/ 454263 h 2052973"/>
                <a:gd name="connsiteX2" fmla="*/ 501651 w 1366283"/>
                <a:gd name="connsiteY2" fmla="*/ 526159 h 2052973"/>
                <a:gd name="connsiteX3" fmla="*/ 1235076 w 1366283"/>
                <a:gd name="connsiteY3" fmla="*/ 1027809 h 2052973"/>
                <a:gd name="connsiteX4" fmla="*/ 920751 w 1366283"/>
                <a:gd name="connsiteY4" fmla="*/ 2018410 h 2052973"/>
                <a:gd name="connsiteX5" fmla="*/ 0 w 1366283"/>
                <a:gd name="connsiteY5" fmla="*/ 1675550 h 2052973"/>
                <a:gd name="connsiteX6" fmla="*/ 247650 w 1366283"/>
                <a:gd name="connsiteY6" fmla="*/ 1450125 h 2052973"/>
                <a:gd name="connsiteX7" fmla="*/ 895351 w 1366283"/>
                <a:gd name="connsiteY7" fmla="*/ 1612010 h 2052973"/>
                <a:gd name="connsiteX8" fmla="*/ 892176 w 1366283"/>
                <a:gd name="connsiteY8" fmla="*/ 1240535 h 2052973"/>
                <a:gd name="connsiteX9" fmla="*/ 114300 w 1366283"/>
                <a:gd name="connsiteY9" fmla="*/ 456309 h 2052973"/>
                <a:gd name="connsiteX10" fmla="*/ 1282700 w 1366283"/>
                <a:gd name="connsiteY10" fmla="*/ 212963 h 2052973"/>
                <a:gd name="connsiteX0" fmla="*/ 1282700 w 1373259"/>
                <a:gd name="connsiteY0" fmla="*/ 212963 h 2052973"/>
                <a:gd name="connsiteX1" fmla="*/ 1098550 w 1373259"/>
                <a:gd name="connsiteY1" fmla="*/ 454263 h 2052973"/>
                <a:gd name="connsiteX2" fmla="*/ 501651 w 1373259"/>
                <a:gd name="connsiteY2" fmla="*/ 526159 h 2052973"/>
                <a:gd name="connsiteX3" fmla="*/ 1235076 w 1373259"/>
                <a:gd name="connsiteY3" fmla="*/ 1027809 h 2052973"/>
                <a:gd name="connsiteX4" fmla="*/ 920751 w 1373259"/>
                <a:gd name="connsiteY4" fmla="*/ 2018410 h 2052973"/>
                <a:gd name="connsiteX5" fmla="*/ 0 w 1373259"/>
                <a:gd name="connsiteY5" fmla="*/ 1675550 h 2052973"/>
                <a:gd name="connsiteX6" fmla="*/ 247650 w 1373259"/>
                <a:gd name="connsiteY6" fmla="*/ 1450125 h 2052973"/>
                <a:gd name="connsiteX7" fmla="*/ 895351 w 1373259"/>
                <a:gd name="connsiteY7" fmla="*/ 1612010 h 2052973"/>
                <a:gd name="connsiteX8" fmla="*/ 892176 w 1373259"/>
                <a:gd name="connsiteY8" fmla="*/ 1240535 h 2052973"/>
                <a:gd name="connsiteX9" fmla="*/ 114300 w 1373259"/>
                <a:gd name="connsiteY9" fmla="*/ 456309 h 2052973"/>
                <a:gd name="connsiteX10" fmla="*/ 1282700 w 1373259"/>
                <a:gd name="connsiteY10" fmla="*/ 212963 h 2052973"/>
                <a:gd name="connsiteX0" fmla="*/ 1282700 w 1384945"/>
                <a:gd name="connsiteY0" fmla="*/ 212963 h 2052973"/>
                <a:gd name="connsiteX1" fmla="*/ 1098550 w 1384945"/>
                <a:gd name="connsiteY1" fmla="*/ 454263 h 2052973"/>
                <a:gd name="connsiteX2" fmla="*/ 501651 w 1384945"/>
                <a:gd name="connsiteY2" fmla="*/ 526159 h 2052973"/>
                <a:gd name="connsiteX3" fmla="*/ 1235076 w 1384945"/>
                <a:gd name="connsiteY3" fmla="*/ 1027809 h 2052973"/>
                <a:gd name="connsiteX4" fmla="*/ 920751 w 1384945"/>
                <a:gd name="connsiteY4" fmla="*/ 2018410 h 2052973"/>
                <a:gd name="connsiteX5" fmla="*/ 0 w 1384945"/>
                <a:gd name="connsiteY5" fmla="*/ 1675550 h 2052973"/>
                <a:gd name="connsiteX6" fmla="*/ 247650 w 1384945"/>
                <a:gd name="connsiteY6" fmla="*/ 1450125 h 2052973"/>
                <a:gd name="connsiteX7" fmla="*/ 895351 w 1384945"/>
                <a:gd name="connsiteY7" fmla="*/ 1612010 h 2052973"/>
                <a:gd name="connsiteX8" fmla="*/ 892176 w 1384945"/>
                <a:gd name="connsiteY8" fmla="*/ 1240535 h 2052973"/>
                <a:gd name="connsiteX9" fmla="*/ 114300 w 1384945"/>
                <a:gd name="connsiteY9" fmla="*/ 456309 h 2052973"/>
                <a:gd name="connsiteX10" fmla="*/ 1282700 w 1384945"/>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 name="connsiteX0" fmla="*/ 1282700 w 1369459"/>
                <a:gd name="connsiteY0" fmla="*/ 212963 h 2052973"/>
                <a:gd name="connsiteX1" fmla="*/ 1098550 w 1369459"/>
                <a:gd name="connsiteY1" fmla="*/ 454263 h 2052973"/>
                <a:gd name="connsiteX2" fmla="*/ 501651 w 1369459"/>
                <a:gd name="connsiteY2" fmla="*/ 526159 h 2052973"/>
                <a:gd name="connsiteX3" fmla="*/ 1235076 w 1369459"/>
                <a:gd name="connsiteY3" fmla="*/ 1027809 h 2052973"/>
                <a:gd name="connsiteX4" fmla="*/ 920751 w 1369459"/>
                <a:gd name="connsiteY4" fmla="*/ 2018410 h 2052973"/>
                <a:gd name="connsiteX5" fmla="*/ 0 w 1369459"/>
                <a:gd name="connsiteY5" fmla="*/ 1675550 h 2052973"/>
                <a:gd name="connsiteX6" fmla="*/ 247650 w 1369459"/>
                <a:gd name="connsiteY6" fmla="*/ 1450125 h 2052973"/>
                <a:gd name="connsiteX7" fmla="*/ 895351 w 1369459"/>
                <a:gd name="connsiteY7" fmla="*/ 1612010 h 2052973"/>
                <a:gd name="connsiteX8" fmla="*/ 892176 w 1369459"/>
                <a:gd name="connsiteY8" fmla="*/ 1240535 h 2052973"/>
                <a:gd name="connsiteX9" fmla="*/ 114300 w 1369459"/>
                <a:gd name="connsiteY9" fmla="*/ 456309 h 2052973"/>
                <a:gd name="connsiteX10" fmla="*/ 1282700 w 1369459"/>
                <a:gd name="connsiteY10" fmla="*/ 212963 h 205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69459" h="2052973">
                  <a:moveTo>
                    <a:pt x="1282700" y="212963"/>
                  </a:moveTo>
                  <a:lnTo>
                    <a:pt x="1098550" y="454263"/>
                  </a:lnTo>
                  <a:cubicBezTo>
                    <a:pt x="1006475" y="310671"/>
                    <a:pt x="563034" y="208318"/>
                    <a:pt x="501651" y="526159"/>
                  </a:cubicBezTo>
                  <a:cubicBezTo>
                    <a:pt x="452968" y="755100"/>
                    <a:pt x="1025526" y="805559"/>
                    <a:pt x="1235076" y="1027809"/>
                  </a:cubicBezTo>
                  <a:cubicBezTo>
                    <a:pt x="1533526" y="1411984"/>
                    <a:pt x="1293285" y="1896166"/>
                    <a:pt x="920751" y="2018410"/>
                  </a:cubicBezTo>
                  <a:cubicBezTo>
                    <a:pt x="699559" y="2085098"/>
                    <a:pt x="271992" y="2094637"/>
                    <a:pt x="0" y="1675550"/>
                  </a:cubicBezTo>
                  <a:lnTo>
                    <a:pt x="247650" y="1450125"/>
                  </a:lnTo>
                  <a:cubicBezTo>
                    <a:pt x="464608" y="1789314"/>
                    <a:pt x="808568" y="1716262"/>
                    <a:pt x="895351" y="1612010"/>
                  </a:cubicBezTo>
                  <a:cubicBezTo>
                    <a:pt x="950384" y="1555383"/>
                    <a:pt x="1047751" y="1403518"/>
                    <a:pt x="892176" y="1240535"/>
                  </a:cubicBezTo>
                  <a:cubicBezTo>
                    <a:pt x="688976" y="1061677"/>
                    <a:pt x="16934" y="1076833"/>
                    <a:pt x="114300" y="456309"/>
                  </a:cubicBezTo>
                  <a:cubicBezTo>
                    <a:pt x="262467" y="-177256"/>
                    <a:pt x="1086908" y="-42472"/>
                    <a:pt x="1282700" y="21296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p:cNvSpPr/>
            <p:nvPr/>
          </p:nvSpPr>
          <p:spPr>
            <a:xfrm>
              <a:off x="5207885" y="2968622"/>
              <a:ext cx="404920" cy="547125"/>
            </a:xfrm>
            <a:custGeom>
              <a:avLst/>
              <a:gdLst>
                <a:gd name="connsiteX0" fmla="*/ 0 w 381000"/>
                <a:gd name="connsiteY0" fmla="*/ 0 h 1973762"/>
                <a:gd name="connsiteX1" fmla="*/ 381000 w 381000"/>
                <a:gd name="connsiteY1" fmla="*/ 0 h 1973762"/>
                <a:gd name="connsiteX2" fmla="*/ 381000 w 381000"/>
                <a:gd name="connsiteY2" fmla="*/ 1973762 h 1973762"/>
                <a:gd name="connsiteX3" fmla="*/ 0 w 381000"/>
                <a:gd name="connsiteY3" fmla="*/ 1973762 h 1973762"/>
                <a:gd name="connsiteX4" fmla="*/ 0 w 381000"/>
                <a:gd name="connsiteY4" fmla="*/ 0 h 1973762"/>
                <a:gd name="connsiteX0" fmla="*/ 388620 w 388620"/>
                <a:gd name="connsiteY0" fmla="*/ 0 h 2408102"/>
                <a:gd name="connsiteX1" fmla="*/ 381000 w 388620"/>
                <a:gd name="connsiteY1" fmla="*/ 434340 h 2408102"/>
                <a:gd name="connsiteX2" fmla="*/ 381000 w 388620"/>
                <a:gd name="connsiteY2" fmla="*/ 2408102 h 2408102"/>
                <a:gd name="connsiteX3" fmla="*/ 0 w 388620"/>
                <a:gd name="connsiteY3" fmla="*/ 2408102 h 2408102"/>
                <a:gd name="connsiteX4" fmla="*/ 388620 w 388620"/>
                <a:gd name="connsiteY4" fmla="*/ 0 h 2408102"/>
                <a:gd name="connsiteX0" fmla="*/ 1537315 w 1537315"/>
                <a:gd name="connsiteY0" fmla="*/ 0 h 2408102"/>
                <a:gd name="connsiteX1" fmla="*/ 1529695 w 1537315"/>
                <a:gd name="connsiteY1" fmla="*/ 434340 h 2408102"/>
                <a:gd name="connsiteX2" fmla="*/ 1529695 w 1537315"/>
                <a:gd name="connsiteY2" fmla="*/ 240810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7315 w 1537315"/>
                <a:gd name="connsiteY0" fmla="*/ 0 h 2408102"/>
                <a:gd name="connsiteX1" fmla="*/ 1529695 w 1537315"/>
                <a:gd name="connsiteY1" fmla="*/ 434340 h 2408102"/>
                <a:gd name="connsiteX2" fmla="*/ 424795 w 1537315"/>
                <a:gd name="connsiteY2" fmla="*/ 815522 h 2408102"/>
                <a:gd name="connsiteX3" fmla="*/ 1148695 w 1537315"/>
                <a:gd name="connsiteY3" fmla="*/ 2408102 h 2408102"/>
                <a:gd name="connsiteX4" fmla="*/ 1885 w 1537315"/>
                <a:gd name="connsiteY4" fmla="*/ 905016 h 2408102"/>
                <a:gd name="connsiteX5" fmla="*/ 1537315 w 1537315"/>
                <a:gd name="connsiteY5" fmla="*/ 0 h 2408102"/>
                <a:gd name="connsiteX0" fmla="*/ 1536869 w 1553547"/>
                <a:gd name="connsiteY0" fmla="*/ 0 h 1379402"/>
                <a:gd name="connsiteX1" fmla="*/ 1529249 w 1553547"/>
                <a:gd name="connsiteY1" fmla="*/ 434340 h 1379402"/>
                <a:gd name="connsiteX2" fmla="*/ 424349 w 1553547"/>
                <a:gd name="connsiteY2" fmla="*/ 815522 h 1379402"/>
                <a:gd name="connsiteX3" fmla="*/ 1552109 w 1553547"/>
                <a:gd name="connsiteY3" fmla="*/ 1379402 h 1379402"/>
                <a:gd name="connsiteX4" fmla="*/ 1439 w 1553547"/>
                <a:gd name="connsiteY4" fmla="*/ 905016 h 1379402"/>
                <a:gd name="connsiteX5" fmla="*/ 1536869 w 1553547"/>
                <a:gd name="connsiteY5" fmla="*/ 0 h 1379402"/>
                <a:gd name="connsiteX0" fmla="*/ 1535656 w 1692947"/>
                <a:gd name="connsiteY0" fmla="*/ 0 h 1843633"/>
                <a:gd name="connsiteX1" fmla="*/ 1528036 w 1692947"/>
                <a:gd name="connsiteY1" fmla="*/ 434340 h 1843633"/>
                <a:gd name="connsiteX2" fmla="*/ 423136 w 1692947"/>
                <a:gd name="connsiteY2" fmla="*/ 815522 h 1843633"/>
                <a:gd name="connsiteX3" fmla="*/ 1550896 w 1692947"/>
                <a:gd name="connsiteY3" fmla="*/ 1379402 h 1843633"/>
                <a:gd name="connsiteX4" fmla="*/ 1516607 w 1692947"/>
                <a:gd name="connsiteY4" fmla="*/ 1834656 h 1843633"/>
                <a:gd name="connsiteX5" fmla="*/ 226 w 1692947"/>
                <a:gd name="connsiteY5" fmla="*/ 905016 h 1843633"/>
                <a:gd name="connsiteX6" fmla="*/ 1535656 w 1692947"/>
                <a:gd name="connsiteY6" fmla="*/ 0 h 1843633"/>
                <a:gd name="connsiteX0" fmla="*/ 1535656 w 1682729"/>
                <a:gd name="connsiteY0" fmla="*/ 0 h 1843913"/>
                <a:gd name="connsiteX1" fmla="*/ 1528036 w 1682729"/>
                <a:gd name="connsiteY1" fmla="*/ 434340 h 1843913"/>
                <a:gd name="connsiteX2" fmla="*/ 423136 w 1682729"/>
                <a:gd name="connsiteY2" fmla="*/ 815522 h 1843913"/>
                <a:gd name="connsiteX3" fmla="*/ 1528671 w 1682729"/>
                <a:gd name="connsiteY3" fmla="*/ 1395277 h 1843913"/>
                <a:gd name="connsiteX4" fmla="*/ 1516607 w 1682729"/>
                <a:gd name="connsiteY4" fmla="*/ 1834656 h 1843913"/>
                <a:gd name="connsiteX5" fmla="*/ 226 w 1682729"/>
                <a:gd name="connsiteY5" fmla="*/ 905016 h 1843913"/>
                <a:gd name="connsiteX6" fmla="*/ 1535656 w 1682729"/>
                <a:gd name="connsiteY6" fmla="*/ 0 h 1843913"/>
                <a:gd name="connsiteX0" fmla="*/ 1535652 w 1693674"/>
                <a:gd name="connsiteY0" fmla="*/ 0 h 1847031"/>
                <a:gd name="connsiteX1" fmla="*/ 1528032 w 1693674"/>
                <a:gd name="connsiteY1" fmla="*/ 434340 h 1847031"/>
                <a:gd name="connsiteX2" fmla="*/ 423132 w 1693674"/>
                <a:gd name="connsiteY2" fmla="*/ 815522 h 1847031"/>
                <a:gd name="connsiteX3" fmla="*/ 1528667 w 1693674"/>
                <a:gd name="connsiteY3" fmla="*/ 1395277 h 1847031"/>
                <a:gd name="connsiteX4" fmla="*/ 1535653 w 1693674"/>
                <a:gd name="connsiteY4" fmla="*/ 1837831 h 1847031"/>
                <a:gd name="connsiteX5" fmla="*/ 222 w 1693674"/>
                <a:gd name="connsiteY5" fmla="*/ 905016 h 1847031"/>
                <a:gd name="connsiteX6" fmla="*/ 1535652 w 1693674"/>
                <a:gd name="connsiteY6" fmla="*/ 0 h 1847031"/>
                <a:gd name="connsiteX0" fmla="*/ 1535652 w 1603018"/>
                <a:gd name="connsiteY0" fmla="*/ 0 h 1837831"/>
                <a:gd name="connsiteX1" fmla="*/ 1528032 w 1603018"/>
                <a:gd name="connsiteY1" fmla="*/ 434340 h 1837831"/>
                <a:gd name="connsiteX2" fmla="*/ 423132 w 1603018"/>
                <a:gd name="connsiteY2" fmla="*/ 815522 h 1837831"/>
                <a:gd name="connsiteX3" fmla="*/ 1528667 w 1603018"/>
                <a:gd name="connsiteY3" fmla="*/ 1395277 h 1837831"/>
                <a:gd name="connsiteX4" fmla="*/ 1535653 w 1603018"/>
                <a:gd name="connsiteY4" fmla="*/ 1837831 h 1837831"/>
                <a:gd name="connsiteX5" fmla="*/ 222 w 1603018"/>
                <a:gd name="connsiteY5" fmla="*/ 905016 h 1837831"/>
                <a:gd name="connsiteX6" fmla="*/ 1535652 w 1603018"/>
                <a:gd name="connsiteY6" fmla="*/ 0 h 1837831"/>
                <a:gd name="connsiteX0" fmla="*/ 1535652 w 1535653"/>
                <a:gd name="connsiteY0" fmla="*/ 0 h 1837831"/>
                <a:gd name="connsiteX1" fmla="*/ 1528032 w 1535653"/>
                <a:gd name="connsiteY1" fmla="*/ 434340 h 1837831"/>
                <a:gd name="connsiteX2" fmla="*/ 423132 w 1535653"/>
                <a:gd name="connsiteY2" fmla="*/ 815522 h 1837831"/>
                <a:gd name="connsiteX3" fmla="*/ 1528667 w 1535653"/>
                <a:gd name="connsiteY3" fmla="*/ 1395277 h 1837831"/>
                <a:gd name="connsiteX4" fmla="*/ 1535653 w 1535653"/>
                <a:gd name="connsiteY4" fmla="*/ 1837831 h 1837831"/>
                <a:gd name="connsiteX5" fmla="*/ 222 w 1535653"/>
                <a:gd name="connsiteY5" fmla="*/ 905016 h 1837831"/>
                <a:gd name="connsiteX6" fmla="*/ 1535652 w 1535653"/>
                <a:gd name="connsiteY6" fmla="*/ 0 h 1837831"/>
                <a:gd name="connsiteX0" fmla="*/ 1532478 w 1532479"/>
                <a:gd name="connsiteY0" fmla="*/ 0 h 1837831"/>
                <a:gd name="connsiteX1" fmla="*/ 1524858 w 1532479"/>
                <a:gd name="connsiteY1" fmla="*/ 434340 h 1837831"/>
                <a:gd name="connsiteX2" fmla="*/ 419958 w 1532479"/>
                <a:gd name="connsiteY2" fmla="*/ 8155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0 h 1837831"/>
                <a:gd name="connsiteX1" fmla="*/ 1524858 w 1532479"/>
                <a:gd name="connsiteY1" fmla="*/ 434340 h 1837831"/>
                <a:gd name="connsiteX2" fmla="*/ 397733 w 1532479"/>
                <a:gd name="connsiteY2" fmla="*/ 917122 h 1837831"/>
                <a:gd name="connsiteX3" fmla="*/ 1525493 w 1532479"/>
                <a:gd name="connsiteY3" fmla="*/ 1395277 h 1837831"/>
                <a:gd name="connsiteX4" fmla="*/ 1532479 w 1532479"/>
                <a:gd name="connsiteY4" fmla="*/ 1837831 h 1837831"/>
                <a:gd name="connsiteX5" fmla="*/ 223 w 1532479"/>
                <a:gd name="connsiteY5" fmla="*/ 911366 h 1837831"/>
                <a:gd name="connsiteX6" fmla="*/ 1532478 w 1532479"/>
                <a:gd name="connsiteY6" fmla="*/ 0 h 1837831"/>
                <a:gd name="connsiteX0" fmla="*/ 1532478 w 1532479"/>
                <a:gd name="connsiteY0" fmla="*/ 114924 h 1952755"/>
                <a:gd name="connsiteX1" fmla="*/ 1524858 w 1532479"/>
                <a:gd name="connsiteY1" fmla="*/ 549264 h 1952755"/>
                <a:gd name="connsiteX2" fmla="*/ 397733 w 1532479"/>
                <a:gd name="connsiteY2" fmla="*/ 1032046 h 1952755"/>
                <a:gd name="connsiteX3" fmla="*/ 1525493 w 1532479"/>
                <a:gd name="connsiteY3" fmla="*/ 1510201 h 1952755"/>
                <a:gd name="connsiteX4" fmla="*/ 1532479 w 1532479"/>
                <a:gd name="connsiteY4" fmla="*/ 1952755 h 1952755"/>
                <a:gd name="connsiteX5" fmla="*/ 223 w 1532479"/>
                <a:gd name="connsiteY5" fmla="*/ 1026290 h 1952755"/>
                <a:gd name="connsiteX6" fmla="*/ 1532478 w 1532479"/>
                <a:gd name="connsiteY6" fmla="*/ 114924 h 1952755"/>
                <a:gd name="connsiteX0" fmla="*/ 1532255 w 1532256"/>
                <a:gd name="connsiteY0" fmla="*/ 114924 h 1952755"/>
                <a:gd name="connsiteX1" fmla="*/ 1524635 w 1532256"/>
                <a:gd name="connsiteY1" fmla="*/ 549264 h 1952755"/>
                <a:gd name="connsiteX2" fmla="*/ 397510 w 1532256"/>
                <a:gd name="connsiteY2" fmla="*/ 1032046 h 1952755"/>
                <a:gd name="connsiteX3" fmla="*/ 1525270 w 1532256"/>
                <a:gd name="connsiteY3" fmla="*/ 1510201 h 1952755"/>
                <a:gd name="connsiteX4" fmla="*/ 1532256 w 1532256"/>
                <a:gd name="connsiteY4" fmla="*/ 1952755 h 1952755"/>
                <a:gd name="connsiteX5" fmla="*/ 0 w 1532256"/>
                <a:gd name="connsiteY5" fmla="*/ 1026290 h 1952755"/>
                <a:gd name="connsiteX6" fmla="*/ 1532255 w 1532256"/>
                <a:gd name="connsiteY6" fmla="*/ 114924 h 1952755"/>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4635 w 1532256"/>
                <a:gd name="connsiteY1" fmla="*/ 54926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 name="connsiteX0" fmla="*/ 1532255 w 1532256"/>
                <a:gd name="connsiteY0" fmla="*/ 114924 h 2070377"/>
                <a:gd name="connsiteX1" fmla="*/ 1527810 w 1532256"/>
                <a:gd name="connsiteY1" fmla="*/ 555614 h 2070377"/>
                <a:gd name="connsiteX2" fmla="*/ 397510 w 1532256"/>
                <a:gd name="connsiteY2" fmla="*/ 1032046 h 2070377"/>
                <a:gd name="connsiteX3" fmla="*/ 1525270 w 1532256"/>
                <a:gd name="connsiteY3" fmla="*/ 1510201 h 2070377"/>
                <a:gd name="connsiteX4" fmla="*/ 1532256 w 1532256"/>
                <a:gd name="connsiteY4" fmla="*/ 1952755 h 2070377"/>
                <a:gd name="connsiteX5" fmla="*/ 0 w 1532256"/>
                <a:gd name="connsiteY5" fmla="*/ 1026290 h 2070377"/>
                <a:gd name="connsiteX6" fmla="*/ 1532255 w 1532256"/>
                <a:gd name="connsiteY6" fmla="*/ 114924 h 207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2256" h="2070377">
                  <a:moveTo>
                    <a:pt x="1532255" y="114924"/>
                  </a:moveTo>
                  <a:cubicBezTo>
                    <a:pt x="1530773" y="261821"/>
                    <a:pt x="1529292" y="408717"/>
                    <a:pt x="1527810" y="555614"/>
                  </a:cubicBezTo>
                  <a:cubicBezTo>
                    <a:pt x="1006052" y="94241"/>
                    <a:pt x="379518" y="515519"/>
                    <a:pt x="397510" y="1032046"/>
                  </a:cubicBezTo>
                  <a:cubicBezTo>
                    <a:pt x="363855" y="1499406"/>
                    <a:pt x="965200" y="2062016"/>
                    <a:pt x="1525270" y="1510201"/>
                  </a:cubicBezTo>
                  <a:cubicBezTo>
                    <a:pt x="1532255" y="1666087"/>
                    <a:pt x="1527176" y="1815919"/>
                    <a:pt x="1532256" y="1952755"/>
                  </a:cubicBezTo>
                  <a:cubicBezTo>
                    <a:pt x="1235711" y="2194366"/>
                    <a:pt x="27940" y="2143596"/>
                    <a:pt x="0" y="1026290"/>
                  </a:cubicBezTo>
                  <a:cubicBezTo>
                    <a:pt x="9102" y="347851"/>
                    <a:pt x="742103" y="-260737"/>
                    <a:pt x="1532255" y="11492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p:cNvSpPr/>
            <p:nvPr/>
          </p:nvSpPr>
          <p:spPr>
            <a:xfrm>
              <a:off x="6194530" y="2981745"/>
              <a:ext cx="496940" cy="536156"/>
            </a:xfrm>
            <a:custGeom>
              <a:avLst/>
              <a:gdLst>
                <a:gd name="connsiteX0" fmla="*/ 0 w 394572"/>
                <a:gd name="connsiteY0" fmla="*/ 0 h 1973762"/>
                <a:gd name="connsiteX1" fmla="*/ 394572 w 394572"/>
                <a:gd name="connsiteY1" fmla="*/ 0 h 1973762"/>
                <a:gd name="connsiteX2" fmla="*/ 394572 w 394572"/>
                <a:gd name="connsiteY2" fmla="*/ 1973762 h 1973762"/>
                <a:gd name="connsiteX3" fmla="*/ 0 w 394572"/>
                <a:gd name="connsiteY3" fmla="*/ 1973762 h 1973762"/>
                <a:gd name="connsiteX4" fmla="*/ 0 w 394572"/>
                <a:gd name="connsiteY4" fmla="*/ 0 h 1973762"/>
                <a:gd name="connsiteX0" fmla="*/ 0 w 1042272"/>
                <a:gd name="connsiteY0" fmla="*/ 0 h 2024562"/>
                <a:gd name="connsiteX1" fmla="*/ 394572 w 1042272"/>
                <a:gd name="connsiteY1" fmla="*/ 0 h 2024562"/>
                <a:gd name="connsiteX2" fmla="*/ 1042272 w 1042272"/>
                <a:gd name="connsiteY2" fmla="*/ 2024562 h 2024562"/>
                <a:gd name="connsiteX3" fmla="*/ 0 w 1042272"/>
                <a:gd name="connsiteY3" fmla="*/ 1973762 h 2024562"/>
                <a:gd name="connsiteX4" fmla="*/ 0 w 1042272"/>
                <a:gd name="connsiteY4" fmla="*/ 0 h 2024562"/>
                <a:gd name="connsiteX0" fmla="*/ 0 w 1042272"/>
                <a:gd name="connsiteY0" fmla="*/ 0 h 2024562"/>
                <a:gd name="connsiteX1" fmla="*/ 394572 w 1042272"/>
                <a:gd name="connsiteY1" fmla="*/ 0 h 2024562"/>
                <a:gd name="connsiteX2" fmla="*/ 1042272 w 1042272"/>
                <a:gd name="connsiteY2" fmla="*/ 2024562 h 2024562"/>
                <a:gd name="connsiteX3" fmla="*/ 822325 w 1042272"/>
                <a:gd name="connsiteY3" fmla="*/ 2024562 h 2024562"/>
                <a:gd name="connsiteX4" fmla="*/ 0 w 1042272"/>
                <a:gd name="connsiteY4" fmla="*/ 0 h 2024562"/>
                <a:gd name="connsiteX0" fmla="*/ 0 w 1880472"/>
                <a:gd name="connsiteY0" fmla="*/ 148030 h 2172592"/>
                <a:gd name="connsiteX1" fmla="*/ 394572 w 1880472"/>
                <a:gd name="connsiteY1" fmla="*/ 148030 h 2172592"/>
                <a:gd name="connsiteX2" fmla="*/ 1880472 w 1880472"/>
                <a:gd name="connsiteY2" fmla="*/ 153251 h 2172592"/>
                <a:gd name="connsiteX3" fmla="*/ 1042272 w 1880472"/>
                <a:gd name="connsiteY3" fmla="*/ 2172592 h 2172592"/>
                <a:gd name="connsiteX4" fmla="*/ 822325 w 1880472"/>
                <a:gd name="connsiteY4" fmla="*/ 2172592 h 2172592"/>
                <a:gd name="connsiteX5" fmla="*/ 0 w 1880472"/>
                <a:gd name="connsiteY5" fmla="*/ 148030 h 2172592"/>
                <a:gd name="connsiteX0" fmla="*/ 0 w 1903849"/>
                <a:gd name="connsiteY0" fmla="*/ 159043 h 2183605"/>
                <a:gd name="connsiteX1" fmla="*/ 394572 w 1903849"/>
                <a:gd name="connsiteY1" fmla="*/ 159043 h 2183605"/>
                <a:gd name="connsiteX2" fmla="*/ 1467722 w 1903849"/>
                <a:gd name="connsiteY2" fmla="*/ 151564 h 2183605"/>
                <a:gd name="connsiteX3" fmla="*/ 1880472 w 1903849"/>
                <a:gd name="connsiteY3" fmla="*/ 164264 h 2183605"/>
                <a:gd name="connsiteX4" fmla="*/ 1042272 w 1903849"/>
                <a:gd name="connsiteY4" fmla="*/ 2183605 h 2183605"/>
                <a:gd name="connsiteX5" fmla="*/ 822325 w 1903849"/>
                <a:gd name="connsiteY5" fmla="*/ 2183605 h 2183605"/>
                <a:gd name="connsiteX6" fmla="*/ 0 w 1903849"/>
                <a:gd name="connsiteY6" fmla="*/ 159043 h 2183605"/>
                <a:gd name="connsiteX0" fmla="*/ 0 w 1899353"/>
                <a:gd name="connsiteY0" fmla="*/ 158274 h 2182836"/>
                <a:gd name="connsiteX1" fmla="*/ 394572 w 1899353"/>
                <a:gd name="connsiteY1" fmla="*/ 158274 h 2182836"/>
                <a:gd name="connsiteX2" fmla="*/ 937497 w 1899353"/>
                <a:gd name="connsiteY2" fmla="*/ 1474771 h 2182836"/>
                <a:gd name="connsiteX3" fmla="*/ 1467722 w 1899353"/>
                <a:gd name="connsiteY3" fmla="*/ 150795 h 2182836"/>
                <a:gd name="connsiteX4" fmla="*/ 1880472 w 1899353"/>
                <a:gd name="connsiteY4" fmla="*/ 163495 h 2182836"/>
                <a:gd name="connsiteX5" fmla="*/ 1042272 w 1899353"/>
                <a:gd name="connsiteY5" fmla="*/ 2182836 h 2182836"/>
                <a:gd name="connsiteX6" fmla="*/ 822325 w 1899353"/>
                <a:gd name="connsiteY6" fmla="*/ 2182836 h 2182836"/>
                <a:gd name="connsiteX7" fmla="*/ 0 w 1899353"/>
                <a:gd name="connsiteY7" fmla="*/ 158274 h 2182836"/>
                <a:gd name="connsiteX0" fmla="*/ 0 w 1899353"/>
                <a:gd name="connsiteY0" fmla="*/ 157430 h 2181992"/>
                <a:gd name="connsiteX1" fmla="*/ 394572 w 1899353"/>
                <a:gd name="connsiteY1" fmla="*/ 157430 h 2181992"/>
                <a:gd name="connsiteX2" fmla="*/ 937497 w 1899353"/>
                <a:gd name="connsiteY2" fmla="*/ 1473927 h 2181992"/>
                <a:gd name="connsiteX3" fmla="*/ 1467722 w 1899353"/>
                <a:gd name="connsiteY3" fmla="*/ 153126 h 2181992"/>
                <a:gd name="connsiteX4" fmla="*/ 1880472 w 1899353"/>
                <a:gd name="connsiteY4" fmla="*/ 162651 h 2181992"/>
                <a:gd name="connsiteX5" fmla="*/ 1042272 w 1899353"/>
                <a:gd name="connsiteY5" fmla="*/ 2181992 h 2181992"/>
                <a:gd name="connsiteX6" fmla="*/ 822325 w 1899353"/>
                <a:gd name="connsiteY6" fmla="*/ 2181992 h 2181992"/>
                <a:gd name="connsiteX7" fmla="*/ 0 w 1899353"/>
                <a:gd name="connsiteY7" fmla="*/ 157430 h 2181992"/>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9536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15 h 2028877"/>
                <a:gd name="connsiteX1" fmla="*/ 394572 w 1880472"/>
                <a:gd name="connsiteY1" fmla="*/ 4315 h 2028877"/>
                <a:gd name="connsiteX2" fmla="*/ 937497 w 1880472"/>
                <a:gd name="connsiteY2" fmla="*/ 1320812 h 2028877"/>
                <a:gd name="connsiteX3" fmla="*/ 1467722 w 1880472"/>
                <a:gd name="connsiteY3" fmla="*/ 11 h 2028877"/>
                <a:gd name="connsiteX4" fmla="*/ 1880472 w 1880472"/>
                <a:gd name="connsiteY4" fmla="*/ 11 h 2028877"/>
                <a:gd name="connsiteX5" fmla="*/ 1042272 w 1880472"/>
                <a:gd name="connsiteY5" fmla="*/ 2028877 h 2028877"/>
                <a:gd name="connsiteX6" fmla="*/ 822325 w 1880472"/>
                <a:gd name="connsiteY6" fmla="*/ 2028877 h 2028877"/>
                <a:gd name="connsiteX7" fmla="*/ 0 w 1880472"/>
                <a:gd name="connsiteY7" fmla="*/ 4315 h 2028877"/>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749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42272 w 1880472"/>
                <a:gd name="connsiteY5" fmla="*/ 2028866 h 2028866"/>
                <a:gd name="connsiteX6" fmla="*/ 822325 w 1880472"/>
                <a:gd name="connsiteY6" fmla="*/ 2028866 h 2028866"/>
                <a:gd name="connsiteX7" fmla="*/ 0 w 1880472"/>
                <a:gd name="connsiteY7" fmla="*/ 4304 h 2028866"/>
                <a:gd name="connsiteX0" fmla="*/ 0 w 1880472"/>
                <a:gd name="connsiteY0" fmla="*/ 4304 h 2028866"/>
                <a:gd name="connsiteX1" fmla="*/ 394572 w 1880472"/>
                <a:gd name="connsiteY1" fmla="*/ 4304 h 2028866"/>
                <a:gd name="connsiteX2" fmla="*/ 931147 w 1880472"/>
                <a:gd name="connsiteY2" fmla="*/ 1320801 h 2028866"/>
                <a:gd name="connsiteX3" fmla="*/ 1467722 w 1880472"/>
                <a:gd name="connsiteY3" fmla="*/ 0 h 2028866"/>
                <a:gd name="connsiteX4" fmla="*/ 1880472 w 1880472"/>
                <a:gd name="connsiteY4" fmla="*/ 0 h 2028866"/>
                <a:gd name="connsiteX5" fmla="*/ 1032747 w 1880472"/>
                <a:gd name="connsiteY5" fmla="*/ 2028866 h 2028866"/>
                <a:gd name="connsiteX6" fmla="*/ 822325 w 1880472"/>
                <a:gd name="connsiteY6" fmla="*/ 2028866 h 2028866"/>
                <a:gd name="connsiteX7" fmla="*/ 0 w 1880472"/>
                <a:gd name="connsiteY7" fmla="*/ 4304 h 20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0472" h="2028866">
                  <a:moveTo>
                    <a:pt x="0" y="4304"/>
                  </a:moveTo>
                  <a:lnTo>
                    <a:pt x="394572" y="4304"/>
                  </a:lnTo>
                  <a:cubicBezTo>
                    <a:pt x="473034" y="185091"/>
                    <a:pt x="857064" y="1169648"/>
                    <a:pt x="931147" y="1320801"/>
                  </a:cubicBezTo>
                  <a:cubicBezTo>
                    <a:pt x="1008405" y="1148105"/>
                    <a:pt x="1375647" y="227542"/>
                    <a:pt x="1467722" y="0"/>
                  </a:cubicBezTo>
                  <a:lnTo>
                    <a:pt x="1880472" y="0"/>
                  </a:lnTo>
                  <a:lnTo>
                    <a:pt x="1032747" y="2028866"/>
                  </a:lnTo>
                  <a:lnTo>
                    <a:pt x="822325" y="2028866"/>
                  </a:lnTo>
                  <a:lnTo>
                    <a:pt x="0" y="430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6741242" y="2980698"/>
              <a:ext cx="285004" cy="523779"/>
            </a:xfrm>
            <a:custGeom>
              <a:avLst/>
              <a:gdLst>
                <a:gd name="connsiteX0" fmla="*/ 0 w 1078483"/>
                <a:gd name="connsiteY0" fmla="*/ 0 h 1982030"/>
                <a:gd name="connsiteX1" fmla="*/ 269874 w 1078483"/>
                <a:gd name="connsiteY1" fmla="*/ 0 h 1982030"/>
                <a:gd name="connsiteX2" fmla="*/ 381000 w 1078483"/>
                <a:gd name="connsiteY2" fmla="*/ 0 h 1982030"/>
                <a:gd name="connsiteX3" fmla="*/ 1078483 w 1078483"/>
                <a:gd name="connsiteY3" fmla="*/ 0 h 1982030"/>
                <a:gd name="connsiteX4" fmla="*/ 1078483 w 1078483"/>
                <a:gd name="connsiteY4" fmla="*/ 327293 h 1982030"/>
                <a:gd name="connsiteX5" fmla="*/ 381000 w 1078483"/>
                <a:gd name="connsiteY5" fmla="*/ 327293 h 1982030"/>
                <a:gd name="connsiteX6" fmla="*/ 381000 w 1078483"/>
                <a:gd name="connsiteY6" fmla="*/ 778001 h 1982030"/>
                <a:gd name="connsiteX7" fmla="*/ 1062607 w 1078483"/>
                <a:gd name="connsiteY7" fmla="*/ 778001 h 1982030"/>
                <a:gd name="connsiteX8" fmla="*/ 1062607 w 1078483"/>
                <a:gd name="connsiteY8" fmla="*/ 1105294 h 1982030"/>
                <a:gd name="connsiteX9" fmla="*/ 381000 w 1078483"/>
                <a:gd name="connsiteY9" fmla="*/ 1105294 h 1982030"/>
                <a:gd name="connsiteX10" fmla="*/ 381000 w 1078483"/>
                <a:gd name="connsiteY10" fmla="*/ 1654737 h 1982030"/>
                <a:gd name="connsiteX11" fmla="*/ 1078482 w 1078483"/>
                <a:gd name="connsiteY11" fmla="*/ 1654737 h 1982030"/>
                <a:gd name="connsiteX12" fmla="*/ 1078482 w 1078483"/>
                <a:gd name="connsiteY12" fmla="*/ 1982030 h 1982030"/>
                <a:gd name="connsiteX13" fmla="*/ 381000 w 1078483"/>
                <a:gd name="connsiteY13" fmla="*/ 1982030 h 1982030"/>
                <a:gd name="connsiteX14" fmla="*/ 269873 w 1078483"/>
                <a:gd name="connsiteY14" fmla="*/ 1982030 h 1982030"/>
                <a:gd name="connsiteX15" fmla="*/ 0 w 1078483"/>
                <a:gd name="connsiteY15" fmla="*/ 1982030 h 1982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8483" h="1982030">
                  <a:moveTo>
                    <a:pt x="0" y="0"/>
                  </a:moveTo>
                  <a:lnTo>
                    <a:pt x="269874" y="0"/>
                  </a:lnTo>
                  <a:lnTo>
                    <a:pt x="381000" y="0"/>
                  </a:lnTo>
                  <a:lnTo>
                    <a:pt x="1078483" y="0"/>
                  </a:lnTo>
                  <a:lnTo>
                    <a:pt x="1078483" y="327293"/>
                  </a:lnTo>
                  <a:lnTo>
                    <a:pt x="381000" y="327293"/>
                  </a:lnTo>
                  <a:lnTo>
                    <a:pt x="381000" y="778001"/>
                  </a:lnTo>
                  <a:lnTo>
                    <a:pt x="1062607" y="778001"/>
                  </a:lnTo>
                  <a:lnTo>
                    <a:pt x="1062607" y="1105294"/>
                  </a:lnTo>
                  <a:lnTo>
                    <a:pt x="381000" y="1105294"/>
                  </a:lnTo>
                  <a:lnTo>
                    <a:pt x="381000" y="1654737"/>
                  </a:lnTo>
                  <a:lnTo>
                    <a:pt x="1078482" y="1654737"/>
                  </a:lnTo>
                  <a:lnTo>
                    <a:pt x="1078482" y="1982030"/>
                  </a:lnTo>
                  <a:lnTo>
                    <a:pt x="381000" y="1982030"/>
                  </a:lnTo>
                  <a:lnTo>
                    <a:pt x="269873" y="1982030"/>
                  </a:lnTo>
                  <a:lnTo>
                    <a:pt x="0" y="19820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60059" y="2975232"/>
              <a:ext cx="542470" cy="542470"/>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7098536" y="2982881"/>
              <a:ext cx="379804" cy="523780"/>
            </a:xfrm>
            <a:custGeom>
              <a:avLst/>
              <a:gdLst>
                <a:gd name="connsiteX0" fmla="*/ 367132 w 1437216"/>
                <a:gd name="connsiteY0" fmla="*/ 296599 h 1982037"/>
                <a:gd name="connsiteX1" fmla="*/ 367132 w 1437216"/>
                <a:gd name="connsiteY1" fmla="*/ 909301 h 1982037"/>
                <a:gd name="connsiteX2" fmla="*/ 517719 w 1437216"/>
                <a:gd name="connsiteY2" fmla="*/ 910411 h 1982037"/>
                <a:gd name="connsiteX3" fmla="*/ 866128 w 1437216"/>
                <a:gd name="connsiteY3" fmla="*/ 594070 h 1982037"/>
                <a:gd name="connsiteX4" fmla="*/ 490460 w 1437216"/>
                <a:gd name="connsiteY4" fmla="*/ 296599 h 1982037"/>
                <a:gd name="connsiteX5" fmla="*/ 0 w 1437216"/>
                <a:gd name="connsiteY5" fmla="*/ 7 h 1982037"/>
                <a:gd name="connsiteX6" fmla="*/ 660929 w 1437216"/>
                <a:gd name="connsiteY6" fmla="*/ 7 h 1982037"/>
                <a:gd name="connsiteX7" fmla="*/ 1254417 w 1437216"/>
                <a:gd name="connsiteY7" fmla="*/ 580697 h 1982037"/>
                <a:gd name="connsiteX8" fmla="*/ 813886 w 1437216"/>
                <a:gd name="connsiteY8" fmla="*/ 1137909 h 1982037"/>
                <a:gd name="connsiteX9" fmla="*/ 1437216 w 1437216"/>
                <a:gd name="connsiteY9" fmla="*/ 1979655 h 1982037"/>
                <a:gd name="connsiteX10" fmla="*/ 975810 w 1437216"/>
                <a:gd name="connsiteY10" fmla="*/ 1980873 h 1982037"/>
                <a:gd name="connsiteX11" fmla="*/ 425741 w 1437216"/>
                <a:gd name="connsiteY11" fmla="*/ 1178392 h 1982037"/>
                <a:gd name="connsiteX12" fmla="*/ 375734 w 1437216"/>
                <a:gd name="connsiteY12" fmla="*/ 1180774 h 1982037"/>
                <a:gd name="connsiteX13" fmla="*/ 373354 w 1437216"/>
                <a:gd name="connsiteY13" fmla="*/ 1980873 h 1982037"/>
                <a:gd name="connsiteX14" fmla="*/ 0 w 1437216"/>
                <a:gd name="connsiteY14" fmla="*/ 1982037 h 19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37216" h="1982037">
                  <a:moveTo>
                    <a:pt x="367132" y="296599"/>
                  </a:moveTo>
                  <a:lnTo>
                    <a:pt x="367132" y="909301"/>
                  </a:lnTo>
                  <a:lnTo>
                    <a:pt x="517719" y="910411"/>
                  </a:lnTo>
                  <a:cubicBezTo>
                    <a:pt x="672447" y="911891"/>
                    <a:pt x="886701" y="832609"/>
                    <a:pt x="866128" y="594070"/>
                  </a:cubicBezTo>
                  <a:cubicBezTo>
                    <a:pt x="870370" y="355531"/>
                    <a:pt x="631165" y="286239"/>
                    <a:pt x="490460" y="296599"/>
                  </a:cubicBezTo>
                  <a:close/>
                  <a:moveTo>
                    <a:pt x="0" y="7"/>
                  </a:moveTo>
                  <a:lnTo>
                    <a:pt x="660929" y="7"/>
                  </a:lnTo>
                  <a:cubicBezTo>
                    <a:pt x="1075183" y="-1636"/>
                    <a:pt x="1254721" y="304925"/>
                    <a:pt x="1254417" y="580697"/>
                  </a:cubicBezTo>
                  <a:cubicBezTo>
                    <a:pt x="1277926" y="818370"/>
                    <a:pt x="1115603" y="1101202"/>
                    <a:pt x="813886" y="1137909"/>
                  </a:cubicBezTo>
                  <a:lnTo>
                    <a:pt x="1437216" y="1979655"/>
                  </a:lnTo>
                  <a:lnTo>
                    <a:pt x="975810" y="1980873"/>
                  </a:lnTo>
                  <a:lnTo>
                    <a:pt x="425741" y="1178392"/>
                  </a:lnTo>
                  <a:cubicBezTo>
                    <a:pt x="407484" y="1182360"/>
                    <a:pt x="377322" y="1174424"/>
                    <a:pt x="375734" y="1180774"/>
                  </a:cubicBezTo>
                  <a:cubicBezTo>
                    <a:pt x="370971" y="1464937"/>
                    <a:pt x="375735" y="1713379"/>
                    <a:pt x="373354" y="1980873"/>
                  </a:cubicBezTo>
                  <a:lnTo>
                    <a:pt x="0" y="19820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81538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64066851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24871277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819236"/>
            <a:ext cx="1041634"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883366"/>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8" cstate="screen">
            <a:extLst>
              <a:ext uri="{28A0092B-C50C-407E-A947-70E740481C1C}">
                <a14:useLocalDpi xmlns:a14="http://schemas.microsoft.com/office/drawing/2010/main"/>
              </a:ext>
            </a:extLst>
          </a:blip>
          <a:stretch>
            <a:fillRect/>
          </a:stretch>
        </p:blipFill>
        <p:spPr bwMode="black">
          <a:xfrm>
            <a:off x="7723969" y="4815091"/>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3" r:id="rId3"/>
    <p:sldLayoutId id="2147484189" r:id="rId4"/>
    <p:sldLayoutId id="2147484190" r:id="rId5"/>
    <p:sldLayoutId id="2147484191" r:id="rId6"/>
    <p:sldLayoutId id="2147484146" r:id="rId7"/>
    <p:sldLayoutId id="2147484144" r:id="rId8"/>
    <p:sldLayoutId id="2147484119" r:id="rId9"/>
    <p:sldLayoutId id="2147484193" r:id="rId10"/>
    <p:sldLayoutId id="2147484194" r:id="rId11"/>
    <p:sldLayoutId id="2147484195" r:id="rId12"/>
    <p:sldLayoutId id="2147484196" r:id="rId13"/>
    <p:sldLayoutId id="2147484100" r:id="rId14"/>
    <p:sldLayoutId id="2147484126" r:id="rId15"/>
    <p:sldLayoutId id="2147484131" r:id="rId16"/>
    <p:sldLayoutId id="2147484192" r:id="rId17"/>
    <p:sldLayoutId id="2147484200" r:id="rId18"/>
    <p:sldLayoutId id="2147484198" r:id="rId19"/>
    <p:sldLayoutId id="2147484199" r:id="rId20"/>
    <p:sldLayoutId id="2147484128" r:id="rId21"/>
    <p:sldLayoutId id="2147484130" r:id="rId22"/>
    <p:sldLayoutId id="2147484102" r:id="rId23"/>
    <p:sldLayoutId id="2147484113" r:id="rId24"/>
    <p:sldLayoutId id="2147484110" r:id="rId25"/>
    <p:sldLayoutId id="2147484201" r:id="rId26"/>
  </p:sldLayoutIdLst>
  <p:transition spd="slow">
    <p:wipe/>
  </p:transition>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github.com/v3"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hyperlink" Target="https://help.github.com/en/articles/githubs-products" TargetMode="External"/><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9.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github.com/v3/" TargetMode="External"/><Relationship Id="rId2" Type="http://schemas.openxmlformats.org/officeDocument/2006/relationships/hyperlink" Target="http://www.git-scm.com/docs" TargetMode="External"/><Relationship Id="rId1" Type="http://schemas.openxmlformats.org/officeDocument/2006/relationships/slideLayout" Target="../slideLayouts/slideLayout9.xml"/><Relationship Id="rId4" Type="http://schemas.openxmlformats.org/officeDocument/2006/relationships/hyperlink" Target="https://help.github.com/en/github/getting-started-with-github/git-cheatshee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3"/>
          </p:nvPr>
        </p:nvSpPr>
        <p:spPr>
          <a:xfrm>
            <a:off x="392897" y="4611638"/>
            <a:ext cx="4572000" cy="155448"/>
          </a:xfrm>
        </p:spPr>
        <p:txBody>
          <a:bodyPr/>
          <a:lstStyle/>
          <a:p>
            <a:r>
              <a:rPr lang="en-US" dirty="0"/>
              <a:t>© 2020 Cognizant</a:t>
            </a:r>
          </a:p>
        </p:txBody>
      </p:sp>
      <p:sp>
        <p:nvSpPr>
          <p:cNvPr id="16" name="Title 15">
            <a:extLst>
              <a:ext uri="{FF2B5EF4-FFF2-40B4-BE49-F238E27FC236}">
                <a16:creationId xmlns:a16="http://schemas.microsoft.com/office/drawing/2014/main" id="{4BCE1D04-0A9E-5D41-992E-0FA6F4F8B1DE}"/>
              </a:ext>
            </a:extLst>
          </p:cNvPr>
          <p:cNvSpPr>
            <a:spLocks noGrp="1"/>
          </p:cNvSpPr>
          <p:nvPr>
            <p:ph type="ctrTitle"/>
          </p:nvPr>
        </p:nvSpPr>
        <p:spPr>
          <a:xfrm>
            <a:off x="414163" y="2465171"/>
            <a:ext cx="8348837" cy="443198"/>
          </a:xfrm>
        </p:spPr>
        <p:txBody>
          <a:bodyPr/>
          <a:lstStyle/>
          <a:p>
            <a:r>
              <a:rPr lang="en-US" sz="3200" dirty="0" smtClean="0"/>
              <a:t>GitHub Training Session </a:t>
            </a:r>
            <a:endParaRPr lang="en-US" sz="3200" dirty="0"/>
          </a:p>
        </p:txBody>
      </p:sp>
      <p:sp>
        <p:nvSpPr>
          <p:cNvPr id="5" name="Text Placeholder 4">
            <a:extLst>
              <a:ext uri="{FF2B5EF4-FFF2-40B4-BE49-F238E27FC236}">
                <a16:creationId xmlns:a16="http://schemas.microsoft.com/office/drawing/2014/main" id="{7617C62E-0EDE-0B4D-AC45-361F7429018C}"/>
              </a:ext>
            </a:extLst>
          </p:cNvPr>
          <p:cNvSpPr>
            <a:spLocks noGrp="1"/>
          </p:cNvSpPr>
          <p:nvPr>
            <p:ph type="body" sz="quarter" idx="13"/>
          </p:nvPr>
        </p:nvSpPr>
        <p:spPr/>
        <p:txBody>
          <a:bodyPr/>
          <a:lstStyle/>
          <a:p>
            <a:r>
              <a:rPr lang="en-US" dirty="0" smtClean="0"/>
              <a:t>June  </a:t>
            </a:r>
            <a:r>
              <a:rPr lang="en-US" dirty="0"/>
              <a:t>2020</a:t>
            </a:r>
          </a:p>
        </p:txBody>
      </p:sp>
    </p:spTree>
    <p:extLst>
      <p:ext uri="{BB962C8B-B14F-4D97-AF65-F5344CB8AC3E}">
        <p14:creationId xmlns:p14="http://schemas.microsoft.com/office/powerpoint/2010/main" val="245675467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free account with GitHub</a:t>
            </a:r>
            <a:endParaRPr lang="en-US" dirty="0"/>
          </a:p>
        </p:txBody>
      </p:sp>
      <p:sp>
        <p:nvSpPr>
          <p:cNvPr id="3" name="Content Placeholder 2"/>
          <p:cNvSpPr>
            <a:spLocks noGrp="1"/>
          </p:cNvSpPr>
          <p:nvPr>
            <p:ph sz="quarter" idx="13"/>
          </p:nvPr>
        </p:nvSpPr>
        <p:spPr>
          <a:xfrm>
            <a:off x="384048" y="1162050"/>
            <a:ext cx="8414004" cy="3311525"/>
          </a:xfrm>
        </p:spPr>
        <p:txBody>
          <a:bodyPr/>
          <a:lstStyle/>
          <a:p>
            <a:r>
              <a:rPr lang="en-US" dirty="0" smtClean="0"/>
              <a:t>GitHub provides open source and free account in GitHub cloud repository.  Anyone can signup with their own email id.  Creating free account allows them to create any number of public repositories, collaborate and lookup other open source projects and much more…</a:t>
            </a:r>
          </a:p>
          <a:p>
            <a:endParaRPr lang="en-US" dirty="0"/>
          </a:p>
          <a:p>
            <a:r>
              <a:rPr lang="en-US" dirty="0" smtClean="0"/>
              <a:t>The key use case is GitHub Cloud can play a role of remote repository for you and it can be integrate to your local repository to push changes back to cloud to share and collaborate with others.</a:t>
            </a:r>
          </a:p>
          <a:p>
            <a:endParaRPr lang="en-US" dirty="0"/>
          </a:p>
          <a:p>
            <a:r>
              <a:rPr lang="en-US" dirty="0" smtClean="0"/>
              <a:t>Lets have a quick demo….</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10</a:t>
            </a:fld>
            <a:endParaRPr lang="en-US" dirty="0"/>
          </a:p>
        </p:txBody>
      </p:sp>
      <p:sp>
        <p:nvSpPr>
          <p:cNvPr id="6" name="Snip Same Side Corner Rectangle 5"/>
          <p:cNvSpPr/>
          <p:nvPr/>
        </p:nvSpPr>
        <p:spPr>
          <a:xfrm>
            <a:off x="8064628" y="365761"/>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58730859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Glossary</a:t>
            </a:r>
            <a:endParaRPr lang="en-US" dirty="0"/>
          </a:p>
        </p:txBody>
      </p:sp>
      <p:sp>
        <p:nvSpPr>
          <p:cNvPr id="3" name="Content Placeholder 2"/>
          <p:cNvSpPr>
            <a:spLocks noGrp="1"/>
          </p:cNvSpPr>
          <p:nvPr>
            <p:ph sz="quarter" idx="13"/>
          </p:nvPr>
        </p:nvSpPr>
        <p:spPr>
          <a:xfrm>
            <a:off x="381000" y="779318"/>
            <a:ext cx="8417052" cy="3694257"/>
          </a:xfrm>
        </p:spPr>
        <p:txBody>
          <a:bodyPr>
            <a:noAutofit/>
          </a:bodyPr>
          <a:lstStyle/>
          <a:p>
            <a:r>
              <a:rPr lang="en-US" sz="800" dirty="0"/>
              <a:t>Repository – </a:t>
            </a:r>
            <a:r>
              <a:rPr lang="en-US" sz="800" dirty="0" smtClean="0"/>
              <a:t>basic element in GitHub, collective folder of code files representing a project (public and private)</a:t>
            </a:r>
          </a:p>
          <a:p>
            <a:r>
              <a:rPr lang="en-US" sz="800" dirty="0" smtClean="0"/>
              <a:t>Projects </a:t>
            </a:r>
            <a:r>
              <a:rPr lang="en-US" sz="800" dirty="0"/>
              <a:t>– </a:t>
            </a:r>
            <a:r>
              <a:rPr lang="en-US" sz="800" dirty="0" smtClean="0"/>
              <a:t>Kanban board to coordinate, track and update work items.</a:t>
            </a:r>
            <a:endParaRPr lang="en-US" sz="800" dirty="0"/>
          </a:p>
          <a:p>
            <a:r>
              <a:rPr lang="en-US" sz="800" dirty="0"/>
              <a:t>Issues – </a:t>
            </a:r>
            <a:r>
              <a:rPr lang="en-US" sz="800" dirty="0" smtClean="0"/>
              <a:t>suggested improvements, tasks, problems or questions related to the repository</a:t>
            </a:r>
            <a:endParaRPr lang="en-US" sz="800" dirty="0"/>
          </a:p>
          <a:p>
            <a:r>
              <a:rPr lang="en-US" sz="800" dirty="0" smtClean="0"/>
              <a:t>Fork – Personal copy of another user’s repository</a:t>
            </a:r>
            <a:endParaRPr lang="en-US" sz="800" dirty="0"/>
          </a:p>
          <a:p>
            <a:r>
              <a:rPr lang="en-US" sz="800" dirty="0" smtClean="0"/>
              <a:t>Clone </a:t>
            </a:r>
            <a:r>
              <a:rPr lang="en-US" sz="800" dirty="0"/>
              <a:t>– </a:t>
            </a:r>
            <a:r>
              <a:rPr lang="en-US" sz="800" dirty="0" smtClean="0"/>
              <a:t>way to copy your remote repository to your local repository</a:t>
            </a:r>
            <a:endParaRPr lang="en-US" sz="800" dirty="0"/>
          </a:p>
          <a:p>
            <a:r>
              <a:rPr lang="en-US" sz="800" dirty="0" smtClean="0"/>
              <a:t>Pull </a:t>
            </a:r>
            <a:r>
              <a:rPr lang="en-US" sz="800" dirty="0"/>
              <a:t>Requests – </a:t>
            </a:r>
            <a:r>
              <a:rPr lang="en-US" sz="800" dirty="0" smtClean="0"/>
              <a:t>proposed changes to a repository (accepted or rejected by repository collaborators)</a:t>
            </a:r>
            <a:endParaRPr lang="en-US" sz="800" dirty="0"/>
          </a:p>
          <a:p>
            <a:r>
              <a:rPr lang="en-US" sz="800" dirty="0"/>
              <a:t>Actions – </a:t>
            </a:r>
            <a:r>
              <a:rPr lang="en-US" sz="800" dirty="0" smtClean="0"/>
              <a:t>Customized work flow building for CI or CD task with openly available app plugins</a:t>
            </a:r>
            <a:endParaRPr lang="en-US" sz="800" dirty="0"/>
          </a:p>
          <a:p>
            <a:r>
              <a:rPr lang="en-US" sz="800" dirty="0" smtClean="0"/>
              <a:t>Insights </a:t>
            </a:r>
            <a:r>
              <a:rPr lang="en-US" sz="800" dirty="0"/>
              <a:t>– </a:t>
            </a:r>
            <a:r>
              <a:rPr lang="en-US" sz="800" dirty="0" smtClean="0"/>
              <a:t>Quick dashboard view on various metrics</a:t>
            </a:r>
          </a:p>
          <a:p>
            <a:r>
              <a:rPr lang="en-US" sz="800" dirty="0" smtClean="0"/>
              <a:t>Organizations – logic grouping of two or more users to create system level organization to group multiple repositories (Department / Functions)</a:t>
            </a:r>
          </a:p>
          <a:p>
            <a:r>
              <a:rPr lang="en-US" sz="800" dirty="0" smtClean="0"/>
              <a:t>Access token – used in place of a password over HTTPs</a:t>
            </a:r>
          </a:p>
          <a:p>
            <a:r>
              <a:rPr lang="en-US" sz="800" dirty="0" smtClean="0"/>
              <a:t>Branch – parallel version of a repository</a:t>
            </a:r>
          </a:p>
          <a:p>
            <a:r>
              <a:rPr lang="en-US" sz="800" dirty="0"/>
              <a:t>Owner – Owner of the repository</a:t>
            </a:r>
            <a:endParaRPr lang="en-US" sz="800" dirty="0" smtClean="0"/>
          </a:p>
          <a:p>
            <a:r>
              <a:rPr lang="en-US" sz="800" dirty="0" smtClean="0"/>
              <a:t>Collaborator – a person with read and write access to a repository</a:t>
            </a:r>
          </a:p>
          <a:p>
            <a:r>
              <a:rPr lang="en-US" sz="800" dirty="0" smtClean="0"/>
              <a:t>Team – A group of organization members that reflect your company or group</a:t>
            </a:r>
          </a:p>
          <a:p>
            <a:r>
              <a:rPr lang="en-US" sz="800" dirty="0" smtClean="0"/>
              <a:t>Commit – a revision</a:t>
            </a:r>
          </a:p>
          <a:p>
            <a:r>
              <a:rPr lang="en-US" sz="800" dirty="0" smtClean="0"/>
              <a:t>Markdown – simple formatting option to create help documents</a:t>
            </a:r>
          </a:p>
          <a:p>
            <a:r>
              <a:rPr lang="en-US" sz="800" dirty="0" smtClean="0"/>
              <a:t>SSH Key – way to identify yourself to an online server, using an encrypted message</a:t>
            </a:r>
          </a:p>
          <a:p>
            <a:r>
              <a:rPr lang="en-US" sz="800" dirty="0" smtClean="0"/>
              <a:t>Pre-receive hooks – Scripts that run on the GitHub Enterprise server that you can use to implement quality checks </a:t>
            </a:r>
            <a:r>
              <a:rPr lang="en-US" sz="800" b="1" dirty="0" smtClean="0"/>
              <a:t>(Sonar PR Scanner / SEDATED)</a:t>
            </a:r>
          </a:p>
          <a:p>
            <a:r>
              <a:rPr lang="en-US" sz="800" dirty="0" smtClean="0"/>
              <a:t>Webhooks – allow you to build or setup GitHub Apps which subscribe to certain events in the repository</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11</a:t>
            </a:fld>
            <a:endParaRPr lang="en-US" dirty="0"/>
          </a:p>
        </p:txBody>
      </p:sp>
    </p:spTree>
    <p:extLst>
      <p:ext uri="{BB962C8B-B14F-4D97-AF65-F5344CB8AC3E}">
        <p14:creationId xmlns:p14="http://schemas.microsoft.com/office/powerpoint/2010/main" val="48588492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APIs</a:t>
            </a:r>
            <a:endParaRPr lang="en-US" dirty="0"/>
          </a:p>
        </p:txBody>
      </p:sp>
      <p:sp>
        <p:nvSpPr>
          <p:cNvPr id="3" name="Content Placeholder 2"/>
          <p:cNvSpPr>
            <a:spLocks noGrp="1"/>
          </p:cNvSpPr>
          <p:nvPr>
            <p:ph sz="quarter" idx="13"/>
          </p:nvPr>
        </p:nvSpPr>
        <p:spPr>
          <a:xfrm>
            <a:off x="381000" y="1182832"/>
            <a:ext cx="8417052" cy="3311525"/>
          </a:xfrm>
        </p:spPr>
        <p:txBody>
          <a:bodyPr/>
          <a:lstStyle/>
          <a:p>
            <a:r>
              <a:rPr lang="en-US" dirty="0" smtClean="0"/>
              <a:t>GitHub provides REST API service to pull information from Git Repository.  The complete reference of GitHub REST API can be found under below link.  </a:t>
            </a:r>
          </a:p>
          <a:p>
            <a:endParaRPr lang="en-US" dirty="0"/>
          </a:p>
          <a:p>
            <a:r>
              <a:rPr lang="en-US" dirty="0" smtClean="0">
                <a:hlinkClick r:id="rId2"/>
              </a:rPr>
              <a:t>https://developer.github.com/v3</a:t>
            </a:r>
            <a:endParaRPr lang="en-US" dirty="0" smtClean="0"/>
          </a:p>
          <a:p>
            <a:endParaRPr lang="en-US" dirty="0"/>
          </a:p>
          <a:p>
            <a:r>
              <a:rPr lang="en-US" dirty="0" smtClean="0"/>
              <a:t>Projects, Repositories, Commits, Issues, Pull Requests….</a:t>
            </a:r>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12</a:t>
            </a:fld>
            <a:endParaRPr lang="en-US" dirty="0"/>
          </a:p>
        </p:txBody>
      </p:sp>
      <p:sp>
        <p:nvSpPr>
          <p:cNvPr id="6" name="Snip Same Side Corner Rectangle 5"/>
          <p:cNvSpPr/>
          <p:nvPr/>
        </p:nvSpPr>
        <p:spPr>
          <a:xfrm>
            <a:off x="8064628" y="365761"/>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251951619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424179"/>
          </a:xfrm>
        </p:spPr>
        <p:txBody>
          <a:bodyPr/>
          <a:lstStyle/>
          <a:p>
            <a:r>
              <a:rPr lang="en-US" dirty="0"/>
              <a:t>Webhooks and Integrations:</a:t>
            </a:r>
            <a:br>
              <a:rPr lang="en-US" dirty="0"/>
            </a:b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13</a:t>
            </a:fld>
            <a:endParaRPr lang="en-US" dirty="0"/>
          </a:p>
        </p:txBody>
      </p:sp>
      <p:grpSp>
        <p:nvGrpSpPr>
          <p:cNvPr id="13" name="Group 12"/>
          <p:cNvGrpSpPr/>
          <p:nvPr/>
        </p:nvGrpSpPr>
        <p:grpSpPr>
          <a:xfrm>
            <a:off x="-1" y="698500"/>
            <a:ext cx="8623301" cy="3796856"/>
            <a:chOff x="402033" y="625732"/>
            <a:chExt cx="13564119" cy="5972308"/>
          </a:xfrm>
        </p:grpSpPr>
        <p:sp>
          <p:nvSpPr>
            <p:cNvPr id="6" name="Right Arrow 5"/>
            <p:cNvSpPr/>
            <p:nvPr/>
          </p:nvSpPr>
          <p:spPr>
            <a:xfrm>
              <a:off x="6489700" y="3205163"/>
              <a:ext cx="977900" cy="48577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00">
                <a:solidFill>
                  <a:schemeClr val="tx2"/>
                </a:solidFill>
              </a:endParaRPr>
            </a:p>
          </p:txBody>
        </p:sp>
        <p:pic>
          <p:nvPicPr>
            <p:cNvPr id="7" name="Picture 10"/>
            <p:cNvPicPr>
              <a:picLocks noChangeAspect="1" noChangeArrowheads="1"/>
            </p:cNvPicPr>
            <p:nvPr/>
          </p:nvPicPr>
          <p:blipFill>
            <a:blip r:embed="rId2">
              <a:extLst>
                <a:ext uri="{28A0092B-C50C-407E-A947-70E740481C1C}">
                  <a14:useLocalDpi xmlns:a14="http://schemas.microsoft.com/office/drawing/2010/main" val="0"/>
                </a:ext>
              </a:extLst>
            </a:blip>
            <a:srcRect l="7051" t="12321"/>
            <a:stretch>
              <a:fillRect/>
            </a:stretch>
          </p:blipFill>
          <p:spPr bwMode="auto">
            <a:xfrm>
              <a:off x="915206" y="1822452"/>
              <a:ext cx="4829956" cy="27332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667375" y="2048831"/>
              <a:ext cx="2624139" cy="907726"/>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1050" dirty="0">
                  <a:solidFill>
                    <a:schemeClr val="tx2"/>
                  </a:solidFill>
                </a:rPr>
                <a:t>Click on “Add Webhook” and configure the </a:t>
              </a:r>
              <a:r>
                <a:rPr lang="en-US" sz="1050" dirty="0" err="1">
                  <a:solidFill>
                    <a:schemeClr val="tx2"/>
                  </a:solidFill>
                </a:rPr>
                <a:t>jenkin</a:t>
              </a:r>
              <a:r>
                <a:rPr lang="en-US" sz="1050" dirty="0">
                  <a:solidFill>
                    <a:schemeClr val="tx2"/>
                  </a:solidFill>
                </a:rPr>
                <a:t> URL in Payload URL</a:t>
              </a:r>
              <a:r>
                <a:rPr lang="en-US" sz="600" dirty="0">
                  <a:solidFill>
                    <a:schemeClr val="tx2"/>
                  </a:solidFill>
                </a:rPr>
                <a:t> </a:t>
              </a:r>
            </a:p>
          </p:txBody>
        </p:sp>
        <p:sp>
          <p:nvSpPr>
            <p:cNvPr id="9" name="TextBox 8"/>
            <p:cNvSpPr txBox="1"/>
            <p:nvPr/>
          </p:nvSpPr>
          <p:spPr>
            <a:xfrm>
              <a:off x="879100" y="5387739"/>
              <a:ext cx="13087052" cy="1210301"/>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marL="285750" indent="-285750">
                <a:buFont typeface="Arial" panose="020B0604020202020204" pitchFamily="34" charset="0"/>
                <a:buChar char="•"/>
                <a:defRPr/>
              </a:pPr>
              <a:r>
                <a:rPr lang="en-US" sz="1100" dirty="0">
                  <a:solidFill>
                    <a:schemeClr val="tx2"/>
                  </a:solidFill>
                </a:rPr>
                <a:t>Once we click on “Add webhook”, the hook will create for corresponding payload </a:t>
              </a:r>
              <a:r>
                <a:rPr lang="en-US" sz="1100" dirty="0" err="1">
                  <a:solidFill>
                    <a:schemeClr val="tx2"/>
                  </a:solidFill>
                </a:rPr>
                <a:t>jenkin</a:t>
              </a:r>
              <a:r>
                <a:rPr lang="en-US" sz="1100" dirty="0">
                  <a:solidFill>
                    <a:schemeClr val="tx2"/>
                  </a:solidFill>
                </a:rPr>
                <a:t>. Whenever the push event is done in </a:t>
              </a:r>
              <a:r>
                <a:rPr lang="en-US" sz="1100" dirty="0" err="1">
                  <a:solidFill>
                    <a:schemeClr val="tx2"/>
                  </a:solidFill>
                </a:rPr>
                <a:t>github</a:t>
              </a:r>
              <a:r>
                <a:rPr lang="en-US" sz="1100" dirty="0">
                  <a:solidFill>
                    <a:schemeClr val="tx2"/>
                  </a:solidFill>
                </a:rPr>
                <a:t> the </a:t>
              </a:r>
              <a:r>
                <a:rPr lang="en-US" sz="1100" dirty="0" err="1">
                  <a:solidFill>
                    <a:schemeClr val="tx2"/>
                  </a:solidFill>
                </a:rPr>
                <a:t>jenkin</a:t>
              </a:r>
              <a:r>
                <a:rPr lang="en-US" sz="1100" dirty="0">
                  <a:solidFill>
                    <a:schemeClr val="tx2"/>
                  </a:solidFill>
                </a:rPr>
                <a:t> job will automatically trigger.</a:t>
              </a:r>
            </a:p>
            <a:p>
              <a:pPr marL="285750" indent="-285750">
                <a:buFont typeface="Arial" panose="020B0604020202020204" pitchFamily="34" charset="0"/>
                <a:buChar char="•"/>
                <a:defRPr/>
              </a:pPr>
              <a:r>
                <a:rPr lang="en-US" sz="1100" dirty="0">
                  <a:solidFill>
                    <a:schemeClr val="tx2"/>
                  </a:solidFill>
                </a:rPr>
                <a:t>We can create the webhook based on event like </a:t>
              </a:r>
              <a:r>
                <a:rPr lang="en-US" sz="1100" dirty="0" err="1">
                  <a:solidFill>
                    <a:schemeClr val="tx2"/>
                  </a:solidFill>
                </a:rPr>
                <a:t>push,commit,forks</a:t>
              </a:r>
              <a:r>
                <a:rPr lang="en-US" sz="1100" dirty="0">
                  <a:solidFill>
                    <a:schemeClr val="tx2"/>
                  </a:solidFill>
                </a:rPr>
                <a:t> </a:t>
              </a:r>
              <a:r>
                <a:rPr lang="en-US" sz="1100" dirty="0" err="1">
                  <a:solidFill>
                    <a:schemeClr val="tx2"/>
                  </a:solidFill>
                </a:rPr>
                <a:t>etc</a:t>
              </a:r>
              <a:r>
                <a:rPr lang="en-US" sz="1100" dirty="0">
                  <a:solidFill>
                    <a:schemeClr val="tx2"/>
                  </a:solidFill>
                </a:rPr>
                <a:t> by selecting “Let me select individual events”</a:t>
              </a:r>
            </a:p>
            <a:p>
              <a:pPr algn="ctr">
                <a:defRPr/>
              </a:pPr>
              <a:endParaRPr lang="en-US" sz="1100" dirty="0">
                <a:solidFill>
                  <a:schemeClr val="tx2"/>
                </a:solidFill>
              </a:endParaRPr>
            </a:p>
          </p:txBody>
        </p:sp>
        <p:sp>
          <p:nvSpPr>
            <p:cNvPr id="10" name="TextBox 9"/>
            <p:cNvSpPr txBox="1"/>
            <p:nvPr/>
          </p:nvSpPr>
          <p:spPr>
            <a:xfrm>
              <a:off x="402033" y="625732"/>
              <a:ext cx="11493500" cy="411502"/>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1100" dirty="0">
                  <a:solidFill>
                    <a:schemeClr val="tx2"/>
                  </a:solidFill>
                </a:rPr>
                <a:t>When configuring a webhook, you can use the UI or API to choose which events will send you payloads.</a:t>
              </a:r>
            </a:p>
          </p:txBody>
        </p:sp>
        <p:sp>
          <p:nvSpPr>
            <p:cNvPr id="11" name="Rectangle 15"/>
            <p:cNvSpPr>
              <a:spLocks noChangeArrowheads="1"/>
            </p:cNvSpPr>
            <p:nvPr/>
          </p:nvSpPr>
          <p:spPr bwMode="auto">
            <a:xfrm>
              <a:off x="915205" y="1034479"/>
              <a:ext cx="10479699" cy="41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en-US" sz="1100" b="1" dirty="0">
                  <a:solidFill>
                    <a:schemeClr val="tx2"/>
                  </a:solidFill>
                </a:rPr>
                <a:t>Example for Jenkin Integration in </a:t>
              </a:r>
              <a:r>
                <a:rPr lang="en-US" altLang="en-US" sz="1100" b="1" dirty="0" err="1">
                  <a:solidFill>
                    <a:schemeClr val="tx2"/>
                  </a:solidFill>
                </a:rPr>
                <a:t>Webhook</a:t>
              </a:r>
              <a:r>
                <a:rPr lang="en-US" altLang="en-US" sz="1100" b="1" dirty="0">
                  <a:solidFill>
                    <a:schemeClr val="tx2"/>
                  </a:solidFill>
                </a:rPr>
                <a:t> payload:                                                                             </a:t>
              </a:r>
            </a:p>
          </p:txBody>
        </p:sp>
        <p:pic>
          <p:nvPicPr>
            <p:cNvPr id="12" name="Picture 17"/>
            <p:cNvPicPr>
              <a:picLocks noChangeAspect="1" noChangeArrowheads="1"/>
            </p:cNvPicPr>
            <p:nvPr/>
          </p:nvPicPr>
          <p:blipFill>
            <a:blip r:embed="rId3">
              <a:extLst>
                <a:ext uri="{28A0092B-C50C-407E-A947-70E740481C1C}">
                  <a14:useLocalDpi xmlns:a14="http://schemas.microsoft.com/office/drawing/2010/main" val="0"/>
                </a:ext>
              </a:extLst>
            </a:blip>
            <a:srcRect l="3525" t="4811"/>
            <a:stretch>
              <a:fillRect/>
            </a:stretch>
          </p:blipFill>
          <p:spPr bwMode="auto">
            <a:xfrm>
              <a:off x="8213725" y="1563689"/>
              <a:ext cx="5572637" cy="320287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792594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a:t>Setup Organization, Collaborators</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14</a:t>
            </a:fld>
            <a:endParaRPr lang="en-US" dirty="0"/>
          </a:p>
        </p:txBody>
      </p:sp>
      <p:sp>
        <p:nvSpPr>
          <p:cNvPr id="11" name="TextBox 10"/>
          <p:cNvSpPr txBox="1"/>
          <p:nvPr/>
        </p:nvSpPr>
        <p:spPr>
          <a:xfrm>
            <a:off x="1592333" y="2098828"/>
            <a:ext cx="2243131" cy="200055"/>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700" dirty="0">
                <a:solidFill>
                  <a:schemeClr val="tx2"/>
                </a:solidFill>
              </a:rPr>
              <a:t>In your user settings sidebar, click </a:t>
            </a:r>
            <a:r>
              <a:rPr lang="en-US" sz="700" b="1" dirty="0">
                <a:solidFill>
                  <a:schemeClr val="tx2"/>
                </a:solidFill>
              </a:rPr>
              <a:t>Organizations</a:t>
            </a:r>
            <a:r>
              <a:rPr lang="en-US" sz="700" dirty="0">
                <a:solidFill>
                  <a:schemeClr val="tx2"/>
                </a:solidFill>
              </a:rPr>
              <a:t>.</a:t>
            </a:r>
          </a:p>
        </p:txBody>
      </p:sp>
      <p:sp>
        <p:nvSpPr>
          <p:cNvPr id="12" name="Rectangle 11"/>
          <p:cNvSpPr/>
          <p:nvPr/>
        </p:nvSpPr>
        <p:spPr>
          <a:xfrm>
            <a:off x="383048" y="711641"/>
            <a:ext cx="1754404" cy="231832"/>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rIns="45720" anchor="ctr"/>
          <a:lstStyle/>
          <a:p>
            <a:pPr>
              <a:defRPr/>
            </a:pPr>
            <a:r>
              <a:rPr lang="en-US" sz="900" b="1" dirty="0">
                <a:solidFill>
                  <a:schemeClr val="tx2"/>
                </a:solidFill>
              </a:rPr>
              <a:t>Organization</a:t>
            </a:r>
          </a:p>
        </p:txBody>
      </p:sp>
      <p:sp>
        <p:nvSpPr>
          <p:cNvPr id="13" name="Oval 12"/>
          <p:cNvSpPr/>
          <p:nvPr/>
        </p:nvSpPr>
        <p:spPr>
          <a:xfrm>
            <a:off x="1422263" y="2113374"/>
            <a:ext cx="164592" cy="1638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chemeClr val="bg1"/>
                </a:solidFill>
              </a:rPr>
              <a:t>2</a:t>
            </a:r>
          </a:p>
        </p:txBody>
      </p:sp>
      <p:sp>
        <p:nvSpPr>
          <p:cNvPr id="14" name="TextBox 13"/>
          <p:cNvSpPr txBox="1"/>
          <p:nvPr/>
        </p:nvSpPr>
        <p:spPr>
          <a:xfrm>
            <a:off x="1594123" y="1715567"/>
            <a:ext cx="2241340" cy="307777"/>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700" dirty="0">
                <a:solidFill>
                  <a:schemeClr val="tx2"/>
                </a:solidFill>
              </a:rPr>
              <a:t>In the upper-right corner of any page, click your profile photo, then click </a:t>
            </a:r>
            <a:r>
              <a:rPr lang="en-US" sz="700" b="1" dirty="0">
                <a:solidFill>
                  <a:schemeClr val="tx2"/>
                </a:solidFill>
              </a:rPr>
              <a:t>Settings</a:t>
            </a:r>
            <a:r>
              <a:rPr lang="en-US" sz="700" dirty="0">
                <a:solidFill>
                  <a:schemeClr val="tx2"/>
                </a:solidFill>
              </a:rPr>
              <a:t>.</a:t>
            </a:r>
          </a:p>
        </p:txBody>
      </p:sp>
      <p:sp>
        <p:nvSpPr>
          <p:cNvPr id="15" name="Oval 14"/>
          <p:cNvSpPr/>
          <p:nvPr/>
        </p:nvSpPr>
        <p:spPr>
          <a:xfrm>
            <a:off x="1422263" y="1783081"/>
            <a:ext cx="164592" cy="1638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chemeClr val="bg1"/>
                </a:solidFill>
              </a:rPr>
              <a:t>1</a:t>
            </a:r>
          </a:p>
        </p:txBody>
      </p:sp>
      <p:pic>
        <p:nvPicPr>
          <p:cNvPr id="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544" y="1705206"/>
            <a:ext cx="1111719" cy="195401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4165" y="2385485"/>
            <a:ext cx="950600" cy="542433"/>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592333" y="2876966"/>
            <a:ext cx="2243131" cy="307777"/>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700" dirty="0">
                <a:solidFill>
                  <a:schemeClr val="tx2"/>
                </a:solidFill>
              </a:rPr>
              <a:t>In the "Organizations" section, click </a:t>
            </a:r>
            <a:r>
              <a:rPr lang="en-US" sz="700" b="1" dirty="0">
                <a:solidFill>
                  <a:schemeClr val="tx2"/>
                </a:solidFill>
              </a:rPr>
              <a:t>New organization</a:t>
            </a:r>
            <a:r>
              <a:rPr lang="en-US" sz="700" dirty="0">
                <a:solidFill>
                  <a:schemeClr val="tx2"/>
                </a:solidFill>
              </a:rPr>
              <a:t>.</a:t>
            </a:r>
          </a:p>
        </p:txBody>
      </p:sp>
      <p:sp>
        <p:nvSpPr>
          <p:cNvPr id="19" name="Oval 18"/>
          <p:cNvSpPr/>
          <p:nvPr/>
        </p:nvSpPr>
        <p:spPr>
          <a:xfrm>
            <a:off x="1422263" y="2948506"/>
            <a:ext cx="164592" cy="1638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chemeClr val="bg1"/>
                </a:solidFill>
              </a:rPr>
              <a:t>3</a:t>
            </a:r>
          </a:p>
        </p:txBody>
      </p:sp>
      <p:pic>
        <p:nvPicPr>
          <p:cNvPr id="2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775" y="3662799"/>
            <a:ext cx="3743325" cy="95597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592333" y="3241566"/>
            <a:ext cx="2243131" cy="415498"/>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700" dirty="0">
                <a:solidFill>
                  <a:schemeClr val="tx2"/>
                </a:solidFill>
              </a:rPr>
              <a:t>Follow the prompts to create your organization. For more information about the plans available for your team, see "</a:t>
            </a:r>
            <a:r>
              <a:rPr lang="en-US" sz="700" dirty="0">
                <a:solidFill>
                  <a:schemeClr val="tx2"/>
                </a:solidFill>
                <a:hlinkClick r:id="rId5"/>
              </a:rPr>
              <a:t>GitHub's products</a:t>
            </a:r>
            <a:r>
              <a:rPr lang="en-US" sz="700" dirty="0">
                <a:solidFill>
                  <a:schemeClr val="tx2"/>
                </a:solidFill>
              </a:rPr>
              <a:t>."</a:t>
            </a:r>
          </a:p>
        </p:txBody>
      </p:sp>
      <p:sp>
        <p:nvSpPr>
          <p:cNvPr id="22" name="Oval 21"/>
          <p:cNvSpPr/>
          <p:nvPr/>
        </p:nvSpPr>
        <p:spPr>
          <a:xfrm>
            <a:off x="1422263" y="3367415"/>
            <a:ext cx="164592" cy="1638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solidFill>
                  <a:schemeClr val="bg1"/>
                </a:solidFill>
              </a:rPr>
              <a:t>4</a:t>
            </a:r>
          </a:p>
        </p:txBody>
      </p:sp>
      <p:sp>
        <p:nvSpPr>
          <p:cNvPr id="23" name="Rectangle 22"/>
          <p:cNvSpPr/>
          <p:nvPr/>
        </p:nvSpPr>
        <p:spPr>
          <a:xfrm>
            <a:off x="383048" y="1471585"/>
            <a:ext cx="1754404" cy="233622"/>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rIns="45720" anchor="ctr"/>
          <a:lstStyle/>
          <a:p>
            <a:pPr>
              <a:defRPr/>
            </a:pPr>
            <a:r>
              <a:rPr lang="en-US" sz="900" b="1" dirty="0">
                <a:solidFill>
                  <a:schemeClr val="tx2"/>
                </a:solidFill>
              </a:rPr>
              <a:t>Creating a new organization</a:t>
            </a:r>
          </a:p>
        </p:txBody>
      </p:sp>
      <p:sp>
        <p:nvSpPr>
          <p:cNvPr id="24" name="TextBox 23"/>
          <p:cNvSpPr txBox="1"/>
          <p:nvPr/>
        </p:nvSpPr>
        <p:spPr>
          <a:xfrm>
            <a:off x="383048" y="880481"/>
            <a:ext cx="3452416" cy="52322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700" dirty="0">
                <a:solidFill>
                  <a:schemeClr val="tx2"/>
                </a:solidFill>
              </a:rPr>
              <a:t>Organizations are shared accounts where businesses and open-source projects can collaborate across many projects at once. Owners and administrators can manage member access to the organization's data and projects with sophisticated security and administrative features.</a:t>
            </a:r>
          </a:p>
        </p:txBody>
      </p:sp>
      <p:pic>
        <p:nvPicPr>
          <p:cNvPr id="25"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27153" y="2778984"/>
            <a:ext cx="2316685" cy="49473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26"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04464" y="1960880"/>
            <a:ext cx="3577249" cy="43672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7" name="Rectangle 26"/>
          <p:cNvSpPr/>
          <p:nvPr/>
        </p:nvSpPr>
        <p:spPr>
          <a:xfrm>
            <a:off x="4250186" y="711641"/>
            <a:ext cx="1660563" cy="219656"/>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rIns="45720" anchor="ctr"/>
          <a:lstStyle/>
          <a:p>
            <a:pPr>
              <a:defRPr/>
            </a:pPr>
            <a:r>
              <a:rPr lang="en-US" altLang="en-US" sz="1000" b="1" dirty="0">
                <a:solidFill>
                  <a:schemeClr val="tx2"/>
                </a:solidFill>
              </a:rPr>
              <a:t>Collaborators</a:t>
            </a:r>
            <a:endParaRPr lang="en-US" sz="1000" b="1" dirty="0">
              <a:solidFill>
                <a:schemeClr val="tx2"/>
              </a:solidFill>
            </a:endParaRPr>
          </a:p>
        </p:txBody>
      </p:sp>
      <p:sp>
        <p:nvSpPr>
          <p:cNvPr id="28" name="TextBox 27"/>
          <p:cNvSpPr txBox="1"/>
          <p:nvPr/>
        </p:nvSpPr>
        <p:spPr>
          <a:xfrm>
            <a:off x="4250186" y="899936"/>
            <a:ext cx="4077623" cy="338554"/>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a:solidFill>
                  <a:schemeClr val="tx2"/>
                </a:solidFill>
              </a:rPr>
              <a:t>A collaborator is someone on the core development team of the project and has commit access to the main repository of the project.</a:t>
            </a:r>
          </a:p>
        </p:txBody>
      </p:sp>
      <p:sp>
        <p:nvSpPr>
          <p:cNvPr id="29" name="TextBox 28"/>
          <p:cNvSpPr txBox="1"/>
          <p:nvPr/>
        </p:nvSpPr>
        <p:spPr>
          <a:xfrm>
            <a:off x="4347716" y="1216062"/>
            <a:ext cx="4514344" cy="307777"/>
          </a:xfrm>
          <a:prstGeom prst="rect">
            <a:avLst/>
          </a:prstGeom>
          <a:solidFill>
            <a:srgbClr val="C5FFDF"/>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700" dirty="0">
                <a:solidFill>
                  <a:schemeClr val="tx2"/>
                </a:solidFill>
              </a:rPr>
              <a:t>Ask for the username of the person you're inviting as a collaborator. If they don't have a username yet, they can sign up for GitHub For more information, see "</a:t>
            </a:r>
            <a:r>
              <a:rPr lang="en-US" sz="700" b="1" i="1" dirty="0">
                <a:solidFill>
                  <a:schemeClr val="tx2"/>
                </a:solidFill>
              </a:rPr>
              <a:t>Signing up for a new GitHub account</a:t>
            </a:r>
            <a:r>
              <a:rPr lang="en-US" sz="700" dirty="0">
                <a:solidFill>
                  <a:schemeClr val="tx2"/>
                </a:solidFill>
              </a:rPr>
              <a:t>".</a:t>
            </a:r>
          </a:p>
        </p:txBody>
      </p:sp>
      <p:sp>
        <p:nvSpPr>
          <p:cNvPr id="30" name="Oval 29"/>
          <p:cNvSpPr/>
          <p:nvPr/>
        </p:nvSpPr>
        <p:spPr>
          <a:xfrm>
            <a:off x="4206933" y="1340925"/>
            <a:ext cx="155448" cy="155201"/>
          </a:xfrm>
          <a:prstGeom prst="ellipse">
            <a:avLst/>
          </a:prstGeom>
          <a:solidFill>
            <a:srgbClr val="05955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solidFill>
                  <a:schemeClr val="bg1"/>
                </a:solidFill>
              </a:rPr>
              <a:t>1</a:t>
            </a:r>
          </a:p>
        </p:txBody>
      </p:sp>
      <p:sp>
        <p:nvSpPr>
          <p:cNvPr id="31" name="TextBox 30"/>
          <p:cNvSpPr txBox="1"/>
          <p:nvPr/>
        </p:nvSpPr>
        <p:spPr>
          <a:xfrm>
            <a:off x="4356197" y="1542846"/>
            <a:ext cx="4504704" cy="200055"/>
          </a:xfrm>
          <a:prstGeom prst="rect">
            <a:avLst/>
          </a:prstGeom>
          <a:solidFill>
            <a:srgbClr val="C5FFDF"/>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700" dirty="0">
                <a:solidFill>
                  <a:schemeClr val="tx2"/>
                </a:solidFill>
              </a:rPr>
              <a:t>On GitHub, navigate to the main page of the repository.</a:t>
            </a:r>
          </a:p>
        </p:txBody>
      </p:sp>
      <p:sp>
        <p:nvSpPr>
          <p:cNvPr id="32" name="Oval 31"/>
          <p:cNvSpPr/>
          <p:nvPr/>
        </p:nvSpPr>
        <p:spPr>
          <a:xfrm>
            <a:off x="4206933" y="1580086"/>
            <a:ext cx="155448" cy="155201"/>
          </a:xfrm>
          <a:prstGeom prst="ellipse">
            <a:avLst/>
          </a:prstGeom>
          <a:solidFill>
            <a:srgbClr val="05955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solidFill>
                  <a:schemeClr val="bg1"/>
                </a:solidFill>
              </a:rPr>
              <a:t>2</a:t>
            </a:r>
          </a:p>
        </p:txBody>
      </p:sp>
      <p:sp>
        <p:nvSpPr>
          <p:cNvPr id="33" name="TextBox 32"/>
          <p:cNvSpPr txBox="1"/>
          <p:nvPr/>
        </p:nvSpPr>
        <p:spPr>
          <a:xfrm>
            <a:off x="4356197" y="1763744"/>
            <a:ext cx="4504704" cy="200055"/>
          </a:xfrm>
          <a:prstGeom prst="rect">
            <a:avLst/>
          </a:prstGeom>
          <a:solidFill>
            <a:srgbClr val="C5FFDF"/>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700" dirty="0">
                <a:solidFill>
                  <a:schemeClr val="tx2"/>
                </a:solidFill>
              </a:rPr>
              <a:t>Under your repository name, click  </a:t>
            </a:r>
            <a:r>
              <a:rPr lang="en-US" sz="700" b="1" dirty="0">
                <a:solidFill>
                  <a:schemeClr val="tx2"/>
                </a:solidFill>
              </a:rPr>
              <a:t>Settings</a:t>
            </a:r>
            <a:r>
              <a:rPr lang="en-US" sz="700" dirty="0">
                <a:solidFill>
                  <a:schemeClr val="tx2"/>
                </a:solidFill>
              </a:rPr>
              <a:t>.</a:t>
            </a:r>
          </a:p>
        </p:txBody>
      </p:sp>
      <p:sp>
        <p:nvSpPr>
          <p:cNvPr id="34" name="Oval 33"/>
          <p:cNvSpPr/>
          <p:nvPr/>
        </p:nvSpPr>
        <p:spPr>
          <a:xfrm>
            <a:off x="4206933" y="1781932"/>
            <a:ext cx="155448" cy="155201"/>
          </a:xfrm>
          <a:prstGeom prst="ellipse">
            <a:avLst/>
          </a:prstGeom>
          <a:solidFill>
            <a:srgbClr val="05955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solidFill>
                  <a:schemeClr val="bg1"/>
                </a:solidFill>
              </a:rPr>
              <a:t>3</a:t>
            </a:r>
          </a:p>
        </p:txBody>
      </p:sp>
      <p:sp>
        <p:nvSpPr>
          <p:cNvPr id="35" name="TextBox 34"/>
          <p:cNvSpPr txBox="1"/>
          <p:nvPr/>
        </p:nvSpPr>
        <p:spPr>
          <a:xfrm>
            <a:off x="4393513" y="2350752"/>
            <a:ext cx="4399628" cy="200055"/>
          </a:xfrm>
          <a:prstGeom prst="rect">
            <a:avLst/>
          </a:prstGeom>
          <a:solidFill>
            <a:srgbClr val="C5FFDF"/>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700" dirty="0">
                <a:solidFill>
                  <a:schemeClr val="tx2"/>
                </a:solidFill>
              </a:rPr>
              <a:t>In the left sidebar, click </a:t>
            </a:r>
            <a:r>
              <a:rPr lang="en-US" sz="700" b="1" dirty="0">
                <a:solidFill>
                  <a:schemeClr val="tx2"/>
                </a:solidFill>
              </a:rPr>
              <a:t>Manage access</a:t>
            </a:r>
            <a:r>
              <a:rPr lang="en-US" sz="700" dirty="0">
                <a:solidFill>
                  <a:schemeClr val="tx2"/>
                </a:solidFill>
              </a:rPr>
              <a:t>.</a:t>
            </a:r>
          </a:p>
        </p:txBody>
      </p:sp>
      <p:sp>
        <p:nvSpPr>
          <p:cNvPr id="36" name="Oval 35"/>
          <p:cNvSpPr/>
          <p:nvPr/>
        </p:nvSpPr>
        <p:spPr>
          <a:xfrm>
            <a:off x="4206933" y="2383229"/>
            <a:ext cx="155448" cy="155200"/>
          </a:xfrm>
          <a:prstGeom prst="ellipse">
            <a:avLst/>
          </a:prstGeom>
          <a:solidFill>
            <a:srgbClr val="05955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solidFill>
                  <a:schemeClr val="bg1"/>
                </a:solidFill>
              </a:rPr>
              <a:t>4</a:t>
            </a:r>
          </a:p>
        </p:txBody>
      </p:sp>
      <p:pic>
        <p:nvPicPr>
          <p:cNvPr id="37"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24743" y="2568961"/>
            <a:ext cx="1260264" cy="181491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5625789" y="2578928"/>
            <a:ext cx="3167351" cy="200055"/>
          </a:xfrm>
          <a:prstGeom prst="rect">
            <a:avLst/>
          </a:prstGeom>
          <a:solidFill>
            <a:srgbClr val="C5FFDF"/>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700" dirty="0">
                <a:solidFill>
                  <a:schemeClr val="tx2"/>
                </a:solidFill>
              </a:rPr>
              <a:t>In the left sidebar, click </a:t>
            </a:r>
            <a:r>
              <a:rPr lang="en-US" sz="700" b="1" dirty="0">
                <a:solidFill>
                  <a:schemeClr val="tx2"/>
                </a:solidFill>
              </a:rPr>
              <a:t>Manage access</a:t>
            </a:r>
            <a:r>
              <a:rPr lang="en-US" sz="700" dirty="0">
                <a:solidFill>
                  <a:schemeClr val="tx2"/>
                </a:solidFill>
              </a:rPr>
              <a:t>.</a:t>
            </a:r>
          </a:p>
        </p:txBody>
      </p:sp>
      <p:sp>
        <p:nvSpPr>
          <p:cNvPr id="39" name="Oval 38"/>
          <p:cNvSpPr/>
          <p:nvPr/>
        </p:nvSpPr>
        <p:spPr>
          <a:xfrm>
            <a:off x="5485007" y="2568960"/>
            <a:ext cx="164592" cy="164592"/>
          </a:xfrm>
          <a:prstGeom prst="ellipse">
            <a:avLst/>
          </a:prstGeom>
          <a:solidFill>
            <a:srgbClr val="05955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solidFill>
                  <a:schemeClr val="bg1"/>
                </a:solidFill>
              </a:rPr>
              <a:t>5</a:t>
            </a:r>
          </a:p>
        </p:txBody>
      </p:sp>
      <p:sp>
        <p:nvSpPr>
          <p:cNvPr id="40" name="TextBox 39"/>
          <p:cNvSpPr txBox="1"/>
          <p:nvPr/>
        </p:nvSpPr>
        <p:spPr>
          <a:xfrm>
            <a:off x="5643600" y="3266131"/>
            <a:ext cx="3149540" cy="307777"/>
          </a:xfrm>
          <a:prstGeom prst="rect">
            <a:avLst/>
          </a:prstGeom>
          <a:solidFill>
            <a:srgbClr val="C5FFDF"/>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700" dirty="0">
                <a:solidFill>
                  <a:schemeClr val="tx2"/>
                </a:solidFill>
              </a:rPr>
              <a:t>In the search field, start typing the name of person you want to invite, then click a name in the list of </a:t>
            </a:r>
            <a:r>
              <a:rPr lang="en-US" sz="700" dirty="0" err="1">
                <a:solidFill>
                  <a:schemeClr val="tx2"/>
                </a:solidFill>
              </a:rPr>
              <a:t>matches.Then</a:t>
            </a:r>
            <a:r>
              <a:rPr lang="en-US" sz="700" dirty="0">
                <a:solidFill>
                  <a:schemeClr val="tx2"/>
                </a:solidFill>
              </a:rPr>
              <a:t> click Add Name to Repo</a:t>
            </a:r>
          </a:p>
        </p:txBody>
      </p:sp>
      <p:sp>
        <p:nvSpPr>
          <p:cNvPr id="41" name="Oval 40"/>
          <p:cNvSpPr/>
          <p:nvPr/>
        </p:nvSpPr>
        <p:spPr>
          <a:xfrm>
            <a:off x="5502816" y="3338180"/>
            <a:ext cx="164592" cy="164592"/>
          </a:xfrm>
          <a:prstGeom prst="ellipse">
            <a:avLst/>
          </a:prstGeom>
          <a:solidFill>
            <a:srgbClr val="05955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solidFill>
                  <a:schemeClr val="bg1"/>
                </a:solidFill>
              </a:rPr>
              <a:t>6</a:t>
            </a:r>
          </a:p>
        </p:txBody>
      </p:sp>
      <p:pic>
        <p:nvPicPr>
          <p:cNvPr id="42" name="Picture 20"/>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93488" y="3582430"/>
            <a:ext cx="1432426" cy="83876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3" name="Picture 2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954749" y="3582430"/>
            <a:ext cx="1364579" cy="85657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4410475" y="4442432"/>
            <a:ext cx="4400593" cy="307777"/>
          </a:xfrm>
          <a:prstGeom prst="rect">
            <a:avLst/>
          </a:prstGeom>
          <a:solidFill>
            <a:srgbClr val="C5FFDF"/>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700" dirty="0">
                <a:solidFill>
                  <a:schemeClr val="tx2"/>
                </a:solidFill>
              </a:rPr>
              <a:t>The user will receive an email inviting them to the repository. Once they accept your invitation, they will have collaborator access to your repository.</a:t>
            </a:r>
          </a:p>
        </p:txBody>
      </p:sp>
      <p:sp>
        <p:nvSpPr>
          <p:cNvPr id="45" name="Oval 44"/>
          <p:cNvSpPr/>
          <p:nvPr/>
        </p:nvSpPr>
        <p:spPr>
          <a:xfrm>
            <a:off x="4206933" y="4514481"/>
            <a:ext cx="164592" cy="164592"/>
          </a:xfrm>
          <a:prstGeom prst="ellipse">
            <a:avLst/>
          </a:prstGeom>
          <a:solidFill>
            <a:srgbClr val="05955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solidFill>
                  <a:schemeClr val="bg1"/>
                </a:solidFill>
              </a:rPr>
              <a:t>7</a:t>
            </a:r>
          </a:p>
        </p:txBody>
      </p:sp>
      <p:sp>
        <p:nvSpPr>
          <p:cNvPr id="46" name="Snip Same Side Corner Rectangle 45"/>
          <p:cNvSpPr/>
          <p:nvPr/>
        </p:nvSpPr>
        <p:spPr>
          <a:xfrm>
            <a:off x="8064628" y="365761"/>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13698146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a:t>Members and Roles</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15</a:t>
            </a:fld>
            <a:endParaRPr lang="en-US" dirty="0"/>
          </a:p>
        </p:txBody>
      </p:sp>
      <p:grpSp>
        <p:nvGrpSpPr>
          <p:cNvPr id="3" name="Group 2"/>
          <p:cNvGrpSpPr/>
          <p:nvPr/>
        </p:nvGrpSpPr>
        <p:grpSpPr>
          <a:xfrm>
            <a:off x="3016568" y="1408748"/>
            <a:ext cx="2827972" cy="2356065"/>
            <a:chOff x="4357688" y="1690688"/>
            <a:chExt cx="5175250" cy="4311650"/>
          </a:xfrm>
        </p:grpSpPr>
        <p:sp>
          <p:nvSpPr>
            <p:cNvPr id="13" name="Oval 12"/>
            <p:cNvSpPr/>
            <p:nvPr/>
          </p:nvSpPr>
          <p:spPr>
            <a:xfrm>
              <a:off x="4357688" y="3148013"/>
              <a:ext cx="2963862" cy="2854325"/>
            </a:xfrm>
            <a:prstGeom prst="ellipse">
              <a:avLst/>
            </a:prstGeom>
            <a:solidFill>
              <a:schemeClr val="accent6">
                <a:lumMod val="40000"/>
                <a:lumOff val="60000"/>
              </a:schemeClr>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00">
                <a:solidFill>
                  <a:schemeClr val="tx2"/>
                </a:solidFill>
              </a:endParaRPr>
            </a:p>
          </p:txBody>
        </p:sp>
        <p:sp>
          <p:nvSpPr>
            <p:cNvPr id="14" name="Oval 13"/>
            <p:cNvSpPr/>
            <p:nvPr/>
          </p:nvSpPr>
          <p:spPr>
            <a:xfrm>
              <a:off x="5464175" y="1690688"/>
              <a:ext cx="2962275" cy="2854325"/>
            </a:xfrm>
            <a:prstGeom prst="ellipse">
              <a:avLst/>
            </a:prstGeom>
            <a:solidFill>
              <a:srgbClr val="059554">
                <a:alpha val="29000"/>
              </a:srgbClr>
            </a:solidFill>
            <a:ln>
              <a:solidFill>
                <a:srgbClr val="059554"/>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00">
                <a:solidFill>
                  <a:schemeClr val="tx2"/>
                </a:solidFill>
              </a:endParaRPr>
            </a:p>
          </p:txBody>
        </p:sp>
        <p:sp>
          <p:nvSpPr>
            <p:cNvPr id="15" name="Oval 14"/>
            <p:cNvSpPr/>
            <p:nvPr/>
          </p:nvSpPr>
          <p:spPr>
            <a:xfrm>
              <a:off x="6570663" y="3148013"/>
              <a:ext cx="2962275" cy="2854325"/>
            </a:xfrm>
            <a:prstGeom prst="ellipse">
              <a:avLst/>
            </a:prstGeom>
            <a:solidFill>
              <a:schemeClr val="accent3">
                <a:lumMod val="40000"/>
                <a:lumOff val="60000"/>
                <a:alpha val="42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00">
                <a:solidFill>
                  <a:schemeClr val="tx2"/>
                </a:solidFill>
              </a:endParaRPr>
            </a:p>
          </p:txBody>
        </p:sp>
        <p:sp>
          <p:nvSpPr>
            <p:cNvPr id="16" name="TextBox 15"/>
            <p:cNvSpPr txBox="1"/>
            <p:nvPr/>
          </p:nvSpPr>
          <p:spPr>
            <a:xfrm>
              <a:off x="5807892" y="2265587"/>
              <a:ext cx="1725613" cy="788533"/>
            </a:xfrm>
            <a:prstGeom prst="rect">
              <a:avLst/>
            </a:prstGeom>
            <a:solidFill>
              <a:schemeClr val="accent3">
                <a:lumMod val="40000"/>
                <a:lumOff val="60000"/>
                <a:alpha val="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1100" b="1" dirty="0">
                  <a:solidFill>
                    <a:schemeClr val="tx2"/>
                  </a:solidFill>
                </a:rPr>
                <a:t>Enterprise </a:t>
              </a:r>
            </a:p>
            <a:p>
              <a:pPr algn="ctr">
                <a:defRPr/>
              </a:pPr>
              <a:r>
                <a:rPr lang="en-US" sz="1100" b="1" dirty="0">
                  <a:solidFill>
                    <a:schemeClr val="tx2"/>
                  </a:solidFill>
                </a:rPr>
                <a:t>Owners</a:t>
              </a:r>
            </a:p>
          </p:txBody>
        </p:sp>
        <p:sp>
          <p:nvSpPr>
            <p:cNvPr id="17" name="TextBox 16"/>
            <p:cNvSpPr txBox="1"/>
            <p:nvPr/>
          </p:nvSpPr>
          <p:spPr>
            <a:xfrm>
              <a:off x="4659731" y="4234548"/>
              <a:ext cx="1725612" cy="788533"/>
            </a:xfrm>
            <a:prstGeom prst="rect">
              <a:avLst/>
            </a:prstGeom>
            <a:solidFill>
              <a:schemeClr val="accent3">
                <a:lumMod val="40000"/>
                <a:lumOff val="60000"/>
                <a:alpha val="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1100" b="1" dirty="0">
                  <a:solidFill>
                    <a:schemeClr val="tx2"/>
                  </a:solidFill>
                </a:rPr>
                <a:t>Enterprise Members</a:t>
              </a:r>
            </a:p>
          </p:txBody>
        </p:sp>
        <p:sp>
          <p:nvSpPr>
            <p:cNvPr id="18" name="TextBox 17"/>
            <p:cNvSpPr txBox="1"/>
            <p:nvPr/>
          </p:nvSpPr>
          <p:spPr>
            <a:xfrm>
              <a:off x="7148885" y="4390627"/>
              <a:ext cx="1725612" cy="788533"/>
            </a:xfrm>
            <a:prstGeom prst="rect">
              <a:avLst/>
            </a:prstGeom>
            <a:solidFill>
              <a:schemeClr val="accent3">
                <a:lumMod val="40000"/>
                <a:lumOff val="60000"/>
                <a:alpha val="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1100" b="1" dirty="0">
                  <a:solidFill>
                    <a:schemeClr val="tx2"/>
                  </a:solidFill>
                </a:rPr>
                <a:t>Billing </a:t>
              </a:r>
            </a:p>
            <a:p>
              <a:pPr algn="ctr">
                <a:defRPr/>
              </a:pPr>
              <a:r>
                <a:rPr lang="en-US" sz="1100" b="1" dirty="0">
                  <a:solidFill>
                    <a:schemeClr val="tx2"/>
                  </a:solidFill>
                </a:rPr>
                <a:t>Manager</a:t>
              </a:r>
            </a:p>
          </p:txBody>
        </p:sp>
      </p:grpSp>
      <p:sp>
        <p:nvSpPr>
          <p:cNvPr id="19" name="Rounded Rectangle 18"/>
          <p:cNvSpPr/>
          <p:nvPr/>
        </p:nvSpPr>
        <p:spPr>
          <a:xfrm>
            <a:off x="5220889" y="658547"/>
            <a:ext cx="3483108" cy="1879794"/>
          </a:xfrm>
          <a:prstGeom prst="roundRect">
            <a:avLst/>
          </a:prstGeom>
          <a:noFill/>
          <a:ln>
            <a:noFill/>
          </a:ln>
        </p:spPr>
        <p:style>
          <a:lnRef idx="1">
            <a:schemeClr val="accent6"/>
          </a:lnRef>
          <a:fillRef idx="2">
            <a:schemeClr val="accent6"/>
          </a:fillRef>
          <a:effectRef idx="1">
            <a:schemeClr val="accent6"/>
          </a:effectRef>
          <a:fontRef idx="minor">
            <a:schemeClr val="dk1"/>
          </a:fontRef>
        </p:style>
        <p:txBody>
          <a:bodyPr anchor="ctr"/>
          <a:lstStyle/>
          <a:p>
            <a:pPr>
              <a:defRPr/>
            </a:pPr>
            <a:endParaRPr lang="en-US" sz="1000" dirty="0">
              <a:solidFill>
                <a:schemeClr val="tx2"/>
              </a:solidFill>
            </a:endParaRPr>
          </a:p>
          <a:p>
            <a:pPr>
              <a:defRPr/>
            </a:pPr>
            <a:r>
              <a:rPr lang="en-US" sz="1000" dirty="0">
                <a:solidFill>
                  <a:schemeClr val="tx2"/>
                </a:solidFill>
              </a:rPr>
              <a:t>Enterprise owners have complete control over the enterprise account and can take every action, including:</a:t>
            </a:r>
          </a:p>
          <a:p>
            <a:pPr marL="171450" indent="-171450">
              <a:buFont typeface="Arial" panose="020B0604020202020204" pitchFamily="34" charset="0"/>
              <a:buChar char="•"/>
              <a:defRPr/>
            </a:pPr>
            <a:r>
              <a:rPr lang="en-US" sz="1000" dirty="0">
                <a:solidFill>
                  <a:schemeClr val="tx2"/>
                </a:solidFill>
              </a:rPr>
              <a:t>Managing administrators</a:t>
            </a:r>
          </a:p>
          <a:p>
            <a:pPr marL="171450" indent="-171450">
              <a:buFont typeface="Arial" panose="020B0604020202020204" pitchFamily="34" charset="0"/>
              <a:buChar char="•"/>
              <a:defRPr/>
            </a:pPr>
            <a:r>
              <a:rPr lang="en-US" sz="1000" dirty="0">
                <a:solidFill>
                  <a:schemeClr val="tx2"/>
                </a:solidFill>
              </a:rPr>
              <a:t>Adding and removing organizations to and from the enterprise</a:t>
            </a:r>
          </a:p>
          <a:p>
            <a:pPr marL="171450" indent="-171450">
              <a:buFont typeface="Arial" panose="020B0604020202020204" pitchFamily="34" charset="0"/>
              <a:buChar char="•"/>
              <a:defRPr/>
            </a:pPr>
            <a:r>
              <a:rPr lang="en-US" sz="1000" dirty="0">
                <a:solidFill>
                  <a:schemeClr val="tx2"/>
                </a:solidFill>
              </a:rPr>
              <a:t>Managing enterprise settings</a:t>
            </a:r>
          </a:p>
          <a:p>
            <a:pPr marL="171450" indent="-171450">
              <a:buFont typeface="Arial" panose="020B0604020202020204" pitchFamily="34" charset="0"/>
              <a:buChar char="•"/>
              <a:defRPr/>
            </a:pPr>
            <a:r>
              <a:rPr lang="en-US" sz="1000" dirty="0">
                <a:solidFill>
                  <a:schemeClr val="tx2"/>
                </a:solidFill>
              </a:rPr>
              <a:t>Enforcing policy across organizations</a:t>
            </a:r>
          </a:p>
          <a:p>
            <a:pPr marL="171450" indent="-171450">
              <a:buFont typeface="Arial" panose="020B0604020202020204" pitchFamily="34" charset="0"/>
              <a:buChar char="•"/>
              <a:defRPr/>
            </a:pPr>
            <a:r>
              <a:rPr lang="en-US" sz="1000" dirty="0">
                <a:solidFill>
                  <a:schemeClr val="tx2"/>
                </a:solidFill>
              </a:rPr>
              <a:t>Managing billing settings</a:t>
            </a:r>
          </a:p>
          <a:p>
            <a:pPr>
              <a:defRPr/>
            </a:pPr>
            <a:endParaRPr lang="en-US" sz="1000" dirty="0">
              <a:solidFill>
                <a:schemeClr val="tx2"/>
              </a:solidFill>
            </a:endParaRPr>
          </a:p>
        </p:txBody>
      </p:sp>
      <p:sp>
        <p:nvSpPr>
          <p:cNvPr id="20" name="Rounded Rectangle 19"/>
          <p:cNvSpPr/>
          <p:nvPr/>
        </p:nvSpPr>
        <p:spPr>
          <a:xfrm>
            <a:off x="191012" y="2789318"/>
            <a:ext cx="3047202" cy="1906093"/>
          </a:xfrm>
          <a:prstGeom prst="roundRect">
            <a:avLst/>
          </a:prstGeom>
          <a:noFill/>
          <a:ln>
            <a:noFill/>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000" dirty="0">
                <a:solidFill>
                  <a:schemeClr val="tx2"/>
                </a:solidFill>
              </a:rPr>
              <a:t>Members of organizations owned by your enterprise account are also automatically members of the enterprise account. Members can collaborate in organizations and may be organization owners, but members cannot access or configure enterprise account settings, including billing settings.</a:t>
            </a:r>
          </a:p>
        </p:txBody>
      </p:sp>
      <p:sp>
        <p:nvSpPr>
          <p:cNvPr id="21" name="Rounded Rectangle 20"/>
          <p:cNvSpPr/>
          <p:nvPr/>
        </p:nvSpPr>
        <p:spPr>
          <a:xfrm>
            <a:off x="5701760" y="2915003"/>
            <a:ext cx="3268662" cy="1906093"/>
          </a:xfrm>
          <a:prstGeom prst="roundRect">
            <a:avLst/>
          </a:prstGeom>
          <a:noFill/>
          <a:ln>
            <a:noFill/>
          </a:ln>
        </p:spPr>
        <p:style>
          <a:lnRef idx="1">
            <a:schemeClr val="accent6"/>
          </a:lnRef>
          <a:fillRef idx="2">
            <a:schemeClr val="accent6"/>
          </a:fillRef>
          <a:effectRef idx="1">
            <a:schemeClr val="accent6"/>
          </a:effectRef>
          <a:fontRef idx="minor">
            <a:schemeClr val="dk1"/>
          </a:fontRef>
        </p:style>
        <p:txBody>
          <a:bodyPr anchor="ctr"/>
          <a:lstStyle/>
          <a:p>
            <a:pPr>
              <a:defRPr/>
            </a:pPr>
            <a:r>
              <a:rPr lang="en-US" sz="1000" dirty="0">
                <a:solidFill>
                  <a:schemeClr val="tx2"/>
                </a:solidFill>
              </a:rPr>
              <a:t>Billing managers only have access to your enterprise account's billing settings. Billing managers for your enterprise account can:</a:t>
            </a:r>
          </a:p>
          <a:p>
            <a:pPr marL="171450" indent="-171450">
              <a:buFont typeface="Arial" panose="020B0604020202020204" pitchFamily="34" charset="0"/>
              <a:buChar char="•"/>
              <a:defRPr/>
            </a:pPr>
            <a:r>
              <a:rPr lang="en-US" sz="1000" dirty="0">
                <a:solidFill>
                  <a:schemeClr val="tx2"/>
                </a:solidFill>
              </a:rPr>
              <a:t>View and manage user licenses, Git LFS packs and other billing settings</a:t>
            </a:r>
          </a:p>
          <a:p>
            <a:pPr marL="171450" indent="-171450">
              <a:buFont typeface="Arial" panose="020B0604020202020204" pitchFamily="34" charset="0"/>
              <a:buChar char="•"/>
              <a:defRPr/>
            </a:pPr>
            <a:r>
              <a:rPr lang="en-US" sz="1000" dirty="0">
                <a:solidFill>
                  <a:schemeClr val="tx2"/>
                </a:solidFill>
              </a:rPr>
              <a:t>View a list of billing managers</a:t>
            </a:r>
          </a:p>
          <a:p>
            <a:pPr marL="171450" indent="-171450">
              <a:buFont typeface="Arial" panose="020B0604020202020204" pitchFamily="34" charset="0"/>
              <a:buChar char="•"/>
              <a:defRPr/>
            </a:pPr>
            <a:r>
              <a:rPr lang="en-US" sz="1000" dirty="0">
                <a:solidFill>
                  <a:schemeClr val="tx2"/>
                </a:solidFill>
              </a:rPr>
              <a:t>Add or remove other billing managers</a:t>
            </a:r>
          </a:p>
        </p:txBody>
      </p:sp>
      <p:sp>
        <p:nvSpPr>
          <p:cNvPr id="22" name="Rectangle 21"/>
          <p:cNvSpPr/>
          <p:nvPr/>
        </p:nvSpPr>
        <p:spPr>
          <a:xfrm>
            <a:off x="330039" y="608298"/>
            <a:ext cx="3575466" cy="436563"/>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rIns="45720" anchor="ctr"/>
          <a:lstStyle/>
          <a:p>
            <a:pPr>
              <a:defRPr/>
            </a:pPr>
            <a:r>
              <a:rPr lang="en-US" sz="1200" b="1" dirty="0">
                <a:solidFill>
                  <a:schemeClr val="tx2"/>
                </a:solidFill>
              </a:rPr>
              <a:t>Roles for an enterprise account</a:t>
            </a:r>
          </a:p>
        </p:txBody>
      </p:sp>
      <p:sp>
        <p:nvSpPr>
          <p:cNvPr id="23" name="TextBox 22"/>
          <p:cNvSpPr txBox="1"/>
          <p:nvPr/>
        </p:nvSpPr>
        <p:spPr>
          <a:xfrm>
            <a:off x="330039" y="930673"/>
            <a:ext cx="3575466" cy="738664"/>
          </a:xfrm>
          <a:prstGeom prst="rect">
            <a:avLst/>
          </a:prstGeom>
          <a:solidFill>
            <a:schemeClr val="accent3">
              <a:lumMod val="40000"/>
              <a:lumOff val="60000"/>
              <a:alpha val="0"/>
            </a:schemeClr>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1050" i="1" dirty="0">
                <a:solidFill>
                  <a:schemeClr val="tx2"/>
                </a:solidFill>
              </a:rPr>
              <a:t>To control access to your enterprise account's settings and data, you can give different roles to people in the enterprise account</a:t>
            </a:r>
          </a:p>
          <a:p>
            <a:pPr>
              <a:defRPr/>
            </a:pPr>
            <a:endParaRPr lang="en-US" sz="1050" i="1" dirty="0">
              <a:solidFill>
                <a:schemeClr val="tx2"/>
              </a:solidFill>
            </a:endParaRPr>
          </a:p>
        </p:txBody>
      </p:sp>
      <p:sp>
        <p:nvSpPr>
          <p:cNvPr id="25" name="Freeform: Shape 24">
            <a:extLst>
              <a:ext uri="{FF2B5EF4-FFF2-40B4-BE49-F238E27FC236}">
                <a16:creationId xmlns:a16="http://schemas.microsoft.com/office/drawing/2014/main" id="{E4958D94-571A-4B62-B12B-EE1AD447E02C}"/>
              </a:ext>
            </a:extLst>
          </p:cNvPr>
          <p:cNvSpPr/>
          <p:nvPr/>
        </p:nvSpPr>
        <p:spPr>
          <a:xfrm>
            <a:off x="4232180" y="2493328"/>
            <a:ext cx="390428" cy="983248"/>
          </a:xfrm>
          <a:custGeom>
            <a:avLst/>
            <a:gdLst>
              <a:gd name="connsiteX0" fmla="*/ 242487 w 589218"/>
              <a:gd name="connsiteY0" fmla="*/ 0 h 1554183"/>
              <a:gd name="connsiteX1" fmla="*/ 282339 w 589218"/>
              <a:gd name="connsiteY1" fmla="*/ 36220 h 1554183"/>
              <a:gd name="connsiteX2" fmla="*/ 589218 w 589218"/>
              <a:gd name="connsiteY2" fmla="*/ 777091 h 1554183"/>
              <a:gd name="connsiteX3" fmla="*/ 282339 w 589218"/>
              <a:gd name="connsiteY3" fmla="*/ 1517962 h 1554183"/>
              <a:gd name="connsiteX4" fmla="*/ 242486 w 589218"/>
              <a:gd name="connsiteY4" fmla="*/ 1554183 h 1554183"/>
              <a:gd name="connsiteX5" fmla="*/ 233834 w 589218"/>
              <a:gd name="connsiteY5" fmla="*/ 1542612 h 1554183"/>
              <a:gd name="connsiteX6" fmla="*/ 0 w 589218"/>
              <a:gd name="connsiteY6" fmla="*/ 777092 h 1554183"/>
              <a:gd name="connsiteX7" fmla="*/ 233834 w 589218"/>
              <a:gd name="connsiteY7" fmla="*/ 11572 h 1554183"/>
              <a:gd name="connsiteX8" fmla="*/ 242487 w 589218"/>
              <a:gd name="connsiteY8" fmla="*/ 0 h 1554183"/>
              <a:gd name="connsiteX0" fmla="*/ 274784 w 621515"/>
              <a:gd name="connsiteY0" fmla="*/ 0 h 1554183"/>
              <a:gd name="connsiteX1" fmla="*/ 314636 w 621515"/>
              <a:gd name="connsiteY1" fmla="*/ 36220 h 1554183"/>
              <a:gd name="connsiteX2" fmla="*/ 621515 w 621515"/>
              <a:gd name="connsiteY2" fmla="*/ 777091 h 1554183"/>
              <a:gd name="connsiteX3" fmla="*/ 314636 w 621515"/>
              <a:gd name="connsiteY3" fmla="*/ 1517962 h 1554183"/>
              <a:gd name="connsiteX4" fmla="*/ 274783 w 621515"/>
              <a:gd name="connsiteY4" fmla="*/ 1554183 h 1554183"/>
              <a:gd name="connsiteX5" fmla="*/ 266131 w 621515"/>
              <a:gd name="connsiteY5" fmla="*/ 1542612 h 1554183"/>
              <a:gd name="connsiteX6" fmla="*/ 0 w 621515"/>
              <a:gd name="connsiteY6" fmla="*/ 787003 h 1554183"/>
              <a:gd name="connsiteX7" fmla="*/ 266131 w 621515"/>
              <a:gd name="connsiteY7" fmla="*/ 11572 h 1554183"/>
              <a:gd name="connsiteX8" fmla="*/ 274784 w 621515"/>
              <a:gd name="connsiteY8" fmla="*/ 0 h 1554183"/>
              <a:gd name="connsiteX0" fmla="*/ 274784 w 621515"/>
              <a:gd name="connsiteY0" fmla="*/ 0 h 1557455"/>
              <a:gd name="connsiteX1" fmla="*/ 314636 w 621515"/>
              <a:gd name="connsiteY1" fmla="*/ 36220 h 1557455"/>
              <a:gd name="connsiteX2" fmla="*/ 621515 w 621515"/>
              <a:gd name="connsiteY2" fmla="*/ 777091 h 1557455"/>
              <a:gd name="connsiteX3" fmla="*/ 314636 w 621515"/>
              <a:gd name="connsiteY3" fmla="*/ 1517962 h 1557455"/>
              <a:gd name="connsiteX4" fmla="*/ 274783 w 621515"/>
              <a:gd name="connsiteY4" fmla="*/ 1554183 h 1557455"/>
              <a:gd name="connsiteX5" fmla="*/ 266330 w 621515"/>
              <a:gd name="connsiteY5" fmla="*/ 1557455 h 1557455"/>
              <a:gd name="connsiteX6" fmla="*/ 0 w 621515"/>
              <a:gd name="connsiteY6" fmla="*/ 787003 h 1557455"/>
              <a:gd name="connsiteX7" fmla="*/ 266131 w 621515"/>
              <a:gd name="connsiteY7" fmla="*/ 11572 h 1557455"/>
              <a:gd name="connsiteX8" fmla="*/ 274784 w 621515"/>
              <a:gd name="connsiteY8" fmla="*/ 0 h 1557455"/>
              <a:gd name="connsiteX0" fmla="*/ 274784 w 621515"/>
              <a:gd name="connsiteY0" fmla="*/ 0 h 1557455"/>
              <a:gd name="connsiteX1" fmla="*/ 314636 w 621515"/>
              <a:gd name="connsiteY1" fmla="*/ 36220 h 1557455"/>
              <a:gd name="connsiteX2" fmla="*/ 621515 w 621515"/>
              <a:gd name="connsiteY2" fmla="*/ 777091 h 1557455"/>
              <a:gd name="connsiteX3" fmla="*/ 314636 w 621515"/>
              <a:gd name="connsiteY3" fmla="*/ 1517962 h 1557455"/>
              <a:gd name="connsiteX4" fmla="*/ 274783 w 621515"/>
              <a:gd name="connsiteY4" fmla="*/ 1554183 h 1557455"/>
              <a:gd name="connsiteX5" fmla="*/ 266330 w 621515"/>
              <a:gd name="connsiteY5" fmla="*/ 1557455 h 1557455"/>
              <a:gd name="connsiteX6" fmla="*/ 0 w 621515"/>
              <a:gd name="connsiteY6" fmla="*/ 787003 h 1557455"/>
              <a:gd name="connsiteX7" fmla="*/ 266131 w 621515"/>
              <a:gd name="connsiteY7" fmla="*/ 11572 h 1557455"/>
              <a:gd name="connsiteX8" fmla="*/ 274784 w 621515"/>
              <a:gd name="connsiteY8" fmla="*/ 0 h 1557455"/>
              <a:gd name="connsiteX0" fmla="*/ 274784 w 561600"/>
              <a:gd name="connsiteY0" fmla="*/ 0 h 1557455"/>
              <a:gd name="connsiteX1" fmla="*/ 314636 w 561600"/>
              <a:gd name="connsiteY1" fmla="*/ 36220 h 1557455"/>
              <a:gd name="connsiteX2" fmla="*/ 561600 w 561600"/>
              <a:gd name="connsiteY2" fmla="*/ 827643 h 1557455"/>
              <a:gd name="connsiteX3" fmla="*/ 314636 w 561600"/>
              <a:gd name="connsiteY3" fmla="*/ 1517962 h 1557455"/>
              <a:gd name="connsiteX4" fmla="*/ 274783 w 561600"/>
              <a:gd name="connsiteY4" fmla="*/ 1554183 h 1557455"/>
              <a:gd name="connsiteX5" fmla="*/ 266330 w 561600"/>
              <a:gd name="connsiteY5" fmla="*/ 1557455 h 1557455"/>
              <a:gd name="connsiteX6" fmla="*/ 0 w 561600"/>
              <a:gd name="connsiteY6" fmla="*/ 787003 h 1557455"/>
              <a:gd name="connsiteX7" fmla="*/ 266131 w 561600"/>
              <a:gd name="connsiteY7" fmla="*/ 11572 h 1557455"/>
              <a:gd name="connsiteX8" fmla="*/ 274784 w 561600"/>
              <a:gd name="connsiteY8" fmla="*/ 0 h 1557455"/>
              <a:gd name="connsiteX0" fmla="*/ 274784 w 514907"/>
              <a:gd name="connsiteY0" fmla="*/ 0 h 1557455"/>
              <a:gd name="connsiteX1" fmla="*/ 314636 w 514907"/>
              <a:gd name="connsiteY1" fmla="*/ 36220 h 1557455"/>
              <a:gd name="connsiteX2" fmla="*/ 514907 w 514907"/>
              <a:gd name="connsiteY2" fmla="*/ 845895 h 1557455"/>
              <a:gd name="connsiteX3" fmla="*/ 314636 w 514907"/>
              <a:gd name="connsiteY3" fmla="*/ 1517962 h 1557455"/>
              <a:gd name="connsiteX4" fmla="*/ 274783 w 514907"/>
              <a:gd name="connsiteY4" fmla="*/ 1554183 h 1557455"/>
              <a:gd name="connsiteX5" fmla="*/ 266330 w 514907"/>
              <a:gd name="connsiteY5" fmla="*/ 1557455 h 1557455"/>
              <a:gd name="connsiteX6" fmla="*/ 0 w 514907"/>
              <a:gd name="connsiteY6" fmla="*/ 787003 h 1557455"/>
              <a:gd name="connsiteX7" fmla="*/ 266131 w 514907"/>
              <a:gd name="connsiteY7" fmla="*/ 11572 h 1557455"/>
              <a:gd name="connsiteX8" fmla="*/ 274784 w 514907"/>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8 w 539418"/>
              <a:gd name="connsiteY3" fmla="*/ 1517961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43300"/>
              <a:gd name="connsiteY0" fmla="*/ 0 h 1557455"/>
              <a:gd name="connsiteX1" fmla="*/ 314636 w 543300"/>
              <a:gd name="connsiteY1" fmla="*/ 36220 h 1557455"/>
              <a:gd name="connsiteX2" fmla="*/ 543300 w 543300"/>
              <a:gd name="connsiteY2" fmla="*/ 799527 h 1557455"/>
              <a:gd name="connsiteX3" fmla="*/ 314638 w 543300"/>
              <a:gd name="connsiteY3" fmla="*/ 1517961 h 1557455"/>
              <a:gd name="connsiteX4" fmla="*/ 274783 w 543300"/>
              <a:gd name="connsiteY4" fmla="*/ 1554183 h 1557455"/>
              <a:gd name="connsiteX5" fmla="*/ 266330 w 543300"/>
              <a:gd name="connsiteY5" fmla="*/ 1557455 h 1557455"/>
              <a:gd name="connsiteX6" fmla="*/ 0 w 543300"/>
              <a:gd name="connsiteY6" fmla="*/ 787003 h 1557455"/>
              <a:gd name="connsiteX7" fmla="*/ 266131 w 543300"/>
              <a:gd name="connsiteY7" fmla="*/ 11572 h 1557455"/>
              <a:gd name="connsiteX8" fmla="*/ 274784 w 543300"/>
              <a:gd name="connsiteY8" fmla="*/ 0 h 1557455"/>
              <a:gd name="connsiteX0" fmla="*/ 274784 w 543300"/>
              <a:gd name="connsiteY0" fmla="*/ 0 h 1557455"/>
              <a:gd name="connsiteX1" fmla="*/ 314636 w 543300"/>
              <a:gd name="connsiteY1" fmla="*/ 36220 h 1557455"/>
              <a:gd name="connsiteX2" fmla="*/ 543300 w 543300"/>
              <a:gd name="connsiteY2" fmla="*/ 799527 h 1557455"/>
              <a:gd name="connsiteX3" fmla="*/ 314638 w 543300"/>
              <a:gd name="connsiteY3" fmla="*/ 1517961 h 1557455"/>
              <a:gd name="connsiteX4" fmla="*/ 274783 w 543300"/>
              <a:gd name="connsiteY4" fmla="*/ 1554183 h 1557455"/>
              <a:gd name="connsiteX5" fmla="*/ 266330 w 543300"/>
              <a:gd name="connsiteY5" fmla="*/ 1557455 h 1557455"/>
              <a:gd name="connsiteX6" fmla="*/ 0 w 543300"/>
              <a:gd name="connsiteY6" fmla="*/ 787003 h 1557455"/>
              <a:gd name="connsiteX7" fmla="*/ 266131 w 543300"/>
              <a:gd name="connsiteY7" fmla="*/ 11572 h 1557455"/>
              <a:gd name="connsiteX8" fmla="*/ 274784 w 543300"/>
              <a:gd name="connsiteY8" fmla="*/ 0 h 155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300" h="1557455">
                <a:moveTo>
                  <a:pt x="274784" y="0"/>
                </a:moveTo>
                <a:lnTo>
                  <a:pt x="314636" y="36220"/>
                </a:lnTo>
                <a:cubicBezTo>
                  <a:pt x="492592" y="311768"/>
                  <a:pt x="543300" y="552570"/>
                  <a:pt x="543300" y="799527"/>
                </a:cubicBezTo>
                <a:cubicBezTo>
                  <a:pt x="543300" y="1046484"/>
                  <a:pt x="479714" y="1280971"/>
                  <a:pt x="314638" y="1517961"/>
                </a:cubicBezTo>
                <a:lnTo>
                  <a:pt x="274783" y="1554183"/>
                </a:lnTo>
                <a:lnTo>
                  <a:pt x="266330" y="1557455"/>
                </a:lnTo>
                <a:cubicBezTo>
                  <a:pt x="106055" y="1350659"/>
                  <a:pt x="0" y="1070569"/>
                  <a:pt x="0" y="787003"/>
                </a:cubicBezTo>
                <a:cubicBezTo>
                  <a:pt x="23697" y="361239"/>
                  <a:pt x="118501" y="230094"/>
                  <a:pt x="266131" y="11572"/>
                </a:cubicBezTo>
                <a:lnTo>
                  <a:pt x="274784" y="0"/>
                </a:lnTo>
                <a:close/>
              </a:path>
            </a:pathLst>
          </a:custGeom>
          <a:pattFill prst="ltVert">
            <a:fgClr>
              <a:schemeClr val="tx1">
                <a:lumMod val="40000"/>
                <a:lumOff val="60000"/>
              </a:schemeClr>
            </a:fgClr>
            <a:bgClr>
              <a:schemeClr val="accent4">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Freeform: Shape 24">
            <a:extLst>
              <a:ext uri="{FF2B5EF4-FFF2-40B4-BE49-F238E27FC236}">
                <a16:creationId xmlns:a16="http://schemas.microsoft.com/office/drawing/2014/main" id="{E4958D94-571A-4B62-B12B-EE1AD447E02C}"/>
              </a:ext>
            </a:extLst>
          </p:cNvPr>
          <p:cNvSpPr/>
          <p:nvPr/>
        </p:nvSpPr>
        <p:spPr>
          <a:xfrm rot="3274516">
            <a:off x="4455599" y="1989881"/>
            <a:ext cx="565035" cy="1185551"/>
          </a:xfrm>
          <a:custGeom>
            <a:avLst/>
            <a:gdLst>
              <a:gd name="connsiteX0" fmla="*/ 242487 w 589218"/>
              <a:gd name="connsiteY0" fmla="*/ 0 h 1554183"/>
              <a:gd name="connsiteX1" fmla="*/ 282339 w 589218"/>
              <a:gd name="connsiteY1" fmla="*/ 36220 h 1554183"/>
              <a:gd name="connsiteX2" fmla="*/ 589218 w 589218"/>
              <a:gd name="connsiteY2" fmla="*/ 777091 h 1554183"/>
              <a:gd name="connsiteX3" fmla="*/ 282339 w 589218"/>
              <a:gd name="connsiteY3" fmla="*/ 1517962 h 1554183"/>
              <a:gd name="connsiteX4" fmla="*/ 242486 w 589218"/>
              <a:gd name="connsiteY4" fmla="*/ 1554183 h 1554183"/>
              <a:gd name="connsiteX5" fmla="*/ 233834 w 589218"/>
              <a:gd name="connsiteY5" fmla="*/ 1542612 h 1554183"/>
              <a:gd name="connsiteX6" fmla="*/ 0 w 589218"/>
              <a:gd name="connsiteY6" fmla="*/ 777092 h 1554183"/>
              <a:gd name="connsiteX7" fmla="*/ 233834 w 589218"/>
              <a:gd name="connsiteY7" fmla="*/ 11572 h 1554183"/>
              <a:gd name="connsiteX8" fmla="*/ 242487 w 589218"/>
              <a:gd name="connsiteY8" fmla="*/ 0 h 1554183"/>
              <a:gd name="connsiteX0" fmla="*/ 274784 w 621515"/>
              <a:gd name="connsiteY0" fmla="*/ 0 h 1554183"/>
              <a:gd name="connsiteX1" fmla="*/ 314636 w 621515"/>
              <a:gd name="connsiteY1" fmla="*/ 36220 h 1554183"/>
              <a:gd name="connsiteX2" fmla="*/ 621515 w 621515"/>
              <a:gd name="connsiteY2" fmla="*/ 777091 h 1554183"/>
              <a:gd name="connsiteX3" fmla="*/ 314636 w 621515"/>
              <a:gd name="connsiteY3" fmla="*/ 1517962 h 1554183"/>
              <a:gd name="connsiteX4" fmla="*/ 274783 w 621515"/>
              <a:gd name="connsiteY4" fmla="*/ 1554183 h 1554183"/>
              <a:gd name="connsiteX5" fmla="*/ 266131 w 621515"/>
              <a:gd name="connsiteY5" fmla="*/ 1542612 h 1554183"/>
              <a:gd name="connsiteX6" fmla="*/ 0 w 621515"/>
              <a:gd name="connsiteY6" fmla="*/ 787003 h 1554183"/>
              <a:gd name="connsiteX7" fmla="*/ 266131 w 621515"/>
              <a:gd name="connsiteY7" fmla="*/ 11572 h 1554183"/>
              <a:gd name="connsiteX8" fmla="*/ 274784 w 621515"/>
              <a:gd name="connsiteY8" fmla="*/ 0 h 1554183"/>
              <a:gd name="connsiteX0" fmla="*/ 274784 w 621515"/>
              <a:gd name="connsiteY0" fmla="*/ 0 h 1557455"/>
              <a:gd name="connsiteX1" fmla="*/ 314636 w 621515"/>
              <a:gd name="connsiteY1" fmla="*/ 36220 h 1557455"/>
              <a:gd name="connsiteX2" fmla="*/ 621515 w 621515"/>
              <a:gd name="connsiteY2" fmla="*/ 777091 h 1557455"/>
              <a:gd name="connsiteX3" fmla="*/ 314636 w 621515"/>
              <a:gd name="connsiteY3" fmla="*/ 1517962 h 1557455"/>
              <a:gd name="connsiteX4" fmla="*/ 274783 w 621515"/>
              <a:gd name="connsiteY4" fmla="*/ 1554183 h 1557455"/>
              <a:gd name="connsiteX5" fmla="*/ 266330 w 621515"/>
              <a:gd name="connsiteY5" fmla="*/ 1557455 h 1557455"/>
              <a:gd name="connsiteX6" fmla="*/ 0 w 621515"/>
              <a:gd name="connsiteY6" fmla="*/ 787003 h 1557455"/>
              <a:gd name="connsiteX7" fmla="*/ 266131 w 621515"/>
              <a:gd name="connsiteY7" fmla="*/ 11572 h 1557455"/>
              <a:gd name="connsiteX8" fmla="*/ 274784 w 621515"/>
              <a:gd name="connsiteY8" fmla="*/ 0 h 1557455"/>
              <a:gd name="connsiteX0" fmla="*/ 274784 w 621515"/>
              <a:gd name="connsiteY0" fmla="*/ 0 h 1557455"/>
              <a:gd name="connsiteX1" fmla="*/ 314636 w 621515"/>
              <a:gd name="connsiteY1" fmla="*/ 36220 h 1557455"/>
              <a:gd name="connsiteX2" fmla="*/ 621515 w 621515"/>
              <a:gd name="connsiteY2" fmla="*/ 777091 h 1557455"/>
              <a:gd name="connsiteX3" fmla="*/ 314636 w 621515"/>
              <a:gd name="connsiteY3" fmla="*/ 1517962 h 1557455"/>
              <a:gd name="connsiteX4" fmla="*/ 274783 w 621515"/>
              <a:gd name="connsiteY4" fmla="*/ 1554183 h 1557455"/>
              <a:gd name="connsiteX5" fmla="*/ 266330 w 621515"/>
              <a:gd name="connsiteY5" fmla="*/ 1557455 h 1557455"/>
              <a:gd name="connsiteX6" fmla="*/ 0 w 621515"/>
              <a:gd name="connsiteY6" fmla="*/ 787003 h 1557455"/>
              <a:gd name="connsiteX7" fmla="*/ 266131 w 621515"/>
              <a:gd name="connsiteY7" fmla="*/ 11572 h 1557455"/>
              <a:gd name="connsiteX8" fmla="*/ 274784 w 621515"/>
              <a:gd name="connsiteY8" fmla="*/ 0 h 1557455"/>
              <a:gd name="connsiteX0" fmla="*/ 274784 w 561600"/>
              <a:gd name="connsiteY0" fmla="*/ 0 h 1557455"/>
              <a:gd name="connsiteX1" fmla="*/ 314636 w 561600"/>
              <a:gd name="connsiteY1" fmla="*/ 36220 h 1557455"/>
              <a:gd name="connsiteX2" fmla="*/ 561600 w 561600"/>
              <a:gd name="connsiteY2" fmla="*/ 827643 h 1557455"/>
              <a:gd name="connsiteX3" fmla="*/ 314636 w 561600"/>
              <a:gd name="connsiteY3" fmla="*/ 1517962 h 1557455"/>
              <a:gd name="connsiteX4" fmla="*/ 274783 w 561600"/>
              <a:gd name="connsiteY4" fmla="*/ 1554183 h 1557455"/>
              <a:gd name="connsiteX5" fmla="*/ 266330 w 561600"/>
              <a:gd name="connsiteY5" fmla="*/ 1557455 h 1557455"/>
              <a:gd name="connsiteX6" fmla="*/ 0 w 561600"/>
              <a:gd name="connsiteY6" fmla="*/ 787003 h 1557455"/>
              <a:gd name="connsiteX7" fmla="*/ 266131 w 561600"/>
              <a:gd name="connsiteY7" fmla="*/ 11572 h 1557455"/>
              <a:gd name="connsiteX8" fmla="*/ 274784 w 561600"/>
              <a:gd name="connsiteY8" fmla="*/ 0 h 1557455"/>
              <a:gd name="connsiteX0" fmla="*/ 274784 w 514907"/>
              <a:gd name="connsiteY0" fmla="*/ 0 h 1557455"/>
              <a:gd name="connsiteX1" fmla="*/ 314636 w 514907"/>
              <a:gd name="connsiteY1" fmla="*/ 36220 h 1557455"/>
              <a:gd name="connsiteX2" fmla="*/ 514907 w 514907"/>
              <a:gd name="connsiteY2" fmla="*/ 845895 h 1557455"/>
              <a:gd name="connsiteX3" fmla="*/ 314636 w 514907"/>
              <a:gd name="connsiteY3" fmla="*/ 1517962 h 1557455"/>
              <a:gd name="connsiteX4" fmla="*/ 274783 w 514907"/>
              <a:gd name="connsiteY4" fmla="*/ 1554183 h 1557455"/>
              <a:gd name="connsiteX5" fmla="*/ 266330 w 514907"/>
              <a:gd name="connsiteY5" fmla="*/ 1557455 h 1557455"/>
              <a:gd name="connsiteX6" fmla="*/ 0 w 514907"/>
              <a:gd name="connsiteY6" fmla="*/ 787003 h 1557455"/>
              <a:gd name="connsiteX7" fmla="*/ 266131 w 514907"/>
              <a:gd name="connsiteY7" fmla="*/ 11572 h 1557455"/>
              <a:gd name="connsiteX8" fmla="*/ 274784 w 514907"/>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8 w 539418"/>
              <a:gd name="connsiteY3" fmla="*/ 1517961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43300"/>
              <a:gd name="connsiteY0" fmla="*/ 0 h 1557455"/>
              <a:gd name="connsiteX1" fmla="*/ 314636 w 543300"/>
              <a:gd name="connsiteY1" fmla="*/ 36220 h 1557455"/>
              <a:gd name="connsiteX2" fmla="*/ 543300 w 543300"/>
              <a:gd name="connsiteY2" fmla="*/ 799527 h 1557455"/>
              <a:gd name="connsiteX3" fmla="*/ 314638 w 543300"/>
              <a:gd name="connsiteY3" fmla="*/ 1517961 h 1557455"/>
              <a:gd name="connsiteX4" fmla="*/ 274783 w 543300"/>
              <a:gd name="connsiteY4" fmla="*/ 1554183 h 1557455"/>
              <a:gd name="connsiteX5" fmla="*/ 266330 w 543300"/>
              <a:gd name="connsiteY5" fmla="*/ 1557455 h 1557455"/>
              <a:gd name="connsiteX6" fmla="*/ 0 w 543300"/>
              <a:gd name="connsiteY6" fmla="*/ 787003 h 1557455"/>
              <a:gd name="connsiteX7" fmla="*/ 266131 w 543300"/>
              <a:gd name="connsiteY7" fmla="*/ 11572 h 1557455"/>
              <a:gd name="connsiteX8" fmla="*/ 274784 w 543300"/>
              <a:gd name="connsiteY8" fmla="*/ 0 h 1557455"/>
              <a:gd name="connsiteX0" fmla="*/ 274784 w 543300"/>
              <a:gd name="connsiteY0" fmla="*/ 0 h 1557455"/>
              <a:gd name="connsiteX1" fmla="*/ 314636 w 543300"/>
              <a:gd name="connsiteY1" fmla="*/ 36220 h 1557455"/>
              <a:gd name="connsiteX2" fmla="*/ 543300 w 543300"/>
              <a:gd name="connsiteY2" fmla="*/ 799527 h 1557455"/>
              <a:gd name="connsiteX3" fmla="*/ 314638 w 543300"/>
              <a:gd name="connsiteY3" fmla="*/ 1517961 h 1557455"/>
              <a:gd name="connsiteX4" fmla="*/ 274783 w 543300"/>
              <a:gd name="connsiteY4" fmla="*/ 1554183 h 1557455"/>
              <a:gd name="connsiteX5" fmla="*/ 266330 w 543300"/>
              <a:gd name="connsiteY5" fmla="*/ 1557455 h 1557455"/>
              <a:gd name="connsiteX6" fmla="*/ 0 w 543300"/>
              <a:gd name="connsiteY6" fmla="*/ 787003 h 1557455"/>
              <a:gd name="connsiteX7" fmla="*/ 266131 w 543300"/>
              <a:gd name="connsiteY7" fmla="*/ 11572 h 1557455"/>
              <a:gd name="connsiteX8" fmla="*/ 274784 w 543300"/>
              <a:gd name="connsiteY8" fmla="*/ 0 h 155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300" h="1557455">
                <a:moveTo>
                  <a:pt x="274784" y="0"/>
                </a:moveTo>
                <a:lnTo>
                  <a:pt x="314636" y="36220"/>
                </a:lnTo>
                <a:cubicBezTo>
                  <a:pt x="492592" y="311768"/>
                  <a:pt x="543300" y="552570"/>
                  <a:pt x="543300" y="799527"/>
                </a:cubicBezTo>
                <a:cubicBezTo>
                  <a:pt x="543300" y="1046484"/>
                  <a:pt x="479714" y="1280971"/>
                  <a:pt x="314638" y="1517961"/>
                </a:cubicBezTo>
                <a:lnTo>
                  <a:pt x="274783" y="1554183"/>
                </a:lnTo>
                <a:lnTo>
                  <a:pt x="266330" y="1557455"/>
                </a:lnTo>
                <a:cubicBezTo>
                  <a:pt x="106055" y="1350659"/>
                  <a:pt x="0" y="1070569"/>
                  <a:pt x="0" y="787003"/>
                </a:cubicBezTo>
                <a:cubicBezTo>
                  <a:pt x="23697" y="361239"/>
                  <a:pt x="118501" y="230094"/>
                  <a:pt x="266131" y="11572"/>
                </a:cubicBezTo>
                <a:lnTo>
                  <a:pt x="274784" y="0"/>
                </a:lnTo>
                <a:close/>
              </a:path>
            </a:pathLst>
          </a:custGeom>
          <a:pattFill prst="ltVert">
            <a:fgClr>
              <a:srgbClr val="059554"/>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Freeform: Shape 24">
            <a:extLst>
              <a:ext uri="{FF2B5EF4-FFF2-40B4-BE49-F238E27FC236}">
                <a16:creationId xmlns:a16="http://schemas.microsoft.com/office/drawing/2014/main" id="{E4958D94-571A-4B62-B12B-EE1AD447E02C}"/>
              </a:ext>
            </a:extLst>
          </p:cNvPr>
          <p:cNvSpPr/>
          <p:nvPr/>
        </p:nvSpPr>
        <p:spPr>
          <a:xfrm rot="18283013">
            <a:off x="3844216" y="1985460"/>
            <a:ext cx="560695" cy="1200947"/>
          </a:xfrm>
          <a:custGeom>
            <a:avLst/>
            <a:gdLst>
              <a:gd name="connsiteX0" fmla="*/ 242487 w 589218"/>
              <a:gd name="connsiteY0" fmla="*/ 0 h 1554183"/>
              <a:gd name="connsiteX1" fmla="*/ 282339 w 589218"/>
              <a:gd name="connsiteY1" fmla="*/ 36220 h 1554183"/>
              <a:gd name="connsiteX2" fmla="*/ 589218 w 589218"/>
              <a:gd name="connsiteY2" fmla="*/ 777091 h 1554183"/>
              <a:gd name="connsiteX3" fmla="*/ 282339 w 589218"/>
              <a:gd name="connsiteY3" fmla="*/ 1517962 h 1554183"/>
              <a:gd name="connsiteX4" fmla="*/ 242486 w 589218"/>
              <a:gd name="connsiteY4" fmla="*/ 1554183 h 1554183"/>
              <a:gd name="connsiteX5" fmla="*/ 233834 w 589218"/>
              <a:gd name="connsiteY5" fmla="*/ 1542612 h 1554183"/>
              <a:gd name="connsiteX6" fmla="*/ 0 w 589218"/>
              <a:gd name="connsiteY6" fmla="*/ 777092 h 1554183"/>
              <a:gd name="connsiteX7" fmla="*/ 233834 w 589218"/>
              <a:gd name="connsiteY7" fmla="*/ 11572 h 1554183"/>
              <a:gd name="connsiteX8" fmla="*/ 242487 w 589218"/>
              <a:gd name="connsiteY8" fmla="*/ 0 h 1554183"/>
              <a:gd name="connsiteX0" fmla="*/ 274784 w 621515"/>
              <a:gd name="connsiteY0" fmla="*/ 0 h 1554183"/>
              <a:gd name="connsiteX1" fmla="*/ 314636 w 621515"/>
              <a:gd name="connsiteY1" fmla="*/ 36220 h 1554183"/>
              <a:gd name="connsiteX2" fmla="*/ 621515 w 621515"/>
              <a:gd name="connsiteY2" fmla="*/ 777091 h 1554183"/>
              <a:gd name="connsiteX3" fmla="*/ 314636 w 621515"/>
              <a:gd name="connsiteY3" fmla="*/ 1517962 h 1554183"/>
              <a:gd name="connsiteX4" fmla="*/ 274783 w 621515"/>
              <a:gd name="connsiteY4" fmla="*/ 1554183 h 1554183"/>
              <a:gd name="connsiteX5" fmla="*/ 266131 w 621515"/>
              <a:gd name="connsiteY5" fmla="*/ 1542612 h 1554183"/>
              <a:gd name="connsiteX6" fmla="*/ 0 w 621515"/>
              <a:gd name="connsiteY6" fmla="*/ 787003 h 1554183"/>
              <a:gd name="connsiteX7" fmla="*/ 266131 w 621515"/>
              <a:gd name="connsiteY7" fmla="*/ 11572 h 1554183"/>
              <a:gd name="connsiteX8" fmla="*/ 274784 w 621515"/>
              <a:gd name="connsiteY8" fmla="*/ 0 h 1554183"/>
              <a:gd name="connsiteX0" fmla="*/ 274784 w 621515"/>
              <a:gd name="connsiteY0" fmla="*/ 0 h 1557455"/>
              <a:gd name="connsiteX1" fmla="*/ 314636 w 621515"/>
              <a:gd name="connsiteY1" fmla="*/ 36220 h 1557455"/>
              <a:gd name="connsiteX2" fmla="*/ 621515 w 621515"/>
              <a:gd name="connsiteY2" fmla="*/ 777091 h 1557455"/>
              <a:gd name="connsiteX3" fmla="*/ 314636 w 621515"/>
              <a:gd name="connsiteY3" fmla="*/ 1517962 h 1557455"/>
              <a:gd name="connsiteX4" fmla="*/ 274783 w 621515"/>
              <a:gd name="connsiteY4" fmla="*/ 1554183 h 1557455"/>
              <a:gd name="connsiteX5" fmla="*/ 266330 w 621515"/>
              <a:gd name="connsiteY5" fmla="*/ 1557455 h 1557455"/>
              <a:gd name="connsiteX6" fmla="*/ 0 w 621515"/>
              <a:gd name="connsiteY6" fmla="*/ 787003 h 1557455"/>
              <a:gd name="connsiteX7" fmla="*/ 266131 w 621515"/>
              <a:gd name="connsiteY7" fmla="*/ 11572 h 1557455"/>
              <a:gd name="connsiteX8" fmla="*/ 274784 w 621515"/>
              <a:gd name="connsiteY8" fmla="*/ 0 h 1557455"/>
              <a:gd name="connsiteX0" fmla="*/ 274784 w 621515"/>
              <a:gd name="connsiteY0" fmla="*/ 0 h 1557455"/>
              <a:gd name="connsiteX1" fmla="*/ 314636 w 621515"/>
              <a:gd name="connsiteY1" fmla="*/ 36220 h 1557455"/>
              <a:gd name="connsiteX2" fmla="*/ 621515 w 621515"/>
              <a:gd name="connsiteY2" fmla="*/ 777091 h 1557455"/>
              <a:gd name="connsiteX3" fmla="*/ 314636 w 621515"/>
              <a:gd name="connsiteY3" fmla="*/ 1517962 h 1557455"/>
              <a:gd name="connsiteX4" fmla="*/ 274783 w 621515"/>
              <a:gd name="connsiteY4" fmla="*/ 1554183 h 1557455"/>
              <a:gd name="connsiteX5" fmla="*/ 266330 w 621515"/>
              <a:gd name="connsiteY5" fmla="*/ 1557455 h 1557455"/>
              <a:gd name="connsiteX6" fmla="*/ 0 w 621515"/>
              <a:gd name="connsiteY6" fmla="*/ 787003 h 1557455"/>
              <a:gd name="connsiteX7" fmla="*/ 266131 w 621515"/>
              <a:gd name="connsiteY7" fmla="*/ 11572 h 1557455"/>
              <a:gd name="connsiteX8" fmla="*/ 274784 w 621515"/>
              <a:gd name="connsiteY8" fmla="*/ 0 h 1557455"/>
              <a:gd name="connsiteX0" fmla="*/ 274784 w 561600"/>
              <a:gd name="connsiteY0" fmla="*/ 0 h 1557455"/>
              <a:gd name="connsiteX1" fmla="*/ 314636 w 561600"/>
              <a:gd name="connsiteY1" fmla="*/ 36220 h 1557455"/>
              <a:gd name="connsiteX2" fmla="*/ 561600 w 561600"/>
              <a:gd name="connsiteY2" fmla="*/ 827643 h 1557455"/>
              <a:gd name="connsiteX3" fmla="*/ 314636 w 561600"/>
              <a:gd name="connsiteY3" fmla="*/ 1517962 h 1557455"/>
              <a:gd name="connsiteX4" fmla="*/ 274783 w 561600"/>
              <a:gd name="connsiteY4" fmla="*/ 1554183 h 1557455"/>
              <a:gd name="connsiteX5" fmla="*/ 266330 w 561600"/>
              <a:gd name="connsiteY5" fmla="*/ 1557455 h 1557455"/>
              <a:gd name="connsiteX6" fmla="*/ 0 w 561600"/>
              <a:gd name="connsiteY6" fmla="*/ 787003 h 1557455"/>
              <a:gd name="connsiteX7" fmla="*/ 266131 w 561600"/>
              <a:gd name="connsiteY7" fmla="*/ 11572 h 1557455"/>
              <a:gd name="connsiteX8" fmla="*/ 274784 w 561600"/>
              <a:gd name="connsiteY8" fmla="*/ 0 h 1557455"/>
              <a:gd name="connsiteX0" fmla="*/ 274784 w 514907"/>
              <a:gd name="connsiteY0" fmla="*/ 0 h 1557455"/>
              <a:gd name="connsiteX1" fmla="*/ 314636 w 514907"/>
              <a:gd name="connsiteY1" fmla="*/ 36220 h 1557455"/>
              <a:gd name="connsiteX2" fmla="*/ 514907 w 514907"/>
              <a:gd name="connsiteY2" fmla="*/ 845895 h 1557455"/>
              <a:gd name="connsiteX3" fmla="*/ 314636 w 514907"/>
              <a:gd name="connsiteY3" fmla="*/ 1517962 h 1557455"/>
              <a:gd name="connsiteX4" fmla="*/ 274783 w 514907"/>
              <a:gd name="connsiteY4" fmla="*/ 1554183 h 1557455"/>
              <a:gd name="connsiteX5" fmla="*/ 266330 w 514907"/>
              <a:gd name="connsiteY5" fmla="*/ 1557455 h 1557455"/>
              <a:gd name="connsiteX6" fmla="*/ 0 w 514907"/>
              <a:gd name="connsiteY6" fmla="*/ 787003 h 1557455"/>
              <a:gd name="connsiteX7" fmla="*/ 266131 w 514907"/>
              <a:gd name="connsiteY7" fmla="*/ 11572 h 1557455"/>
              <a:gd name="connsiteX8" fmla="*/ 274784 w 514907"/>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6 w 539418"/>
              <a:gd name="connsiteY3" fmla="*/ 1517962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29"/>
              <a:gd name="connsiteY0" fmla="*/ 0 h 1557455"/>
              <a:gd name="connsiteX1" fmla="*/ 314636 w 539429"/>
              <a:gd name="connsiteY1" fmla="*/ 36220 h 1557455"/>
              <a:gd name="connsiteX2" fmla="*/ 539418 w 539429"/>
              <a:gd name="connsiteY2" fmla="*/ 828175 h 1557455"/>
              <a:gd name="connsiteX3" fmla="*/ 309381 w 539429"/>
              <a:gd name="connsiteY3" fmla="*/ 1507807 h 1557455"/>
              <a:gd name="connsiteX4" fmla="*/ 274783 w 539429"/>
              <a:gd name="connsiteY4" fmla="*/ 1554183 h 1557455"/>
              <a:gd name="connsiteX5" fmla="*/ 266330 w 539429"/>
              <a:gd name="connsiteY5" fmla="*/ 1557455 h 1557455"/>
              <a:gd name="connsiteX6" fmla="*/ 0 w 539429"/>
              <a:gd name="connsiteY6" fmla="*/ 787003 h 1557455"/>
              <a:gd name="connsiteX7" fmla="*/ 266131 w 539429"/>
              <a:gd name="connsiteY7" fmla="*/ 11572 h 1557455"/>
              <a:gd name="connsiteX8" fmla="*/ 274784 w 539429"/>
              <a:gd name="connsiteY8" fmla="*/ 0 h 1557455"/>
              <a:gd name="connsiteX0" fmla="*/ 274784 w 539418"/>
              <a:gd name="connsiteY0" fmla="*/ 0 h 1557455"/>
              <a:gd name="connsiteX1" fmla="*/ 314636 w 539418"/>
              <a:gd name="connsiteY1" fmla="*/ 36220 h 1557455"/>
              <a:gd name="connsiteX2" fmla="*/ 539418 w 539418"/>
              <a:gd name="connsiteY2" fmla="*/ 828175 h 1557455"/>
              <a:gd name="connsiteX3" fmla="*/ 314638 w 539418"/>
              <a:gd name="connsiteY3" fmla="*/ 1517961 h 1557455"/>
              <a:gd name="connsiteX4" fmla="*/ 274783 w 539418"/>
              <a:gd name="connsiteY4" fmla="*/ 1554183 h 1557455"/>
              <a:gd name="connsiteX5" fmla="*/ 266330 w 539418"/>
              <a:gd name="connsiteY5" fmla="*/ 1557455 h 1557455"/>
              <a:gd name="connsiteX6" fmla="*/ 0 w 539418"/>
              <a:gd name="connsiteY6" fmla="*/ 787003 h 1557455"/>
              <a:gd name="connsiteX7" fmla="*/ 266131 w 539418"/>
              <a:gd name="connsiteY7" fmla="*/ 11572 h 1557455"/>
              <a:gd name="connsiteX8" fmla="*/ 274784 w 539418"/>
              <a:gd name="connsiteY8" fmla="*/ 0 h 1557455"/>
              <a:gd name="connsiteX0" fmla="*/ 274784 w 543300"/>
              <a:gd name="connsiteY0" fmla="*/ 0 h 1557455"/>
              <a:gd name="connsiteX1" fmla="*/ 314636 w 543300"/>
              <a:gd name="connsiteY1" fmla="*/ 36220 h 1557455"/>
              <a:gd name="connsiteX2" fmla="*/ 543300 w 543300"/>
              <a:gd name="connsiteY2" fmla="*/ 799527 h 1557455"/>
              <a:gd name="connsiteX3" fmla="*/ 314638 w 543300"/>
              <a:gd name="connsiteY3" fmla="*/ 1517961 h 1557455"/>
              <a:gd name="connsiteX4" fmla="*/ 274783 w 543300"/>
              <a:gd name="connsiteY4" fmla="*/ 1554183 h 1557455"/>
              <a:gd name="connsiteX5" fmla="*/ 266330 w 543300"/>
              <a:gd name="connsiteY5" fmla="*/ 1557455 h 1557455"/>
              <a:gd name="connsiteX6" fmla="*/ 0 w 543300"/>
              <a:gd name="connsiteY6" fmla="*/ 787003 h 1557455"/>
              <a:gd name="connsiteX7" fmla="*/ 266131 w 543300"/>
              <a:gd name="connsiteY7" fmla="*/ 11572 h 1557455"/>
              <a:gd name="connsiteX8" fmla="*/ 274784 w 543300"/>
              <a:gd name="connsiteY8" fmla="*/ 0 h 1557455"/>
              <a:gd name="connsiteX0" fmla="*/ 274784 w 543300"/>
              <a:gd name="connsiteY0" fmla="*/ 0 h 1557455"/>
              <a:gd name="connsiteX1" fmla="*/ 314636 w 543300"/>
              <a:gd name="connsiteY1" fmla="*/ 36220 h 1557455"/>
              <a:gd name="connsiteX2" fmla="*/ 543300 w 543300"/>
              <a:gd name="connsiteY2" fmla="*/ 799527 h 1557455"/>
              <a:gd name="connsiteX3" fmla="*/ 314638 w 543300"/>
              <a:gd name="connsiteY3" fmla="*/ 1517961 h 1557455"/>
              <a:gd name="connsiteX4" fmla="*/ 274783 w 543300"/>
              <a:gd name="connsiteY4" fmla="*/ 1554183 h 1557455"/>
              <a:gd name="connsiteX5" fmla="*/ 266330 w 543300"/>
              <a:gd name="connsiteY5" fmla="*/ 1557455 h 1557455"/>
              <a:gd name="connsiteX6" fmla="*/ 0 w 543300"/>
              <a:gd name="connsiteY6" fmla="*/ 787003 h 1557455"/>
              <a:gd name="connsiteX7" fmla="*/ 266131 w 543300"/>
              <a:gd name="connsiteY7" fmla="*/ 11572 h 1557455"/>
              <a:gd name="connsiteX8" fmla="*/ 274784 w 543300"/>
              <a:gd name="connsiteY8" fmla="*/ 0 h 155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300" h="1557455">
                <a:moveTo>
                  <a:pt x="274784" y="0"/>
                </a:moveTo>
                <a:lnTo>
                  <a:pt x="314636" y="36220"/>
                </a:lnTo>
                <a:cubicBezTo>
                  <a:pt x="492592" y="311768"/>
                  <a:pt x="543300" y="552570"/>
                  <a:pt x="543300" y="799527"/>
                </a:cubicBezTo>
                <a:cubicBezTo>
                  <a:pt x="543300" y="1046484"/>
                  <a:pt x="479714" y="1280971"/>
                  <a:pt x="314638" y="1517961"/>
                </a:cubicBezTo>
                <a:lnTo>
                  <a:pt x="274783" y="1554183"/>
                </a:lnTo>
                <a:lnTo>
                  <a:pt x="266330" y="1557455"/>
                </a:lnTo>
                <a:cubicBezTo>
                  <a:pt x="106055" y="1350659"/>
                  <a:pt x="0" y="1070569"/>
                  <a:pt x="0" y="787003"/>
                </a:cubicBezTo>
                <a:cubicBezTo>
                  <a:pt x="23697" y="361239"/>
                  <a:pt x="118501" y="230094"/>
                  <a:pt x="266131" y="11572"/>
                </a:cubicBezTo>
                <a:lnTo>
                  <a:pt x="274784" y="0"/>
                </a:lnTo>
                <a:close/>
              </a:path>
            </a:pathLst>
          </a:custGeom>
          <a:pattFill prst="dkDnDiag">
            <a:fgClr>
              <a:srgbClr val="039097"/>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0" name="Group 29"/>
          <p:cNvGrpSpPr/>
          <p:nvPr/>
        </p:nvGrpSpPr>
        <p:grpSpPr>
          <a:xfrm>
            <a:off x="4705350" y="1160546"/>
            <a:ext cx="515539" cy="496804"/>
            <a:chOff x="4705350" y="1160546"/>
            <a:chExt cx="515539" cy="496804"/>
          </a:xfrm>
        </p:grpSpPr>
        <p:cxnSp>
          <p:nvCxnSpPr>
            <p:cNvPr id="27" name="Straight Connector 26"/>
            <p:cNvCxnSpPr/>
            <p:nvPr/>
          </p:nvCxnSpPr>
          <p:spPr>
            <a:xfrm flipV="1">
              <a:off x="4705350" y="1160546"/>
              <a:ext cx="197111" cy="496804"/>
            </a:xfrm>
            <a:prstGeom prst="line">
              <a:avLst/>
            </a:prstGeom>
            <a:ln>
              <a:solidFill>
                <a:srgbClr val="05955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02461" y="1160546"/>
              <a:ext cx="318428" cy="0"/>
            </a:xfrm>
            <a:prstGeom prst="line">
              <a:avLst/>
            </a:prstGeom>
            <a:ln>
              <a:solidFill>
                <a:srgbClr val="059554"/>
              </a:solidFill>
              <a:tailEnd type="ova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flipV="1">
            <a:off x="5180054" y="3496611"/>
            <a:ext cx="515539" cy="464446"/>
            <a:chOff x="4705350" y="1160546"/>
            <a:chExt cx="515539" cy="496804"/>
          </a:xfrm>
        </p:grpSpPr>
        <p:cxnSp>
          <p:nvCxnSpPr>
            <p:cNvPr id="32" name="Straight Connector 31"/>
            <p:cNvCxnSpPr/>
            <p:nvPr/>
          </p:nvCxnSpPr>
          <p:spPr>
            <a:xfrm flipV="1">
              <a:off x="4705350" y="1160546"/>
              <a:ext cx="197111" cy="496804"/>
            </a:xfrm>
            <a:prstGeom prst="line">
              <a:avLst/>
            </a:prstGeom>
            <a:ln>
              <a:solidFill>
                <a:srgbClr val="027198"/>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902461" y="1160546"/>
              <a:ext cx="318428" cy="0"/>
            </a:xfrm>
            <a:prstGeom prst="line">
              <a:avLst/>
            </a:prstGeom>
            <a:ln>
              <a:solidFill>
                <a:srgbClr val="027198"/>
              </a:solidFill>
              <a:tailEnd type="ova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flipH="1" flipV="1">
            <a:off x="3068083" y="3413794"/>
            <a:ext cx="528056" cy="464446"/>
            <a:chOff x="4705350" y="1160546"/>
            <a:chExt cx="515539" cy="496804"/>
          </a:xfrm>
        </p:grpSpPr>
        <p:cxnSp>
          <p:nvCxnSpPr>
            <p:cNvPr id="35" name="Straight Connector 34"/>
            <p:cNvCxnSpPr/>
            <p:nvPr/>
          </p:nvCxnSpPr>
          <p:spPr>
            <a:xfrm flipV="1">
              <a:off x="4705350" y="1160546"/>
              <a:ext cx="197111" cy="496804"/>
            </a:xfrm>
            <a:prstGeom prst="line">
              <a:avLst/>
            </a:prstGeom>
            <a:ln>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02461" y="1160546"/>
              <a:ext cx="318428" cy="0"/>
            </a:xfrm>
            <a:prstGeom prst="line">
              <a:avLst/>
            </a:prstGeom>
            <a:ln>
              <a:solidFill>
                <a:schemeClr val="tx2">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4755536" y="1779641"/>
            <a:ext cx="194381" cy="309307"/>
            <a:chOff x="6351588" y="1450976"/>
            <a:chExt cx="217488" cy="346076"/>
          </a:xfrm>
          <a:noFill/>
        </p:grpSpPr>
        <p:sp>
          <p:nvSpPr>
            <p:cNvPr id="38" name="Oval 140"/>
            <p:cNvSpPr>
              <a:spLocks noChangeArrowheads="1"/>
            </p:cNvSpPr>
            <p:nvPr/>
          </p:nvSpPr>
          <p:spPr bwMode="auto">
            <a:xfrm>
              <a:off x="6381751" y="1450976"/>
              <a:ext cx="104775" cy="104775"/>
            </a:xfrm>
            <a:prstGeom prst="ellips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39" name="Freeform 141"/>
            <p:cNvSpPr>
              <a:spLocks/>
            </p:cNvSpPr>
            <p:nvPr/>
          </p:nvSpPr>
          <p:spPr bwMode="auto">
            <a:xfrm>
              <a:off x="6351588" y="1585914"/>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40" name="Freeform 142"/>
            <p:cNvSpPr>
              <a:spLocks/>
            </p:cNvSpPr>
            <p:nvPr/>
          </p:nvSpPr>
          <p:spPr bwMode="auto">
            <a:xfrm>
              <a:off x="6524626" y="1690689"/>
              <a:ext cx="44450" cy="106363"/>
            </a:xfrm>
            <a:custGeom>
              <a:avLst/>
              <a:gdLst>
                <a:gd name="T0" fmla="*/ 14 w 28"/>
                <a:gd name="T1" fmla="*/ 0 h 67"/>
                <a:gd name="T2" fmla="*/ 28 w 28"/>
                <a:gd name="T3" fmla="*/ 0 h 67"/>
                <a:gd name="T4" fmla="*/ 28 w 28"/>
                <a:gd name="T5" fmla="*/ 67 h 67"/>
                <a:gd name="T6" fmla="*/ 0 w 28"/>
                <a:gd name="T7" fmla="*/ 67 h 67"/>
                <a:gd name="T8" fmla="*/ 0 w 28"/>
                <a:gd name="T9" fmla="*/ 0 h 67"/>
                <a:gd name="T10" fmla="*/ 14 w 28"/>
                <a:gd name="T11" fmla="*/ 0 h 67"/>
              </a:gdLst>
              <a:ahLst/>
              <a:cxnLst>
                <a:cxn ang="0">
                  <a:pos x="T0" y="T1"/>
                </a:cxn>
                <a:cxn ang="0">
                  <a:pos x="T2" y="T3"/>
                </a:cxn>
                <a:cxn ang="0">
                  <a:pos x="T4" y="T5"/>
                </a:cxn>
                <a:cxn ang="0">
                  <a:pos x="T6" y="T7"/>
                </a:cxn>
                <a:cxn ang="0">
                  <a:pos x="T8" y="T9"/>
                </a:cxn>
                <a:cxn ang="0">
                  <a:pos x="T10" y="T11"/>
                </a:cxn>
              </a:cxnLst>
              <a:rect l="0" t="0" r="r" b="b"/>
              <a:pathLst>
                <a:path w="28" h="67">
                  <a:moveTo>
                    <a:pt x="14" y="0"/>
                  </a:moveTo>
                  <a:lnTo>
                    <a:pt x="28" y="0"/>
                  </a:lnTo>
                  <a:lnTo>
                    <a:pt x="28" y="67"/>
                  </a:lnTo>
                  <a:lnTo>
                    <a:pt x="0" y="67"/>
                  </a:lnTo>
                  <a:lnTo>
                    <a:pt x="0" y="0"/>
                  </a:lnTo>
                  <a:lnTo>
                    <a:pt x="14" y="0"/>
                  </a:lnTo>
                  <a:close/>
                </a:path>
              </a:pathLst>
            </a:cu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41" name="Line 143"/>
            <p:cNvSpPr>
              <a:spLocks noChangeShapeType="1"/>
            </p:cNvSpPr>
            <p:nvPr/>
          </p:nvSpPr>
          <p:spPr bwMode="auto">
            <a:xfrm flipV="1">
              <a:off x="6546851" y="1668464"/>
              <a:ext cx="0" cy="22225"/>
            </a:xfrm>
            <a:prstGeom prst="lin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42" name="Freeform 144"/>
            <p:cNvSpPr>
              <a:spLocks/>
            </p:cNvSpPr>
            <p:nvPr/>
          </p:nvSpPr>
          <p:spPr bwMode="auto">
            <a:xfrm>
              <a:off x="6419851" y="1585914"/>
              <a:ext cx="30163" cy="104775"/>
            </a:xfrm>
            <a:custGeom>
              <a:avLst/>
              <a:gdLst>
                <a:gd name="T0" fmla="*/ 14 w 19"/>
                <a:gd name="T1" fmla="*/ 0 h 66"/>
                <a:gd name="T2" fmla="*/ 4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4" y="0"/>
                  </a:lnTo>
                  <a:lnTo>
                    <a:pt x="0" y="57"/>
                  </a:lnTo>
                  <a:lnTo>
                    <a:pt x="9" y="66"/>
                  </a:lnTo>
                  <a:lnTo>
                    <a:pt x="19" y="57"/>
                  </a:lnTo>
                  <a:lnTo>
                    <a:pt x="14" y="0"/>
                  </a:lnTo>
                  <a:lnTo>
                    <a:pt x="14" y="0"/>
                  </a:lnTo>
                  <a:close/>
                </a:path>
              </a:pathLst>
            </a:cu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grpSp>
      <p:grpSp>
        <p:nvGrpSpPr>
          <p:cNvPr id="43" name="Group 42"/>
          <p:cNvGrpSpPr/>
          <p:nvPr/>
        </p:nvGrpSpPr>
        <p:grpSpPr>
          <a:xfrm>
            <a:off x="5400271" y="2975119"/>
            <a:ext cx="302213" cy="309307"/>
            <a:chOff x="8455025" y="3617913"/>
            <a:chExt cx="338138" cy="346076"/>
          </a:xfrm>
          <a:noFill/>
        </p:grpSpPr>
        <p:sp>
          <p:nvSpPr>
            <p:cNvPr id="44" name="Oval 294"/>
            <p:cNvSpPr>
              <a:spLocks noChangeArrowheads="1"/>
            </p:cNvSpPr>
            <p:nvPr/>
          </p:nvSpPr>
          <p:spPr bwMode="auto">
            <a:xfrm>
              <a:off x="8485188" y="3617913"/>
              <a:ext cx="104775" cy="104775"/>
            </a:xfrm>
            <a:prstGeom prst="ellips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45" name="Freeform 295"/>
            <p:cNvSpPr>
              <a:spLocks/>
            </p:cNvSpPr>
            <p:nvPr/>
          </p:nvSpPr>
          <p:spPr bwMode="auto">
            <a:xfrm>
              <a:off x="8455025" y="3752851"/>
              <a:ext cx="165100" cy="211138"/>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8" y="26"/>
                    <a:pt x="44" y="16"/>
                    <a:pt x="44" y="0"/>
                  </a:cubicBezTo>
                  <a:close/>
                </a:path>
              </a:pathLst>
            </a:cu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46" name="Freeform 296"/>
            <p:cNvSpPr>
              <a:spLocks/>
            </p:cNvSpPr>
            <p:nvPr/>
          </p:nvSpPr>
          <p:spPr bwMode="auto">
            <a:xfrm>
              <a:off x="8523288" y="3752851"/>
              <a:ext cx="30163" cy="104775"/>
            </a:xfrm>
            <a:custGeom>
              <a:avLst/>
              <a:gdLst>
                <a:gd name="T0" fmla="*/ 14 w 19"/>
                <a:gd name="T1" fmla="*/ 0 h 66"/>
                <a:gd name="T2" fmla="*/ 4 w 19"/>
                <a:gd name="T3" fmla="*/ 0 h 66"/>
                <a:gd name="T4" fmla="*/ 0 w 19"/>
                <a:gd name="T5" fmla="*/ 57 h 66"/>
                <a:gd name="T6" fmla="*/ 9 w 19"/>
                <a:gd name="T7" fmla="*/ 66 h 66"/>
                <a:gd name="T8" fmla="*/ 19 w 19"/>
                <a:gd name="T9" fmla="*/ 57 h 66"/>
                <a:gd name="T10" fmla="*/ 14 w 19"/>
                <a:gd name="T11" fmla="*/ 0 h 66"/>
                <a:gd name="T12" fmla="*/ 14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4" y="0"/>
                  </a:moveTo>
                  <a:lnTo>
                    <a:pt x="4" y="0"/>
                  </a:lnTo>
                  <a:lnTo>
                    <a:pt x="0" y="57"/>
                  </a:lnTo>
                  <a:lnTo>
                    <a:pt x="9" y="66"/>
                  </a:lnTo>
                  <a:lnTo>
                    <a:pt x="19" y="57"/>
                  </a:lnTo>
                  <a:lnTo>
                    <a:pt x="14" y="0"/>
                  </a:lnTo>
                  <a:lnTo>
                    <a:pt x="14" y="0"/>
                  </a:lnTo>
                  <a:close/>
                </a:path>
              </a:pathLst>
            </a:cu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47" name="Freeform 297"/>
            <p:cNvSpPr>
              <a:spLocks/>
            </p:cNvSpPr>
            <p:nvPr/>
          </p:nvSpPr>
          <p:spPr bwMode="auto">
            <a:xfrm>
              <a:off x="8636000" y="3632201"/>
              <a:ext cx="157163" cy="211138"/>
            </a:xfrm>
            <a:custGeom>
              <a:avLst/>
              <a:gdLst>
                <a:gd name="T0" fmla="*/ 9 w 99"/>
                <a:gd name="T1" fmla="*/ 133 h 133"/>
                <a:gd name="T2" fmla="*/ 99 w 99"/>
                <a:gd name="T3" fmla="*/ 133 h 133"/>
                <a:gd name="T4" fmla="*/ 99 w 99"/>
                <a:gd name="T5" fmla="*/ 0 h 133"/>
                <a:gd name="T6" fmla="*/ 0 w 99"/>
                <a:gd name="T7" fmla="*/ 0 h 133"/>
              </a:gdLst>
              <a:ahLst/>
              <a:cxnLst>
                <a:cxn ang="0">
                  <a:pos x="T0" y="T1"/>
                </a:cxn>
                <a:cxn ang="0">
                  <a:pos x="T2" y="T3"/>
                </a:cxn>
                <a:cxn ang="0">
                  <a:pos x="T4" y="T5"/>
                </a:cxn>
                <a:cxn ang="0">
                  <a:pos x="T6" y="T7"/>
                </a:cxn>
              </a:cxnLst>
              <a:rect l="0" t="0" r="r" b="b"/>
              <a:pathLst>
                <a:path w="99" h="133">
                  <a:moveTo>
                    <a:pt x="9" y="133"/>
                  </a:moveTo>
                  <a:lnTo>
                    <a:pt x="99" y="133"/>
                  </a:lnTo>
                  <a:lnTo>
                    <a:pt x="99" y="0"/>
                  </a:lnTo>
                  <a:lnTo>
                    <a:pt x="0" y="0"/>
                  </a:lnTo>
                </a:path>
              </a:pathLst>
            </a:custGeom>
            <a:grpFill/>
            <a:ln w="6350" cap="rnd">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48" name="Line 298"/>
            <p:cNvSpPr>
              <a:spLocks noChangeShapeType="1"/>
            </p:cNvSpPr>
            <p:nvPr/>
          </p:nvSpPr>
          <p:spPr bwMode="auto">
            <a:xfrm>
              <a:off x="8658225" y="3813176"/>
              <a:ext cx="90488" cy="0"/>
            </a:xfrm>
            <a:prstGeom prst="line">
              <a:avLst/>
            </a:prstGeom>
            <a:grpFill/>
            <a:ln w="6350" cap="rnd">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49" name="Line 299"/>
            <p:cNvSpPr>
              <a:spLocks noChangeShapeType="1"/>
            </p:cNvSpPr>
            <p:nvPr/>
          </p:nvSpPr>
          <p:spPr bwMode="auto">
            <a:xfrm flipV="1">
              <a:off x="8688388" y="3752851"/>
              <a:ext cx="0" cy="60325"/>
            </a:xfrm>
            <a:prstGeom prst="line">
              <a:avLst/>
            </a:prstGeom>
            <a:grpFill/>
            <a:ln w="6350" cap="rnd">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50" name="Line 300"/>
            <p:cNvSpPr>
              <a:spLocks noChangeShapeType="1"/>
            </p:cNvSpPr>
            <p:nvPr/>
          </p:nvSpPr>
          <p:spPr bwMode="auto">
            <a:xfrm flipV="1">
              <a:off x="8718550" y="3722688"/>
              <a:ext cx="0" cy="90488"/>
            </a:xfrm>
            <a:prstGeom prst="line">
              <a:avLst/>
            </a:prstGeom>
            <a:grpFill/>
            <a:ln w="6350" cap="rnd">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51" name="Line 301"/>
            <p:cNvSpPr>
              <a:spLocks noChangeShapeType="1"/>
            </p:cNvSpPr>
            <p:nvPr/>
          </p:nvSpPr>
          <p:spPr bwMode="auto">
            <a:xfrm flipV="1">
              <a:off x="8748713" y="3676651"/>
              <a:ext cx="0" cy="136525"/>
            </a:xfrm>
            <a:prstGeom prst="line">
              <a:avLst/>
            </a:prstGeom>
            <a:grpFill/>
            <a:ln w="6350" cap="rnd">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grpSp>
      <p:grpSp>
        <p:nvGrpSpPr>
          <p:cNvPr id="52" name="Group 51"/>
          <p:cNvGrpSpPr/>
          <p:nvPr/>
        </p:nvGrpSpPr>
        <p:grpSpPr>
          <a:xfrm>
            <a:off x="3688272" y="3253744"/>
            <a:ext cx="307888" cy="314982"/>
            <a:chOff x="7734300" y="4332288"/>
            <a:chExt cx="344488" cy="352425"/>
          </a:xfrm>
          <a:noFill/>
        </p:grpSpPr>
        <p:sp>
          <p:nvSpPr>
            <p:cNvPr id="53" name="Oval 240"/>
            <p:cNvSpPr>
              <a:spLocks noChangeArrowheads="1"/>
            </p:cNvSpPr>
            <p:nvPr/>
          </p:nvSpPr>
          <p:spPr bwMode="auto">
            <a:xfrm>
              <a:off x="7764463" y="4338638"/>
              <a:ext cx="104775" cy="106363"/>
            </a:xfrm>
            <a:prstGeom prst="ellips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54" name="Freeform 241"/>
            <p:cNvSpPr>
              <a:spLocks/>
            </p:cNvSpPr>
            <p:nvPr/>
          </p:nvSpPr>
          <p:spPr bwMode="auto">
            <a:xfrm>
              <a:off x="7734300" y="4475163"/>
              <a:ext cx="165100" cy="209550"/>
            </a:xfrm>
            <a:custGeom>
              <a:avLst/>
              <a:gdLst>
                <a:gd name="T0" fmla="*/ 44 w 44"/>
                <a:gd name="T1" fmla="*/ 0 h 56"/>
                <a:gd name="T2" fmla="*/ 0 w 44"/>
                <a:gd name="T3" fmla="*/ 0 h 56"/>
                <a:gd name="T4" fmla="*/ 14 w 44"/>
                <a:gd name="T5" fmla="*/ 30 h 56"/>
                <a:gd name="T6" fmla="*/ 14 w 44"/>
                <a:gd name="T7" fmla="*/ 56 h 56"/>
                <a:gd name="T8" fmla="*/ 30 w 44"/>
                <a:gd name="T9" fmla="*/ 56 h 56"/>
                <a:gd name="T10" fmla="*/ 30 w 44"/>
                <a:gd name="T11" fmla="*/ 30 h 56"/>
                <a:gd name="T12" fmla="*/ 44 w 4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4" h="56">
                  <a:moveTo>
                    <a:pt x="44" y="0"/>
                  </a:moveTo>
                  <a:cubicBezTo>
                    <a:pt x="0" y="0"/>
                    <a:pt x="0" y="0"/>
                    <a:pt x="0" y="0"/>
                  </a:cubicBezTo>
                  <a:cubicBezTo>
                    <a:pt x="0" y="16"/>
                    <a:pt x="7" y="26"/>
                    <a:pt x="14" y="30"/>
                  </a:cubicBezTo>
                  <a:cubicBezTo>
                    <a:pt x="14" y="56"/>
                    <a:pt x="14" y="56"/>
                    <a:pt x="14" y="56"/>
                  </a:cubicBezTo>
                  <a:cubicBezTo>
                    <a:pt x="30" y="56"/>
                    <a:pt x="30" y="56"/>
                    <a:pt x="30" y="56"/>
                  </a:cubicBezTo>
                  <a:cubicBezTo>
                    <a:pt x="30" y="30"/>
                    <a:pt x="30" y="30"/>
                    <a:pt x="30" y="30"/>
                  </a:cubicBezTo>
                  <a:cubicBezTo>
                    <a:pt x="37" y="26"/>
                    <a:pt x="44" y="16"/>
                    <a:pt x="44" y="0"/>
                  </a:cubicBezTo>
                  <a:close/>
                </a:path>
              </a:pathLst>
            </a:cu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55" name="Freeform 242"/>
            <p:cNvSpPr>
              <a:spLocks/>
            </p:cNvSpPr>
            <p:nvPr/>
          </p:nvSpPr>
          <p:spPr bwMode="auto">
            <a:xfrm>
              <a:off x="7800975" y="4475163"/>
              <a:ext cx="30163" cy="104775"/>
            </a:xfrm>
            <a:custGeom>
              <a:avLst/>
              <a:gdLst>
                <a:gd name="T0" fmla="*/ 15 w 19"/>
                <a:gd name="T1" fmla="*/ 0 h 66"/>
                <a:gd name="T2" fmla="*/ 5 w 19"/>
                <a:gd name="T3" fmla="*/ 0 h 66"/>
                <a:gd name="T4" fmla="*/ 0 w 19"/>
                <a:gd name="T5" fmla="*/ 57 h 66"/>
                <a:gd name="T6" fmla="*/ 10 w 19"/>
                <a:gd name="T7" fmla="*/ 66 h 66"/>
                <a:gd name="T8" fmla="*/ 19 w 19"/>
                <a:gd name="T9" fmla="*/ 57 h 66"/>
                <a:gd name="T10" fmla="*/ 15 w 19"/>
                <a:gd name="T11" fmla="*/ 0 h 66"/>
                <a:gd name="T12" fmla="*/ 15 w 19"/>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19" h="66">
                  <a:moveTo>
                    <a:pt x="15" y="0"/>
                  </a:moveTo>
                  <a:lnTo>
                    <a:pt x="5" y="0"/>
                  </a:lnTo>
                  <a:lnTo>
                    <a:pt x="0" y="57"/>
                  </a:lnTo>
                  <a:lnTo>
                    <a:pt x="10" y="66"/>
                  </a:lnTo>
                  <a:lnTo>
                    <a:pt x="19" y="57"/>
                  </a:lnTo>
                  <a:lnTo>
                    <a:pt x="15" y="0"/>
                  </a:lnTo>
                  <a:lnTo>
                    <a:pt x="15" y="0"/>
                  </a:lnTo>
                  <a:close/>
                </a:path>
              </a:pathLst>
            </a:cu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56" name="Freeform 243"/>
            <p:cNvSpPr>
              <a:spLocks/>
            </p:cNvSpPr>
            <p:nvPr/>
          </p:nvSpPr>
          <p:spPr bwMode="auto">
            <a:xfrm>
              <a:off x="7981950" y="4456113"/>
              <a:ext cx="30163" cy="33338"/>
            </a:xfrm>
            <a:custGeom>
              <a:avLst/>
              <a:gdLst>
                <a:gd name="T0" fmla="*/ 19 w 19"/>
                <a:gd name="T1" fmla="*/ 0 h 21"/>
                <a:gd name="T2" fmla="*/ 19 w 19"/>
                <a:gd name="T3" fmla="*/ 21 h 21"/>
                <a:gd name="T4" fmla="*/ 0 w 19"/>
                <a:gd name="T5" fmla="*/ 21 h 21"/>
                <a:gd name="T6" fmla="*/ 0 w 19"/>
                <a:gd name="T7" fmla="*/ 0 h 21"/>
              </a:gdLst>
              <a:ahLst/>
              <a:cxnLst>
                <a:cxn ang="0">
                  <a:pos x="T0" y="T1"/>
                </a:cxn>
                <a:cxn ang="0">
                  <a:pos x="T2" y="T3"/>
                </a:cxn>
                <a:cxn ang="0">
                  <a:pos x="T4" y="T5"/>
                </a:cxn>
                <a:cxn ang="0">
                  <a:pos x="T6" y="T7"/>
                </a:cxn>
              </a:cxnLst>
              <a:rect l="0" t="0" r="r" b="b"/>
              <a:pathLst>
                <a:path w="19" h="21">
                  <a:moveTo>
                    <a:pt x="19" y="0"/>
                  </a:moveTo>
                  <a:lnTo>
                    <a:pt x="19" y="21"/>
                  </a:lnTo>
                  <a:lnTo>
                    <a:pt x="0" y="21"/>
                  </a:lnTo>
                  <a:lnTo>
                    <a:pt x="0" y="0"/>
                  </a:lnTo>
                </a:path>
              </a:pathLst>
            </a:cu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57" name="Oval 244"/>
            <p:cNvSpPr>
              <a:spLocks noChangeArrowheads="1"/>
            </p:cNvSpPr>
            <p:nvPr/>
          </p:nvSpPr>
          <p:spPr bwMode="auto">
            <a:xfrm>
              <a:off x="7951788" y="4368801"/>
              <a:ext cx="90488" cy="90488"/>
            </a:xfrm>
            <a:prstGeom prst="ellips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58" name="Line 245"/>
            <p:cNvSpPr>
              <a:spLocks noChangeShapeType="1"/>
            </p:cNvSpPr>
            <p:nvPr/>
          </p:nvSpPr>
          <p:spPr bwMode="auto">
            <a:xfrm>
              <a:off x="7996238" y="4332288"/>
              <a:ext cx="0" cy="14288"/>
            </a:xfrm>
            <a:prstGeom prst="lin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59" name="Line 246"/>
            <p:cNvSpPr>
              <a:spLocks noChangeShapeType="1"/>
            </p:cNvSpPr>
            <p:nvPr/>
          </p:nvSpPr>
          <p:spPr bwMode="auto">
            <a:xfrm flipH="1">
              <a:off x="8045450" y="4354513"/>
              <a:ext cx="11113" cy="11113"/>
            </a:xfrm>
            <a:prstGeom prst="lin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60" name="Line 247"/>
            <p:cNvSpPr>
              <a:spLocks noChangeShapeType="1"/>
            </p:cNvSpPr>
            <p:nvPr/>
          </p:nvSpPr>
          <p:spPr bwMode="auto">
            <a:xfrm flipH="1">
              <a:off x="8064500" y="4414838"/>
              <a:ext cx="14288" cy="0"/>
            </a:xfrm>
            <a:prstGeom prst="lin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61" name="Line 248"/>
            <p:cNvSpPr>
              <a:spLocks noChangeShapeType="1"/>
            </p:cNvSpPr>
            <p:nvPr/>
          </p:nvSpPr>
          <p:spPr bwMode="auto">
            <a:xfrm flipH="1" flipV="1">
              <a:off x="8045450" y="4464051"/>
              <a:ext cx="11113" cy="6350"/>
            </a:xfrm>
            <a:prstGeom prst="lin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62" name="Line 249"/>
            <p:cNvSpPr>
              <a:spLocks noChangeShapeType="1"/>
            </p:cNvSpPr>
            <p:nvPr/>
          </p:nvSpPr>
          <p:spPr bwMode="auto">
            <a:xfrm flipV="1">
              <a:off x="7937500" y="4464051"/>
              <a:ext cx="11113" cy="6350"/>
            </a:xfrm>
            <a:prstGeom prst="lin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63" name="Line 250"/>
            <p:cNvSpPr>
              <a:spLocks noChangeShapeType="1"/>
            </p:cNvSpPr>
            <p:nvPr/>
          </p:nvSpPr>
          <p:spPr bwMode="auto">
            <a:xfrm>
              <a:off x="7913688" y="4414838"/>
              <a:ext cx="15875" cy="0"/>
            </a:xfrm>
            <a:prstGeom prst="lin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sp>
          <p:nvSpPr>
            <p:cNvPr id="64" name="Line 251"/>
            <p:cNvSpPr>
              <a:spLocks noChangeShapeType="1"/>
            </p:cNvSpPr>
            <p:nvPr/>
          </p:nvSpPr>
          <p:spPr bwMode="auto">
            <a:xfrm>
              <a:off x="7937500" y="4354513"/>
              <a:ext cx="11113" cy="11113"/>
            </a:xfrm>
            <a:prstGeom prst="line">
              <a:avLst/>
            </a:prstGeom>
            <a:grpFill/>
            <a:ln w="6350" cap="flat">
              <a:solidFill>
                <a:schemeClr val="tx2"/>
              </a:solidFill>
              <a:prstDash val="solid"/>
              <a:round/>
              <a:headEnd/>
              <a:tailEnd/>
            </a:ln>
            <a:extLst/>
          </p:spPr>
          <p:txBody>
            <a:bodyPr vert="horz" wrap="square" lIns="73152" tIns="36576" rIns="73152" bIns="36576" numCol="1" anchor="t" anchorCtr="0" compatLnSpc="1">
              <a:prstTxWarp prst="textNoShape">
                <a:avLst/>
              </a:prstTxWarp>
            </a:bodyPr>
            <a:lstStyle/>
            <a:p>
              <a:endParaRPr lang="id-ID" sz="1585"/>
            </a:p>
          </p:txBody>
        </p:sp>
      </p:grpSp>
    </p:spTree>
    <p:extLst>
      <p:ext uri="{BB962C8B-B14F-4D97-AF65-F5344CB8AC3E}">
        <p14:creationId xmlns:p14="http://schemas.microsoft.com/office/powerpoint/2010/main" val="2421826391"/>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84048" y="2212133"/>
            <a:ext cx="1066213" cy="781903"/>
          </a:xfrm>
          <a:prstGeom prst="roundRect">
            <a:avLst>
              <a:gd name="adj" fmla="val 1227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384048" y="3128401"/>
            <a:ext cx="1066213" cy="660017"/>
          </a:xfrm>
          <a:prstGeom prst="roundRect">
            <a:avLst>
              <a:gd name="adj" fmla="val 12271"/>
            </a:avLst>
          </a:prstGeom>
          <a:solidFill>
            <a:srgbClr val="0271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384048" y="3923751"/>
            <a:ext cx="1066213" cy="681003"/>
          </a:xfrm>
          <a:prstGeom prst="roundRect">
            <a:avLst>
              <a:gd name="adj" fmla="val 12271"/>
            </a:avLst>
          </a:prstGeom>
          <a:solidFill>
            <a:srgbClr val="0390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4048" y="274321"/>
            <a:ext cx="8417052" cy="360679"/>
          </a:xfrm>
        </p:spPr>
        <p:txBody>
          <a:bodyPr/>
          <a:lstStyle/>
          <a:p>
            <a:r>
              <a:rPr lang="en-US" altLang="en-US" dirty="0"/>
              <a:t>Team</a:t>
            </a:r>
            <a:r>
              <a:rPr lang="en-US" dirty="0" smtClean="0"/>
              <a:t>	</a:t>
            </a:r>
            <a:endParaRPr lang="en-US" dirty="0"/>
          </a:p>
        </p:txBody>
      </p:sp>
      <p:sp>
        <p:nvSpPr>
          <p:cNvPr id="4" name="Footer Placeholder 3"/>
          <p:cNvSpPr>
            <a:spLocks noGrp="1"/>
          </p:cNvSpPr>
          <p:nvPr>
            <p:ph type="ftr" sz="quarter" idx="3"/>
          </p:nvPr>
        </p:nvSpPr>
        <p:spPr>
          <a:xfrm>
            <a:off x="660386" y="4685886"/>
            <a:ext cx="4572000" cy="187241"/>
          </a:xfrm>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16</a:t>
            </a:fld>
            <a:endParaRPr lang="en-US" dirty="0"/>
          </a:p>
        </p:txBody>
      </p:sp>
      <p:sp>
        <p:nvSpPr>
          <p:cNvPr id="14" name="TextBox 13"/>
          <p:cNvSpPr txBox="1"/>
          <p:nvPr/>
        </p:nvSpPr>
        <p:spPr>
          <a:xfrm>
            <a:off x="339566" y="595223"/>
            <a:ext cx="4892820" cy="338554"/>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800" i="1" dirty="0">
                <a:solidFill>
                  <a:schemeClr val="tx2"/>
                </a:solidFill>
              </a:rPr>
              <a:t>Teams are groups of organization members that reflect your company or group's structure with cascading access permissions and mentions.</a:t>
            </a:r>
          </a:p>
        </p:txBody>
      </p:sp>
      <p:sp>
        <p:nvSpPr>
          <p:cNvPr id="15" name="TextBox 14"/>
          <p:cNvSpPr txBox="1"/>
          <p:nvPr/>
        </p:nvSpPr>
        <p:spPr>
          <a:xfrm>
            <a:off x="371286" y="990136"/>
            <a:ext cx="4686489" cy="1077218"/>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marL="171450" indent="-171450">
              <a:buFont typeface="Arial" panose="020B0604020202020204" pitchFamily="34" charset="0"/>
              <a:buChar char="•"/>
              <a:defRPr/>
            </a:pPr>
            <a:r>
              <a:rPr lang="en-US" sz="800" dirty="0">
                <a:solidFill>
                  <a:schemeClr val="tx2"/>
                </a:solidFill>
              </a:rPr>
              <a:t>Organization owners and team maintainers can give teams admin, read, or write access to organization repositories</a:t>
            </a:r>
          </a:p>
          <a:p>
            <a:pPr marL="171450" indent="-171450">
              <a:buFont typeface="Arial" panose="020B0604020202020204" pitchFamily="34" charset="0"/>
              <a:buChar char="•"/>
              <a:defRPr/>
            </a:pPr>
            <a:r>
              <a:rPr lang="en-US" sz="800" dirty="0">
                <a:solidFill>
                  <a:schemeClr val="tx2"/>
                </a:solidFill>
              </a:rPr>
              <a:t>Organization members can</a:t>
            </a:r>
          </a:p>
          <a:p>
            <a:pPr marL="635000" lvl="1" indent="-171450">
              <a:buFont typeface="Courier New" panose="02070309020205020404" pitchFamily="49" charset="0"/>
              <a:buChar char="o"/>
              <a:defRPr/>
            </a:pPr>
            <a:r>
              <a:rPr lang="en-US" sz="800" dirty="0">
                <a:solidFill>
                  <a:schemeClr val="tx2"/>
                </a:solidFill>
              </a:rPr>
              <a:t>Send a notification to an entire team by mentioning the team's name</a:t>
            </a:r>
          </a:p>
          <a:p>
            <a:pPr marL="635000" lvl="1" indent="-171450">
              <a:buFont typeface="Courier New" panose="02070309020205020404" pitchFamily="49" charset="0"/>
              <a:buChar char="o"/>
              <a:defRPr/>
            </a:pPr>
            <a:r>
              <a:rPr lang="en-US" sz="800" dirty="0">
                <a:solidFill>
                  <a:schemeClr val="tx2"/>
                </a:solidFill>
              </a:rPr>
              <a:t>Can also send a notification to an entire team by requesting a review from that team</a:t>
            </a:r>
          </a:p>
          <a:p>
            <a:pPr marL="635000" lvl="1" indent="-171450">
              <a:buFont typeface="Courier New" panose="02070309020205020404" pitchFamily="49" charset="0"/>
              <a:buChar char="o"/>
              <a:defRPr/>
            </a:pPr>
            <a:r>
              <a:rPr lang="en-US" sz="800" dirty="0">
                <a:solidFill>
                  <a:schemeClr val="tx2"/>
                </a:solidFill>
              </a:rPr>
              <a:t>Request reviews from specific teams with read access to the repository where the pull request is opened</a:t>
            </a:r>
          </a:p>
          <a:p>
            <a:pPr marL="171450" indent="-171450">
              <a:buFont typeface="Arial" panose="020B0604020202020204" pitchFamily="34" charset="0"/>
              <a:buChar char="•"/>
              <a:defRPr/>
            </a:pPr>
            <a:r>
              <a:rPr lang="en-US" sz="800" dirty="0">
                <a:solidFill>
                  <a:schemeClr val="tx2"/>
                </a:solidFill>
              </a:rPr>
              <a:t>Teams can be designated as owners of certain types or areas of code in a CODEOWNERS file.</a:t>
            </a:r>
          </a:p>
        </p:txBody>
      </p:sp>
      <p:sp>
        <p:nvSpPr>
          <p:cNvPr id="47" name="Rectangle 46"/>
          <p:cNvSpPr/>
          <p:nvPr/>
        </p:nvSpPr>
        <p:spPr>
          <a:xfrm>
            <a:off x="-1136164" y="2301356"/>
            <a:ext cx="1154702" cy="588081"/>
          </a:xfrm>
          <a:prstGeom prst="rect">
            <a:avLst/>
          </a:prstGeom>
          <a:noFill/>
          <a:ln>
            <a:noFill/>
          </a:ln>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48" name="TextBox 47"/>
          <p:cNvSpPr txBox="1"/>
          <p:nvPr/>
        </p:nvSpPr>
        <p:spPr>
          <a:xfrm>
            <a:off x="139533" y="2299022"/>
            <a:ext cx="1154702" cy="588081"/>
          </a:xfrm>
          <a:prstGeom prst="rect">
            <a:avLst/>
          </a:prstGeom>
          <a:no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40640" rIns="113792" bIns="40640" numCol="1" spcCol="1270" anchor="ctr" anchorCtr="0">
            <a:noAutofit/>
          </a:bodyPr>
          <a:lstStyle/>
          <a:p>
            <a:pPr lvl="0" algn="ctr" defTabSz="711200">
              <a:lnSpc>
                <a:spcPct val="90000"/>
              </a:lnSpc>
              <a:spcBef>
                <a:spcPct val="0"/>
              </a:spcBef>
              <a:spcAft>
                <a:spcPct val="35000"/>
              </a:spcAft>
            </a:pPr>
            <a:r>
              <a:rPr lang="en-US" sz="900" b="1" kern="1200" dirty="0" smtClean="0">
                <a:solidFill>
                  <a:schemeClr val="bg1"/>
                </a:solidFill>
              </a:rPr>
              <a:t>Team </a:t>
            </a:r>
          </a:p>
          <a:p>
            <a:pPr lvl="0" algn="ctr" defTabSz="711200">
              <a:lnSpc>
                <a:spcPct val="90000"/>
              </a:lnSpc>
              <a:spcBef>
                <a:spcPct val="0"/>
              </a:spcBef>
              <a:spcAft>
                <a:spcPct val="35000"/>
              </a:spcAft>
            </a:pPr>
            <a:r>
              <a:rPr lang="en-US" sz="900" b="1" kern="1200" dirty="0" smtClean="0">
                <a:solidFill>
                  <a:schemeClr val="bg1"/>
                </a:solidFill>
              </a:rPr>
              <a:t>Visibility</a:t>
            </a:r>
            <a:endParaRPr lang="en-US" sz="900" b="1" kern="1200" dirty="0">
              <a:solidFill>
                <a:schemeClr val="bg1"/>
              </a:solidFill>
            </a:endParaRPr>
          </a:p>
        </p:txBody>
      </p:sp>
      <p:grpSp>
        <p:nvGrpSpPr>
          <p:cNvPr id="32" name="Group 31"/>
          <p:cNvGrpSpPr/>
          <p:nvPr/>
        </p:nvGrpSpPr>
        <p:grpSpPr>
          <a:xfrm>
            <a:off x="1505261" y="2212133"/>
            <a:ext cx="3140790" cy="826988"/>
            <a:chOff x="2586424" y="2273"/>
            <a:chExt cx="5496153" cy="1169437"/>
          </a:xfrm>
          <a:noFill/>
        </p:grpSpPr>
        <p:sp>
          <p:nvSpPr>
            <p:cNvPr id="45" name="Rectangle 44"/>
            <p:cNvSpPr/>
            <p:nvPr/>
          </p:nvSpPr>
          <p:spPr>
            <a:xfrm>
              <a:off x="2586424" y="2273"/>
              <a:ext cx="5496153" cy="1169437"/>
            </a:xfrm>
            <a:prstGeom prst="rect">
              <a:avLst/>
            </a:prstGeom>
            <a:grp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6" name="TextBox 45"/>
            <p:cNvSpPr txBox="1"/>
            <p:nvPr/>
          </p:nvSpPr>
          <p:spPr>
            <a:xfrm>
              <a:off x="2586424" y="2273"/>
              <a:ext cx="5496153" cy="1169437"/>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700" b="0" i="0" kern="1200" dirty="0" smtClean="0">
                  <a:solidFill>
                    <a:schemeClr val="tx2"/>
                  </a:solidFill>
                </a:rPr>
                <a:t>Teams can be visible or secret</a:t>
              </a:r>
              <a:endParaRPr lang="en-US" sz="700" kern="1200" dirty="0">
                <a:solidFill>
                  <a:schemeClr val="tx2"/>
                </a:solidFill>
              </a:endParaRPr>
            </a:p>
            <a:p>
              <a:pPr marL="114300" lvl="1" indent="-114300" algn="l" defTabSz="622300">
                <a:lnSpc>
                  <a:spcPct val="90000"/>
                </a:lnSpc>
                <a:spcBef>
                  <a:spcPct val="0"/>
                </a:spcBef>
                <a:spcAft>
                  <a:spcPct val="15000"/>
                </a:spcAft>
                <a:buChar char="••"/>
              </a:pPr>
              <a:r>
                <a:rPr lang="en-US" sz="700" b="0" i="0" kern="1200" dirty="0" smtClean="0">
                  <a:solidFill>
                    <a:schemeClr val="tx2"/>
                  </a:solidFill>
                </a:rPr>
                <a:t>Visible teams can be viewed and mentioned by every organization member</a:t>
              </a:r>
              <a:endParaRPr lang="en-US" sz="700" kern="1200" dirty="0">
                <a:solidFill>
                  <a:schemeClr val="tx2"/>
                </a:solidFill>
              </a:endParaRPr>
            </a:p>
            <a:p>
              <a:pPr marL="114300" lvl="1" indent="-114300" algn="l" defTabSz="622300">
                <a:lnSpc>
                  <a:spcPct val="90000"/>
                </a:lnSpc>
                <a:spcBef>
                  <a:spcPct val="0"/>
                </a:spcBef>
                <a:spcAft>
                  <a:spcPct val="15000"/>
                </a:spcAft>
                <a:buChar char="••"/>
              </a:pPr>
              <a:r>
                <a:rPr lang="en-US" sz="700" b="0" i="0" kern="1200" dirty="0" smtClean="0">
                  <a:solidFill>
                    <a:schemeClr val="tx2"/>
                  </a:solidFill>
                </a:rPr>
                <a:t>Secret teams are only visible to the people on the team and people with owner permissions</a:t>
              </a:r>
              <a:endParaRPr lang="en-US" sz="700" kern="1200" dirty="0">
                <a:solidFill>
                  <a:schemeClr val="tx2"/>
                </a:solidFill>
              </a:endParaRPr>
            </a:p>
          </p:txBody>
        </p:sp>
      </p:grpSp>
      <p:sp>
        <p:nvSpPr>
          <p:cNvPr id="43" name="Rectangle 42"/>
          <p:cNvSpPr/>
          <p:nvPr/>
        </p:nvSpPr>
        <p:spPr>
          <a:xfrm>
            <a:off x="-1136164" y="3621993"/>
            <a:ext cx="1154702" cy="588081"/>
          </a:xfrm>
          <a:prstGeom prst="rect">
            <a:avLst/>
          </a:prstGeom>
          <a:noFill/>
          <a:ln>
            <a:noFill/>
          </a:ln>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44" name="TextBox 43"/>
          <p:cNvSpPr txBox="1"/>
          <p:nvPr/>
        </p:nvSpPr>
        <p:spPr>
          <a:xfrm>
            <a:off x="139533" y="3169864"/>
            <a:ext cx="1154702" cy="588081"/>
          </a:xfrm>
          <a:prstGeom prst="rect">
            <a:avLst/>
          </a:prstGeom>
          <a:no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40640" rIns="113792" bIns="40640" numCol="1" spcCol="1270" anchor="ctr" anchorCtr="0">
            <a:noAutofit/>
          </a:bodyPr>
          <a:lstStyle/>
          <a:p>
            <a:pPr lvl="0" algn="ctr" defTabSz="711200">
              <a:lnSpc>
                <a:spcPct val="90000"/>
              </a:lnSpc>
              <a:spcBef>
                <a:spcPct val="0"/>
              </a:spcBef>
              <a:spcAft>
                <a:spcPct val="35000"/>
              </a:spcAft>
            </a:pPr>
            <a:r>
              <a:rPr lang="en-US" sz="900" b="1" kern="1200" dirty="0" smtClean="0">
                <a:solidFill>
                  <a:schemeClr val="bg1"/>
                </a:solidFill>
              </a:rPr>
              <a:t>Team </a:t>
            </a:r>
          </a:p>
          <a:p>
            <a:pPr lvl="0" algn="ctr" defTabSz="711200">
              <a:lnSpc>
                <a:spcPct val="90000"/>
              </a:lnSpc>
              <a:spcBef>
                <a:spcPct val="0"/>
              </a:spcBef>
              <a:spcAft>
                <a:spcPct val="35000"/>
              </a:spcAft>
            </a:pPr>
            <a:r>
              <a:rPr lang="en-US" sz="900" b="1" kern="1200" dirty="0" smtClean="0">
                <a:solidFill>
                  <a:schemeClr val="bg1"/>
                </a:solidFill>
              </a:rPr>
              <a:t>Pages</a:t>
            </a:r>
            <a:endParaRPr lang="en-US" sz="900" b="1" kern="1200" dirty="0">
              <a:solidFill>
                <a:schemeClr val="bg1"/>
              </a:solidFill>
            </a:endParaRPr>
          </a:p>
        </p:txBody>
      </p:sp>
      <p:grpSp>
        <p:nvGrpSpPr>
          <p:cNvPr id="34" name="Group 33"/>
          <p:cNvGrpSpPr/>
          <p:nvPr/>
        </p:nvGrpSpPr>
        <p:grpSpPr>
          <a:xfrm>
            <a:off x="1505261" y="3039149"/>
            <a:ext cx="3140790" cy="826988"/>
            <a:chOff x="2586424" y="1322911"/>
            <a:chExt cx="5496153" cy="1169437"/>
          </a:xfrm>
          <a:noFill/>
        </p:grpSpPr>
        <p:sp>
          <p:nvSpPr>
            <p:cNvPr id="41" name="Rectangle 40"/>
            <p:cNvSpPr/>
            <p:nvPr/>
          </p:nvSpPr>
          <p:spPr>
            <a:xfrm>
              <a:off x="2586424" y="1322911"/>
              <a:ext cx="5496153" cy="1169437"/>
            </a:xfrm>
            <a:prstGeom prst="rect">
              <a:avLst/>
            </a:prstGeom>
            <a:grp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42" name="TextBox 41"/>
            <p:cNvSpPr txBox="1"/>
            <p:nvPr/>
          </p:nvSpPr>
          <p:spPr>
            <a:xfrm>
              <a:off x="2586424" y="1322911"/>
              <a:ext cx="5496153" cy="1169437"/>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700" b="0" i="0" kern="1200" dirty="0" smtClean="0">
                  <a:solidFill>
                    <a:schemeClr val="tx2"/>
                  </a:solidFill>
                </a:rPr>
                <a:t>Each team has its own page within an organization</a:t>
              </a:r>
              <a:endParaRPr lang="en-US" sz="700" kern="1200" dirty="0">
                <a:solidFill>
                  <a:schemeClr val="tx2"/>
                </a:solidFill>
              </a:endParaRPr>
            </a:p>
            <a:p>
              <a:pPr marL="114300" lvl="1" indent="-114300" algn="l" defTabSz="622300">
                <a:lnSpc>
                  <a:spcPct val="90000"/>
                </a:lnSpc>
                <a:spcBef>
                  <a:spcPct val="0"/>
                </a:spcBef>
                <a:spcAft>
                  <a:spcPct val="15000"/>
                </a:spcAft>
                <a:buChar char="••"/>
              </a:pPr>
              <a:r>
                <a:rPr lang="en-US" sz="700" b="0" i="0" kern="1200" dirty="0" smtClean="0">
                  <a:solidFill>
                    <a:schemeClr val="tx2"/>
                  </a:solidFill>
                </a:rPr>
                <a:t>On a team's page, you can view team members, child teams, and the team's repositories</a:t>
              </a:r>
              <a:endParaRPr lang="en-US" sz="700" kern="1200" dirty="0">
                <a:solidFill>
                  <a:schemeClr val="tx2"/>
                </a:solidFill>
              </a:endParaRPr>
            </a:p>
            <a:p>
              <a:pPr marL="114300" lvl="1" indent="-114300" algn="l" defTabSz="622300">
                <a:lnSpc>
                  <a:spcPct val="90000"/>
                </a:lnSpc>
                <a:spcBef>
                  <a:spcPct val="0"/>
                </a:spcBef>
                <a:spcAft>
                  <a:spcPct val="15000"/>
                </a:spcAft>
                <a:buChar char="••"/>
              </a:pPr>
              <a:r>
                <a:rPr lang="en-US" sz="700" b="0" i="0" kern="1200" dirty="0" smtClean="0">
                  <a:solidFill>
                    <a:schemeClr val="tx2"/>
                  </a:solidFill>
                </a:rPr>
                <a:t>Organization owners and team maintainers can access team settings and update the team's description and profile picture from the team's page</a:t>
              </a:r>
              <a:endParaRPr lang="en-US" sz="700" kern="1200" dirty="0">
                <a:solidFill>
                  <a:schemeClr val="tx2"/>
                </a:solidFill>
              </a:endParaRPr>
            </a:p>
          </p:txBody>
        </p:sp>
      </p:grpSp>
      <p:sp>
        <p:nvSpPr>
          <p:cNvPr id="39" name="Rectangle 38"/>
          <p:cNvSpPr/>
          <p:nvPr/>
        </p:nvSpPr>
        <p:spPr>
          <a:xfrm>
            <a:off x="-1136164" y="4942631"/>
            <a:ext cx="1154702" cy="588081"/>
          </a:xfrm>
          <a:prstGeom prst="rect">
            <a:avLst/>
          </a:prstGeom>
          <a:noFill/>
          <a:ln>
            <a:noFill/>
          </a:ln>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40" name="TextBox 39"/>
          <p:cNvSpPr txBox="1"/>
          <p:nvPr/>
        </p:nvSpPr>
        <p:spPr>
          <a:xfrm>
            <a:off x="132658" y="3977893"/>
            <a:ext cx="1154702" cy="588081"/>
          </a:xfrm>
          <a:prstGeom prst="rect">
            <a:avLst/>
          </a:prstGeom>
          <a:noFill/>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3792" tIns="40640" rIns="113792" bIns="40640" numCol="1" spcCol="1270" anchor="ctr" anchorCtr="0">
            <a:noAutofit/>
          </a:bodyPr>
          <a:lstStyle/>
          <a:p>
            <a:pPr lvl="0" algn="ctr" defTabSz="711200">
              <a:lnSpc>
                <a:spcPct val="90000"/>
              </a:lnSpc>
              <a:spcBef>
                <a:spcPct val="0"/>
              </a:spcBef>
              <a:spcAft>
                <a:spcPct val="35000"/>
              </a:spcAft>
            </a:pPr>
            <a:r>
              <a:rPr lang="en-US" sz="900" b="1" kern="1200" dirty="0" smtClean="0">
                <a:solidFill>
                  <a:schemeClr val="bg1"/>
                </a:solidFill>
              </a:rPr>
              <a:t>Nested </a:t>
            </a:r>
          </a:p>
          <a:p>
            <a:pPr lvl="0" algn="ctr" defTabSz="711200">
              <a:lnSpc>
                <a:spcPct val="90000"/>
              </a:lnSpc>
              <a:spcBef>
                <a:spcPct val="0"/>
              </a:spcBef>
              <a:spcAft>
                <a:spcPct val="35000"/>
              </a:spcAft>
            </a:pPr>
            <a:r>
              <a:rPr lang="en-US" sz="900" b="1" kern="1200" dirty="0" smtClean="0">
                <a:solidFill>
                  <a:schemeClr val="bg1"/>
                </a:solidFill>
              </a:rPr>
              <a:t>Teams</a:t>
            </a:r>
            <a:endParaRPr lang="en-US" sz="900" b="1" kern="1200" dirty="0">
              <a:solidFill>
                <a:schemeClr val="bg1"/>
              </a:solidFill>
            </a:endParaRPr>
          </a:p>
        </p:txBody>
      </p:sp>
      <p:grpSp>
        <p:nvGrpSpPr>
          <p:cNvPr id="36" name="Group 35"/>
          <p:cNvGrpSpPr/>
          <p:nvPr/>
        </p:nvGrpSpPr>
        <p:grpSpPr>
          <a:xfrm>
            <a:off x="1505261" y="3859313"/>
            <a:ext cx="3140790" cy="826988"/>
            <a:chOff x="2586424" y="2643548"/>
            <a:chExt cx="5496153" cy="1169437"/>
          </a:xfrm>
          <a:noFill/>
        </p:grpSpPr>
        <p:sp>
          <p:nvSpPr>
            <p:cNvPr id="37" name="Rectangle 36"/>
            <p:cNvSpPr/>
            <p:nvPr/>
          </p:nvSpPr>
          <p:spPr>
            <a:xfrm>
              <a:off x="2586424" y="2643548"/>
              <a:ext cx="5496153" cy="1169437"/>
            </a:xfrm>
            <a:prstGeom prst="rect">
              <a:avLst/>
            </a:prstGeom>
            <a:grpFill/>
            <a:ln>
              <a:noFill/>
            </a:ln>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sp>
        <p:sp>
          <p:nvSpPr>
            <p:cNvPr id="38" name="TextBox 37"/>
            <p:cNvSpPr txBox="1"/>
            <p:nvPr/>
          </p:nvSpPr>
          <p:spPr>
            <a:xfrm>
              <a:off x="2586424" y="2643548"/>
              <a:ext cx="5496153" cy="1169437"/>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700" b="0" i="0" kern="1200" dirty="0" smtClean="0">
                  <a:solidFill>
                    <a:schemeClr val="tx2"/>
                  </a:solidFill>
                </a:rPr>
                <a:t>You can reflect your group or company's hierarchy within your GitHub organization with multiple levels of nested teams</a:t>
              </a:r>
              <a:endParaRPr lang="en-US" sz="700" kern="1200" dirty="0">
                <a:solidFill>
                  <a:schemeClr val="tx2"/>
                </a:solidFill>
              </a:endParaRPr>
            </a:p>
            <a:p>
              <a:pPr marL="114300" lvl="1" indent="-114300" algn="l" defTabSz="622300">
                <a:lnSpc>
                  <a:spcPct val="90000"/>
                </a:lnSpc>
                <a:spcBef>
                  <a:spcPct val="0"/>
                </a:spcBef>
                <a:spcAft>
                  <a:spcPct val="15000"/>
                </a:spcAft>
                <a:buChar char="••"/>
              </a:pPr>
              <a:r>
                <a:rPr lang="en-US" sz="700" b="0" i="0" kern="1200" dirty="0" smtClean="0">
                  <a:solidFill>
                    <a:schemeClr val="tx2"/>
                  </a:solidFill>
                </a:rPr>
                <a:t>A parent team can have multiple child teams, while each child team only has one parent team</a:t>
              </a:r>
              <a:endParaRPr lang="en-US" sz="700" kern="1200" dirty="0">
                <a:solidFill>
                  <a:schemeClr val="tx2"/>
                </a:solidFill>
              </a:endParaRPr>
            </a:p>
            <a:p>
              <a:pPr marL="114300" lvl="1" indent="-114300" algn="l" defTabSz="622300">
                <a:lnSpc>
                  <a:spcPct val="90000"/>
                </a:lnSpc>
                <a:spcBef>
                  <a:spcPct val="0"/>
                </a:spcBef>
                <a:spcAft>
                  <a:spcPct val="15000"/>
                </a:spcAft>
                <a:buChar char="••"/>
              </a:pPr>
              <a:r>
                <a:rPr lang="en-US" sz="700" b="0" i="0" kern="1200" dirty="0" smtClean="0">
                  <a:solidFill>
                    <a:schemeClr val="tx2"/>
                  </a:solidFill>
                </a:rPr>
                <a:t> You cannot nest secret teams</a:t>
              </a:r>
              <a:endParaRPr lang="en-US" sz="700" kern="1200" dirty="0">
                <a:solidFill>
                  <a:schemeClr val="tx2"/>
                </a:solidFill>
              </a:endParaRPr>
            </a:p>
          </p:txBody>
        </p:sp>
      </p:grpSp>
      <p:pic>
        <p:nvPicPr>
          <p:cNvPr id="49"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2386" y="722614"/>
            <a:ext cx="3507654" cy="106793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2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2386" y="3664351"/>
            <a:ext cx="3507654" cy="1020409"/>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1"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32386" y="1878159"/>
            <a:ext cx="3508627" cy="16891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cxnSp>
        <p:nvCxnSpPr>
          <p:cNvPr id="54" name="Straight Connector 53"/>
          <p:cNvCxnSpPr/>
          <p:nvPr/>
        </p:nvCxnSpPr>
        <p:spPr>
          <a:xfrm>
            <a:off x="1487393" y="3039121"/>
            <a:ext cx="336654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505261" y="3859313"/>
            <a:ext cx="336654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6E8AC3A8-BAA0-4141-AF13-5B8497848268}"/>
              </a:ext>
            </a:extLst>
          </p:cNvPr>
          <p:cNvGrpSpPr/>
          <p:nvPr/>
        </p:nvGrpSpPr>
        <p:grpSpPr>
          <a:xfrm>
            <a:off x="1028902" y="2502520"/>
            <a:ext cx="321059" cy="190715"/>
            <a:chOff x="4386263" y="3319463"/>
            <a:chExt cx="371475" cy="220663"/>
          </a:xfrm>
          <a:solidFill>
            <a:schemeClr val="bg1"/>
          </a:solidFill>
        </p:grpSpPr>
        <p:sp>
          <p:nvSpPr>
            <p:cNvPr id="57" name="Freeform 101">
              <a:extLst>
                <a:ext uri="{FF2B5EF4-FFF2-40B4-BE49-F238E27FC236}">
                  <a16:creationId xmlns:a16="http://schemas.microsoft.com/office/drawing/2014/main" id="{206F6C9A-1AF2-420E-A207-8D43F7786B49}"/>
                </a:ext>
              </a:extLst>
            </p:cNvPr>
            <p:cNvSpPr>
              <a:spLocks noEditPoints="1"/>
            </p:cNvSpPr>
            <p:nvPr/>
          </p:nvSpPr>
          <p:spPr bwMode="auto">
            <a:xfrm>
              <a:off x="4386263" y="3319463"/>
              <a:ext cx="371475" cy="220663"/>
            </a:xfrm>
            <a:custGeom>
              <a:avLst/>
              <a:gdLst>
                <a:gd name="T0" fmla="*/ 48 w 96"/>
                <a:gd name="T1" fmla="*/ 56 h 56"/>
                <a:gd name="T2" fmla="*/ 0 w 96"/>
                <a:gd name="T3" fmla="*/ 29 h 56"/>
                <a:gd name="T4" fmla="*/ 0 w 96"/>
                <a:gd name="T5" fmla="*/ 27 h 56"/>
                <a:gd name="T6" fmla="*/ 48 w 96"/>
                <a:gd name="T7" fmla="*/ 0 h 56"/>
                <a:gd name="T8" fmla="*/ 96 w 96"/>
                <a:gd name="T9" fmla="*/ 27 h 56"/>
                <a:gd name="T10" fmla="*/ 96 w 96"/>
                <a:gd name="T11" fmla="*/ 29 h 56"/>
                <a:gd name="T12" fmla="*/ 48 w 96"/>
                <a:gd name="T13" fmla="*/ 56 h 56"/>
                <a:gd name="T14" fmla="*/ 5 w 96"/>
                <a:gd name="T15" fmla="*/ 28 h 56"/>
                <a:gd name="T16" fmla="*/ 48 w 96"/>
                <a:gd name="T17" fmla="*/ 52 h 56"/>
                <a:gd name="T18" fmla="*/ 91 w 96"/>
                <a:gd name="T19" fmla="*/ 28 h 56"/>
                <a:gd name="T20" fmla="*/ 48 w 96"/>
                <a:gd name="T21" fmla="*/ 4 h 56"/>
                <a:gd name="T22" fmla="*/ 5 w 96"/>
                <a:gd name="T23"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 h="56">
                  <a:moveTo>
                    <a:pt x="48" y="56"/>
                  </a:moveTo>
                  <a:cubicBezTo>
                    <a:pt x="22" y="56"/>
                    <a:pt x="1" y="30"/>
                    <a:pt x="0" y="29"/>
                  </a:cubicBezTo>
                  <a:cubicBezTo>
                    <a:pt x="0" y="29"/>
                    <a:pt x="0" y="27"/>
                    <a:pt x="0" y="27"/>
                  </a:cubicBezTo>
                  <a:cubicBezTo>
                    <a:pt x="1" y="26"/>
                    <a:pt x="22" y="0"/>
                    <a:pt x="48" y="0"/>
                  </a:cubicBezTo>
                  <a:cubicBezTo>
                    <a:pt x="74" y="0"/>
                    <a:pt x="95" y="26"/>
                    <a:pt x="96" y="27"/>
                  </a:cubicBezTo>
                  <a:cubicBezTo>
                    <a:pt x="96" y="27"/>
                    <a:pt x="96" y="29"/>
                    <a:pt x="96" y="29"/>
                  </a:cubicBezTo>
                  <a:cubicBezTo>
                    <a:pt x="95" y="30"/>
                    <a:pt x="74" y="56"/>
                    <a:pt x="48" y="56"/>
                  </a:cubicBezTo>
                  <a:close/>
                  <a:moveTo>
                    <a:pt x="5" y="28"/>
                  </a:moveTo>
                  <a:cubicBezTo>
                    <a:pt x="9" y="33"/>
                    <a:pt x="27" y="52"/>
                    <a:pt x="48" y="52"/>
                  </a:cubicBezTo>
                  <a:cubicBezTo>
                    <a:pt x="69" y="52"/>
                    <a:pt x="87" y="33"/>
                    <a:pt x="91" y="28"/>
                  </a:cubicBezTo>
                  <a:cubicBezTo>
                    <a:pt x="87" y="23"/>
                    <a:pt x="69" y="4"/>
                    <a:pt x="48" y="4"/>
                  </a:cubicBezTo>
                  <a:cubicBezTo>
                    <a:pt x="27" y="4"/>
                    <a:pt x="9" y="23"/>
                    <a:pt x="5"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8" name="Freeform 102">
              <a:extLst>
                <a:ext uri="{FF2B5EF4-FFF2-40B4-BE49-F238E27FC236}">
                  <a16:creationId xmlns:a16="http://schemas.microsoft.com/office/drawing/2014/main" id="{9B88AE8D-F9D4-4098-A9F9-62D17C4F360F}"/>
                </a:ext>
              </a:extLst>
            </p:cNvPr>
            <p:cNvSpPr>
              <a:spLocks noEditPoints="1"/>
            </p:cNvSpPr>
            <p:nvPr/>
          </p:nvSpPr>
          <p:spPr bwMode="auto">
            <a:xfrm>
              <a:off x="4502151" y="3357563"/>
              <a:ext cx="139700" cy="142875"/>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4 h 36"/>
                <a:gd name="T12" fmla="*/ 4 w 36"/>
                <a:gd name="T13" fmla="*/ 18 h 36"/>
                <a:gd name="T14" fmla="*/ 18 w 36"/>
                <a:gd name="T15" fmla="*/ 32 h 36"/>
                <a:gd name="T16" fmla="*/ 32 w 36"/>
                <a:gd name="T17" fmla="*/ 18 h 36"/>
                <a:gd name="T18" fmla="*/ 18 w 36"/>
                <a:gd name="T19" fmla="*/ 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4"/>
                  </a:moveTo>
                  <a:cubicBezTo>
                    <a:pt x="10" y="4"/>
                    <a:pt x="4" y="10"/>
                    <a:pt x="4" y="18"/>
                  </a:cubicBezTo>
                  <a:cubicBezTo>
                    <a:pt x="4" y="26"/>
                    <a:pt x="10" y="32"/>
                    <a:pt x="18" y="32"/>
                  </a:cubicBezTo>
                  <a:cubicBezTo>
                    <a:pt x="26" y="32"/>
                    <a:pt x="32" y="26"/>
                    <a:pt x="32" y="18"/>
                  </a:cubicBezTo>
                  <a:cubicBezTo>
                    <a:pt x="32" y="10"/>
                    <a:pt x="26"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59" name="Freeform 103">
              <a:extLst>
                <a:ext uri="{FF2B5EF4-FFF2-40B4-BE49-F238E27FC236}">
                  <a16:creationId xmlns:a16="http://schemas.microsoft.com/office/drawing/2014/main" id="{5BF278B9-36D3-4495-89F6-F4474E6057ED}"/>
                </a:ext>
              </a:extLst>
            </p:cNvPr>
            <p:cNvSpPr>
              <a:spLocks/>
            </p:cNvSpPr>
            <p:nvPr/>
          </p:nvSpPr>
          <p:spPr bwMode="auto">
            <a:xfrm>
              <a:off x="4533901" y="3389313"/>
              <a:ext cx="76200" cy="79375"/>
            </a:xfrm>
            <a:custGeom>
              <a:avLst/>
              <a:gdLst>
                <a:gd name="T0" fmla="*/ 10 w 20"/>
                <a:gd name="T1" fmla="*/ 20 h 20"/>
                <a:gd name="T2" fmla="*/ 0 w 20"/>
                <a:gd name="T3" fmla="*/ 10 h 20"/>
                <a:gd name="T4" fmla="*/ 2 w 20"/>
                <a:gd name="T5" fmla="*/ 8 h 20"/>
                <a:gd name="T6" fmla="*/ 4 w 20"/>
                <a:gd name="T7" fmla="*/ 10 h 20"/>
                <a:gd name="T8" fmla="*/ 10 w 20"/>
                <a:gd name="T9" fmla="*/ 16 h 20"/>
                <a:gd name="T10" fmla="*/ 16 w 20"/>
                <a:gd name="T11" fmla="*/ 10 h 20"/>
                <a:gd name="T12" fmla="*/ 10 w 20"/>
                <a:gd name="T13" fmla="*/ 4 h 20"/>
                <a:gd name="T14" fmla="*/ 8 w 20"/>
                <a:gd name="T15" fmla="*/ 2 h 20"/>
                <a:gd name="T16" fmla="*/ 10 w 20"/>
                <a:gd name="T17" fmla="*/ 0 h 20"/>
                <a:gd name="T18" fmla="*/ 20 w 20"/>
                <a:gd name="T19" fmla="*/ 10 h 20"/>
                <a:gd name="T20" fmla="*/ 10 w 20"/>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0">
                  <a:moveTo>
                    <a:pt x="10" y="20"/>
                  </a:moveTo>
                  <a:cubicBezTo>
                    <a:pt x="4" y="20"/>
                    <a:pt x="0" y="16"/>
                    <a:pt x="0" y="10"/>
                  </a:cubicBezTo>
                  <a:cubicBezTo>
                    <a:pt x="0" y="9"/>
                    <a:pt x="1" y="8"/>
                    <a:pt x="2" y="8"/>
                  </a:cubicBezTo>
                  <a:cubicBezTo>
                    <a:pt x="3" y="8"/>
                    <a:pt x="4" y="9"/>
                    <a:pt x="4" y="10"/>
                  </a:cubicBezTo>
                  <a:cubicBezTo>
                    <a:pt x="4" y="13"/>
                    <a:pt x="7" y="16"/>
                    <a:pt x="10" y="16"/>
                  </a:cubicBezTo>
                  <a:cubicBezTo>
                    <a:pt x="13" y="16"/>
                    <a:pt x="16" y="13"/>
                    <a:pt x="16" y="10"/>
                  </a:cubicBezTo>
                  <a:cubicBezTo>
                    <a:pt x="16" y="7"/>
                    <a:pt x="13" y="4"/>
                    <a:pt x="10" y="4"/>
                  </a:cubicBezTo>
                  <a:cubicBezTo>
                    <a:pt x="9" y="4"/>
                    <a:pt x="8" y="3"/>
                    <a:pt x="8" y="2"/>
                  </a:cubicBezTo>
                  <a:cubicBezTo>
                    <a:pt x="8" y="1"/>
                    <a:pt x="9" y="0"/>
                    <a:pt x="10" y="0"/>
                  </a:cubicBezTo>
                  <a:cubicBezTo>
                    <a:pt x="16" y="0"/>
                    <a:pt x="20" y="4"/>
                    <a:pt x="20" y="10"/>
                  </a:cubicBezTo>
                  <a:cubicBezTo>
                    <a:pt x="20" y="16"/>
                    <a:pt x="16"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60" name="Group 59">
            <a:extLst>
              <a:ext uri="{FF2B5EF4-FFF2-40B4-BE49-F238E27FC236}">
                <a16:creationId xmlns:a16="http://schemas.microsoft.com/office/drawing/2014/main" id="{2DD7A627-A902-4A55-8990-9A613611CC15}"/>
              </a:ext>
            </a:extLst>
          </p:cNvPr>
          <p:cNvGrpSpPr>
            <a:grpSpLocks noChangeAspect="1"/>
          </p:cNvGrpSpPr>
          <p:nvPr/>
        </p:nvGrpSpPr>
        <p:grpSpPr>
          <a:xfrm>
            <a:off x="1047559" y="3303674"/>
            <a:ext cx="246676" cy="299635"/>
            <a:chOff x="-39688" y="2441576"/>
            <a:chExt cx="280988" cy="341312"/>
          </a:xfrm>
          <a:solidFill>
            <a:schemeClr val="bg1"/>
          </a:solidFill>
        </p:grpSpPr>
        <p:sp>
          <p:nvSpPr>
            <p:cNvPr id="61" name="Freeform 28">
              <a:extLst>
                <a:ext uri="{FF2B5EF4-FFF2-40B4-BE49-F238E27FC236}">
                  <a16:creationId xmlns:a16="http://schemas.microsoft.com/office/drawing/2014/main" id="{8C0C5481-BD07-4C9C-8B6F-B6F3E98BC2DF}"/>
                </a:ext>
              </a:extLst>
            </p:cNvPr>
            <p:cNvSpPr>
              <a:spLocks noEditPoints="1"/>
            </p:cNvSpPr>
            <p:nvPr/>
          </p:nvSpPr>
          <p:spPr bwMode="auto">
            <a:xfrm>
              <a:off x="22225" y="2441576"/>
              <a:ext cx="219075" cy="277813"/>
            </a:xfrm>
            <a:custGeom>
              <a:avLst/>
              <a:gdLst>
                <a:gd name="T0" fmla="*/ 54 w 56"/>
                <a:gd name="T1" fmla="*/ 72 h 72"/>
                <a:gd name="T2" fmla="*/ 2 w 56"/>
                <a:gd name="T3" fmla="*/ 72 h 72"/>
                <a:gd name="T4" fmla="*/ 0 w 56"/>
                <a:gd name="T5" fmla="*/ 70 h 72"/>
                <a:gd name="T6" fmla="*/ 0 w 56"/>
                <a:gd name="T7" fmla="*/ 2 h 72"/>
                <a:gd name="T8" fmla="*/ 2 w 56"/>
                <a:gd name="T9" fmla="*/ 0 h 72"/>
                <a:gd name="T10" fmla="*/ 34 w 56"/>
                <a:gd name="T11" fmla="*/ 0 h 72"/>
                <a:gd name="T12" fmla="*/ 35 w 56"/>
                <a:gd name="T13" fmla="*/ 1 h 72"/>
                <a:gd name="T14" fmla="*/ 55 w 56"/>
                <a:gd name="T15" fmla="*/ 21 h 72"/>
                <a:gd name="T16" fmla="*/ 56 w 56"/>
                <a:gd name="T17" fmla="*/ 22 h 72"/>
                <a:gd name="T18" fmla="*/ 56 w 56"/>
                <a:gd name="T19" fmla="*/ 70 h 72"/>
                <a:gd name="T20" fmla="*/ 54 w 56"/>
                <a:gd name="T21" fmla="*/ 72 h 72"/>
                <a:gd name="T22" fmla="*/ 4 w 56"/>
                <a:gd name="T23" fmla="*/ 68 h 72"/>
                <a:gd name="T24" fmla="*/ 52 w 56"/>
                <a:gd name="T25" fmla="*/ 68 h 72"/>
                <a:gd name="T26" fmla="*/ 52 w 56"/>
                <a:gd name="T27" fmla="*/ 23 h 72"/>
                <a:gd name="T28" fmla="*/ 33 w 56"/>
                <a:gd name="T29" fmla="*/ 4 h 72"/>
                <a:gd name="T30" fmla="*/ 4 w 56"/>
                <a:gd name="T31" fmla="*/ 4 h 72"/>
                <a:gd name="T32" fmla="*/ 4 w 56"/>
                <a:gd name="T33" fmla="*/ 6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72">
                  <a:moveTo>
                    <a:pt x="54" y="72"/>
                  </a:moveTo>
                  <a:cubicBezTo>
                    <a:pt x="2" y="72"/>
                    <a:pt x="2" y="72"/>
                    <a:pt x="2" y="72"/>
                  </a:cubicBezTo>
                  <a:cubicBezTo>
                    <a:pt x="1" y="72"/>
                    <a:pt x="0" y="71"/>
                    <a:pt x="0" y="70"/>
                  </a:cubicBezTo>
                  <a:cubicBezTo>
                    <a:pt x="0" y="2"/>
                    <a:pt x="0" y="2"/>
                    <a:pt x="0" y="2"/>
                  </a:cubicBezTo>
                  <a:cubicBezTo>
                    <a:pt x="0" y="1"/>
                    <a:pt x="1" y="0"/>
                    <a:pt x="2" y="0"/>
                  </a:cubicBezTo>
                  <a:cubicBezTo>
                    <a:pt x="34" y="0"/>
                    <a:pt x="34" y="0"/>
                    <a:pt x="34" y="0"/>
                  </a:cubicBezTo>
                  <a:cubicBezTo>
                    <a:pt x="35" y="0"/>
                    <a:pt x="35" y="0"/>
                    <a:pt x="35" y="1"/>
                  </a:cubicBezTo>
                  <a:cubicBezTo>
                    <a:pt x="55" y="21"/>
                    <a:pt x="55" y="21"/>
                    <a:pt x="55" y="21"/>
                  </a:cubicBezTo>
                  <a:cubicBezTo>
                    <a:pt x="56" y="21"/>
                    <a:pt x="56" y="21"/>
                    <a:pt x="56" y="22"/>
                  </a:cubicBezTo>
                  <a:cubicBezTo>
                    <a:pt x="56" y="70"/>
                    <a:pt x="56" y="70"/>
                    <a:pt x="56" y="70"/>
                  </a:cubicBezTo>
                  <a:cubicBezTo>
                    <a:pt x="56" y="71"/>
                    <a:pt x="55" y="72"/>
                    <a:pt x="54" y="72"/>
                  </a:cubicBezTo>
                  <a:close/>
                  <a:moveTo>
                    <a:pt x="4" y="68"/>
                  </a:moveTo>
                  <a:cubicBezTo>
                    <a:pt x="52" y="68"/>
                    <a:pt x="52" y="68"/>
                    <a:pt x="52" y="68"/>
                  </a:cubicBezTo>
                  <a:cubicBezTo>
                    <a:pt x="52" y="23"/>
                    <a:pt x="52" y="23"/>
                    <a:pt x="52" y="23"/>
                  </a:cubicBezTo>
                  <a:cubicBezTo>
                    <a:pt x="33" y="4"/>
                    <a:pt x="33" y="4"/>
                    <a:pt x="33" y="4"/>
                  </a:cubicBezTo>
                  <a:cubicBezTo>
                    <a:pt x="4" y="4"/>
                    <a:pt x="4" y="4"/>
                    <a:pt x="4" y="4"/>
                  </a:cubicBezTo>
                  <a:lnTo>
                    <a:pt x="4"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2" name="Freeform 29">
              <a:extLst>
                <a:ext uri="{FF2B5EF4-FFF2-40B4-BE49-F238E27FC236}">
                  <a16:creationId xmlns:a16="http://schemas.microsoft.com/office/drawing/2014/main" id="{BDE98FC8-0C0D-4911-B749-FA65BD9035D3}"/>
                </a:ext>
              </a:extLst>
            </p:cNvPr>
            <p:cNvSpPr>
              <a:spLocks/>
            </p:cNvSpPr>
            <p:nvPr/>
          </p:nvSpPr>
          <p:spPr bwMode="auto">
            <a:xfrm>
              <a:off x="-7938" y="2471738"/>
              <a:ext cx="217488" cy="279400"/>
            </a:xfrm>
            <a:custGeom>
              <a:avLst/>
              <a:gdLst>
                <a:gd name="T0" fmla="*/ 54 w 56"/>
                <a:gd name="T1" fmla="*/ 72 h 72"/>
                <a:gd name="T2" fmla="*/ 2 w 56"/>
                <a:gd name="T3" fmla="*/ 72 h 72"/>
                <a:gd name="T4" fmla="*/ 0 w 56"/>
                <a:gd name="T5" fmla="*/ 70 h 72"/>
                <a:gd name="T6" fmla="*/ 0 w 56"/>
                <a:gd name="T7" fmla="*/ 2 h 72"/>
                <a:gd name="T8" fmla="*/ 2 w 56"/>
                <a:gd name="T9" fmla="*/ 0 h 72"/>
                <a:gd name="T10" fmla="*/ 10 w 56"/>
                <a:gd name="T11" fmla="*/ 0 h 72"/>
                <a:gd name="T12" fmla="*/ 12 w 56"/>
                <a:gd name="T13" fmla="*/ 2 h 72"/>
                <a:gd name="T14" fmla="*/ 10 w 56"/>
                <a:gd name="T15" fmla="*/ 4 h 72"/>
                <a:gd name="T16" fmla="*/ 4 w 56"/>
                <a:gd name="T17" fmla="*/ 4 h 72"/>
                <a:gd name="T18" fmla="*/ 4 w 56"/>
                <a:gd name="T19" fmla="*/ 68 h 72"/>
                <a:gd name="T20" fmla="*/ 52 w 56"/>
                <a:gd name="T21" fmla="*/ 68 h 72"/>
                <a:gd name="T22" fmla="*/ 52 w 56"/>
                <a:gd name="T23" fmla="*/ 62 h 72"/>
                <a:gd name="T24" fmla="*/ 54 w 56"/>
                <a:gd name="T25" fmla="*/ 60 h 72"/>
                <a:gd name="T26" fmla="*/ 56 w 56"/>
                <a:gd name="T27" fmla="*/ 62 h 72"/>
                <a:gd name="T28" fmla="*/ 56 w 56"/>
                <a:gd name="T29" fmla="*/ 70 h 72"/>
                <a:gd name="T30" fmla="*/ 54 w 56"/>
                <a:gd name="T3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72">
                  <a:moveTo>
                    <a:pt x="54" y="72"/>
                  </a:moveTo>
                  <a:cubicBezTo>
                    <a:pt x="2" y="72"/>
                    <a:pt x="2" y="72"/>
                    <a:pt x="2" y="72"/>
                  </a:cubicBezTo>
                  <a:cubicBezTo>
                    <a:pt x="1" y="72"/>
                    <a:pt x="0" y="71"/>
                    <a:pt x="0" y="70"/>
                  </a:cubicBezTo>
                  <a:cubicBezTo>
                    <a:pt x="0" y="2"/>
                    <a:pt x="0" y="2"/>
                    <a:pt x="0" y="2"/>
                  </a:cubicBezTo>
                  <a:cubicBezTo>
                    <a:pt x="0" y="1"/>
                    <a:pt x="1" y="0"/>
                    <a:pt x="2" y="0"/>
                  </a:cubicBezTo>
                  <a:cubicBezTo>
                    <a:pt x="10" y="0"/>
                    <a:pt x="10" y="0"/>
                    <a:pt x="10" y="0"/>
                  </a:cubicBezTo>
                  <a:cubicBezTo>
                    <a:pt x="11" y="0"/>
                    <a:pt x="12" y="1"/>
                    <a:pt x="12" y="2"/>
                  </a:cubicBezTo>
                  <a:cubicBezTo>
                    <a:pt x="12" y="3"/>
                    <a:pt x="11" y="4"/>
                    <a:pt x="10" y="4"/>
                  </a:cubicBezTo>
                  <a:cubicBezTo>
                    <a:pt x="4" y="4"/>
                    <a:pt x="4" y="4"/>
                    <a:pt x="4" y="4"/>
                  </a:cubicBezTo>
                  <a:cubicBezTo>
                    <a:pt x="4" y="68"/>
                    <a:pt x="4" y="68"/>
                    <a:pt x="4" y="68"/>
                  </a:cubicBezTo>
                  <a:cubicBezTo>
                    <a:pt x="52" y="68"/>
                    <a:pt x="52" y="68"/>
                    <a:pt x="52" y="68"/>
                  </a:cubicBezTo>
                  <a:cubicBezTo>
                    <a:pt x="52" y="62"/>
                    <a:pt x="52" y="62"/>
                    <a:pt x="52" y="62"/>
                  </a:cubicBezTo>
                  <a:cubicBezTo>
                    <a:pt x="52" y="61"/>
                    <a:pt x="53" y="60"/>
                    <a:pt x="54" y="60"/>
                  </a:cubicBezTo>
                  <a:cubicBezTo>
                    <a:pt x="55" y="60"/>
                    <a:pt x="56" y="61"/>
                    <a:pt x="56" y="62"/>
                  </a:cubicBezTo>
                  <a:cubicBezTo>
                    <a:pt x="56" y="70"/>
                    <a:pt x="56" y="70"/>
                    <a:pt x="56" y="70"/>
                  </a:cubicBezTo>
                  <a:cubicBezTo>
                    <a:pt x="56" y="71"/>
                    <a:pt x="55" y="72"/>
                    <a:pt x="5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3" name="Freeform 30">
              <a:extLst>
                <a:ext uri="{FF2B5EF4-FFF2-40B4-BE49-F238E27FC236}">
                  <a16:creationId xmlns:a16="http://schemas.microsoft.com/office/drawing/2014/main" id="{C0C92082-71B9-4685-8DE6-A752EFD8F581}"/>
                </a:ext>
              </a:extLst>
            </p:cNvPr>
            <p:cNvSpPr>
              <a:spLocks/>
            </p:cNvSpPr>
            <p:nvPr/>
          </p:nvSpPr>
          <p:spPr bwMode="auto">
            <a:xfrm>
              <a:off x="-39688" y="2503488"/>
              <a:ext cx="219075" cy="279400"/>
            </a:xfrm>
            <a:custGeom>
              <a:avLst/>
              <a:gdLst>
                <a:gd name="T0" fmla="*/ 54 w 56"/>
                <a:gd name="T1" fmla="*/ 72 h 72"/>
                <a:gd name="T2" fmla="*/ 2 w 56"/>
                <a:gd name="T3" fmla="*/ 72 h 72"/>
                <a:gd name="T4" fmla="*/ 0 w 56"/>
                <a:gd name="T5" fmla="*/ 70 h 72"/>
                <a:gd name="T6" fmla="*/ 0 w 56"/>
                <a:gd name="T7" fmla="*/ 2 h 72"/>
                <a:gd name="T8" fmla="*/ 2 w 56"/>
                <a:gd name="T9" fmla="*/ 0 h 72"/>
                <a:gd name="T10" fmla="*/ 10 w 56"/>
                <a:gd name="T11" fmla="*/ 0 h 72"/>
                <a:gd name="T12" fmla="*/ 12 w 56"/>
                <a:gd name="T13" fmla="*/ 2 h 72"/>
                <a:gd name="T14" fmla="*/ 10 w 56"/>
                <a:gd name="T15" fmla="*/ 4 h 72"/>
                <a:gd name="T16" fmla="*/ 4 w 56"/>
                <a:gd name="T17" fmla="*/ 4 h 72"/>
                <a:gd name="T18" fmla="*/ 4 w 56"/>
                <a:gd name="T19" fmla="*/ 68 h 72"/>
                <a:gd name="T20" fmla="*/ 52 w 56"/>
                <a:gd name="T21" fmla="*/ 68 h 72"/>
                <a:gd name="T22" fmla="*/ 52 w 56"/>
                <a:gd name="T23" fmla="*/ 62 h 72"/>
                <a:gd name="T24" fmla="*/ 54 w 56"/>
                <a:gd name="T25" fmla="*/ 60 h 72"/>
                <a:gd name="T26" fmla="*/ 56 w 56"/>
                <a:gd name="T27" fmla="*/ 62 h 72"/>
                <a:gd name="T28" fmla="*/ 56 w 56"/>
                <a:gd name="T29" fmla="*/ 70 h 72"/>
                <a:gd name="T30" fmla="*/ 54 w 56"/>
                <a:gd name="T31"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 h="72">
                  <a:moveTo>
                    <a:pt x="54" y="72"/>
                  </a:moveTo>
                  <a:cubicBezTo>
                    <a:pt x="2" y="72"/>
                    <a:pt x="2" y="72"/>
                    <a:pt x="2" y="72"/>
                  </a:cubicBezTo>
                  <a:cubicBezTo>
                    <a:pt x="1" y="72"/>
                    <a:pt x="0" y="71"/>
                    <a:pt x="0" y="70"/>
                  </a:cubicBezTo>
                  <a:cubicBezTo>
                    <a:pt x="0" y="2"/>
                    <a:pt x="0" y="2"/>
                    <a:pt x="0" y="2"/>
                  </a:cubicBezTo>
                  <a:cubicBezTo>
                    <a:pt x="0" y="1"/>
                    <a:pt x="1" y="0"/>
                    <a:pt x="2" y="0"/>
                  </a:cubicBezTo>
                  <a:cubicBezTo>
                    <a:pt x="10" y="0"/>
                    <a:pt x="10" y="0"/>
                    <a:pt x="10" y="0"/>
                  </a:cubicBezTo>
                  <a:cubicBezTo>
                    <a:pt x="11" y="0"/>
                    <a:pt x="12" y="1"/>
                    <a:pt x="12" y="2"/>
                  </a:cubicBezTo>
                  <a:cubicBezTo>
                    <a:pt x="12" y="3"/>
                    <a:pt x="11" y="4"/>
                    <a:pt x="10" y="4"/>
                  </a:cubicBezTo>
                  <a:cubicBezTo>
                    <a:pt x="4" y="4"/>
                    <a:pt x="4" y="4"/>
                    <a:pt x="4" y="4"/>
                  </a:cubicBezTo>
                  <a:cubicBezTo>
                    <a:pt x="4" y="68"/>
                    <a:pt x="4" y="68"/>
                    <a:pt x="4" y="68"/>
                  </a:cubicBezTo>
                  <a:cubicBezTo>
                    <a:pt x="52" y="68"/>
                    <a:pt x="52" y="68"/>
                    <a:pt x="52" y="68"/>
                  </a:cubicBezTo>
                  <a:cubicBezTo>
                    <a:pt x="52" y="62"/>
                    <a:pt x="52" y="62"/>
                    <a:pt x="52" y="62"/>
                  </a:cubicBezTo>
                  <a:cubicBezTo>
                    <a:pt x="52" y="61"/>
                    <a:pt x="53" y="60"/>
                    <a:pt x="54" y="60"/>
                  </a:cubicBezTo>
                  <a:cubicBezTo>
                    <a:pt x="55" y="60"/>
                    <a:pt x="56" y="61"/>
                    <a:pt x="56" y="62"/>
                  </a:cubicBezTo>
                  <a:cubicBezTo>
                    <a:pt x="56" y="70"/>
                    <a:pt x="56" y="70"/>
                    <a:pt x="56" y="70"/>
                  </a:cubicBezTo>
                  <a:cubicBezTo>
                    <a:pt x="56" y="71"/>
                    <a:pt x="55" y="72"/>
                    <a:pt x="5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sp>
          <p:nvSpPr>
            <p:cNvPr id="64" name="Freeform 31">
              <a:extLst>
                <a:ext uri="{FF2B5EF4-FFF2-40B4-BE49-F238E27FC236}">
                  <a16:creationId xmlns:a16="http://schemas.microsoft.com/office/drawing/2014/main" id="{32A265B4-209F-4F9F-899B-A5921D347072}"/>
                </a:ext>
              </a:extLst>
            </p:cNvPr>
            <p:cNvSpPr>
              <a:spLocks/>
            </p:cNvSpPr>
            <p:nvPr/>
          </p:nvSpPr>
          <p:spPr bwMode="auto">
            <a:xfrm>
              <a:off x="147637" y="2441576"/>
              <a:ext cx="93663" cy="92075"/>
            </a:xfrm>
            <a:custGeom>
              <a:avLst/>
              <a:gdLst>
                <a:gd name="T0" fmla="*/ 22 w 24"/>
                <a:gd name="T1" fmla="*/ 24 h 24"/>
                <a:gd name="T2" fmla="*/ 2 w 24"/>
                <a:gd name="T3" fmla="*/ 24 h 24"/>
                <a:gd name="T4" fmla="*/ 0 w 24"/>
                <a:gd name="T5" fmla="*/ 22 h 24"/>
                <a:gd name="T6" fmla="*/ 0 w 24"/>
                <a:gd name="T7" fmla="*/ 2 h 24"/>
                <a:gd name="T8" fmla="*/ 2 w 24"/>
                <a:gd name="T9" fmla="*/ 0 h 24"/>
                <a:gd name="T10" fmla="*/ 4 w 24"/>
                <a:gd name="T11" fmla="*/ 2 h 24"/>
                <a:gd name="T12" fmla="*/ 4 w 24"/>
                <a:gd name="T13" fmla="*/ 20 h 24"/>
                <a:gd name="T14" fmla="*/ 22 w 24"/>
                <a:gd name="T15" fmla="*/ 20 h 24"/>
                <a:gd name="T16" fmla="*/ 24 w 24"/>
                <a:gd name="T17" fmla="*/ 22 h 24"/>
                <a:gd name="T18" fmla="*/ 22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2" y="24"/>
                  </a:moveTo>
                  <a:cubicBezTo>
                    <a:pt x="2" y="24"/>
                    <a:pt x="2" y="24"/>
                    <a:pt x="2" y="24"/>
                  </a:cubicBezTo>
                  <a:cubicBezTo>
                    <a:pt x="1" y="24"/>
                    <a:pt x="0" y="23"/>
                    <a:pt x="0" y="22"/>
                  </a:cubicBezTo>
                  <a:cubicBezTo>
                    <a:pt x="0" y="2"/>
                    <a:pt x="0" y="2"/>
                    <a:pt x="0" y="2"/>
                  </a:cubicBezTo>
                  <a:cubicBezTo>
                    <a:pt x="0" y="1"/>
                    <a:pt x="1" y="0"/>
                    <a:pt x="2" y="0"/>
                  </a:cubicBezTo>
                  <a:cubicBezTo>
                    <a:pt x="3" y="0"/>
                    <a:pt x="4" y="1"/>
                    <a:pt x="4" y="2"/>
                  </a:cubicBezTo>
                  <a:cubicBezTo>
                    <a:pt x="4" y="20"/>
                    <a:pt x="4" y="20"/>
                    <a:pt x="4" y="20"/>
                  </a:cubicBezTo>
                  <a:cubicBezTo>
                    <a:pt x="22" y="20"/>
                    <a:pt x="22" y="20"/>
                    <a:pt x="22" y="20"/>
                  </a:cubicBezTo>
                  <a:cubicBezTo>
                    <a:pt x="23" y="20"/>
                    <a:pt x="24" y="21"/>
                    <a:pt x="24" y="22"/>
                  </a:cubicBezTo>
                  <a:cubicBezTo>
                    <a:pt x="24" y="23"/>
                    <a:pt x="23" y="24"/>
                    <a:pt x="2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p>
          </p:txBody>
        </p:sp>
      </p:grpSp>
      <p:grpSp>
        <p:nvGrpSpPr>
          <p:cNvPr id="65" name="Group 64">
            <a:extLst>
              <a:ext uri="{FF2B5EF4-FFF2-40B4-BE49-F238E27FC236}">
                <a16:creationId xmlns:a16="http://schemas.microsoft.com/office/drawing/2014/main" id="{A63CEF92-352A-4A24-A6E9-4944B315AF00}"/>
              </a:ext>
            </a:extLst>
          </p:cNvPr>
          <p:cNvGrpSpPr/>
          <p:nvPr/>
        </p:nvGrpSpPr>
        <p:grpSpPr>
          <a:xfrm>
            <a:off x="996617" y="4110629"/>
            <a:ext cx="320763" cy="253047"/>
            <a:chOff x="3746500" y="1976438"/>
            <a:chExt cx="285750" cy="225425"/>
          </a:xfrm>
          <a:solidFill>
            <a:schemeClr val="bg1"/>
          </a:solidFill>
        </p:grpSpPr>
        <p:sp>
          <p:nvSpPr>
            <p:cNvPr id="66" name="Freeform 81">
              <a:extLst>
                <a:ext uri="{FF2B5EF4-FFF2-40B4-BE49-F238E27FC236}">
                  <a16:creationId xmlns:a16="http://schemas.microsoft.com/office/drawing/2014/main" id="{62785374-EE73-4D0D-81E1-B9390ECD72BE}"/>
                </a:ext>
              </a:extLst>
            </p:cNvPr>
            <p:cNvSpPr>
              <a:spLocks noEditPoints="1"/>
            </p:cNvSpPr>
            <p:nvPr/>
          </p:nvSpPr>
          <p:spPr bwMode="auto">
            <a:xfrm>
              <a:off x="3746500" y="1976438"/>
              <a:ext cx="190500" cy="225425"/>
            </a:xfrm>
            <a:custGeom>
              <a:avLst/>
              <a:gdLst>
                <a:gd name="T0" fmla="*/ 52 w 601"/>
                <a:gd name="T1" fmla="*/ 517 h 713"/>
                <a:gd name="T2" fmla="*/ 194 w 601"/>
                <a:gd name="T3" fmla="*/ 441 h 713"/>
                <a:gd name="T4" fmla="*/ 240 w 601"/>
                <a:gd name="T5" fmla="*/ 412 h 713"/>
                <a:gd name="T6" fmla="*/ 229 w 601"/>
                <a:gd name="T7" fmla="*/ 323 h 713"/>
                <a:gd name="T8" fmla="*/ 209 w 601"/>
                <a:gd name="T9" fmla="*/ 297 h 713"/>
                <a:gd name="T10" fmla="*/ 200 w 601"/>
                <a:gd name="T11" fmla="*/ 243 h 713"/>
                <a:gd name="T12" fmla="*/ 194 w 601"/>
                <a:gd name="T13" fmla="*/ 231 h 713"/>
                <a:gd name="T14" fmla="*/ 182 w 601"/>
                <a:gd name="T15" fmla="*/ 224 h 713"/>
                <a:gd name="T16" fmla="*/ 176 w 601"/>
                <a:gd name="T17" fmla="*/ 199 h 713"/>
                <a:gd name="T18" fmla="*/ 185 w 601"/>
                <a:gd name="T19" fmla="*/ 181 h 713"/>
                <a:gd name="T20" fmla="*/ 197 w 601"/>
                <a:gd name="T21" fmla="*/ 175 h 713"/>
                <a:gd name="T22" fmla="*/ 193 w 601"/>
                <a:gd name="T23" fmla="*/ 145 h 713"/>
                <a:gd name="T24" fmla="*/ 178 w 601"/>
                <a:gd name="T25" fmla="*/ 92 h 713"/>
                <a:gd name="T26" fmla="*/ 201 w 601"/>
                <a:gd name="T27" fmla="*/ 87 h 713"/>
                <a:gd name="T28" fmla="*/ 214 w 601"/>
                <a:gd name="T29" fmla="*/ 83 h 713"/>
                <a:gd name="T30" fmla="*/ 223 w 601"/>
                <a:gd name="T31" fmla="*/ 65 h 713"/>
                <a:gd name="T32" fmla="*/ 248 w 601"/>
                <a:gd name="T33" fmla="*/ 44 h 713"/>
                <a:gd name="T34" fmla="*/ 318 w 601"/>
                <a:gd name="T35" fmla="*/ 30 h 713"/>
                <a:gd name="T36" fmla="*/ 387 w 601"/>
                <a:gd name="T37" fmla="*/ 44 h 713"/>
                <a:gd name="T38" fmla="*/ 413 w 601"/>
                <a:gd name="T39" fmla="*/ 65 h 713"/>
                <a:gd name="T40" fmla="*/ 418 w 601"/>
                <a:gd name="T41" fmla="*/ 107 h 713"/>
                <a:gd name="T42" fmla="*/ 399 w 601"/>
                <a:gd name="T43" fmla="*/ 166 h 713"/>
                <a:gd name="T44" fmla="*/ 405 w 601"/>
                <a:gd name="T45" fmla="*/ 179 h 713"/>
                <a:gd name="T46" fmla="*/ 418 w 601"/>
                <a:gd name="T47" fmla="*/ 184 h 713"/>
                <a:gd name="T48" fmla="*/ 421 w 601"/>
                <a:gd name="T49" fmla="*/ 210 h 713"/>
                <a:gd name="T50" fmla="*/ 407 w 601"/>
                <a:gd name="T51" fmla="*/ 229 h 713"/>
                <a:gd name="T52" fmla="*/ 398 w 601"/>
                <a:gd name="T53" fmla="*/ 239 h 713"/>
                <a:gd name="T54" fmla="*/ 393 w 601"/>
                <a:gd name="T55" fmla="*/ 283 h 713"/>
                <a:gd name="T56" fmla="*/ 366 w 601"/>
                <a:gd name="T57" fmla="*/ 325 h 713"/>
                <a:gd name="T58" fmla="*/ 361 w 601"/>
                <a:gd name="T59" fmla="*/ 416 h 713"/>
                <a:gd name="T60" fmla="*/ 440 w 601"/>
                <a:gd name="T61" fmla="*/ 457 h 713"/>
                <a:gd name="T62" fmla="*/ 563 w 601"/>
                <a:gd name="T63" fmla="*/ 527 h 713"/>
                <a:gd name="T64" fmla="*/ 459 w 601"/>
                <a:gd name="T65" fmla="*/ 432 h 713"/>
                <a:gd name="T66" fmla="*/ 402 w 601"/>
                <a:gd name="T67" fmla="*/ 336 h 713"/>
                <a:gd name="T68" fmla="*/ 425 w 601"/>
                <a:gd name="T69" fmla="*/ 274 h 713"/>
                <a:gd name="T70" fmla="*/ 446 w 601"/>
                <a:gd name="T71" fmla="*/ 232 h 713"/>
                <a:gd name="T72" fmla="*/ 451 w 601"/>
                <a:gd name="T73" fmla="*/ 190 h 713"/>
                <a:gd name="T74" fmla="*/ 434 w 601"/>
                <a:gd name="T75" fmla="*/ 158 h 713"/>
                <a:gd name="T76" fmla="*/ 449 w 601"/>
                <a:gd name="T77" fmla="*/ 82 h 713"/>
                <a:gd name="T78" fmla="*/ 428 w 601"/>
                <a:gd name="T79" fmla="*/ 37 h 713"/>
                <a:gd name="T80" fmla="*/ 387 w 601"/>
                <a:gd name="T81" fmla="*/ 12 h 713"/>
                <a:gd name="T82" fmla="*/ 318 w 601"/>
                <a:gd name="T83" fmla="*/ 0 h 713"/>
                <a:gd name="T84" fmla="*/ 238 w 601"/>
                <a:gd name="T85" fmla="*/ 16 h 713"/>
                <a:gd name="T86" fmla="*/ 203 w 601"/>
                <a:gd name="T87" fmla="*/ 41 h 713"/>
                <a:gd name="T88" fmla="*/ 172 w 601"/>
                <a:gd name="T89" fmla="*/ 57 h 713"/>
                <a:gd name="T90" fmla="*/ 154 w 601"/>
                <a:gd name="T91" fmla="*/ 71 h 713"/>
                <a:gd name="T92" fmla="*/ 148 w 601"/>
                <a:gd name="T93" fmla="*/ 102 h 713"/>
                <a:gd name="T94" fmla="*/ 166 w 601"/>
                <a:gd name="T95" fmla="*/ 157 h 713"/>
                <a:gd name="T96" fmla="*/ 147 w 601"/>
                <a:gd name="T97" fmla="*/ 191 h 713"/>
                <a:gd name="T98" fmla="*/ 152 w 601"/>
                <a:gd name="T99" fmla="*/ 232 h 713"/>
                <a:gd name="T100" fmla="*/ 172 w 601"/>
                <a:gd name="T101" fmla="*/ 274 h 713"/>
                <a:gd name="T102" fmla="*/ 198 w 601"/>
                <a:gd name="T103" fmla="*/ 336 h 713"/>
                <a:gd name="T104" fmla="*/ 141 w 601"/>
                <a:gd name="T105" fmla="*/ 432 h 713"/>
                <a:gd name="T106" fmla="*/ 18 w 601"/>
                <a:gd name="T107" fmla="*/ 504 h 713"/>
                <a:gd name="T108" fmla="*/ 0 w 601"/>
                <a:gd name="T109" fmla="*/ 532 h 713"/>
                <a:gd name="T110" fmla="*/ 4 w 601"/>
                <a:gd name="T111" fmla="*/ 709 h 713"/>
                <a:gd name="T112" fmla="*/ 586 w 601"/>
                <a:gd name="T113" fmla="*/ 713 h 713"/>
                <a:gd name="T114" fmla="*/ 598 w 601"/>
                <a:gd name="T115" fmla="*/ 707 h 713"/>
                <a:gd name="T116" fmla="*/ 600 w 601"/>
                <a:gd name="T117" fmla="*/ 529 h 713"/>
                <a:gd name="T118" fmla="*/ 568 w 601"/>
                <a:gd name="T119" fmla="*/ 493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1" h="713">
                  <a:moveTo>
                    <a:pt x="571" y="683"/>
                  </a:moveTo>
                  <a:lnTo>
                    <a:pt x="30" y="683"/>
                  </a:lnTo>
                  <a:lnTo>
                    <a:pt x="30" y="535"/>
                  </a:lnTo>
                  <a:lnTo>
                    <a:pt x="37" y="527"/>
                  </a:lnTo>
                  <a:lnTo>
                    <a:pt x="52" y="517"/>
                  </a:lnTo>
                  <a:lnTo>
                    <a:pt x="73" y="503"/>
                  </a:lnTo>
                  <a:lnTo>
                    <a:pt x="97" y="489"/>
                  </a:lnTo>
                  <a:lnTo>
                    <a:pt x="127" y="473"/>
                  </a:lnTo>
                  <a:lnTo>
                    <a:pt x="159" y="457"/>
                  </a:lnTo>
                  <a:lnTo>
                    <a:pt x="194" y="441"/>
                  </a:lnTo>
                  <a:lnTo>
                    <a:pt x="230" y="426"/>
                  </a:lnTo>
                  <a:lnTo>
                    <a:pt x="235" y="424"/>
                  </a:lnTo>
                  <a:lnTo>
                    <a:pt x="238" y="421"/>
                  </a:lnTo>
                  <a:lnTo>
                    <a:pt x="239" y="416"/>
                  </a:lnTo>
                  <a:lnTo>
                    <a:pt x="240" y="412"/>
                  </a:lnTo>
                  <a:lnTo>
                    <a:pt x="240" y="337"/>
                  </a:lnTo>
                  <a:lnTo>
                    <a:pt x="239" y="333"/>
                  </a:lnTo>
                  <a:lnTo>
                    <a:pt x="237" y="328"/>
                  </a:lnTo>
                  <a:lnTo>
                    <a:pt x="233" y="325"/>
                  </a:lnTo>
                  <a:lnTo>
                    <a:pt x="229" y="323"/>
                  </a:lnTo>
                  <a:lnTo>
                    <a:pt x="228" y="322"/>
                  </a:lnTo>
                  <a:lnTo>
                    <a:pt x="225" y="320"/>
                  </a:lnTo>
                  <a:lnTo>
                    <a:pt x="220" y="315"/>
                  </a:lnTo>
                  <a:lnTo>
                    <a:pt x="214" y="308"/>
                  </a:lnTo>
                  <a:lnTo>
                    <a:pt x="209" y="297"/>
                  </a:lnTo>
                  <a:lnTo>
                    <a:pt x="205" y="283"/>
                  </a:lnTo>
                  <a:lnTo>
                    <a:pt x="202" y="275"/>
                  </a:lnTo>
                  <a:lnTo>
                    <a:pt x="201" y="266"/>
                  </a:lnTo>
                  <a:lnTo>
                    <a:pt x="200" y="254"/>
                  </a:lnTo>
                  <a:lnTo>
                    <a:pt x="200" y="243"/>
                  </a:lnTo>
                  <a:lnTo>
                    <a:pt x="200" y="239"/>
                  </a:lnTo>
                  <a:lnTo>
                    <a:pt x="199" y="237"/>
                  </a:lnTo>
                  <a:lnTo>
                    <a:pt x="197" y="234"/>
                  </a:lnTo>
                  <a:lnTo>
                    <a:pt x="196" y="232"/>
                  </a:lnTo>
                  <a:lnTo>
                    <a:pt x="194" y="231"/>
                  </a:lnTo>
                  <a:lnTo>
                    <a:pt x="192" y="229"/>
                  </a:lnTo>
                  <a:lnTo>
                    <a:pt x="188" y="228"/>
                  </a:lnTo>
                  <a:lnTo>
                    <a:pt x="185" y="228"/>
                  </a:lnTo>
                  <a:lnTo>
                    <a:pt x="184" y="226"/>
                  </a:lnTo>
                  <a:lnTo>
                    <a:pt x="182" y="224"/>
                  </a:lnTo>
                  <a:lnTo>
                    <a:pt x="180" y="220"/>
                  </a:lnTo>
                  <a:lnTo>
                    <a:pt x="178" y="216"/>
                  </a:lnTo>
                  <a:lnTo>
                    <a:pt x="177" y="210"/>
                  </a:lnTo>
                  <a:lnTo>
                    <a:pt x="176" y="205"/>
                  </a:lnTo>
                  <a:lnTo>
                    <a:pt x="176" y="199"/>
                  </a:lnTo>
                  <a:lnTo>
                    <a:pt x="177" y="192"/>
                  </a:lnTo>
                  <a:lnTo>
                    <a:pt x="178" y="187"/>
                  </a:lnTo>
                  <a:lnTo>
                    <a:pt x="181" y="184"/>
                  </a:lnTo>
                  <a:lnTo>
                    <a:pt x="183" y="183"/>
                  </a:lnTo>
                  <a:lnTo>
                    <a:pt x="185" y="181"/>
                  </a:lnTo>
                  <a:lnTo>
                    <a:pt x="188" y="181"/>
                  </a:lnTo>
                  <a:lnTo>
                    <a:pt x="191" y="180"/>
                  </a:lnTo>
                  <a:lnTo>
                    <a:pt x="194" y="179"/>
                  </a:lnTo>
                  <a:lnTo>
                    <a:pt x="196" y="177"/>
                  </a:lnTo>
                  <a:lnTo>
                    <a:pt x="197" y="175"/>
                  </a:lnTo>
                  <a:lnTo>
                    <a:pt x="199" y="173"/>
                  </a:lnTo>
                  <a:lnTo>
                    <a:pt x="199" y="170"/>
                  </a:lnTo>
                  <a:lnTo>
                    <a:pt x="200" y="166"/>
                  </a:lnTo>
                  <a:lnTo>
                    <a:pt x="198" y="159"/>
                  </a:lnTo>
                  <a:lnTo>
                    <a:pt x="193" y="145"/>
                  </a:lnTo>
                  <a:lnTo>
                    <a:pt x="187" y="132"/>
                  </a:lnTo>
                  <a:lnTo>
                    <a:pt x="182" y="116"/>
                  </a:lnTo>
                  <a:lnTo>
                    <a:pt x="180" y="107"/>
                  </a:lnTo>
                  <a:lnTo>
                    <a:pt x="178" y="99"/>
                  </a:lnTo>
                  <a:lnTo>
                    <a:pt x="178" y="92"/>
                  </a:lnTo>
                  <a:lnTo>
                    <a:pt x="179" y="88"/>
                  </a:lnTo>
                  <a:lnTo>
                    <a:pt x="183" y="86"/>
                  </a:lnTo>
                  <a:lnTo>
                    <a:pt x="188" y="85"/>
                  </a:lnTo>
                  <a:lnTo>
                    <a:pt x="194" y="86"/>
                  </a:lnTo>
                  <a:lnTo>
                    <a:pt x="201" y="87"/>
                  </a:lnTo>
                  <a:lnTo>
                    <a:pt x="203" y="87"/>
                  </a:lnTo>
                  <a:lnTo>
                    <a:pt x="207" y="87"/>
                  </a:lnTo>
                  <a:lnTo>
                    <a:pt x="210" y="86"/>
                  </a:lnTo>
                  <a:lnTo>
                    <a:pt x="212" y="85"/>
                  </a:lnTo>
                  <a:lnTo>
                    <a:pt x="214" y="83"/>
                  </a:lnTo>
                  <a:lnTo>
                    <a:pt x="216" y="81"/>
                  </a:lnTo>
                  <a:lnTo>
                    <a:pt x="217" y="79"/>
                  </a:lnTo>
                  <a:lnTo>
                    <a:pt x="218" y="75"/>
                  </a:lnTo>
                  <a:lnTo>
                    <a:pt x="221" y="70"/>
                  </a:lnTo>
                  <a:lnTo>
                    <a:pt x="223" y="65"/>
                  </a:lnTo>
                  <a:lnTo>
                    <a:pt x="227" y="60"/>
                  </a:lnTo>
                  <a:lnTo>
                    <a:pt x="231" y="55"/>
                  </a:lnTo>
                  <a:lnTo>
                    <a:pt x="237" y="52"/>
                  </a:lnTo>
                  <a:lnTo>
                    <a:pt x="242" y="47"/>
                  </a:lnTo>
                  <a:lnTo>
                    <a:pt x="248" y="44"/>
                  </a:lnTo>
                  <a:lnTo>
                    <a:pt x="255" y="41"/>
                  </a:lnTo>
                  <a:lnTo>
                    <a:pt x="270" y="37"/>
                  </a:lnTo>
                  <a:lnTo>
                    <a:pt x="285" y="34"/>
                  </a:lnTo>
                  <a:lnTo>
                    <a:pt x="302" y="31"/>
                  </a:lnTo>
                  <a:lnTo>
                    <a:pt x="318" y="30"/>
                  </a:lnTo>
                  <a:lnTo>
                    <a:pt x="334" y="31"/>
                  </a:lnTo>
                  <a:lnTo>
                    <a:pt x="350" y="34"/>
                  </a:lnTo>
                  <a:lnTo>
                    <a:pt x="365" y="37"/>
                  </a:lnTo>
                  <a:lnTo>
                    <a:pt x="380" y="41"/>
                  </a:lnTo>
                  <a:lnTo>
                    <a:pt x="387" y="44"/>
                  </a:lnTo>
                  <a:lnTo>
                    <a:pt x="393" y="47"/>
                  </a:lnTo>
                  <a:lnTo>
                    <a:pt x="399" y="52"/>
                  </a:lnTo>
                  <a:lnTo>
                    <a:pt x="404" y="55"/>
                  </a:lnTo>
                  <a:lnTo>
                    <a:pt x="408" y="60"/>
                  </a:lnTo>
                  <a:lnTo>
                    <a:pt x="413" y="65"/>
                  </a:lnTo>
                  <a:lnTo>
                    <a:pt x="415" y="70"/>
                  </a:lnTo>
                  <a:lnTo>
                    <a:pt x="417" y="75"/>
                  </a:lnTo>
                  <a:lnTo>
                    <a:pt x="419" y="86"/>
                  </a:lnTo>
                  <a:lnTo>
                    <a:pt x="419" y="97"/>
                  </a:lnTo>
                  <a:lnTo>
                    <a:pt x="418" y="107"/>
                  </a:lnTo>
                  <a:lnTo>
                    <a:pt x="416" y="117"/>
                  </a:lnTo>
                  <a:lnTo>
                    <a:pt x="410" y="134"/>
                  </a:lnTo>
                  <a:lnTo>
                    <a:pt x="404" y="149"/>
                  </a:lnTo>
                  <a:lnTo>
                    <a:pt x="401" y="159"/>
                  </a:lnTo>
                  <a:lnTo>
                    <a:pt x="399" y="166"/>
                  </a:lnTo>
                  <a:lnTo>
                    <a:pt x="399" y="170"/>
                  </a:lnTo>
                  <a:lnTo>
                    <a:pt x="400" y="173"/>
                  </a:lnTo>
                  <a:lnTo>
                    <a:pt x="401" y="175"/>
                  </a:lnTo>
                  <a:lnTo>
                    <a:pt x="403" y="177"/>
                  </a:lnTo>
                  <a:lnTo>
                    <a:pt x="405" y="179"/>
                  </a:lnTo>
                  <a:lnTo>
                    <a:pt x="408" y="180"/>
                  </a:lnTo>
                  <a:lnTo>
                    <a:pt x="410" y="181"/>
                  </a:lnTo>
                  <a:lnTo>
                    <a:pt x="414" y="181"/>
                  </a:lnTo>
                  <a:lnTo>
                    <a:pt x="416" y="183"/>
                  </a:lnTo>
                  <a:lnTo>
                    <a:pt x="418" y="184"/>
                  </a:lnTo>
                  <a:lnTo>
                    <a:pt x="420" y="186"/>
                  </a:lnTo>
                  <a:lnTo>
                    <a:pt x="421" y="192"/>
                  </a:lnTo>
                  <a:lnTo>
                    <a:pt x="422" y="198"/>
                  </a:lnTo>
                  <a:lnTo>
                    <a:pt x="422" y="204"/>
                  </a:lnTo>
                  <a:lnTo>
                    <a:pt x="421" y="210"/>
                  </a:lnTo>
                  <a:lnTo>
                    <a:pt x="419" y="216"/>
                  </a:lnTo>
                  <a:lnTo>
                    <a:pt x="416" y="224"/>
                  </a:lnTo>
                  <a:lnTo>
                    <a:pt x="413" y="228"/>
                  </a:lnTo>
                  <a:lnTo>
                    <a:pt x="409" y="228"/>
                  </a:lnTo>
                  <a:lnTo>
                    <a:pt x="407" y="229"/>
                  </a:lnTo>
                  <a:lnTo>
                    <a:pt x="404" y="231"/>
                  </a:lnTo>
                  <a:lnTo>
                    <a:pt x="402" y="232"/>
                  </a:lnTo>
                  <a:lnTo>
                    <a:pt x="400" y="234"/>
                  </a:lnTo>
                  <a:lnTo>
                    <a:pt x="399" y="237"/>
                  </a:lnTo>
                  <a:lnTo>
                    <a:pt x="398" y="239"/>
                  </a:lnTo>
                  <a:lnTo>
                    <a:pt x="398" y="243"/>
                  </a:lnTo>
                  <a:lnTo>
                    <a:pt x="398" y="254"/>
                  </a:lnTo>
                  <a:lnTo>
                    <a:pt x="396" y="265"/>
                  </a:lnTo>
                  <a:lnTo>
                    <a:pt x="395" y="275"/>
                  </a:lnTo>
                  <a:lnTo>
                    <a:pt x="393" y="283"/>
                  </a:lnTo>
                  <a:lnTo>
                    <a:pt x="389" y="297"/>
                  </a:lnTo>
                  <a:lnTo>
                    <a:pt x="384" y="308"/>
                  </a:lnTo>
                  <a:lnTo>
                    <a:pt x="375" y="320"/>
                  </a:lnTo>
                  <a:lnTo>
                    <a:pt x="371" y="323"/>
                  </a:lnTo>
                  <a:lnTo>
                    <a:pt x="366" y="325"/>
                  </a:lnTo>
                  <a:lnTo>
                    <a:pt x="363" y="328"/>
                  </a:lnTo>
                  <a:lnTo>
                    <a:pt x="361" y="333"/>
                  </a:lnTo>
                  <a:lnTo>
                    <a:pt x="360" y="337"/>
                  </a:lnTo>
                  <a:lnTo>
                    <a:pt x="360" y="412"/>
                  </a:lnTo>
                  <a:lnTo>
                    <a:pt x="361" y="416"/>
                  </a:lnTo>
                  <a:lnTo>
                    <a:pt x="363" y="421"/>
                  </a:lnTo>
                  <a:lnTo>
                    <a:pt x="365" y="424"/>
                  </a:lnTo>
                  <a:lnTo>
                    <a:pt x="370" y="426"/>
                  </a:lnTo>
                  <a:lnTo>
                    <a:pt x="406" y="441"/>
                  </a:lnTo>
                  <a:lnTo>
                    <a:pt x="440" y="457"/>
                  </a:lnTo>
                  <a:lnTo>
                    <a:pt x="474" y="473"/>
                  </a:lnTo>
                  <a:lnTo>
                    <a:pt x="503" y="489"/>
                  </a:lnTo>
                  <a:lnTo>
                    <a:pt x="527" y="503"/>
                  </a:lnTo>
                  <a:lnTo>
                    <a:pt x="548" y="517"/>
                  </a:lnTo>
                  <a:lnTo>
                    <a:pt x="563" y="527"/>
                  </a:lnTo>
                  <a:lnTo>
                    <a:pt x="571" y="535"/>
                  </a:lnTo>
                  <a:lnTo>
                    <a:pt x="571" y="683"/>
                  </a:lnTo>
                  <a:close/>
                  <a:moveTo>
                    <a:pt x="523" y="467"/>
                  </a:moveTo>
                  <a:lnTo>
                    <a:pt x="492" y="449"/>
                  </a:lnTo>
                  <a:lnTo>
                    <a:pt x="459" y="432"/>
                  </a:lnTo>
                  <a:lnTo>
                    <a:pt x="424" y="416"/>
                  </a:lnTo>
                  <a:lnTo>
                    <a:pt x="390" y="402"/>
                  </a:lnTo>
                  <a:lnTo>
                    <a:pt x="390" y="345"/>
                  </a:lnTo>
                  <a:lnTo>
                    <a:pt x="395" y="341"/>
                  </a:lnTo>
                  <a:lnTo>
                    <a:pt x="402" y="336"/>
                  </a:lnTo>
                  <a:lnTo>
                    <a:pt x="407" y="327"/>
                  </a:lnTo>
                  <a:lnTo>
                    <a:pt x="413" y="318"/>
                  </a:lnTo>
                  <a:lnTo>
                    <a:pt x="418" y="306"/>
                  </a:lnTo>
                  <a:lnTo>
                    <a:pt x="422" y="291"/>
                  </a:lnTo>
                  <a:lnTo>
                    <a:pt x="425" y="274"/>
                  </a:lnTo>
                  <a:lnTo>
                    <a:pt x="428" y="253"/>
                  </a:lnTo>
                  <a:lnTo>
                    <a:pt x="433" y="250"/>
                  </a:lnTo>
                  <a:lnTo>
                    <a:pt x="438" y="245"/>
                  </a:lnTo>
                  <a:lnTo>
                    <a:pt x="443" y="238"/>
                  </a:lnTo>
                  <a:lnTo>
                    <a:pt x="446" y="232"/>
                  </a:lnTo>
                  <a:lnTo>
                    <a:pt x="448" y="224"/>
                  </a:lnTo>
                  <a:lnTo>
                    <a:pt x="450" y="216"/>
                  </a:lnTo>
                  <a:lnTo>
                    <a:pt x="451" y="207"/>
                  </a:lnTo>
                  <a:lnTo>
                    <a:pt x="452" y="200"/>
                  </a:lnTo>
                  <a:lnTo>
                    <a:pt x="451" y="190"/>
                  </a:lnTo>
                  <a:lnTo>
                    <a:pt x="450" y="183"/>
                  </a:lnTo>
                  <a:lnTo>
                    <a:pt x="448" y="175"/>
                  </a:lnTo>
                  <a:lnTo>
                    <a:pt x="445" y="169"/>
                  </a:lnTo>
                  <a:lnTo>
                    <a:pt x="439" y="162"/>
                  </a:lnTo>
                  <a:lnTo>
                    <a:pt x="434" y="158"/>
                  </a:lnTo>
                  <a:lnTo>
                    <a:pt x="440" y="141"/>
                  </a:lnTo>
                  <a:lnTo>
                    <a:pt x="447" y="119"/>
                  </a:lnTo>
                  <a:lnTo>
                    <a:pt x="448" y="107"/>
                  </a:lnTo>
                  <a:lnTo>
                    <a:pt x="449" y="95"/>
                  </a:lnTo>
                  <a:lnTo>
                    <a:pt x="449" y="82"/>
                  </a:lnTo>
                  <a:lnTo>
                    <a:pt x="446" y="69"/>
                  </a:lnTo>
                  <a:lnTo>
                    <a:pt x="444" y="59"/>
                  </a:lnTo>
                  <a:lnTo>
                    <a:pt x="439" y="51"/>
                  </a:lnTo>
                  <a:lnTo>
                    <a:pt x="434" y="43"/>
                  </a:lnTo>
                  <a:lnTo>
                    <a:pt x="428" y="37"/>
                  </a:lnTo>
                  <a:lnTo>
                    <a:pt x="421" y="30"/>
                  </a:lnTo>
                  <a:lnTo>
                    <a:pt x="414" y="25"/>
                  </a:lnTo>
                  <a:lnTo>
                    <a:pt x="405" y="20"/>
                  </a:lnTo>
                  <a:lnTo>
                    <a:pt x="396" y="15"/>
                  </a:lnTo>
                  <a:lnTo>
                    <a:pt x="387" y="12"/>
                  </a:lnTo>
                  <a:lnTo>
                    <a:pt x="377" y="9"/>
                  </a:lnTo>
                  <a:lnTo>
                    <a:pt x="368" y="6"/>
                  </a:lnTo>
                  <a:lnTo>
                    <a:pt x="358" y="3"/>
                  </a:lnTo>
                  <a:lnTo>
                    <a:pt x="337" y="1"/>
                  </a:lnTo>
                  <a:lnTo>
                    <a:pt x="318" y="0"/>
                  </a:lnTo>
                  <a:lnTo>
                    <a:pt x="300" y="1"/>
                  </a:lnTo>
                  <a:lnTo>
                    <a:pt x="282" y="3"/>
                  </a:lnTo>
                  <a:lnTo>
                    <a:pt x="264" y="7"/>
                  </a:lnTo>
                  <a:lnTo>
                    <a:pt x="245" y="13"/>
                  </a:lnTo>
                  <a:lnTo>
                    <a:pt x="238" y="16"/>
                  </a:lnTo>
                  <a:lnTo>
                    <a:pt x="229" y="21"/>
                  </a:lnTo>
                  <a:lnTo>
                    <a:pt x="222" y="25"/>
                  </a:lnTo>
                  <a:lnTo>
                    <a:pt x="215" y="30"/>
                  </a:lnTo>
                  <a:lnTo>
                    <a:pt x="209" y="36"/>
                  </a:lnTo>
                  <a:lnTo>
                    <a:pt x="203" y="41"/>
                  </a:lnTo>
                  <a:lnTo>
                    <a:pt x="198" y="49"/>
                  </a:lnTo>
                  <a:lnTo>
                    <a:pt x="194" y="56"/>
                  </a:lnTo>
                  <a:lnTo>
                    <a:pt x="186" y="55"/>
                  </a:lnTo>
                  <a:lnTo>
                    <a:pt x="179" y="56"/>
                  </a:lnTo>
                  <a:lnTo>
                    <a:pt x="172" y="57"/>
                  </a:lnTo>
                  <a:lnTo>
                    <a:pt x="167" y="59"/>
                  </a:lnTo>
                  <a:lnTo>
                    <a:pt x="163" y="62"/>
                  </a:lnTo>
                  <a:lnTo>
                    <a:pt x="159" y="66"/>
                  </a:lnTo>
                  <a:lnTo>
                    <a:pt x="156" y="68"/>
                  </a:lnTo>
                  <a:lnTo>
                    <a:pt x="154" y="71"/>
                  </a:lnTo>
                  <a:lnTo>
                    <a:pt x="152" y="75"/>
                  </a:lnTo>
                  <a:lnTo>
                    <a:pt x="150" y="81"/>
                  </a:lnTo>
                  <a:lnTo>
                    <a:pt x="149" y="86"/>
                  </a:lnTo>
                  <a:lnTo>
                    <a:pt x="148" y="90"/>
                  </a:lnTo>
                  <a:lnTo>
                    <a:pt x="148" y="102"/>
                  </a:lnTo>
                  <a:lnTo>
                    <a:pt x="150" y="113"/>
                  </a:lnTo>
                  <a:lnTo>
                    <a:pt x="157" y="136"/>
                  </a:lnTo>
                  <a:lnTo>
                    <a:pt x="165" y="157"/>
                  </a:lnTo>
                  <a:lnTo>
                    <a:pt x="165" y="157"/>
                  </a:lnTo>
                  <a:lnTo>
                    <a:pt x="166" y="157"/>
                  </a:lnTo>
                  <a:lnTo>
                    <a:pt x="159" y="162"/>
                  </a:lnTo>
                  <a:lnTo>
                    <a:pt x="154" y="169"/>
                  </a:lnTo>
                  <a:lnTo>
                    <a:pt x="150" y="175"/>
                  </a:lnTo>
                  <a:lnTo>
                    <a:pt x="148" y="183"/>
                  </a:lnTo>
                  <a:lnTo>
                    <a:pt x="147" y="191"/>
                  </a:lnTo>
                  <a:lnTo>
                    <a:pt x="146" y="200"/>
                  </a:lnTo>
                  <a:lnTo>
                    <a:pt x="146" y="208"/>
                  </a:lnTo>
                  <a:lnTo>
                    <a:pt x="148" y="217"/>
                  </a:lnTo>
                  <a:lnTo>
                    <a:pt x="149" y="224"/>
                  </a:lnTo>
                  <a:lnTo>
                    <a:pt x="152" y="232"/>
                  </a:lnTo>
                  <a:lnTo>
                    <a:pt x="155" y="238"/>
                  </a:lnTo>
                  <a:lnTo>
                    <a:pt x="159" y="245"/>
                  </a:lnTo>
                  <a:lnTo>
                    <a:pt x="165" y="250"/>
                  </a:lnTo>
                  <a:lnTo>
                    <a:pt x="170" y="253"/>
                  </a:lnTo>
                  <a:lnTo>
                    <a:pt x="172" y="274"/>
                  </a:lnTo>
                  <a:lnTo>
                    <a:pt x="176" y="291"/>
                  </a:lnTo>
                  <a:lnTo>
                    <a:pt x="180" y="306"/>
                  </a:lnTo>
                  <a:lnTo>
                    <a:pt x="185" y="318"/>
                  </a:lnTo>
                  <a:lnTo>
                    <a:pt x="192" y="327"/>
                  </a:lnTo>
                  <a:lnTo>
                    <a:pt x="198" y="336"/>
                  </a:lnTo>
                  <a:lnTo>
                    <a:pt x="205" y="341"/>
                  </a:lnTo>
                  <a:lnTo>
                    <a:pt x="210" y="345"/>
                  </a:lnTo>
                  <a:lnTo>
                    <a:pt x="210" y="402"/>
                  </a:lnTo>
                  <a:lnTo>
                    <a:pt x="176" y="416"/>
                  </a:lnTo>
                  <a:lnTo>
                    <a:pt x="141" y="432"/>
                  </a:lnTo>
                  <a:lnTo>
                    <a:pt x="108" y="449"/>
                  </a:lnTo>
                  <a:lnTo>
                    <a:pt x="77" y="467"/>
                  </a:lnTo>
                  <a:lnTo>
                    <a:pt x="51" y="482"/>
                  </a:lnTo>
                  <a:lnTo>
                    <a:pt x="32" y="493"/>
                  </a:lnTo>
                  <a:lnTo>
                    <a:pt x="18" y="504"/>
                  </a:lnTo>
                  <a:lnTo>
                    <a:pt x="9" y="513"/>
                  </a:lnTo>
                  <a:lnTo>
                    <a:pt x="3" y="519"/>
                  </a:lnTo>
                  <a:lnTo>
                    <a:pt x="1" y="525"/>
                  </a:lnTo>
                  <a:lnTo>
                    <a:pt x="0" y="529"/>
                  </a:lnTo>
                  <a:lnTo>
                    <a:pt x="0" y="532"/>
                  </a:lnTo>
                  <a:lnTo>
                    <a:pt x="0" y="698"/>
                  </a:lnTo>
                  <a:lnTo>
                    <a:pt x="0" y="700"/>
                  </a:lnTo>
                  <a:lnTo>
                    <a:pt x="1" y="704"/>
                  </a:lnTo>
                  <a:lnTo>
                    <a:pt x="2" y="707"/>
                  </a:lnTo>
                  <a:lnTo>
                    <a:pt x="4" y="709"/>
                  </a:lnTo>
                  <a:lnTo>
                    <a:pt x="6" y="710"/>
                  </a:lnTo>
                  <a:lnTo>
                    <a:pt x="8" y="712"/>
                  </a:lnTo>
                  <a:lnTo>
                    <a:pt x="12" y="712"/>
                  </a:lnTo>
                  <a:lnTo>
                    <a:pt x="15" y="713"/>
                  </a:lnTo>
                  <a:lnTo>
                    <a:pt x="586" y="713"/>
                  </a:lnTo>
                  <a:lnTo>
                    <a:pt x="588" y="712"/>
                  </a:lnTo>
                  <a:lnTo>
                    <a:pt x="592" y="712"/>
                  </a:lnTo>
                  <a:lnTo>
                    <a:pt x="594" y="710"/>
                  </a:lnTo>
                  <a:lnTo>
                    <a:pt x="597" y="709"/>
                  </a:lnTo>
                  <a:lnTo>
                    <a:pt x="598" y="707"/>
                  </a:lnTo>
                  <a:lnTo>
                    <a:pt x="600" y="704"/>
                  </a:lnTo>
                  <a:lnTo>
                    <a:pt x="600" y="701"/>
                  </a:lnTo>
                  <a:lnTo>
                    <a:pt x="601" y="698"/>
                  </a:lnTo>
                  <a:lnTo>
                    <a:pt x="601" y="532"/>
                  </a:lnTo>
                  <a:lnTo>
                    <a:pt x="600" y="529"/>
                  </a:lnTo>
                  <a:lnTo>
                    <a:pt x="600" y="525"/>
                  </a:lnTo>
                  <a:lnTo>
                    <a:pt x="597" y="519"/>
                  </a:lnTo>
                  <a:lnTo>
                    <a:pt x="592" y="513"/>
                  </a:lnTo>
                  <a:lnTo>
                    <a:pt x="582" y="504"/>
                  </a:lnTo>
                  <a:lnTo>
                    <a:pt x="568" y="493"/>
                  </a:lnTo>
                  <a:lnTo>
                    <a:pt x="549" y="482"/>
                  </a:lnTo>
                  <a:lnTo>
                    <a:pt x="523" y="4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sz="1585"/>
            </a:p>
          </p:txBody>
        </p:sp>
        <p:sp>
          <p:nvSpPr>
            <p:cNvPr id="67" name="Freeform 82">
              <a:extLst>
                <a:ext uri="{FF2B5EF4-FFF2-40B4-BE49-F238E27FC236}">
                  <a16:creationId xmlns:a16="http://schemas.microsoft.com/office/drawing/2014/main" id="{63E21152-5289-4A24-AE5D-9F89C2CB4D5E}"/>
                </a:ext>
              </a:extLst>
            </p:cNvPr>
            <p:cNvSpPr>
              <a:spLocks/>
            </p:cNvSpPr>
            <p:nvPr/>
          </p:nvSpPr>
          <p:spPr bwMode="auto">
            <a:xfrm>
              <a:off x="3914775" y="2011363"/>
              <a:ext cx="117475" cy="190500"/>
            </a:xfrm>
            <a:custGeom>
              <a:avLst/>
              <a:gdLst>
                <a:gd name="T0" fmla="*/ 192 w 372"/>
                <a:gd name="T1" fmla="*/ 337 h 603"/>
                <a:gd name="T2" fmla="*/ 220 w 372"/>
                <a:gd name="T3" fmla="*/ 273 h 603"/>
                <a:gd name="T4" fmla="*/ 238 w 372"/>
                <a:gd name="T5" fmla="*/ 228 h 603"/>
                <a:gd name="T6" fmla="*/ 255 w 372"/>
                <a:gd name="T7" fmla="*/ 197 h 603"/>
                <a:gd name="T8" fmla="*/ 258 w 372"/>
                <a:gd name="T9" fmla="*/ 153 h 603"/>
                <a:gd name="T10" fmla="*/ 245 w 372"/>
                <a:gd name="T11" fmla="*/ 126 h 603"/>
                <a:gd name="T12" fmla="*/ 261 w 372"/>
                <a:gd name="T13" fmla="*/ 84 h 603"/>
                <a:gd name="T14" fmla="*/ 251 w 372"/>
                <a:gd name="T15" fmla="*/ 38 h 603"/>
                <a:gd name="T16" fmla="*/ 222 w 372"/>
                <a:gd name="T17" fmla="*/ 15 h 603"/>
                <a:gd name="T18" fmla="*/ 149 w 372"/>
                <a:gd name="T19" fmla="*/ 0 h 603"/>
                <a:gd name="T20" fmla="*/ 77 w 372"/>
                <a:gd name="T21" fmla="*/ 15 h 603"/>
                <a:gd name="T22" fmla="*/ 45 w 372"/>
                <a:gd name="T23" fmla="*/ 40 h 603"/>
                <a:gd name="T24" fmla="*/ 15 w 372"/>
                <a:gd name="T25" fmla="*/ 49 h 603"/>
                <a:gd name="T26" fmla="*/ 6 w 372"/>
                <a:gd name="T27" fmla="*/ 68 h 603"/>
                <a:gd name="T28" fmla="*/ 11 w 372"/>
                <a:gd name="T29" fmla="*/ 129 h 603"/>
                <a:gd name="T30" fmla="*/ 0 w 372"/>
                <a:gd name="T31" fmla="*/ 166 h 603"/>
                <a:gd name="T32" fmla="*/ 9 w 372"/>
                <a:gd name="T33" fmla="*/ 203 h 603"/>
                <a:gd name="T34" fmla="*/ 23 w 372"/>
                <a:gd name="T35" fmla="*/ 234 h 603"/>
                <a:gd name="T36" fmla="*/ 48 w 372"/>
                <a:gd name="T37" fmla="*/ 281 h 603"/>
                <a:gd name="T38" fmla="*/ 72 w 372"/>
                <a:gd name="T39" fmla="*/ 335 h 603"/>
                <a:gd name="T40" fmla="*/ 81 w 372"/>
                <a:gd name="T41" fmla="*/ 346 h 603"/>
                <a:gd name="T42" fmla="*/ 95 w 372"/>
                <a:gd name="T43" fmla="*/ 345 h 603"/>
                <a:gd name="T44" fmla="*/ 102 w 372"/>
                <a:gd name="T45" fmla="*/ 332 h 603"/>
                <a:gd name="T46" fmla="*/ 90 w 372"/>
                <a:gd name="T47" fmla="*/ 273 h 603"/>
                <a:gd name="T48" fmla="*/ 67 w 372"/>
                <a:gd name="T49" fmla="*/ 257 h 603"/>
                <a:gd name="T50" fmla="*/ 52 w 372"/>
                <a:gd name="T51" fmla="*/ 227 h 603"/>
                <a:gd name="T52" fmla="*/ 42 w 372"/>
                <a:gd name="T53" fmla="*/ 196 h 603"/>
                <a:gd name="T54" fmla="*/ 30 w 372"/>
                <a:gd name="T55" fmla="*/ 163 h 603"/>
                <a:gd name="T56" fmla="*/ 38 w 372"/>
                <a:gd name="T57" fmla="*/ 148 h 603"/>
                <a:gd name="T58" fmla="*/ 49 w 372"/>
                <a:gd name="T59" fmla="*/ 139 h 603"/>
                <a:gd name="T60" fmla="*/ 38 w 372"/>
                <a:gd name="T61" fmla="*/ 95 h 603"/>
                <a:gd name="T62" fmla="*/ 51 w 372"/>
                <a:gd name="T63" fmla="*/ 71 h 603"/>
                <a:gd name="T64" fmla="*/ 70 w 372"/>
                <a:gd name="T65" fmla="*/ 59 h 603"/>
                <a:gd name="T66" fmla="*/ 96 w 372"/>
                <a:gd name="T67" fmla="*/ 38 h 603"/>
                <a:gd name="T68" fmla="*/ 163 w 372"/>
                <a:gd name="T69" fmla="*/ 30 h 603"/>
                <a:gd name="T70" fmla="*/ 220 w 372"/>
                <a:gd name="T71" fmla="*/ 49 h 603"/>
                <a:gd name="T72" fmla="*/ 231 w 372"/>
                <a:gd name="T73" fmla="*/ 69 h 603"/>
                <a:gd name="T74" fmla="*/ 217 w 372"/>
                <a:gd name="T75" fmla="*/ 115 h 603"/>
                <a:gd name="T76" fmla="*/ 211 w 372"/>
                <a:gd name="T77" fmla="*/ 136 h 603"/>
                <a:gd name="T78" fmla="*/ 219 w 372"/>
                <a:gd name="T79" fmla="*/ 146 h 603"/>
                <a:gd name="T80" fmla="*/ 228 w 372"/>
                <a:gd name="T81" fmla="*/ 157 h 603"/>
                <a:gd name="T82" fmla="*/ 222 w 372"/>
                <a:gd name="T83" fmla="*/ 194 h 603"/>
                <a:gd name="T84" fmla="*/ 209 w 372"/>
                <a:gd name="T85" fmla="*/ 218 h 603"/>
                <a:gd name="T86" fmla="*/ 199 w 372"/>
                <a:gd name="T87" fmla="*/ 252 h 603"/>
                <a:gd name="T88" fmla="*/ 175 w 372"/>
                <a:gd name="T89" fmla="*/ 272 h 603"/>
                <a:gd name="T90" fmla="*/ 162 w 372"/>
                <a:gd name="T91" fmla="*/ 287 h 603"/>
                <a:gd name="T92" fmla="*/ 172 w 372"/>
                <a:gd name="T93" fmla="*/ 361 h 603"/>
                <a:gd name="T94" fmla="*/ 287 w 372"/>
                <a:gd name="T95" fmla="*/ 400 h 603"/>
                <a:gd name="T96" fmla="*/ 147 w 372"/>
                <a:gd name="T97" fmla="*/ 573 h 603"/>
                <a:gd name="T98" fmla="*/ 134 w 372"/>
                <a:gd name="T99" fmla="*/ 580 h 603"/>
                <a:gd name="T100" fmla="*/ 133 w 372"/>
                <a:gd name="T101" fmla="*/ 594 h 603"/>
                <a:gd name="T102" fmla="*/ 144 w 372"/>
                <a:gd name="T103" fmla="*/ 602 h 603"/>
                <a:gd name="T104" fmla="*/ 366 w 372"/>
                <a:gd name="T105" fmla="*/ 600 h 603"/>
                <a:gd name="T106" fmla="*/ 372 w 372"/>
                <a:gd name="T107" fmla="*/ 588 h 603"/>
                <a:gd name="T108" fmla="*/ 367 w 372"/>
                <a:gd name="T109" fmla="*/ 403 h 603"/>
                <a:gd name="T110" fmla="*/ 297 w 372"/>
                <a:gd name="T111" fmla="*/ 37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72" h="603">
                  <a:moveTo>
                    <a:pt x="273" y="363"/>
                  </a:moveTo>
                  <a:lnTo>
                    <a:pt x="252" y="358"/>
                  </a:lnTo>
                  <a:lnTo>
                    <a:pt x="232" y="351"/>
                  </a:lnTo>
                  <a:lnTo>
                    <a:pt x="212" y="344"/>
                  </a:lnTo>
                  <a:lnTo>
                    <a:pt x="192" y="337"/>
                  </a:lnTo>
                  <a:lnTo>
                    <a:pt x="192" y="297"/>
                  </a:lnTo>
                  <a:lnTo>
                    <a:pt x="199" y="293"/>
                  </a:lnTo>
                  <a:lnTo>
                    <a:pt x="206" y="288"/>
                  </a:lnTo>
                  <a:lnTo>
                    <a:pt x="214" y="282"/>
                  </a:lnTo>
                  <a:lnTo>
                    <a:pt x="220" y="273"/>
                  </a:lnTo>
                  <a:lnTo>
                    <a:pt x="228" y="262"/>
                  </a:lnTo>
                  <a:lnTo>
                    <a:pt x="233" y="250"/>
                  </a:lnTo>
                  <a:lnTo>
                    <a:pt x="235" y="243"/>
                  </a:lnTo>
                  <a:lnTo>
                    <a:pt x="237" y="235"/>
                  </a:lnTo>
                  <a:lnTo>
                    <a:pt x="238" y="228"/>
                  </a:lnTo>
                  <a:lnTo>
                    <a:pt x="240" y="218"/>
                  </a:lnTo>
                  <a:lnTo>
                    <a:pt x="244" y="215"/>
                  </a:lnTo>
                  <a:lnTo>
                    <a:pt x="248" y="210"/>
                  </a:lnTo>
                  <a:lnTo>
                    <a:pt x="251" y="203"/>
                  </a:lnTo>
                  <a:lnTo>
                    <a:pt x="255" y="197"/>
                  </a:lnTo>
                  <a:lnTo>
                    <a:pt x="257" y="189"/>
                  </a:lnTo>
                  <a:lnTo>
                    <a:pt x="258" y="182"/>
                  </a:lnTo>
                  <a:lnTo>
                    <a:pt x="259" y="174"/>
                  </a:lnTo>
                  <a:lnTo>
                    <a:pt x="259" y="166"/>
                  </a:lnTo>
                  <a:lnTo>
                    <a:pt x="258" y="153"/>
                  </a:lnTo>
                  <a:lnTo>
                    <a:pt x="256" y="142"/>
                  </a:lnTo>
                  <a:lnTo>
                    <a:pt x="253" y="138"/>
                  </a:lnTo>
                  <a:lnTo>
                    <a:pt x="251" y="133"/>
                  </a:lnTo>
                  <a:lnTo>
                    <a:pt x="248" y="129"/>
                  </a:lnTo>
                  <a:lnTo>
                    <a:pt x="245" y="126"/>
                  </a:lnTo>
                  <a:lnTo>
                    <a:pt x="249" y="120"/>
                  </a:lnTo>
                  <a:lnTo>
                    <a:pt x="252" y="112"/>
                  </a:lnTo>
                  <a:lnTo>
                    <a:pt x="256" y="104"/>
                  </a:lnTo>
                  <a:lnTo>
                    <a:pt x="259" y="94"/>
                  </a:lnTo>
                  <a:lnTo>
                    <a:pt x="261" y="84"/>
                  </a:lnTo>
                  <a:lnTo>
                    <a:pt x="262" y="74"/>
                  </a:lnTo>
                  <a:lnTo>
                    <a:pt x="261" y="63"/>
                  </a:lnTo>
                  <a:lnTo>
                    <a:pt x="258" y="52"/>
                  </a:lnTo>
                  <a:lnTo>
                    <a:pt x="256" y="45"/>
                  </a:lnTo>
                  <a:lnTo>
                    <a:pt x="251" y="38"/>
                  </a:lnTo>
                  <a:lnTo>
                    <a:pt x="247" y="33"/>
                  </a:lnTo>
                  <a:lnTo>
                    <a:pt x="242" y="27"/>
                  </a:lnTo>
                  <a:lnTo>
                    <a:pt x="235" y="22"/>
                  </a:lnTo>
                  <a:lnTo>
                    <a:pt x="229" y="18"/>
                  </a:lnTo>
                  <a:lnTo>
                    <a:pt x="222" y="15"/>
                  </a:lnTo>
                  <a:lnTo>
                    <a:pt x="215" y="11"/>
                  </a:lnTo>
                  <a:lnTo>
                    <a:pt x="199" y="6"/>
                  </a:lnTo>
                  <a:lnTo>
                    <a:pt x="182" y="2"/>
                  </a:lnTo>
                  <a:lnTo>
                    <a:pt x="166" y="0"/>
                  </a:lnTo>
                  <a:lnTo>
                    <a:pt x="149" y="0"/>
                  </a:lnTo>
                  <a:lnTo>
                    <a:pt x="134" y="0"/>
                  </a:lnTo>
                  <a:lnTo>
                    <a:pt x="119" y="2"/>
                  </a:lnTo>
                  <a:lnTo>
                    <a:pt x="104" y="4"/>
                  </a:lnTo>
                  <a:lnTo>
                    <a:pt x="90" y="8"/>
                  </a:lnTo>
                  <a:lnTo>
                    <a:pt x="77" y="15"/>
                  </a:lnTo>
                  <a:lnTo>
                    <a:pt x="65" y="21"/>
                  </a:lnTo>
                  <a:lnTo>
                    <a:pt x="58" y="25"/>
                  </a:lnTo>
                  <a:lnTo>
                    <a:pt x="54" y="30"/>
                  </a:lnTo>
                  <a:lnTo>
                    <a:pt x="50" y="35"/>
                  </a:lnTo>
                  <a:lnTo>
                    <a:pt x="45" y="40"/>
                  </a:lnTo>
                  <a:lnTo>
                    <a:pt x="36" y="40"/>
                  </a:lnTo>
                  <a:lnTo>
                    <a:pt x="26" y="43"/>
                  </a:lnTo>
                  <a:lnTo>
                    <a:pt x="23" y="45"/>
                  </a:lnTo>
                  <a:lnTo>
                    <a:pt x="19" y="47"/>
                  </a:lnTo>
                  <a:lnTo>
                    <a:pt x="15" y="49"/>
                  </a:lnTo>
                  <a:lnTo>
                    <a:pt x="13" y="52"/>
                  </a:lnTo>
                  <a:lnTo>
                    <a:pt x="10" y="55"/>
                  </a:lnTo>
                  <a:lnTo>
                    <a:pt x="8" y="60"/>
                  </a:lnTo>
                  <a:lnTo>
                    <a:pt x="7" y="64"/>
                  </a:lnTo>
                  <a:lnTo>
                    <a:pt x="6" y="68"/>
                  </a:lnTo>
                  <a:lnTo>
                    <a:pt x="5" y="78"/>
                  </a:lnTo>
                  <a:lnTo>
                    <a:pt x="6" y="88"/>
                  </a:lnTo>
                  <a:lnTo>
                    <a:pt x="10" y="107"/>
                  </a:lnTo>
                  <a:lnTo>
                    <a:pt x="16" y="124"/>
                  </a:lnTo>
                  <a:lnTo>
                    <a:pt x="11" y="129"/>
                  </a:lnTo>
                  <a:lnTo>
                    <a:pt x="7" y="136"/>
                  </a:lnTo>
                  <a:lnTo>
                    <a:pt x="4" y="143"/>
                  </a:lnTo>
                  <a:lnTo>
                    <a:pt x="1" y="152"/>
                  </a:lnTo>
                  <a:lnTo>
                    <a:pt x="1" y="159"/>
                  </a:lnTo>
                  <a:lnTo>
                    <a:pt x="0" y="166"/>
                  </a:lnTo>
                  <a:lnTo>
                    <a:pt x="1" y="174"/>
                  </a:lnTo>
                  <a:lnTo>
                    <a:pt x="3" y="182"/>
                  </a:lnTo>
                  <a:lnTo>
                    <a:pt x="4" y="189"/>
                  </a:lnTo>
                  <a:lnTo>
                    <a:pt x="6" y="197"/>
                  </a:lnTo>
                  <a:lnTo>
                    <a:pt x="9" y="203"/>
                  </a:lnTo>
                  <a:lnTo>
                    <a:pt x="12" y="210"/>
                  </a:lnTo>
                  <a:lnTo>
                    <a:pt x="16" y="215"/>
                  </a:lnTo>
                  <a:lnTo>
                    <a:pt x="21" y="218"/>
                  </a:lnTo>
                  <a:lnTo>
                    <a:pt x="22" y="227"/>
                  </a:lnTo>
                  <a:lnTo>
                    <a:pt x="23" y="234"/>
                  </a:lnTo>
                  <a:lnTo>
                    <a:pt x="25" y="242"/>
                  </a:lnTo>
                  <a:lnTo>
                    <a:pt x="27" y="248"/>
                  </a:lnTo>
                  <a:lnTo>
                    <a:pt x="33" y="261"/>
                  </a:lnTo>
                  <a:lnTo>
                    <a:pt x="40" y="271"/>
                  </a:lnTo>
                  <a:lnTo>
                    <a:pt x="48" y="281"/>
                  </a:lnTo>
                  <a:lnTo>
                    <a:pt x="55" y="287"/>
                  </a:lnTo>
                  <a:lnTo>
                    <a:pt x="64" y="293"/>
                  </a:lnTo>
                  <a:lnTo>
                    <a:pt x="72" y="298"/>
                  </a:lnTo>
                  <a:lnTo>
                    <a:pt x="72" y="332"/>
                  </a:lnTo>
                  <a:lnTo>
                    <a:pt x="72" y="335"/>
                  </a:lnTo>
                  <a:lnTo>
                    <a:pt x="73" y="338"/>
                  </a:lnTo>
                  <a:lnTo>
                    <a:pt x="74" y="341"/>
                  </a:lnTo>
                  <a:lnTo>
                    <a:pt x="77" y="343"/>
                  </a:lnTo>
                  <a:lnTo>
                    <a:pt x="79" y="345"/>
                  </a:lnTo>
                  <a:lnTo>
                    <a:pt x="81" y="346"/>
                  </a:lnTo>
                  <a:lnTo>
                    <a:pt x="84" y="347"/>
                  </a:lnTo>
                  <a:lnTo>
                    <a:pt x="87" y="347"/>
                  </a:lnTo>
                  <a:lnTo>
                    <a:pt x="89" y="347"/>
                  </a:lnTo>
                  <a:lnTo>
                    <a:pt x="93" y="346"/>
                  </a:lnTo>
                  <a:lnTo>
                    <a:pt x="95" y="345"/>
                  </a:lnTo>
                  <a:lnTo>
                    <a:pt x="98" y="343"/>
                  </a:lnTo>
                  <a:lnTo>
                    <a:pt x="99" y="341"/>
                  </a:lnTo>
                  <a:lnTo>
                    <a:pt x="101" y="338"/>
                  </a:lnTo>
                  <a:lnTo>
                    <a:pt x="101" y="335"/>
                  </a:lnTo>
                  <a:lnTo>
                    <a:pt x="102" y="332"/>
                  </a:lnTo>
                  <a:lnTo>
                    <a:pt x="102" y="287"/>
                  </a:lnTo>
                  <a:lnTo>
                    <a:pt x="101" y="282"/>
                  </a:lnTo>
                  <a:lnTo>
                    <a:pt x="99" y="277"/>
                  </a:lnTo>
                  <a:lnTo>
                    <a:pt x="95" y="274"/>
                  </a:lnTo>
                  <a:lnTo>
                    <a:pt x="90" y="273"/>
                  </a:lnTo>
                  <a:lnTo>
                    <a:pt x="88" y="272"/>
                  </a:lnTo>
                  <a:lnTo>
                    <a:pt x="84" y="270"/>
                  </a:lnTo>
                  <a:lnTo>
                    <a:pt x="78" y="267"/>
                  </a:lnTo>
                  <a:lnTo>
                    <a:pt x="70" y="260"/>
                  </a:lnTo>
                  <a:lnTo>
                    <a:pt x="67" y="257"/>
                  </a:lnTo>
                  <a:lnTo>
                    <a:pt x="63" y="252"/>
                  </a:lnTo>
                  <a:lnTo>
                    <a:pt x="59" y="247"/>
                  </a:lnTo>
                  <a:lnTo>
                    <a:pt x="56" y="241"/>
                  </a:lnTo>
                  <a:lnTo>
                    <a:pt x="54" y="234"/>
                  </a:lnTo>
                  <a:lnTo>
                    <a:pt x="52" y="227"/>
                  </a:lnTo>
                  <a:lnTo>
                    <a:pt x="51" y="218"/>
                  </a:lnTo>
                  <a:lnTo>
                    <a:pt x="51" y="209"/>
                  </a:lnTo>
                  <a:lnTo>
                    <a:pt x="50" y="203"/>
                  </a:lnTo>
                  <a:lnTo>
                    <a:pt x="47" y="199"/>
                  </a:lnTo>
                  <a:lnTo>
                    <a:pt x="42" y="196"/>
                  </a:lnTo>
                  <a:lnTo>
                    <a:pt x="38" y="194"/>
                  </a:lnTo>
                  <a:lnTo>
                    <a:pt x="35" y="189"/>
                  </a:lnTo>
                  <a:lnTo>
                    <a:pt x="33" y="182"/>
                  </a:lnTo>
                  <a:lnTo>
                    <a:pt x="31" y="172"/>
                  </a:lnTo>
                  <a:lnTo>
                    <a:pt x="30" y="163"/>
                  </a:lnTo>
                  <a:lnTo>
                    <a:pt x="31" y="156"/>
                  </a:lnTo>
                  <a:lnTo>
                    <a:pt x="33" y="152"/>
                  </a:lnTo>
                  <a:lnTo>
                    <a:pt x="35" y="149"/>
                  </a:lnTo>
                  <a:lnTo>
                    <a:pt x="35" y="148"/>
                  </a:lnTo>
                  <a:lnTo>
                    <a:pt x="38" y="148"/>
                  </a:lnTo>
                  <a:lnTo>
                    <a:pt x="41" y="146"/>
                  </a:lnTo>
                  <a:lnTo>
                    <a:pt x="43" y="145"/>
                  </a:lnTo>
                  <a:lnTo>
                    <a:pt x="45" y="143"/>
                  </a:lnTo>
                  <a:lnTo>
                    <a:pt x="48" y="141"/>
                  </a:lnTo>
                  <a:lnTo>
                    <a:pt x="49" y="139"/>
                  </a:lnTo>
                  <a:lnTo>
                    <a:pt x="50" y="136"/>
                  </a:lnTo>
                  <a:lnTo>
                    <a:pt x="51" y="133"/>
                  </a:lnTo>
                  <a:lnTo>
                    <a:pt x="49" y="126"/>
                  </a:lnTo>
                  <a:lnTo>
                    <a:pt x="45" y="115"/>
                  </a:lnTo>
                  <a:lnTo>
                    <a:pt x="38" y="95"/>
                  </a:lnTo>
                  <a:lnTo>
                    <a:pt x="35" y="82"/>
                  </a:lnTo>
                  <a:lnTo>
                    <a:pt x="35" y="75"/>
                  </a:lnTo>
                  <a:lnTo>
                    <a:pt x="36" y="71"/>
                  </a:lnTo>
                  <a:lnTo>
                    <a:pt x="40" y="70"/>
                  </a:lnTo>
                  <a:lnTo>
                    <a:pt x="51" y="71"/>
                  </a:lnTo>
                  <a:lnTo>
                    <a:pt x="56" y="71"/>
                  </a:lnTo>
                  <a:lnTo>
                    <a:pt x="62" y="70"/>
                  </a:lnTo>
                  <a:lnTo>
                    <a:pt x="66" y="66"/>
                  </a:lnTo>
                  <a:lnTo>
                    <a:pt x="68" y="62"/>
                  </a:lnTo>
                  <a:lnTo>
                    <a:pt x="70" y="59"/>
                  </a:lnTo>
                  <a:lnTo>
                    <a:pt x="72" y="55"/>
                  </a:lnTo>
                  <a:lnTo>
                    <a:pt x="74" y="52"/>
                  </a:lnTo>
                  <a:lnTo>
                    <a:pt x="78" y="49"/>
                  </a:lnTo>
                  <a:lnTo>
                    <a:pt x="86" y="44"/>
                  </a:lnTo>
                  <a:lnTo>
                    <a:pt x="96" y="38"/>
                  </a:lnTo>
                  <a:lnTo>
                    <a:pt x="108" y="35"/>
                  </a:lnTo>
                  <a:lnTo>
                    <a:pt x="120" y="32"/>
                  </a:lnTo>
                  <a:lnTo>
                    <a:pt x="134" y="30"/>
                  </a:lnTo>
                  <a:lnTo>
                    <a:pt x="149" y="30"/>
                  </a:lnTo>
                  <a:lnTo>
                    <a:pt x="163" y="30"/>
                  </a:lnTo>
                  <a:lnTo>
                    <a:pt x="177" y="32"/>
                  </a:lnTo>
                  <a:lnTo>
                    <a:pt x="190" y="35"/>
                  </a:lnTo>
                  <a:lnTo>
                    <a:pt x="202" y="38"/>
                  </a:lnTo>
                  <a:lnTo>
                    <a:pt x="212" y="44"/>
                  </a:lnTo>
                  <a:lnTo>
                    <a:pt x="220" y="49"/>
                  </a:lnTo>
                  <a:lnTo>
                    <a:pt x="223" y="52"/>
                  </a:lnTo>
                  <a:lnTo>
                    <a:pt x="226" y="55"/>
                  </a:lnTo>
                  <a:lnTo>
                    <a:pt x="228" y="59"/>
                  </a:lnTo>
                  <a:lnTo>
                    <a:pt x="230" y="62"/>
                  </a:lnTo>
                  <a:lnTo>
                    <a:pt x="231" y="69"/>
                  </a:lnTo>
                  <a:lnTo>
                    <a:pt x="231" y="77"/>
                  </a:lnTo>
                  <a:lnTo>
                    <a:pt x="230" y="84"/>
                  </a:lnTo>
                  <a:lnTo>
                    <a:pt x="229" y="92"/>
                  </a:lnTo>
                  <a:lnTo>
                    <a:pt x="222" y="105"/>
                  </a:lnTo>
                  <a:lnTo>
                    <a:pt x="217" y="115"/>
                  </a:lnTo>
                  <a:lnTo>
                    <a:pt x="214" y="121"/>
                  </a:lnTo>
                  <a:lnTo>
                    <a:pt x="212" y="125"/>
                  </a:lnTo>
                  <a:lnTo>
                    <a:pt x="211" y="128"/>
                  </a:lnTo>
                  <a:lnTo>
                    <a:pt x="209" y="133"/>
                  </a:lnTo>
                  <a:lnTo>
                    <a:pt x="211" y="136"/>
                  </a:lnTo>
                  <a:lnTo>
                    <a:pt x="211" y="139"/>
                  </a:lnTo>
                  <a:lnTo>
                    <a:pt x="213" y="141"/>
                  </a:lnTo>
                  <a:lnTo>
                    <a:pt x="214" y="143"/>
                  </a:lnTo>
                  <a:lnTo>
                    <a:pt x="216" y="145"/>
                  </a:lnTo>
                  <a:lnTo>
                    <a:pt x="219" y="146"/>
                  </a:lnTo>
                  <a:lnTo>
                    <a:pt x="221" y="148"/>
                  </a:lnTo>
                  <a:lnTo>
                    <a:pt x="224" y="148"/>
                  </a:lnTo>
                  <a:lnTo>
                    <a:pt x="226" y="149"/>
                  </a:lnTo>
                  <a:lnTo>
                    <a:pt x="227" y="152"/>
                  </a:lnTo>
                  <a:lnTo>
                    <a:pt x="228" y="157"/>
                  </a:lnTo>
                  <a:lnTo>
                    <a:pt x="229" y="164"/>
                  </a:lnTo>
                  <a:lnTo>
                    <a:pt x="229" y="174"/>
                  </a:lnTo>
                  <a:lnTo>
                    <a:pt x="227" y="183"/>
                  </a:lnTo>
                  <a:lnTo>
                    <a:pt x="224" y="189"/>
                  </a:lnTo>
                  <a:lnTo>
                    <a:pt x="222" y="194"/>
                  </a:lnTo>
                  <a:lnTo>
                    <a:pt x="217" y="196"/>
                  </a:lnTo>
                  <a:lnTo>
                    <a:pt x="214" y="199"/>
                  </a:lnTo>
                  <a:lnTo>
                    <a:pt x="211" y="203"/>
                  </a:lnTo>
                  <a:lnTo>
                    <a:pt x="209" y="209"/>
                  </a:lnTo>
                  <a:lnTo>
                    <a:pt x="209" y="218"/>
                  </a:lnTo>
                  <a:lnTo>
                    <a:pt x="208" y="226"/>
                  </a:lnTo>
                  <a:lnTo>
                    <a:pt x="206" y="234"/>
                  </a:lnTo>
                  <a:lnTo>
                    <a:pt x="204" y="241"/>
                  </a:lnTo>
                  <a:lnTo>
                    <a:pt x="202" y="246"/>
                  </a:lnTo>
                  <a:lnTo>
                    <a:pt x="199" y="252"/>
                  </a:lnTo>
                  <a:lnTo>
                    <a:pt x="196" y="256"/>
                  </a:lnTo>
                  <a:lnTo>
                    <a:pt x="192" y="260"/>
                  </a:lnTo>
                  <a:lnTo>
                    <a:pt x="185" y="266"/>
                  </a:lnTo>
                  <a:lnTo>
                    <a:pt x="179" y="270"/>
                  </a:lnTo>
                  <a:lnTo>
                    <a:pt x="175" y="272"/>
                  </a:lnTo>
                  <a:lnTo>
                    <a:pt x="173" y="273"/>
                  </a:lnTo>
                  <a:lnTo>
                    <a:pt x="169" y="274"/>
                  </a:lnTo>
                  <a:lnTo>
                    <a:pt x="166" y="278"/>
                  </a:lnTo>
                  <a:lnTo>
                    <a:pt x="163" y="283"/>
                  </a:lnTo>
                  <a:lnTo>
                    <a:pt x="162" y="287"/>
                  </a:lnTo>
                  <a:lnTo>
                    <a:pt x="162" y="347"/>
                  </a:lnTo>
                  <a:lnTo>
                    <a:pt x="162" y="351"/>
                  </a:lnTo>
                  <a:lnTo>
                    <a:pt x="164" y="356"/>
                  </a:lnTo>
                  <a:lnTo>
                    <a:pt x="168" y="359"/>
                  </a:lnTo>
                  <a:lnTo>
                    <a:pt x="172" y="361"/>
                  </a:lnTo>
                  <a:lnTo>
                    <a:pt x="194" y="369"/>
                  </a:lnTo>
                  <a:lnTo>
                    <a:pt x="218" y="378"/>
                  </a:lnTo>
                  <a:lnTo>
                    <a:pt x="241" y="386"/>
                  </a:lnTo>
                  <a:lnTo>
                    <a:pt x="264" y="392"/>
                  </a:lnTo>
                  <a:lnTo>
                    <a:pt x="287" y="400"/>
                  </a:lnTo>
                  <a:lnTo>
                    <a:pt x="310" y="407"/>
                  </a:lnTo>
                  <a:lnTo>
                    <a:pt x="331" y="415"/>
                  </a:lnTo>
                  <a:lnTo>
                    <a:pt x="342" y="421"/>
                  </a:lnTo>
                  <a:lnTo>
                    <a:pt x="342" y="573"/>
                  </a:lnTo>
                  <a:lnTo>
                    <a:pt x="147" y="573"/>
                  </a:lnTo>
                  <a:lnTo>
                    <a:pt x="144" y="573"/>
                  </a:lnTo>
                  <a:lnTo>
                    <a:pt x="141" y="574"/>
                  </a:lnTo>
                  <a:lnTo>
                    <a:pt x="139" y="575"/>
                  </a:lnTo>
                  <a:lnTo>
                    <a:pt x="137" y="577"/>
                  </a:lnTo>
                  <a:lnTo>
                    <a:pt x="134" y="580"/>
                  </a:lnTo>
                  <a:lnTo>
                    <a:pt x="133" y="582"/>
                  </a:lnTo>
                  <a:lnTo>
                    <a:pt x="132" y="585"/>
                  </a:lnTo>
                  <a:lnTo>
                    <a:pt x="132" y="588"/>
                  </a:lnTo>
                  <a:lnTo>
                    <a:pt x="132" y="591"/>
                  </a:lnTo>
                  <a:lnTo>
                    <a:pt x="133" y="594"/>
                  </a:lnTo>
                  <a:lnTo>
                    <a:pt x="134" y="597"/>
                  </a:lnTo>
                  <a:lnTo>
                    <a:pt x="137" y="599"/>
                  </a:lnTo>
                  <a:lnTo>
                    <a:pt x="139" y="600"/>
                  </a:lnTo>
                  <a:lnTo>
                    <a:pt x="141" y="602"/>
                  </a:lnTo>
                  <a:lnTo>
                    <a:pt x="144" y="602"/>
                  </a:lnTo>
                  <a:lnTo>
                    <a:pt x="147" y="603"/>
                  </a:lnTo>
                  <a:lnTo>
                    <a:pt x="357" y="603"/>
                  </a:lnTo>
                  <a:lnTo>
                    <a:pt x="361" y="602"/>
                  </a:lnTo>
                  <a:lnTo>
                    <a:pt x="364" y="602"/>
                  </a:lnTo>
                  <a:lnTo>
                    <a:pt x="366" y="600"/>
                  </a:lnTo>
                  <a:lnTo>
                    <a:pt x="368" y="599"/>
                  </a:lnTo>
                  <a:lnTo>
                    <a:pt x="370" y="597"/>
                  </a:lnTo>
                  <a:lnTo>
                    <a:pt x="371" y="594"/>
                  </a:lnTo>
                  <a:lnTo>
                    <a:pt x="372" y="591"/>
                  </a:lnTo>
                  <a:lnTo>
                    <a:pt x="372" y="588"/>
                  </a:lnTo>
                  <a:lnTo>
                    <a:pt x="372" y="417"/>
                  </a:lnTo>
                  <a:lnTo>
                    <a:pt x="372" y="413"/>
                  </a:lnTo>
                  <a:lnTo>
                    <a:pt x="371" y="409"/>
                  </a:lnTo>
                  <a:lnTo>
                    <a:pt x="369" y="406"/>
                  </a:lnTo>
                  <a:lnTo>
                    <a:pt x="367" y="403"/>
                  </a:lnTo>
                  <a:lnTo>
                    <a:pt x="360" y="396"/>
                  </a:lnTo>
                  <a:lnTo>
                    <a:pt x="349" y="390"/>
                  </a:lnTo>
                  <a:lnTo>
                    <a:pt x="336" y="385"/>
                  </a:lnTo>
                  <a:lnTo>
                    <a:pt x="318" y="378"/>
                  </a:lnTo>
                  <a:lnTo>
                    <a:pt x="297" y="372"/>
                  </a:lnTo>
                  <a:lnTo>
                    <a:pt x="273" y="3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3152" tIns="36576" rIns="73152" bIns="36576" numCol="1" anchor="t" anchorCtr="0" compatLnSpc="1">
              <a:prstTxWarp prst="textNoShape">
                <a:avLst/>
              </a:prstTxWarp>
            </a:bodyPr>
            <a:lstStyle/>
            <a:p>
              <a:endParaRPr lang="en-US" sz="1585"/>
            </a:p>
          </p:txBody>
        </p:sp>
      </p:grpSp>
    </p:spTree>
    <p:extLst>
      <p:ext uri="{BB962C8B-B14F-4D97-AF65-F5344CB8AC3E}">
        <p14:creationId xmlns:p14="http://schemas.microsoft.com/office/powerpoint/2010/main" val="100898385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a:t>Creating Repository</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17</a:t>
            </a:fld>
            <a:endParaRPr lang="en-US" dirty="0"/>
          </a:p>
        </p:txBody>
      </p:sp>
      <p:sp>
        <p:nvSpPr>
          <p:cNvPr id="12" name="Rectangle 11"/>
          <p:cNvSpPr/>
          <p:nvPr/>
        </p:nvSpPr>
        <p:spPr>
          <a:xfrm>
            <a:off x="291551" y="601520"/>
            <a:ext cx="3109913" cy="414338"/>
          </a:xfrm>
          <a:prstGeom prst="rect">
            <a:avLst/>
          </a:prstGeom>
          <a:noFill/>
          <a:ln>
            <a:noFill/>
          </a:ln>
          <a:effectLst/>
        </p:spPr>
        <p:style>
          <a:lnRef idx="1">
            <a:schemeClr val="accent5"/>
          </a:lnRef>
          <a:fillRef idx="3">
            <a:schemeClr val="accent5"/>
          </a:fillRef>
          <a:effectRef idx="2">
            <a:schemeClr val="accent5"/>
          </a:effectRef>
          <a:fontRef idx="minor">
            <a:schemeClr val="lt1"/>
          </a:fontRef>
        </p:style>
        <p:txBody>
          <a:bodyPr rIns="45720" anchor="ctr"/>
          <a:lstStyle/>
          <a:p>
            <a:pPr>
              <a:defRPr/>
            </a:pPr>
            <a:r>
              <a:rPr lang="en-US" sz="1200" b="1" dirty="0">
                <a:solidFill>
                  <a:schemeClr val="tx2"/>
                </a:solidFill>
              </a:rPr>
              <a:t>Steps to create new Repository</a:t>
            </a:r>
          </a:p>
        </p:txBody>
      </p:sp>
      <p:sp>
        <p:nvSpPr>
          <p:cNvPr id="13" name="TextBox 12"/>
          <p:cNvSpPr txBox="1"/>
          <p:nvPr/>
        </p:nvSpPr>
        <p:spPr>
          <a:xfrm>
            <a:off x="558433" y="1232883"/>
            <a:ext cx="2075190" cy="461665"/>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a:solidFill>
                  <a:schemeClr val="tx2"/>
                </a:solidFill>
              </a:rPr>
              <a:t>In the upper-right corner of any page, use the  drop-down menu, and select </a:t>
            </a:r>
            <a:r>
              <a:rPr lang="en-US" sz="800" b="1" dirty="0">
                <a:solidFill>
                  <a:schemeClr val="tx2"/>
                </a:solidFill>
              </a:rPr>
              <a:t>New repository</a:t>
            </a:r>
            <a:endParaRPr lang="en-US" sz="800" dirty="0">
              <a:solidFill>
                <a:schemeClr val="tx2"/>
              </a:solidFill>
            </a:endParaRPr>
          </a:p>
        </p:txBody>
      </p:sp>
      <p:sp>
        <p:nvSpPr>
          <p:cNvPr id="14" name="Oval 13"/>
          <p:cNvSpPr/>
          <p:nvPr/>
        </p:nvSpPr>
        <p:spPr>
          <a:xfrm>
            <a:off x="393174" y="1391709"/>
            <a:ext cx="182880" cy="1817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bg1"/>
                </a:solidFill>
              </a:rPr>
              <a:t>1</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190" y="1694548"/>
            <a:ext cx="1221284" cy="126298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58433" y="2980405"/>
            <a:ext cx="2075190" cy="338554"/>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a:solidFill>
                  <a:schemeClr val="tx2"/>
                </a:solidFill>
              </a:rPr>
              <a:t>Type a short, memorable name for your repository. For example, "hello-world"</a:t>
            </a:r>
          </a:p>
        </p:txBody>
      </p:sp>
      <p:sp>
        <p:nvSpPr>
          <p:cNvPr id="17" name="Oval 16"/>
          <p:cNvSpPr/>
          <p:nvPr/>
        </p:nvSpPr>
        <p:spPr>
          <a:xfrm>
            <a:off x="393174" y="3077677"/>
            <a:ext cx="182880" cy="1817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bg1"/>
                </a:solidFill>
              </a:rPr>
              <a:t>2</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190" y="3419199"/>
            <a:ext cx="2543845" cy="119447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364478" y="1294437"/>
            <a:ext cx="2074196" cy="338554"/>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a:solidFill>
                  <a:schemeClr val="tx2"/>
                </a:solidFill>
              </a:rPr>
              <a:t>Type a short, memorable name for your repository. For example, "hello-world"</a:t>
            </a:r>
          </a:p>
        </p:txBody>
      </p:sp>
      <p:sp>
        <p:nvSpPr>
          <p:cNvPr id="20" name="Oval 19"/>
          <p:cNvSpPr/>
          <p:nvPr/>
        </p:nvSpPr>
        <p:spPr>
          <a:xfrm>
            <a:off x="3199219" y="1391709"/>
            <a:ext cx="182880" cy="1817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bg1"/>
                </a:solidFill>
              </a:rPr>
              <a:t>3</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93129" y="1715399"/>
            <a:ext cx="2618314" cy="110412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323768" y="2918850"/>
            <a:ext cx="2075190" cy="461665"/>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a:solidFill>
                  <a:schemeClr val="tx2"/>
                </a:solidFill>
              </a:rPr>
              <a:t>Choose a repository visibility. For more information, see "About repository visibility."</a:t>
            </a:r>
          </a:p>
        </p:txBody>
      </p:sp>
      <p:sp>
        <p:nvSpPr>
          <p:cNvPr id="23" name="Oval 22"/>
          <p:cNvSpPr/>
          <p:nvPr/>
        </p:nvSpPr>
        <p:spPr>
          <a:xfrm>
            <a:off x="3158509" y="3077677"/>
            <a:ext cx="182880" cy="1817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bg1"/>
                </a:solidFill>
              </a:rPr>
              <a:t>4</a:t>
            </a:r>
          </a:p>
        </p:txBody>
      </p:sp>
      <p:pic>
        <p:nvPicPr>
          <p:cNvPr id="24" name="Picture 24"/>
          <p:cNvPicPr>
            <a:picLocks noChangeAspect="1"/>
          </p:cNvPicPr>
          <p:nvPr/>
        </p:nvPicPr>
        <p:blipFill>
          <a:blip r:embed="rId5">
            <a:extLst>
              <a:ext uri="{28A0092B-C50C-407E-A947-70E740481C1C}">
                <a14:useLocalDpi xmlns:a14="http://schemas.microsoft.com/office/drawing/2010/main" val="0"/>
              </a:ext>
            </a:extLst>
          </a:blip>
          <a:srcRect r="13908"/>
          <a:stretch>
            <a:fillRect/>
          </a:stretch>
        </p:blipFill>
        <p:spPr bwMode="auto">
          <a:xfrm>
            <a:off x="3285185" y="3366615"/>
            <a:ext cx="2619306" cy="131660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6463503" y="1952353"/>
            <a:ext cx="2075190" cy="461665"/>
          </a:xfrm>
          <a:prstGeom prst="rect">
            <a:avLst/>
          </a:prstGeom>
          <a:solidFill>
            <a:schemeClr val="accent3">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a:solidFill>
                  <a:schemeClr val="tx2"/>
                </a:solidFill>
              </a:rPr>
              <a:t>Choose a repository visibility. For more information, see "About repository visibility.“ and click “Create Repository”</a:t>
            </a:r>
          </a:p>
        </p:txBody>
      </p:sp>
      <p:sp>
        <p:nvSpPr>
          <p:cNvPr id="26" name="Oval 25"/>
          <p:cNvSpPr/>
          <p:nvPr/>
        </p:nvSpPr>
        <p:spPr>
          <a:xfrm>
            <a:off x="6298245" y="2111179"/>
            <a:ext cx="182880" cy="181704"/>
          </a:xfrm>
          <a:prstGeom prst="ellipse">
            <a:avLst/>
          </a:prstGeom>
          <a:solidFill>
            <a:srgbClr val="2C67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solidFill>
                  <a:schemeClr val="bg1"/>
                </a:solidFill>
              </a:rPr>
              <a:t>5</a:t>
            </a:r>
          </a:p>
        </p:txBody>
      </p:sp>
      <p:pic>
        <p:nvPicPr>
          <p:cNvPr id="27" name="Picture 2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55274" y="2526610"/>
            <a:ext cx="2618314" cy="119944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28" name="Snip Same Side Corner Rectangle 27"/>
          <p:cNvSpPr/>
          <p:nvPr/>
        </p:nvSpPr>
        <p:spPr>
          <a:xfrm>
            <a:off x="8091487" y="580300"/>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148515168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a:t>Markdown Overview</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18</a:t>
            </a:fld>
            <a:endParaRPr lang="en-US" dirty="0"/>
          </a:p>
        </p:txBody>
      </p:sp>
      <p:sp>
        <p:nvSpPr>
          <p:cNvPr id="10" name="TextBox 9"/>
          <p:cNvSpPr txBox="1"/>
          <p:nvPr/>
        </p:nvSpPr>
        <p:spPr>
          <a:xfrm rot="5400000">
            <a:off x="647005" y="131236"/>
            <a:ext cx="430887" cy="1331433"/>
          </a:xfrm>
          <a:prstGeom prst="rect">
            <a:avLst/>
          </a:prstGeom>
          <a:noFill/>
        </p:spPr>
        <p:txBody>
          <a:bodyPr vert="vert270">
            <a:spAutoFit/>
          </a:bodyPr>
          <a:lstStyle/>
          <a:p>
            <a:pPr algn="ctr" defTabSz="914298" eaLnBrk="1" fontAlgn="auto" hangingPunct="1">
              <a:spcBef>
                <a:spcPts val="0"/>
              </a:spcBef>
              <a:spcAft>
                <a:spcPts val="0"/>
              </a:spcAft>
              <a:defRPr/>
            </a:pPr>
            <a:r>
              <a:rPr lang="en-US" sz="1600" b="1" dirty="0">
                <a:solidFill>
                  <a:schemeClr val="tx2"/>
                </a:solidFill>
                <a:latin typeface="Calibri" panose="020F0502020204030204"/>
                <a:cs typeface="+mn-cs"/>
              </a:rPr>
              <a:t>Markdown</a:t>
            </a:r>
          </a:p>
        </p:txBody>
      </p:sp>
      <p:sp>
        <p:nvSpPr>
          <p:cNvPr id="8" name="Rectangle 7"/>
          <p:cNvSpPr/>
          <p:nvPr/>
        </p:nvSpPr>
        <p:spPr>
          <a:xfrm>
            <a:off x="327660" y="942188"/>
            <a:ext cx="8412480" cy="507831"/>
          </a:xfrm>
          <a:prstGeom prst="rect">
            <a:avLst/>
          </a:prstGeom>
        </p:spPr>
        <p:txBody>
          <a:bodyPr wrap="square">
            <a:spAutoFit/>
          </a:bodyPr>
          <a:lstStyle/>
          <a:p>
            <a:pPr>
              <a:defRPr/>
            </a:pPr>
            <a:r>
              <a:rPr lang="en-US" altLang="en-US" sz="900" dirty="0">
                <a:solidFill>
                  <a:schemeClr val="tx2"/>
                </a:solidFill>
                <a:cs typeface="Arial" panose="020B0604020202020204" pitchFamily="34" charset="0"/>
              </a:rPr>
              <a:t>Markdown is a way to style text on the web. You control the display of the document; formatting words as bold or italic, adding images, and creating lists are just a few of the things we can do with Markdown. Mostly, Markdown is just regular text with a few non-alphabetic characters thrown in, like # or * </a:t>
            </a:r>
          </a:p>
          <a:p>
            <a:pPr>
              <a:defRPr/>
            </a:pPr>
            <a:endParaRPr lang="en-US" sz="900" dirty="0">
              <a:solidFill>
                <a:schemeClr val="tx2"/>
              </a:solidFill>
            </a:endParaRPr>
          </a:p>
        </p:txBody>
      </p:sp>
      <p:pic>
        <p:nvPicPr>
          <p:cNvPr id="11"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55229" y="1500568"/>
            <a:ext cx="3261654" cy="194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0318" y="1535512"/>
            <a:ext cx="3261654" cy="69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705" y="2303597"/>
            <a:ext cx="3256815" cy="1054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0312" y="3361655"/>
            <a:ext cx="3305208" cy="6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9026" y="4128347"/>
            <a:ext cx="3266494" cy="5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55229" y="3362873"/>
            <a:ext cx="3261654" cy="75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89103" y="4137959"/>
            <a:ext cx="3227780" cy="57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rot="16200000">
            <a:off x="-1100477" y="2934548"/>
            <a:ext cx="3245391" cy="276335"/>
          </a:xfrm>
          <a:prstGeom prst="rect">
            <a:avLst/>
          </a:prstGeom>
          <a:solidFill>
            <a:srgbClr val="059554"/>
          </a:solidFill>
          <a:ln>
            <a:noFill/>
          </a:ln>
          <a:effectLst/>
        </p:spPr>
        <p:style>
          <a:lnRef idx="1">
            <a:schemeClr val="accent5"/>
          </a:lnRef>
          <a:fillRef idx="3">
            <a:schemeClr val="accent5"/>
          </a:fillRef>
          <a:effectRef idx="2">
            <a:schemeClr val="accent5"/>
          </a:effectRef>
          <a:fontRef idx="minor">
            <a:schemeClr val="lt1"/>
          </a:fontRef>
        </p:style>
        <p:txBody>
          <a:bodyPr rIns="45720" anchor="ctr"/>
          <a:lstStyle/>
          <a:p>
            <a:pPr algn="ctr">
              <a:defRPr/>
            </a:pPr>
            <a:r>
              <a:rPr lang="en-US" sz="1400" b="1" dirty="0">
                <a:solidFill>
                  <a:schemeClr val="bg1"/>
                </a:solidFill>
              </a:rPr>
              <a:t>Syntax Guide</a:t>
            </a:r>
          </a:p>
        </p:txBody>
      </p:sp>
    </p:spTree>
    <p:extLst>
      <p:ext uri="{BB962C8B-B14F-4D97-AF65-F5344CB8AC3E}">
        <p14:creationId xmlns:p14="http://schemas.microsoft.com/office/powerpoint/2010/main" val="831063009"/>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Key sharing</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19</a:t>
            </a:fld>
            <a:endParaRPr lang="en-US" dirty="0"/>
          </a:p>
        </p:txBody>
      </p:sp>
      <p:grpSp>
        <p:nvGrpSpPr>
          <p:cNvPr id="3" name="Group 2"/>
          <p:cNvGrpSpPr/>
          <p:nvPr/>
        </p:nvGrpSpPr>
        <p:grpSpPr>
          <a:xfrm>
            <a:off x="384048" y="1025838"/>
            <a:ext cx="7540751" cy="3241578"/>
            <a:chOff x="3352102" y="1557545"/>
            <a:chExt cx="10286551" cy="4421927"/>
          </a:xfrm>
        </p:grpSpPr>
        <p:grpSp>
          <p:nvGrpSpPr>
            <p:cNvPr id="29" name="Group 28">
              <a:extLst>
                <a:ext uri="{FF2B5EF4-FFF2-40B4-BE49-F238E27FC236}">
                  <a16:creationId xmlns:a16="http://schemas.microsoft.com/office/drawing/2014/main" id="{EE60CF45-182E-4579-B7A6-6A60FFC1E8E5}"/>
                </a:ext>
              </a:extLst>
            </p:cNvPr>
            <p:cNvGrpSpPr/>
            <p:nvPr/>
          </p:nvGrpSpPr>
          <p:grpSpPr>
            <a:xfrm>
              <a:off x="3352102" y="1557545"/>
              <a:ext cx="5487798" cy="4421927"/>
              <a:chOff x="3352102" y="1557545"/>
              <a:chExt cx="5487798" cy="4421927"/>
            </a:xfrm>
          </p:grpSpPr>
          <p:grpSp>
            <p:nvGrpSpPr>
              <p:cNvPr id="30" name="Group 29">
                <a:extLst>
                  <a:ext uri="{FF2B5EF4-FFF2-40B4-BE49-F238E27FC236}">
                    <a16:creationId xmlns:a16="http://schemas.microsoft.com/office/drawing/2014/main" id="{8D230284-43A8-48F6-AB44-358D4A5B8B4A}"/>
                  </a:ext>
                </a:extLst>
              </p:cNvPr>
              <p:cNvGrpSpPr/>
              <p:nvPr/>
            </p:nvGrpSpPr>
            <p:grpSpPr>
              <a:xfrm>
                <a:off x="3352102" y="1557545"/>
                <a:ext cx="5487795" cy="4421927"/>
                <a:chOff x="2332040" y="1664133"/>
                <a:chExt cx="4233863" cy="3411539"/>
              </a:xfrm>
            </p:grpSpPr>
            <p:sp>
              <p:nvSpPr>
                <p:cNvPr id="33" name="Freeform 6">
                  <a:extLst>
                    <a:ext uri="{FF2B5EF4-FFF2-40B4-BE49-F238E27FC236}">
                      <a16:creationId xmlns:a16="http://schemas.microsoft.com/office/drawing/2014/main" id="{A33E5968-76BE-4ACF-8D37-2A955EE0B8AC}"/>
                    </a:ext>
                  </a:extLst>
                </p:cNvPr>
                <p:cNvSpPr>
                  <a:spLocks/>
                </p:cNvSpPr>
                <p:nvPr/>
              </p:nvSpPr>
              <p:spPr bwMode="auto">
                <a:xfrm>
                  <a:off x="3733803" y="4581959"/>
                  <a:ext cx="1438276" cy="455613"/>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ysClr val="window" lastClr="FFFFFF">
                        <a:lumMod val="75000"/>
                      </a:sysClr>
                    </a:gs>
                    <a:gs pos="77000">
                      <a:sysClr val="window" lastClr="FFFFFF">
                        <a:lumMod val="85000"/>
                      </a:sysClr>
                    </a:gs>
                    <a:gs pos="37000">
                      <a:sysClr val="window" lastClr="FFFFFF">
                        <a:lumMod val="85000"/>
                      </a:sysClr>
                    </a:gs>
                    <a:gs pos="100000">
                      <a:sysClr val="window" lastClr="FFFFFF">
                        <a:lumMod val="75000"/>
                      </a:sysClr>
                    </a:gs>
                  </a:gsLst>
                  <a:lin ang="5400000" scaled="1"/>
                  <a:tileRect/>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Calibri Light"/>
                  </a:endParaRPr>
                </a:p>
              </p:txBody>
            </p:sp>
            <p:sp>
              <p:nvSpPr>
                <p:cNvPr id="34" name="Freeform 7">
                  <a:extLst>
                    <a:ext uri="{FF2B5EF4-FFF2-40B4-BE49-F238E27FC236}">
                      <a16:creationId xmlns:a16="http://schemas.microsoft.com/office/drawing/2014/main" id="{E7B2EB11-82D7-4B6D-807D-4438603B709D}"/>
                    </a:ext>
                  </a:extLst>
                </p:cNvPr>
                <p:cNvSpPr>
                  <a:spLocks/>
                </p:cNvSpPr>
                <p:nvPr/>
              </p:nvSpPr>
              <p:spPr bwMode="auto">
                <a:xfrm>
                  <a:off x="3724279" y="5034396"/>
                  <a:ext cx="1457326" cy="41276"/>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ysClr val="window" lastClr="FFFFFF">
                        <a:lumMod val="65000"/>
                      </a:sysClr>
                    </a:gs>
                    <a:gs pos="44000">
                      <a:sysClr val="window" lastClr="FFFFFF">
                        <a:lumMod val="85000"/>
                      </a:sysClr>
                    </a:gs>
                    <a:gs pos="100000">
                      <a:sysClr val="window" lastClr="FFFFFF">
                        <a:lumMod val="65000"/>
                      </a:sysClr>
                    </a:gs>
                  </a:gsLst>
                  <a:lin ang="5400000" scaled="1"/>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Calibri Light"/>
                  </a:endParaRPr>
                </a:p>
              </p:txBody>
            </p:sp>
            <p:sp>
              <p:nvSpPr>
                <p:cNvPr id="35" name="Freeform 8">
                  <a:extLst>
                    <a:ext uri="{FF2B5EF4-FFF2-40B4-BE49-F238E27FC236}">
                      <a16:creationId xmlns:a16="http://schemas.microsoft.com/office/drawing/2014/main" id="{B36ECAF6-2EFC-4F44-99E8-3914B57ED909}"/>
                    </a:ext>
                  </a:extLst>
                </p:cNvPr>
                <p:cNvSpPr>
                  <a:spLocks/>
                </p:cNvSpPr>
                <p:nvPr/>
              </p:nvSpPr>
              <p:spPr bwMode="auto">
                <a:xfrm>
                  <a:off x="2332040" y="1664133"/>
                  <a:ext cx="4233863" cy="2935289"/>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ysClr val="window" lastClr="FFFFFF">
                        <a:lumMod val="75000"/>
                        <a:tint val="66000"/>
                        <a:satMod val="160000"/>
                      </a:sysClr>
                    </a:gs>
                    <a:gs pos="50000">
                      <a:sysClr val="window" lastClr="FFFFFF">
                        <a:lumMod val="75000"/>
                        <a:tint val="44500"/>
                        <a:satMod val="160000"/>
                      </a:sysClr>
                    </a:gs>
                    <a:gs pos="100000">
                      <a:sysClr val="window" lastClr="FFFFFF">
                        <a:lumMod val="75000"/>
                        <a:tint val="23500"/>
                        <a:satMod val="160000"/>
                      </a:sysClr>
                    </a:gs>
                  </a:gsLst>
                  <a:lin ang="16200000" scaled="1"/>
                  <a:tileRect/>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Calibri Light"/>
                  </a:endParaRPr>
                </a:p>
              </p:txBody>
            </p:sp>
            <p:sp>
              <p:nvSpPr>
                <p:cNvPr id="36" name="Freeform 9">
                  <a:extLst>
                    <a:ext uri="{FF2B5EF4-FFF2-40B4-BE49-F238E27FC236}">
                      <a16:creationId xmlns:a16="http://schemas.microsoft.com/office/drawing/2014/main" id="{290B2123-2E9D-48EC-9ACA-04B5A7A52194}"/>
                    </a:ext>
                  </a:extLst>
                </p:cNvPr>
                <p:cNvSpPr>
                  <a:spLocks/>
                </p:cNvSpPr>
                <p:nvPr/>
              </p:nvSpPr>
              <p:spPr bwMode="auto">
                <a:xfrm>
                  <a:off x="2332040" y="1664133"/>
                  <a:ext cx="4233863" cy="2554289"/>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ysClr val="windowText" lastClr="000000">
                    <a:lumMod val="95000"/>
                    <a:lumOff val="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Calibri Light"/>
                  </a:endParaRPr>
                </a:p>
              </p:txBody>
            </p:sp>
            <p:sp>
              <p:nvSpPr>
                <p:cNvPr id="37" name="Rectangle 10">
                  <a:extLst>
                    <a:ext uri="{FF2B5EF4-FFF2-40B4-BE49-F238E27FC236}">
                      <a16:creationId xmlns:a16="http://schemas.microsoft.com/office/drawing/2014/main" id="{9C5799E4-C010-407A-A796-D31D8E33CB1F}"/>
                    </a:ext>
                  </a:extLst>
                </p:cNvPr>
                <p:cNvSpPr>
                  <a:spLocks noChangeArrowheads="1"/>
                </p:cNvSpPr>
                <p:nvPr/>
              </p:nvSpPr>
              <p:spPr bwMode="auto">
                <a:xfrm>
                  <a:off x="2487615" y="1829233"/>
                  <a:ext cx="3924301" cy="2224089"/>
                </a:xfrm>
                <a:prstGeom prst="rect">
                  <a:avLst/>
                </a:prstGeom>
                <a:solidFill>
                  <a:sysClr val="windowText" lastClr="000000">
                    <a:lumMod val="85000"/>
                    <a:lumOff val="1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Calibri Light"/>
                  </a:endParaRPr>
                </a:p>
              </p:txBody>
            </p:sp>
            <p:sp>
              <p:nvSpPr>
                <p:cNvPr id="38" name="Rectangle 11">
                  <a:extLst>
                    <a:ext uri="{FF2B5EF4-FFF2-40B4-BE49-F238E27FC236}">
                      <a16:creationId xmlns:a16="http://schemas.microsoft.com/office/drawing/2014/main" id="{B045DB58-C8A5-467D-AD75-C77DF88C5BF1}"/>
                    </a:ext>
                  </a:extLst>
                </p:cNvPr>
                <p:cNvSpPr>
                  <a:spLocks noChangeArrowheads="1"/>
                </p:cNvSpPr>
                <p:nvPr/>
              </p:nvSpPr>
              <p:spPr bwMode="auto">
                <a:xfrm>
                  <a:off x="2487615" y="1829233"/>
                  <a:ext cx="3924302" cy="41276"/>
                </a:xfrm>
                <a:prstGeom prst="rect">
                  <a:avLst/>
                </a:prstGeom>
                <a:solidFill>
                  <a:sysClr val="window" lastClr="FFFFFF">
                    <a:lumMod val="6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Calibri Light"/>
                  </a:endParaRPr>
                </a:p>
              </p:txBody>
            </p:sp>
          </p:grpSp>
          <p:sp>
            <p:nvSpPr>
              <p:cNvPr id="32" name="Freeform 24">
                <a:extLst>
                  <a:ext uri="{FF2B5EF4-FFF2-40B4-BE49-F238E27FC236}">
                    <a16:creationId xmlns:a16="http://schemas.microsoft.com/office/drawing/2014/main" id="{A95BEA19-5522-405B-AD7A-2F24C475D02E}"/>
                  </a:ext>
                </a:extLst>
              </p:cNvPr>
              <p:cNvSpPr>
                <a:spLocks/>
              </p:cNvSpPr>
              <p:nvPr/>
            </p:nvSpPr>
            <p:spPr bwMode="auto">
              <a:xfrm>
                <a:off x="5823362" y="1557545"/>
                <a:ext cx="3016538" cy="3244942"/>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ysClr val="window" lastClr="FFFFFF">
                      <a:alpha val="36000"/>
                    </a:sysClr>
                  </a:gs>
                  <a:gs pos="50000">
                    <a:sysClr val="window" lastClr="FFFFFF">
                      <a:alpha val="13000"/>
                    </a:sysClr>
                  </a:gs>
                  <a:gs pos="100000">
                    <a:srgbClr val="3C5D7A">
                      <a:tint val="23500"/>
                      <a:satMod val="160000"/>
                      <a:alpha val="0"/>
                    </a:srgbClr>
                  </a:gs>
                </a:gsLst>
                <a:lin ang="5400000" scaled="0"/>
              </a:gra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smtClean="0">
                  <a:ln>
                    <a:noFill/>
                  </a:ln>
                  <a:solidFill>
                    <a:prstClr val="black"/>
                  </a:solidFill>
                  <a:effectLst/>
                  <a:uLnTx/>
                  <a:uFillTx/>
                  <a:latin typeface="Calibri Light"/>
                </a:endParaRPr>
              </a:p>
            </p:txBody>
          </p:sp>
        </p:grpSp>
        <p:grpSp>
          <p:nvGrpSpPr>
            <p:cNvPr id="39" name="Group 38">
              <a:extLst>
                <a:ext uri="{FF2B5EF4-FFF2-40B4-BE49-F238E27FC236}">
                  <a16:creationId xmlns:a16="http://schemas.microsoft.com/office/drawing/2014/main" id="{70A3FDF0-A735-409B-90B2-84380C19F252}"/>
                </a:ext>
              </a:extLst>
            </p:cNvPr>
            <p:cNvGrpSpPr/>
            <p:nvPr/>
          </p:nvGrpSpPr>
          <p:grpSpPr>
            <a:xfrm flipH="1">
              <a:off x="8542191" y="1886411"/>
              <a:ext cx="5096462" cy="2599864"/>
              <a:chOff x="-1872001" y="841830"/>
              <a:chExt cx="8791689" cy="4484914"/>
            </a:xfrm>
          </p:grpSpPr>
          <p:sp>
            <p:nvSpPr>
              <p:cNvPr id="40" name="Rectangle 39">
                <a:extLst>
                  <a:ext uri="{FF2B5EF4-FFF2-40B4-BE49-F238E27FC236}">
                    <a16:creationId xmlns:a16="http://schemas.microsoft.com/office/drawing/2014/main" id="{815AF128-DF54-4F82-B613-A56E383CC5A7}"/>
                  </a:ext>
                </a:extLst>
              </p:cNvPr>
              <p:cNvSpPr/>
              <p:nvPr/>
            </p:nvSpPr>
            <p:spPr>
              <a:xfrm>
                <a:off x="-1872001" y="841830"/>
                <a:ext cx="8791689" cy="1276949"/>
              </a:xfrm>
              <a:prstGeom prst="rect">
                <a:avLst/>
              </a:prstGeom>
              <a:solidFill>
                <a:srgbClr val="328DFF"/>
              </a:solidFill>
              <a:ln w="12700" cap="flat" cmpd="sng" algn="ctr">
                <a:noFill/>
                <a:prstDash val="solid"/>
                <a:miter lim="800000"/>
              </a:ln>
              <a:effectLst/>
            </p:spPr>
            <p:txBody>
              <a:bodyPr lIns="274320" rIns="274320" rtlCol="0" anchor="ctr"/>
              <a:lstStyle/>
              <a:p>
                <a:pPr lvl="0" defTabSz="914400"/>
                <a:r>
                  <a:rPr lang="en-US" sz="1200" kern="0" dirty="0">
                    <a:solidFill>
                      <a:prstClr val="white"/>
                    </a:solidFill>
                  </a:rPr>
                  <a:t>Generating a new SSH key</a:t>
                </a:r>
              </a:p>
            </p:txBody>
          </p:sp>
          <p:sp>
            <p:nvSpPr>
              <p:cNvPr id="41" name="Right Triangle 40">
                <a:extLst>
                  <a:ext uri="{FF2B5EF4-FFF2-40B4-BE49-F238E27FC236}">
                    <a16:creationId xmlns:a16="http://schemas.microsoft.com/office/drawing/2014/main" id="{E7AD22C7-E92C-498A-9C26-83A650347343}"/>
                  </a:ext>
                </a:extLst>
              </p:cNvPr>
              <p:cNvSpPr/>
              <p:nvPr/>
            </p:nvSpPr>
            <p:spPr>
              <a:xfrm rot="5400000">
                <a:off x="6765121" y="2116977"/>
                <a:ext cx="152761" cy="156368"/>
              </a:xfrm>
              <a:prstGeom prst="rtTriangle">
                <a:avLst/>
              </a:prstGeom>
              <a:solidFill>
                <a:schemeClr val="accent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white"/>
                  </a:solidFill>
                  <a:effectLst/>
                  <a:uLnTx/>
                  <a:uFillTx/>
                  <a:latin typeface="Calibri Light"/>
                  <a:ea typeface="+mn-ea"/>
                  <a:cs typeface="+mn-cs"/>
                </a:endParaRPr>
              </a:p>
            </p:txBody>
          </p:sp>
          <p:sp>
            <p:nvSpPr>
              <p:cNvPr id="42" name="Rectangle 41">
                <a:extLst>
                  <a:ext uri="{FF2B5EF4-FFF2-40B4-BE49-F238E27FC236}">
                    <a16:creationId xmlns:a16="http://schemas.microsoft.com/office/drawing/2014/main" id="{E6B23C58-6300-4B33-AA22-88B464556E10}"/>
                  </a:ext>
                </a:extLst>
              </p:cNvPr>
              <p:cNvSpPr/>
              <p:nvPr/>
            </p:nvSpPr>
            <p:spPr>
              <a:xfrm>
                <a:off x="-1872001" y="2369432"/>
                <a:ext cx="8791687" cy="1276949"/>
              </a:xfrm>
              <a:prstGeom prst="rect">
                <a:avLst/>
              </a:prstGeom>
              <a:solidFill>
                <a:srgbClr val="027198"/>
              </a:solidFill>
              <a:ln w="12700" cap="flat" cmpd="sng" algn="ctr">
                <a:noFill/>
                <a:prstDash val="solid"/>
                <a:miter lim="800000"/>
              </a:ln>
              <a:effectLst/>
            </p:spPr>
            <p:txBody>
              <a:bodyPr lIns="274320" rIns="274320" rtlCol="0" anchor="ctr"/>
              <a:lstStyle/>
              <a:p>
                <a:pPr lvl="0" defTabSz="914400"/>
                <a:r>
                  <a:rPr lang="en-US" sz="1200" kern="0" dirty="0">
                    <a:solidFill>
                      <a:prstClr val="white"/>
                    </a:solidFill>
                  </a:rPr>
                  <a:t>Adding your SSH key to the </a:t>
                </a:r>
                <a:r>
                  <a:rPr lang="en-US" sz="1200" kern="0" dirty="0" err="1">
                    <a:solidFill>
                      <a:prstClr val="white"/>
                    </a:solidFill>
                  </a:rPr>
                  <a:t>ssh</a:t>
                </a:r>
                <a:r>
                  <a:rPr lang="en-US" sz="1200" kern="0" dirty="0">
                    <a:solidFill>
                      <a:prstClr val="white"/>
                    </a:solidFill>
                  </a:rPr>
                  <a:t>-agent</a:t>
                </a:r>
              </a:p>
            </p:txBody>
          </p:sp>
          <p:sp>
            <p:nvSpPr>
              <p:cNvPr id="43" name="Right Triangle 42">
                <a:extLst>
                  <a:ext uri="{FF2B5EF4-FFF2-40B4-BE49-F238E27FC236}">
                    <a16:creationId xmlns:a16="http://schemas.microsoft.com/office/drawing/2014/main" id="{C0F2B604-06B5-47DE-9064-35F71342F269}"/>
                  </a:ext>
                </a:extLst>
              </p:cNvPr>
              <p:cNvSpPr/>
              <p:nvPr/>
            </p:nvSpPr>
            <p:spPr>
              <a:xfrm rot="5400000">
                <a:off x="6765121" y="3644579"/>
                <a:ext cx="152761" cy="156368"/>
              </a:xfrm>
              <a:prstGeom prst="rtTriangle">
                <a:avLst/>
              </a:prstGeom>
              <a:solidFill>
                <a:srgbClr val="92667D">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white"/>
                  </a:solidFill>
                  <a:effectLst/>
                  <a:uLnTx/>
                  <a:uFillTx/>
                  <a:latin typeface="Calibri Light"/>
                  <a:ea typeface="+mn-ea"/>
                  <a:cs typeface="+mn-cs"/>
                </a:endParaRPr>
              </a:p>
            </p:txBody>
          </p:sp>
          <p:sp>
            <p:nvSpPr>
              <p:cNvPr id="44" name="Rectangle 43">
                <a:extLst>
                  <a:ext uri="{FF2B5EF4-FFF2-40B4-BE49-F238E27FC236}">
                    <a16:creationId xmlns:a16="http://schemas.microsoft.com/office/drawing/2014/main" id="{4A7009B8-2EB6-4AE5-8CFA-BC8D20670C7F}"/>
                  </a:ext>
                </a:extLst>
              </p:cNvPr>
              <p:cNvSpPr/>
              <p:nvPr/>
            </p:nvSpPr>
            <p:spPr>
              <a:xfrm>
                <a:off x="-1872001" y="3897032"/>
                <a:ext cx="8791687" cy="1276949"/>
              </a:xfrm>
              <a:prstGeom prst="rect">
                <a:avLst/>
              </a:prstGeom>
              <a:solidFill>
                <a:srgbClr val="039097"/>
              </a:solidFill>
              <a:ln w="12700" cap="flat" cmpd="sng" algn="ctr">
                <a:noFill/>
                <a:prstDash val="solid"/>
                <a:miter lim="800000"/>
              </a:ln>
              <a:effectLst/>
            </p:spPr>
            <p:txBody>
              <a:bodyPr lIns="274320" rIns="274320" rtlCol="0" anchor="ctr"/>
              <a:lstStyle/>
              <a:p>
                <a:pPr lvl="0" defTabSz="914400"/>
                <a:r>
                  <a:rPr lang="en-US" sz="1200" kern="0" dirty="0">
                    <a:solidFill>
                      <a:prstClr val="white"/>
                    </a:solidFill>
                  </a:rPr>
                  <a:t>Adding a new SSH key to your GitHub account</a:t>
                </a:r>
              </a:p>
            </p:txBody>
          </p:sp>
          <p:sp>
            <p:nvSpPr>
              <p:cNvPr id="45" name="Right Triangle 44">
                <a:extLst>
                  <a:ext uri="{FF2B5EF4-FFF2-40B4-BE49-F238E27FC236}">
                    <a16:creationId xmlns:a16="http://schemas.microsoft.com/office/drawing/2014/main" id="{CC312EFC-5791-4B5B-A739-B7E3C4A7934B}"/>
                  </a:ext>
                </a:extLst>
              </p:cNvPr>
              <p:cNvSpPr/>
              <p:nvPr/>
            </p:nvSpPr>
            <p:spPr>
              <a:xfrm rot="5400000">
                <a:off x="6765121" y="5172180"/>
                <a:ext cx="152761" cy="156368"/>
              </a:xfrm>
              <a:prstGeom prst="rtTriangle">
                <a:avLst/>
              </a:prstGeom>
              <a:solidFill>
                <a:srgbClr val="02565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white"/>
                  </a:solidFill>
                  <a:effectLst/>
                  <a:uLnTx/>
                  <a:uFillTx/>
                  <a:latin typeface="Calibri Light"/>
                  <a:ea typeface="+mn-ea"/>
                  <a:cs typeface="+mn-cs"/>
                </a:endParaRPr>
              </a:p>
            </p:txBody>
          </p:sp>
        </p:grpSp>
      </p:grpSp>
      <p:sp>
        <p:nvSpPr>
          <p:cNvPr id="49" name="Right Triangle 48">
            <a:extLst>
              <a:ext uri="{FF2B5EF4-FFF2-40B4-BE49-F238E27FC236}">
                <a16:creationId xmlns:a16="http://schemas.microsoft.com/office/drawing/2014/main" id="{E7AD22C7-E92C-498A-9C26-83A650347343}"/>
              </a:ext>
            </a:extLst>
          </p:cNvPr>
          <p:cNvSpPr/>
          <p:nvPr/>
        </p:nvSpPr>
        <p:spPr>
          <a:xfrm rot="16200000" flipH="1">
            <a:off x="4184034" y="2457956"/>
            <a:ext cx="64916" cy="66449"/>
          </a:xfrm>
          <a:prstGeom prst="rtTriangle">
            <a:avLst/>
          </a:prstGeom>
          <a:solidFill>
            <a:schemeClr val="accent2">
              <a:lumMod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smtClean="0">
              <a:ln>
                <a:noFill/>
              </a:ln>
              <a:solidFill>
                <a:prstClr val="white"/>
              </a:solidFill>
              <a:effectLst/>
              <a:uLnTx/>
              <a:uFillTx/>
              <a:latin typeface="Calibri Light"/>
              <a:ea typeface="+mn-ea"/>
              <a:cs typeface="+mn-cs"/>
            </a:endParaRPr>
          </a:p>
        </p:txBody>
      </p:sp>
      <p:sp>
        <p:nvSpPr>
          <p:cNvPr id="50" name="Title 1"/>
          <p:cNvSpPr txBox="1">
            <a:spLocks/>
          </p:cNvSpPr>
          <p:nvPr/>
        </p:nvSpPr>
        <p:spPr>
          <a:xfrm>
            <a:off x="767893" y="1775869"/>
            <a:ext cx="1616202" cy="621030"/>
          </a:xfrm>
          <a:prstGeom prst="rect">
            <a:avLst/>
          </a:prstGeom>
        </p:spPr>
        <p:txBody>
          <a:bodyPr vert="horz" wrap="none" lIns="0" tIns="0" rIns="0" bIns="0" rtlCol="0" anchor="t" anchorCtr="0">
            <a:noAutofit/>
          </a:bodyPr>
          <a:lst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a:lstStyle>
          <a:p>
            <a:r>
              <a:rPr lang="en-US" dirty="0" smtClean="0">
                <a:solidFill>
                  <a:schemeClr val="bg1"/>
                </a:solidFill>
              </a:rPr>
              <a:t>SSH </a:t>
            </a:r>
          </a:p>
          <a:p>
            <a:r>
              <a:rPr lang="en-US" dirty="0" smtClean="0">
                <a:solidFill>
                  <a:schemeClr val="bg1"/>
                </a:solidFill>
              </a:rPr>
              <a:t>Key </a:t>
            </a:r>
          </a:p>
          <a:p>
            <a:r>
              <a:rPr lang="en-US" dirty="0" smtClean="0">
                <a:solidFill>
                  <a:schemeClr val="bg1"/>
                </a:solidFill>
              </a:rPr>
              <a:t>sharing</a:t>
            </a:r>
            <a:endParaRPr lang="en-US" dirty="0">
              <a:solidFill>
                <a:schemeClr val="bg1"/>
              </a:solidFill>
            </a:endParaRPr>
          </a:p>
        </p:txBody>
      </p:sp>
    </p:spTree>
    <p:extLst>
      <p:ext uri="{BB962C8B-B14F-4D97-AF65-F5344CB8AC3E}">
        <p14:creationId xmlns:p14="http://schemas.microsoft.com/office/powerpoint/2010/main" val="264088344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smtClean="0"/>
              <a:t>Agenda</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a:t>
            </a:fld>
            <a:endParaRPr lang="en-US" dirty="0"/>
          </a:p>
        </p:txBody>
      </p:sp>
      <p:sp>
        <p:nvSpPr>
          <p:cNvPr id="6" name="Rectangle 5"/>
          <p:cNvSpPr/>
          <p:nvPr/>
        </p:nvSpPr>
        <p:spPr>
          <a:xfrm>
            <a:off x="872420" y="1065263"/>
            <a:ext cx="3470979" cy="3108543"/>
          </a:xfrm>
          <a:prstGeom prst="rect">
            <a:avLst/>
          </a:prstGeom>
        </p:spPr>
        <p:txBody>
          <a:bodyPr wrap="square">
            <a:spAutoFit/>
          </a:bodyPr>
          <a:lstStyle/>
          <a:p>
            <a:pPr marL="171450" indent="-171450">
              <a:buFont typeface="Arial" panose="020B0604020202020204" pitchFamily="34" charset="0"/>
              <a:buChar char="•"/>
            </a:pPr>
            <a:r>
              <a:rPr lang="en-US" sz="1400" dirty="0"/>
              <a:t>Distributed Versioning Control System (DVCS) Overview</a:t>
            </a:r>
          </a:p>
          <a:p>
            <a:pPr marL="171450" indent="-171450">
              <a:buFont typeface="Arial" panose="020B0604020202020204" pitchFamily="34" charset="0"/>
              <a:buChar char="•"/>
            </a:pPr>
            <a:r>
              <a:rPr lang="en-US" sz="1400" dirty="0"/>
              <a:t>Key Differences</a:t>
            </a:r>
          </a:p>
          <a:p>
            <a:pPr marL="171450" indent="-171450">
              <a:buFont typeface="Arial" panose="020B0604020202020204" pitchFamily="34" charset="0"/>
              <a:buChar char="•"/>
            </a:pPr>
            <a:r>
              <a:rPr lang="en-US" sz="1400" dirty="0"/>
              <a:t>GitHub Enterprise Setup</a:t>
            </a:r>
          </a:p>
          <a:p>
            <a:pPr marL="171450" indent="-171450">
              <a:buFont typeface="Arial" panose="020B0604020202020204" pitchFamily="34" charset="0"/>
              <a:buChar char="•"/>
            </a:pPr>
            <a:r>
              <a:rPr lang="en-US" sz="1400" dirty="0"/>
              <a:t>Setup Git Tools and Configuration</a:t>
            </a:r>
          </a:p>
          <a:p>
            <a:pPr marL="171450" indent="-171450">
              <a:buFont typeface="Arial" panose="020B0604020202020204" pitchFamily="34" charset="0"/>
              <a:buChar char="•"/>
            </a:pPr>
            <a:r>
              <a:rPr lang="en-US" sz="1400" dirty="0"/>
              <a:t>Git Internal Storage</a:t>
            </a:r>
          </a:p>
          <a:p>
            <a:pPr marL="171450" indent="-171450">
              <a:buFont typeface="Arial" panose="020B0604020202020204" pitchFamily="34" charset="0"/>
              <a:buChar char="•"/>
            </a:pPr>
            <a:r>
              <a:rPr lang="en-US" sz="1400" dirty="0"/>
              <a:t>GitHub – The remote repository</a:t>
            </a:r>
          </a:p>
          <a:p>
            <a:pPr marL="171450" indent="-171450">
              <a:buFont typeface="Arial" panose="020B0604020202020204" pitchFamily="34" charset="0"/>
              <a:buChar char="•"/>
            </a:pPr>
            <a:r>
              <a:rPr lang="en-US" sz="1400" dirty="0"/>
              <a:t>Creating Free Account</a:t>
            </a:r>
          </a:p>
          <a:p>
            <a:pPr marL="171450" indent="-171450">
              <a:buFont typeface="Arial" panose="020B0604020202020204" pitchFamily="34" charset="0"/>
              <a:buChar char="•"/>
            </a:pPr>
            <a:r>
              <a:rPr lang="en-US" sz="1400" dirty="0"/>
              <a:t>GitHub Glossary</a:t>
            </a:r>
          </a:p>
          <a:p>
            <a:pPr marL="171450" indent="-171450">
              <a:buFont typeface="Arial" panose="020B0604020202020204" pitchFamily="34" charset="0"/>
              <a:buChar char="•"/>
            </a:pPr>
            <a:r>
              <a:rPr lang="en-US" sz="1400" dirty="0"/>
              <a:t>GitHub API</a:t>
            </a:r>
          </a:p>
          <a:p>
            <a:pPr marL="171450" indent="-171450">
              <a:buFont typeface="Arial" panose="020B0604020202020204" pitchFamily="34" charset="0"/>
              <a:buChar char="•"/>
            </a:pPr>
            <a:r>
              <a:rPr lang="en-US" sz="1400" dirty="0"/>
              <a:t>Webhooks and Integrations</a:t>
            </a:r>
          </a:p>
          <a:p>
            <a:pPr marL="171450" indent="-171450">
              <a:buFont typeface="Arial" panose="020B0604020202020204" pitchFamily="34" charset="0"/>
              <a:buChar char="•"/>
            </a:pPr>
            <a:r>
              <a:rPr lang="en-US" sz="1400" dirty="0"/>
              <a:t>Setup Organization and Collaborators</a:t>
            </a:r>
          </a:p>
          <a:p>
            <a:pPr marL="171450" indent="-171450">
              <a:buFont typeface="Arial" panose="020B0604020202020204" pitchFamily="34" charset="0"/>
              <a:buChar char="•"/>
            </a:pPr>
            <a:r>
              <a:rPr lang="en-US" sz="1400" dirty="0"/>
              <a:t>Members and Roles</a:t>
            </a:r>
          </a:p>
          <a:p>
            <a:pPr marL="171450" indent="-171450">
              <a:buFont typeface="Arial" panose="020B0604020202020204" pitchFamily="34" charset="0"/>
              <a:buChar char="•"/>
            </a:pPr>
            <a:r>
              <a:rPr lang="en-US" sz="1400" dirty="0" smtClean="0"/>
              <a:t>Team</a:t>
            </a:r>
            <a:endParaRPr lang="en-US" sz="1400" dirty="0"/>
          </a:p>
        </p:txBody>
      </p:sp>
      <p:sp>
        <p:nvSpPr>
          <p:cNvPr id="31" name="Rectangle 30"/>
          <p:cNvSpPr/>
          <p:nvPr/>
        </p:nvSpPr>
        <p:spPr>
          <a:xfrm>
            <a:off x="4931806" y="1065263"/>
            <a:ext cx="3058806" cy="3323987"/>
          </a:xfrm>
          <a:prstGeom prst="rect">
            <a:avLst/>
          </a:prstGeom>
        </p:spPr>
        <p:txBody>
          <a:bodyPr wrap="square">
            <a:spAutoFit/>
          </a:bodyPr>
          <a:lstStyle/>
          <a:p>
            <a:pPr marL="171450" indent="-171450">
              <a:buFont typeface="Arial" panose="020B0604020202020204" pitchFamily="34" charset="0"/>
              <a:buChar char="•"/>
            </a:pPr>
            <a:r>
              <a:rPr lang="en-US" sz="1400" dirty="0"/>
              <a:t>Creating Repository</a:t>
            </a:r>
          </a:p>
          <a:p>
            <a:pPr marL="171450" indent="-171450">
              <a:buFont typeface="Arial" panose="020B0604020202020204" pitchFamily="34" charset="0"/>
              <a:buChar char="•"/>
            </a:pPr>
            <a:r>
              <a:rPr lang="en-US" sz="1400" dirty="0"/>
              <a:t>Markdown Overview</a:t>
            </a:r>
          </a:p>
          <a:p>
            <a:pPr marL="171450" indent="-171450">
              <a:buFont typeface="Arial" panose="020B0604020202020204" pitchFamily="34" charset="0"/>
              <a:buChar char="•"/>
            </a:pPr>
            <a:r>
              <a:rPr lang="en-US" sz="1400" dirty="0" smtClean="0"/>
              <a:t>SSH </a:t>
            </a:r>
            <a:r>
              <a:rPr lang="en-US" sz="1400" dirty="0"/>
              <a:t>Key Sharing</a:t>
            </a:r>
          </a:p>
          <a:p>
            <a:pPr marL="171450" indent="-171450">
              <a:buFont typeface="Arial" panose="020B0604020202020204" pitchFamily="34" charset="0"/>
              <a:buChar char="•"/>
            </a:pPr>
            <a:r>
              <a:rPr lang="en-US" sz="1400" dirty="0"/>
              <a:t>Forking and Cloning</a:t>
            </a:r>
          </a:p>
          <a:p>
            <a:pPr marL="171450" indent="-171450">
              <a:buFont typeface="Arial" panose="020B0604020202020204" pitchFamily="34" charset="0"/>
              <a:buChar char="•"/>
            </a:pPr>
            <a:r>
              <a:rPr lang="en-US" sz="1400" dirty="0"/>
              <a:t>Pull Request</a:t>
            </a:r>
          </a:p>
          <a:p>
            <a:pPr marL="171450" indent="-171450">
              <a:buFont typeface="Arial" panose="020B0604020202020204" pitchFamily="34" charset="0"/>
              <a:buChar char="•"/>
            </a:pPr>
            <a:r>
              <a:rPr lang="en-US" sz="1400" dirty="0" smtClean="0"/>
              <a:t>Git </a:t>
            </a:r>
            <a:r>
              <a:rPr lang="en-US" sz="1400" dirty="0"/>
              <a:t>Checkout</a:t>
            </a:r>
          </a:p>
          <a:p>
            <a:pPr marL="171450" indent="-171450">
              <a:buFont typeface="Arial" panose="020B0604020202020204" pitchFamily="34" charset="0"/>
              <a:buChar char="•"/>
            </a:pPr>
            <a:r>
              <a:rPr lang="en-US" sz="1400" dirty="0"/>
              <a:t>Commits</a:t>
            </a:r>
          </a:p>
          <a:p>
            <a:pPr marL="171450" indent="-171450">
              <a:buFont typeface="Arial" panose="020B0604020202020204" pitchFamily="34" charset="0"/>
              <a:buChar char="•"/>
            </a:pPr>
            <a:r>
              <a:rPr lang="en-US" sz="1400" dirty="0"/>
              <a:t>Using .gitignore</a:t>
            </a:r>
          </a:p>
          <a:p>
            <a:pPr marL="171450" indent="-171450">
              <a:buFont typeface="Arial" panose="020B0604020202020204" pitchFamily="34" charset="0"/>
              <a:buChar char="•"/>
            </a:pPr>
            <a:r>
              <a:rPr lang="en-US" sz="1400" dirty="0"/>
              <a:t>Branching and Merging</a:t>
            </a:r>
          </a:p>
          <a:p>
            <a:pPr marL="171450" indent="-171450">
              <a:buFont typeface="Arial" panose="020B0604020202020204" pitchFamily="34" charset="0"/>
              <a:buChar char="•"/>
            </a:pPr>
            <a:r>
              <a:rPr lang="en-US" sz="1400" dirty="0"/>
              <a:t>Idle Branching Strategy</a:t>
            </a:r>
          </a:p>
          <a:p>
            <a:pPr marL="171450" indent="-171450">
              <a:buFont typeface="Arial" panose="020B0604020202020204" pitchFamily="34" charset="0"/>
              <a:buChar char="•"/>
            </a:pPr>
            <a:r>
              <a:rPr lang="en-US" sz="1400" dirty="0"/>
              <a:t>Type of Merges</a:t>
            </a:r>
          </a:p>
          <a:p>
            <a:pPr marL="171450" indent="-171450">
              <a:buFont typeface="Arial" panose="020B0604020202020204" pitchFamily="34" charset="0"/>
              <a:buChar char="•"/>
            </a:pPr>
            <a:r>
              <a:rPr lang="en-US" sz="1400" dirty="0"/>
              <a:t>Fetch and Pull</a:t>
            </a:r>
          </a:p>
          <a:p>
            <a:pPr marL="171450" indent="-171450">
              <a:buFont typeface="Arial" panose="020B0604020202020204" pitchFamily="34" charset="0"/>
              <a:buChar char="•"/>
            </a:pPr>
            <a:r>
              <a:rPr lang="en-US" sz="1400" dirty="0"/>
              <a:t>Git Push</a:t>
            </a:r>
          </a:p>
          <a:p>
            <a:pPr marL="171450" indent="-171450">
              <a:buFont typeface="Arial" panose="020B0604020202020204" pitchFamily="34" charset="0"/>
              <a:buChar char="•"/>
            </a:pPr>
            <a:r>
              <a:rPr lang="en-US" sz="1400" dirty="0"/>
              <a:t>GitHub Issues</a:t>
            </a:r>
          </a:p>
          <a:p>
            <a:pPr marL="171450" indent="-171450">
              <a:buFont typeface="Arial" panose="020B0604020202020204" pitchFamily="34" charset="0"/>
              <a:buChar char="•"/>
            </a:pPr>
            <a:r>
              <a:rPr lang="en-US" sz="1400" dirty="0"/>
              <a:t>GitHub Project Kanban board</a:t>
            </a:r>
          </a:p>
        </p:txBody>
      </p:sp>
      <p:sp>
        <p:nvSpPr>
          <p:cNvPr id="49" name="Snip Same Side Corner Rectangle 48"/>
          <p:cNvSpPr/>
          <p:nvPr/>
        </p:nvSpPr>
        <p:spPr>
          <a:xfrm>
            <a:off x="418262" y="1993463"/>
            <a:ext cx="469204" cy="182059"/>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0" name="Snip Same Side Corner Rectangle 49"/>
          <p:cNvSpPr/>
          <p:nvPr/>
        </p:nvSpPr>
        <p:spPr>
          <a:xfrm>
            <a:off x="403216" y="2201750"/>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1" name="Snip Same Side Corner Rectangle 50"/>
          <p:cNvSpPr/>
          <p:nvPr/>
        </p:nvSpPr>
        <p:spPr>
          <a:xfrm>
            <a:off x="384048" y="2613347"/>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2" name="Snip Same Side Corner Rectangle 51"/>
          <p:cNvSpPr/>
          <p:nvPr/>
        </p:nvSpPr>
        <p:spPr>
          <a:xfrm>
            <a:off x="389541" y="3034496"/>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3" name="Snip Same Side Corner Rectangle 52"/>
          <p:cNvSpPr/>
          <p:nvPr/>
        </p:nvSpPr>
        <p:spPr>
          <a:xfrm>
            <a:off x="395694" y="3287799"/>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4" name="Snip Same Side Corner Rectangle 53"/>
          <p:cNvSpPr/>
          <p:nvPr/>
        </p:nvSpPr>
        <p:spPr>
          <a:xfrm>
            <a:off x="391933" y="3508570"/>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5" name="Snip Same Side Corner Rectangle 54"/>
          <p:cNvSpPr/>
          <p:nvPr/>
        </p:nvSpPr>
        <p:spPr>
          <a:xfrm>
            <a:off x="4447557" y="1146386"/>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6" name="Snip Same Side Corner Rectangle 55"/>
          <p:cNvSpPr/>
          <p:nvPr/>
        </p:nvSpPr>
        <p:spPr>
          <a:xfrm>
            <a:off x="4450938" y="1536470"/>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7" name="Snip Same Side Corner Rectangle 56"/>
          <p:cNvSpPr/>
          <p:nvPr/>
        </p:nvSpPr>
        <p:spPr>
          <a:xfrm>
            <a:off x="4447557" y="1786856"/>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8" name="Snip Same Side Corner Rectangle 57"/>
          <p:cNvSpPr/>
          <p:nvPr/>
        </p:nvSpPr>
        <p:spPr>
          <a:xfrm>
            <a:off x="4447556" y="2007677"/>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59" name="Snip Same Side Corner Rectangle 58"/>
          <p:cNvSpPr/>
          <p:nvPr/>
        </p:nvSpPr>
        <p:spPr>
          <a:xfrm>
            <a:off x="4447556" y="2222497"/>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60" name="Snip Same Side Corner Rectangle 59"/>
          <p:cNvSpPr/>
          <p:nvPr/>
        </p:nvSpPr>
        <p:spPr>
          <a:xfrm>
            <a:off x="4447556" y="2415941"/>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61" name="Snip Same Side Corner Rectangle 60"/>
          <p:cNvSpPr/>
          <p:nvPr/>
        </p:nvSpPr>
        <p:spPr>
          <a:xfrm>
            <a:off x="4447556" y="2622039"/>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62" name="Snip Same Side Corner Rectangle 61"/>
          <p:cNvSpPr/>
          <p:nvPr/>
        </p:nvSpPr>
        <p:spPr>
          <a:xfrm>
            <a:off x="4447556" y="2825874"/>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63" name="Snip Same Side Corner Rectangle 62"/>
          <p:cNvSpPr/>
          <p:nvPr/>
        </p:nvSpPr>
        <p:spPr>
          <a:xfrm>
            <a:off x="4447556" y="3458249"/>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64" name="Snip Same Side Corner Rectangle 63"/>
          <p:cNvSpPr/>
          <p:nvPr/>
        </p:nvSpPr>
        <p:spPr>
          <a:xfrm>
            <a:off x="4447556" y="3695252"/>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65" name="Snip Same Side Corner Rectangle 64"/>
          <p:cNvSpPr/>
          <p:nvPr/>
        </p:nvSpPr>
        <p:spPr>
          <a:xfrm>
            <a:off x="4447556" y="3934145"/>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
        <p:nvSpPr>
          <p:cNvPr id="66" name="Snip Same Side Corner Rectangle 65"/>
          <p:cNvSpPr/>
          <p:nvPr/>
        </p:nvSpPr>
        <p:spPr>
          <a:xfrm>
            <a:off x="4447556" y="4146929"/>
            <a:ext cx="484249" cy="167846"/>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t>Demo</a:t>
            </a:r>
            <a:endParaRPr lang="en-US" sz="700" b="1" dirty="0"/>
          </a:p>
        </p:txBody>
      </p:sp>
    </p:spTree>
    <p:extLst>
      <p:ext uri="{BB962C8B-B14F-4D97-AF65-F5344CB8AC3E}">
        <p14:creationId xmlns:p14="http://schemas.microsoft.com/office/powerpoint/2010/main" val="328621185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Key sharing</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20</a:t>
            </a:fld>
            <a:endParaRPr lang="en-US" dirty="0"/>
          </a:p>
        </p:txBody>
      </p:sp>
      <p:sp>
        <p:nvSpPr>
          <p:cNvPr id="6" name="Rounded Rectangle 5"/>
          <p:cNvSpPr/>
          <p:nvPr/>
        </p:nvSpPr>
        <p:spPr>
          <a:xfrm>
            <a:off x="401574" y="893127"/>
            <a:ext cx="8382000" cy="3802283"/>
          </a:xfrm>
          <a:prstGeom prst="roundRect">
            <a:avLst>
              <a:gd name="adj" fmla="val 3834"/>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38AD8DD-BF5A-4590-AD59-6EB9849E7F19}"/>
              </a:ext>
            </a:extLst>
          </p:cNvPr>
          <p:cNvSpPr txBox="1"/>
          <p:nvPr/>
        </p:nvSpPr>
        <p:spPr>
          <a:xfrm>
            <a:off x="499400" y="2225357"/>
            <a:ext cx="8301700" cy="1470344"/>
          </a:xfrm>
          <a:prstGeom prst="rect">
            <a:avLst/>
          </a:prstGeom>
        </p:spPr>
        <p:txBody>
          <a:bodyPr vert="horz" lIns="91440" tIns="45720" rIns="91440" bIns="45720" rtlCol="0" anchor="ctr">
            <a:noAutofit/>
          </a:bodyPr>
          <a:lstStyle/>
          <a:p>
            <a:pPr>
              <a:lnSpc>
                <a:spcPct val="90000"/>
              </a:lnSpc>
              <a:spcBef>
                <a:spcPts val="1000"/>
              </a:spcBef>
            </a:pPr>
            <a:r>
              <a:rPr lang="en-US" sz="900" dirty="0">
                <a:solidFill>
                  <a:schemeClr val="tx2"/>
                </a:solidFill>
                <a:latin typeface="Courier New" panose="02070309020205020404" pitchFamily="49" charset="0"/>
                <a:cs typeface="Courier New" panose="02070309020205020404" pitchFamily="49" charset="0"/>
              </a:rPr>
              <a:t>1.Open </a:t>
            </a:r>
            <a:r>
              <a:rPr lang="en-US" sz="900" dirty="0" err="1">
                <a:solidFill>
                  <a:schemeClr val="tx2"/>
                </a:solidFill>
                <a:latin typeface="Courier New" panose="02070309020205020404" pitchFamily="49" charset="0"/>
                <a:cs typeface="Courier New" panose="02070309020205020404" pitchFamily="49" charset="0"/>
              </a:rPr>
              <a:t>Git</a:t>
            </a:r>
            <a:r>
              <a:rPr lang="en-US" sz="900" dirty="0">
                <a:solidFill>
                  <a:schemeClr val="tx2"/>
                </a:solidFill>
                <a:latin typeface="Courier New" panose="02070309020205020404" pitchFamily="49" charset="0"/>
                <a:cs typeface="Courier New" panose="02070309020205020404" pitchFamily="49" charset="0"/>
              </a:rPr>
              <a:t> Bash.</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2.Paste the text below, substituting in your GitHub email address.</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ssh-keygen</a:t>
            </a:r>
            <a:r>
              <a:rPr lang="en-US" sz="900" dirty="0">
                <a:solidFill>
                  <a:schemeClr val="tx2"/>
                </a:solidFill>
                <a:latin typeface="Courier New" panose="02070309020205020404" pitchFamily="49" charset="0"/>
                <a:cs typeface="Courier New" panose="02070309020205020404" pitchFamily="49" charset="0"/>
              </a:rPr>
              <a:t> -t </a:t>
            </a:r>
            <a:r>
              <a:rPr lang="en-US" sz="900" dirty="0" err="1">
                <a:solidFill>
                  <a:schemeClr val="tx2"/>
                </a:solidFill>
                <a:latin typeface="Courier New" panose="02070309020205020404" pitchFamily="49" charset="0"/>
                <a:cs typeface="Courier New" panose="02070309020205020404" pitchFamily="49" charset="0"/>
              </a:rPr>
              <a:t>rsa</a:t>
            </a:r>
            <a:r>
              <a:rPr lang="en-US" sz="900" dirty="0">
                <a:solidFill>
                  <a:schemeClr val="tx2"/>
                </a:solidFill>
                <a:latin typeface="Courier New" panose="02070309020205020404" pitchFamily="49" charset="0"/>
                <a:cs typeface="Courier New" panose="02070309020205020404" pitchFamily="49" charset="0"/>
              </a:rPr>
              <a:t> -b 4096 -C "your_email@example.com"</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This creates a new </a:t>
            </a:r>
            <a:r>
              <a:rPr lang="en-US" sz="900" dirty="0" err="1">
                <a:solidFill>
                  <a:schemeClr val="tx2"/>
                </a:solidFill>
                <a:latin typeface="Courier New" panose="02070309020205020404" pitchFamily="49" charset="0"/>
                <a:cs typeface="Courier New" panose="02070309020205020404" pitchFamily="49" charset="0"/>
              </a:rPr>
              <a:t>ssh</a:t>
            </a:r>
            <a:r>
              <a:rPr lang="en-US" sz="900" dirty="0">
                <a:solidFill>
                  <a:schemeClr val="tx2"/>
                </a:solidFill>
                <a:latin typeface="Courier New" panose="02070309020205020404" pitchFamily="49" charset="0"/>
                <a:cs typeface="Courier New" panose="02070309020205020404" pitchFamily="49" charset="0"/>
              </a:rPr>
              <a:t> key, using the provided email as a label.</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&gt; Generating public/private </a:t>
            </a:r>
            <a:r>
              <a:rPr lang="en-US" sz="900" dirty="0" err="1">
                <a:solidFill>
                  <a:schemeClr val="tx2"/>
                </a:solidFill>
                <a:latin typeface="Courier New" panose="02070309020205020404" pitchFamily="49" charset="0"/>
                <a:cs typeface="Courier New" panose="02070309020205020404" pitchFamily="49" charset="0"/>
              </a:rPr>
              <a:t>rsa</a:t>
            </a:r>
            <a:r>
              <a:rPr lang="en-US" sz="900" dirty="0">
                <a:solidFill>
                  <a:schemeClr val="tx2"/>
                </a:solidFill>
                <a:latin typeface="Courier New" panose="02070309020205020404" pitchFamily="49" charset="0"/>
                <a:cs typeface="Courier New" panose="02070309020205020404" pitchFamily="49" charset="0"/>
              </a:rPr>
              <a:t> key pair.</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3.When you're prompted to "Enter a file in which to save the key," press Enter. This accepts the default file location.</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&gt; Enter a file in which to save the key (/c/Users/you/.</a:t>
            </a:r>
            <a:r>
              <a:rPr lang="en-US" sz="900" dirty="0" err="1">
                <a:solidFill>
                  <a:schemeClr val="tx2"/>
                </a:solidFill>
                <a:latin typeface="Courier New" panose="02070309020205020404" pitchFamily="49" charset="0"/>
                <a:cs typeface="Courier New" panose="02070309020205020404" pitchFamily="49" charset="0"/>
              </a:rPr>
              <a:t>ssh</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id_rsa</a:t>
            </a:r>
            <a:r>
              <a:rPr lang="en-US" sz="900" dirty="0">
                <a:solidFill>
                  <a:schemeClr val="tx2"/>
                </a:solidFill>
                <a:latin typeface="Courier New" panose="02070309020205020404" pitchFamily="49" charset="0"/>
                <a:cs typeface="Courier New" panose="02070309020205020404" pitchFamily="49" charset="0"/>
              </a:rPr>
              <a:t>):[Press enter]</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4.&gt; Enter passphrase (empty for no passphrase): [Type a passphrase]</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&gt; Enter same passphrase again: [Type passphrase again</a:t>
            </a:r>
            <a:r>
              <a:rPr lang="en-US" sz="900" dirty="0" smtClean="0">
                <a:solidFill>
                  <a:schemeClr val="tx2"/>
                </a:solidFill>
                <a:latin typeface="Courier New" panose="02070309020205020404" pitchFamily="49" charset="0"/>
                <a:cs typeface="Courier New" panose="02070309020205020404" pitchFamily="49" charset="0"/>
              </a:rPr>
              <a:t>]</a:t>
            </a:r>
          </a:p>
          <a:p>
            <a:pPr>
              <a:lnSpc>
                <a:spcPct val="90000"/>
              </a:lnSpc>
              <a:spcBef>
                <a:spcPts val="1000"/>
              </a:spcBef>
            </a:pPr>
            <a:endParaRPr lang="en-US" sz="900" dirty="0">
              <a:solidFill>
                <a:schemeClr val="tx2"/>
              </a:solidFill>
              <a:latin typeface="Courier New" panose="02070309020205020404" pitchFamily="49" charset="0"/>
              <a:cs typeface="Courier New" panose="02070309020205020404" pitchFamily="49" charset="0"/>
            </a:endParaRPr>
          </a:p>
          <a:p>
            <a:pPr>
              <a:lnSpc>
                <a:spcPct val="90000"/>
              </a:lnSpc>
              <a:spcBef>
                <a:spcPts val="1000"/>
              </a:spcBef>
            </a:pPr>
            <a:endParaRPr lang="en-US" sz="900" dirty="0" smtClean="0">
              <a:solidFill>
                <a:schemeClr val="tx2"/>
              </a:solidFill>
              <a:latin typeface="Courier New" panose="02070309020205020404" pitchFamily="49" charset="0"/>
              <a:cs typeface="Courier New" panose="02070309020205020404" pitchFamily="49" charset="0"/>
            </a:endParaRPr>
          </a:p>
          <a:p>
            <a:pPr>
              <a:lnSpc>
                <a:spcPct val="90000"/>
              </a:lnSpc>
              <a:spcBef>
                <a:spcPts val="1000"/>
              </a:spcBef>
            </a:pPr>
            <a:r>
              <a:rPr lang="en-US" sz="900" dirty="0">
                <a:solidFill>
                  <a:schemeClr val="tx2"/>
                </a:solidFill>
                <a:latin typeface="Courier New" panose="02070309020205020404" pitchFamily="49" charset="0"/>
                <a:cs typeface="Courier New" panose="02070309020205020404" pitchFamily="49" charset="0"/>
              </a:rPr>
              <a:t>Ensure the </a:t>
            </a:r>
            <a:r>
              <a:rPr lang="en-US" sz="900" dirty="0" err="1">
                <a:solidFill>
                  <a:schemeClr val="tx2"/>
                </a:solidFill>
                <a:latin typeface="Courier New" panose="02070309020205020404" pitchFamily="49" charset="0"/>
                <a:cs typeface="Courier New" panose="02070309020205020404" pitchFamily="49" charset="0"/>
              </a:rPr>
              <a:t>ssh</a:t>
            </a:r>
            <a:r>
              <a:rPr lang="en-US" sz="900" dirty="0">
                <a:solidFill>
                  <a:schemeClr val="tx2"/>
                </a:solidFill>
                <a:latin typeface="Courier New" panose="02070309020205020404" pitchFamily="49" charset="0"/>
                <a:cs typeface="Courier New" panose="02070309020205020404" pitchFamily="49" charset="0"/>
              </a:rPr>
              <a:t>-agent is running:</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 start the </a:t>
            </a:r>
            <a:r>
              <a:rPr lang="en-US" sz="900" dirty="0" err="1">
                <a:solidFill>
                  <a:schemeClr val="tx2"/>
                </a:solidFill>
                <a:latin typeface="Courier New" panose="02070309020205020404" pitchFamily="49" charset="0"/>
                <a:cs typeface="Courier New" panose="02070309020205020404" pitchFamily="49" charset="0"/>
              </a:rPr>
              <a:t>ssh</a:t>
            </a:r>
            <a:r>
              <a:rPr lang="en-US" sz="900" dirty="0">
                <a:solidFill>
                  <a:schemeClr val="tx2"/>
                </a:solidFill>
                <a:latin typeface="Courier New" panose="02070309020205020404" pitchFamily="49" charset="0"/>
                <a:cs typeface="Courier New" panose="02070309020205020404" pitchFamily="49" charset="0"/>
              </a:rPr>
              <a:t>-agent in the background</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eval</a:t>
            </a: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ssh</a:t>
            </a:r>
            <a:r>
              <a:rPr lang="en-US" sz="900" dirty="0">
                <a:solidFill>
                  <a:schemeClr val="tx2"/>
                </a:solidFill>
                <a:latin typeface="Courier New" panose="02070309020205020404" pitchFamily="49" charset="0"/>
                <a:cs typeface="Courier New" panose="02070309020205020404" pitchFamily="49" charset="0"/>
              </a:rPr>
              <a:t>-agent -s)</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&gt; Agent </a:t>
            </a:r>
            <a:r>
              <a:rPr lang="en-US" sz="900" dirty="0" err="1">
                <a:solidFill>
                  <a:schemeClr val="tx2"/>
                </a:solidFill>
                <a:latin typeface="Courier New" panose="02070309020205020404" pitchFamily="49" charset="0"/>
                <a:cs typeface="Courier New" panose="02070309020205020404" pitchFamily="49" charset="0"/>
              </a:rPr>
              <a:t>pid</a:t>
            </a:r>
            <a:r>
              <a:rPr lang="en-US" sz="900" dirty="0">
                <a:solidFill>
                  <a:schemeClr val="tx2"/>
                </a:solidFill>
                <a:latin typeface="Courier New" panose="02070309020205020404" pitchFamily="49" charset="0"/>
                <a:cs typeface="Courier New" panose="02070309020205020404" pitchFamily="49" charset="0"/>
              </a:rPr>
              <a:t> 59566</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Add your SSH private key to the </a:t>
            </a:r>
            <a:r>
              <a:rPr lang="en-US" sz="900" dirty="0" err="1">
                <a:solidFill>
                  <a:schemeClr val="tx2"/>
                </a:solidFill>
                <a:latin typeface="Courier New" panose="02070309020205020404" pitchFamily="49" charset="0"/>
                <a:cs typeface="Courier New" panose="02070309020205020404" pitchFamily="49" charset="0"/>
              </a:rPr>
              <a:t>ssh</a:t>
            </a:r>
            <a:r>
              <a:rPr lang="en-US" sz="900" dirty="0">
                <a:solidFill>
                  <a:schemeClr val="tx2"/>
                </a:solidFill>
                <a:latin typeface="Courier New" panose="02070309020205020404" pitchFamily="49" charset="0"/>
                <a:cs typeface="Courier New" panose="02070309020205020404" pitchFamily="49" charset="0"/>
              </a:rPr>
              <a:t>-agent. </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 </a:t>
            </a:r>
            <a:r>
              <a:rPr lang="en-US" sz="900" dirty="0" err="1">
                <a:solidFill>
                  <a:schemeClr val="tx2"/>
                </a:solidFill>
                <a:latin typeface="Courier New" panose="02070309020205020404" pitchFamily="49" charset="0"/>
                <a:cs typeface="Courier New" panose="02070309020205020404" pitchFamily="49" charset="0"/>
              </a:rPr>
              <a:t>ssh</a:t>
            </a:r>
            <a:r>
              <a:rPr lang="en-US" sz="900" dirty="0">
                <a:solidFill>
                  <a:schemeClr val="tx2"/>
                </a:solidFill>
                <a:latin typeface="Courier New" panose="02070309020205020404" pitchFamily="49" charset="0"/>
                <a:cs typeface="Courier New" panose="02070309020205020404" pitchFamily="49" charset="0"/>
              </a:rPr>
              <a:t>-add ~/.</a:t>
            </a:r>
            <a:r>
              <a:rPr lang="en-US" sz="900" dirty="0" err="1">
                <a:solidFill>
                  <a:schemeClr val="tx2"/>
                </a:solidFill>
                <a:latin typeface="Courier New" panose="02070309020205020404" pitchFamily="49" charset="0"/>
                <a:cs typeface="Courier New" panose="02070309020205020404" pitchFamily="49" charset="0"/>
              </a:rPr>
              <a:t>ssh</a:t>
            </a:r>
            <a:r>
              <a:rPr lang="en-US" sz="900" dirty="0">
                <a:solidFill>
                  <a:schemeClr val="tx2"/>
                </a:solidFill>
                <a:latin typeface="Courier New" panose="02070309020205020404" pitchFamily="49" charset="0"/>
                <a:cs typeface="Courier New" panose="02070309020205020404" pitchFamily="49" charset="0"/>
              </a:rPr>
              <a:t>/</a:t>
            </a:r>
            <a:r>
              <a:rPr lang="en-US" sz="900" dirty="0" err="1">
                <a:solidFill>
                  <a:schemeClr val="tx2"/>
                </a:solidFill>
                <a:latin typeface="Courier New" panose="02070309020205020404" pitchFamily="49" charset="0"/>
                <a:cs typeface="Courier New" panose="02070309020205020404" pitchFamily="49" charset="0"/>
              </a:rPr>
              <a:t>id_rsa</a:t>
            </a:r>
            <a:r>
              <a:rPr lang="en-US" sz="900" dirty="0">
                <a:solidFill>
                  <a:schemeClr val="tx2"/>
                </a:solidFill>
                <a:latin typeface="Courier New" panose="02070309020205020404" pitchFamily="49" charset="0"/>
                <a:cs typeface="Courier New" panose="02070309020205020404" pitchFamily="49" charset="0"/>
              </a:rPr>
              <a:t/>
            </a:r>
            <a:br>
              <a:rPr lang="en-US" sz="900" dirty="0">
                <a:solidFill>
                  <a:schemeClr val="tx2"/>
                </a:solidFill>
                <a:latin typeface="Courier New" panose="02070309020205020404" pitchFamily="49" charset="0"/>
                <a:cs typeface="Courier New" panose="02070309020205020404" pitchFamily="49" charset="0"/>
              </a:rPr>
            </a:br>
            <a:r>
              <a:rPr lang="en-US" sz="900" dirty="0">
                <a:solidFill>
                  <a:schemeClr val="tx2"/>
                </a:solidFill>
                <a:latin typeface="Courier New" panose="02070309020205020404" pitchFamily="49" charset="0"/>
                <a:cs typeface="Courier New" panose="02070309020205020404" pitchFamily="49" charset="0"/>
              </a:rPr>
              <a:t/>
            </a:r>
            <a:br>
              <a:rPr lang="en-US" sz="900" dirty="0">
                <a:solidFill>
                  <a:schemeClr val="tx2"/>
                </a:solidFill>
                <a:latin typeface="Courier New" panose="02070309020205020404" pitchFamily="49" charset="0"/>
                <a:cs typeface="Courier New" panose="02070309020205020404" pitchFamily="49" charset="0"/>
              </a:rPr>
            </a:br>
            <a:endParaRPr lang="en-US" sz="900" dirty="0">
              <a:solidFill>
                <a:schemeClr val="tx2"/>
              </a:solidFill>
              <a:latin typeface="Courier New" panose="02070309020205020404" pitchFamily="49" charset="0"/>
              <a:cs typeface="Courier New" panose="02070309020205020404" pitchFamily="49" charset="0"/>
            </a:endParaRPr>
          </a:p>
        </p:txBody>
      </p:sp>
      <p:sp>
        <p:nvSpPr>
          <p:cNvPr id="8" name="Rectangle 7"/>
          <p:cNvSpPr/>
          <p:nvPr/>
        </p:nvSpPr>
        <p:spPr>
          <a:xfrm>
            <a:off x="499400" y="1004359"/>
            <a:ext cx="2945037" cy="338554"/>
          </a:xfrm>
          <a:prstGeom prst="rect">
            <a:avLst/>
          </a:prstGeom>
        </p:spPr>
        <p:txBody>
          <a:bodyPr wrap="none">
            <a:spAutoFit/>
          </a:bodyPr>
          <a:lstStyle/>
          <a:p>
            <a:r>
              <a:rPr lang="en-US" sz="1600" b="1" dirty="0">
                <a:solidFill>
                  <a:schemeClr val="tx2"/>
                </a:solidFill>
              </a:rPr>
              <a:t>1.Generating a new SSH key</a:t>
            </a:r>
          </a:p>
        </p:txBody>
      </p:sp>
      <p:sp>
        <p:nvSpPr>
          <p:cNvPr id="9" name="Rectangle 8"/>
          <p:cNvSpPr/>
          <p:nvPr/>
        </p:nvSpPr>
        <p:spPr>
          <a:xfrm>
            <a:off x="499400" y="2960529"/>
            <a:ext cx="4083169" cy="338554"/>
          </a:xfrm>
          <a:prstGeom prst="rect">
            <a:avLst/>
          </a:prstGeom>
        </p:spPr>
        <p:txBody>
          <a:bodyPr wrap="none">
            <a:spAutoFit/>
          </a:bodyPr>
          <a:lstStyle/>
          <a:p>
            <a:r>
              <a:rPr lang="en-US" sz="1600" b="1" dirty="0">
                <a:solidFill>
                  <a:schemeClr val="tx2"/>
                </a:solidFill>
              </a:rPr>
              <a:t>2.Adding your SSH key to the </a:t>
            </a:r>
            <a:r>
              <a:rPr lang="en-US" sz="1600" b="1" dirty="0" err="1">
                <a:solidFill>
                  <a:schemeClr val="tx2"/>
                </a:solidFill>
              </a:rPr>
              <a:t>ssh</a:t>
            </a:r>
            <a:r>
              <a:rPr lang="en-US" sz="1600" b="1" dirty="0">
                <a:solidFill>
                  <a:schemeClr val="tx2"/>
                </a:solidFill>
              </a:rPr>
              <a:t>-agent</a:t>
            </a:r>
          </a:p>
        </p:txBody>
      </p:sp>
    </p:spTree>
    <p:extLst>
      <p:ext uri="{BB962C8B-B14F-4D97-AF65-F5344CB8AC3E}">
        <p14:creationId xmlns:p14="http://schemas.microsoft.com/office/powerpoint/2010/main" val="250979396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SSH Key sharing</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21</a:t>
            </a:fld>
            <a:endParaRPr lang="en-US" dirty="0"/>
          </a:p>
        </p:txBody>
      </p:sp>
      <p:sp>
        <p:nvSpPr>
          <p:cNvPr id="6" name="Rounded Rectangle 5"/>
          <p:cNvSpPr/>
          <p:nvPr/>
        </p:nvSpPr>
        <p:spPr>
          <a:xfrm>
            <a:off x="401574" y="893127"/>
            <a:ext cx="8382000" cy="3802283"/>
          </a:xfrm>
          <a:prstGeom prst="roundRect">
            <a:avLst>
              <a:gd name="adj" fmla="val 3834"/>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9400" y="959482"/>
            <a:ext cx="4905510" cy="338554"/>
          </a:xfrm>
          <a:prstGeom prst="rect">
            <a:avLst/>
          </a:prstGeom>
        </p:spPr>
        <p:txBody>
          <a:bodyPr wrap="none">
            <a:spAutoFit/>
          </a:bodyPr>
          <a:lstStyle/>
          <a:p>
            <a:r>
              <a:rPr lang="en-US" sz="1600" b="1" dirty="0">
                <a:solidFill>
                  <a:schemeClr val="tx2"/>
                </a:solidFill>
              </a:rPr>
              <a:t>3.Adding a new SSH key to your GitHub account</a:t>
            </a:r>
          </a:p>
        </p:txBody>
      </p:sp>
      <p:grpSp>
        <p:nvGrpSpPr>
          <p:cNvPr id="17" name="Group 16"/>
          <p:cNvGrpSpPr/>
          <p:nvPr/>
        </p:nvGrpSpPr>
        <p:grpSpPr>
          <a:xfrm>
            <a:off x="660386" y="1916842"/>
            <a:ext cx="7657338" cy="2750301"/>
            <a:chOff x="390525" y="2736850"/>
            <a:chExt cx="12450763" cy="4471965"/>
          </a:xfrm>
        </p:grpSpPr>
        <p:pic>
          <p:nvPicPr>
            <p:cNvPr id="8" name="Picture 3" descr="Settings icon in the user 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2767013"/>
              <a:ext cx="1704975" cy="3733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4" descr="Authentication ke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275" y="2736850"/>
              <a:ext cx="2486025" cy="9906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5" descr="SSH Key butt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688" y="2767013"/>
              <a:ext cx="5943600" cy="133191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6" descr="The key fiel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3450" y="4733901"/>
              <a:ext cx="3856038" cy="247491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7" descr="The Add key butt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8013" y="5127601"/>
              <a:ext cx="15144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12"/>
            <p:cNvSpPr/>
            <p:nvPr/>
          </p:nvSpPr>
          <p:spPr>
            <a:xfrm>
              <a:off x="2301875" y="3090863"/>
              <a:ext cx="600075" cy="34607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ight Arrow 13"/>
            <p:cNvSpPr/>
            <p:nvPr/>
          </p:nvSpPr>
          <p:spPr>
            <a:xfrm>
              <a:off x="5929313" y="3090863"/>
              <a:ext cx="598487" cy="346075"/>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Down Arrow 14"/>
            <p:cNvSpPr/>
            <p:nvPr/>
          </p:nvSpPr>
          <p:spPr>
            <a:xfrm>
              <a:off x="8118475" y="4098925"/>
              <a:ext cx="379413" cy="501650"/>
            </a:xfrm>
            <a:prstGeom prst="down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 name="Right Arrow 15"/>
            <p:cNvSpPr/>
            <p:nvPr/>
          </p:nvSpPr>
          <p:spPr>
            <a:xfrm>
              <a:off x="10167939" y="5354615"/>
              <a:ext cx="600075" cy="274637"/>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18" name="Rectangle 17"/>
          <p:cNvSpPr/>
          <p:nvPr/>
        </p:nvSpPr>
        <p:spPr>
          <a:xfrm>
            <a:off x="499400" y="1284197"/>
            <a:ext cx="6543240" cy="430887"/>
          </a:xfrm>
          <a:prstGeom prst="rect">
            <a:avLst/>
          </a:prstGeom>
        </p:spPr>
        <p:txBody>
          <a:bodyPr wrap="square">
            <a:spAutoFit/>
          </a:bodyPr>
          <a:lstStyle/>
          <a:p>
            <a:r>
              <a:rPr lang="en-US" sz="1100" i="1" dirty="0">
                <a:solidFill>
                  <a:schemeClr val="tx2"/>
                </a:solidFill>
              </a:rPr>
              <a:t>1.Copy the SSH key to your clipboard.</a:t>
            </a:r>
            <a:br>
              <a:rPr lang="en-US" sz="1100" i="1" dirty="0">
                <a:solidFill>
                  <a:schemeClr val="tx2"/>
                </a:solidFill>
              </a:rPr>
            </a:br>
            <a:r>
              <a:rPr lang="en-US" sz="1100" i="1" dirty="0">
                <a:solidFill>
                  <a:schemeClr val="tx2"/>
                </a:solidFill>
              </a:rPr>
              <a:t>2. In the upper-right corner of any page, click your profile photo, then click Settings.</a:t>
            </a:r>
          </a:p>
        </p:txBody>
      </p:sp>
    </p:spTree>
    <p:extLst>
      <p:ext uri="{BB962C8B-B14F-4D97-AF65-F5344CB8AC3E}">
        <p14:creationId xmlns:p14="http://schemas.microsoft.com/office/powerpoint/2010/main" val="190358628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a:t>Fork, Cloning</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22</a:t>
            </a:fld>
            <a:endParaRPr lang="en-US" dirty="0"/>
          </a:p>
        </p:txBody>
      </p:sp>
      <p:sp>
        <p:nvSpPr>
          <p:cNvPr id="6" name="Subtitle 2"/>
          <p:cNvSpPr txBox="1">
            <a:spLocks/>
          </p:cNvSpPr>
          <p:nvPr/>
        </p:nvSpPr>
        <p:spPr>
          <a:xfrm>
            <a:off x="3854244" y="1015858"/>
            <a:ext cx="5531235" cy="3679552"/>
          </a:xfrm>
          <a:prstGeom prst="rect">
            <a:avLst/>
          </a:prstGeom>
        </p:spPr>
        <p:txBody>
          <a:bodyPr>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spcBef>
                <a:spcPts val="0"/>
              </a:spcBef>
            </a:pPr>
            <a:endParaRPr lang="en-US" sz="1200" dirty="0">
              <a:solidFill>
                <a:schemeClr val="tx2"/>
              </a:solidFill>
              <a:latin typeface="Courier New" panose="02070309020205020404" pitchFamily="49" charset="0"/>
              <a:cs typeface="Courier New" panose="02070309020205020404" pitchFamily="49" charset="0"/>
            </a:endParaRPr>
          </a:p>
          <a:p>
            <a:pPr>
              <a:spcBef>
                <a:spcPts val="0"/>
              </a:spcBef>
            </a:pPr>
            <a:endParaRPr lang="en-US" sz="1200" dirty="0">
              <a:solidFill>
                <a:schemeClr val="tx2"/>
              </a:solidFill>
              <a:latin typeface="Courier New" panose="02070309020205020404" pitchFamily="49" charset="0"/>
              <a:cs typeface="Courier New" panose="02070309020205020404" pitchFamily="49" charset="0"/>
            </a:endParaRPr>
          </a:p>
        </p:txBody>
      </p:sp>
      <p:sp>
        <p:nvSpPr>
          <p:cNvPr id="10" name="Rounded Rectangle 9"/>
          <p:cNvSpPr/>
          <p:nvPr/>
        </p:nvSpPr>
        <p:spPr>
          <a:xfrm>
            <a:off x="365126" y="868363"/>
            <a:ext cx="2162628" cy="401637"/>
          </a:xfrm>
          <a:prstGeom prst="roundRect">
            <a:avLst/>
          </a:prstGeom>
          <a:solidFill>
            <a:srgbClr val="328DFF">
              <a:alpha val="77000"/>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r>
              <a:rPr lang="en-US" b="1" dirty="0"/>
              <a:t>Fork</a:t>
            </a:r>
          </a:p>
        </p:txBody>
      </p:sp>
      <p:sp>
        <p:nvSpPr>
          <p:cNvPr id="11" name="Rounded Rectangle 10"/>
          <p:cNvSpPr/>
          <p:nvPr/>
        </p:nvSpPr>
        <p:spPr>
          <a:xfrm>
            <a:off x="2653909" y="869950"/>
            <a:ext cx="2290860" cy="400248"/>
          </a:xfrm>
          <a:prstGeom prst="roundRect">
            <a:avLst/>
          </a:prstGeom>
          <a:solidFill>
            <a:srgbClr val="0033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t>Git Clone</a:t>
            </a:r>
          </a:p>
        </p:txBody>
      </p:sp>
      <p:sp>
        <p:nvSpPr>
          <p:cNvPr id="12" name="Rounded Rectangle 11"/>
          <p:cNvSpPr/>
          <p:nvPr/>
        </p:nvSpPr>
        <p:spPr>
          <a:xfrm>
            <a:off x="5164585" y="868362"/>
            <a:ext cx="3636515" cy="401638"/>
          </a:xfrm>
          <a:prstGeom prst="roundRect">
            <a:avLst/>
          </a:prstGeom>
          <a:solidFill>
            <a:srgbClr val="03909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t>Steps to Clone</a:t>
            </a:r>
          </a:p>
        </p:txBody>
      </p:sp>
      <p:grpSp>
        <p:nvGrpSpPr>
          <p:cNvPr id="3" name="Group 2"/>
          <p:cNvGrpSpPr/>
          <p:nvPr/>
        </p:nvGrpSpPr>
        <p:grpSpPr>
          <a:xfrm>
            <a:off x="131763" y="1313324"/>
            <a:ext cx="8669337" cy="3328747"/>
            <a:chOff x="131763" y="1182552"/>
            <a:chExt cx="14400212" cy="6455044"/>
          </a:xfrm>
        </p:grpSpPr>
        <p:sp>
          <p:nvSpPr>
            <p:cNvPr id="13" name="Rounded Rectangle 12"/>
            <p:cNvSpPr/>
            <p:nvPr/>
          </p:nvSpPr>
          <p:spPr>
            <a:xfrm>
              <a:off x="319090" y="1207951"/>
              <a:ext cx="3529013" cy="3240087"/>
            </a:xfrm>
            <a:prstGeom prst="roundRect">
              <a:avLst/>
            </a:prstGeom>
            <a:noFill/>
            <a:ln>
              <a:noFill/>
            </a:ln>
          </p:spPr>
          <p:style>
            <a:lnRef idx="1">
              <a:schemeClr val="accent6"/>
            </a:lnRef>
            <a:fillRef idx="2">
              <a:schemeClr val="accent6"/>
            </a:fillRef>
            <a:effectRef idx="1">
              <a:schemeClr val="accent6"/>
            </a:effectRef>
            <a:fontRef idx="minor">
              <a:schemeClr val="dk1"/>
            </a:fontRef>
          </p:style>
          <p:txBody>
            <a:bodyPr anchor="ctr"/>
            <a:lstStyle/>
            <a:p>
              <a:pPr marL="171450" indent="-171450">
                <a:buFont typeface="Arial" panose="020B0604020202020204" pitchFamily="34" charset="0"/>
                <a:buChar char="•"/>
                <a:defRPr/>
              </a:pPr>
              <a:r>
                <a:rPr lang="en-US" sz="800" dirty="0">
                  <a:solidFill>
                    <a:schemeClr val="tx2"/>
                  </a:solidFill>
                </a:rPr>
                <a:t>Creating a “fork” is producing a personal copy of someone else’s project.</a:t>
              </a:r>
            </a:p>
            <a:p>
              <a:pPr marL="171450" indent="-171450">
                <a:buFont typeface="Arial" panose="020B0604020202020204" pitchFamily="34" charset="0"/>
                <a:buChar char="•"/>
                <a:defRPr/>
              </a:pPr>
              <a:r>
                <a:rPr lang="en-US" sz="800" dirty="0">
                  <a:solidFill>
                    <a:schemeClr val="tx2"/>
                  </a:solidFill>
                </a:rPr>
                <a:t> Forks act as a sort of bridge between the original repository and your personal copy. </a:t>
              </a:r>
            </a:p>
            <a:p>
              <a:pPr marL="171450" indent="-171450">
                <a:buFont typeface="Arial" panose="020B0604020202020204" pitchFamily="34" charset="0"/>
                <a:buChar char="•"/>
                <a:defRPr/>
              </a:pPr>
              <a:r>
                <a:rPr lang="en-US" sz="800" dirty="0">
                  <a:solidFill>
                    <a:schemeClr val="tx2"/>
                  </a:solidFill>
                </a:rPr>
                <a:t>You can submit </a:t>
              </a:r>
              <a:r>
                <a:rPr lang="en-US" sz="800" i="1" dirty="0">
                  <a:solidFill>
                    <a:schemeClr val="tx2"/>
                  </a:solidFill>
                </a:rPr>
                <a:t>Pull Requests</a:t>
              </a:r>
              <a:r>
                <a:rPr lang="en-US" sz="800" dirty="0">
                  <a:solidFill>
                    <a:schemeClr val="tx2"/>
                  </a:solidFill>
                </a:rPr>
                <a:t> to help make other people’s projects better by offering your changes up to the original project.</a:t>
              </a:r>
            </a:p>
            <a:p>
              <a:pPr marL="171450" indent="-171450">
                <a:buFont typeface="Arial" panose="020B0604020202020204" pitchFamily="34" charset="0"/>
                <a:buChar char="•"/>
                <a:defRPr/>
              </a:pPr>
              <a:r>
                <a:rPr lang="en-US" sz="800" dirty="0">
                  <a:solidFill>
                    <a:schemeClr val="tx2"/>
                  </a:solidFill>
                </a:rPr>
                <a:t> Forking is at the core of social coding at GitHub</a:t>
              </a:r>
              <a:endParaRPr lang="en-US" sz="800" i="1" dirty="0">
                <a:solidFill>
                  <a:schemeClr val="tx2"/>
                </a:solidFill>
              </a:endParaRPr>
            </a:p>
          </p:txBody>
        </p:sp>
        <p:pic>
          <p:nvPicPr>
            <p:cNvPr id="14" name="Picture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763" y="5962650"/>
              <a:ext cx="3979862" cy="1030288"/>
            </a:xfrm>
            <a:prstGeom prst="rect">
              <a:avLst/>
            </a:prstGeom>
            <a:solidFill>
              <a:srgbClr val="059554"/>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439738" y="4897484"/>
              <a:ext cx="3557678" cy="895252"/>
            </a:xfrm>
            <a:prstGeom prst="rect">
              <a:avLst/>
            </a:prstGeom>
            <a:solidFill>
              <a:schemeClr val="accent2">
                <a:lumMod val="20000"/>
                <a:lumOff val="80000"/>
              </a:schemeClr>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800" dirty="0">
                  <a:solidFill>
                    <a:schemeClr val="tx2"/>
                  </a:solidFill>
                </a:rPr>
                <a:t>To fork the Spoon-Knife repository, click the </a:t>
              </a:r>
              <a:r>
                <a:rPr lang="en-US" sz="800" b="1" dirty="0">
                  <a:solidFill>
                    <a:schemeClr val="tx2"/>
                  </a:solidFill>
                </a:rPr>
                <a:t>Fork</a:t>
              </a:r>
              <a:r>
                <a:rPr lang="en-US" sz="800" dirty="0">
                  <a:solidFill>
                    <a:schemeClr val="tx2"/>
                  </a:solidFill>
                </a:rPr>
                <a:t> button in the header of the repository</a:t>
              </a:r>
            </a:p>
          </p:txBody>
        </p:sp>
        <p:sp>
          <p:nvSpPr>
            <p:cNvPr id="16" name="Rounded Rectangle 15"/>
            <p:cNvSpPr/>
            <p:nvPr/>
          </p:nvSpPr>
          <p:spPr>
            <a:xfrm>
              <a:off x="4306890" y="1182552"/>
              <a:ext cx="3744911" cy="1385888"/>
            </a:xfrm>
            <a:prstGeom prst="roundRect">
              <a:avLst/>
            </a:prstGeom>
            <a:noFill/>
            <a:ln>
              <a:noFill/>
            </a:ln>
          </p:spPr>
          <p:style>
            <a:lnRef idx="1">
              <a:schemeClr val="accent6"/>
            </a:lnRef>
            <a:fillRef idx="2">
              <a:schemeClr val="accent6"/>
            </a:fillRef>
            <a:effectRef idx="1">
              <a:schemeClr val="accent6"/>
            </a:effectRef>
            <a:fontRef idx="minor">
              <a:schemeClr val="dk1"/>
            </a:fontRef>
          </p:style>
          <p:txBody>
            <a:bodyPr anchor="ctr"/>
            <a:lstStyle/>
            <a:p>
              <a:pPr marL="171450" indent="-171450">
                <a:buFont typeface="Arial" panose="020B0604020202020204" pitchFamily="34" charset="0"/>
                <a:buChar char="•"/>
                <a:defRPr/>
              </a:pPr>
              <a:r>
                <a:rPr lang="en-US" altLang="en-US" sz="800" dirty="0">
                  <a:solidFill>
                    <a:schemeClr val="tx2"/>
                  </a:solidFill>
                  <a:cs typeface="Arial" panose="020B0604020202020204" pitchFamily="34" charset="0"/>
                </a:rPr>
                <a:t>Git clone is a Git command line utility which is used to target an existing repository and create a clone, or copy of the target repository </a:t>
              </a:r>
            </a:p>
          </p:txBody>
        </p:sp>
        <p:sp>
          <p:nvSpPr>
            <p:cNvPr id="17" name="Rounded Rectangle 16"/>
            <p:cNvSpPr/>
            <p:nvPr/>
          </p:nvSpPr>
          <p:spPr>
            <a:xfrm>
              <a:off x="4321175" y="3006726"/>
              <a:ext cx="3805237" cy="457201"/>
            </a:xfrm>
            <a:prstGeom prst="roundRect">
              <a:avLst/>
            </a:prstGeom>
            <a:solidFill>
              <a:srgbClr val="0033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b="1" dirty="0">
                  <a:solidFill>
                    <a:schemeClr val="bg1"/>
                  </a:solidFill>
                </a:rPr>
                <a:t>Usage</a:t>
              </a:r>
            </a:p>
          </p:txBody>
        </p:sp>
        <p:sp>
          <p:nvSpPr>
            <p:cNvPr id="18" name="Rounded Rectangle 17"/>
            <p:cNvSpPr/>
            <p:nvPr/>
          </p:nvSpPr>
          <p:spPr>
            <a:xfrm>
              <a:off x="4293473" y="3541514"/>
              <a:ext cx="3989386" cy="4089400"/>
            </a:xfrm>
            <a:prstGeom prst="roundRect">
              <a:avLst/>
            </a:prstGeom>
            <a:noFill/>
            <a:ln>
              <a:noFill/>
            </a:ln>
          </p:spPr>
          <p:style>
            <a:lnRef idx="1">
              <a:schemeClr val="accent6"/>
            </a:lnRef>
            <a:fillRef idx="2">
              <a:schemeClr val="accent6"/>
            </a:fillRef>
            <a:effectRef idx="1">
              <a:schemeClr val="accent6"/>
            </a:effectRef>
            <a:fontRef idx="minor">
              <a:schemeClr val="dk1"/>
            </a:fontRef>
          </p:style>
          <p:txBody>
            <a:bodyPr anchor="ctr"/>
            <a:lstStyle/>
            <a:p>
              <a:pPr marL="171450" indent="-171450">
                <a:buFont typeface="Arial" panose="020B0604020202020204" pitchFamily="34" charset="0"/>
                <a:buChar char="•"/>
                <a:defRPr/>
              </a:pPr>
              <a:r>
                <a:rPr lang="en-US" altLang="en-US" sz="800" dirty="0">
                  <a:solidFill>
                    <a:schemeClr val="tx2"/>
                  </a:solidFill>
                  <a:cs typeface="Arial" panose="020B0604020202020204" pitchFamily="34" charset="0"/>
                </a:rPr>
                <a:t>Primarily used to point to an existing repo and make a clone or copy of that repo at in a new directory, at another location</a:t>
              </a:r>
            </a:p>
            <a:p>
              <a:pPr marL="171450" indent="-171450">
                <a:buFont typeface="Arial" panose="020B0604020202020204" pitchFamily="34" charset="0"/>
                <a:buChar char="•"/>
                <a:defRPr/>
              </a:pPr>
              <a:r>
                <a:rPr lang="en-US" altLang="en-US" sz="800" dirty="0">
                  <a:solidFill>
                    <a:schemeClr val="tx2"/>
                  </a:solidFill>
                  <a:cs typeface="Arial" panose="020B0604020202020204" pitchFamily="34" charset="0"/>
                </a:rPr>
                <a:t> The original repository can be located on the local </a:t>
              </a:r>
              <a:r>
                <a:rPr lang="en-US" altLang="en-US" sz="800" dirty="0" smtClean="0">
                  <a:solidFill>
                    <a:schemeClr val="tx2"/>
                  </a:solidFill>
                  <a:cs typeface="Arial" panose="020B0604020202020204" pitchFamily="34" charset="0"/>
                </a:rPr>
                <a:t>file system </a:t>
              </a:r>
              <a:r>
                <a:rPr lang="en-US" altLang="en-US" sz="800" dirty="0">
                  <a:solidFill>
                    <a:schemeClr val="tx2"/>
                  </a:solidFill>
                  <a:cs typeface="Arial" panose="020B0604020202020204" pitchFamily="34" charset="0"/>
                </a:rPr>
                <a:t>or on remote machine accessible supported protocols</a:t>
              </a:r>
            </a:p>
            <a:p>
              <a:pPr marL="171450" indent="-171450">
                <a:buFont typeface="Arial" panose="020B0604020202020204" pitchFamily="34" charset="0"/>
                <a:buChar char="•"/>
                <a:defRPr/>
              </a:pPr>
              <a:r>
                <a:rPr lang="en-US" altLang="en-US" sz="800" dirty="0">
                  <a:solidFill>
                    <a:schemeClr val="tx2"/>
                  </a:solidFill>
                  <a:cs typeface="Arial" panose="020B0604020202020204" pitchFamily="34" charset="0"/>
                </a:rPr>
                <a:t>The </a:t>
              </a:r>
              <a:r>
                <a:rPr lang="en-US" altLang="en-US" sz="800" dirty="0" err="1">
                  <a:solidFill>
                    <a:schemeClr val="tx2"/>
                  </a:solidFill>
                  <a:cs typeface="Arial" panose="020B0604020202020204" pitchFamily="34" charset="0"/>
                </a:rPr>
                <a:t>git</a:t>
              </a:r>
              <a:r>
                <a:rPr lang="en-US" altLang="en-US" sz="800" dirty="0">
                  <a:solidFill>
                    <a:schemeClr val="tx2"/>
                  </a:solidFill>
                  <a:cs typeface="Arial" panose="020B0604020202020204" pitchFamily="34" charset="0"/>
                </a:rPr>
                <a:t> clone command copies an existing Git repository</a:t>
              </a:r>
            </a:p>
            <a:p>
              <a:pPr marL="171450" indent="-171450">
                <a:buFont typeface="Arial" panose="020B0604020202020204" pitchFamily="34" charset="0"/>
                <a:buChar char="•"/>
                <a:defRPr/>
              </a:pPr>
              <a:r>
                <a:rPr lang="en-US" altLang="en-US" sz="800" dirty="0">
                  <a:solidFill>
                    <a:schemeClr val="tx2"/>
                  </a:solidFill>
                  <a:cs typeface="Arial" panose="020B0604020202020204" pitchFamily="34" charset="0"/>
                </a:rPr>
                <a:t>This is sort of like SVN checkout, except the “working copy” is a full-fledged Git repository—it has its own history, manages its own files, and is a completely isolated environment from the original repository </a:t>
              </a:r>
            </a:p>
          </p:txBody>
        </p:sp>
        <p:sp>
          <p:nvSpPr>
            <p:cNvPr id="19" name="TextBox 18"/>
            <p:cNvSpPr txBox="1"/>
            <p:nvPr/>
          </p:nvSpPr>
          <p:spPr>
            <a:xfrm>
              <a:off x="8491538" y="1416403"/>
              <a:ext cx="6040437" cy="656518"/>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err="1">
                  <a:solidFill>
                    <a:schemeClr val="bg1"/>
                  </a:solidFill>
                </a:rPr>
                <a:t>git</a:t>
              </a:r>
              <a:r>
                <a:rPr lang="en-US" sz="800" dirty="0">
                  <a:solidFill>
                    <a:schemeClr val="bg1"/>
                  </a:solidFill>
                </a:rPr>
                <a:t> clone ssh://john@example.com/path/to/my-project.git cd my-project # Start working on the project</a:t>
              </a:r>
            </a:p>
          </p:txBody>
        </p:sp>
        <p:sp>
          <p:nvSpPr>
            <p:cNvPr id="20" name="TextBox 19"/>
            <p:cNvSpPr txBox="1"/>
            <p:nvPr/>
          </p:nvSpPr>
          <p:spPr>
            <a:xfrm>
              <a:off x="8491538" y="2136636"/>
              <a:ext cx="6040437" cy="417785"/>
            </a:xfrm>
            <a:prstGeom prst="rect">
              <a:avLst/>
            </a:prstGeom>
            <a:solidFill>
              <a:srgbClr val="039097">
                <a:alpha val="29000"/>
              </a:srgb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a:solidFill>
                    <a:schemeClr val="tx2"/>
                  </a:solidFill>
                </a:rPr>
                <a:t>Cloning to a specific folder</a:t>
              </a:r>
            </a:p>
          </p:txBody>
        </p:sp>
        <p:sp>
          <p:nvSpPr>
            <p:cNvPr id="21" name="TextBox 20"/>
            <p:cNvSpPr txBox="1"/>
            <p:nvPr/>
          </p:nvSpPr>
          <p:spPr>
            <a:xfrm>
              <a:off x="8491538" y="2613679"/>
              <a:ext cx="6040437" cy="417785"/>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dirty="0" err="1">
                  <a:solidFill>
                    <a:schemeClr val="bg1"/>
                  </a:solidFill>
                </a:rPr>
                <a:t>git</a:t>
              </a:r>
              <a:r>
                <a:rPr lang="en-US" sz="800" dirty="0">
                  <a:solidFill>
                    <a:schemeClr val="bg1"/>
                  </a:solidFill>
                </a:rPr>
                <a:t> clone &lt;repo&gt; &lt;directory&gt;</a:t>
              </a:r>
            </a:p>
          </p:txBody>
        </p:sp>
        <p:sp>
          <p:nvSpPr>
            <p:cNvPr id="22" name="TextBox 21"/>
            <p:cNvSpPr txBox="1"/>
            <p:nvPr/>
          </p:nvSpPr>
          <p:spPr>
            <a:xfrm>
              <a:off x="8491538" y="3139141"/>
              <a:ext cx="6040437" cy="417785"/>
            </a:xfrm>
            <a:prstGeom prst="rect">
              <a:avLst/>
            </a:prstGeom>
            <a:solidFill>
              <a:srgbClr val="039097">
                <a:alpha val="29000"/>
              </a:srgb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a:solidFill>
                    <a:schemeClr val="tx2"/>
                  </a:solidFill>
                </a:rPr>
                <a:t>Cloning to a specific tag</a:t>
              </a:r>
            </a:p>
          </p:txBody>
        </p:sp>
        <p:sp>
          <p:nvSpPr>
            <p:cNvPr id="23" name="TextBox 22"/>
            <p:cNvSpPr txBox="1"/>
            <p:nvPr/>
          </p:nvSpPr>
          <p:spPr>
            <a:xfrm>
              <a:off x="8491538" y="3616185"/>
              <a:ext cx="6040437" cy="417785"/>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dirty="0" err="1">
                  <a:solidFill>
                    <a:schemeClr val="bg1"/>
                  </a:solidFill>
                </a:rPr>
                <a:t>git</a:t>
              </a:r>
              <a:r>
                <a:rPr lang="en-US" sz="800" dirty="0">
                  <a:solidFill>
                    <a:schemeClr val="bg1"/>
                  </a:solidFill>
                </a:rPr>
                <a:t> clone --branch &lt;tag&gt; &lt;repo&gt;</a:t>
              </a:r>
            </a:p>
          </p:txBody>
        </p:sp>
        <p:sp>
          <p:nvSpPr>
            <p:cNvPr id="24" name="TextBox 23"/>
            <p:cNvSpPr txBox="1"/>
            <p:nvPr/>
          </p:nvSpPr>
          <p:spPr>
            <a:xfrm>
              <a:off x="8491538" y="4116248"/>
              <a:ext cx="6040437" cy="417785"/>
            </a:xfrm>
            <a:prstGeom prst="rect">
              <a:avLst/>
            </a:prstGeom>
            <a:solidFill>
              <a:srgbClr val="039097">
                <a:alpha val="29000"/>
              </a:srgb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a:solidFill>
                    <a:schemeClr val="tx2"/>
                  </a:solidFill>
                </a:rPr>
                <a:t>Shallow </a:t>
              </a:r>
              <a:r>
                <a:rPr lang="en-US" sz="800" i="1" dirty="0" smtClean="0">
                  <a:solidFill>
                    <a:schemeClr val="tx2"/>
                  </a:solidFill>
                </a:rPr>
                <a:t>Clone – useful for repo with large history of commit</a:t>
              </a:r>
              <a:endParaRPr lang="en-US" sz="800" i="1" dirty="0">
                <a:solidFill>
                  <a:schemeClr val="tx2"/>
                </a:solidFill>
              </a:endParaRPr>
            </a:p>
          </p:txBody>
        </p:sp>
        <p:sp>
          <p:nvSpPr>
            <p:cNvPr id="25" name="TextBox 24"/>
            <p:cNvSpPr txBox="1"/>
            <p:nvPr/>
          </p:nvSpPr>
          <p:spPr>
            <a:xfrm>
              <a:off x="8491538" y="4594086"/>
              <a:ext cx="6040437" cy="417785"/>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dirty="0" err="1">
                  <a:solidFill>
                    <a:schemeClr val="bg1"/>
                  </a:solidFill>
                </a:rPr>
                <a:t>git</a:t>
              </a:r>
              <a:r>
                <a:rPr lang="en-US" sz="800" dirty="0">
                  <a:solidFill>
                    <a:schemeClr val="bg1"/>
                  </a:solidFill>
                </a:rPr>
                <a:t> clone -depth=1 &lt;repo&gt;</a:t>
              </a:r>
            </a:p>
          </p:txBody>
        </p:sp>
        <p:sp>
          <p:nvSpPr>
            <p:cNvPr id="26" name="Rounded Rectangle 25"/>
            <p:cNvSpPr/>
            <p:nvPr/>
          </p:nvSpPr>
          <p:spPr>
            <a:xfrm>
              <a:off x="8491536" y="5110164"/>
              <a:ext cx="6040437" cy="458787"/>
            </a:xfrm>
            <a:prstGeom prst="roundRect">
              <a:avLst/>
            </a:prstGeom>
            <a:solidFill>
              <a:srgbClr val="039097"/>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b="1" dirty="0">
                  <a:solidFill>
                    <a:schemeClr val="bg1"/>
                  </a:solidFill>
                </a:rPr>
                <a:t>Configuration Options</a:t>
              </a:r>
            </a:p>
          </p:txBody>
        </p:sp>
        <p:sp>
          <p:nvSpPr>
            <p:cNvPr id="27" name="TextBox 26"/>
            <p:cNvSpPr txBox="1"/>
            <p:nvPr/>
          </p:nvSpPr>
          <p:spPr>
            <a:xfrm>
              <a:off x="8491538" y="5668029"/>
              <a:ext cx="6040437" cy="417785"/>
            </a:xfrm>
            <a:prstGeom prst="rect">
              <a:avLst/>
            </a:prstGeom>
            <a:solidFill>
              <a:srgbClr val="039097">
                <a:alpha val="29000"/>
              </a:srgb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err="1">
                  <a:solidFill>
                    <a:schemeClr val="tx2"/>
                  </a:solidFill>
                </a:rPr>
                <a:t>git</a:t>
              </a:r>
              <a:r>
                <a:rPr lang="en-US" sz="800" i="1" dirty="0">
                  <a:solidFill>
                    <a:schemeClr val="tx2"/>
                  </a:solidFill>
                </a:rPr>
                <a:t> clone </a:t>
              </a:r>
              <a:r>
                <a:rPr lang="en-US" sz="800" i="1" dirty="0" smtClean="0">
                  <a:solidFill>
                    <a:schemeClr val="tx2"/>
                  </a:solidFill>
                </a:rPr>
                <a:t>a specific branch only</a:t>
              </a:r>
              <a:endParaRPr lang="en-US" sz="800" i="1" dirty="0">
                <a:solidFill>
                  <a:schemeClr val="tx2"/>
                </a:solidFill>
              </a:endParaRPr>
            </a:p>
          </p:txBody>
        </p:sp>
        <p:sp>
          <p:nvSpPr>
            <p:cNvPr id="28" name="TextBox 27"/>
            <p:cNvSpPr txBox="1"/>
            <p:nvPr/>
          </p:nvSpPr>
          <p:spPr>
            <a:xfrm>
              <a:off x="8491538" y="6145072"/>
              <a:ext cx="6040437" cy="417785"/>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dirty="0" err="1">
                  <a:solidFill>
                    <a:schemeClr val="bg1"/>
                  </a:solidFill>
                </a:rPr>
                <a:t>git</a:t>
              </a:r>
              <a:r>
                <a:rPr lang="en-US" sz="800" dirty="0">
                  <a:solidFill>
                    <a:schemeClr val="bg1"/>
                  </a:solidFill>
                </a:rPr>
                <a:t> clone -branch </a:t>
              </a:r>
              <a:r>
                <a:rPr lang="en-US" sz="800" dirty="0" err="1">
                  <a:solidFill>
                    <a:schemeClr val="bg1"/>
                  </a:solidFill>
                </a:rPr>
                <a:t>new_feature</a:t>
              </a:r>
              <a:r>
                <a:rPr lang="en-US" sz="800" dirty="0">
                  <a:solidFill>
                    <a:schemeClr val="bg1"/>
                  </a:solidFill>
                </a:rPr>
                <a:t> git://remoterepository.git</a:t>
              </a:r>
            </a:p>
          </p:txBody>
        </p:sp>
        <p:sp>
          <p:nvSpPr>
            <p:cNvPr id="29" name="TextBox 28"/>
            <p:cNvSpPr txBox="1"/>
            <p:nvPr/>
          </p:nvSpPr>
          <p:spPr>
            <a:xfrm>
              <a:off x="8491538" y="6741973"/>
              <a:ext cx="6040437" cy="417785"/>
            </a:xfrm>
            <a:prstGeom prst="rect">
              <a:avLst/>
            </a:prstGeom>
            <a:solidFill>
              <a:srgbClr val="039097">
                <a:alpha val="29000"/>
              </a:srgb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err="1">
                  <a:solidFill>
                    <a:schemeClr val="tx2"/>
                  </a:solidFill>
                </a:rPr>
                <a:t>git</a:t>
              </a:r>
              <a:r>
                <a:rPr lang="en-US" sz="800" i="1" dirty="0">
                  <a:solidFill>
                    <a:schemeClr val="tx2"/>
                  </a:solidFill>
                </a:rPr>
                <a:t> clone -template</a:t>
              </a:r>
            </a:p>
          </p:txBody>
        </p:sp>
        <p:sp>
          <p:nvSpPr>
            <p:cNvPr id="30" name="TextBox 29"/>
            <p:cNvSpPr txBox="1"/>
            <p:nvPr/>
          </p:nvSpPr>
          <p:spPr>
            <a:xfrm>
              <a:off x="8491538" y="7219811"/>
              <a:ext cx="6040437" cy="417785"/>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dirty="0" err="1">
                  <a:solidFill>
                    <a:schemeClr val="bg1"/>
                  </a:solidFill>
                </a:rPr>
                <a:t>git</a:t>
              </a:r>
              <a:r>
                <a:rPr lang="en-US" sz="800" dirty="0">
                  <a:solidFill>
                    <a:schemeClr val="bg1"/>
                  </a:solidFill>
                </a:rPr>
                <a:t> clone --template=&lt;</a:t>
              </a:r>
              <a:r>
                <a:rPr lang="en-US" sz="800" dirty="0" err="1">
                  <a:solidFill>
                    <a:schemeClr val="bg1"/>
                  </a:solidFill>
                </a:rPr>
                <a:t>template_directory</a:t>
              </a:r>
              <a:r>
                <a:rPr lang="en-US" sz="800" dirty="0">
                  <a:solidFill>
                    <a:schemeClr val="bg1"/>
                  </a:solidFill>
                </a:rPr>
                <a:t>&gt; &lt;repo location&gt;</a:t>
              </a:r>
            </a:p>
          </p:txBody>
        </p:sp>
      </p:grpSp>
      <p:sp>
        <p:nvSpPr>
          <p:cNvPr id="31" name="Snip Same Side Corner Rectangle 30"/>
          <p:cNvSpPr/>
          <p:nvPr/>
        </p:nvSpPr>
        <p:spPr>
          <a:xfrm>
            <a:off x="8091487" y="580300"/>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338407630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and Pull</a:t>
            </a:r>
            <a:r>
              <a:rPr lang="en-US" dirty="0"/>
              <a:t/>
            </a:r>
            <a:br>
              <a:rPr lang="en-US" dirty="0"/>
            </a:b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23</a:t>
            </a:fld>
            <a:endParaRPr lang="en-US" dirty="0"/>
          </a:p>
        </p:txBody>
      </p:sp>
      <p:sp>
        <p:nvSpPr>
          <p:cNvPr id="6" name="Rounded Rectangle 5"/>
          <p:cNvSpPr/>
          <p:nvPr/>
        </p:nvSpPr>
        <p:spPr>
          <a:xfrm>
            <a:off x="401574" y="1103420"/>
            <a:ext cx="8382000" cy="3591990"/>
          </a:xfrm>
          <a:prstGeom prst="roundRect">
            <a:avLst>
              <a:gd name="adj" fmla="val 3834"/>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99400" y="1160700"/>
            <a:ext cx="8136600" cy="3477875"/>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1100" dirty="0" err="1">
                <a:solidFill>
                  <a:schemeClr val="tx2"/>
                </a:solidFill>
              </a:rPr>
              <a:t>git</a:t>
            </a:r>
            <a:r>
              <a:rPr lang="en-US" sz="1100" dirty="0">
                <a:solidFill>
                  <a:schemeClr val="tx2"/>
                </a:solidFill>
              </a:rPr>
              <a:t> fetch to retrieve new work done by other people. Fetching from a repository grabs all the new remote-tracking branches and tags without merging those changes into your own branches.</a:t>
            </a:r>
          </a:p>
          <a:p>
            <a:pPr>
              <a:defRPr/>
            </a:pPr>
            <a:endParaRPr lang="en-US" sz="1100" dirty="0">
              <a:solidFill>
                <a:schemeClr val="tx2"/>
              </a:solidFill>
            </a:endParaRPr>
          </a:p>
          <a:p>
            <a:pPr>
              <a:defRPr/>
            </a:pPr>
            <a:r>
              <a:rPr lang="en-US" sz="1100" dirty="0">
                <a:solidFill>
                  <a:schemeClr val="tx2"/>
                </a:solidFill>
              </a:rPr>
              <a:t>GIT Fetch Syntax:</a:t>
            </a:r>
          </a:p>
          <a:p>
            <a:pPr>
              <a:defRPr/>
            </a:pPr>
            <a:r>
              <a:rPr lang="en-US" sz="1100" dirty="0">
                <a:solidFill>
                  <a:schemeClr val="tx2"/>
                </a:solidFill>
              </a:rPr>
              <a:t>$ </a:t>
            </a:r>
            <a:r>
              <a:rPr lang="en-US" sz="1100" dirty="0" err="1">
                <a:solidFill>
                  <a:schemeClr val="tx2"/>
                </a:solidFill>
              </a:rPr>
              <a:t>git</a:t>
            </a:r>
            <a:r>
              <a:rPr lang="en-US" sz="1100" dirty="0">
                <a:solidFill>
                  <a:schemeClr val="tx2"/>
                </a:solidFill>
              </a:rPr>
              <a:t> fetch&lt; repository </a:t>
            </a:r>
            <a:r>
              <a:rPr lang="en-US" sz="1100" dirty="0" err="1">
                <a:solidFill>
                  <a:schemeClr val="tx2"/>
                </a:solidFill>
              </a:rPr>
              <a:t>Url</a:t>
            </a:r>
            <a:r>
              <a:rPr lang="en-US" sz="1100" dirty="0">
                <a:solidFill>
                  <a:schemeClr val="tx2"/>
                </a:solidFill>
              </a:rPr>
              <a:t>&gt; </a:t>
            </a:r>
          </a:p>
          <a:p>
            <a:pPr>
              <a:defRPr/>
            </a:pPr>
            <a:endParaRPr lang="en-US" sz="1100" dirty="0">
              <a:solidFill>
                <a:schemeClr val="tx2"/>
              </a:solidFill>
            </a:endParaRPr>
          </a:p>
          <a:p>
            <a:pPr>
              <a:defRPr/>
            </a:pPr>
            <a:r>
              <a:rPr lang="en-US" sz="1100" dirty="0">
                <a:solidFill>
                  <a:schemeClr val="tx2"/>
                </a:solidFill>
              </a:rPr>
              <a:t>To fetch a specific branch:</a:t>
            </a:r>
          </a:p>
          <a:p>
            <a:pPr>
              <a:defRPr/>
            </a:pPr>
            <a:r>
              <a:rPr lang="en-US" sz="1100" dirty="0">
                <a:solidFill>
                  <a:schemeClr val="tx2"/>
                </a:solidFill>
              </a:rPr>
              <a:t>$ </a:t>
            </a:r>
            <a:r>
              <a:rPr lang="en-US" sz="1100" dirty="0" err="1">
                <a:solidFill>
                  <a:schemeClr val="tx2"/>
                </a:solidFill>
              </a:rPr>
              <a:t>git</a:t>
            </a:r>
            <a:r>
              <a:rPr lang="en-US" sz="1100" dirty="0">
                <a:solidFill>
                  <a:schemeClr val="tx2"/>
                </a:solidFill>
              </a:rPr>
              <a:t> fetch &lt;branch URL&gt;&lt;branch name&gt; </a:t>
            </a:r>
          </a:p>
          <a:p>
            <a:pPr>
              <a:defRPr/>
            </a:pPr>
            <a:endParaRPr lang="en-US" sz="1100" dirty="0">
              <a:solidFill>
                <a:schemeClr val="tx2"/>
              </a:solidFill>
            </a:endParaRPr>
          </a:p>
          <a:p>
            <a:pPr>
              <a:defRPr/>
            </a:pPr>
            <a:r>
              <a:rPr lang="en-US" sz="1100" dirty="0">
                <a:solidFill>
                  <a:schemeClr val="tx2"/>
                </a:solidFill>
              </a:rPr>
              <a:t>To fetch all the branches simultaneously:</a:t>
            </a:r>
          </a:p>
          <a:p>
            <a:pPr>
              <a:defRPr/>
            </a:pPr>
            <a:r>
              <a:rPr lang="en-US" sz="1100" dirty="0">
                <a:solidFill>
                  <a:schemeClr val="tx2"/>
                </a:solidFill>
              </a:rPr>
              <a:t>$ </a:t>
            </a:r>
            <a:r>
              <a:rPr lang="en-US" sz="1100" dirty="0" err="1">
                <a:solidFill>
                  <a:schemeClr val="tx2"/>
                </a:solidFill>
              </a:rPr>
              <a:t>git</a:t>
            </a:r>
            <a:r>
              <a:rPr lang="en-US" sz="1100" dirty="0">
                <a:solidFill>
                  <a:schemeClr val="tx2"/>
                </a:solidFill>
              </a:rPr>
              <a:t> fetch -all  </a:t>
            </a:r>
          </a:p>
          <a:p>
            <a:pPr>
              <a:defRPr/>
            </a:pPr>
            <a:endParaRPr lang="en-US" sz="1100" dirty="0">
              <a:solidFill>
                <a:schemeClr val="tx2"/>
              </a:solidFill>
            </a:endParaRPr>
          </a:p>
          <a:p>
            <a:pPr>
              <a:defRPr/>
            </a:pPr>
            <a:r>
              <a:rPr lang="en-US" sz="1100" dirty="0">
                <a:solidFill>
                  <a:schemeClr val="tx2"/>
                </a:solidFill>
              </a:rPr>
              <a:t>To synchronize the local repository:</a:t>
            </a:r>
          </a:p>
          <a:p>
            <a:pPr>
              <a:defRPr/>
            </a:pPr>
            <a:r>
              <a:rPr lang="en-US" sz="1100" dirty="0">
                <a:solidFill>
                  <a:schemeClr val="tx2"/>
                </a:solidFill>
              </a:rPr>
              <a:t>$ </a:t>
            </a:r>
            <a:r>
              <a:rPr lang="en-US" sz="1100" dirty="0" err="1">
                <a:solidFill>
                  <a:schemeClr val="tx2"/>
                </a:solidFill>
              </a:rPr>
              <a:t>git</a:t>
            </a:r>
            <a:r>
              <a:rPr lang="en-US" sz="1100" dirty="0">
                <a:solidFill>
                  <a:schemeClr val="tx2"/>
                </a:solidFill>
              </a:rPr>
              <a:t> fetch origin </a:t>
            </a:r>
          </a:p>
          <a:p>
            <a:pPr>
              <a:defRPr/>
            </a:pPr>
            <a:endParaRPr lang="en-US" sz="1100" dirty="0">
              <a:solidFill>
                <a:schemeClr val="tx2"/>
              </a:solidFill>
            </a:endParaRPr>
          </a:p>
          <a:p>
            <a:pPr>
              <a:defRPr/>
            </a:pPr>
            <a:endParaRPr lang="en-US" sz="1100" dirty="0">
              <a:solidFill>
                <a:schemeClr val="tx2"/>
              </a:solidFill>
            </a:endParaRPr>
          </a:p>
          <a:p>
            <a:pPr>
              <a:defRPr/>
            </a:pPr>
            <a:endParaRPr lang="en-US" sz="1100" dirty="0">
              <a:solidFill>
                <a:schemeClr val="tx2"/>
              </a:solidFill>
            </a:endParaRPr>
          </a:p>
          <a:p>
            <a:pPr>
              <a:defRPr/>
            </a:pPr>
            <a:r>
              <a:rPr lang="en-US" sz="1100" dirty="0" err="1">
                <a:solidFill>
                  <a:schemeClr val="tx2"/>
                </a:solidFill>
              </a:rPr>
              <a:t>git</a:t>
            </a:r>
            <a:r>
              <a:rPr lang="en-US" sz="1100" dirty="0">
                <a:solidFill>
                  <a:schemeClr val="tx2"/>
                </a:solidFill>
              </a:rPr>
              <a:t> merge , which applies changes taken from fetch to a branch on your local repo.</a:t>
            </a:r>
          </a:p>
          <a:p>
            <a:pPr>
              <a:defRPr/>
            </a:pPr>
            <a:endParaRPr lang="en-US" sz="1100" dirty="0">
              <a:solidFill>
                <a:schemeClr val="tx2"/>
              </a:solidFill>
            </a:endParaRPr>
          </a:p>
          <a:p>
            <a:pPr>
              <a:defRPr/>
            </a:pPr>
            <a:r>
              <a:rPr lang="en-US" sz="1100" dirty="0">
                <a:solidFill>
                  <a:schemeClr val="tx2"/>
                </a:solidFill>
              </a:rPr>
              <a:t>Syntax: $ </a:t>
            </a:r>
            <a:r>
              <a:rPr lang="en-US" sz="1100" dirty="0" err="1">
                <a:solidFill>
                  <a:schemeClr val="tx2"/>
                </a:solidFill>
              </a:rPr>
              <a:t>git</a:t>
            </a:r>
            <a:r>
              <a:rPr lang="en-US" sz="1100" dirty="0">
                <a:solidFill>
                  <a:schemeClr val="tx2"/>
                </a:solidFill>
              </a:rPr>
              <a:t> merge</a:t>
            </a:r>
          </a:p>
        </p:txBody>
      </p:sp>
      <p:sp>
        <p:nvSpPr>
          <p:cNvPr id="3" name="Rectangle 2"/>
          <p:cNvSpPr/>
          <p:nvPr/>
        </p:nvSpPr>
        <p:spPr>
          <a:xfrm>
            <a:off x="307834" y="584836"/>
            <a:ext cx="9588500" cy="523220"/>
          </a:xfrm>
          <a:prstGeom prst="rect">
            <a:avLst/>
          </a:prstGeom>
        </p:spPr>
        <p:txBody>
          <a:bodyPr wrap="square">
            <a:spAutoFit/>
          </a:bodyPr>
          <a:lstStyle/>
          <a:p>
            <a:pPr>
              <a:defRPr/>
            </a:pPr>
            <a:r>
              <a:rPr lang="en-US" sz="1400" b="1" i="1" dirty="0" err="1">
                <a:solidFill>
                  <a:schemeClr val="tx2"/>
                </a:solidFill>
              </a:rPr>
              <a:t>git</a:t>
            </a:r>
            <a:r>
              <a:rPr lang="en-US" sz="1400" b="1" i="1" dirty="0">
                <a:solidFill>
                  <a:schemeClr val="tx2"/>
                </a:solidFill>
              </a:rPr>
              <a:t>-fetch </a:t>
            </a:r>
            <a:r>
              <a:rPr lang="en-US" sz="1400" i="1" dirty="0">
                <a:solidFill>
                  <a:schemeClr val="tx2"/>
                </a:solidFill>
              </a:rPr>
              <a:t>- Download objects and refs from another repository</a:t>
            </a:r>
          </a:p>
          <a:p>
            <a:pPr marL="457200" indent="-457200">
              <a:buFont typeface="+mj-lt"/>
              <a:buAutoNum type="arabicPeriod"/>
              <a:defRPr/>
            </a:pPr>
            <a:endParaRPr lang="en-US" sz="1400" i="1" dirty="0">
              <a:solidFill>
                <a:schemeClr val="tx2"/>
              </a:solidFill>
            </a:endParaRPr>
          </a:p>
        </p:txBody>
      </p:sp>
      <p:sp>
        <p:nvSpPr>
          <p:cNvPr id="8" name="Title 1"/>
          <p:cNvSpPr txBox="1">
            <a:spLocks/>
          </p:cNvSpPr>
          <p:nvPr/>
        </p:nvSpPr>
        <p:spPr bwMode="auto">
          <a:xfrm>
            <a:off x="499401" y="3609432"/>
            <a:ext cx="1583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730250" rtl="0" eaLnBrk="0" fontAlgn="base" hangingPunct="0">
              <a:spcBef>
                <a:spcPct val="0"/>
              </a:spcBef>
              <a:spcAft>
                <a:spcPct val="0"/>
              </a:spcAft>
              <a:defRPr sz="4480" b="1" kern="1200">
                <a:solidFill>
                  <a:srgbClr val="2E4152"/>
                </a:solidFill>
                <a:latin typeface="+mj-lt"/>
                <a:ea typeface="+mj-ea"/>
                <a:cs typeface="+mj-cs"/>
              </a:defRPr>
            </a:lvl1pPr>
            <a:lvl2pPr algn="l" defTabSz="730250" rtl="0" eaLnBrk="0" fontAlgn="base" hangingPunct="0">
              <a:spcBef>
                <a:spcPct val="0"/>
              </a:spcBef>
              <a:spcAft>
                <a:spcPct val="0"/>
              </a:spcAft>
              <a:defRPr sz="4400" b="1">
                <a:solidFill>
                  <a:srgbClr val="2E4152"/>
                </a:solidFill>
                <a:latin typeface="Calibri" panose="020F0502020204030204" pitchFamily="34" charset="0"/>
              </a:defRPr>
            </a:lvl2pPr>
            <a:lvl3pPr algn="l" defTabSz="730250" rtl="0" eaLnBrk="0" fontAlgn="base" hangingPunct="0">
              <a:spcBef>
                <a:spcPct val="0"/>
              </a:spcBef>
              <a:spcAft>
                <a:spcPct val="0"/>
              </a:spcAft>
              <a:defRPr sz="4400" b="1">
                <a:solidFill>
                  <a:srgbClr val="2E4152"/>
                </a:solidFill>
                <a:latin typeface="Calibri" panose="020F0502020204030204" pitchFamily="34" charset="0"/>
              </a:defRPr>
            </a:lvl3pPr>
            <a:lvl4pPr algn="l" defTabSz="730250" rtl="0" eaLnBrk="0" fontAlgn="base" hangingPunct="0">
              <a:spcBef>
                <a:spcPct val="0"/>
              </a:spcBef>
              <a:spcAft>
                <a:spcPct val="0"/>
              </a:spcAft>
              <a:defRPr sz="4400" b="1">
                <a:solidFill>
                  <a:srgbClr val="2E4152"/>
                </a:solidFill>
                <a:latin typeface="Calibri" panose="020F0502020204030204" pitchFamily="34" charset="0"/>
              </a:defRPr>
            </a:lvl4pPr>
            <a:lvl5pPr algn="l" defTabSz="730250" rtl="0" eaLnBrk="0" fontAlgn="base" hangingPunct="0">
              <a:spcBef>
                <a:spcPct val="0"/>
              </a:spcBef>
              <a:spcAft>
                <a:spcPct val="0"/>
              </a:spcAft>
              <a:defRPr sz="4400" b="1">
                <a:solidFill>
                  <a:srgbClr val="2E4152"/>
                </a:solidFill>
                <a:latin typeface="Calibri" panose="020F0502020204030204" pitchFamily="34" charset="0"/>
              </a:defRPr>
            </a:lvl5pPr>
            <a:lvl6pPr marL="457200" algn="l" defTabSz="730250" rtl="0" fontAlgn="base">
              <a:spcBef>
                <a:spcPct val="0"/>
              </a:spcBef>
              <a:spcAft>
                <a:spcPct val="0"/>
              </a:spcAft>
              <a:defRPr sz="4400" b="1">
                <a:solidFill>
                  <a:srgbClr val="2E4152"/>
                </a:solidFill>
                <a:latin typeface="Calibri" panose="020F0502020204030204" pitchFamily="34" charset="0"/>
              </a:defRPr>
            </a:lvl6pPr>
            <a:lvl7pPr marL="914400" algn="l" defTabSz="730250" rtl="0" fontAlgn="base">
              <a:spcBef>
                <a:spcPct val="0"/>
              </a:spcBef>
              <a:spcAft>
                <a:spcPct val="0"/>
              </a:spcAft>
              <a:defRPr sz="4400" b="1">
                <a:solidFill>
                  <a:srgbClr val="2E4152"/>
                </a:solidFill>
                <a:latin typeface="Calibri" panose="020F0502020204030204" pitchFamily="34" charset="0"/>
              </a:defRPr>
            </a:lvl7pPr>
            <a:lvl8pPr marL="1371600" algn="l" defTabSz="730250" rtl="0" fontAlgn="base">
              <a:spcBef>
                <a:spcPct val="0"/>
              </a:spcBef>
              <a:spcAft>
                <a:spcPct val="0"/>
              </a:spcAft>
              <a:defRPr sz="4400" b="1">
                <a:solidFill>
                  <a:srgbClr val="2E4152"/>
                </a:solidFill>
                <a:latin typeface="Calibri" panose="020F0502020204030204" pitchFamily="34" charset="0"/>
              </a:defRPr>
            </a:lvl8pPr>
            <a:lvl9pPr marL="1828800" algn="l" defTabSz="730250" rtl="0" fontAlgn="base">
              <a:spcBef>
                <a:spcPct val="0"/>
              </a:spcBef>
              <a:spcAft>
                <a:spcPct val="0"/>
              </a:spcAft>
              <a:defRPr sz="4400" b="1">
                <a:solidFill>
                  <a:srgbClr val="2E4152"/>
                </a:solidFill>
                <a:latin typeface="Calibri" panose="020F0502020204030204" pitchFamily="34" charset="0"/>
              </a:defRPr>
            </a:lvl9pPr>
          </a:lstStyle>
          <a:p>
            <a:pPr>
              <a:defRPr/>
            </a:pPr>
            <a:r>
              <a:rPr lang="en-US" sz="1200" dirty="0" smtClean="0">
                <a:solidFill>
                  <a:schemeClr val="tx2"/>
                </a:solidFill>
              </a:rPr>
              <a:t>GIT Merge:</a:t>
            </a:r>
            <a:endParaRPr lang="en-US" sz="1200" dirty="0">
              <a:solidFill>
                <a:schemeClr val="tx2"/>
              </a:solidFill>
            </a:endParaRPr>
          </a:p>
        </p:txBody>
      </p:sp>
      <p:sp>
        <p:nvSpPr>
          <p:cNvPr id="9" name="Snip Same Side Corner Rectangle 8"/>
          <p:cNvSpPr/>
          <p:nvPr/>
        </p:nvSpPr>
        <p:spPr>
          <a:xfrm>
            <a:off x="8050150" y="376152"/>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187643977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169402" cy="621030"/>
          </a:xfrm>
        </p:spPr>
        <p:txBody>
          <a:bodyPr/>
          <a:lstStyle/>
          <a:p>
            <a:r>
              <a:rPr lang="en-US" dirty="0"/>
              <a:t>Branching and Merging</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24</a:t>
            </a:fld>
            <a:endParaRPr lang="en-US" dirty="0"/>
          </a:p>
        </p:txBody>
      </p:sp>
      <p:sp>
        <p:nvSpPr>
          <p:cNvPr id="6" name="Rounded Rectangle 5"/>
          <p:cNvSpPr/>
          <p:nvPr/>
        </p:nvSpPr>
        <p:spPr>
          <a:xfrm>
            <a:off x="401574" y="1727200"/>
            <a:ext cx="8382000" cy="2892010"/>
          </a:xfrm>
          <a:prstGeom prst="roundRect">
            <a:avLst>
              <a:gd name="adj" fmla="val 3834"/>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81E6CBA1-C244-4A18-B0F4-A098135E0CD2}"/>
              </a:ext>
            </a:extLst>
          </p:cNvPr>
          <p:cNvSpPr>
            <a:spLocks noGrp="1"/>
          </p:cNvSpPr>
          <p:nvPr>
            <p:ph idx="4294967295"/>
          </p:nvPr>
        </p:nvSpPr>
        <p:spPr>
          <a:xfrm>
            <a:off x="613700" y="1379530"/>
            <a:ext cx="7893064" cy="3587349"/>
          </a:xfrm>
          <a:prstGeom prst="rect">
            <a:avLst/>
          </a:prstGeom>
        </p:spPr>
        <p:txBody>
          <a:bodyPr anchor="ctr">
            <a:normAutofit/>
          </a:bodyPr>
          <a:lstStyle/>
          <a:p>
            <a:r>
              <a:rPr lang="en-US" sz="1100" dirty="0">
                <a:solidFill>
                  <a:schemeClr val="tx2"/>
                </a:solidFill>
                <a:latin typeface="Courier New" panose="02070309020205020404" pitchFamily="49" charset="0"/>
                <a:cs typeface="Courier New" panose="02070309020205020404" pitchFamily="49" charset="0"/>
              </a:rPr>
              <a:t>Example: Creating one new branch and adding one file to new branch, then merging with master branch.</a:t>
            </a:r>
          </a:p>
          <a:p>
            <a:r>
              <a:rPr lang="en-US" sz="1100" dirty="0" smtClean="0">
                <a:solidFill>
                  <a:schemeClr val="tx2"/>
                </a:solidFill>
                <a:latin typeface="Courier New" panose="02070309020205020404" pitchFamily="49" charset="0"/>
                <a:cs typeface="Courier New" panose="02070309020205020404" pitchFamily="49" charset="0"/>
              </a:rPr>
              <a:t>Step </a:t>
            </a:r>
            <a:r>
              <a:rPr lang="en-US" sz="1100" dirty="0">
                <a:solidFill>
                  <a:schemeClr val="tx2"/>
                </a:solidFill>
                <a:latin typeface="Courier New" panose="02070309020205020404" pitchFamily="49" charset="0"/>
                <a:cs typeface="Courier New" panose="02070309020205020404" pitchFamily="49" charset="0"/>
              </a:rPr>
              <a:t>1 : Create </a:t>
            </a:r>
            <a:r>
              <a:rPr lang="en-US" sz="1100" dirty="0" smtClean="0">
                <a:solidFill>
                  <a:schemeClr val="tx2"/>
                </a:solidFill>
                <a:latin typeface="Courier New" panose="02070309020205020404" pitchFamily="49" charset="0"/>
                <a:cs typeface="Courier New" panose="02070309020205020404" pitchFamily="49" charset="0"/>
              </a:rPr>
              <a:t>branch</a:t>
            </a:r>
          </a:p>
          <a:p>
            <a:r>
              <a:rPr lang="en-US" sz="1100" dirty="0" smtClean="0">
                <a:solidFill>
                  <a:schemeClr val="tx2"/>
                </a:solidFill>
                <a:latin typeface="Courier New" panose="02070309020205020404" pitchFamily="49" charset="0"/>
                <a:cs typeface="Courier New" panose="02070309020205020404" pitchFamily="49" charset="0"/>
              </a:rPr>
              <a:t>	 </a:t>
            </a:r>
            <a:r>
              <a:rPr lang="en-US" sz="1100" dirty="0" err="1" smtClean="0">
                <a:solidFill>
                  <a:schemeClr val="tx2"/>
                </a:solidFill>
                <a:latin typeface="Courier New" panose="02070309020205020404" pitchFamily="49" charset="0"/>
                <a:cs typeface="Courier New" panose="02070309020205020404" pitchFamily="49" charset="0"/>
              </a:rPr>
              <a:t>git</a:t>
            </a:r>
            <a:r>
              <a:rPr lang="en-US" sz="1100" dirty="0" smtClean="0">
                <a:solidFill>
                  <a:schemeClr val="tx2"/>
                </a:solidFill>
                <a:latin typeface="Courier New" panose="02070309020205020404" pitchFamily="49" charset="0"/>
                <a:cs typeface="Courier New" panose="02070309020205020404" pitchFamily="49" charset="0"/>
              </a:rPr>
              <a:t> branch “branch name” </a:t>
            </a:r>
          </a:p>
          <a:p>
            <a:r>
              <a:rPr lang="en-US" sz="1100" dirty="0" smtClean="0">
                <a:solidFill>
                  <a:schemeClr val="tx2"/>
                </a:solidFill>
                <a:latin typeface="Courier New" panose="02070309020205020404" pitchFamily="49" charset="0"/>
                <a:cs typeface="Courier New" panose="02070309020205020404" pitchFamily="49" charset="0"/>
              </a:rPr>
              <a:t>Step </a:t>
            </a:r>
            <a:r>
              <a:rPr lang="en-US" sz="1100" dirty="0">
                <a:solidFill>
                  <a:schemeClr val="tx2"/>
                </a:solidFill>
                <a:latin typeface="Courier New" panose="02070309020205020404" pitchFamily="49" charset="0"/>
                <a:cs typeface="Courier New" panose="02070309020205020404" pitchFamily="49" charset="0"/>
              </a:rPr>
              <a:t>2 : Checkout branch</a:t>
            </a:r>
          </a:p>
          <a:p>
            <a:r>
              <a:rPr lang="en-US" sz="1100" dirty="0">
                <a:solidFill>
                  <a:schemeClr val="tx2"/>
                </a:solidFill>
                <a:latin typeface="Courier New" panose="02070309020205020404" pitchFamily="49" charset="0"/>
                <a:cs typeface="Courier New" panose="02070309020205020404" pitchFamily="49" charset="0"/>
              </a:rPr>
              <a:t>	 </a:t>
            </a:r>
            <a:r>
              <a:rPr lang="en-US" sz="1100" dirty="0" err="1">
                <a:solidFill>
                  <a:schemeClr val="tx2"/>
                </a:solidFill>
                <a:latin typeface="Courier New" panose="02070309020205020404" pitchFamily="49" charset="0"/>
                <a:cs typeface="Courier New" panose="02070309020205020404" pitchFamily="49" charset="0"/>
              </a:rPr>
              <a:t>git</a:t>
            </a:r>
            <a:r>
              <a:rPr lang="en-US" sz="1100" dirty="0">
                <a:solidFill>
                  <a:schemeClr val="tx2"/>
                </a:solidFill>
                <a:latin typeface="Courier New" panose="02070309020205020404" pitchFamily="49" charset="0"/>
                <a:cs typeface="Courier New" panose="02070309020205020404" pitchFamily="49" charset="0"/>
              </a:rPr>
              <a:t> checkout “branch name” </a:t>
            </a:r>
          </a:p>
          <a:p>
            <a:r>
              <a:rPr lang="en-US" sz="1100" dirty="0">
                <a:solidFill>
                  <a:schemeClr val="tx2"/>
                </a:solidFill>
                <a:latin typeface="Courier New" panose="02070309020205020404" pitchFamily="49" charset="0"/>
                <a:cs typeface="Courier New" panose="02070309020205020404" pitchFamily="49" charset="0"/>
              </a:rPr>
              <a:t>Step 3 : Merge new branch in master branch</a:t>
            </a:r>
          </a:p>
          <a:p>
            <a:r>
              <a:rPr lang="en-US" sz="1100" dirty="0">
                <a:solidFill>
                  <a:schemeClr val="tx2"/>
                </a:solidFill>
                <a:latin typeface="Courier New" panose="02070309020205020404" pitchFamily="49" charset="0"/>
                <a:cs typeface="Courier New" panose="02070309020205020404" pitchFamily="49" charset="0"/>
              </a:rPr>
              <a:t>	 </a:t>
            </a:r>
            <a:r>
              <a:rPr lang="en-US" sz="1100" dirty="0" err="1">
                <a:solidFill>
                  <a:schemeClr val="tx2"/>
                </a:solidFill>
                <a:latin typeface="Courier New" panose="02070309020205020404" pitchFamily="49" charset="0"/>
                <a:cs typeface="Courier New" panose="02070309020205020404" pitchFamily="49" charset="0"/>
              </a:rPr>
              <a:t>git</a:t>
            </a:r>
            <a:r>
              <a:rPr lang="en-US" sz="1100" dirty="0">
                <a:solidFill>
                  <a:schemeClr val="tx2"/>
                </a:solidFill>
                <a:latin typeface="Courier New" panose="02070309020205020404" pitchFamily="49" charset="0"/>
                <a:cs typeface="Courier New" panose="02070309020205020404" pitchFamily="49" charset="0"/>
              </a:rPr>
              <a:t> merge “branch name”</a:t>
            </a:r>
          </a:p>
          <a:p>
            <a:r>
              <a:rPr lang="en-US" sz="1100" dirty="0">
                <a:solidFill>
                  <a:schemeClr val="tx2"/>
                </a:solidFill>
                <a:latin typeface="Courier New" panose="02070309020205020404" pitchFamily="49" charset="0"/>
                <a:cs typeface="Courier New" panose="02070309020205020404" pitchFamily="49" charset="0"/>
              </a:rPr>
              <a:t>Step 4 : Delete branch </a:t>
            </a:r>
          </a:p>
          <a:p>
            <a:r>
              <a:rPr lang="en-US" sz="1100" dirty="0">
                <a:solidFill>
                  <a:schemeClr val="tx2"/>
                </a:solidFill>
                <a:latin typeface="Courier New" panose="02070309020205020404" pitchFamily="49" charset="0"/>
                <a:cs typeface="Courier New" panose="02070309020205020404" pitchFamily="49" charset="0"/>
              </a:rPr>
              <a:t>	 </a:t>
            </a:r>
            <a:r>
              <a:rPr lang="en-US" sz="1100" dirty="0" err="1">
                <a:solidFill>
                  <a:schemeClr val="tx2"/>
                </a:solidFill>
                <a:latin typeface="Courier New" panose="02070309020205020404" pitchFamily="49" charset="0"/>
                <a:cs typeface="Courier New" panose="02070309020205020404" pitchFamily="49" charset="0"/>
              </a:rPr>
              <a:t>git</a:t>
            </a:r>
            <a:r>
              <a:rPr lang="en-US" sz="1100" dirty="0">
                <a:solidFill>
                  <a:schemeClr val="tx2"/>
                </a:solidFill>
                <a:latin typeface="Courier New" panose="02070309020205020404" pitchFamily="49" charset="0"/>
                <a:cs typeface="Courier New" panose="02070309020205020404" pitchFamily="49" charset="0"/>
              </a:rPr>
              <a:t> branch -d “branch name” — delete from local </a:t>
            </a:r>
          </a:p>
          <a:p>
            <a:r>
              <a:rPr lang="en-US" sz="1100" dirty="0">
                <a:solidFill>
                  <a:schemeClr val="tx2"/>
                </a:solidFill>
                <a:latin typeface="Courier New" panose="02070309020205020404" pitchFamily="49" charset="0"/>
                <a:cs typeface="Courier New" panose="02070309020205020404" pitchFamily="49" charset="0"/>
              </a:rPr>
              <a:t>	 </a:t>
            </a:r>
            <a:r>
              <a:rPr lang="en-US" sz="1100" dirty="0" err="1">
                <a:solidFill>
                  <a:schemeClr val="tx2"/>
                </a:solidFill>
                <a:latin typeface="Courier New" panose="02070309020205020404" pitchFamily="49" charset="0"/>
                <a:cs typeface="Courier New" panose="02070309020205020404" pitchFamily="49" charset="0"/>
              </a:rPr>
              <a:t>git</a:t>
            </a:r>
            <a:r>
              <a:rPr lang="en-US" sz="1100" dirty="0">
                <a:solidFill>
                  <a:schemeClr val="tx2"/>
                </a:solidFill>
                <a:latin typeface="Courier New" panose="02070309020205020404" pitchFamily="49" charset="0"/>
                <a:cs typeface="Courier New" panose="02070309020205020404" pitchFamily="49" charset="0"/>
              </a:rPr>
              <a:t> push origin —delete “branch name” — delete from remote</a:t>
            </a:r>
          </a:p>
        </p:txBody>
      </p:sp>
      <p:sp>
        <p:nvSpPr>
          <p:cNvPr id="3" name="Rectangle 2"/>
          <p:cNvSpPr/>
          <p:nvPr/>
        </p:nvSpPr>
        <p:spPr>
          <a:xfrm>
            <a:off x="336890" y="669273"/>
            <a:ext cx="4572000" cy="900246"/>
          </a:xfrm>
          <a:prstGeom prst="rect">
            <a:avLst/>
          </a:prstGeom>
        </p:spPr>
        <p:txBody>
          <a:bodyPr>
            <a:spAutoFit/>
          </a:bodyPr>
          <a:lstStyle/>
          <a:p>
            <a:pPr>
              <a:defRPr/>
            </a:pPr>
            <a:r>
              <a:rPr lang="en-US" sz="1050" dirty="0">
                <a:solidFill>
                  <a:schemeClr val="tx2"/>
                </a:solidFill>
              </a:rPr>
              <a:t>1. What are branches </a:t>
            </a:r>
          </a:p>
          <a:p>
            <a:pPr>
              <a:defRPr/>
            </a:pPr>
            <a:r>
              <a:rPr lang="en-US" sz="1050" dirty="0">
                <a:solidFill>
                  <a:schemeClr val="tx2"/>
                </a:solidFill>
              </a:rPr>
              <a:t>2. How to create branch </a:t>
            </a:r>
          </a:p>
          <a:p>
            <a:pPr>
              <a:defRPr/>
            </a:pPr>
            <a:r>
              <a:rPr lang="en-US" sz="1050" dirty="0">
                <a:solidFill>
                  <a:schemeClr val="tx2"/>
                </a:solidFill>
              </a:rPr>
              <a:t>3. How to checkout branch </a:t>
            </a:r>
          </a:p>
          <a:p>
            <a:pPr>
              <a:defRPr/>
            </a:pPr>
            <a:r>
              <a:rPr lang="en-US" sz="1050" dirty="0">
                <a:solidFill>
                  <a:schemeClr val="tx2"/>
                </a:solidFill>
              </a:rPr>
              <a:t>4. How to merge branch to master </a:t>
            </a:r>
          </a:p>
          <a:p>
            <a:pPr>
              <a:defRPr/>
            </a:pPr>
            <a:r>
              <a:rPr lang="en-US" sz="1050" dirty="0">
                <a:solidFill>
                  <a:schemeClr val="tx2"/>
                </a:solidFill>
              </a:rPr>
              <a:t>5. How to delete branch (local and remote)</a:t>
            </a:r>
          </a:p>
        </p:txBody>
      </p:sp>
      <p:sp>
        <p:nvSpPr>
          <p:cNvPr id="8" name="Snip Same Side Corner Rectangle 7"/>
          <p:cNvSpPr/>
          <p:nvPr/>
        </p:nvSpPr>
        <p:spPr>
          <a:xfrm>
            <a:off x="8050150" y="365761"/>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4143570820"/>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Idle Branching Strategy</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25</a:t>
            </a:fld>
            <a:endParaRPr lang="en-US" dirty="0"/>
          </a:p>
        </p:txBody>
      </p:sp>
      <p:sp>
        <p:nvSpPr>
          <p:cNvPr id="6" name="Rectangle 5"/>
          <p:cNvSpPr/>
          <p:nvPr/>
        </p:nvSpPr>
        <p:spPr>
          <a:xfrm>
            <a:off x="384048" y="796120"/>
            <a:ext cx="2733225" cy="3693319"/>
          </a:xfrm>
          <a:prstGeom prst="rect">
            <a:avLst/>
          </a:prstGeom>
        </p:spPr>
        <p:txBody>
          <a:bodyPr wrap="square">
            <a:spAutoFit/>
          </a:bodyPr>
          <a:lstStyle/>
          <a:p>
            <a:r>
              <a:rPr lang="en-US" dirty="0">
                <a:solidFill>
                  <a:srgbClr val="252423"/>
                </a:solidFill>
                <a:latin typeface="Segoe UI" panose="020B0502040204020203" pitchFamily="34" charset="0"/>
              </a:rPr>
              <a:t>Obviously there is </a:t>
            </a:r>
            <a:r>
              <a:rPr lang="en-US" b="1" dirty="0">
                <a:solidFill>
                  <a:srgbClr val="252423"/>
                </a:solidFill>
                <a:latin typeface="Segoe UI" panose="020B0502040204020203" pitchFamily="34" charset="0"/>
              </a:rPr>
              <a:t>no single branching strategy fits for all</a:t>
            </a:r>
            <a:r>
              <a:rPr lang="en-US" dirty="0">
                <a:solidFill>
                  <a:srgbClr val="252423"/>
                </a:solidFill>
                <a:latin typeface="Segoe UI" panose="020B0502040204020203" pitchFamily="34" charset="0"/>
              </a:rPr>
              <a:t>, it should be carefully crafted according to various aspects of the product delivery.  Some of the key aspects are release frequency, team distribution, type of application, development methodology.  </a:t>
            </a:r>
            <a:endParaRPr lang="en-US" dirty="0"/>
          </a:p>
        </p:txBody>
      </p:sp>
      <p:sp>
        <p:nvSpPr>
          <p:cNvPr id="7" name="Rectangle 6"/>
          <p:cNvSpPr/>
          <p:nvPr/>
        </p:nvSpPr>
        <p:spPr>
          <a:xfrm>
            <a:off x="4147121" y="796120"/>
            <a:ext cx="2865593" cy="369332"/>
          </a:xfrm>
          <a:prstGeom prst="rect">
            <a:avLst/>
          </a:prstGeom>
        </p:spPr>
        <p:txBody>
          <a:bodyPr wrap="none">
            <a:spAutoFit/>
          </a:bodyPr>
          <a:lstStyle/>
          <a:p>
            <a:r>
              <a:rPr lang="en-US" b="1" dirty="0">
                <a:solidFill>
                  <a:srgbClr val="252423"/>
                </a:solidFill>
                <a:latin typeface="Segoe UI" panose="020B0502040204020203" pitchFamily="34" charset="0"/>
              </a:rPr>
              <a:t>Feature Based Branching</a:t>
            </a:r>
            <a:endParaRPr lang="en-US" b="1" i="0" dirty="0">
              <a:solidFill>
                <a:srgbClr val="252423"/>
              </a:solidFill>
              <a:effectLst/>
              <a:latin typeface="Segoe UI" panose="020B0502040204020203" pitchFamily="34" charset="0"/>
            </a:endParaRPr>
          </a:p>
        </p:txBody>
      </p:sp>
      <p:sp>
        <p:nvSpPr>
          <p:cNvPr id="8" name="Rectangle 7"/>
          <p:cNvSpPr/>
          <p:nvPr/>
        </p:nvSpPr>
        <p:spPr>
          <a:xfrm>
            <a:off x="4147121" y="2517163"/>
            <a:ext cx="2852063" cy="369332"/>
          </a:xfrm>
          <a:prstGeom prst="rect">
            <a:avLst/>
          </a:prstGeom>
        </p:spPr>
        <p:txBody>
          <a:bodyPr wrap="none">
            <a:spAutoFit/>
          </a:bodyPr>
          <a:lstStyle/>
          <a:p>
            <a:r>
              <a:rPr lang="en-US" b="1" dirty="0">
                <a:solidFill>
                  <a:srgbClr val="252423"/>
                </a:solidFill>
                <a:latin typeface="Segoe UI" panose="020B0502040204020203" pitchFamily="34" charset="0"/>
              </a:rPr>
              <a:t>Release Based Branching</a:t>
            </a:r>
          </a:p>
        </p:txBody>
      </p:sp>
      <p:sp>
        <p:nvSpPr>
          <p:cNvPr id="9" name="Rectangle 8"/>
          <p:cNvSpPr/>
          <p:nvPr/>
        </p:nvSpPr>
        <p:spPr>
          <a:xfrm>
            <a:off x="4147121" y="1284316"/>
            <a:ext cx="4207170" cy="1200329"/>
          </a:xfrm>
          <a:prstGeom prst="rect">
            <a:avLst/>
          </a:prstGeom>
        </p:spPr>
        <p:txBody>
          <a:bodyPr wrap="square">
            <a:spAutoFit/>
          </a:bodyPr>
          <a:lstStyle/>
          <a:p>
            <a:pPr marL="228600" indent="-228600">
              <a:buFont typeface="Arial" panose="020B0604020202020204" pitchFamily="34" charset="0"/>
              <a:buChar char="•"/>
            </a:pPr>
            <a:r>
              <a:rPr lang="en-US" sz="1200" b="1" dirty="0">
                <a:solidFill>
                  <a:srgbClr val="252423"/>
                </a:solidFill>
                <a:latin typeface="Segoe UI" panose="020B0502040204020203" pitchFamily="34" charset="0"/>
              </a:rPr>
              <a:t>Master branch</a:t>
            </a:r>
            <a:r>
              <a:rPr lang="en-US" sz="1200" dirty="0">
                <a:solidFill>
                  <a:srgbClr val="252423"/>
                </a:solidFill>
                <a:latin typeface="Segoe UI" panose="020B0502040204020203" pitchFamily="34" charset="0"/>
              </a:rPr>
              <a:t> - </a:t>
            </a:r>
            <a:r>
              <a:rPr lang="en-US" sz="1200" i="1" dirty="0">
                <a:solidFill>
                  <a:srgbClr val="252423"/>
                </a:solidFill>
                <a:latin typeface="Segoe UI" panose="020B0502040204020203" pitchFamily="34" charset="0"/>
              </a:rPr>
              <a:t>which always reflects production ready code</a:t>
            </a:r>
            <a:endParaRPr lang="en-US" sz="1200" dirty="0">
              <a:solidFill>
                <a:srgbClr val="252423"/>
              </a:solidFill>
              <a:latin typeface="Segoe UI" panose="020B0502040204020203" pitchFamily="34" charset="0"/>
            </a:endParaRPr>
          </a:p>
          <a:p>
            <a:pPr marL="228600" indent="-228600">
              <a:buFont typeface="Arial" panose="020B0604020202020204" pitchFamily="34" charset="0"/>
              <a:buChar char="•"/>
            </a:pPr>
            <a:r>
              <a:rPr lang="en-US" sz="1200" b="1" dirty="0">
                <a:solidFill>
                  <a:srgbClr val="252423"/>
                </a:solidFill>
                <a:latin typeface="Segoe UI" panose="020B0502040204020203" pitchFamily="34" charset="0"/>
              </a:rPr>
              <a:t>Feature branch</a:t>
            </a:r>
            <a:r>
              <a:rPr lang="en-US" sz="1200" dirty="0">
                <a:solidFill>
                  <a:srgbClr val="252423"/>
                </a:solidFill>
                <a:latin typeface="Segoe UI" panose="020B0502040204020203" pitchFamily="34" charset="0"/>
              </a:rPr>
              <a:t> - </a:t>
            </a:r>
            <a:r>
              <a:rPr lang="en-US" sz="1200" i="1" dirty="0">
                <a:solidFill>
                  <a:srgbClr val="252423"/>
                </a:solidFill>
                <a:latin typeface="Segoe UI" panose="020B0502040204020203" pitchFamily="34" charset="0"/>
              </a:rPr>
              <a:t>which contains any latest features worked out by the team</a:t>
            </a:r>
            <a:endParaRPr lang="en-US" sz="1200" dirty="0">
              <a:solidFill>
                <a:srgbClr val="252423"/>
              </a:solidFill>
              <a:latin typeface="Segoe UI" panose="020B0502040204020203" pitchFamily="34" charset="0"/>
            </a:endParaRPr>
          </a:p>
          <a:p>
            <a:pPr marL="228600" indent="-228600">
              <a:buFont typeface="Arial" panose="020B0604020202020204" pitchFamily="34" charset="0"/>
              <a:buChar char="•"/>
            </a:pPr>
            <a:r>
              <a:rPr lang="en-US" sz="1200" b="1" dirty="0" err="1">
                <a:solidFill>
                  <a:srgbClr val="252423"/>
                </a:solidFill>
                <a:latin typeface="Segoe UI" panose="020B0502040204020203" pitchFamily="34" charset="0"/>
              </a:rPr>
              <a:t>HotFix</a:t>
            </a:r>
            <a:r>
              <a:rPr lang="en-US" sz="1200" b="1" dirty="0">
                <a:solidFill>
                  <a:srgbClr val="252423"/>
                </a:solidFill>
                <a:latin typeface="Segoe UI" panose="020B0502040204020203" pitchFamily="34" charset="0"/>
              </a:rPr>
              <a:t> branch</a:t>
            </a:r>
            <a:r>
              <a:rPr lang="en-US" sz="1200" dirty="0">
                <a:solidFill>
                  <a:srgbClr val="252423"/>
                </a:solidFill>
                <a:latin typeface="Segoe UI" panose="020B0502040204020203" pitchFamily="34" charset="0"/>
              </a:rPr>
              <a:t> - </a:t>
            </a:r>
            <a:r>
              <a:rPr lang="en-US" sz="1200" i="1" dirty="0">
                <a:solidFill>
                  <a:srgbClr val="252423"/>
                </a:solidFill>
                <a:latin typeface="Segoe UI" panose="020B0502040204020203" pitchFamily="34" charset="0"/>
              </a:rPr>
              <a:t>created from Master branch to work on production issues and merged back to Master</a:t>
            </a:r>
            <a:endParaRPr lang="en-US" sz="1200" b="0" i="0" dirty="0">
              <a:solidFill>
                <a:srgbClr val="252423"/>
              </a:solidFill>
              <a:effectLst/>
              <a:latin typeface="Segoe UI" panose="020B0502040204020203" pitchFamily="34" charset="0"/>
            </a:endParaRPr>
          </a:p>
        </p:txBody>
      </p:sp>
      <p:sp>
        <p:nvSpPr>
          <p:cNvPr id="10" name="Rectangle 9"/>
          <p:cNvSpPr/>
          <p:nvPr/>
        </p:nvSpPr>
        <p:spPr>
          <a:xfrm>
            <a:off x="4229100" y="2886495"/>
            <a:ext cx="4572000" cy="1869743"/>
          </a:xfrm>
          <a:prstGeom prst="rect">
            <a:avLst/>
          </a:prstGeom>
        </p:spPr>
        <p:txBody>
          <a:bodyPr>
            <a:spAutoFit/>
          </a:bodyPr>
          <a:lstStyle/>
          <a:p>
            <a:pPr marL="228600" indent="-228600">
              <a:buFont typeface="Arial" panose="020B0604020202020204" pitchFamily="34" charset="0"/>
              <a:buChar char="•"/>
            </a:pPr>
            <a:r>
              <a:rPr lang="en-US" sz="1050" b="1" dirty="0">
                <a:solidFill>
                  <a:srgbClr val="252423"/>
                </a:solidFill>
                <a:latin typeface="Segoe UI" panose="020B0502040204020203" pitchFamily="34" charset="0"/>
              </a:rPr>
              <a:t>Master branch</a:t>
            </a:r>
            <a:r>
              <a:rPr lang="en-US" sz="1050" dirty="0">
                <a:solidFill>
                  <a:srgbClr val="252423"/>
                </a:solidFill>
                <a:latin typeface="Segoe UI" panose="020B0502040204020203" pitchFamily="34" charset="0"/>
              </a:rPr>
              <a:t> - </a:t>
            </a:r>
            <a:r>
              <a:rPr lang="en-US" sz="1050" i="1" dirty="0">
                <a:solidFill>
                  <a:srgbClr val="252423"/>
                </a:solidFill>
                <a:latin typeface="Segoe UI" panose="020B0502040204020203" pitchFamily="34" charset="0"/>
              </a:rPr>
              <a:t>which always reflects production deployed code</a:t>
            </a:r>
            <a:endParaRPr lang="en-US" sz="1050" dirty="0">
              <a:solidFill>
                <a:srgbClr val="252423"/>
              </a:solidFill>
              <a:latin typeface="Segoe UI" panose="020B0502040204020203" pitchFamily="34" charset="0"/>
            </a:endParaRPr>
          </a:p>
          <a:p>
            <a:pPr marL="228600" indent="-228600">
              <a:buFont typeface="Arial" panose="020B0604020202020204" pitchFamily="34" charset="0"/>
              <a:buChar char="•"/>
            </a:pPr>
            <a:r>
              <a:rPr lang="en-US" sz="1050" b="1" dirty="0">
                <a:solidFill>
                  <a:srgbClr val="252423"/>
                </a:solidFill>
                <a:latin typeface="Segoe UI" panose="020B0502040204020203" pitchFamily="34" charset="0"/>
              </a:rPr>
              <a:t>Develop branch</a:t>
            </a:r>
            <a:r>
              <a:rPr lang="en-US" sz="1050" dirty="0">
                <a:solidFill>
                  <a:srgbClr val="252423"/>
                </a:solidFill>
                <a:latin typeface="Segoe UI" panose="020B0502040204020203" pitchFamily="34" charset="0"/>
              </a:rPr>
              <a:t> - </a:t>
            </a:r>
            <a:r>
              <a:rPr lang="en-US" sz="1050" i="1" dirty="0">
                <a:solidFill>
                  <a:srgbClr val="252423"/>
                </a:solidFill>
                <a:latin typeface="Segoe UI" panose="020B0502040204020203" pitchFamily="34" charset="0"/>
              </a:rPr>
              <a:t>spun off from Master, Long living parallel branch contains latest code changes, merged back to Production (or) Release when code changes ready for production release</a:t>
            </a:r>
            <a:endParaRPr lang="en-US" sz="1050" dirty="0">
              <a:solidFill>
                <a:srgbClr val="252423"/>
              </a:solidFill>
              <a:latin typeface="Segoe UI" panose="020B0502040204020203" pitchFamily="34" charset="0"/>
            </a:endParaRPr>
          </a:p>
          <a:p>
            <a:pPr marL="228600" indent="-228600">
              <a:buFont typeface="Arial" panose="020B0604020202020204" pitchFamily="34" charset="0"/>
              <a:buChar char="•"/>
            </a:pPr>
            <a:r>
              <a:rPr lang="en-US" sz="1050" b="1" dirty="0" err="1">
                <a:solidFill>
                  <a:srgbClr val="252423"/>
                </a:solidFill>
                <a:latin typeface="Segoe UI" panose="020B0502040204020203" pitchFamily="34" charset="0"/>
              </a:rPr>
              <a:t>HotFix</a:t>
            </a:r>
            <a:r>
              <a:rPr lang="en-US" sz="1050" b="1" dirty="0">
                <a:solidFill>
                  <a:srgbClr val="252423"/>
                </a:solidFill>
                <a:latin typeface="Segoe UI" panose="020B0502040204020203" pitchFamily="34" charset="0"/>
              </a:rPr>
              <a:t> branch</a:t>
            </a:r>
            <a:r>
              <a:rPr lang="en-US" sz="1050" dirty="0">
                <a:solidFill>
                  <a:srgbClr val="252423"/>
                </a:solidFill>
                <a:latin typeface="Segoe UI" panose="020B0502040204020203" pitchFamily="34" charset="0"/>
              </a:rPr>
              <a:t> - </a:t>
            </a:r>
            <a:r>
              <a:rPr lang="en-US" sz="1050" i="1" dirty="0">
                <a:solidFill>
                  <a:srgbClr val="252423"/>
                </a:solidFill>
                <a:latin typeface="Segoe UI" panose="020B0502040204020203" pitchFamily="34" charset="0"/>
              </a:rPr>
              <a:t>created from Master branch to work on production issues and merged back to Master and Develop</a:t>
            </a:r>
            <a:endParaRPr lang="en-US" sz="1050" dirty="0">
              <a:solidFill>
                <a:srgbClr val="252423"/>
              </a:solidFill>
              <a:latin typeface="Segoe UI" panose="020B0502040204020203" pitchFamily="34" charset="0"/>
            </a:endParaRPr>
          </a:p>
          <a:p>
            <a:pPr marL="228600" indent="-228600">
              <a:buFont typeface="Arial" panose="020B0604020202020204" pitchFamily="34" charset="0"/>
              <a:buChar char="•"/>
            </a:pPr>
            <a:r>
              <a:rPr lang="en-US" sz="1050" b="1" i="1" dirty="0">
                <a:solidFill>
                  <a:srgbClr val="252423"/>
                </a:solidFill>
                <a:latin typeface="Segoe UI" panose="020B0502040204020203" pitchFamily="34" charset="0"/>
              </a:rPr>
              <a:t>Release branch</a:t>
            </a:r>
            <a:r>
              <a:rPr lang="en-US" sz="1050" i="1" dirty="0">
                <a:solidFill>
                  <a:srgbClr val="252423"/>
                </a:solidFill>
                <a:latin typeface="Segoe UI" panose="020B0502040204020203" pitchFamily="34" charset="0"/>
              </a:rPr>
              <a:t> - Optionally created when code is almost ready for production release, merged back to Master and Develop, removed once production release is complete</a:t>
            </a:r>
            <a:endParaRPr lang="en-US" sz="1050" dirty="0">
              <a:solidFill>
                <a:srgbClr val="252423"/>
              </a:solidFill>
              <a:latin typeface="Segoe UI" panose="020B0502040204020203" pitchFamily="34" charset="0"/>
            </a:endParaRPr>
          </a:p>
          <a:p>
            <a:pPr marL="228600" indent="-228600">
              <a:buFont typeface="Arial" panose="020B0604020202020204" pitchFamily="34" charset="0"/>
              <a:buChar char="•"/>
            </a:pPr>
            <a:r>
              <a:rPr lang="en-US" sz="1050" b="1" i="1" dirty="0">
                <a:solidFill>
                  <a:srgbClr val="252423"/>
                </a:solidFill>
                <a:latin typeface="Segoe UI" panose="020B0502040204020203" pitchFamily="34" charset="0"/>
              </a:rPr>
              <a:t>Feature branch</a:t>
            </a:r>
            <a:r>
              <a:rPr lang="en-US" sz="1050" i="1" dirty="0">
                <a:solidFill>
                  <a:srgbClr val="252423"/>
                </a:solidFill>
                <a:latin typeface="Segoe UI" panose="020B0502040204020203" pitchFamily="34" charset="0"/>
              </a:rPr>
              <a:t> - spun off from Develop branch when working on POC, upon successful it gets merged back to Develop and removed</a:t>
            </a:r>
            <a:endParaRPr lang="en-US" sz="1050"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355764967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err="1"/>
              <a:t>Git</a:t>
            </a:r>
            <a:r>
              <a:rPr lang="en-US" altLang="en-US" dirty="0"/>
              <a:t> </a:t>
            </a:r>
            <a:r>
              <a:rPr lang="en-US" altLang="en-US" dirty="0" err="1"/>
              <a:t>CheckOut</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26</a:t>
            </a:fld>
            <a:endParaRPr lang="en-US" dirty="0"/>
          </a:p>
        </p:txBody>
      </p:sp>
      <p:sp>
        <p:nvSpPr>
          <p:cNvPr id="6" name="Subtitle 2"/>
          <p:cNvSpPr txBox="1">
            <a:spLocks/>
          </p:cNvSpPr>
          <p:nvPr/>
        </p:nvSpPr>
        <p:spPr>
          <a:xfrm>
            <a:off x="3854244" y="1015858"/>
            <a:ext cx="5531235" cy="3679552"/>
          </a:xfrm>
          <a:prstGeom prst="rect">
            <a:avLst/>
          </a:prstGeom>
        </p:spPr>
        <p:txBody>
          <a:bodyPr>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a:spcBef>
                <a:spcPts val="0"/>
              </a:spcBef>
            </a:pPr>
            <a:endParaRPr lang="en-US" sz="1200" dirty="0">
              <a:solidFill>
                <a:schemeClr val="tx2"/>
              </a:solidFill>
              <a:latin typeface="Courier New" panose="02070309020205020404" pitchFamily="49" charset="0"/>
              <a:cs typeface="Courier New" panose="02070309020205020404" pitchFamily="49" charset="0"/>
            </a:endParaRPr>
          </a:p>
          <a:p>
            <a:pPr>
              <a:spcBef>
                <a:spcPts val="0"/>
              </a:spcBef>
            </a:pPr>
            <a:endParaRPr lang="en-US" sz="1200" dirty="0">
              <a:solidFill>
                <a:schemeClr val="tx2"/>
              </a:solidFill>
              <a:latin typeface="Courier New" panose="02070309020205020404" pitchFamily="49" charset="0"/>
              <a:cs typeface="Courier New" panose="02070309020205020404" pitchFamily="49" charset="0"/>
            </a:endParaRPr>
          </a:p>
        </p:txBody>
      </p:sp>
      <p:sp>
        <p:nvSpPr>
          <p:cNvPr id="3" name="Rectangle 2"/>
          <p:cNvSpPr/>
          <p:nvPr/>
        </p:nvSpPr>
        <p:spPr>
          <a:xfrm>
            <a:off x="384048" y="635000"/>
            <a:ext cx="8055102" cy="830997"/>
          </a:xfrm>
          <a:prstGeom prst="rect">
            <a:avLst/>
          </a:prstGeom>
        </p:spPr>
        <p:txBody>
          <a:bodyPr wrap="square">
            <a:spAutoFit/>
          </a:bodyPr>
          <a:lstStyle/>
          <a:p>
            <a:pPr marL="285750" indent="-285750">
              <a:buFont typeface="Arial" panose="020B0604020202020204" pitchFamily="34" charset="0"/>
              <a:buChar char="•"/>
              <a:defRPr/>
            </a:pPr>
            <a:r>
              <a:rPr lang="en-US" altLang="en-US" sz="1200" dirty="0">
                <a:solidFill>
                  <a:schemeClr val="tx2"/>
                </a:solidFill>
                <a:latin typeface="-apple-system"/>
                <a:cs typeface="Arial" panose="020B0604020202020204" pitchFamily="34" charset="0"/>
              </a:rPr>
              <a:t>In </a:t>
            </a:r>
            <a:r>
              <a:rPr lang="en-US" altLang="en-US" sz="1200" dirty="0" err="1">
                <a:solidFill>
                  <a:schemeClr val="tx2"/>
                </a:solidFill>
                <a:latin typeface="-apple-system"/>
                <a:cs typeface="Arial" panose="020B0604020202020204" pitchFamily="34" charset="0"/>
              </a:rPr>
              <a:t>Git</a:t>
            </a:r>
            <a:r>
              <a:rPr lang="en-US" altLang="en-US" sz="1200" dirty="0">
                <a:solidFill>
                  <a:schemeClr val="tx2"/>
                </a:solidFill>
                <a:latin typeface="-apple-system"/>
                <a:cs typeface="Arial" panose="020B0604020202020204" pitchFamily="34" charset="0"/>
              </a:rPr>
              <a:t> terms, a "checkout" is the act of switching between different versions of a target entity</a:t>
            </a:r>
          </a:p>
          <a:p>
            <a:pPr marL="285750" indent="-285750">
              <a:buFont typeface="Arial" panose="020B0604020202020204" pitchFamily="34" charset="0"/>
              <a:buChar char="•"/>
              <a:defRPr/>
            </a:pPr>
            <a:r>
              <a:rPr lang="en-US" altLang="en-US" sz="1200" dirty="0">
                <a:solidFill>
                  <a:schemeClr val="tx2"/>
                </a:solidFill>
                <a:latin typeface="-apple-system"/>
                <a:cs typeface="Arial" panose="020B0604020202020204" pitchFamily="34" charset="0"/>
              </a:rPr>
              <a:t>The</a:t>
            </a:r>
            <a:r>
              <a:rPr lang="en-US" altLang="en-US" sz="1200" dirty="0">
                <a:solidFill>
                  <a:schemeClr val="tx2"/>
                </a:solidFill>
                <a:latin typeface="Arial" panose="020B0604020202020204" pitchFamily="34" charset="0"/>
                <a:cs typeface="Arial" panose="020B0604020202020204" pitchFamily="34" charset="0"/>
              </a:rPr>
              <a:t> </a:t>
            </a:r>
            <a:r>
              <a:rPr lang="en-US" altLang="en-US" sz="1100" dirty="0" err="1">
                <a:solidFill>
                  <a:schemeClr val="tx2"/>
                </a:solidFill>
                <a:latin typeface="Nimbus"/>
                <a:cs typeface="Arial" panose="020B0604020202020204" pitchFamily="34" charset="0"/>
              </a:rPr>
              <a:t>Git</a:t>
            </a:r>
            <a:r>
              <a:rPr lang="en-US" altLang="en-US" sz="1100" dirty="0">
                <a:solidFill>
                  <a:schemeClr val="tx2"/>
                </a:solidFill>
                <a:latin typeface="Nimbus"/>
                <a:cs typeface="Arial" panose="020B0604020202020204" pitchFamily="34" charset="0"/>
              </a:rPr>
              <a:t> checkout</a:t>
            </a:r>
            <a:r>
              <a:rPr lang="en-US" altLang="en-US" sz="1200" dirty="0">
                <a:solidFill>
                  <a:schemeClr val="tx2"/>
                </a:solidFill>
                <a:latin typeface="Arial" panose="020B0604020202020204" pitchFamily="34" charset="0"/>
                <a:cs typeface="Arial" panose="020B0604020202020204" pitchFamily="34" charset="0"/>
              </a:rPr>
              <a:t> </a:t>
            </a:r>
            <a:r>
              <a:rPr lang="en-US" altLang="en-US" sz="1200" dirty="0">
                <a:solidFill>
                  <a:schemeClr val="tx2"/>
                </a:solidFill>
                <a:latin typeface="-apple-system"/>
                <a:cs typeface="Arial" panose="020B0604020202020204" pitchFamily="34" charset="0"/>
              </a:rPr>
              <a:t>command operates upon three distinct entities: files, commits, and branches. In addition to the definition of "checkout" the phrase "checking out" is commonly used to imply the act of executing the</a:t>
            </a:r>
            <a:r>
              <a:rPr lang="en-US" altLang="en-US" sz="1200" dirty="0">
                <a:solidFill>
                  <a:schemeClr val="tx2"/>
                </a:solidFill>
                <a:latin typeface="Arial" panose="020B0604020202020204" pitchFamily="34" charset="0"/>
                <a:cs typeface="Arial" panose="020B0604020202020204" pitchFamily="34" charset="0"/>
              </a:rPr>
              <a:t> </a:t>
            </a:r>
            <a:r>
              <a:rPr lang="en-US" altLang="en-US" sz="1100" dirty="0" err="1">
                <a:solidFill>
                  <a:schemeClr val="tx2"/>
                </a:solidFill>
                <a:latin typeface="Nimbus"/>
                <a:cs typeface="Arial" panose="020B0604020202020204" pitchFamily="34" charset="0"/>
              </a:rPr>
              <a:t>Git</a:t>
            </a:r>
            <a:r>
              <a:rPr lang="en-US" altLang="en-US" sz="1100" dirty="0">
                <a:solidFill>
                  <a:schemeClr val="tx2"/>
                </a:solidFill>
                <a:latin typeface="Nimbus"/>
                <a:cs typeface="Arial" panose="020B0604020202020204" pitchFamily="34" charset="0"/>
              </a:rPr>
              <a:t> checkout</a:t>
            </a:r>
            <a:r>
              <a:rPr lang="en-US" altLang="en-US" sz="1200" dirty="0">
                <a:solidFill>
                  <a:schemeClr val="tx2"/>
                </a:solidFill>
                <a:latin typeface="Arial" panose="020B0604020202020204" pitchFamily="34" charset="0"/>
                <a:cs typeface="Arial" panose="020B0604020202020204" pitchFamily="34" charset="0"/>
              </a:rPr>
              <a:t> </a:t>
            </a:r>
            <a:r>
              <a:rPr lang="en-US" altLang="en-US" sz="1200" dirty="0">
                <a:solidFill>
                  <a:schemeClr val="tx2"/>
                </a:solidFill>
                <a:latin typeface="-apple-system"/>
                <a:cs typeface="Arial" panose="020B0604020202020204" pitchFamily="34" charset="0"/>
              </a:rPr>
              <a:t>command</a:t>
            </a:r>
            <a:r>
              <a:rPr lang="en-US" altLang="en-US" sz="800" dirty="0">
                <a:solidFill>
                  <a:schemeClr val="tx2"/>
                </a:solidFill>
                <a:latin typeface="Arial" panose="020B0604020202020204" pitchFamily="34" charset="0"/>
                <a:cs typeface="Arial" panose="020B0604020202020204" pitchFamily="34" charset="0"/>
              </a:rPr>
              <a:t> </a:t>
            </a:r>
            <a:endParaRPr lang="en-US" altLang="en-US" sz="1600" dirty="0">
              <a:solidFill>
                <a:schemeClr val="tx2"/>
              </a:solidFill>
              <a:latin typeface="Arial" panose="020B0604020202020204" pitchFamily="34" charset="0"/>
              <a:cs typeface="Arial" panose="020B0604020202020204" pitchFamily="34" charset="0"/>
            </a:endParaRPr>
          </a:p>
        </p:txBody>
      </p:sp>
      <p:grpSp>
        <p:nvGrpSpPr>
          <p:cNvPr id="8" name="Group 7"/>
          <p:cNvGrpSpPr/>
          <p:nvPr/>
        </p:nvGrpSpPr>
        <p:grpSpPr>
          <a:xfrm>
            <a:off x="506413" y="1654612"/>
            <a:ext cx="7932737" cy="2235681"/>
            <a:chOff x="506413" y="2294409"/>
            <a:chExt cx="13000037" cy="3663798"/>
          </a:xfrm>
        </p:grpSpPr>
        <p:sp>
          <p:nvSpPr>
            <p:cNvPr id="10" name="TextBox 9"/>
            <p:cNvSpPr txBox="1"/>
            <p:nvPr/>
          </p:nvSpPr>
          <p:spPr>
            <a:xfrm>
              <a:off x="506413" y="2294409"/>
              <a:ext cx="6038849" cy="353066"/>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a:t>Checkout Existing Branch</a:t>
              </a:r>
            </a:p>
          </p:txBody>
        </p:sp>
        <p:sp>
          <p:nvSpPr>
            <p:cNvPr id="11" name="TextBox 10"/>
            <p:cNvSpPr txBox="1"/>
            <p:nvPr/>
          </p:nvSpPr>
          <p:spPr>
            <a:xfrm>
              <a:off x="506413" y="2761064"/>
              <a:ext cx="6038849" cy="554817"/>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a:solidFill>
                    <a:schemeClr val="bg1"/>
                  </a:solidFill>
                </a:rPr>
                <a:t>$&gt; </a:t>
              </a:r>
              <a:r>
                <a:rPr lang="en-US" sz="800" dirty="0" err="1">
                  <a:solidFill>
                    <a:schemeClr val="bg1"/>
                  </a:solidFill>
                </a:rPr>
                <a:t>git</a:t>
              </a:r>
              <a:r>
                <a:rPr lang="en-US" sz="800" dirty="0">
                  <a:solidFill>
                    <a:schemeClr val="bg1"/>
                  </a:solidFill>
                </a:rPr>
                <a:t> </a:t>
              </a:r>
              <a:r>
                <a:rPr lang="en-US" sz="800" dirty="0" smtClean="0">
                  <a:solidFill>
                    <a:schemeClr val="bg1"/>
                  </a:solidFill>
                </a:rPr>
                <a:t>branch -v</a:t>
              </a:r>
              <a:endParaRPr lang="en-US" sz="800" dirty="0">
                <a:solidFill>
                  <a:schemeClr val="bg1"/>
                </a:solidFill>
              </a:endParaRPr>
            </a:p>
            <a:p>
              <a:pPr>
                <a:defRPr/>
              </a:pPr>
              <a:r>
                <a:rPr lang="en-US" sz="800" dirty="0">
                  <a:solidFill>
                    <a:schemeClr val="bg1"/>
                  </a:solidFill>
                </a:rPr>
                <a:t>$&gt; </a:t>
              </a:r>
              <a:r>
                <a:rPr lang="en-US" sz="800" dirty="0" err="1">
                  <a:solidFill>
                    <a:schemeClr val="bg1"/>
                  </a:solidFill>
                </a:rPr>
                <a:t>git</a:t>
              </a:r>
              <a:r>
                <a:rPr lang="en-US" sz="800" dirty="0">
                  <a:solidFill>
                    <a:schemeClr val="bg1"/>
                  </a:solidFill>
                </a:rPr>
                <a:t> checkout </a:t>
              </a:r>
              <a:r>
                <a:rPr lang="en-US" sz="800" dirty="0" err="1">
                  <a:solidFill>
                    <a:schemeClr val="bg1"/>
                  </a:solidFill>
                </a:rPr>
                <a:t>feature_inprogress_branch</a:t>
              </a:r>
              <a:endParaRPr lang="en-US" sz="800" dirty="0">
                <a:solidFill>
                  <a:schemeClr val="bg1"/>
                </a:solidFill>
              </a:endParaRPr>
            </a:p>
          </p:txBody>
        </p:sp>
        <p:sp>
          <p:nvSpPr>
            <p:cNvPr id="12" name="TextBox 11"/>
            <p:cNvSpPr txBox="1"/>
            <p:nvPr/>
          </p:nvSpPr>
          <p:spPr>
            <a:xfrm>
              <a:off x="506413" y="3494559"/>
              <a:ext cx="6038849" cy="353066"/>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a:t>Checkout </a:t>
              </a:r>
              <a:r>
                <a:rPr lang="en-US" sz="800" dirty="0"/>
                <a:t>New Branches</a:t>
              </a:r>
            </a:p>
          </p:txBody>
        </p:sp>
        <p:sp>
          <p:nvSpPr>
            <p:cNvPr id="13" name="TextBox 12"/>
            <p:cNvSpPr txBox="1"/>
            <p:nvPr/>
          </p:nvSpPr>
          <p:spPr>
            <a:xfrm>
              <a:off x="506413" y="4061297"/>
              <a:ext cx="6038849" cy="353066"/>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err="1">
                  <a:solidFill>
                    <a:schemeClr val="bg1"/>
                  </a:solidFill>
                </a:rPr>
                <a:t>git</a:t>
              </a:r>
              <a:r>
                <a:rPr lang="en-US" sz="800" dirty="0">
                  <a:solidFill>
                    <a:schemeClr val="bg1"/>
                  </a:solidFill>
                </a:rPr>
                <a:t> checkout -b &lt;new-branch&gt;</a:t>
              </a:r>
            </a:p>
          </p:txBody>
        </p:sp>
        <p:sp>
          <p:nvSpPr>
            <p:cNvPr id="14" name="TextBox 13"/>
            <p:cNvSpPr txBox="1"/>
            <p:nvPr/>
          </p:nvSpPr>
          <p:spPr>
            <a:xfrm>
              <a:off x="506413" y="4491510"/>
              <a:ext cx="6038849" cy="353066"/>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err="1">
                  <a:solidFill>
                    <a:schemeClr val="bg1"/>
                  </a:solidFill>
                </a:rPr>
                <a:t>git</a:t>
              </a:r>
              <a:r>
                <a:rPr lang="en-US" sz="800" dirty="0">
                  <a:solidFill>
                    <a:schemeClr val="bg1"/>
                  </a:solidFill>
                </a:rPr>
                <a:t> checkout -b &lt;new-branch&gt; &lt;existing-branch&gt;</a:t>
              </a:r>
            </a:p>
          </p:txBody>
        </p:sp>
        <p:sp>
          <p:nvSpPr>
            <p:cNvPr id="15" name="TextBox 14"/>
            <p:cNvSpPr txBox="1"/>
            <p:nvPr/>
          </p:nvSpPr>
          <p:spPr>
            <a:xfrm>
              <a:off x="506413" y="5037609"/>
              <a:ext cx="6038849" cy="353066"/>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a:t>Switching Branches</a:t>
              </a:r>
              <a:endParaRPr lang="en-US" sz="800" dirty="0"/>
            </a:p>
          </p:txBody>
        </p:sp>
        <p:sp>
          <p:nvSpPr>
            <p:cNvPr id="16" name="TextBox 15"/>
            <p:cNvSpPr txBox="1"/>
            <p:nvPr/>
          </p:nvSpPr>
          <p:spPr>
            <a:xfrm>
              <a:off x="506413" y="5605141"/>
              <a:ext cx="6038849" cy="353066"/>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err="1">
                  <a:solidFill>
                    <a:schemeClr val="bg1"/>
                  </a:solidFill>
                </a:rPr>
                <a:t>git</a:t>
              </a:r>
              <a:r>
                <a:rPr lang="en-US" sz="800" dirty="0">
                  <a:solidFill>
                    <a:schemeClr val="bg1"/>
                  </a:solidFill>
                </a:rPr>
                <a:t> checkout &lt;</a:t>
              </a:r>
              <a:r>
                <a:rPr lang="en-US" sz="800" dirty="0" err="1">
                  <a:solidFill>
                    <a:schemeClr val="bg1"/>
                  </a:solidFill>
                </a:rPr>
                <a:t>branchname</a:t>
              </a:r>
              <a:r>
                <a:rPr lang="en-US" sz="800" dirty="0">
                  <a:solidFill>
                    <a:schemeClr val="bg1"/>
                  </a:solidFill>
                </a:rPr>
                <a:t>&gt;</a:t>
              </a:r>
            </a:p>
          </p:txBody>
        </p:sp>
        <p:sp>
          <p:nvSpPr>
            <p:cNvPr id="17" name="TextBox 16"/>
            <p:cNvSpPr txBox="1"/>
            <p:nvPr/>
          </p:nvSpPr>
          <p:spPr>
            <a:xfrm>
              <a:off x="7466013" y="2294409"/>
              <a:ext cx="6040437" cy="353066"/>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800" i="1" dirty="0"/>
                <a:t>Checkout Remote Branch</a:t>
              </a:r>
              <a:endParaRPr lang="en-US" sz="800" dirty="0"/>
            </a:p>
          </p:txBody>
        </p:sp>
        <p:sp>
          <p:nvSpPr>
            <p:cNvPr id="18" name="TextBox 17"/>
            <p:cNvSpPr txBox="1"/>
            <p:nvPr/>
          </p:nvSpPr>
          <p:spPr>
            <a:xfrm>
              <a:off x="7466013" y="2746053"/>
              <a:ext cx="6040437" cy="353066"/>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err="1">
                  <a:solidFill>
                    <a:schemeClr val="bg1"/>
                  </a:solidFill>
                </a:rPr>
                <a:t>git</a:t>
              </a:r>
              <a:r>
                <a:rPr lang="en-US" sz="800" dirty="0">
                  <a:solidFill>
                    <a:schemeClr val="bg1"/>
                  </a:solidFill>
                </a:rPr>
                <a:t> fetch --all</a:t>
              </a:r>
            </a:p>
          </p:txBody>
        </p:sp>
        <p:sp>
          <p:nvSpPr>
            <p:cNvPr id="19" name="TextBox 18"/>
            <p:cNvSpPr txBox="1"/>
            <p:nvPr/>
          </p:nvSpPr>
          <p:spPr>
            <a:xfrm>
              <a:off x="7466013" y="3142134"/>
              <a:ext cx="6040437" cy="353066"/>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err="1">
                  <a:solidFill>
                    <a:schemeClr val="bg1"/>
                  </a:solidFill>
                </a:rPr>
                <a:t>git</a:t>
              </a:r>
              <a:r>
                <a:rPr lang="en-US" sz="800" dirty="0">
                  <a:solidFill>
                    <a:schemeClr val="bg1"/>
                  </a:solidFill>
                </a:rPr>
                <a:t> checkout &lt;</a:t>
              </a:r>
              <a:r>
                <a:rPr lang="en-US" sz="800" dirty="0" err="1">
                  <a:solidFill>
                    <a:schemeClr val="bg1"/>
                  </a:solidFill>
                </a:rPr>
                <a:t>remotebranch</a:t>
              </a:r>
              <a:r>
                <a:rPr lang="en-US" sz="800" dirty="0">
                  <a:solidFill>
                    <a:schemeClr val="bg1"/>
                  </a:solidFill>
                </a:rPr>
                <a:t>&gt;</a:t>
              </a:r>
            </a:p>
          </p:txBody>
        </p:sp>
        <p:sp>
          <p:nvSpPr>
            <p:cNvPr id="20" name="TextBox 19"/>
            <p:cNvSpPr txBox="1"/>
            <p:nvPr/>
          </p:nvSpPr>
          <p:spPr>
            <a:xfrm>
              <a:off x="7466013" y="3562821"/>
              <a:ext cx="6040437" cy="353066"/>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err="1">
                  <a:solidFill>
                    <a:schemeClr val="bg1"/>
                  </a:solidFill>
                </a:rPr>
                <a:t>git</a:t>
              </a:r>
              <a:r>
                <a:rPr lang="en-US" sz="800" dirty="0">
                  <a:solidFill>
                    <a:schemeClr val="bg1"/>
                  </a:solidFill>
                </a:rPr>
                <a:t> checkout &lt;</a:t>
              </a:r>
              <a:r>
                <a:rPr lang="en-US" sz="800" dirty="0" err="1">
                  <a:solidFill>
                    <a:schemeClr val="bg1"/>
                  </a:solidFill>
                </a:rPr>
                <a:t>remotebranch</a:t>
              </a:r>
              <a:r>
                <a:rPr lang="en-US" sz="800" dirty="0">
                  <a:solidFill>
                    <a:schemeClr val="bg1"/>
                  </a:solidFill>
                </a:rPr>
                <a:t>&gt; origin/&lt;</a:t>
              </a:r>
              <a:r>
                <a:rPr lang="en-US" sz="800" dirty="0" err="1">
                  <a:solidFill>
                    <a:schemeClr val="bg1"/>
                  </a:solidFill>
                </a:rPr>
                <a:t>remotebranch</a:t>
              </a:r>
              <a:r>
                <a:rPr lang="en-US" sz="800" dirty="0">
                  <a:solidFill>
                    <a:schemeClr val="bg1"/>
                  </a:solidFill>
                </a:rPr>
                <a:t>&gt;</a:t>
              </a:r>
            </a:p>
          </p:txBody>
        </p:sp>
        <p:sp>
          <p:nvSpPr>
            <p:cNvPr id="21" name="TextBox 20"/>
            <p:cNvSpPr txBox="1"/>
            <p:nvPr/>
          </p:nvSpPr>
          <p:spPr>
            <a:xfrm>
              <a:off x="7466013" y="3855647"/>
              <a:ext cx="6040437" cy="554817"/>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defRPr/>
              </a:pPr>
              <a:r>
                <a:rPr lang="en-US" sz="800" dirty="0" err="1">
                  <a:solidFill>
                    <a:schemeClr val="bg1"/>
                  </a:solidFill>
                </a:rPr>
                <a:t>git</a:t>
              </a:r>
              <a:r>
                <a:rPr lang="en-US" sz="800" dirty="0">
                  <a:solidFill>
                    <a:schemeClr val="bg1"/>
                  </a:solidFill>
                </a:rPr>
                <a:t> checkout -b &lt;</a:t>
              </a:r>
              <a:r>
                <a:rPr lang="en-US" sz="800" dirty="0" err="1">
                  <a:solidFill>
                    <a:schemeClr val="bg1"/>
                  </a:solidFill>
                </a:rPr>
                <a:t>branchname</a:t>
              </a:r>
              <a:r>
                <a:rPr lang="en-US" sz="800" dirty="0">
                  <a:solidFill>
                    <a:schemeClr val="bg1"/>
                  </a:solidFill>
                </a:rPr>
                <a:t>&gt;</a:t>
              </a:r>
            </a:p>
            <a:p>
              <a:pPr>
                <a:defRPr/>
              </a:pPr>
              <a:r>
                <a:rPr lang="en-US" sz="800" dirty="0" err="1">
                  <a:solidFill>
                    <a:schemeClr val="bg1"/>
                  </a:solidFill>
                </a:rPr>
                <a:t>git</a:t>
              </a:r>
              <a:r>
                <a:rPr lang="en-US" sz="800" dirty="0">
                  <a:solidFill>
                    <a:schemeClr val="bg1"/>
                  </a:solidFill>
                </a:rPr>
                <a:t> reset --hard origin/&lt;</a:t>
              </a:r>
              <a:r>
                <a:rPr lang="en-US" sz="800" dirty="0" err="1">
                  <a:solidFill>
                    <a:schemeClr val="bg1"/>
                  </a:solidFill>
                </a:rPr>
                <a:t>branchname</a:t>
              </a:r>
              <a:r>
                <a:rPr lang="en-US" sz="800" dirty="0">
                  <a:solidFill>
                    <a:schemeClr val="bg1"/>
                  </a:solidFill>
                </a:rPr>
                <a:t>&gt;</a:t>
              </a:r>
            </a:p>
          </p:txBody>
        </p:sp>
      </p:grpSp>
    </p:spTree>
    <p:extLst>
      <p:ext uri="{BB962C8B-B14F-4D97-AF65-F5344CB8AC3E}">
        <p14:creationId xmlns:p14="http://schemas.microsoft.com/office/powerpoint/2010/main" val="3415202486"/>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440054"/>
          </a:xfrm>
        </p:spPr>
        <p:txBody>
          <a:bodyPr/>
          <a:lstStyle/>
          <a:p>
            <a:r>
              <a:rPr lang="en-US" altLang="en-US" dirty="0"/>
              <a:t>Commit changes</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27</a:t>
            </a:fld>
            <a:endParaRPr lang="en-US" dirty="0"/>
          </a:p>
        </p:txBody>
      </p:sp>
      <p:sp>
        <p:nvSpPr>
          <p:cNvPr id="7" name="TextBox 6"/>
          <p:cNvSpPr txBox="1"/>
          <p:nvPr/>
        </p:nvSpPr>
        <p:spPr>
          <a:xfrm>
            <a:off x="539659" y="843945"/>
            <a:ext cx="6125627" cy="369332"/>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900" dirty="0"/>
              <a:t>On your computer, move the file you'd like to upload to GitHub into the local directory that was created when you cloned the repository.</a:t>
            </a:r>
            <a:endParaRPr lang="en-US" sz="900" dirty="0">
              <a:solidFill>
                <a:schemeClr val="tx1"/>
              </a:solidFill>
            </a:endParaRPr>
          </a:p>
        </p:txBody>
      </p:sp>
      <p:sp>
        <p:nvSpPr>
          <p:cNvPr id="9" name="Oval 8"/>
          <p:cNvSpPr/>
          <p:nvPr/>
        </p:nvSpPr>
        <p:spPr>
          <a:xfrm>
            <a:off x="393573" y="938151"/>
            <a:ext cx="173736" cy="171547"/>
          </a:xfrm>
          <a:prstGeom prst="ellipse">
            <a:avLst/>
          </a:prstGeom>
          <a:solidFill>
            <a:srgbClr val="0033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1</a:t>
            </a:r>
          </a:p>
        </p:txBody>
      </p:sp>
      <p:sp>
        <p:nvSpPr>
          <p:cNvPr id="10" name="TextBox 9"/>
          <p:cNvSpPr txBox="1"/>
          <p:nvPr/>
        </p:nvSpPr>
        <p:spPr>
          <a:xfrm>
            <a:off x="539659" y="1343467"/>
            <a:ext cx="6111238" cy="230832"/>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900" dirty="0"/>
              <a:t>Open Git Bash..</a:t>
            </a:r>
            <a:endParaRPr lang="en-US" sz="900" dirty="0">
              <a:solidFill>
                <a:schemeClr val="tx1"/>
              </a:solidFill>
            </a:endParaRPr>
          </a:p>
        </p:txBody>
      </p:sp>
      <p:sp>
        <p:nvSpPr>
          <p:cNvPr id="11" name="Oval 10"/>
          <p:cNvSpPr/>
          <p:nvPr/>
        </p:nvSpPr>
        <p:spPr>
          <a:xfrm>
            <a:off x="393573" y="1368424"/>
            <a:ext cx="173736" cy="171547"/>
          </a:xfrm>
          <a:prstGeom prst="ellipse">
            <a:avLst/>
          </a:prstGeom>
          <a:solidFill>
            <a:srgbClr val="0033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2</a:t>
            </a:r>
          </a:p>
        </p:txBody>
      </p:sp>
      <p:sp>
        <p:nvSpPr>
          <p:cNvPr id="12" name="TextBox 11"/>
          <p:cNvSpPr txBox="1"/>
          <p:nvPr/>
        </p:nvSpPr>
        <p:spPr>
          <a:xfrm>
            <a:off x="539659" y="1678594"/>
            <a:ext cx="6111238" cy="230832"/>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900" dirty="0"/>
              <a:t>Change the current working directory to your local repository.</a:t>
            </a:r>
            <a:endParaRPr lang="en-US" sz="900" dirty="0">
              <a:solidFill>
                <a:schemeClr val="tx1"/>
              </a:solidFill>
            </a:endParaRPr>
          </a:p>
        </p:txBody>
      </p:sp>
      <p:sp>
        <p:nvSpPr>
          <p:cNvPr id="13" name="Oval 12"/>
          <p:cNvSpPr/>
          <p:nvPr/>
        </p:nvSpPr>
        <p:spPr>
          <a:xfrm>
            <a:off x="393573" y="1704019"/>
            <a:ext cx="173736" cy="171547"/>
          </a:xfrm>
          <a:prstGeom prst="ellipse">
            <a:avLst/>
          </a:prstGeom>
          <a:solidFill>
            <a:srgbClr val="0033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3</a:t>
            </a:r>
          </a:p>
        </p:txBody>
      </p:sp>
      <p:sp>
        <p:nvSpPr>
          <p:cNvPr id="14" name="TextBox 13"/>
          <p:cNvSpPr txBox="1"/>
          <p:nvPr/>
        </p:nvSpPr>
        <p:spPr>
          <a:xfrm>
            <a:off x="539659" y="1975754"/>
            <a:ext cx="6111238" cy="230832"/>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900" dirty="0"/>
              <a:t>Stage the file for commit to your local repository.</a:t>
            </a:r>
            <a:endParaRPr lang="en-US" sz="900" dirty="0">
              <a:solidFill>
                <a:schemeClr val="tx1"/>
              </a:solidFill>
            </a:endParaRPr>
          </a:p>
        </p:txBody>
      </p:sp>
      <p:sp>
        <p:nvSpPr>
          <p:cNvPr id="15" name="Oval 14"/>
          <p:cNvSpPr/>
          <p:nvPr/>
        </p:nvSpPr>
        <p:spPr>
          <a:xfrm>
            <a:off x="393573" y="2001180"/>
            <a:ext cx="173736" cy="171547"/>
          </a:xfrm>
          <a:prstGeom prst="ellipse">
            <a:avLst/>
          </a:prstGeom>
          <a:solidFill>
            <a:srgbClr val="0033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4</a:t>
            </a:r>
          </a:p>
        </p:txBody>
      </p:sp>
      <p:sp>
        <p:nvSpPr>
          <p:cNvPr id="16" name="TextBox 15"/>
          <p:cNvSpPr txBox="1"/>
          <p:nvPr/>
        </p:nvSpPr>
        <p:spPr>
          <a:xfrm>
            <a:off x="539659" y="2798804"/>
            <a:ext cx="6111238" cy="230832"/>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900" dirty="0"/>
              <a:t>Commit the file that you've staged in your local repository.</a:t>
            </a:r>
            <a:endParaRPr lang="en-US" sz="900" dirty="0">
              <a:solidFill>
                <a:schemeClr val="tx1"/>
              </a:solidFill>
            </a:endParaRPr>
          </a:p>
        </p:txBody>
      </p:sp>
      <p:sp>
        <p:nvSpPr>
          <p:cNvPr id="17" name="Oval 16"/>
          <p:cNvSpPr/>
          <p:nvPr/>
        </p:nvSpPr>
        <p:spPr>
          <a:xfrm>
            <a:off x="393573" y="2823292"/>
            <a:ext cx="173736" cy="171547"/>
          </a:xfrm>
          <a:prstGeom prst="ellipse">
            <a:avLst/>
          </a:prstGeom>
          <a:solidFill>
            <a:srgbClr val="0033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5</a:t>
            </a:r>
          </a:p>
        </p:txBody>
      </p:sp>
      <p:sp>
        <p:nvSpPr>
          <p:cNvPr id="18" name="TextBox 17"/>
          <p:cNvSpPr txBox="1"/>
          <p:nvPr/>
        </p:nvSpPr>
        <p:spPr>
          <a:xfrm>
            <a:off x="539659" y="2306779"/>
            <a:ext cx="6109913" cy="369332"/>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altLang="en-US" sz="900" dirty="0">
                <a:solidFill>
                  <a:schemeClr val="bg1"/>
                </a:solidFill>
                <a:cs typeface="Arial" panose="020B0604020202020204" pitchFamily="34" charset="0"/>
              </a:rPr>
              <a:t>$ </a:t>
            </a:r>
            <a:r>
              <a:rPr lang="en-US" altLang="en-US" sz="900" dirty="0" err="1">
                <a:solidFill>
                  <a:schemeClr val="bg1"/>
                </a:solidFill>
                <a:cs typeface="Arial" panose="020B0604020202020204" pitchFamily="34" charset="0"/>
              </a:rPr>
              <a:t>git</a:t>
            </a:r>
            <a:r>
              <a:rPr lang="en-US" altLang="en-US" sz="900" dirty="0">
                <a:solidFill>
                  <a:schemeClr val="bg1"/>
                </a:solidFill>
                <a:cs typeface="Arial" panose="020B0604020202020204" pitchFamily="34" charset="0"/>
              </a:rPr>
              <a:t> add . </a:t>
            </a:r>
          </a:p>
          <a:p>
            <a:pPr>
              <a:defRPr/>
            </a:pPr>
            <a:r>
              <a:rPr lang="en-US" altLang="en-US" sz="900" dirty="0">
                <a:solidFill>
                  <a:schemeClr val="bg1"/>
                </a:solidFill>
                <a:cs typeface="Arial" panose="020B0604020202020204" pitchFamily="34" charset="0"/>
              </a:rPr>
              <a:t># Adds the file to your local repository and stages it for commit. To </a:t>
            </a:r>
            <a:r>
              <a:rPr lang="en-US" altLang="en-US" sz="900" dirty="0" err="1">
                <a:solidFill>
                  <a:schemeClr val="bg1"/>
                </a:solidFill>
                <a:cs typeface="Arial" panose="020B0604020202020204" pitchFamily="34" charset="0"/>
              </a:rPr>
              <a:t>unstage</a:t>
            </a:r>
            <a:r>
              <a:rPr lang="en-US" altLang="en-US" sz="900" dirty="0">
                <a:solidFill>
                  <a:schemeClr val="bg1"/>
                </a:solidFill>
                <a:cs typeface="Arial" panose="020B0604020202020204" pitchFamily="34" charset="0"/>
              </a:rPr>
              <a:t> a file, use '</a:t>
            </a:r>
            <a:r>
              <a:rPr lang="en-US" altLang="en-US" sz="900" dirty="0" err="1">
                <a:solidFill>
                  <a:schemeClr val="bg1"/>
                </a:solidFill>
                <a:cs typeface="Arial" panose="020B0604020202020204" pitchFamily="34" charset="0"/>
              </a:rPr>
              <a:t>git</a:t>
            </a:r>
            <a:r>
              <a:rPr lang="en-US" altLang="en-US" sz="900" dirty="0">
                <a:solidFill>
                  <a:schemeClr val="bg1"/>
                </a:solidFill>
                <a:cs typeface="Arial" panose="020B0604020202020204" pitchFamily="34" charset="0"/>
              </a:rPr>
              <a:t> reset HEAD </a:t>
            </a:r>
            <a:r>
              <a:rPr lang="en-US" altLang="en-US" sz="900" i="1" dirty="0">
                <a:solidFill>
                  <a:schemeClr val="bg1"/>
                </a:solidFill>
                <a:cs typeface="Arial" panose="020B0604020202020204" pitchFamily="34" charset="0"/>
              </a:rPr>
              <a:t>YOUR-FILE</a:t>
            </a:r>
            <a:r>
              <a:rPr lang="en-US" altLang="en-US" sz="900" dirty="0">
                <a:solidFill>
                  <a:schemeClr val="bg1"/>
                </a:solidFill>
                <a:cs typeface="Arial" panose="020B0604020202020204" pitchFamily="34" charset="0"/>
              </a:rPr>
              <a:t>'. </a:t>
            </a:r>
          </a:p>
        </p:txBody>
      </p:sp>
      <p:sp>
        <p:nvSpPr>
          <p:cNvPr id="19" name="TextBox 18"/>
          <p:cNvSpPr txBox="1"/>
          <p:nvPr/>
        </p:nvSpPr>
        <p:spPr>
          <a:xfrm>
            <a:off x="539659" y="3108859"/>
            <a:ext cx="6109913" cy="507831"/>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altLang="en-US" sz="900" dirty="0">
                <a:solidFill>
                  <a:schemeClr val="bg1"/>
                </a:solidFill>
                <a:latin typeface="SFMono-Regular"/>
                <a:cs typeface="Arial" panose="020B0604020202020204" pitchFamily="34" charset="0"/>
              </a:rPr>
              <a:t>$ </a:t>
            </a:r>
            <a:r>
              <a:rPr lang="en-US" altLang="en-US" sz="900" dirty="0" err="1">
                <a:solidFill>
                  <a:schemeClr val="bg1"/>
                </a:solidFill>
                <a:latin typeface="SFMono-Regular"/>
                <a:cs typeface="Arial" panose="020B0604020202020204" pitchFamily="34" charset="0"/>
              </a:rPr>
              <a:t>git</a:t>
            </a:r>
            <a:r>
              <a:rPr lang="en-US" altLang="en-US" sz="900" dirty="0">
                <a:solidFill>
                  <a:schemeClr val="bg1"/>
                </a:solidFill>
                <a:latin typeface="SFMono-Regular"/>
                <a:cs typeface="Arial" panose="020B0604020202020204" pitchFamily="34" charset="0"/>
              </a:rPr>
              <a:t> commit -m "Add existing file" </a:t>
            </a:r>
          </a:p>
          <a:p>
            <a:pPr>
              <a:defRPr/>
            </a:pPr>
            <a:r>
              <a:rPr lang="en-US" altLang="en-US" sz="900" dirty="0">
                <a:solidFill>
                  <a:schemeClr val="bg1"/>
                </a:solidFill>
                <a:latin typeface="SFMono-Regular"/>
                <a:cs typeface="Arial" panose="020B0604020202020204" pitchFamily="34" charset="0"/>
              </a:rPr>
              <a:t># Commits the tracked changes and prepares them to be pushed to a remote repository. To remove this commit and modify the file, use '</a:t>
            </a:r>
            <a:r>
              <a:rPr lang="en-US" altLang="en-US" sz="900" dirty="0" err="1">
                <a:solidFill>
                  <a:schemeClr val="bg1"/>
                </a:solidFill>
                <a:latin typeface="SFMono-Regular"/>
                <a:cs typeface="Arial" panose="020B0604020202020204" pitchFamily="34" charset="0"/>
              </a:rPr>
              <a:t>git</a:t>
            </a:r>
            <a:r>
              <a:rPr lang="en-US" altLang="en-US" sz="900" dirty="0">
                <a:solidFill>
                  <a:schemeClr val="bg1"/>
                </a:solidFill>
                <a:latin typeface="SFMono-Regular"/>
                <a:cs typeface="Arial" panose="020B0604020202020204" pitchFamily="34" charset="0"/>
              </a:rPr>
              <a:t> reset --soft HEAD~1' and commit and add the file again.</a:t>
            </a:r>
            <a:r>
              <a:rPr lang="en-US" altLang="en-US" sz="900" dirty="0">
                <a:solidFill>
                  <a:schemeClr val="bg1"/>
                </a:solidFill>
                <a:latin typeface="Arial" panose="020B0604020202020204" pitchFamily="34" charset="0"/>
                <a:cs typeface="Arial" panose="020B0604020202020204" pitchFamily="34" charset="0"/>
              </a:rPr>
              <a:t> </a:t>
            </a:r>
            <a:endParaRPr lang="en-US" altLang="en-US" dirty="0">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539659" y="3696848"/>
            <a:ext cx="6111238" cy="230832"/>
          </a:xfrm>
          <a:prstGeom prst="rect">
            <a:avLst/>
          </a:prstGeom>
          <a:solidFill>
            <a:schemeClr val="accent4">
              <a:lumMod val="40000"/>
              <a:lumOff val="60000"/>
            </a:schemeClr>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900" dirty="0"/>
              <a:t>Push the changes in your local repository to GitHub</a:t>
            </a:r>
            <a:endParaRPr lang="en-US" sz="900" dirty="0">
              <a:solidFill>
                <a:schemeClr val="tx1"/>
              </a:solidFill>
            </a:endParaRPr>
          </a:p>
        </p:txBody>
      </p:sp>
      <p:sp>
        <p:nvSpPr>
          <p:cNvPr id="21" name="Oval 20"/>
          <p:cNvSpPr/>
          <p:nvPr/>
        </p:nvSpPr>
        <p:spPr>
          <a:xfrm>
            <a:off x="393573" y="3722273"/>
            <a:ext cx="173736" cy="171547"/>
          </a:xfrm>
          <a:prstGeom prst="ellipse">
            <a:avLst/>
          </a:prstGeom>
          <a:solidFill>
            <a:srgbClr val="0033A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50" dirty="0"/>
              <a:t>6</a:t>
            </a:r>
          </a:p>
        </p:txBody>
      </p:sp>
      <p:sp>
        <p:nvSpPr>
          <p:cNvPr id="22" name="TextBox 21"/>
          <p:cNvSpPr txBox="1"/>
          <p:nvPr/>
        </p:nvSpPr>
        <p:spPr>
          <a:xfrm>
            <a:off x="539659" y="4077088"/>
            <a:ext cx="6111238" cy="369332"/>
          </a:xfrm>
          <a:prstGeom prst="rect">
            <a:avLst/>
          </a:prstGeom>
          <a:solidFill>
            <a:schemeClr val="tx2"/>
          </a:solid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altLang="en-US" sz="900" dirty="0">
                <a:solidFill>
                  <a:schemeClr val="bg1"/>
                </a:solidFill>
                <a:latin typeface="SFMono-Regular"/>
                <a:cs typeface="Arial" panose="020B0604020202020204" pitchFamily="34" charset="0"/>
              </a:rPr>
              <a:t>$ </a:t>
            </a:r>
            <a:r>
              <a:rPr lang="en-US" altLang="en-US" sz="900" dirty="0" err="1">
                <a:solidFill>
                  <a:schemeClr val="bg1"/>
                </a:solidFill>
                <a:latin typeface="SFMono-Regular"/>
                <a:cs typeface="Arial" panose="020B0604020202020204" pitchFamily="34" charset="0"/>
              </a:rPr>
              <a:t>git</a:t>
            </a:r>
            <a:r>
              <a:rPr lang="en-US" altLang="en-US" sz="900" dirty="0">
                <a:solidFill>
                  <a:schemeClr val="bg1"/>
                </a:solidFill>
                <a:latin typeface="SFMono-Regular"/>
                <a:cs typeface="Arial" panose="020B0604020202020204" pitchFamily="34" charset="0"/>
              </a:rPr>
              <a:t> push origin </a:t>
            </a:r>
            <a:r>
              <a:rPr lang="en-US" altLang="en-US" sz="900" i="1" dirty="0">
                <a:solidFill>
                  <a:schemeClr val="bg1"/>
                </a:solidFill>
                <a:latin typeface="SFMono-Regular"/>
                <a:cs typeface="Arial" panose="020B0604020202020204" pitchFamily="34" charset="0"/>
              </a:rPr>
              <a:t>your-branch</a:t>
            </a:r>
          </a:p>
          <a:p>
            <a:pPr>
              <a:defRPr/>
            </a:pPr>
            <a:r>
              <a:rPr lang="en-US" altLang="en-US" sz="900" dirty="0">
                <a:solidFill>
                  <a:schemeClr val="bg1"/>
                </a:solidFill>
                <a:latin typeface="SFMono-Regular"/>
                <a:cs typeface="Arial" panose="020B0604020202020204" pitchFamily="34" charset="0"/>
              </a:rPr>
              <a:t># Pushes the changes in your local repository up to the remote repository you specified as the origin</a:t>
            </a:r>
            <a:r>
              <a:rPr lang="en-US" altLang="en-US" sz="900" dirty="0">
                <a:solidFill>
                  <a:schemeClr val="bg1"/>
                </a:solidFill>
                <a:latin typeface="Arial" panose="020B0604020202020204" pitchFamily="34" charset="0"/>
                <a:cs typeface="Arial" panose="020B0604020202020204" pitchFamily="34" charset="0"/>
              </a:rPr>
              <a:t> </a:t>
            </a:r>
            <a:endParaRPr lang="en-US"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1462110"/>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Merges</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28</a:t>
            </a:fld>
            <a:endParaRPr lang="en-US" dirty="0"/>
          </a:p>
        </p:txBody>
      </p:sp>
      <p:pic>
        <p:nvPicPr>
          <p:cNvPr id="6" name="Picture 5"/>
          <p:cNvPicPr>
            <a:picLocks noChangeAspect="1"/>
          </p:cNvPicPr>
          <p:nvPr/>
        </p:nvPicPr>
        <p:blipFill>
          <a:blip r:embed="rId2"/>
          <a:stretch>
            <a:fillRect/>
          </a:stretch>
        </p:blipFill>
        <p:spPr>
          <a:xfrm>
            <a:off x="520182" y="1140998"/>
            <a:ext cx="2020783" cy="1216169"/>
          </a:xfrm>
          <a:prstGeom prst="rect">
            <a:avLst/>
          </a:prstGeom>
        </p:spPr>
      </p:pic>
      <p:pic>
        <p:nvPicPr>
          <p:cNvPr id="7" name="Picture 6"/>
          <p:cNvPicPr>
            <a:picLocks noChangeAspect="1"/>
          </p:cNvPicPr>
          <p:nvPr/>
        </p:nvPicPr>
        <p:blipFill>
          <a:blip r:embed="rId3"/>
          <a:stretch>
            <a:fillRect/>
          </a:stretch>
        </p:blipFill>
        <p:spPr>
          <a:xfrm>
            <a:off x="3485716" y="1121580"/>
            <a:ext cx="2000683" cy="1235587"/>
          </a:xfrm>
          <a:prstGeom prst="rect">
            <a:avLst/>
          </a:prstGeom>
        </p:spPr>
      </p:pic>
      <p:sp>
        <p:nvSpPr>
          <p:cNvPr id="8" name="TextBox 7"/>
          <p:cNvSpPr txBox="1"/>
          <p:nvPr/>
        </p:nvSpPr>
        <p:spPr>
          <a:xfrm>
            <a:off x="520182" y="903214"/>
            <a:ext cx="1243930" cy="184666"/>
          </a:xfrm>
          <a:prstGeom prst="rect">
            <a:avLst/>
          </a:prstGeom>
        </p:spPr>
        <p:txBody>
          <a:bodyPr wrap="none" lIns="0" tIns="0" rIns="0" bIns="0" rtlCol="0">
            <a:spAutoFit/>
          </a:bodyPr>
          <a:lstStyle/>
          <a:p>
            <a:pPr algn="l"/>
            <a:r>
              <a:rPr lang="en-US" sz="1200" dirty="0" smtClean="0">
                <a:solidFill>
                  <a:schemeClr val="tx2"/>
                </a:solidFill>
              </a:rPr>
              <a:t>Feature branching</a:t>
            </a:r>
          </a:p>
        </p:txBody>
      </p:sp>
      <p:sp>
        <p:nvSpPr>
          <p:cNvPr id="9" name="TextBox 8"/>
          <p:cNvSpPr txBox="1"/>
          <p:nvPr/>
        </p:nvSpPr>
        <p:spPr>
          <a:xfrm>
            <a:off x="3485716" y="894556"/>
            <a:ext cx="973023" cy="184666"/>
          </a:xfrm>
          <a:prstGeom prst="rect">
            <a:avLst/>
          </a:prstGeom>
        </p:spPr>
        <p:txBody>
          <a:bodyPr wrap="none" lIns="0" tIns="0" rIns="0" bIns="0" rtlCol="0">
            <a:spAutoFit/>
          </a:bodyPr>
          <a:lstStyle/>
          <a:p>
            <a:pPr algn="l"/>
            <a:r>
              <a:rPr lang="en-US" sz="1200" dirty="0" smtClean="0">
                <a:solidFill>
                  <a:schemeClr val="tx2"/>
                </a:solidFill>
              </a:rPr>
              <a:t>Merge commit</a:t>
            </a:r>
          </a:p>
        </p:txBody>
      </p:sp>
      <p:pic>
        <p:nvPicPr>
          <p:cNvPr id="10" name="Picture 9"/>
          <p:cNvPicPr>
            <a:picLocks noChangeAspect="1"/>
          </p:cNvPicPr>
          <p:nvPr/>
        </p:nvPicPr>
        <p:blipFill>
          <a:blip r:embed="rId4"/>
          <a:stretch>
            <a:fillRect/>
          </a:stretch>
        </p:blipFill>
        <p:spPr>
          <a:xfrm>
            <a:off x="3485716" y="2855837"/>
            <a:ext cx="2260457" cy="1340904"/>
          </a:xfrm>
          <a:prstGeom prst="rect">
            <a:avLst/>
          </a:prstGeom>
        </p:spPr>
      </p:pic>
      <p:sp>
        <p:nvSpPr>
          <p:cNvPr id="11" name="TextBox 10"/>
          <p:cNvSpPr txBox="1"/>
          <p:nvPr/>
        </p:nvSpPr>
        <p:spPr>
          <a:xfrm>
            <a:off x="3485715" y="2620415"/>
            <a:ext cx="1005083" cy="184666"/>
          </a:xfrm>
          <a:prstGeom prst="rect">
            <a:avLst/>
          </a:prstGeom>
        </p:spPr>
        <p:txBody>
          <a:bodyPr wrap="none" lIns="0" tIns="0" rIns="0" bIns="0" rtlCol="0">
            <a:spAutoFit/>
          </a:bodyPr>
          <a:lstStyle/>
          <a:p>
            <a:pPr algn="l"/>
            <a:r>
              <a:rPr lang="en-US" sz="1200" dirty="0" smtClean="0">
                <a:solidFill>
                  <a:schemeClr val="tx2"/>
                </a:solidFill>
              </a:rPr>
              <a:t>Rebase Merge</a:t>
            </a:r>
          </a:p>
        </p:txBody>
      </p:sp>
      <p:pic>
        <p:nvPicPr>
          <p:cNvPr id="12" name="Picture 11"/>
          <p:cNvPicPr>
            <a:picLocks noChangeAspect="1"/>
          </p:cNvPicPr>
          <p:nvPr/>
        </p:nvPicPr>
        <p:blipFill>
          <a:blip r:embed="rId5"/>
          <a:stretch>
            <a:fillRect/>
          </a:stretch>
        </p:blipFill>
        <p:spPr>
          <a:xfrm>
            <a:off x="6182591" y="1088896"/>
            <a:ext cx="2516179" cy="1320371"/>
          </a:xfrm>
          <a:prstGeom prst="rect">
            <a:avLst/>
          </a:prstGeom>
        </p:spPr>
      </p:pic>
      <p:sp>
        <p:nvSpPr>
          <p:cNvPr id="13" name="TextBox 12"/>
          <p:cNvSpPr txBox="1"/>
          <p:nvPr/>
        </p:nvSpPr>
        <p:spPr>
          <a:xfrm>
            <a:off x="6180343" y="883871"/>
            <a:ext cx="1809791" cy="184666"/>
          </a:xfrm>
          <a:prstGeom prst="rect">
            <a:avLst/>
          </a:prstGeom>
        </p:spPr>
        <p:txBody>
          <a:bodyPr wrap="none" lIns="0" tIns="0" rIns="0" bIns="0" rtlCol="0">
            <a:spAutoFit/>
          </a:bodyPr>
          <a:lstStyle/>
          <a:p>
            <a:pPr algn="l"/>
            <a:r>
              <a:rPr lang="en-US" sz="1200" dirty="0" smtClean="0">
                <a:solidFill>
                  <a:schemeClr val="tx2"/>
                </a:solidFill>
              </a:rPr>
              <a:t>Master branch after merge</a:t>
            </a:r>
          </a:p>
        </p:txBody>
      </p:sp>
      <p:pic>
        <p:nvPicPr>
          <p:cNvPr id="14" name="Picture 13"/>
          <p:cNvPicPr>
            <a:picLocks noChangeAspect="1"/>
          </p:cNvPicPr>
          <p:nvPr/>
        </p:nvPicPr>
        <p:blipFill>
          <a:blip r:embed="rId6"/>
          <a:stretch>
            <a:fillRect/>
          </a:stretch>
        </p:blipFill>
        <p:spPr>
          <a:xfrm>
            <a:off x="6180343" y="2855837"/>
            <a:ext cx="2518427" cy="1330281"/>
          </a:xfrm>
          <a:prstGeom prst="rect">
            <a:avLst/>
          </a:prstGeom>
        </p:spPr>
      </p:pic>
      <p:sp>
        <p:nvSpPr>
          <p:cNvPr id="15" name="TextBox 14"/>
          <p:cNvSpPr txBox="1"/>
          <p:nvPr/>
        </p:nvSpPr>
        <p:spPr>
          <a:xfrm>
            <a:off x="6188269" y="2642780"/>
            <a:ext cx="1303242" cy="184666"/>
          </a:xfrm>
          <a:prstGeom prst="rect">
            <a:avLst/>
          </a:prstGeom>
        </p:spPr>
        <p:txBody>
          <a:bodyPr wrap="none" lIns="0" tIns="0" rIns="0" bIns="0" rtlCol="0">
            <a:spAutoFit/>
          </a:bodyPr>
          <a:lstStyle/>
          <a:p>
            <a:pPr algn="l"/>
            <a:r>
              <a:rPr lang="en-US" sz="1200" dirty="0" smtClean="0">
                <a:solidFill>
                  <a:schemeClr val="tx2"/>
                </a:solidFill>
              </a:rPr>
              <a:t>Rebase and Merge</a:t>
            </a:r>
          </a:p>
        </p:txBody>
      </p:sp>
      <p:cxnSp>
        <p:nvCxnSpPr>
          <p:cNvPr id="18" name="Straight Arrow Connector 17"/>
          <p:cNvCxnSpPr>
            <a:stCxn id="6" idx="3"/>
          </p:cNvCxnSpPr>
          <p:nvPr/>
        </p:nvCxnSpPr>
        <p:spPr>
          <a:xfrm>
            <a:off x="2540965" y="1749083"/>
            <a:ext cx="669826" cy="157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p:cNvCxnSpPr>
          <p:nvPr/>
        </p:nvCxnSpPr>
        <p:spPr>
          <a:xfrm flipV="1">
            <a:off x="2540965" y="1631373"/>
            <a:ext cx="846471" cy="117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12" idx="1"/>
          </p:cNvCxnSpPr>
          <p:nvPr/>
        </p:nvCxnSpPr>
        <p:spPr>
          <a:xfrm>
            <a:off x="5486399" y="1739374"/>
            <a:ext cx="696192" cy="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4" idx="1"/>
          </p:cNvCxnSpPr>
          <p:nvPr/>
        </p:nvCxnSpPr>
        <p:spPr>
          <a:xfrm flipV="1">
            <a:off x="5746173" y="3520978"/>
            <a:ext cx="434170" cy="5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68973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10515"/>
          </a:xfrm>
        </p:spPr>
        <p:txBody>
          <a:bodyPr/>
          <a:lstStyle/>
          <a:p>
            <a:pPr>
              <a:defRPr/>
            </a:pPr>
            <a:r>
              <a:rPr lang="en-US" dirty="0"/>
              <a:t>GIT </a:t>
            </a:r>
            <a:r>
              <a:rPr lang="en-US" dirty="0" smtClean="0"/>
              <a:t>Push</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29</a:t>
            </a:fld>
            <a:endParaRPr lang="en-US" dirty="0"/>
          </a:p>
        </p:txBody>
      </p:sp>
      <p:sp>
        <p:nvSpPr>
          <p:cNvPr id="6" name="Rounded Rectangle 5"/>
          <p:cNvSpPr/>
          <p:nvPr/>
        </p:nvSpPr>
        <p:spPr>
          <a:xfrm>
            <a:off x="401574" y="1103420"/>
            <a:ext cx="8382000" cy="1068280"/>
          </a:xfrm>
          <a:prstGeom prst="roundRect">
            <a:avLst>
              <a:gd name="adj" fmla="val 3834"/>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24274" y="1231167"/>
            <a:ext cx="8136600" cy="600164"/>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1100" dirty="0">
                <a:solidFill>
                  <a:schemeClr val="tx2"/>
                </a:solidFill>
              </a:rPr>
              <a:t>Syntax:</a:t>
            </a:r>
          </a:p>
          <a:p>
            <a:pPr>
              <a:defRPr/>
            </a:pPr>
            <a:r>
              <a:rPr lang="en-US" sz="1100" dirty="0">
                <a:solidFill>
                  <a:schemeClr val="tx2"/>
                </a:solidFill>
              </a:rPr>
              <a:t>$ </a:t>
            </a:r>
            <a:r>
              <a:rPr lang="en-US" sz="1100" dirty="0" err="1">
                <a:solidFill>
                  <a:schemeClr val="tx2"/>
                </a:solidFill>
              </a:rPr>
              <a:t>git</a:t>
            </a:r>
            <a:r>
              <a:rPr lang="en-US" sz="1100" dirty="0">
                <a:solidFill>
                  <a:schemeClr val="tx2"/>
                </a:solidFill>
              </a:rPr>
              <a:t> push origin master</a:t>
            </a:r>
          </a:p>
          <a:p>
            <a:pPr>
              <a:defRPr/>
            </a:pPr>
            <a:r>
              <a:rPr lang="en-US" sz="1100" dirty="0">
                <a:solidFill>
                  <a:schemeClr val="tx2"/>
                </a:solidFill>
              </a:rPr>
              <a:t>$ </a:t>
            </a:r>
            <a:r>
              <a:rPr lang="en-US" sz="1100" dirty="0" err="1">
                <a:solidFill>
                  <a:schemeClr val="tx2"/>
                </a:solidFill>
              </a:rPr>
              <a:t>git</a:t>
            </a:r>
            <a:r>
              <a:rPr lang="en-US" sz="1100" dirty="0">
                <a:solidFill>
                  <a:schemeClr val="tx2"/>
                </a:solidFill>
              </a:rPr>
              <a:t> push --force &lt;REMOTE-NAME&gt; &lt;BRANCH-NAME&gt; </a:t>
            </a:r>
          </a:p>
        </p:txBody>
      </p:sp>
      <p:sp>
        <p:nvSpPr>
          <p:cNvPr id="3" name="Rectangle 2"/>
          <p:cNvSpPr/>
          <p:nvPr/>
        </p:nvSpPr>
        <p:spPr>
          <a:xfrm>
            <a:off x="307834" y="584836"/>
            <a:ext cx="8475740" cy="646331"/>
          </a:xfrm>
          <a:prstGeom prst="rect">
            <a:avLst/>
          </a:prstGeom>
        </p:spPr>
        <p:txBody>
          <a:bodyPr wrap="square">
            <a:spAutoFit/>
          </a:bodyPr>
          <a:lstStyle/>
          <a:p>
            <a:pPr>
              <a:defRPr/>
            </a:pPr>
            <a:r>
              <a:rPr lang="en-US" sz="1200" i="1" dirty="0">
                <a:solidFill>
                  <a:schemeClr val="tx2"/>
                </a:solidFill>
              </a:rPr>
              <a:t>The "</a:t>
            </a:r>
            <a:r>
              <a:rPr lang="en-US" sz="1200" i="1" dirty="0" err="1">
                <a:solidFill>
                  <a:schemeClr val="tx2"/>
                </a:solidFill>
              </a:rPr>
              <a:t>git</a:t>
            </a:r>
            <a:r>
              <a:rPr lang="en-US" sz="1200" i="1" dirty="0">
                <a:solidFill>
                  <a:schemeClr val="tx2"/>
                </a:solidFill>
              </a:rPr>
              <a:t> push" command is used to push into the repository. The push command can be considered as a tool to transfer commits between local and remote repositories.</a:t>
            </a:r>
          </a:p>
          <a:p>
            <a:pPr marL="457200" indent="-457200">
              <a:buFont typeface="+mj-lt"/>
              <a:buAutoNum type="arabicPeriod"/>
              <a:defRPr/>
            </a:pPr>
            <a:endParaRPr lang="en-US" sz="1200" i="1" dirty="0">
              <a:solidFill>
                <a:schemeClr val="tx2"/>
              </a:solidFill>
            </a:endParaRPr>
          </a:p>
        </p:txBody>
      </p:sp>
      <p:sp>
        <p:nvSpPr>
          <p:cNvPr id="8" name="Title 1"/>
          <p:cNvSpPr txBox="1">
            <a:spLocks/>
          </p:cNvSpPr>
          <p:nvPr/>
        </p:nvSpPr>
        <p:spPr bwMode="auto">
          <a:xfrm>
            <a:off x="307834" y="2136876"/>
            <a:ext cx="1583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730250" rtl="0" eaLnBrk="0" fontAlgn="base" hangingPunct="0">
              <a:spcBef>
                <a:spcPct val="0"/>
              </a:spcBef>
              <a:spcAft>
                <a:spcPct val="0"/>
              </a:spcAft>
              <a:defRPr sz="4480" b="1" kern="1200">
                <a:solidFill>
                  <a:srgbClr val="2E4152"/>
                </a:solidFill>
                <a:latin typeface="+mj-lt"/>
                <a:ea typeface="+mj-ea"/>
                <a:cs typeface="+mj-cs"/>
              </a:defRPr>
            </a:lvl1pPr>
            <a:lvl2pPr algn="l" defTabSz="730250" rtl="0" eaLnBrk="0" fontAlgn="base" hangingPunct="0">
              <a:spcBef>
                <a:spcPct val="0"/>
              </a:spcBef>
              <a:spcAft>
                <a:spcPct val="0"/>
              </a:spcAft>
              <a:defRPr sz="4400" b="1">
                <a:solidFill>
                  <a:srgbClr val="2E4152"/>
                </a:solidFill>
                <a:latin typeface="Calibri" panose="020F0502020204030204" pitchFamily="34" charset="0"/>
              </a:defRPr>
            </a:lvl2pPr>
            <a:lvl3pPr algn="l" defTabSz="730250" rtl="0" eaLnBrk="0" fontAlgn="base" hangingPunct="0">
              <a:spcBef>
                <a:spcPct val="0"/>
              </a:spcBef>
              <a:spcAft>
                <a:spcPct val="0"/>
              </a:spcAft>
              <a:defRPr sz="4400" b="1">
                <a:solidFill>
                  <a:srgbClr val="2E4152"/>
                </a:solidFill>
                <a:latin typeface="Calibri" panose="020F0502020204030204" pitchFamily="34" charset="0"/>
              </a:defRPr>
            </a:lvl3pPr>
            <a:lvl4pPr algn="l" defTabSz="730250" rtl="0" eaLnBrk="0" fontAlgn="base" hangingPunct="0">
              <a:spcBef>
                <a:spcPct val="0"/>
              </a:spcBef>
              <a:spcAft>
                <a:spcPct val="0"/>
              </a:spcAft>
              <a:defRPr sz="4400" b="1">
                <a:solidFill>
                  <a:srgbClr val="2E4152"/>
                </a:solidFill>
                <a:latin typeface="Calibri" panose="020F0502020204030204" pitchFamily="34" charset="0"/>
              </a:defRPr>
            </a:lvl4pPr>
            <a:lvl5pPr algn="l" defTabSz="730250" rtl="0" eaLnBrk="0" fontAlgn="base" hangingPunct="0">
              <a:spcBef>
                <a:spcPct val="0"/>
              </a:spcBef>
              <a:spcAft>
                <a:spcPct val="0"/>
              </a:spcAft>
              <a:defRPr sz="4400" b="1">
                <a:solidFill>
                  <a:srgbClr val="2E4152"/>
                </a:solidFill>
                <a:latin typeface="Calibri" panose="020F0502020204030204" pitchFamily="34" charset="0"/>
              </a:defRPr>
            </a:lvl5pPr>
            <a:lvl6pPr marL="457200" algn="l" defTabSz="730250" rtl="0" fontAlgn="base">
              <a:spcBef>
                <a:spcPct val="0"/>
              </a:spcBef>
              <a:spcAft>
                <a:spcPct val="0"/>
              </a:spcAft>
              <a:defRPr sz="4400" b="1">
                <a:solidFill>
                  <a:srgbClr val="2E4152"/>
                </a:solidFill>
                <a:latin typeface="Calibri" panose="020F0502020204030204" pitchFamily="34" charset="0"/>
              </a:defRPr>
            </a:lvl6pPr>
            <a:lvl7pPr marL="914400" algn="l" defTabSz="730250" rtl="0" fontAlgn="base">
              <a:spcBef>
                <a:spcPct val="0"/>
              </a:spcBef>
              <a:spcAft>
                <a:spcPct val="0"/>
              </a:spcAft>
              <a:defRPr sz="4400" b="1">
                <a:solidFill>
                  <a:srgbClr val="2E4152"/>
                </a:solidFill>
                <a:latin typeface="Calibri" panose="020F0502020204030204" pitchFamily="34" charset="0"/>
              </a:defRPr>
            </a:lvl7pPr>
            <a:lvl8pPr marL="1371600" algn="l" defTabSz="730250" rtl="0" fontAlgn="base">
              <a:spcBef>
                <a:spcPct val="0"/>
              </a:spcBef>
              <a:spcAft>
                <a:spcPct val="0"/>
              </a:spcAft>
              <a:defRPr sz="4400" b="1">
                <a:solidFill>
                  <a:srgbClr val="2E4152"/>
                </a:solidFill>
                <a:latin typeface="Calibri" panose="020F0502020204030204" pitchFamily="34" charset="0"/>
              </a:defRPr>
            </a:lvl8pPr>
            <a:lvl9pPr marL="1828800" algn="l" defTabSz="730250" rtl="0" fontAlgn="base">
              <a:spcBef>
                <a:spcPct val="0"/>
              </a:spcBef>
              <a:spcAft>
                <a:spcPct val="0"/>
              </a:spcAft>
              <a:defRPr sz="4400" b="1">
                <a:solidFill>
                  <a:srgbClr val="2E4152"/>
                </a:solidFill>
                <a:latin typeface="Calibri" panose="020F0502020204030204" pitchFamily="34" charset="0"/>
              </a:defRPr>
            </a:lvl9pPr>
          </a:lstStyle>
          <a:p>
            <a:pPr>
              <a:defRPr/>
            </a:pPr>
            <a:r>
              <a:rPr lang="en-US" sz="1200" dirty="0" smtClean="0">
                <a:solidFill>
                  <a:schemeClr val="tx2"/>
                </a:solidFill>
              </a:rPr>
              <a:t>GIT PULL:</a:t>
            </a:r>
            <a:endParaRPr lang="en-US" sz="1200" dirty="0">
              <a:solidFill>
                <a:schemeClr val="tx2"/>
              </a:solidFill>
            </a:endParaRPr>
          </a:p>
        </p:txBody>
      </p:sp>
      <p:sp>
        <p:nvSpPr>
          <p:cNvPr id="9" name="Rounded Rectangle 8"/>
          <p:cNvSpPr/>
          <p:nvPr/>
        </p:nvSpPr>
        <p:spPr>
          <a:xfrm>
            <a:off x="419100" y="3108547"/>
            <a:ext cx="8382000" cy="1230760"/>
          </a:xfrm>
          <a:prstGeom prst="roundRect">
            <a:avLst>
              <a:gd name="adj" fmla="val 3834"/>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9400" y="3231311"/>
            <a:ext cx="8136600" cy="1107996"/>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1100" dirty="0" err="1">
                <a:solidFill>
                  <a:schemeClr val="tx2"/>
                </a:solidFill>
              </a:rPr>
              <a:t>git</a:t>
            </a:r>
            <a:r>
              <a:rPr lang="en-US" sz="1100" dirty="0">
                <a:solidFill>
                  <a:schemeClr val="tx2"/>
                </a:solidFill>
              </a:rPr>
              <a:t> pull = </a:t>
            </a:r>
            <a:r>
              <a:rPr lang="en-US" sz="1100" dirty="0" err="1">
                <a:solidFill>
                  <a:schemeClr val="tx2"/>
                </a:solidFill>
              </a:rPr>
              <a:t>git</a:t>
            </a:r>
            <a:r>
              <a:rPr lang="en-US" sz="1100" dirty="0">
                <a:solidFill>
                  <a:schemeClr val="tx2"/>
                </a:solidFill>
              </a:rPr>
              <a:t> fetch + </a:t>
            </a:r>
            <a:r>
              <a:rPr lang="en-US" sz="1100" dirty="0" err="1">
                <a:solidFill>
                  <a:schemeClr val="tx2"/>
                </a:solidFill>
              </a:rPr>
              <a:t>git</a:t>
            </a:r>
            <a:r>
              <a:rPr lang="en-US" sz="1100" dirty="0">
                <a:solidFill>
                  <a:schemeClr val="tx2"/>
                </a:solidFill>
              </a:rPr>
              <a:t> merge</a:t>
            </a:r>
          </a:p>
          <a:p>
            <a:pPr>
              <a:defRPr/>
            </a:pPr>
            <a:r>
              <a:rPr lang="en-US" sz="1100" dirty="0">
                <a:solidFill>
                  <a:schemeClr val="tx2"/>
                </a:solidFill>
              </a:rPr>
              <a:t>  </a:t>
            </a:r>
            <a:endParaRPr lang="en-US" sz="1100" dirty="0" smtClean="0">
              <a:solidFill>
                <a:schemeClr val="tx2"/>
              </a:solidFill>
            </a:endParaRPr>
          </a:p>
          <a:p>
            <a:pPr>
              <a:defRPr/>
            </a:pPr>
            <a:r>
              <a:rPr lang="en-US" sz="1100" dirty="0">
                <a:solidFill>
                  <a:schemeClr val="tx2"/>
                </a:solidFill>
              </a:rPr>
              <a:t>Syntax:</a:t>
            </a:r>
          </a:p>
          <a:p>
            <a:pPr>
              <a:defRPr/>
            </a:pPr>
            <a:r>
              <a:rPr lang="en-US" sz="1100" dirty="0">
                <a:solidFill>
                  <a:schemeClr val="tx2"/>
                </a:solidFill>
              </a:rPr>
              <a:t>$ </a:t>
            </a:r>
            <a:r>
              <a:rPr lang="en-US" sz="1100" dirty="0" err="1">
                <a:solidFill>
                  <a:schemeClr val="tx2"/>
                </a:solidFill>
              </a:rPr>
              <a:t>git</a:t>
            </a:r>
            <a:r>
              <a:rPr lang="en-US" sz="1100" dirty="0">
                <a:solidFill>
                  <a:schemeClr val="tx2"/>
                </a:solidFill>
              </a:rPr>
              <a:t> pull </a:t>
            </a:r>
          </a:p>
          <a:p>
            <a:pPr>
              <a:defRPr/>
            </a:pPr>
            <a:r>
              <a:rPr lang="en-US" sz="1100" dirty="0">
                <a:solidFill>
                  <a:schemeClr val="tx2"/>
                </a:solidFill>
              </a:rPr>
              <a:t>$ </a:t>
            </a:r>
            <a:r>
              <a:rPr lang="en-US" sz="1100" dirty="0" err="1">
                <a:solidFill>
                  <a:schemeClr val="tx2"/>
                </a:solidFill>
              </a:rPr>
              <a:t>git</a:t>
            </a:r>
            <a:r>
              <a:rPr lang="en-US" sz="1100" dirty="0">
                <a:solidFill>
                  <a:schemeClr val="tx2"/>
                </a:solidFill>
              </a:rPr>
              <a:t> pull &lt;remote branch URL&gt;  </a:t>
            </a:r>
          </a:p>
          <a:p>
            <a:pPr>
              <a:defRPr/>
            </a:pPr>
            <a:endParaRPr lang="en-US" sz="1100" dirty="0">
              <a:solidFill>
                <a:schemeClr val="tx2"/>
              </a:solidFill>
            </a:endParaRPr>
          </a:p>
        </p:txBody>
      </p:sp>
      <p:sp>
        <p:nvSpPr>
          <p:cNvPr id="11" name="Rectangle 10"/>
          <p:cNvSpPr/>
          <p:nvPr/>
        </p:nvSpPr>
        <p:spPr>
          <a:xfrm>
            <a:off x="325360" y="2589963"/>
            <a:ext cx="8475740" cy="461665"/>
          </a:xfrm>
          <a:prstGeom prst="rect">
            <a:avLst/>
          </a:prstGeom>
        </p:spPr>
        <p:txBody>
          <a:bodyPr wrap="square">
            <a:spAutoFit/>
          </a:bodyPr>
          <a:lstStyle/>
          <a:p>
            <a:pPr>
              <a:defRPr/>
            </a:pPr>
            <a:r>
              <a:rPr lang="en-US" sz="1200" i="1" dirty="0">
                <a:solidFill>
                  <a:schemeClr val="tx2"/>
                </a:solidFill>
              </a:rPr>
              <a:t>Pull is used to update your current HEAD branch with the latest changes from the remote server.</a:t>
            </a:r>
          </a:p>
          <a:p>
            <a:pPr marL="457200" indent="-457200">
              <a:buFont typeface="+mj-lt"/>
              <a:buAutoNum type="arabicPeriod"/>
              <a:defRPr/>
            </a:pPr>
            <a:endParaRPr lang="en-US" sz="1200" i="1" dirty="0">
              <a:solidFill>
                <a:schemeClr val="tx2"/>
              </a:solidFill>
            </a:endParaRPr>
          </a:p>
        </p:txBody>
      </p:sp>
      <p:sp>
        <p:nvSpPr>
          <p:cNvPr id="12" name="Snip Same Side Corner Rectangle 11"/>
          <p:cNvSpPr/>
          <p:nvPr/>
        </p:nvSpPr>
        <p:spPr>
          <a:xfrm>
            <a:off x="8050150" y="365761"/>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11946560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a:t>Distributed Versioning Control System (DVCS) Overview</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a:t>
            </a:fld>
            <a:endParaRPr lang="en-US" dirty="0"/>
          </a:p>
        </p:txBody>
      </p:sp>
      <p:sp>
        <p:nvSpPr>
          <p:cNvPr id="11" name="TextBox 10"/>
          <p:cNvSpPr txBox="1"/>
          <p:nvPr/>
        </p:nvSpPr>
        <p:spPr>
          <a:xfrm rot="5400000">
            <a:off x="592074" y="374213"/>
            <a:ext cx="430887" cy="980289"/>
          </a:xfrm>
          <a:prstGeom prst="rect">
            <a:avLst/>
          </a:prstGeom>
          <a:noFill/>
        </p:spPr>
        <p:txBody>
          <a:bodyPr vert="vert270">
            <a:spAutoFit/>
          </a:bodyPr>
          <a:lstStyle/>
          <a:p>
            <a:pPr algn="ctr" defTabSz="914298" eaLnBrk="1" fontAlgn="auto" hangingPunct="1">
              <a:spcBef>
                <a:spcPts val="0"/>
              </a:spcBef>
              <a:spcAft>
                <a:spcPts val="0"/>
              </a:spcAft>
              <a:defRPr/>
            </a:pPr>
            <a:r>
              <a:rPr lang="en-US" sz="1600" b="1" dirty="0">
                <a:solidFill>
                  <a:schemeClr val="tx2"/>
                </a:solidFill>
                <a:cs typeface="+mn-cs"/>
              </a:rPr>
              <a:t>DVCS?</a:t>
            </a:r>
          </a:p>
        </p:txBody>
      </p:sp>
      <p:sp>
        <p:nvSpPr>
          <p:cNvPr id="3" name="Rectangle 2"/>
          <p:cNvSpPr/>
          <p:nvPr/>
        </p:nvSpPr>
        <p:spPr>
          <a:xfrm>
            <a:off x="384048" y="989767"/>
            <a:ext cx="8302752" cy="938719"/>
          </a:xfrm>
          <a:prstGeom prst="rect">
            <a:avLst/>
          </a:prstGeom>
        </p:spPr>
        <p:txBody>
          <a:bodyPr wrap="square">
            <a:spAutoFit/>
          </a:bodyPr>
          <a:lstStyle/>
          <a:p>
            <a:pPr>
              <a:defRPr/>
            </a:pPr>
            <a:r>
              <a:rPr lang="en-US" sz="1100" dirty="0">
                <a:solidFill>
                  <a:schemeClr val="tx2"/>
                </a:solidFill>
              </a:rPr>
              <a:t>In software development, </a:t>
            </a:r>
            <a:r>
              <a:rPr lang="en-US" sz="1100" b="1" dirty="0">
                <a:solidFill>
                  <a:schemeClr val="tx2"/>
                </a:solidFill>
              </a:rPr>
              <a:t>distributed version control</a:t>
            </a:r>
            <a:r>
              <a:rPr lang="en-US" sz="1100" dirty="0">
                <a:solidFill>
                  <a:schemeClr val="tx2"/>
                </a:solidFill>
              </a:rPr>
              <a:t> (also known as </a:t>
            </a:r>
            <a:r>
              <a:rPr lang="en-US" sz="1100" b="1" dirty="0">
                <a:solidFill>
                  <a:schemeClr val="tx2"/>
                </a:solidFill>
              </a:rPr>
              <a:t>distributed revision control</a:t>
            </a:r>
            <a:r>
              <a:rPr lang="en-US" sz="1100" dirty="0">
                <a:solidFill>
                  <a:schemeClr val="tx2"/>
                </a:solidFill>
              </a:rPr>
              <a:t>) is a form of version control in which the complete codebase, including its full history, is mirrored on every developer's computer. This enables automatic management branching and merging, speeds up most operations (except pushing and pulling), improves the ability to work offline, and does not rely on a single location for backups</a:t>
            </a:r>
            <a:endParaRPr lang="en-US" sz="1100" kern="0" dirty="0">
              <a:solidFill>
                <a:schemeClr val="tx2"/>
              </a:solidFill>
            </a:endParaRPr>
          </a:p>
          <a:p>
            <a:pPr>
              <a:defRPr/>
            </a:pPr>
            <a:endParaRPr lang="en-US" sz="1100" dirty="0">
              <a:solidFill>
                <a:schemeClr val="tx2"/>
              </a:solidFill>
            </a:endParaRPr>
          </a:p>
        </p:txBody>
      </p:sp>
      <p:sp>
        <p:nvSpPr>
          <p:cNvPr id="7" name="Rounded Rectangle 6"/>
          <p:cNvSpPr/>
          <p:nvPr/>
        </p:nvSpPr>
        <p:spPr>
          <a:xfrm>
            <a:off x="428637" y="1928488"/>
            <a:ext cx="2894789" cy="2633564"/>
          </a:xfrm>
          <a:prstGeom prst="roundRect">
            <a:avLst>
              <a:gd name="adj" fmla="val 3834"/>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573005" y="1928487"/>
            <a:ext cx="2894789" cy="2633564"/>
          </a:xfrm>
          <a:prstGeom prst="roundRect">
            <a:avLst>
              <a:gd name="adj" fmla="val 3834"/>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p:cNvPicPr>
            <a:picLocks noChangeAspect="1"/>
          </p:cNvPicPr>
          <p:nvPr/>
        </p:nvPicPr>
        <p:blipFill rotWithShape="1">
          <a:blip r:embed="rId2">
            <a:extLst>
              <a:ext uri="{28A0092B-C50C-407E-A947-70E740481C1C}">
                <a14:useLocalDpi xmlns:a14="http://schemas.microsoft.com/office/drawing/2010/main" val="0"/>
              </a:ext>
            </a:extLst>
          </a:blip>
          <a:srcRect t="16378" r="58950"/>
          <a:stretch/>
        </p:blipFill>
        <p:spPr bwMode="auto">
          <a:xfrm>
            <a:off x="983814" y="3142948"/>
            <a:ext cx="1784434" cy="131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p:cNvPicPr>
            <a:picLocks noChangeAspect="1"/>
          </p:cNvPicPr>
          <p:nvPr/>
        </p:nvPicPr>
        <p:blipFill rotWithShape="1">
          <a:blip r:embed="rId2">
            <a:extLst>
              <a:ext uri="{28A0092B-C50C-407E-A947-70E740481C1C}">
                <a14:useLocalDpi xmlns:a14="http://schemas.microsoft.com/office/drawing/2010/main" val="0"/>
              </a:ext>
            </a:extLst>
          </a:blip>
          <a:srcRect l="51015" t="16906"/>
          <a:stretch/>
        </p:blipFill>
        <p:spPr bwMode="auto">
          <a:xfrm>
            <a:off x="4052680" y="3243928"/>
            <a:ext cx="2129364" cy="130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499400" y="1993926"/>
            <a:ext cx="2777200" cy="1015663"/>
          </a:xfrm>
          <a:prstGeom prst="rect">
            <a:avLst/>
          </a:prstGeom>
        </p:spPr>
        <p:txBody>
          <a:bodyPr wrap="square">
            <a:spAutoFit/>
          </a:bodyPr>
          <a:lstStyle/>
          <a:p>
            <a:pPr>
              <a:defRPr/>
            </a:pPr>
            <a:r>
              <a:rPr lang="en-US" sz="1000" i="1" dirty="0">
                <a:solidFill>
                  <a:schemeClr val="tx2"/>
                </a:solidFill>
              </a:rPr>
              <a:t>The </a:t>
            </a:r>
            <a:r>
              <a:rPr lang="en-US" sz="1000" b="1" i="1" dirty="0">
                <a:solidFill>
                  <a:schemeClr val="tx2"/>
                </a:solidFill>
              </a:rPr>
              <a:t>Traditional version control systems(VCS) </a:t>
            </a:r>
            <a:r>
              <a:rPr lang="en-US" sz="1000" i="1" dirty="0">
                <a:solidFill>
                  <a:schemeClr val="tx2"/>
                </a:solidFill>
              </a:rPr>
              <a:t>are </a:t>
            </a:r>
            <a:r>
              <a:rPr lang="en-US" sz="1000" i="1" dirty="0" smtClean="0">
                <a:solidFill>
                  <a:schemeClr val="tx2"/>
                </a:solidFill>
              </a:rPr>
              <a:t>centralized</a:t>
            </a:r>
            <a:r>
              <a:rPr lang="en-US" sz="1000" i="1" dirty="0">
                <a:solidFill>
                  <a:schemeClr val="tx2"/>
                </a:solidFill>
              </a:rPr>
              <a:t>, which have a single server that contains all versions of the files. The clients check out files from that central server, edit them and then push it to the central server. </a:t>
            </a:r>
          </a:p>
        </p:txBody>
      </p:sp>
      <p:sp>
        <p:nvSpPr>
          <p:cNvPr id="17" name="Rectangle 16"/>
          <p:cNvSpPr/>
          <p:nvPr/>
        </p:nvSpPr>
        <p:spPr>
          <a:xfrm>
            <a:off x="3688357" y="1994580"/>
            <a:ext cx="2777200" cy="861774"/>
          </a:xfrm>
          <a:prstGeom prst="rect">
            <a:avLst/>
          </a:prstGeom>
        </p:spPr>
        <p:txBody>
          <a:bodyPr wrap="square">
            <a:spAutoFit/>
          </a:bodyPr>
          <a:lstStyle/>
          <a:p>
            <a:pPr>
              <a:defRPr/>
            </a:pPr>
            <a:r>
              <a:rPr lang="en-US" sz="1000" i="1" dirty="0">
                <a:solidFill>
                  <a:schemeClr val="tx2"/>
                </a:solidFill>
              </a:rPr>
              <a:t>The </a:t>
            </a:r>
            <a:r>
              <a:rPr lang="en-US" sz="1000" b="1" i="1" dirty="0">
                <a:solidFill>
                  <a:schemeClr val="tx2"/>
                </a:solidFill>
              </a:rPr>
              <a:t>Distributed VCS </a:t>
            </a:r>
            <a:r>
              <a:rPr lang="en-US" sz="1000" i="1" dirty="0">
                <a:solidFill>
                  <a:schemeClr val="tx2"/>
                </a:solidFill>
              </a:rPr>
              <a:t>is the counterpart to traditional centralized VCS. In distributed systems, each client has a fully functional repository to work on, which can be merged with the server repository.</a:t>
            </a:r>
          </a:p>
        </p:txBody>
      </p:sp>
      <p:sp>
        <p:nvSpPr>
          <p:cNvPr id="32" name="TextBox 31"/>
          <p:cNvSpPr txBox="1"/>
          <p:nvPr/>
        </p:nvSpPr>
        <p:spPr>
          <a:xfrm>
            <a:off x="6440811" y="2416899"/>
            <a:ext cx="2245989" cy="1654058"/>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461061" tIns="35560" rIns="35560" bIns="35560" numCol="1" spcCol="1270" anchor="ctr" anchorCtr="0">
            <a:noAutofit/>
          </a:bodyPr>
          <a:lstStyle/>
          <a:p>
            <a:pPr marL="285750" lvl="0" indent="-285750" algn="l" defTabSz="622300">
              <a:lnSpc>
                <a:spcPct val="90000"/>
              </a:lnSpc>
              <a:spcBef>
                <a:spcPct val="0"/>
              </a:spcBef>
              <a:spcAft>
                <a:spcPct val="35000"/>
              </a:spcAft>
              <a:buFont typeface="Arial" panose="020B0604020202020204" pitchFamily="34" charset="0"/>
              <a:buChar char="•"/>
            </a:pPr>
            <a:r>
              <a:rPr lang="en-US" sz="1100" b="0" i="0" kern="1200" dirty="0" smtClean="0">
                <a:solidFill>
                  <a:schemeClr val="tx2"/>
                </a:solidFill>
              </a:rPr>
              <a:t>No network required</a:t>
            </a:r>
          </a:p>
          <a:p>
            <a:pPr marL="285750" indent="-285750" defTabSz="622300">
              <a:lnSpc>
                <a:spcPct val="90000"/>
              </a:lnSpc>
              <a:spcBef>
                <a:spcPct val="0"/>
              </a:spcBef>
              <a:spcAft>
                <a:spcPct val="35000"/>
              </a:spcAft>
              <a:buFont typeface="Arial" panose="020B0604020202020204" pitchFamily="34" charset="0"/>
              <a:buChar char="•"/>
            </a:pPr>
            <a:r>
              <a:rPr lang="en-US" sz="1100" dirty="0">
                <a:solidFill>
                  <a:schemeClr val="tx2"/>
                </a:solidFill>
              </a:rPr>
              <a:t>Faster </a:t>
            </a:r>
            <a:r>
              <a:rPr lang="en-US" sz="1100" dirty="0" smtClean="0">
                <a:solidFill>
                  <a:schemeClr val="tx2"/>
                </a:solidFill>
              </a:rPr>
              <a:t>operations</a:t>
            </a:r>
          </a:p>
          <a:p>
            <a:pPr marL="285750" indent="-285750" defTabSz="622300">
              <a:lnSpc>
                <a:spcPct val="90000"/>
              </a:lnSpc>
              <a:spcBef>
                <a:spcPct val="0"/>
              </a:spcBef>
              <a:spcAft>
                <a:spcPct val="35000"/>
              </a:spcAft>
              <a:buFont typeface="Arial" panose="020B0604020202020204" pitchFamily="34" charset="0"/>
              <a:buChar char="•"/>
            </a:pPr>
            <a:r>
              <a:rPr lang="en-US" sz="1100" dirty="0">
                <a:solidFill>
                  <a:schemeClr val="tx2"/>
                </a:solidFill>
              </a:rPr>
              <a:t>Allows private work without having to </a:t>
            </a:r>
            <a:r>
              <a:rPr lang="en-US" sz="1100" dirty="0" smtClean="0">
                <a:solidFill>
                  <a:schemeClr val="tx2"/>
                </a:solidFill>
              </a:rPr>
              <a:t>publish</a:t>
            </a:r>
          </a:p>
          <a:p>
            <a:pPr marL="285750" indent="-285750" defTabSz="622300">
              <a:lnSpc>
                <a:spcPct val="90000"/>
              </a:lnSpc>
              <a:spcBef>
                <a:spcPct val="0"/>
              </a:spcBef>
              <a:spcAft>
                <a:spcPct val="35000"/>
              </a:spcAft>
              <a:buFont typeface="Arial" panose="020B0604020202020204" pitchFamily="34" charset="0"/>
              <a:buChar char="•"/>
            </a:pPr>
            <a:r>
              <a:rPr lang="en-US" sz="1100" dirty="0">
                <a:solidFill>
                  <a:schemeClr val="tx2"/>
                </a:solidFill>
              </a:rPr>
              <a:t>Removes the risk of having the server be a single point of </a:t>
            </a:r>
            <a:r>
              <a:rPr lang="en-US" sz="1100" dirty="0" smtClean="0">
                <a:solidFill>
                  <a:schemeClr val="tx2"/>
                </a:solidFill>
              </a:rPr>
              <a:t>failure</a:t>
            </a:r>
          </a:p>
          <a:p>
            <a:pPr marL="285750" indent="-285750" defTabSz="622300">
              <a:lnSpc>
                <a:spcPct val="90000"/>
              </a:lnSpc>
              <a:spcBef>
                <a:spcPct val="0"/>
              </a:spcBef>
              <a:spcAft>
                <a:spcPct val="35000"/>
              </a:spcAft>
              <a:buFont typeface="Arial" panose="020B0604020202020204" pitchFamily="34" charset="0"/>
              <a:buChar char="•"/>
            </a:pPr>
            <a:r>
              <a:rPr lang="en-US" sz="1100" dirty="0">
                <a:solidFill>
                  <a:schemeClr val="tx2"/>
                </a:solidFill>
              </a:rPr>
              <a:t>Still allows centralized control of the server "release" version of the </a:t>
            </a:r>
            <a:r>
              <a:rPr lang="en-US" sz="1100" dirty="0" smtClean="0">
                <a:solidFill>
                  <a:schemeClr val="tx2"/>
                </a:solidFill>
              </a:rPr>
              <a:t>project</a:t>
            </a:r>
            <a:endParaRPr lang="en-US" sz="1100" dirty="0">
              <a:solidFill>
                <a:schemeClr val="tx2"/>
              </a:solidFill>
              <a:latin typeface="Calibri" panose="020F0502020204030204" pitchFamily="34" charset="0"/>
            </a:endParaRPr>
          </a:p>
        </p:txBody>
      </p:sp>
      <p:sp>
        <p:nvSpPr>
          <p:cNvPr id="33" name="TextBox 32"/>
          <p:cNvSpPr txBox="1"/>
          <p:nvPr/>
        </p:nvSpPr>
        <p:spPr>
          <a:xfrm rot="5400000">
            <a:off x="6992074" y="1511878"/>
            <a:ext cx="430887" cy="980289"/>
          </a:xfrm>
          <a:prstGeom prst="rect">
            <a:avLst/>
          </a:prstGeom>
          <a:noFill/>
        </p:spPr>
        <p:txBody>
          <a:bodyPr vert="vert270">
            <a:spAutoFit/>
          </a:bodyPr>
          <a:lstStyle/>
          <a:p>
            <a:pPr algn="ctr" defTabSz="914298" eaLnBrk="1" fontAlgn="auto" hangingPunct="1">
              <a:spcBef>
                <a:spcPts val="0"/>
              </a:spcBef>
              <a:spcAft>
                <a:spcPts val="0"/>
              </a:spcAft>
              <a:defRPr/>
            </a:pPr>
            <a:r>
              <a:rPr lang="en-US" sz="1600" b="1" dirty="0" smtClean="0">
                <a:solidFill>
                  <a:schemeClr val="tx2"/>
                </a:solidFill>
                <a:cs typeface="+mn-cs"/>
              </a:rPr>
              <a:t>Benefits</a:t>
            </a:r>
            <a:endParaRPr lang="en-US" sz="1600" b="1" dirty="0">
              <a:solidFill>
                <a:schemeClr val="tx2"/>
              </a:solidFill>
              <a:cs typeface="+mn-cs"/>
            </a:endParaRPr>
          </a:p>
        </p:txBody>
      </p:sp>
      <p:grpSp>
        <p:nvGrpSpPr>
          <p:cNvPr id="34" name="Group 33"/>
          <p:cNvGrpSpPr/>
          <p:nvPr/>
        </p:nvGrpSpPr>
        <p:grpSpPr>
          <a:xfrm>
            <a:off x="6850355" y="2174251"/>
            <a:ext cx="155284" cy="204243"/>
            <a:chOff x="6831506" y="2394770"/>
            <a:chExt cx="716513" cy="942420"/>
          </a:xfrm>
        </p:grpSpPr>
        <p:sp>
          <p:nvSpPr>
            <p:cNvPr id="35" name="Freeform 34">
              <a:extLst>
                <a:ext uri="{FF2B5EF4-FFF2-40B4-BE49-F238E27FC236}">
                  <a16:creationId xmlns:a16="http://schemas.microsoft.com/office/drawing/2014/main" id="{1CEC5767-51C3-E94B-9FE0-01A13D99CF7A}"/>
                </a:ext>
              </a:extLst>
            </p:cNvPr>
            <p:cNvSpPr>
              <a:spLocks noEditPoints="1"/>
            </p:cNvSpPr>
            <p:nvPr/>
          </p:nvSpPr>
          <p:spPr bwMode="auto">
            <a:xfrm>
              <a:off x="6831506" y="2620677"/>
              <a:ext cx="716513" cy="716513"/>
            </a:xfrm>
            <a:custGeom>
              <a:avLst/>
              <a:gdLst>
                <a:gd name="T0" fmla="*/ 305 w 346"/>
                <a:gd name="T1" fmla="*/ 347 h 347"/>
                <a:gd name="T2" fmla="*/ 41 w 346"/>
                <a:gd name="T3" fmla="*/ 347 h 347"/>
                <a:gd name="T4" fmla="*/ 0 w 346"/>
                <a:gd name="T5" fmla="*/ 305 h 347"/>
                <a:gd name="T6" fmla="*/ 0 w 346"/>
                <a:gd name="T7" fmla="*/ 41 h 347"/>
                <a:gd name="T8" fmla="*/ 41 w 346"/>
                <a:gd name="T9" fmla="*/ 0 h 347"/>
                <a:gd name="T10" fmla="*/ 305 w 346"/>
                <a:gd name="T11" fmla="*/ 0 h 347"/>
                <a:gd name="T12" fmla="*/ 346 w 346"/>
                <a:gd name="T13" fmla="*/ 41 h 347"/>
                <a:gd name="T14" fmla="*/ 346 w 346"/>
                <a:gd name="T15" fmla="*/ 305 h 347"/>
                <a:gd name="T16" fmla="*/ 305 w 346"/>
                <a:gd name="T17" fmla="*/ 347 h 347"/>
                <a:gd name="T18" fmla="*/ 83 w 346"/>
                <a:gd name="T19" fmla="*/ 263 h 347"/>
                <a:gd name="T20" fmla="*/ 263 w 346"/>
                <a:gd name="T21" fmla="*/ 263 h 347"/>
                <a:gd name="T22" fmla="*/ 263 w 346"/>
                <a:gd name="T23" fmla="*/ 83 h 347"/>
                <a:gd name="T24" fmla="*/ 83 w 346"/>
                <a:gd name="T25" fmla="*/ 83 h 347"/>
                <a:gd name="T26" fmla="*/ 83 w 346"/>
                <a:gd name="T27" fmla="*/ 26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347">
                  <a:moveTo>
                    <a:pt x="305" y="347"/>
                  </a:moveTo>
                  <a:cubicBezTo>
                    <a:pt x="41" y="347"/>
                    <a:pt x="41" y="347"/>
                    <a:pt x="41" y="347"/>
                  </a:cubicBezTo>
                  <a:cubicBezTo>
                    <a:pt x="18" y="347"/>
                    <a:pt x="0" y="328"/>
                    <a:pt x="0" y="305"/>
                  </a:cubicBezTo>
                  <a:cubicBezTo>
                    <a:pt x="0" y="41"/>
                    <a:pt x="0" y="41"/>
                    <a:pt x="0" y="41"/>
                  </a:cubicBezTo>
                  <a:cubicBezTo>
                    <a:pt x="0" y="18"/>
                    <a:pt x="18" y="0"/>
                    <a:pt x="41" y="0"/>
                  </a:cubicBezTo>
                  <a:cubicBezTo>
                    <a:pt x="305" y="0"/>
                    <a:pt x="305" y="0"/>
                    <a:pt x="305" y="0"/>
                  </a:cubicBezTo>
                  <a:cubicBezTo>
                    <a:pt x="328" y="0"/>
                    <a:pt x="346" y="18"/>
                    <a:pt x="346" y="41"/>
                  </a:cubicBezTo>
                  <a:cubicBezTo>
                    <a:pt x="346" y="305"/>
                    <a:pt x="346" y="305"/>
                    <a:pt x="346" y="305"/>
                  </a:cubicBezTo>
                  <a:cubicBezTo>
                    <a:pt x="346" y="328"/>
                    <a:pt x="328" y="347"/>
                    <a:pt x="305" y="347"/>
                  </a:cubicBezTo>
                  <a:close/>
                  <a:moveTo>
                    <a:pt x="83" y="263"/>
                  </a:moveTo>
                  <a:cubicBezTo>
                    <a:pt x="263" y="263"/>
                    <a:pt x="263" y="263"/>
                    <a:pt x="263" y="263"/>
                  </a:cubicBezTo>
                  <a:cubicBezTo>
                    <a:pt x="263" y="83"/>
                    <a:pt x="263" y="83"/>
                    <a:pt x="263" y="83"/>
                  </a:cubicBezTo>
                  <a:cubicBezTo>
                    <a:pt x="83" y="83"/>
                    <a:pt x="83" y="83"/>
                    <a:pt x="83" y="83"/>
                  </a:cubicBezTo>
                  <a:lnTo>
                    <a:pt x="83" y="263"/>
                  </a:ln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sp>
          <p:nvSpPr>
            <p:cNvPr id="36" name="Freeform 35">
              <a:extLst>
                <a:ext uri="{FF2B5EF4-FFF2-40B4-BE49-F238E27FC236}">
                  <a16:creationId xmlns:a16="http://schemas.microsoft.com/office/drawing/2014/main" id="{4FDC5BA1-F76D-A54B-BB06-F91027741A14}"/>
                </a:ext>
              </a:extLst>
            </p:cNvPr>
            <p:cNvSpPr>
              <a:spLocks/>
            </p:cNvSpPr>
            <p:nvPr/>
          </p:nvSpPr>
          <p:spPr bwMode="auto">
            <a:xfrm>
              <a:off x="6897775" y="2394770"/>
              <a:ext cx="650244" cy="695653"/>
            </a:xfrm>
            <a:custGeom>
              <a:avLst/>
              <a:gdLst>
                <a:gd name="T0" fmla="*/ 181 w 379"/>
                <a:gd name="T1" fmla="*/ 407 h 407"/>
                <a:gd name="T2" fmla="*/ 146 w 379"/>
                <a:gd name="T3" fmla="*/ 389 h 407"/>
                <a:gd name="T4" fmla="*/ 12 w 379"/>
                <a:gd name="T5" fmla="*/ 188 h 407"/>
                <a:gd name="T6" fmla="*/ 24 w 379"/>
                <a:gd name="T7" fmla="*/ 130 h 407"/>
                <a:gd name="T8" fmla="*/ 82 w 379"/>
                <a:gd name="T9" fmla="*/ 142 h 407"/>
                <a:gd name="T10" fmla="*/ 175 w 379"/>
                <a:gd name="T11" fmla="*/ 281 h 407"/>
                <a:gd name="T12" fmla="*/ 294 w 379"/>
                <a:gd name="T13" fmla="*/ 30 h 407"/>
                <a:gd name="T14" fmla="*/ 349 w 379"/>
                <a:gd name="T15" fmla="*/ 10 h 407"/>
                <a:gd name="T16" fmla="*/ 369 w 379"/>
                <a:gd name="T17" fmla="*/ 66 h 407"/>
                <a:gd name="T18" fmla="*/ 219 w 379"/>
                <a:gd name="T19" fmla="*/ 383 h 407"/>
                <a:gd name="T20" fmla="*/ 184 w 379"/>
                <a:gd name="T21" fmla="*/ 407 h 407"/>
                <a:gd name="T22" fmla="*/ 181 w 379"/>
                <a:gd name="T23"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407">
                  <a:moveTo>
                    <a:pt x="181" y="407"/>
                  </a:moveTo>
                  <a:cubicBezTo>
                    <a:pt x="167" y="407"/>
                    <a:pt x="154" y="400"/>
                    <a:pt x="146" y="389"/>
                  </a:cubicBezTo>
                  <a:cubicBezTo>
                    <a:pt x="12" y="188"/>
                    <a:pt x="12" y="188"/>
                    <a:pt x="12" y="188"/>
                  </a:cubicBezTo>
                  <a:cubicBezTo>
                    <a:pt x="0" y="169"/>
                    <a:pt x="5" y="143"/>
                    <a:pt x="24" y="130"/>
                  </a:cubicBezTo>
                  <a:cubicBezTo>
                    <a:pt x="43" y="117"/>
                    <a:pt x="69" y="123"/>
                    <a:pt x="82" y="142"/>
                  </a:cubicBezTo>
                  <a:cubicBezTo>
                    <a:pt x="175" y="281"/>
                    <a:pt x="175" y="281"/>
                    <a:pt x="175" y="281"/>
                  </a:cubicBezTo>
                  <a:cubicBezTo>
                    <a:pt x="294" y="30"/>
                    <a:pt x="294" y="30"/>
                    <a:pt x="294" y="30"/>
                  </a:cubicBezTo>
                  <a:cubicBezTo>
                    <a:pt x="304" y="9"/>
                    <a:pt x="328" y="0"/>
                    <a:pt x="349" y="10"/>
                  </a:cubicBezTo>
                  <a:cubicBezTo>
                    <a:pt x="370" y="20"/>
                    <a:pt x="379" y="45"/>
                    <a:pt x="369" y="66"/>
                  </a:cubicBezTo>
                  <a:cubicBezTo>
                    <a:pt x="219" y="383"/>
                    <a:pt x="219" y="383"/>
                    <a:pt x="219" y="383"/>
                  </a:cubicBezTo>
                  <a:cubicBezTo>
                    <a:pt x="212" y="397"/>
                    <a:pt x="199" y="406"/>
                    <a:pt x="184" y="407"/>
                  </a:cubicBezTo>
                  <a:cubicBezTo>
                    <a:pt x="183" y="407"/>
                    <a:pt x="182" y="407"/>
                    <a:pt x="181" y="407"/>
                  </a:cubicBezTo>
                  <a:close/>
                </a:path>
              </a:pathLst>
            </a:custGeom>
            <a:solidFill>
              <a:srgbClr val="18A1A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grpSp>
      <p:grpSp>
        <p:nvGrpSpPr>
          <p:cNvPr id="37" name="Group 36"/>
          <p:cNvGrpSpPr/>
          <p:nvPr/>
        </p:nvGrpSpPr>
        <p:grpSpPr>
          <a:xfrm>
            <a:off x="6850355" y="2399635"/>
            <a:ext cx="155284" cy="204243"/>
            <a:chOff x="6831506" y="2394770"/>
            <a:chExt cx="716513" cy="942420"/>
          </a:xfrm>
        </p:grpSpPr>
        <p:sp>
          <p:nvSpPr>
            <p:cNvPr id="38" name="Freeform 37">
              <a:extLst>
                <a:ext uri="{FF2B5EF4-FFF2-40B4-BE49-F238E27FC236}">
                  <a16:creationId xmlns:a16="http://schemas.microsoft.com/office/drawing/2014/main" id="{1CEC5767-51C3-E94B-9FE0-01A13D99CF7A}"/>
                </a:ext>
              </a:extLst>
            </p:cNvPr>
            <p:cNvSpPr>
              <a:spLocks noEditPoints="1"/>
            </p:cNvSpPr>
            <p:nvPr/>
          </p:nvSpPr>
          <p:spPr bwMode="auto">
            <a:xfrm>
              <a:off x="6831506" y="2620677"/>
              <a:ext cx="716513" cy="716513"/>
            </a:xfrm>
            <a:custGeom>
              <a:avLst/>
              <a:gdLst>
                <a:gd name="T0" fmla="*/ 305 w 346"/>
                <a:gd name="T1" fmla="*/ 347 h 347"/>
                <a:gd name="T2" fmla="*/ 41 w 346"/>
                <a:gd name="T3" fmla="*/ 347 h 347"/>
                <a:gd name="T4" fmla="*/ 0 w 346"/>
                <a:gd name="T5" fmla="*/ 305 h 347"/>
                <a:gd name="T6" fmla="*/ 0 w 346"/>
                <a:gd name="T7" fmla="*/ 41 h 347"/>
                <a:gd name="T8" fmla="*/ 41 w 346"/>
                <a:gd name="T9" fmla="*/ 0 h 347"/>
                <a:gd name="T10" fmla="*/ 305 w 346"/>
                <a:gd name="T11" fmla="*/ 0 h 347"/>
                <a:gd name="T12" fmla="*/ 346 w 346"/>
                <a:gd name="T13" fmla="*/ 41 h 347"/>
                <a:gd name="T14" fmla="*/ 346 w 346"/>
                <a:gd name="T15" fmla="*/ 305 h 347"/>
                <a:gd name="T16" fmla="*/ 305 w 346"/>
                <a:gd name="T17" fmla="*/ 347 h 347"/>
                <a:gd name="T18" fmla="*/ 83 w 346"/>
                <a:gd name="T19" fmla="*/ 263 h 347"/>
                <a:gd name="T20" fmla="*/ 263 w 346"/>
                <a:gd name="T21" fmla="*/ 263 h 347"/>
                <a:gd name="T22" fmla="*/ 263 w 346"/>
                <a:gd name="T23" fmla="*/ 83 h 347"/>
                <a:gd name="T24" fmla="*/ 83 w 346"/>
                <a:gd name="T25" fmla="*/ 83 h 347"/>
                <a:gd name="T26" fmla="*/ 83 w 346"/>
                <a:gd name="T27" fmla="*/ 26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347">
                  <a:moveTo>
                    <a:pt x="305" y="347"/>
                  </a:moveTo>
                  <a:cubicBezTo>
                    <a:pt x="41" y="347"/>
                    <a:pt x="41" y="347"/>
                    <a:pt x="41" y="347"/>
                  </a:cubicBezTo>
                  <a:cubicBezTo>
                    <a:pt x="18" y="347"/>
                    <a:pt x="0" y="328"/>
                    <a:pt x="0" y="305"/>
                  </a:cubicBezTo>
                  <a:cubicBezTo>
                    <a:pt x="0" y="41"/>
                    <a:pt x="0" y="41"/>
                    <a:pt x="0" y="41"/>
                  </a:cubicBezTo>
                  <a:cubicBezTo>
                    <a:pt x="0" y="18"/>
                    <a:pt x="18" y="0"/>
                    <a:pt x="41" y="0"/>
                  </a:cubicBezTo>
                  <a:cubicBezTo>
                    <a:pt x="305" y="0"/>
                    <a:pt x="305" y="0"/>
                    <a:pt x="305" y="0"/>
                  </a:cubicBezTo>
                  <a:cubicBezTo>
                    <a:pt x="328" y="0"/>
                    <a:pt x="346" y="18"/>
                    <a:pt x="346" y="41"/>
                  </a:cubicBezTo>
                  <a:cubicBezTo>
                    <a:pt x="346" y="305"/>
                    <a:pt x="346" y="305"/>
                    <a:pt x="346" y="305"/>
                  </a:cubicBezTo>
                  <a:cubicBezTo>
                    <a:pt x="346" y="328"/>
                    <a:pt x="328" y="347"/>
                    <a:pt x="305" y="347"/>
                  </a:cubicBezTo>
                  <a:close/>
                  <a:moveTo>
                    <a:pt x="83" y="263"/>
                  </a:moveTo>
                  <a:cubicBezTo>
                    <a:pt x="263" y="263"/>
                    <a:pt x="263" y="263"/>
                    <a:pt x="263" y="263"/>
                  </a:cubicBezTo>
                  <a:cubicBezTo>
                    <a:pt x="263" y="83"/>
                    <a:pt x="263" y="83"/>
                    <a:pt x="263" y="83"/>
                  </a:cubicBezTo>
                  <a:cubicBezTo>
                    <a:pt x="83" y="83"/>
                    <a:pt x="83" y="83"/>
                    <a:pt x="83" y="83"/>
                  </a:cubicBezTo>
                  <a:lnTo>
                    <a:pt x="83" y="263"/>
                  </a:ln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sp>
          <p:nvSpPr>
            <p:cNvPr id="39" name="Freeform 38">
              <a:extLst>
                <a:ext uri="{FF2B5EF4-FFF2-40B4-BE49-F238E27FC236}">
                  <a16:creationId xmlns:a16="http://schemas.microsoft.com/office/drawing/2014/main" id="{4FDC5BA1-F76D-A54B-BB06-F91027741A14}"/>
                </a:ext>
              </a:extLst>
            </p:cNvPr>
            <p:cNvSpPr>
              <a:spLocks/>
            </p:cNvSpPr>
            <p:nvPr/>
          </p:nvSpPr>
          <p:spPr bwMode="auto">
            <a:xfrm>
              <a:off x="6897775" y="2394770"/>
              <a:ext cx="650244" cy="695653"/>
            </a:xfrm>
            <a:custGeom>
              <a:avLst/>
              <a:gdLst>
                <a:gd name="T0" fmla="*/ 181 w 379"/>
                <a:gd name="T1" fmla="*/ 407 h 407"/>
                <a:gd name="T2" fmla="*/ 146 w 379"/>
                <a:gd name="T3" fmla="*/ 389 h 407"/>
                <a:gd name="T4" fmla="*/ 12 w 379"/>
                <a:gd name="T5" fmla="*/ 188 h 407"/>
                <a:gd name="T6" fmla="*/ 24 w 379"/>
                <a:gd name="T7" fmla="*/ 130 h 407"/>
                <a:gd name="T8" fmla="*/ 82 w 379"/>
                <a:gd name="T9" fmla="*/ 142 h 407"/>
                <a:gd name="T10" fmla="*/ 175 w 379"/>
                <a:gd name="T11" fmla="*/ 281 h 407"/>
                <a:gd name="T12" fmla="*/ 294 w 379"/>
                <a:gd name="T13" fmla="*/ 30 h 407"/>
                <a:gd name="T14" fmla="*/ 349 w 379"/>
                <a:gd name="T15" fmla="*/ 10 h 407"/>
                <a:gd name="T16" fmla="*/ 369 w 379"/>
                <a:gd name="T17" fmla="*/ 66 h 407"/>
                <a:gd name="T18" fmla="*/ 219 w 379"/>
                <a:gd name="T19" fmla="*/ 383 h 407"/>
                <a:gd name="T20" fmla="*/ 184 w 379"/>
                <a:gd name="T21" fmla="*/ 407 h 407"/>
                <a:gd name="T22" fmla="*/ 181 w 379"/>
                <a:gd name="T23"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407">
                  <a:moveTo>
                    <a:pt x="181" y="407"/>
                  </a:moveTo>
                  <a:cubicBezTo>
                    <a:pt x="167" y="407"/>
                    <a:pt x="154" y="400"/>
                    <a:pt x="146" y="389"/>
                  </a:cubicBezTo>
                  <a:cubicBezTo>
                    <a:pt x="12" y="188"/>
                    <a:pt x="12" y="188"/>
                    <a:pt x="12" y="188"/>
                  </a:cubicBezTo>
                  <a:cubicBezTo>
                    <a:pt x="0" y="169"/>
                    <a:pt x="5" y="143"/>
                    <a:pt x="24" y="130"/>
                  </a:cubicBezTo>
                  <a:cubicBezTo>
                    <a:pt x="43" y="117"/>
                    <a:pt x="69" y="123"/>
                    <a:pt x="82" y="142"/>
                  </a:cubicBezTo>
                  <a:cubicBezTo>
                    <a:pt x="175" y="281"/>
                    <a:pt x="175" y="281"/>
                    <a:pt x="175" y="281"/>
                  </a:cubicBezTo>
                  <a:cubicBezTo>
                    <a:pt x="294" y="30"/>
                    <a:pt x="294" y="30"/>
                    <a:pt x="294" y="30"/>
                  </a:cubicBezTo>
                  <a:cubicBezTo>
                    <a:pt x="304" y="9"/>
                    <a:pt x="328" y="0"/>
                    <a:pt x="349" y="10"/>
                  </a:cubicBezTo>
                  <a:cubicBezTo>
                    <a:pt x="370" y="20"/>
                    <a:pt x="379" y="45"/>
                    <a:pt x="369" y="66"/>
                  </a:cubicBezTo>
                  <a:cubicBezTo>
                    <a:pt x="219" y="383"/>
                    <a:pt x="219" y="383"/>
                    <a:pt x="219" y="383"/>
                  </a:cubicBezTo>
                  <a:cubicBezTo>
                    <a:pt x="212" y="397"/>
                    <a:pt x="199" y="406"/>
                    <a:pt x="184" y="407"/>
                  </a:cubicBezTo>
                  <a:cubicBezTo>
                    <a:pt x="183" y="407"/>
                    <a:pt x="182" y="407"/>
                    <a:pt x="181" y="407"/>
                  </a:cubicBezTo>
                  <a:close/>
                </a:path>
              </a:pathLst>
            </a:custGeom>
            <a:solidFill>
              <a:srgbClr val="18A1A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grpSp>
      <p:grpSp>
        <p:nvGrpSpPr>
          <p:cNvPr id="40" name="Group 39"/>
          <p:cNvGrpSpPr/>
          <p:nvPr/>
        </p:nvGrpSpPr>
        <p:grpSpPr>
          <a:xfrm>
            <a:off x="6857536" y="2639785"/>
            <a:ext cx="155284" cy="204243"/>
            <a:chOff x="6831506" y="2394770"/>
            <a:chExt cx="716513" cy="942420"/>
          </a:xfrm>
        </p:grpSpPr>
        <p:sp>
          <p:nvSpPr>
            <p:cNvPr id="41" name="Freeform 40">
              <a:extLst>
                <a:ext uri="{FF2B5EF4-FFF2-40B4-BE49-F238E27FC236}">
                  <a16:creationId xmlns:a16="http://schemas.microsoft.com/office/drawing/2014/main" id="{1CEC5767-51C3-E94B-9FE0-01A13D99CF7A}"/>
                </a:ext>
              </a:extLst>
            </p:cNvPr>
            <p:cNvSpPr>
              <a:spLocks noEditPoints="1"/>
            </p:cNvSpPr>
            <p:nvPr/>
          </p:nvSpPr>
          <p:spPr bwMode="auto">
            <a:xfrm>
              <a:off x="6831506" y="2620677"/>
              <a:ext cx="716513" cy="716513"/>
            </a:xfrm>
            <a:custGeom>
              <a:avLst/>
              <a:gdLst>
                <a:gd name="T0" fmla="*/ 305 w 346"/>
                <a:gd name="T1" fmla="*/ 347 h 347"/>
                <a:gd name="T2" fmla="*/ 41 w 346"/>
                <a:gd name="T3" fmla="*/ 347 h 347"/>
                <a:gd name="T4" fmla="*/ 0 w 346"/>
                <a:gd name="T5" fmla="*/ 305 h 347"/>
                <a:gd name="T6" fmla="*/ 0 w 346"/>
                <a:gd name="T7" fmla="*/ 41 h 347"/>
                <a:gd name="T8" fmla="*/ 41 w 346"/>
                <a:gd name="T9" fmla="*/ 0 h 347"/>
                <a:gd name="T10" fmla="*/ 305 w 346"/>
                <a:gd name="T11" fmla="*/ 0 h 347"/>
                <a:gd name="T12" fmla="*/ 346 w 346"/>
                <a:gd name="T13" fmla="*/ 41 h 347"/>
                <a:gd name="T14" fmla="*/ 346 w 346"/>
                <a:gd name="T15" fmla="*/ 305 h 347"/>
                <a:gd name="T16" fmla="*/ 305 w 346"/>
                <a:gd name="T17" fmla="*/ 347 h 347"/>
                <a:gd name="T18" fmla="*/ 83 w 346"/>
                <a:gd name="T19" fmla="*/ 263 h 347"/>
                <a:gd name="T20" fmla="*/ 263 w 346"/>
                <a:gd name="T21" fmla="*/ 263 h 347"/>
                <a:gd name="T22" fmla="*/ 263 w 346"/>
                <a:gd name="T23" fmla="*/ 83 h 347"/>
                <a:gd name="T24" fmla="*/ 83 w 346"/>
                <a:gd name="T25" fmla="*/ 83 h 347"/>
                <a:gd name="T26" fmla="*/ 83 w 346"/>
                <a:gd name="T27" fmla="*/ 26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347">
                  <a:moveTo>
                    <a:pt x="305" y="347"/>
                  </a:moveTo>
                  <a:cubicBezTo>
                    <a:pt x="41" y="347"/>
                    <a:pt x="41" y="347"/>
                    <a:pt x="41" y="347"/>
                  </a:cubicBezTo>
                  <a:cubicBezTo>
                    <a:pt x="18" y="347"/>
                    <a:pt x="0" y="328"/>
                    <a:pt x="0" y="305"/>
                  </a:cubicBezTo>
                  <a:cubicBezTo>
                    <a:pt x="0" y="41"/>
                    <a:pt x="0" y="41"/>
                    <a:pt x="0" y="41"/>
                  </a:cubicBezTo>
                  <a:cubicBezTo>
                    <a:pt x="0" y="18"/>
                    <a:pt x="18" y="0"/>
                    <a:pt x="41" y="0"/>
                  </a:cubicBezTo>
                  <a:cubicBezTo>
                    <a:pt x="305" y="0"/>
                    <a:pt x="305" y="0"/>
                    <a:pt x="305" y="0"/>
                  </a:cubicBezTo>
                  <a:cubicBezTo>
                    <a:pt x="328" y="0"/>
                    <a:pt x="346" y="18"/>
                    <a:pt x="346" y="41"/>
                  </a:cubicBezTo>
                  <a:cubicBezTo>
                    <a:pt x="346" y="305"/>
                    <a:pt x="346" y="305"/>
                    <a:pt x="346" y="305"/>
                  </a:cubicBezTo>
                  <a:cubicBezTo>
                    <a:pt x="346" y="328"/>
                    <a:pt x="328" y="347"/>
                    <a:pt x="305" y="347"/>
                  </a:cubicBezTo>
                  <a:close/>
                  <a:moveTo>
                    <a:pt x="83" y="263"/>
                  </a:moveTo>
                  <a:cubicBezTo>
                    <a:pt x="263" y="263"/>
                    <a:pt x="263" y="263"/>
                    <a:pt x="263" y="263"/>
                  </a:cubicBezTo>
                  <a:cubicBezTo>
                    <a:pt x="263" y="83"/>
                    <a:pt x="263" y="83"/>
                    <a:pt x="263" y="83"/>
                  </a:cubicBezTo>
                  <a:cubicBezTo>
                    <a:pt x="83" y="83"/>
                    <a:pt x="83" y="83"/>
                    <a:pt x="83" y="83"/>
                  </a:cubicBezTo>
                  <a:lnTo>
                    <a:pt x="83" y="263"/>
                  </a:ln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sp>
          <p:nvSpPr>
            <p:cNvPr id="42" name="Freeform 41">
              <a:extLst>
                <a:ext uri="{FF2B5EF4-FFF2-40B4-BE49-F238E27FC236}">
                  <a16:creationId xmlns:a16="http://schemas.microsoft.com/office/drawing/2014/main" id="{4FDC5BA1-F76D-A54B-BB06-F91027741A14}"/>
                </a:ext>
              </a:extLst>
            </p:cNvPr>
            <p:cNvSpPr>
              <a:spLocks/>
            </p:cNvSpPr>
            <p:nvPr/>
          </p:nvSpPr>
          <p:spPr bwMode="auto">
            <a:xfrm>
              <a:off x="6897775" y="2394770"/>
              <a:ext cx="650244" cy="695653"/>
            </a:xfrm>
            <a:custGeom>
              <a:avLst/>
              <a:gdLst>
                <a:gd name="T0" fmla="*/ 181 w 379"/>
                <a:gd name="T1" fmla="*/ 407 h 407"/>
                <a:gd name="T2" fmla="*/ 146 w 379"/>
                <a:gd name="T3" fmla="*/ 389 h 407"/>
                <a:gd name="T4" fmla="*/ 12 w 379"/>
                <a:gd name="T5" fmla="*/ 188 h 407"/>
                <a:gd name="T6" fmla="*/ 24 w 379"/>
                <a:gd name="T7" fmla="*/ 130 h 407"/>
                <a:gd name="T8" fmla="*/ 82 w 379"/>
                <a:gd name="T9" fmla="*/ 142 h 407"/>
                <a:gd name="T10" fmla="*/ 175 w 379"/>
                <a:gd name="T11" fmla="*/ 281 h 407"/>
                <a:gd name="T12" fmla="*/ 294 w 379"/>
                <a:gd name="T13" fmla="*/ 30 h 407"/>
                <a:gd name="T14" fmla="*/ 349 w 379"/>
                <a:gd name="T15" fmla="*/ 10 h 407"/>
                <a:gd name="T16" fmla="*/ 369 w 379"/>
                <a:gd name="T17" fmla="*/ 66 h 407"/>
                <a:gd name="T18" fmla="*/ 219 w 379"/>
                <a:gd name="T19" fmla="*/ 383 h 407"/>
                <a:gd name="T20" fmla="*/ 184 w 379"/>
                <a:gd name="T21" fmla="*/ 407 h 407"/>
                <a:gd name="T22" fmla="*/ 181 w 379"/>
                <a:gd name="T23"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407">
                  <a:moveTo>
                    <a:pt x="181" y="407"/>
                  </a:moveTo>
                  <a:cubicBezTo>
                    <a:pt x="167" y="407"/>
                    <a:pt x="154" y="400"/>
                    <a:pt x="146" y="389"/>
                  </a:cubicBezTo>
                  <a:cubicBezTo>
                    <a:pt x="12" y="188"/>
                    <a:pt x="12" y="188"/>
                    <a:pt x="12" y="188"/>
                  </a:cubicBezTo>
                  <a:cubicBezTo>
                    <a:pt x="0" y="169"/>
                    <a:pt x="5" y="143"/>
                    <a:pt x="24" y="130"/>
                  </a:cubicBezTo>
                  <a:cubicBezTo>
                    <a:pt x="43" y="117"/>
                    <a:pt x="69" y="123"/>
                    <a:pt x="82" y="142"/>
                  </a:cubicBezTo>
                  <a:cubicBezTo>
                    <a:pt x="175" y="281"/>
                    <a:pt x="175" y="281"/>
                    <a:pt x="175" y="281"/>
                  </a:cubicBezTo>
                  <a:cubicBezTo>
                    <a:pt x="294" y="30"/>
                    <a:pt x="294" y="30"/>
                    <a:pt x="294" y="30"/>
                  </a:cubicBezTo>
                  <a:cubicBezTo>
                    <a:pt x="304" y="9"/>
                    <a:pt x="328" y="0"/>
                    <a:pt x="349" y="10"/>
                  </a:cubicBezTo>
                  <a:cubicBezTo>
                    <a:pt x="370" y="20"/>
                    <a:pt x="379" y="45"/>
                    <a:pt x="369" y="66"/>
                  </a:cubicBezTo>
                  <a:cubicBezTo>
                    <a:pt x="219" y="383"/>
                    <a:pt x="219" y="383"/>
                    <a:pt x="219" y="383"/>
                  </a:cubicBezTo>
                  <a:cubicBezTo>
                    <a:pt x="212" y="397"/>
                    <a:pt x="199" y="406"/>
                    <a:pt x="184" y="407"/>
                  </a:cubicBezTo>
                  <a:cubicBezTo>
                    <a:pt x="183" y="407"/>
                    <a:pt x="182" y="407"/>
                    <a:pt x="181" y="407"/>
                  </a:cubicBezTo>
                  <a:close/>
                </a:path>
              </a:pathLst>
            </a:custGeom>
            <a:solidFill>
              <a:srgbClr val="18A1A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grpSp>
      <p:grpSp>
        <p:nvGrpSpPr>
          <p:cNvPr id="43" name="Group 42"/>
          <p:cNvGrpSpPr/>
          <p:nvPr/>
        </p:nvGrpSpPr>
        <p:grpSpPr>
          <a:xfrm>
            <a:off x="6857536" y="3156984"/>
            <a:ext cx="155284" cy="204243"/>
            <a:chOff x="6831506" y="2394770"/>
            <a:chExt cx="716513" cy="942420"/>
          </a:xfrm>
        </p:grpSpPr>
        <p:sp>
          <p:nvSpPr>
            <p:cNvPr id="44" name="Freeform 43">
              <a:extLst>
                <a:ext uri="{FF2B5EF4-FFF2-40B4-BE49-F238E27FC236}">
                  <a16:creationId xmlns:a16="http://schemas.microsoft.com/office/drawing/2014/main" id="{1CEC5767-51C3-E94B-9FE0-01A13D99CF7A}"/>
                </a:ext>
              </a:extLst>
            </p:cNvPr>
            <p:cNvSpPr>
              <a:spLocks noEditPoints="1"/>
            </p:cNvSpPr>
            <p:nvPr/>
          </p:nvSpPr>
          <p:spPr bwMode="auto">
            <a:xfrm>
              <a:off x="6831506" y="2620677"/>
              <a:ext cx="716513" cy="716513"/>
            </a:xfrm>
            <a:custGeom>
              <a:avLst/>
              <a:gdLst>
                <a:gd name="T0" fmla="*/ 305 w 346"/>
                <a:gd name="T1" fmla="*/ 347 h 347"/>
                <a:gd name="T2" fmla="*/ 41 w 346"/>
                <a:gd name="T3" fmla="*/ 347 h 347"/>
                <a:gd name="T4" fmla="*/ 0 w 346"/>
                <a:gd name="T5" fmla="*/ 305 h 347"/>
                <a:gd name="T6" fmla="*/ 0 w 346"/>
                <a:gd name="T7" fmla="*/ 41 h 347"/>
                <a:gd name="T8" fmla="*/ 41 w 346"/>
                <a:gd name="T9" fmla="*/ 0 h 347"/>
                <a:gd name="T10" fmla="*/ 305 w 346"/>
                <a:gd name="T11" fmla="*/ 0 h 347"/>
                <a:gd name="T12" fmla="*/ 346 w 346"/>
                <a:gd name="T13" fmla="*/ 41 h 347"/>
                <a:gd name="T14" fmla="*/ 346 w 346"/>
                <a:gd name="T15" fmla="*/ 305 h 347"/>
                <a:gd name="T16" fmla="*/ 305 w 346"/>
                <a:gd name="T17" fmla="*/ 347 h 347"/>
                <a:gd name="T18" fmla="*/ 83 w 346"/>
                <a:gd name="T19" fmla="*/ 263 h 347"/>
                <a:gd name="T20" fmla="*/ 263 w 346"/>
                <a:gd name="T21" fmla="*/ 263 h 347"/>
                <a:gd name="T22" fmla="*/ 263 w 346"/>
                <a:gd name="T23" fmla="*/ 83 h 347"/>
                <a:gd name="T24" fmla="*/ 83 w 346"/>
                <a:gd name="T25" fmla="*/ 83 h 347"/>
                <a:gd name="T26" fmla="*/ 83 w 346"/>
                <a:gd name="T27" fmla="*/ 26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347">
                  <a:moveTo>
                    <a:pt x="305" y="347"/>
                  </a:moveTo>
                  <a:cubicBezTo>
                    <a:pt x="41" y="347"/>
                    <a:pt x="41" y="347"/>
                    <a:pt x="41" y="347"/>
                  </a:cubicBezTo>
                  <a:cubicBezTo>
                    <a:pt x="18" y="347"/>
                    <a:pt x="0" y="328"/>
                    <a:pt x="0" y="305"/>
                  </a:cubicBezTo>
                  <a:cubicBezTo>
                    <a:pt x="0" y="41"/>
                    <a:pt x="0" y="41"/>
                    <a:pt x="0" y="41"/>
                  </a:cubicBezTo>
                  <a:cubicBezTo>
                    <a:pt x="0" y="18"/>
                    <a:pt x="18" y="0"/>
                    <a:pt x="41" y="0"/>
                  </a:cubicBezTo>
                  <a:cubicBezTo>
                    <a:pt x="305" y="0"/>
                    <a:pt x="305" y="0"/>
                    <a:pt x="305" y="0"/>
                  </a:cubicBezTo>
                  <a:cubicBezTo>
                    <a:pt x="328" y="0"/>
                    <a:pt x="346" y="18"/>
                    <a:pt x="346" y="41"/>
                  </a:cubicBezTo>
                  <a:cubicBezTo>
                    <a:pt x="346" y="305"/>
                    <a:pt x="346" y="305"/>
                    <a:pt x="346" y="305"/>
                  </a:cubicBezTo>
                  <a:cubicBezTo>
                    <a:pt x="346" y="328"/>
                    <a:pt x="328" y="347"/>
                    <a:pt x="305" y="347"/>
                  </a:cubicBezTo>
                  <a:close/>
                  <a:moveTo>
                    <a:pt x="83" y="263"/>
                  </a:moveTo>
                  <a:cubicBezTo>
                    <a:pt x="263" y="263"/>
                    <a:pt x="263" y="263"/>
                    <a:pt x="263" y="263"/>
                  </a:cubicBezTo>
                  <a:cubicBezTo>
                    <a:pt x="263" y="83"/>
                    <a:pt x="263" y="83"/>
                    <a:pt x="263" y="83"/>
                  </a:cubicBezTo>
                  <a:cubicBezTo>
                    <a:pt x="83" y="83"/>
                    <a:pt x="83" y="83"/>
                    <a:pt x="83" y="83"/>
                  </a:cubicBezTo>
                  <a:lnTo>
                    <a:pt x="83" y="263"/>
                  </a:ln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sp>
          <p:nvSpPr>
            <p:cNvPr id="45" name="Freeform 44">
              <a:extLst>
                <a:ext uri="{FF2B5EF4-FFF2-40B4-BE49-F238E27FC236}">
                  <a16:creationId xmlns:a16="http://schemas.microsoft.com/office/drawing/2014/main" id="{4FDC5BA1-F76D-A54B-BB06-F91027741A14}"/>
                </a:ext>
              </a:extLst>
            </p:cNvPr>
            <p:cNvSpPr>
              <a:spLocks/>
            </p:cNvSpPr>
            <p:nvPr/>
          </p:nvSpPr>
          <p:spPr bwMode="auto">
            <a:xfrm>
              <a:off x="6897775" y="2394770"/>
              <a:ext cx="650244" cy="695653"/>
            </a:xfrm>
            <a:custGeom>
              <a:avLst/>
              <a:gdLst>
                <a:gd name="T0" fmla="*/ 181 w 379"/>
                <a:gd name="T1" fmla="*/ 407 h 407"/>
                <a:gd name="T2" fmla="*/ 146 w 379"/>
                <a:gd name="T3" fmla="*/ 389 h 407"/>
                <a:gd name="T4" fmla="*/ 12 w 379"/>
                <a:gd name="T5" fmla="*/ 188 h 407"/>
                <a:gd name="T6" fmla="*/ 24 w 379"/>
                <a:gd name="T7" fmla="*/ 130 h 407"/>
                <a:gd name="T8" fmla="*/ 82 w 379"/>
                <a:gd name="T9" fmla="*/ 142 h 407"/>
                <a:gd name="T10" fmla="*/ 175 w 379"/>
                <a:gd name="T11" fmla="*/ 281 h 407"/>
                <a:gd name="T12" fmla="*/ 294 w 379"/>
                <a:gd name="T13" fmla="*/ 30 h 407"/>
                <a:gd name="T14" fmla="*/ 349 w 379"/>
                <a:gd name="T15" fmla="*/ 10 h 407"/>
                <a:gd name="T16" fmla="*/ 369 w 379"/>
                <a:gd name="T17" fmla="*/ 66 h 407"/>
                <a:gd name="T18" fmla="*/ 219 w 379"/>
                <a:gd name="T19" fmla="*/ 383 h 407"/>
                <a:gd name="T20" fmla="*/ 184 w 379"/>
                <a:gd name="T21" fmla="*/ 407 h 407"/>
                <a:gd name="T22" fmla="*/ 181 w 379"/>
                <a:gd name="T23"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407">
                  <a:moveTo>
                    <a:pt x="181" y="407"/>
                  </a:moveTo>
                  <a:cubicBezTo>
                    <a:pt x="167" y="407"/>
                    <a:pt x="154" y="400"/>
                    <a:pt x="146" y="389"/>
                  </a:cubicBezTo>
                  <a:cubicBezTo>
                    <a:pt x="12" y="188"/>
                    <a:pt x="12" y="188"/>
                    <a:pt x="12" y="188"/>
                  </a:cubicBezTo>
                  <a:cubicBezTo>
                    <a:pt x="0" y="169"/>
                    <a:pt x="5" y="143"/>
                    <a:pt x="24" y="130"/>
                  </a:cubicBezTo>
                  <a:cubicBezTo>
                    <a:pt x="43" y="117"/>
                    <a:pt x="69" y="123"/>
                    <a:pt x="82" y="142"/>
                  </a:cubicBezTo>
                  <a:cubicBezTo>
                    <a:pt x="175" y="281"/>
                    <a:pt x="175" y="281"/>
                    <a:pt x="175" y="281"/>
                  </a:cubicBezTo>
                  <a:cubicBezTo>
                    <a:pt x="294" y="30"/>
                    <a:pt x="294" y="30"/>
                    <a:pt x="294" y="30"/>
                  </a:cubicBezTo>
                  <a:cubicBezTo>
                    <a:pt x="304" y="9"/>
                    <a:pt x="328" y="0"/>
                    <a:pt x="349" y="10"/>
                  </a:cubicBezTo>
                  <a:cubicBezTo>
                    <a:pt x="370" y="20"/>
                    <a:pt x="379" y="45"/>
                    <a:pt x="369" y="66"/>
                  </a:cubicBezTo>
                  <a:cubicBezTo>
                    <a:pt x="219" y="383"/>
                    <a:pt x="219" y="383"/>
                    <a:pt x="219" y="383"/>
                  </a:cubicBezTo>
                  <a:cubicBezTo>
                    <a:pt x="212" y="397"/>
                    <a:pt x="199" y="406"/>
                    <a:pt x="184" y="407"/>
                  </a:cubicBezTo>
                  <a:cubicBezTo>
                    <a:pt x="183" y="407"/>
                    <a:pt x="182" y="407"/>
                    <a:pt x="181" y="407"/>
                  </a:cubicBezTo>
                  <a:close/>
                </a:path>
              </a:pathLst>
            </a:custGeom>
            <a:solidFill>
              <a:srgbClr val="18A1A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grpSp>
      <p:grpSp>
        <p:nvGrpSpPr>
          <p:cNvPr id="46" name="Group 45"/>
          <p:cNvGrpSpPr/>
          <p:nvPr/>
        </p:nvGrpSpPr>
        <p:grpSpPr>
          <a:xfrm>
            <a:off x="6857536" y="3621330"/>
            <a:ext cx="155284" cy="204243"/>
            <a:chOff x="6831506" y="2394770"/>
            <a:chExt cx="716513" cy="942420"/>
          </a:xfrm>
        </p:grpSpPr>
        <p:sp>
          <p:nvSpPr>
            <p:cNvPr id="47" name="Freeform 46">
              <a:extLst>
                <a:ext uri="{FF2B5EF4-FFF2-40B4-BE49-F238E27FC236}">
                  <a16:creationId xmlns:a16="http://schemas.microsoft.com/office/drawing/2014/main" id="{1CEC5767-51C3-E94B-9FE0-01A13D99CF7A}"/>
                </a:ext>
              </a:extLst>
            </p:cNvPr>
            <p:cNvSpPr>
              <a:spLocks noEditPoints="1"/>
            </p:cNvSpPr>
            <p:nvPr/>
          </p:nvSpPr>
          <p:spPr bwMode="auto">
            <a:xfrm>
              <a:off x="6831506" y="2620677"/>
              <a:ext cx="716513" cy="716513"/>
            </a:xfrm>
            <a:custGeom>
              <a:avLst/>
              <a:gdLst>
                <a:gd name="T0" fmla="*/ 305 w 346"/>
                <a:gd name="T1" fmla="*/ 347 h 347"/>
                <a:gd name="T2" fmla="*/ 41 w 346"/>
                <a:gd name="T3" fmla="*/ 347 h 347"/>
                <a:gd name="T4" fmla="*/ 0 w 346"/>
                <a:gd name="T5" fmla="*/ 305 h 347"/>
                <a:gd name="T6" fmla="*/ 0 w 346"/>
                <a:gd name="T7" fmla="*/ 41 h 347"/>
                <a:gd name="T8" fmla="*/ 41 w 346"/>
                <a:gd name="T9" fmla="*/ 0 h 347"/>
                <a:gd name="T10" fmla="*/ 305 w 346"/>
                <a:gd name="T11" fmla="*/ 0 h 347"/>
                <a:gd name="T12" fmla="*/ 346 w 346"/>
                <a:gd name="T13" fmla="*/ 41 h 347"/>
                <a:gd name="T14" fmla="*/ 346 w 346"/>
                <a:gd name="T15" fmla="*/ 305 h 347"/>
                <a:gd name="T16" fmla="*/ 305 w 346"/>
                <a:gd name="T17" fmla="*/ 347 h 347"/>
                <a:gd name="T18" fmla="*/ 83 w 346"/>
                <a:gd name="T19" fmla="*/ 263 h 347"/>
                <a:gd name="T20" fmla="*/ 263 w 346"/>
                <a:gd name="T21" fmla="*/ 263 h 347"/>
                <a:gd name="T22" fmla="*/ 263 w 346"/>
                <a:gd name="T23" fmla="*/ 83 h 347"/>
                <a:gd name="T24" fmla="*/ 83 w 346"/>
                <a:gd name="T25" fmla="*/ 83 h 347"/>
                <a:gd name="T26" fmla="*/ 83 w 346"/>
                <a:gd name="T27" fmla="*/ 26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6" h="347">
                  <a:moveTo>
                    <a:pt x="305" y="347"/>
                  </a:moveTo>
                  <a:cubicBezTo>
                    <a:pt x="41" y="347"/>
                    <a:pt x="41" y="347"/>
                    <a:pt x="41" y="347"/>
                  </a:cubicBezTo>
                  <a:cubicBezTo>
                    <a:pt x="18" y="347"/>
                    <a:pt x="0" y="328"/>
                    <a:pt x="0" y="305"/>
                  </a:cubicBezTo>
                  <a:cubicBezTo>
                    <a:pt x="0" y="41"/>
                    <a:pt x="0" y="41"/>
                    <a:pt x="0" y="41"/>
                  </a:cubicBezTo>
                  <a:cubicBezTo>
                    <a:pt x="0" y="18"/>
                    <a:pt x="18" y="0"/>
                    <a:pt x="41" y="0"/>
                  </a:cubicBezTo>
                  <a:cubicBezTo>
                    <a:pt x="305" y="0"/>
                    <a:pt x="305" y="0"/>
                    <a:pt x="305" y="0"/>
                  </a:cubicBezTo>
                  <a:cubicBezTo>
                    <a:pt x="328" y="0"/>
                    <a:pt x="346" y="18"/>
                    <a:pt x="346" y="41"/>
                  </a:cubicBezTo>
                  <a:cubicBezTo>
                    <a:pt x="346" y="305"/>
                    <a:pt x="346" y="305"/>
                    <a:pt x="346" y="305"/>
                  </a:cubicBezTo>
                  <a:cubicBezTo>
                    <a:pt x="346" y="328"/>
                    <a:pt x="328" y="347"/>
                    <a:pt x="305" y="347"/>
                  </a:cubicBezTo>
                  <a:close/>
                  <a:moveTo>
                    <a:pt x="83" y="263"/>
                  </a:moveTo>
                  <a:cubicBezTo>
                    <a:pt x="263" y="263"/>
                    <a:pt x="263" y="263"/>
                    <a:pt x="263" y="263"/>
                  </a:cubicBezTo>
                  <a:cubicBezTo>
                    <a:pt x="263" y="83"/>
                    <a:pt x="263" y="83"/>
                    <a:pt x="263" y="83"/>
                  </a:cubicBezTo>
                  <a:cubicBezTo>
                    <a:pt x="83" y="83"/>
                    <a:pt x="83" y="83"/>
                    <a:pt x="83" y="83"/>
                  </a:cubicBezTo>
                  <a:lnTo>
                    <a:pt x="83" y="263"/>
                  </a:lnTo>
                  <a:close/>
                </a:path>
              </a:pathLst>
            </a:custGeom>
            <a:solidFill>
              <a:srgbClr val="E7E6E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sp>
          <p:nvSpPr>
            <p:cNvPr id="48" name="Freeform 47">
              <a:extLst>
                <a:ext uri="{FF2B5EF4-FFF2-40B4-BE49-F238E27FC236}">
                  <a16:creationId xmlns:a16="http://schemas.microsoft.com/office/drawing/2014/main" id="{4FDC5BA1-F76D-A54B-BB06-F91027741A14}"/>
                </a:ext>
              </a:extLst>
            </p:cNvPr>
            <p:cNvSpPr>
              <a:spLocks/>
            </p:cNvSpPr>
            <p:nvPr/>
          </p:nvSpPr>
          <p:spPr bwMode="auto">
            <a:xfrm>
              <a:off x="6897775" y="2394770"/>
              <a:ext cx="650244" cy="695653"/>
            </a:xfrm>
            <a:custGeom>
              <a:avLst/>
              <a:gdLst>
                <a:gd name="T0" fmla="*/ 181 w 379"/>
                <a:gd name="T1" fmla="*/ 407 h 407"/>
                <a:gd name="T2" fmla="*/ 146 w 379"/>
                <a:gd name="T3" fmla="*/ 389 h 407"/>
                <a:gd name="T4" fmla="*/ 12 w 379"/>
                <a:gd name="T5" fmla="*/ 188 h 407"/>
                <a:gd name="T6" fmla="*/ 24 w 379"/>
                <a:gd name="T7" fmla="*/ 130 h 407"/>
                <a:gd name="T8" fmla="*/ 82 w 379"/>
                <a:gd name="T9" fmla="*/ 142 h 407"/>
                <a:gd name="T10" fmla="*/ 175 w 379"/>
                <a:gd name="T11" fmla="*/ 281 h 407"/>
                <a:gd name="T12" fmla="*/ 294 w 379"/>
                <a:gd name="T13" fmla="*/ 30 h 407"/>
                <a:gd name="T14" fmla="*/ 349 w 379"/>
                <a:gd name="T15" fmla="*/ 10 h 407"/>
                <a:gd name="T16" fmla="*/ 369 w 379"/>
                <a:gd name="T17" fmla="*/ 66 h 407"/>
                <a:gd name="T18" fmla="*/ 219 w 379"/>
                <a:gd name="T19" fmla="*/ 383 h 407"/>
                <a:gd name="T20" fmla="*/ 184 w 379"/>
                <a:gd name="T21" fmla="*/ 407 h 407"/>
                <a:gd name="T22" fmla="*/ 181 w 379"/>
                <a:gd name="T23"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9" h="407">
                  <a:moveTo>
                    <a:pt x="181" y="407"/>
                  </a:moveTo>
                  <a:cubicBezTo>
                    <a:pt x="167" y="407"/>
                    <a:pt x="154" y="400"/>
                    <a:pt x="146" y="389"/>
                  </a:cubicBezTo>
                  <a:cubicBezTo>
                    <a:pt x="12" y="188"/>
                    <a:pt x="12" y="188"/>
                    <a:pt x="12" y="188"/>
                  </a:cubicBezTo>
                  <a:cubicBezTo>
                    <a:pt x="0" y="169"/>
                    <a:pt x="5" y="143"/>
                    <a:pt x="24" y="130"/>
                  </a:cubicBezTo>
                  <a:cubicBezTo>
                    <a:pt x="43" y="117"/>
                    <a:pt x="69" y="123"/>
                    <a:pt x="82" y="142"/>
                  </a:cubicBezTo>
                  <a:cubicBezTo>
                    <a:pt x="175" y="281"/>
                    <a:pt x="175" y="281"/>
                    <a:pt x="175" y="281"/>
                  </a:cubicBezTo>
                  <a:cubicBezTo>
                    <a:pt x="294" y="30"/>
                    <a:pt x="294" y="30"/>
                    <a:pt x="294" y="30"/>
                  </a:cubicBezTo>
                  <a:cubicBezTo>
                    <a:pt x="304" y="9"/>
                    <a:pt x="328" y="0"/>
                    <a:pt x="349" y="10"/>
                  </a:cubicBezTo>
                  <a:cubicBezTo>
                    <a:pt x="370" y="20"/>
                    <a:pt x="379" y="45"/>
                    <a:pt x="369" y="66"/>
                  </a:cubicBezTo>
                  <a:cubicBezTo>
                    <a:pt x="219" y="383"/>
                    <a:pt x="219" y="383"/>
                    <a:pt x="219" y="383"/>
                  </a:cubicBezTo>
                  <a:cubicBezTo>
                    <a:pt x="212" y="397"/>
                    <a:pt x="199" y="406"/>
                    <a:pt x="184" y="407"/>
                  </a:cubicBezTo>
                  <a:cubicBezTo>
                    <a:pt x="183" y="407"/>
                    <a:pt x="182" y="407"/>
                    <a:pt x="181" y="407"/>
                  </a:cubicBezTo>
                  <a:close/>
                </a:path>
              </a:pathLst>
            </a:custGeom>
            <a:solidFill>
              <a:srgbClr val="18A1A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prstClr val="black"/>
                </a:solidFill>
                <a:effectLst/>
                <a:uLnTx/>
                <a:uFillTx/>
                <a:latin typeface="Segoe UI"/>
              </a:endParaRPr>
            </a:p>
          </p:txBody>
        </p:sp>
      </p:grpSp>
    </p:spTree>
    <p:extLst>
      <p:ext uri="{BB962C8B-B14F-4D97-AF65-F5344CB8AC3E}">
        <p14:creationId xmlns:p14="http://schemas.microsoft.com/office/powerpoint/2010/main" val="1993148184"/>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92429"/>
          </a:xfrm>
        </p:spPr>
        <p:txBody>
          <a:bodyPr/>
          <a:lstStyle/>
          <a:p>
            <a:r>
              <a:rPr lang="en-US" dirty="0"/>
              <a:t>Opening pull request</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30</a:t>
            </a:fld>
            <a:endParaRPr lang="en-US" dirty="0"/>
          </a:p>
        </p:txBody>
      </p:sp>
      <p:sp>
        <p:nvSpPr>
          <p:cNvPr id="8" name="TextBox 7"/>
          <p:cNvSpPr txBox="1"/>
          <p:nvPr/>
        </p:nvSpPr>
        <p:spPr>
          <a:xfrm>
            <a:off x="384048" y="769463"/>
            <a:ext cx="8023352" cy="769441"/>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anchor="ctr">
            <a:spAutoFit/>
          </a:bodyPr>
          <a:lstStyle/>
          <a:p>
            <a:pPr>
              <a:defRPr/>
            </a:pPr>
            <a:r>
              <a:rPr lang="en-US" sz="1100" dirty="0">
                <a:solidFill>
                  <a:schemeClr val="tx2"/>
                </a:solidFill>
              </a:rPr>
              <a:t>Step 1 – Fork the repository from main branch</a:t>
            </a:r>
          </a:p>
          <a:p>
            <a:pPr>
              <a:defRPr/>
            </a:pPr>
            <a:r>
              <a:rPr lang="en-US" sz="1100" dirty="0">
                <a:solidFill>
                  <a:schemeClr val="tx2"/>
                </a:solidFill>
              </a:rPr>
              <a:t>Step 2 – Download your fork and Make your changes in your fork</a:t>
            </a:r>
          </a:p>
          <a:p>
            <a:pPr>
              <a:defRPr/>
            </a:pPr>
            <a:r>
              <a:rPr lang="en-US" sz="1100" dirty="0">
                <a:solidFill>
                  <a:schemeClr val="tx2"/>
                </a:solidFill>
              </a:rPr>
              <a:t>Step 3 – Commit and push the changes into your local git repository</a:t>
            </a:r>
          </a:p>
          <a:p>
            <a:pPr>
              <a:defRPr/>
            </a:pPr>
            <a:r>
              <a:rPr lang="en-US" sz="1100" dirty="0">
                <a:solidFill>
                  <a:schemeClr val="tx2"/>
                </a:solidFill>
              </a:rPr>
              <a:t>Step 4 –Make the Pull </a:t>
            </a:r>
            <a:r>
              <a:rPr lang="en-US" sz="1100" dirty="0" smtClean="0">
                <a:solidFill>
                  <a:schemeClr val="tx2"/>
                </a:solidFill>
              </a:rPr>
              <a:t>Request</a:t>
            </a:r>
            <a:endParaRPr lang="en-US" sz="1100" dirty="0">
              <a:solidFill>
                <a:schemeClr val="tx2"/>
              </a:solidFill>
            </a:endParaRPr>
          </a:p>
        </p:txBody>
      </p:sp>
      <p:pic>
        <p:nvPicPr>
          <p:cNvPr id="9" name="Picture 6" descr="https://hisham.hm/img/posts/github-comparep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00" y="1641617"/>
            <a:ext cx="6599900" cy="2864574"/>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695251"/>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10515"/>
          </a:xfrm>
        </p:spPr>
        <p:txBody>
          <a:bodyPr/>
          <a:lstStyle/>
          <a:p>
            <a:r>
              <a:rPr lang="en-US" dirty="0" smtClean="0"/>
              <a:t>GitHub </a:t>
            </a:r>
            <a:r>
              <a:rPr lang="en-US" dirty="0"/>
              <a:t>Issues</a:t>
            </a:r>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31</a:t>
            </a:fld>
            <a:endParaRPr lang="en-US" dirty="0"/>
          </a:p>
        </p:txBody>
      </p:sp>
      <p:sp>
        <p:nvSpPr>
          <p:cNvPr id="3" name="Rectangle 2"/>
          <p:cNvSpPr/>
          <p:nvPr/>
        </p:nvSpPr>
        <p:spPr>
          <a:xfrm>
            <a:off x="307834" y="584836"/>
            <a:ext cx="9588500" cy="523220"/>
          </a:xfrm>
          <a:prstGeom prst="rect">
            <a:avLst/>
          </a:prstGeom>
        </p:spPr>
        <p:txBody>
          <a:bodyPr wrap="square">
            <a:spAutoFit/>
          </a:bodyPr>
          <a:lstStyle/>
          <a:p>
            <a:pPr>
              <a:defRPr/>
            </a:pPr>
            <a:r>
              <a:rPr lang="en-US" sz="1400" b="1" i="1" dirty="0" err="1">
                <a:solidFill>
                  <a:schemeClr val="tx2"/>
                </a:solidFill>
              </a:rPr>
              <a:t>Git</a:t>
            </a:r>
            <a:r>
              <a:rPr lang="en-US" sz="1400" b="1" i="1" dirty="0">
                <a:solidFill>
                  <a:schemeClr val="tx2"/>
                </a:solidFill>
              </a:rPr>
              <a:t> Issues are a great way to keep track of tasks, enhancements, and bugs for your projects</a:t>
            </a:r>
          </a:p>
          <a:p>
            <a:pPr marL="457200" indent="-457200">
              <a:buFont typeface="+mj-lt"/>
              <a:buAutoNum type="arabicPeriod"/>
              <a:defRPr/>
            </a:pPr>
            <a:endParaRPr lang="en-US" sz="1400" i="1" dirty="0">
              <a:solidFill>
                <a:schemeClr val="tx2"/>
              </a:solidFill>
            </a:endParaRPr>
          </a:p>
        </p:txBody>
      </p:sp>
      <p:grpSp>
        <p:nvGrpSpPr>
          <p:cNvPr id="12" name="Group 11"/>
          <p:cNvGrpSpPr/>
          <p:nvPr/>
        </p:nvGrpSpPr>
        <p:grpSpPr>
          <a:xfrm>
            <a:off x="506349" y="1469558"/>
            <a:ext cx="8187690" cy="2702632"/>
            <a:chOff x="882650" y="2317750"/>
            <a:chExt cx="12081137" cy="398780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l="8173" t="24660"/>
            <a:stretch>
              <a:fillRect/>
            </a:stretch>
          </p:blipFill>
          <p:spPr bwMode="auto">
            <a:xfrm>
              <a:off x="882650" y="2317750"/>
              <a:ext cx="6291299" cy="39878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0" name="Right Arrow 9"/>
            <p:cNvSpPr/>
            <p:nvPr/>
          </p:nvSpPr>
          <p:spPr>
            <a:xfrm flipV="1">
              <a:off x="7345946" y="4038848"/>
              <a:ext cx="657942" cy="392112"/>
            </a:xfrm>
            <a:prstGeom prs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2" descr="List of iss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887" y="2585491"/>
              <a:ext cx="4787900" cy="3690938"/>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grpSp>
      <p:sp>
        <p:nvSpPr>
          <p:cNvPr id="13" name="Snip Same Side Corner Rectangle 12"/>
          <p:cNvSpPr/>
          <p:nvPr/>
        </p:nvSpPr>
        <p:spPr>
          <a:xfrm>
            <a:off x="8050150" y="365761"/>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244279705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Kanban dashboard</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32</a:t>
            </a:fld>
            <a:endParaRPr lang="en-US" dirty="0"/>
          </a:p>
        </p:txBody>
      </p:sp>
      <p:pic>
        <p:nvPicPr>
          <p:cNvPr id="3" name="Picture 2"/>
          <p:cNvPicPr>
            <a:picLocks noChangeAspect="1"/>
          </p:cNvPicPr>
          <p:nvPr/>
        </p:nvPicPr>
        <p:blipFill>
          <a:blip r:embed="rId2"/>
          <a:stretch>
            <a:fillRect/>
          </a:stretch>
        </p:blipFill>
        <p:spPr>
          <a:xfrm>
            <a:off x="384049" y="1558637"/>
            <a:ext cx="8105324" cy="2789808"/>
          </a:xfrm>
          <a:prstGeom prst="rect">
            <a:avLst/>
          </a:prstGeom>
        </p:spPr>
      </p:pic>
      <p:sp>
        <p:nvSpPr>
          <p:cNvPr id="6" name="Rectangle 5"/>
          <p:cNvSpPr/>
          <p:nvPr/>
        </p:nvSpPr>
        <p:spPr>
          <a:xfrm>
            <a:off x="384047" y="738823"/>
            <a:ext cx="7336398" cy="369332"/>
          </a:xfrm>
          <a:prstGeom prst="rect">
            <a:avLst/>
          </a:prstGeom>
        </p:spPr>
        <p:txBody>
          <a:bodyPr wrap="square">
            <a:spAutoFit/>
          </a:bodyPr>
          <a:lstStyle/>
          <a:p>
            <a:r>
              <a:rPr lang="en-US" dirty="0"/>
              <a:t>Projects – Kanban board to coordinate, track and update work items.</a:t>
            </a:r>
          </a:p>
        </p:txBody>
      </p:sp>
      <p:sp>
        <p:nvSpPr>
          <p:cNvPr id="7" name="Snip Same Side Corner Rectangle 6"/>
          <p:cNvSpPr/>
          <p:nvPr/>
        </p:nvSpPr>
        <p:spPr>
          <a:xfrm>
            <a:off x="8050150" y="365761"/>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117146353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eBooks and links</a:t>
            </a:r>
            <a:endParaRPr lang="en-US" dirty="0"/>
          </a:p>
        </p:txBody>
      </p:sp>
      <p:sp>
        <p:nvSpPr>
          <p:cNvPr id="3" name="Content Placeholder 2"/>
          <p:cNvSpPr>
            <a:spLocks noGrp="1"/>
          </p:cNvSpPr>
          <p:nvPr>
            <p:ph sz="quarter" idx="13"/>
          </p:nvPr>
        </p:nvSpPr>
        <p:spPr/>
        <p:txBody>
          <a:bodyPr/>
          <a:lstStyle/>
          <a:p>
            <a:r>
              <a:rPr lang="en-US" dirty="0" smtClean="0"/>
              <a:t>Pro Git – Second Edition</a:t>
            </a:r>
          </a:p>
          <a:p>
            <a:r>
              <a:rPr lang="en-US" dirty="0" err="1" smtClean="0"/>
              <a:t>OReillly</a:t>
            </a:r>
            <a:r>
              <a:rPr lang="en-US" dirty="0" smtClean="0"/>
              <a:t> – Version control with Git</a:t>
            </a:r>
          </a:p>
          <a:p>
            <a:endParaRPr lang="en-US" dirty="0"/>
          </a:p>
          <a:p>
            <a:r>
              <a:rPr lang="en-US" dirty="0" smtClean="0">
                <a:hlinkClick r:id="rId2"/>
              </a:rPr>
              <a:t>www.git-scm.com/docs</a:t>
            </a:r>
            <a:r>
              <a:rPr lang="en-US" dirty="0" smtClean="0"/>
              <a:t> - Git Guide</a:t>
            </a:r>
          </a:p>
          <a:p>
            <a:r>
              <a:rPr lang="en-US" dirty="0">
                <a:hlinkClick r:id="rId3"/>
              </a:rPr>
              <a:t>https://developer.github.com/v3</a:t>
            </a:r>
            <a:r>
              <a:rPr lang="en-US" dirty="0" smtClean="0">
                <a:hlinkClick r:id="rId3"/>
              </a:rPr>
              <a:t>/</a:t>
            </a:r>
            <a:r>
              <a:rPr lang="en-US" dirty="0" smtClean="0"/>
              <a:t> - GitHub API link</a:t>
            </a:r>
          </a:p>
          <a:p>
            <a:r>
              <a:rPr lang="en-US" dirty="0">
                <a:hlinkClick r:id="rId4"/>
              </a:rPr>
              <a:t>https://help.github.com/en/github/getting-started-with-github/git-cheatsheet</a:t>
            </a:r>
            <a:endParaRPr lang="en-US" dirty="0" smtClean="0"/>
          </a:p>
          <a:p>
            <a:endParaRPr lang="en-US" dirty="0" smtClean="0"/>
          </a:p>
          <a:p>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33</a:t>
            </a:fld>
            <a:endParaRPr lang="en-US" dirty="0"/>
          </a:p>
        </p:txBody>
      </p:sp>
    </p:spTree>
    <p:extLst>
      <p:ext uri="{BB962C8B-B14F-4D97-AF65-F5344CB8AC3E}">
        <p14:creationId xmlns:p14="http://schemas.microsoft.com/office/powerpoint/2010/main" val="487248258"/>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7F34D1-2D92-144C-816F-270390B5A6F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31729051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Differences</a:t>
            </a:r>
            <a:endParaRPr lang="en-US" dirty="0"/>
          </a:p>
        </p:txBody>
      </p:sp>
      <p:sp>
        <p:nvSpPr>
          <p:cNvPr id="3" name="Content Placeholder 2"/>
          <p:cNvSpPr>
            <a:spLocks noGrp="1"/>
          </p:cNvSpPr>
          <p:nvPr>
            <p:ph sz="quarter" idx="13"/>
          </p:nvPr>
        </p:nvSpPr>
        <p:spPr>
          <a:xfrm>
            <a:off x="373657" y="936915"/>
            <a:ext cx="4208734" cy="3500004"/>
          </a:xfrm>
        </p:spPr>
        <p:txBody>
          <a:bodyPr>
            <a:noAutofit/>
          </a:bodyPr>
          <a:lstStyle/>
          <a:p>
            <a:pPr marL="228600" indent="-228600">
              <a:buFont typeface="+mj-lt"/>
              <a:buAutoNum type="arabicPeriod"/>
            </a:pPr>
            <a:r>
              <a:rPr lang="en-US" sz="1200" dirty="0"/>
              <a:t>Checkout brings the </a:t>
            </a:r>
            <a:r>
              <a:rPr lang="en-US" sz="1200" b="1" dirty="0"/>
              <a:t>entire commit history </a:t>
            </a:r>
            <a:r>
              <a:rPr lang="en-US" sz="1200" b="1" dirty="0" smtClean="0"/>
              <a:t>from </a:t>
            </a:r>
            <a:r>
              <a:rPr lang="en-US" sz="1200" b="1" dirty="0"/>
              <a:t>remote repository</a:t>
            </a:r>
            <a:r>
              <a:rPr lang="en-US" sz="1200" dirty="0"/>
              <a:t> in comparison to single version download from centralized version control system.</a:t>
            </a:r>
          </a:p>
          <a:p>
            <a:pPr marL="228600" indent="-228600">
              <a:buFont typeface="+mj-lt"/>
              <a:buAutoNum type="arabicPeriod"/>
            </a:pPr>
            <a:endParaRPr lang="en-US" sz="1200" dirty="0"/>
          </a:p>
          <a:p>
            <a:pPr marL="228600" indent="-228600">
              <a:buFont typeface="+mj-lt"/>
              <a:buAutoNum type="arabicPeriod"/>
            </a:pPr>
            <a:r>
              <a:rPr lang="en-US" sz="1200" b="1" dirty="0"/>
              <a:t>Option to work offline</a:t>
            </a:r>
            <a:r>
              <a:rPr lang="en-US" sz="1200" dirty="0"/>
              <a:t> and bundle your changes into logical groups and create multiple commits from your staged code changes.</a:t>
            </a:r>
          </a:p>
          <a:p>
            <a:pPr marL="228600" indent="-228600">
              <a:buFont typeface="+mj-lt"/>
              <a:buAutoNum type="arabicPeriod"/>
            </a:pPr>
            <a:endParaRPr lang="en-US" sz="1200" dirty="0"/>
          </a:p>
          <a:p>
            <a:pPr marL="228600" indent="-228600">
              <a:buFont typeface="+mj-lt"/>
              <a:buAutoNum type="arabicPeriod"/>
            </a:pPr>
            <a:r>
              <a:rPr lang="en-US" sz="1200" b="1" dirty="0"/>
              <a:t>Avoid single point of failure </a:t>
            </a:r>
            <a:r>
              <a:rPr lang="en-US" sz="1200" dirty="0"/>
              <a:t>as the entire version history copied as local repository in each developer system.</a:t>
            </a:r>
          </a:p>
          <a:p>
            <a:pPr marL="228600" indent="-228600">
              <a:buFont typeface="+mj-lt"/>
              <a:buAutoNum type="arabicPeriod"/>
            </a:pPr>
            <a:endParaRPr lang="en-US" sz="1200" dirty="0"/>
          </a:p>
          <a:p>
            <a:pPr marL="228600" indent="-228600">
              <a:buFont typeface="+mj-lt"/>
              <a:buAutoNum type="arabicPeriod"/>
            </a:pPr>
            <a:r>
              <a:rPr lang="en-US" sz="1200" dirty="0"/>
              <a:t>Branching in centralized version control system like </a:t>
            </a:r>
            <a:r>
              <a:rPr lang="en-US" sz="1200" dirty="0" err="1"/>
              <a:t>svn</a:t>
            </a:r>
            <a:r>
              <a:rPr lang="en-US" sz="1200" dirty="0"/>
              <a:t> creates separate folder structure within repository for every new branch whereas in Git branching is just a </a:t>
            </a:r>
            <a:r>
              <a:rPr lang="en-US" sz="1200" b="1" dirty="0"/>
              <a:t>pointer to an specific commit point</a:t>
            </a:r>
            <a:r>
              <a:rPr lang="en-US" sz="1200" dirty="0" smtClean="0"/>
              <a:t>.</a:t>
            </a:r>
            <a:endParaRPr lang="en-US" sz="1200"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a:t>
            </a:fld>
            <a:endParaRPr lang="en-US" dirty="0"/>
          </a:p>
        </p:txBody>
      </p:sp>
      <p:sp>
        <p:nvSpPr>
          <p:cNvPr id="6" name="Rectangle 5"/>
          <p:cNvSpPr/>
          <p:nvPr/>
        </p:nvSpPr>
        <p:spPr>
          <a:xfrm>
            <a:off x="5232386" y="1889038"/>
            <a:ext cx="872837"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Stage</a:t>
            </a:r>
            <a:endParaRPr lang="en-US" dirty="0"/>
          </a:p>
        </p:txBody>
      </p:sp>
      <p:sp>
        <p:nvSpPr>
          <p:cNvPr id="7" name="Rectangle 6"/>
          <p:cNvSpPr/>
          <p:nvPr/>
        </p:nvSpPr>
        <p:spPr>
          <a:xfrm>
            <a:off x="5232387" y="895351"/>
            <a:ext cx="872837"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Working</a:t>
            </a:r>
            <a:endParaRPr lang="en-US" sz="1400" dirty="0"/>
          </a:p>
          <a:p>
            <a:pPr algn="ctr"/>
            <a:r>
              <a:rPr lang="en-US" sz="1400" dirty="0" smtClean="0"/>
              <a:t>Copy</a:t>
            </a:r>
          </a:p>
        </p:txBody>
      </p:sp>
      <p:sp>
        <p:nvSpPr>
          <p:cNvPr id="8" name="Rectangle 7"/>
          <p:cNvSpPr/>
          <p:nvPr/>
        </p:nvSpPr>
        <p:spPr>
          <a:xfrm>
            <a:off x="5232386" y="2882726"/>
            <a:ext cx="872837"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Local</a:t>
            </a:r>
          </a:p>
          <a:p>
            <a:pPr algn="ctr"/>
            <a:r>
              <a:rPr lang="en-US" dirty="0" smtClean="0"/>
              <a:t>Repo</a:t>
            </a:r>
            <a:endParaRPr lang="en-US" dirty="0"/>
          </a:p>
        </p:txBody>
      </p:sp>
      <p:sp>
        <p:nvSpPr>
          <p:cNvPr id="9" name="Rectangle 8"/>
          <p:cNvSpPr/>
          <p:nvPr/>
        </p:nvSpPr>
        <p:spPr>
          <a:xfrm>
            <a:off x="5232386" y="3994665"/>
            <a:ext cx="872837" cy="571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Remote</a:t>
            </a:r>
          </a:p>
          <a:p>
            <a:pPr algn="ctr"/>
            <a:r>
              <a:rPr lang="en-US" sz="1400" dirty="0" smtClean="0"/>
              <a:t>Repo</a:t>
            </a:r>
            <a:endParaRPr lang="en-US" sz="1400" dirty="0"/>
          </a:p>
        </p:txBody>
      </p:sp>
      <p:sp>
        <p:nvSpPr>
          <p:cNvPr id="10" name="Down Arrow 9"/>
          <p:cNvSpPr/>
          <p:nvPr/>
        </p:nvSpPr>
        <p:spPr>
          <a:xfrm>
            <a:off x="5600700" y="3464617"/>
            <a:ext cx="187037" cy="54043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105223" y="3649975"/>
            <a:ext cx="472222" cy="215444"/>
          </a:xfrm>
          <a:prstGeom prst="rect">
            <a:avLst/>
          </a:prstGeom>
        </p:spPr>
        <p:txBody>
          <a:bodyPr wrap="square" lIns="0" tIns="0" rIns="0" bIns="0" rtlCol="0">
            <a:spAutoFit/>
          </a:bodyPr>
          <a:lstStyle/>
          <a:p>
            <a:pPr algn="l"/>
            <a:r>
              <a:rPr lang="en-US" sz="1400" dirty="0" smtClean="0">
                <a:solidFill>
                  <a:schemeClr val="tx2"/>
                </a:solidFill>
              </a:rPr>
              <a:t>Push</a:t>
            </a:r>
          </a:p>
        </p:txBody>
      </p:sp>
      <p:sp>
        <p:nvSpPr>
          <p:cNvPr id="12" name="TextBox 11"/>
          <p:cNvSpPr txBox="1"/>
          <p:nvPr/>
        </p:nvSpPr>
        <p:spPr>
          <a:xfrm>
            <a:off x="6105222" y="2548565"/>
            <a:ext cx="908641" cy="215444"/>
          </a:xfrm>
          <a:prstGeom prst="rect">
            <a:avLst/>
          </a:prstGeom>
        </p:spPr>
        <p:txBody>
          <a:bodyPr wrap="square" lIns="0" tIns="0" rIns="0" bIns="0" rtlCol="0">
            <a:spAutoFit/>
          </a:bodyPr>
          <a:lstStyle/>
          <a:p>
            <a:pPr algn="l"/>
            <a:r>
              <a:rPr lang="en-US" sz="1400" dirty="0" smtClean="0">
                <a:solidFill>
                  <a:schemeClr val="tx2"/>
                </a:solidFill>
              </a:rPr>
              <a:t>Commit</a:t>
            </a:r>
          </a:p>
        </p:txBody>
      </p:sp>
      <p:sp>
        <p:nvSpPr>
          <p:cNvPr id="13" name="TextBox 12"/>
          <p:cNvSpPr txBox="1"/>
          <p:nvPr/>
        </p:nvSpPr>
        <p:spPr>
          <a:xfrm>
            <a:off x="6123124" y="1554877"/>
            <a:ext cx="908641" cy="215444"/>
          </a:xfrm>
          <a:prstGeom prst="rect">
            <a:avLst/>
          </a:prstGeom>
        </p:spPr>
        <p:txBody>
          <a:bodyPr wrap="square" lIns="0" tIns="0" rIns="0" bIns="0" rtlCol="0">
            <a:spAutoFit/>
          </a:bodyPr>
          <a:lstStyle/>
          <a:p>
            <a:pPr algn="l"/>
            <a:r>
              <a:rPr lang="en-US" sz="1400" dirty="0" smtClean="0">
                <a:solidFill>
                  <a:schemeClr val="tx2"/>
                </a:solidFill>
              </a:rPr>
              <a:t>add</a:t>
            </a:r>
          </a:p>
        </p:txBody>
      </p:sp>
      <p:sp>
        <p:nvSpPr>
          <p:cNvPr id="14" name="Down Arrow 13"/>
          <p:cNvSpPr/>
          <p:nvPr/>
        </p:nvSpPr>
        <p:spPr>
          <a:xfrm>
            <a:off x="5600700" y="2460538"/>
            <a:ext cx="187037" cy="422188"/>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5600700" y="1477242"/>
            <a:ext cx="187037" cy="411796"/>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436433" y="1225008"/>
            <a:ext cx="238991" cy="238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436433" y="1781989"/>
            <a:ext cx="238991" cy="238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436433" y="2338970"/>
            <a:ext cx="238991" cy="238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36433" y="2895172"/>
            <a:ext cx="238991" cy="238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446825" y="3451374"/>
            <a:ext cx="238991" cy="238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Elbow Connector 21"/>
          <p:cNvCxnSpPr>
            <a:stCxn id="16" idx="4"/>
            <a:endCxn id="17" idx="0"/>
          </p:cNvCxnSpPr>
          <p:nvPr/>
        </p:nvCxnSpPr>
        <p:spPr>
          <a:xfrm rot="5400000">
            <a:off x="7396934" y="1622994"/>
            <a:ext cx="31799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4"/>
            <a:endCxn id="18" idx="0"/>
          </p:cNvCxnSpPr>
          <p:nvPr/>
        </p:nvCxnSpPr>
        <p:spPr>
          <a:xfrm rot="5400000">
            <a:off x="7396934" y="2179975"/>
            <a:ext cx="317990"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8" idx="4"/>
            <a:endCxn id="19" idx="0"/>
          </p:cNvCxnSpPr>
          <p:nvPr/>
        </p:nvCxnSpPr>
        <p:spPr>
          <a:xfrm rot="5400000">
            <a:off x="7397324" y="2736566"/>
            <a:ext cx="317211"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9" idx="4"/>
            <a:endCxn id="20" idx="0"/>
          </p:cNvCxnSpPr>
          <p:nvPr/>
        </p:nvCxnSpPr>
        <p:spPr>
          <a:xfrm rot="16200000" flipH="1">
            <a:off x="7402520" y="3287572"/>
            <a:ext cx="317211" cy="10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22266" y="936915"/>
            <a:ext cx="654626" cy="215444"/>
          </a:xfrm>
          <a:prstGeom prst="rect">
            <a:avLst/>
          </a:prstGeom>
        </p:spPr>
        <p:txBody>
          <a:bodyPr wrap="square" lIns="0" tIns="0" rIns="0" bIns="0" rtlCol="0">
            <a:spAutoFit/>
          </a:bodyPr>
          <a:lstStyle/>
          <a:p>
            <a:pPr algn="ctr"/>
            <a:r>
              <a:rPr lang="en-US" sz="1400" dirty="0" smtClean="0">
                <a:solidFill>
                  <a:schemeClr val="tx2"/>
                </a:solidFill>
              </a:rPr>
              <a:t>Test.txt</a:t>
            </a:r>
          </a:p>
        </p:txBody>
      </p:sp>
      <p:sp>
        <p:nvSpPr>
          <p:cNvPr id="30" name="Rounded Rectangle 29"/>
          <p:cNvSpPr/>
          <p:nvPr/>
        </p:nvSpPr>
        <p:spPr>
          <a:xfrm>
            <a:off x="7222266" y="4059966"/>
            <a:ext cx="687527" cy="2930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Master</a:t>
            </a:r>
            <a:endParaRPr lang="en-US" sz="1100" dirty="0"/>
          </a:p>
        </p:txBody>
      </p:sp>
      <p:cxnSp>
        <p:nvCxnSpPr>
          <p:cNvPr id="32" name="Elbow Connector 31"/>
          <p:cNvCxnSpPr>
            <a:stCxn id="30" idx="0"/>
            <a:endCxn id="20" idx="4"/>
          </p:cNvCxnSpPr>
          <p:nvPr/>
        </p:nvCxnSpPr>
        <p:spPr>
          <a:xfrm rot="5400000" flipH="1" flipV="1">
            <a:off x="7381375" y="3875021"/>
            <a:ext cx="369601" cy="2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940966" y="2564397"/>
            <a:ext cx="238991" cy="238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940966" y="3119990"/>
            <a:ext cx="238991" cy="2389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17" idx="6"/>
            <a:endCxn id="33" idx="0"/>
          </p:cNvCxnSpPr>
          <p:nvPr/>
        </p:nvCxnSpPr>
        <p:spPr>
          <a:xfrm>
            <a:off x="7675424" y="1901485"/>
            <a:ext cx="385038" cy="6629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3" idx="4"/>
            <a:endCxn id="34" idx="0"/>
          </p:cNvCxnSpPr>
          <p:nvPr/>
        </p:nvCxnSpPr>
        <p:spPr>
          <a:xfrm rot="5400000">
            <a:off x="7902161" y="2961689"/>
            <a:ext cx="31660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34" idx="4"/>
            <a:endCxn id="20" idx="6"/>
          </p:cNvCxnSpPr>
          <p:nvPr/>
        </p:nvCxnSpPr>
        <p:spPr>
          <a:xfrm rot="5400000">
            <a:off x="7767195" y="3277602"/>
            <a:ext cx="211889" cy="374646"/>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8100873" y="3649448"/>
            <a:ext cx="687527" cy="29308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Branch</a:t>
            </a:r>
            <a:endParaRPr lang="en-US" sz="1100" dirty="0"/>
          </a:p>
        </p:txBody>
      </p:sp>
      <p:cxnSp>
        <p:nvCxnSpPr>
          <p:cNvPr id="43" name="Elbow Connector 42"/>
          <p:cNvCxnSpPr>
            <a:stCxn id="41" idx="0"/>
            <a:endCxn id="34" idx="6"/>
          </p:cNvCxnSpPr>
          <p:nvPr/>
        </p:nvCxnSpPr>
        <p:spPr>
          <a:xfrm rot="16200000" flipV="1">
            <a:off x="8107316" y="3312127"/>
            <a:ext cx="409962" cy="2646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62119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Enterprise Setup</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5</a:t>
            </a:fld>
            <a:endParaRPr lang="en-US" dirty="0"/>
          </a:p>
        </p:txBody>
      </p:sp>
      <p:sp>
        <p:nvSpPr>
          <p:cNvPr id="6" name="Content Placeholder 2"/>
          <p:cNvSpPr>
            <a:spLocks noGrp="1"/>
          </p:cNvSpPr>
          <p:nvPr>
            <p:ph sz="quarter" idx="13"/>
          </p:nvPr>
        </p:nvSpPr>
        <p:spPr>
          <a:xfrm>
            <a:off x="384048" y="715351"/>
            <a:ext cx="8334375" cy="590548"/>
          </a:xfrm>
        </p:spPr>
        <p:txBody>
          <a:bodyPr>
            <a:normAutofit/>
          </a:bodyPr>
          <a:lstStyle/>
          <a:p>
            <a:r>
              <a:rPr lang="en-US" sz="1200" dirty="0" smtClean="0"/>
              <a:t>GitHub Enterprise deployment requires involvement for GitHub Product team, Infrastructure team, and Platform Architect to work together and size the platform according to the requirement.  The below sample architecture deployed in one of the leading Opening Banking customer serving close to ~5000 users.</a:t>
            </a:r>
            <a:endParaRPr lang="en-US" sz="1200" dirty="0"/>
          </a:p>
        </p:txBody>
      </p:sp>
      <p:sp>
        <p:nvSpPr>
          <p:cNvPr id="7" name="Rounded Rectangle 6"/>
          <p:cNvSpPr/>
          <p:nvPr/>
        </p:nvSpPr>
        <p:spPr>
          <a:xfrm>
            <a:off x="384048" y="1802113"/>
            <a:ext cx="3048000" cy="2066925"/>
          </a:xfrm>
          <a:prstGeom prst="roundRect">
            <a:avLst>
              <a:gd name="adj" fmla="val 791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38575" y="1835988"/>
            <a:ext cx="1479748" cy="215444"/>
          </a:xfrm>
          <a:prstGeom prst="rect">
            <a:avLst/>
          </a:prstGeom>
        </p:spPr>
        <p:txBody>
          <a:bodyPr wrap="square" lIns="0" tIns="0" rIns="0" bIns="0" rtlCol="0">
            <a:spAutoFit/>
          </a:bodyPr>
          <a:lstStyle/>
          <a:p>
            <a:pPr algn="l"/>
            <a:r>
              <a:rPr lang="en-US" sz="1400" dirty="0" smtClean="0">
                <a:solidFill>
                  <a:schemeClr val="tx2"/>
                </a:solidFill>
              </a:rPr>
              <a:t>Data Center - A</a:t>
            </a:r>
          </a:p>
        </p:txBody>
      </p:sp>
      <p:sp>
        <p:nvSpPr>
          <p:cNvPr id="9" name="Rounded Rectangle 8"/>
          <p:cNvSpPr/>
          <p:nvPr/>
        </p:nvSpPr>
        <p:spPr>
          <a:xfrm>
            <a:off x="498348" y="2419332"/>
            <a:ext cx="1377025" cy="1257300"/>
          </a:xfrm>
          <a:prstGeom prst="roundRect">
            <a:avLst>
              <a:gd name="adj" fmla="val 757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936623" y="2428650"/>
            <a:ext cx="1377025" cy="1257300"/>
          </a:xfrm>
          <a:prstGeom prst="roundRect">
            <a:avLst>
              <a:gd name="adj" fmla="val 757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5034" y="2456000"/>
            <a:ext cx="500725" cy="138499"/>
          </a:xfrm>
          <a:prstGeom prst="rect">
            <a:avLst/>
          </a:prstGeom>
        </p:spPr>
        <p:txBody>
          <a:bodyPr wrap="square" lIns="0" tIns="0" rIns="0" bIns="0" rtlCol="0">
            <a:spAutoFit/>
          </a:bodyPr>
          <a:lstStyle/>
          <a:p>
            <a:pPr algn="l"/>
            <a:r>
              <a:rPr lang="en-US" sz="900" dirty="0" smtClean="0">
                <a:solidFill>
                  <a:schemeClr val="tx2"/>
                </a:solidFill>
              </a:rPr>
              <a:t>Zone-2</a:t>
            </a:r>
          </a:p>
        </p:txBody>
      </p:sp>
      <p:sp>
        <p:nvSpPr>
          <p:cNvPr id="12" name="TextBox 11"/>
          <p:cNvSpPr txBox="1"/>
          <p:nvPr/>
        </p:nvSpPr>
        <p:spPr>
          <a:xfrm>
            <a:off x="1998259" y="2439977"/>
            <a:ext cx="500725" cy="138499"/>
          </a:xfrm>
          <a:prstGeom prst="rect">
            <a:avLst/>
          </a:prstGeom>
        </p:spPr>
        <p:txBody>
          <a:bodyPr wrap="square" lIns="0" tIns="0" rIns="0" bIns="0" rtlCol="0">
            <a:spAutoFit/>
          </a:bodyPr>
          <a:lstStyle/>
          <a:p>
            <a:pPr algn="l"/>
            <a:r>
              <a:rPr lang="en-US" sz="900" dirty="0" smtClean="0">
                <a:solidFill>
                  <a:schemeClr val="tx2"/>
                </a:solidFill>
              </a:rPr>
              <a:t>Zone-3</a:t>
            </a:r>
          </a:p>
        </p:txBody>
      </p:sp>
      <p:sp>
        <p:nvSpPr>
          <p:cNvPr id="13" name="Rectangle 12"/>
          <p:cNvSpPr/>
          <p:nvPr/>
        </p:nvSpPr>
        <p:spPr>
          <a:xfrm>
            <a:off x="1999198" y="2676126"/>
            <a:ext cx="1229664" cy="485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5034" y="2682034"/>
            <a:ext cx="1229664" cy="485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70167" y="2706601"/>
            <a:ext cx="1158696" cy="92333"/>
          </a:xfrm>
          <a:prstGeom prst="rect">
            <a:avLst/>
          </a:prstGeom>
        </p:spPr>
        <p:txBody>
          <a:bodyPr wrap="square" lIns="0" tIns="0" rIns="0" bIns="0" rtlCol="0">
            <a:spAutoFit/>
          </a:bodyPr>
          <a:lstStyle/>
          <a:p>
            <a:pPr algn="l"/>
            <a:r>
              <a:rPr lang="en-US" sz="600" dirty="0" smtClean="0">
                <a:solidFill>
                  <a:schemeClr val="tx2"/>
                </a:solidFill>
              </a:rPr>
              <a:t>Virtual Intel 4 Core x 32 GB</a:t>
            </a:r>
          </a:p>
        </p:txBody>
      </p:sp>
      <p:grpSp>
        <p:nvGrpSpPr>
          <p:cNvPr id="21" name="Group 20"/>
          <p:cNvGrpSpPr/>
          <p:nvPr/>
        </p:nvGrpSpPr>
        <p:grpSpPr>
          <a:xfrm>
            <a:off x="563145" y="3258485"/>
            <a:ext cx="400989" cy="342900"/>
            <a:chOff x="910748" y="3199910"/>
            <a:chExt cx="400989" cy="342900"/>
          </a:xfrm>
        </p:grpSpPr>
        <p:sp>
          <p:nvSpPr>
            <p:cNvPr id="16" name="Flowchart: Magnetic Disk 15"/>
            <p:cNvSpPr/>
            <p:nvPr/>
          </p:nvSpPr>
          <p:spPr>
            <a:xfrm>
              <a:off x="910748" y="3199910"/>
              <a:ext cx="376514" cy="342900"/>
            </a:xfrm>
            <a:prstGeom prst="flowChartMagneticDisk">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0646" y="3342711"/>
              <a:ext cx="391091" cy="184666"/>
            </a:xfrm>
            <a:prstGeom prst="rect">
              <a:avLst/>
            </a:prstGeom>
          </p:spPr>
          <p:txBody>
            <a:bodyPr wrap="square" lIns="0" tIns="0" rIns="0" bIns="0" rtlCol="0">
              <a:spAutoFit/>
            </a:bodyPr>
            <a:lstStyle/>
            <a:p>
              <a:pPr algn="ctr"/>
              <a:r>
                <a:rPr lang="en-US" sz="600" dirty="0" smtClean="0">
                  <a:solidFill>
                    <a:schemeClr val="tx2"/>
                  </a:solidFill>
                </a:rPr>
                <a:t>NAS 1024 GB</a:t>
              </a:r>
            </a:p>
          </p:txBody>
        </p:sp>
      </p:grpSp>
      <p:grpSp>
        <p:nvGrpSpPr>
          <p:cNvPr id="22" name="Group 21"/>
          <p:cNvGrpSpPr/>
          <p:nvPr/>
        </p:nvGrpSpPr>
        <p:grpSpPr>
          <a:xfrm>
            <a:off x="2837771" y="3252475"/>
            <a:ext cx="391091" cy="342900"/>
            <a:chOff x="2359621" y="3194002"/>
            <a:chExt cx="391091" cy="342900"/>
          </a:xfrm>
        </p:grpSpPr>
        <p:sp>
          <p:nvSpPr>
            <p:cNvPr id="14" name="Flowchart: Magnetic Disk 13"/>
            <p:cNvSpPr/>
            <p:nvPr/>
          </p:nvSpPr>
          <p:spPr>
            <a:xfrm>
              <a:off x="2364912" y="3194002"/>
              <a:ext cx="376514" cy="342900"/>
            </a:xfrm>
            <a:prstGeom prst="flowChartMagneticDisk">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359621" y="3333186"/>
              <a:ext cx="391091" cy="184666"/>
            </a:xfrm>
            <a:prstGeom prst="rect">
              <a:avLst/>
            </a:prstGeom>
          </p:spPr>
          <p:txBody>
            <a:bodyPr wrap="square" lIns="0" tIns="0" rIns="0" bIns="0" rtlCol="0">
              <a:spAutoFit/>
            </a:bodyPr>
            <a:lstStyle/>
            <a:p>
              <a:pPr algn="ctr"/>
              <a:r>
                <a:rPr lang="en-US" sz="600" dirty="0" smtClean="0">
                  <a:solidFill>
                    <a:schemeClr val="tx2"/>
                  </a:solidFill>
                </a:rPr>
                <a:t>SAN</a:t>
              </a:r>
            </a:p>
            <a:p>
              <a:pPr algn="ctr"/>
              <a:r>
                <a:rPr lang="en-US" sz="600" dirty="0" smtClean="0">
                  <a:solidFill>
                    <a:schemeClr val="tx2"/>
                  </a:solidFill>
                </a:rPr>
                <a:t>450 GB</a:t>
              </a:r>
            </a:p>
          </p:txBody>
        </p:sp>
      </p:grpSp>
      <p:sp>
        <p:nvSpPr>
          <p:cNvPr id="20" name="TextBox 19"/>
          <p:cNvSpPr txBox="1"/>
          <p:nvPr/>
        </p:nvSpPr>
        <p:spPr>
          <a:xfrm>
            <a:off x="583037" y="2700886"/>
            <a:ext cx="1158696" cy="92333"/>
          </a:xfrm>
          <a:prstGeom prst="rect">
            <a:avLst/>
          </a:prstGeom>
        </p:spPr>
        <p:txBody>
          <a:bodyPr wrap="square" lIns="0" tIns="0" rIns="0" bIns="0" rtlCol="0">
            <a:spAutoFit/>
          </a:bodyPr>
          <a:lstStyle/>
          <a:p>
            <a:pPr algn="l"/>
            <a:r>
              <a:rPr lang="en-US" sz="600" dirty="0" smtClean="0">
                <a:solidFill>
                  <a:schemeClr val="tx2"/>
                </a:solidFill>
              </a:rPr>
              <a:t>Virtual Intel 2 Core x 4 GB</a:t>
            </a:r>
          </a:p>
        </p:txBody>
      </p:sp>
      <p:cxnSp>
        <p:nvCxnSpPr>
          <p:cNvPr id="24" name="Elbow Connector 23"/>
          <p:cNvCxnSpPr>
            <a:stCxn id="13" idx="2"/>
            <a:endCxn id="19" idx="1"/>
          </p:cNvCxnSpPr>
          <p:nvPr/>
        </p:nvCxnSpPr>
        <p:spPr>
          <a:xfrm rot="16200000" flipH="1">
            <a:off x="2564855" y="3211075"/>
            <a:ext cx="322091" cy="2237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5" idx="2"/>
            <a:endCxn id="18" idx="3"/>
          </p:cNvCxnSpPr>
          <p:nvPr/>
        </p:nvCxnSpPr>
        <p:spPr>
          <a:xfrm rot="5400000">
            <a:off x="899095" y="3232848"/>
            <a:ext cx="325810" cy="1957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5" idx="2"/>
            <a:endCxn id="19" idx="1"/>
          </p:cNvCxnSpPr>
          <p:nvPr/>
        </p:nvCxnSpPr>
        <p:spPr>
          <a:xfrm rot="16200000" flipH="1">
            <a:off x="1840727" y="2486947"/>
            <a:ext cx="316183" cy="16779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999198" y="2837100"/>
            <a:ext cx="1220378" cy="324799"/>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101403" y="2849020"/>
            <a:ext cx="943914" cy="323165"/>
          </a:xfrm>
          <a:prstGeom prst="rect">
            <a:avLst/>
          </a:prstGeom>
        </p:spPr>
        <p:txBody>
          <a:bodyPr wrap="square" lIns="0" tIns="0" rIns="0" bIns="0" rtlCol="0">
            <a:spAutoFit/>
          </a:bodyPr>
          <a:lstStyle/>
          <a:p>
            <a:pPr algn="ctr"/>
            <a:r>
              <a:rPr lang="en-US" sz="700" b="1" dirty="0" smtClean="0">
                <a:solidFill>
                  <a:schemeClr val="bg1"/>
                </a:solidFill>
              </a:rPr>
              <a:t>RHEL 6.x</a:t>
            </a:r>
          </a:p>
          <a:p>
            <a:pPr algn="ctr"/>
            <a:r>
              <a:rPr lang="en-US" sz="700" b="1" dirty="0" smtClean="0">
                <a:solidFill>
                  <a:schemeClr val="bg1"/>
                </a:solidFill>
              </a:rPr>
              <a:t>GitHub Appliance</a:t>
            </a:r>
          </a:p>
          <a:p>
            <a:pPr algn="ctr"/>
            <a:r>
              <a:rPr lang="en-US" sz="700" b="1" dirty="0" smtClean="0">
                <a:solidFill>
                  <a:schemeClr val="bg1"/>
                </a:solidFill>
              </a:rPr>
              <a:t>(80GB for OVA)</a:t>
            </a:r>
          </a:p>
        </p:txBody>
      </p:sp>
      <p:sp>
        <p:nvSpPr>
          <p:cNvPr id="31" name="Rectangle 30"/>
          <p:cNvSpPr/>
          <p:nvPr/>
        </p:nvSpPr>
        <p:spPr>
          <a:xfrm>
            <a:off x="540391" y="2848180"/>
            <a:ext cx="1220378" cy="324799"/>
          </a:xfrm>
          <a:prstGeom prst="rect">
            <a:avLst/>
          </a:prstGeom>
          <a:solidFill>
            <a:schemeClr val="bg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642596" y="2860100"/>
            <a:ext cx="943914" cy="323165"/>
          </a:xfrm>
          <a:prstGeom prst="rect">
            <a:avLst/>
          </a:prstGeom>
        </p:spPr>
        <p:txBody>
          <a:bodyPr wrap="square" lIns="0" tIns="0" rIns="0" bIns="0" rtlCol="0">
            <a:spAutoFit/>
          </a:bodyPr>
          <a:lstStyle/>
          <a:p>
            <a:pPr algn="ctr"/>
            <a:r>
              <a:rPr lang="en-US" sz="700" b="1" dirty="0" smtClean="0">
                <a:solidFill>
                  <a:schemeClr val="bg1"/>
                </a:solidFill>
              </a:rPr>
              <a:t>RHEL 6.x</a:t>
            </a:r>
          </a:p>
          <a:p>
            <a:pPr algn="ctr"/>
            <a:r>
              <a:rPr lang="en-US" sz="700" b="1" dirty="0" smtClean="0">
                <a:solidFill>
                  <a:schemeClr val="bg1"/>
                </a:solidFill>
              </a:rPr>
              <a:t>Utility Server</a:t>
            </a:r>
          </a:p>
          <a:p>
            <a:pPr algn="ctr"/>
            <a:r>
              <a:rPr lang="en-US" sz="700" b="1" dirty="0" smtClean="0">
                <a:solidFill>
                  <a:schemeClr val="bg1"/>
                </a:solidFill>
              </a:rPr>
              <a:t>GitHub Backup Util</a:t>
            </a:r>
          </a:p>
        </p:txBody>
      </p:sp>
      <p:sp>
        <p:nvSpPr>
          <p:cNvPr id="33" name="TextBox 32"/>
          <p:cNvSpPr txBox="1"/>
          <p:nvPr/>
        </p:nvSpPr>
        <p:spPr>
          <a:xfrm>
            <a:off x="1297033" y="3263659"/>
            <a:ext cx="537963" cy="184666"/>
          </a:xfrm>
          <a:prstGeom prst="rect">
            <a:avLst/>
          </a:prstGeom>
        </p:spPr>
        <p:txBody>
          <a:bodyPr wrap="square" lIns="0" tIns="0" rIns="0" bIns="0" rtlCol="0">
            <a:spAutoFit/>
          </a:bodyPr>
          <a:lstStyle/>
          <a:p>
            <a:pPr algn="ctr"/>
            <a:r>
              <a:rPr lang="en-US" sz="600" b="1" dirty="0" smtClean="0">
                <a:solidFill>
                  <a:schemeClr val="tx2"/>
                </a:solidFill>
              </a:rPr>
              <a:t>Backup</a:t>
            </a:r>
          </a:p>
          <a:p>
            <a:pPr algn="ctr"/>
            <a:r>
              <a:rPr lang="en-US" sz="600" b="1" dirty="0" smtClean="0">
                <a:solidFill>
                  <a:schemeClr val="tx2"/>
                </a:solidFill>
              </a:rPr>
              <a:t>META / Data</a:t>
            </a:r>
          </a:p>
        </p:txBody>
      </p:sp>
      <p:sp>
        <p:nvSpPr>
          <p:cNvPr id="34" name="Rounded Rectangle 33"/>
          <p:cNvSpPr/>
          <p:nvPr/>
        </p:nvSpPr>
        <p:spPr>
          <a:xfrm>
            <a:off x="3826275" y="1802113"/>
            <a:ext cx="3048000" cy="2066925"/>
          </a:xfrm>
          <a:prstGeom prst="roundRect">
            <a:avLst>
              <a:gd name="adj" fmla="val 791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4580802" y="1835988"/>
            <a:ext cx="1479748" cy="215444"/>
          </a:xfrm>
          <a:prstGeom prst="rect">
            <a:avLst/>
          </a:prstGeom>
        </p:spPr>
        <p:txBody>
          <a:bodyPr wrap="square" lIns="0" tIns="0" rIns="0" bIns="0" rtlCol="0">
            <a:spAutoFit/>
          </a:bodyPr>
          <a:lstStyle/>
          <a:p>
            <a:pPr algn="l"/>
            <a:r>
              <a:rPr lang="en-US" sz="1400" dirty="0" smtClean="0">
                <a:solidFill>
                  <a:schemeClr val="tx2"/>
                </a:solidFill>
              </a:rPr>
              <a:t>Data Center - B</a:t>
            </a:r>
          </a:p>
        </p:txBody>
      </p:sp>
      <p:sp>
        <p:nvSpPr>
          <p:cNvPr id="37" name="Rounded Rectangle 36"/>
          <p:cNvSpPr/>
          <p:nvPr/>
        </p:nvSpPr>
        <p:spPr>
          <a:xfrm>
            <a:off x="3991055" y="2439977"/>
            <a:ext cx="1377025" cy="1257300"/>
          </a:xfrm>
          <a:prstGeom prst="roundRect">
            <a:avLst>
              <a:gd name="adj" fmla="val 757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4052691" y="2451304"/>
            <a:ext cx="500725" cy="138499"/>
          </a:xfrm>
          <a:prstGeom prst="rect">
            <a:avLst/>
          </a:prstGeom>
        </p:spPr>
        <p:txBody>
          <a:bodyPr wrap="square" lIns="0" tIns="0" rIns="0" bIns="0" rtlCol="0">
            <a:spAutoFit/>
          </a:bodyPr>
          <a:lstStyle/>
          <a:p>
            <a:pPr algn="l"/>
            <a:r>
              <a:rPr lang="en-US" sz="900" dirty="0" smtClean="0">
                <a:solidFill>
                  <a:schemeClr val="tx2"/>
                </a:solidFill>
              </a:rPr>
              <a:t>Zone-3</a:t>
            </a:r>
          </a:p>
        </p:txBody>
      </p:sp>
      <p:sp>
        <p:nvSpPr>
          <p:cNvPr id="40" name="Rectangle 39"/>
          <p:cNvSpPr/>
          <p:nvPr/>
        </p:nvSpPr>
        <p:spPr>
          <a:xfrm>
            <a:off x="4053630" y="2687453"/>
            <a:ext cx="1229664" cy="48577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124599" y="2717928"/>
            <a:ext cx="1158696" cy="92333"/>
          </a:xfrm>
          <a:prstGeom prst="rect">
            <a:avLst/>
          </a:prstGeom>
        </p:spPr>
        <p:txBody>
          <a:bodyPr wrap="square" lIns="0" tIns="0" rIns="0" bIns="0" rtlCol="0">
            <a:spAutoFit/>
          </a:bodyPr>
          <a:lstStyle/>
          <a:p>
            <a:pPr algn="l"/>
            <a:r>
              <a:rPr lang="en-US" sz="600" dirty="0" smtClean="0">
                <a:solidFill>
                  <a:schemeClr val="tx2"/>
                </a:solidFill>
              </a:rPr>
              <a:t>Virtual Intel 4 Core x 32 GB</a:t>
            </a:r>
          </a:p>
        </p:txBody>
      </p:sp>
      <p:grpSp>
        <p:nvGrpSpPr>
          <p:cNvPr id="46" name="Group 45"/>
          <p:cNvGrpSpPr/>
          <p:nvPr/>
        </p:nvGrpSpPr>
        <p:grpSpPr>
          <a:xfrm>
            <a:off x="4892203" y="3263802"/>
            <a:ext cx="391091" cy="342900"/>
            <a:chOff x="2359621" y="3194002"/>
            <a:chExt cx="391091" cy="342900"/>
          </a:xfrm>
        </p:grpSpPr>
        <p:sp>
          <p:nvSpPr>
            <p:cNvPr id="47" name="Flowchart: Magnetic Disk 46"/>
            <p:cNvSpPr/>
            <p:nvPr/>
          </p:nvSpPr>
          <p:spPr>
            <a:xfrm>
              <a:off x="2364912" y="3194002"/>
              <a:ext cx="376514" cy="342900"/>
            </a:xfrm>
            <a:prstGeom prst="flowChartMagneticDisk">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359621" y="3333186"/>
              <a:ext cx="391091" cy="184666"/>
            </a:xfrm>
            <a:prstGeom prst="rect">
              <a:avLst/>
            </a:prstGeom>
          </p:spPr>
          <p:txBody>
            <a:bodyPr wrap="square" lIns="0" tIns="0" rIns="0" bIns="0" rtlCol="0">
              <a:spAutoFit/>
            </a:bodyPr>
            <a:lstStyle/>
            <a:p>
              <a:pPr algn="ctr"/>
              <a:r>
                <a:rPr lang="en-US" sz="600" dirty="0" smtClean="0">
                  <a:solidFill>
                    <a:schemeClr val="tx2"/>
                  </a:solidFill>
                </a:rPr>
                <a:t>SAN</a:t>
              </a:r>
            </a:p>
            <a:p>
              <a:pPr algn="ctr"/>
              <a:r>
                <a:rPr lang="en-US" sz="600" dirty="0" smtClean="0">
                  <a:solidFill>
                    <a:schemeClr val="tx2"/>
                  </a:solidFill>
                </a:rPr>
                <a:t>450 GB</a:t>
              </a:r>
            </a:p>
          </p:txBody>
        </p:sp>
      </p:grpSp>
      <p:cxnSp>
        <p:nvCxnSpPr>
          <p:cNvPr id="50" name="Elbow Connector 49"/>
          <p:cNvCxnSpPr>
            <a:stCxn id="40" idx="2"/>
            <a:endCxn id="48" idx="1"/>
          </p:cNvCxnSpPr>
          <p:nvPr/>
        </p:nvCxnSpPr>
        <p:spPr>
          <a:xfrm rot="16200000" flipH="1">
            <a:off x="4619287" y="3222402"/>
            <a:ext cx="322091" cy="2237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053630" y="2848427"/>
            <a:ext cx="1220378" cy="324799"/>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155835" y="2860347"/>
            <a:ext cx="943914" cy="323165"/>
          </a:xfrm>
          <a:prstGeom prst="rect">
            <a:avLst/>
          </a:prstGeom>
        </p:spPr>
        <p:txBody>
          <a:bodyPr wrap="square" lIns="0" tIns="0" rIns="0" bIns="0" rtlCol="0">
            <a:spAutoFit/>
          </a:bodyPr>
          <a:lstStyle/>
          <a:p>
            <a:pPr algn="ctr"/>
            <a:r>
              <a:rPr lang="en-US" sz="700" b="1" dirty="0" smtClean="0">
                <a:solidFill>
                  <a:schemeClr val="bg1"/>
                </a:solidFill>
              </a:rPr>
              <a:t>RHEL 6.x</a:t>
            </a:r>
          </a:p>
          <a:p>
            <a:pPr algn="ctr"/>
            <a:r>
              <a:rPr lang="en-US" sz="700" b="1" dirty="0" smtClean="0">
                <a:solidFill>
                  <a:schemeClr val="bg1"/>
                </a:solidFill>
              </a:rPr>
              <a:t>GitHub Appliance</a:t>
            </a:r>
          </a:p>
          <a:p>
            <a:pPr algn="ctr"/>
            <a:r>
              <a:rPr lang="en-US" sz="700" b="1" dirty="0" smtClean="0">
                <a:solidFill>
                  <a:schemeClr val="bg1"/>
                </a:solidFill>
              </a:rPr>
              <a:t>(80GB for OVA)</a:t>
            </a:r>
          </a:p>
        </p:txBody>
      </p:sp>
      <p:sp>
        <p:nvSpPr>
          <p:cNvPr id="58" name="Right Arrow 57"/>
          <p:cNvSpPr/>
          <p:nvPr/>
        </p:nvSpPr>
        <p:spPr>
          <a:xfrm>
            <a:off x="3265638" y="3178044"/>
            <a:ext cx="901148" cy="312666"/>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3326921" y="3289801"/>
            <a:ext cx="725770" cy="92333"/>
          </a:xfrm>
          <a:prstGeom prst="rect">
            <a:avLst/>
          </a:prstGeom>
        </p:spPr>
        <p:txBody>
          <a:bodyPr wrap="square" lIns="0" tIns="0" rIns="0" bIns="0" rtlCol="0">
            <a:spAutoFit/>
          </a:bodyPr>
          <a:lstStyle/>
          <a:p>
            <a:pPr algn="l"/>
            <a:r>
              <a:rPr lang="en-US" sz="600" dirty="0" smtClean="0">
                <a:solidFill>
                  <a:schemeClr val="tx2"/>
                </a:solidFill>
              </a:rPr>
              <a:t>Replication once/day</a:t>
            </a:r>
          </a:p>
        </p:txBody>
      </p:sp>
      <p:grpSp>
        <p:nvGrpSpPr>
          <p:cNvPr id="62" name="Group 61"/>
          <p:cNvGrpSpPr/>
          <p:nvPr/>
        </p:nvGrpSpPr>
        <p:grpSpPr>
          <a:xfrm>
            <a:off x="3001835" y="1962248"/>
            <a:ext cx="1220378" cy="220546"/>
            <a:chOff x="3117187" y="1905116"/>
            <a:chExt cx="1220378" cy="220546"/>
          </a:xfrm>
        </p:grpSpPr>
        <p:sp>
          <p:nvSpPr>
            <p:cNvPr id="60" name="Rectangle 59"/>
            <p:cNvSpPr/>
            <p:nvPr/>
          </p:nvSpPr>
          <p:spPr>
            <a:xfrm>
              <a:off x="3117187" y="1905116"/>
              <a:ext cx="1220378" cy="220546"/>
            </a:xfrm>
            <a:prstGeom prst="rect">
              <a:avLst/>
            </a:prstGeom>
            <a:solidFill>
              <a:schemeClr val="bg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238442" y="1974185"/>
              <a:ext cx="943914" cy="107722"/>
            </a:xfrm>
            <a:prstGeom prst="rect">
              <a:avLst/>
            </a:prstGeom>
          </p:spPr>
          <p:txBody>
            <a:bodyPr wrap="square" lIns="0" tIns="0" rIns="0" bIns="0" rtlCol="0">
              <a:spAutoFit/>
            </a:bodyPr>
            <a:lstStyle/>
            <a:p>
              <a:pPr algn="ctr"/>
              <a:r>
                <a:rPr lang="en-US" sz="700" b="1" dirty="0" smtClean="0">
                  <a:solidFill>
                    <a:schemeClr val="bg1"/>
                  </a:solidFill>
                </a:rPr>
                <a:t>F5 Load Balancer</a:t>
              </a:r>
            </a:p>
          </p:txBody>
        </p:sp>
      </p:grpSp>
      <p:cxnSp>
        <p:nvCxnSpPr>
          <p:cNvPr id="64" name="Elbow Connector 63"/>
          <p:cNvCxnSpPr>
            <a:stCxn id="60" idx="2"/>
            <a:endCxn id="10" idx="0"/>
          </p:cNvCxnSpPr>
          <p:nvPr/>
        </p:nvCxnSpPr>
        <p:spPr>
          <a:xfrm rot="5400000">
            <a:off x="2995652" y="1812278"/>
            <a:ext cx="245856" cy="9868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60" idx="2"/>
            <a:endCxn id="37" idx="0"/>
          </p:cNvCxnSpPr>
          <p:nvPr/>
        </p:nvCxnSpPr>
        <p:spPr>
          <a:xfrm rot="16200000" flipH="1">
            <a:off x="4017205" y="1777613"/>
            <a:ext cx="257183" cy="1067544"/>
          </a:xfrm>
          <a:prstGeom prst="bentConnector3">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468149" y="2205339"/>
            <a:ext cx="725770" cy="92333"/>
          </a:xfrm>
          <a:prstGeom prst="rect">
            <a:avLst/>
          </a:prstGeom>
        </p:spPr>
        <p:txBody>
          <a:bodyPr wrap="square" lIns="0" tIns="0" rIns="0" bIns="0" rtlCol="0">
            <a:spAutoFit/>
          </a:bodyPr>
          <a:lstStyle/>
          <a:p>
            <a:pPr algn="l"/>
            <a:r>
              <a:rPr lang="en-US" sz="600" dirty="0" smtClean="0">
                <a:solidFill>
                  <a:schemeClr val="tx2"/>
                </a:solidFill>
              </a:rPr>
              <a:t>Active - HTTPS</a:t>
            </a:r>
          </a:p>
        </p:txBody>
      </p:sp>
      <p:sp>
        <p:nvSpPr>
          <p:cNvPr id="69" name="TextBox 68"/>
          <p:cNvSpPr txBox="1"/>
          <p:nvPr/>
        </p:nvSpPr>
        <p:spPr>
          <a:xfrm>
            <a:off x="4181811" y="2196264"/>
            <a:ext cx="725770" cy="92333"/>
          </a:xfrm>
          <a:prstGeom prst="rect">
            <a:avLst/>
          </a:prstGeom>
        </p:spPr>
        <p:txBody>
          <a:bodyPr wrap="square" lIns="0" tIns="0" rIns="0" bIns="0" rtlCol="0">
            <a:spAutoFit/>
          </a:bodyPr>
          <a:lstStyle/>
          <a:p>
            <a:pPr algn="l"/>
            <a:r>
              <a:rPr lang="en-US" sz="600" dirty="0" smtClean="0">
                <a:solidFill>
                  <a:schemeClr val="tx2"/>
                </a:solidFill>
              </a:rPr>
              <a:t>Passive - HTTPS</a:t>
            </a:r>
          </a:p>
        </p:txBody>
      </p:sp>
      <p:cxnSp>
        <p:nvCxnSpPr>
          <p:cNvPr id="71" name="Elbow Connector 70"/>
          <p:cNvCxnSpPr/>
          <p:nvPr/>
        </p:nvCxnSpPr>
        <p:spPr>
          <a:xfrm rot="5400000">
            <a:off x="3403576" y="1753799"/>
            <a:ext cx="41689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674014" y="1471955"/>
            <a:ext cx="725770" cy="92333"/>
          </a:xfrm>
          <a:prstGeom prst="rect">
            <a:avLst/>
          </a:prstGeom>
        </p:spPr>
        <p:txBody>
          <a:bodyPr wrap="square" lIns="0" tIns="0" rIns="0" bIns="0" rtlCol="0">
            <a:spAutoFit/>
          </a:bodyPr>
          <a:lstStyle/>
          <a:p>
            <a:pPr algn="l"/>
            <a:r>
              <a:rPr lang="en-US" sz="600" dirty="0" smtClean="0">
                <a:solidFill>
                  <a:schemeClr val="tx2"/>
                </a:solidFill>
              </a:rPr>
              <a:t>Incoming Traffic</a:t>
            </a:r>
          </a:p>
        </p:txBody>
      </p:sp>
      <p:sp>
        <p:nvSpPr>
          <p:cNvPr id="73" name="Content Placeholder 2"/>
          <p:cNvSpPr txBox="1">
            <a:spLocks/>
          </p:cNvSpPr>
          <p:nvPr/>
        </p:nvSpPr>
        <p:spPr>
          <a:xfrm>
            <a:off x="7013448" y="1666974"/>
            <a:ext cx="1962536" cy="1622827"/>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200" u="sng" dirty="0" smtClean="0"/>
              <a:t>Architectural Decisions:</a:t>
            </a:r>
          </a:p>
          <a:p>
            <a:endParaRPr lang="en-US" sz="1200" dirty="0"/>
          </a:p>
          <a:p>
            <a:pPr marL="228600" indent="-228600">
              <a:buAutoNum type="arabicPeriod"/>
            </a:pPr>
            <a:r>
              <a:rPr lang="en-US" sz="1200" dirty="0" smtClean="0"/>
              <a:t>Performance</a:t>
            </a:r>
          </a:p>
          <a:p>
            <a:pPr marL="228600" indent="-228600">
              <a:buAutoNum type="arabicPeriod"/>
            </a:pPr>
            <a:r>
              <a:rPr lang="en-US" sz="1200" dirty="0" smtClean="0"/>
              <a:t>High Availability</a:t>
            </a:r>
          </a:p>
          <a:p>
            <a:pPr marL="228600" indent="-228600">
              <a:buAutoNum type="arabicPeriod"/>
            </a:pPr>
            <a:r>
              <a:rPr lang="en-US" sz="1200" dirty="0" smtClean="0"/>
              <a:t>Disaster Recovery</a:t>
            </a:r>
          </a:p>
          <a:p>
            <a:pPr marL="228600" indent="-228600">
              <a:buAutoNum type="arabicPeriod"/>
            </a:pPr>
            <a:r>
              <a:rPr lang="en-US" sz="1200" dirty="0" smtClean="0"/>
              <a:t>Security</a:t>
            </a:r>
            <a:endParaRPr lang="en-US" sz="1200" dirty="0"/>
          </a:p>
        </p:txBody>
      </p:sp>
    </p:spTree>
    <p:extLst>
      <p:ext uri="{BB962C8B-B14F-4D97-AF65-F5344CB8AC3E}">
        <p14:creationId xmlns:p14="http://schemas.microsoft.com/office/powerpoint/2010/main" val="6495385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74321"/>
            <a:ext cx="8417052" cy="360679"/>
          </a:xfrm>
        </p:spPr>
        <p:txBody>
          <a:bodyPr/>
          <a:lstStyle/>
          <a:p>
            <a:r>
              <a:rPr lang="en-US" altLang="en-US" dirty="0"/>
              <a:t>Setup Git </a:t>
            </a:r>
            <a:r>
              <a:rPr lang="en-US" altLang="en-US" dirty="0" smtClean="0"/>
              <a:t>and Configuration</a:t>
            </a:r>
            <a:endParaRPr lang="en-US" sz="1800" i="1"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6</a:t>
            </a:fld>
            <a:endParaRPr lang="en-US" dirty="0"/>
          </a:p>
        </p:txBody>
      </p:sp>
      <p:sp>
        <p:nvSpPr>
          <p:cNvPr id="49" name="Rectangle 50"/>
          <p:cNvSpPr>
            <a:spLocks noChangeArrowheads="1"/>
          </p:cNvSpPr>
          <p:nvPr/>
        </p:nvSpPr>
        <p:spPr bwMode="auto">
          <a:xfrm>
            <a:off x="384047" y="799375"/>
            <a:ext cx="3788217"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1200" dirty="0" smtClean="0">
                <a:hlinkClick r:id="rId2"/>
              </a:rPr>
              <a:t>Download link here </a:t>
            </a:r>
            <a:r>
              <a:rPr lang="en-US" altLang="en-US" sz="1200" dirty="0" smtClean="0">
                <a:sym typeface="Wingdings" panose="05000000000000000000" pitchFamily="2" charset="2"/>
                <a:hlinkClick r:id="rId2"/>
              </a:rPr>
              <a:t> </a:t>
            </a:r>
            <a:r>
              <a:rPr lang="en-US" altLang="en-US" sz="1200" dirty="0" smtClean="0">
                <a:hlinkClick r:id="rId2"/>
              </a:rPr>
              <a:t>https</a:t>
            </a:r>
            <a:r>
              <a:rPr lang="en-US" altLang="en-US" sz="1200" dirty="0">
                <a:hlinkClick r:id="rId2"/>
              </a:rPr>
              <a:t>://</a:t>
            </a:r>
            <a:r>
              <a:rPr lang="en-US" altLang="en-US" sz="1200" dirty="0" smtClean="0">
                <a:hlinkClick r:id="rId2"/>
              </a:rPr>
              <a:t>git-scm.com/</a:t>
            </a:r>
            <a:r>
              <a:rPr lang="en-US" altLang="en-US" sz="1200" dirty="0" smtClean="0"/>
              <a:t>downloads</a:t>
            </a:r>
            <a:endParaRPr lang="en-US" altLang="en-US" sz="1200" dirty="0"/>
          </a:p>
        </p:txBody>
      </p:sp>
      <p:sp>
        <p:nvSpPr>
          <p:cNvPr id="6" name="Rectangle 5"/>
          <p:cNvSpPr/>
          <p:nvPr/>
        </p:nvSpPr>
        <p:spPr>
          <a:xfrm>
            <a:off x="384047" y="1240749"/>
            <a:ext cx="8074152" cy="3139321"/>
          </a:xfrm>
          <a:prstGeom prst="rect">
            <a:avLst/>
          </a:prstGeom>
        </p:spPr>
        <p:txBody>
          <a:bodyPr wrap="square">
            <a:spAutoFit/>
          </a:bodyPr>
          <a:lstStyle/>
          <a:p>
            <a:r>
              <a:rPr lang="en-US" dirty="0" smtClean="0"/>
              <a:t>Git client tools helps to work with local and remote repositories.  The above package installs 3 tools for usage:</a:t>
            </a:r>
          </a:p>
          <a:p>
            <a:endParaRPr lang="en-US" dirty="0" smtClean="0"/>
          </a:p>
          <a:p>
            <a:pPr marL="342900" indent="-342900">
              <a:buAutoNum type="arabicPeriod"/>
            </a:pPr>
            <a:r>
              <a:rPr lang="en-US" dirty="0" smtClean="0"/>
              <a:t>Git CLI</a:t>
            </a:r>
          </a:p>
          <a:p>
            <a:pPr marL="342900" indent="-342900">
              <a:buAutoNum type="arabicPeriod"/>
            </a:pPr>
            <a:r>
              <a:rPr lang="en-US" dirty="0" smtClean="0"/>
              <a:t>Git Bash</a:t>
            </a:r>
          </a:p>
          <a:p>
            <a:pPr marL="342900" indent="-342900">
              <a:buAutoNum type="arabicPeriod"/>
            </a:pPr>
            <a:r>
              <a:rPr lang="en-US" dirty="0" smtClean="0"/>
              <a:t>Git GUI</a:t>
            </a:r>
          </a:p>
          <a:p>
            <a:pPr marL="342900" indent="-342900">
              <a:buAutoNum type="arabicPeriod"/>
            </a:pPr>
            <a:endParaRPr lang="en-US" dirty="0"/>
          </a:p>
          <a:p>
            <a:r>
              <a:rPr lang="en-US" dirty="0" smtClean="0"/>
              <a:t>Extension for Eclipse / Visual Studio</a:t>
            </a:r>
          </a:p>
          <a:p>
            <a:endParaRPr lang="en-US" dirty="0"/>
          </a:p>
          <a:p>
            <a:endParaRPr lang="en-US" dirty="0" smtClean="0"/>
          </a:p>
          <a:p>
            <a:endParaRPr lang="en-US" dirty="0"/>
          </a:p>
        </p:txBody>
      </p:sp>
      <p:sp>
        <p:nvSpPr>
          <p:cNvPr id="7" name="Snip Same Side Corner Rectangle 6"/>
          <p:cNvSpPr/>
          <p:nvPr/>
        </p:nvSpPr>
        <p:spPr>
          <a:xfrm>
            <a:off x="8091487" y="580300"/>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Tree>
    <p:extLst>
      <p:ext uri="{BB962C8B-B14F-4D97-AF65-F5344CB8AC3E}">
        <p14:creationId xmlns:p14="http://schemas.microsoft.com/office/powerpoint/2010/main" val="76295951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Internal Storage</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7</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96103578"/>
              </p:ext>
            </p:extLst>
          </p:nvPr>
        </p:nvGraphicFramePr>
        <p:xfrm>
          <a:off x="499400" y="1256723"/>
          <a:ext cx="3255818" cy="1203960"/>
        </p:xfrm>
        <a:graphic>
          <a:graphicData uri="http://schemas.openxmlformats.org/drawingml/2006/table">
            <a:tbl>
              <a:tblPr firstRow="1" bandRow="1">
                <a:tableStyleId>{5C22544A-7EE6-4342-B048-85BDC9FD1C3A}</a:tableStyleId>
              </a:tblPr>
              <a:tblGrid>
                <a:gridCol w="1039090">
                  <a:extLst>
                    <a:ext uri="{9D8B030D-6E8A-4147-A177-3AD203B41FA5}">
                      <a16:colId xmlns:a16="http://schemas.microsoft.com/office/drawing/2014/main" val="3172468900"/>
                    </a:ext>
                  </a:extLst>
                </a:gridCol>
                <a:gridCol w="2216728">
                  <a:extLst>
                    <a:ext uri="{9D8B030D-6E8A-4147-A177-3AD203B41FA5}">
                      <a16:colId xmlns:a16="http://schemas.microsoft.com/office/drawing/2014/main" val="1447993969"/>
                    </a:ext>
                  </a:extLst>
                </a:gridCol>
              </a:tblGrid>
              <a:tr h="166543">
                <a:tc>
                  <a:txBody>
                    <a:bodyPr/>
                    <a:lstStyle/>
                    <a:p>
                      <a:r>
                        <a:rPr lang="en-US" sz="700" dirty="0" smtClean="0"/>
                        <a:t>Object Store</a:t>
                      </a:r>
                      <a:endParaRPr lang="en-US" sz="700" dirty="0"/>
                    </a:p>
                  </a:txBody>
                  <a:tcPr/>
                </a:tc>
                <a:tc>
                  <a:txBody>
                    <a:bodyPr/>
                    <a:lstStyle/>
                    <a:p>
                      <a:r>
                        <a:rPr lang="en-US" sz="700" dirty="0" smtClean="0"/>
                        <a:t>Description</a:t>
                      </a:r>
                      <a:endParaRPr lang="en-US" sz="700" dirty="0"/>
                    </a:p>
                  </a:txBody>
                  <a:tcPr/>
                </a:tc>
                <a:extLst>
                  <a:ext uri="{0D108BD9-81ED-4DB2-BD59-A6C34878D82A}">
                    <a16:rowId xmlns:a16="http://schemas.microsoft.com/office/drawing/2014/main" val="1593477720"/>
                  </a:ext>
                </a:extLst>
              </a:tr>
              <a:tr h="166543">
                <a:tc>
                  <a:txBody>
                    <a:bodyPr/>
                    <a:lstStyle/>
                    <a:p>
                      <a:r>
                        <a:rPr lang="en-US" sz="700" dirty="0" smtClean="0"/>
                        <a:t>Blob</a:t>
                      </a:r>
                      <a:endParaRPr lang="en-US" sz="700" dirty="0"/>
                    </a:p>
                  </a:txBody>
                  <a:tcPr/>
                </a:tc>
                <a:tc>
                  <a:txBody>
                    <a:bodyPr/>
                    <a:lstStyle/>
                    <a:p>
                      <a:r>
                        <a:rPr lang="en-US" sz="700" dirty="0" smtClean="0"/>
                        <a:t>Each version of the file created as</a:t>
                      </a:r>
                      <a:r>
                        <a:rPr lang="en-US" sz="700" baseline="0" dirty="0" smtClean="0"/>
                        <a:t> a Blob</a:t>
                      </a:r>
                      <a:endParaRPr lang="en-US" sz="700" dirty="0"/>
                    </a:p>
                  </a:txBody>
                  <a:tcPr/>
                </a:tc>
                <a:extLst>
                  <a:ext uri="{0D108BD9-81ED-4DB2-BD59-A6C34878D82A}">
                    <a16:rowId xmlns:a16="http://schemas.microsoft.com/office/drawing/2014/main" val="2802323767"/>
                  </a:ext>
                </a:extLst>
              </a:tr>
              <a:tr h="166543">
                <a:tc>
                  <a:txBody>
                    <a:bodyPr/>
                    <a:lstStyle/>
                    <a:p>
                      <a:r>
                        <a:rPr lang="en-US" sz="700" dirty="0" smtClean="0"/>
                        <a:t>Tree</a:t>
                      </a:r>
                      <a:endParaRPr lang="en-US" sz="700" dirty="0"/>
                    </a:p>
                  </a:txBody>
                  <a:tcPr/>
                </a:tc>
                <a:tc>
                  <a:txBody>
                    <a:bodyPr/>
                    <a:lstStyle/>
                    <a:p>
                      <a:r>
                        <a:rPr lang="en-US" sz="700" dirty="0" smtClean="0"/>
                        <a:t>Directory</a:t>
                      </a:r>
                      <a:r>
                        <a:rPr lang="en-US" sz="700" baseline="0" dirty="0" smtClean="0"/>
                        <a:t> structure, file names and META data stored as Blob</a:t>
                      </a:r>
                      <a:endParaRPr lang="en-US" sz="700" dirty="0"/>
                    </a:p>
                  </a:txBody>
                  <a:tcPr/>
                </a:tc>
                <a:extLst>
                  <a:ext uri="{0D108BD9-81ED-4DB2-BD59-A6C34878D82A}">
                    <a16:rowId xmlns:a16="http://schemas.microsoft.com/office/drawing/2014/main" val="2306759338"/>
                  </a:ext>
                </a:extLst>
              </a:tr>
              <a:tr h="166543">
                <a:tc>
                  <a:txBody>
                    <a:bodyPr/>
                    <a:lstStyle/>
                    <a:p>
                      <a:r>
                        <a:rPr lang="en-US" sz="700" dirty="0" smtClean="0"/>
                        <a:t>Commits</a:t>
                      </a:r>
                      <a:endParaRPr lang="en-US" sz="700" dirty="0"/>
                    </a:p>
                  </a:txBody>
                  <a:tcPr/>
                </a:tc>
                <a:tc>
                  <a:txBody>
                    <a:bodyPr/>
                    <a:lstStyle/>
                    <a:p>
                      <a:r>
                        <a:rPr lang="en-US" sz="700" dirty="0" smtClean="0"/>
                        <a:t>Every commit related information stored as blob object</a:t>
                      </a:r>
                      <a:endParaRPr lang="en-US" sz="700" dirty="0"/>
                    </a:p>
                  </a:txBody>
                  <a:tcPr/>
                </a:tc>
                <a:extLst>
                  <a:ext uri="{0D108BD9-81ED-4DB2-BD59-A6C34878D82A}">
                    <a16:rowId xmlns:a16="http://schemas.microsoft.com/office/drawing/2014/main" val="1361022366"/>
                  </a:ext>
                </a:extLst>
              </a:tr>
              <a:tr h="166543">
                <a:tc>
                  <a:txBody>
                    <a:bodyPr/>
                    <a:lstStyle/>
                    <a:p>
                      <a:r>
                        <a:rPr lang="en-US" sz="700" dirty="0" smtClean="0"/>
                        <a:t>Tags</a:t>
                      </a:r>
                      <a:endParaRPr lang="en-US" sz="700" dirty="0"/>
                    </a:p>
                  </a:txBody>
                  <a:tcPr/>
                </a:tc>
                <a:tc>
                  <a:txBody>
                    <a:bodyPr/>
                    <a:lstStyle/>
                    <a:p>
                      <a:r>
                        <a:rPr lang="en-US" sz="700" dirty="0" smtClean="0"/>
                        <a:t>Stores tags created by the developer</a:t>
                      </a:r>
                      <a:endParaRPr lang="en-US" sz="700" dirty="0"/>
                    </a:p>
                  </a:txBody>
                  <a:tcPr/>
                </a:tc>
                <a:extLst>
                  <a:ext uri="{0D108BD9-81ED-4DB2-BD59-A6C34878D82A}">
                    <a16:rowId xmlns:a16="http://schemas.microsoft.com/office/drawing/2014/main" val="4241395633"/>
                  </a:ext>
                </a:extLst>
              </a:tr>
            </a:tbl>
          </a:graphicData>
        </a:graphic>
      </p:graphicFrame>
      <p:sp>
        <p:nvSpPr>
          <p:cNvPr id="7" name="TextBox 6"/>
          <p:cNvSpPr txBox="1"/>
          <p:nvPr/>
        </p:nvSpPr>
        <p:spPr>
          <a:xfrm>
            <a:off x="499400" y="2653025"/>
            <a:ext cx="3255818" cy="1231106"/>
          </a:xfrm>
          <a:prstGeom prst="rect">
            <a:avLst/>
          </a:prstGeom>
        </p:spPr>
        <p:txBody>
          <a:bodyPr wrap="square" lIns="0" tIns="0" rIns="0" bIns="0" rtlCol="0">
            <a:spAutoFit/>
          </a:bodyPr>
          <a:lstStyle/>
          <a:p>
            <a:pPr algn="l"/>
            <a:r>
              <a:rPr lang="en-US" dirty="0" smtClean="0">
                <a:solidFill>
                  <a:schemeClr val="tx2"/>
                </a:solidFill>
              </a:rPr>
              <a:t>Index</a:t>
            </a:r>
          </a:p>
          <a:p>
            <a:pPr algn="l"/>
            <a:endParaRPr lang="en-US" dirty="0" smtClean="0">
              <a:solidFill>
                <a:schemeClr val="tx2"/>
              </a:solidFill>
            </a:endParaRPr>
          </a:p>
          <a:p>
            <a:r>
              <a:rPr lang="en-US" sz="1100" dirty="0">
                <a:solidFill>
                  <a:schemeClr val="tx2"/>
                </a:solidFill>
              </a:rPr>
              <a:t>the index captures a version of the project’s overall structure at some moment in </a:t>
            </a:r>
            <a:r>
              <a:rPr lang="en-US" sz="1100" dirty="0" smtClean="0">
                <a:solidFill>
                  <a:schemeClr val="tx2"/>
                </a:solidFill>
              </a:rPr>
              <a:t>time.  Index file gets amended during staging and committing of code changes into repository.</a:t>
            </a:r>
          </a:p>
        </p:txBody>
      </p:sp>
      <p:pic>
        <p:nvPicPr>
          <p:cNvPr id="8" name="Picture 7"/>
          <p:cNvPicPr>
            <a:picLocks noChangeAspect="1"/>
          </p:cNvPicPr>
          <p:nvPr/>
        </p:nvPicPr>
        <p:blipFill>
          <a:blip r:embed="rId2"/>
          <a:stretch>
            <a:fillRect/>
          </a:stretch>
        </p:blipFill>
        <p:spPr>
          <a:xfrm>
            <a:off x="5342045" y="1033850"/>
            <a:ext cx="2534263" cy="3155406"/>
          </a:xfrm>
          <a:prstGeom prst="rect">
            <a:avLst/>
          </a:prstGeom>
        </p:spPr>
      </p:pic>
      <p:sp>
        <p:nvSpPr>
          <p:cNvPr id="9" name="Snip Same Side Corner Rectangle 8"/>
          <p:cNvSpPr/>
          <p:nvPr/>
        </p:nvSpPr>
        <p:spPr>
          <a:xfrm>
            <a:off x="7967231" y="377510"/>
            <a:ext cx="733424" cy="219075"/>
          </a:xfrm>
          <a:prstGeom prst="snip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Demo</a:t>
            </a:r>
            <a:endParaRPr lang="en-US" sz="1200" dirty="0"/>
          </a:p>
        </p:txBody>
      </p:sp>
      <p:sp>
        <p:nvSpPr>
          <p:cNvPr id="10" name="TextBox 9"/>
          <p:cNvSpPr txBox="1"/>
          <p:nvPr/>
        </p:nvSpPr>
        <p:spPr>
          <a:xfrm>
            <a:off x="499400" y="895351"/>
            <a:ext cx="3255818" cy="276999"/>
          </a:xfrm>
          <a:prstGeom prst="rect">
            <a:avLst/>
          </a:prstGeom>
        </p:spPr>
        <p:txBody>
          <a:bodyPr wrap="square" lIns="0" tIns="0" rIns="0" bIns="0" rtlCol="0">
            <a:spAutoFit/>
          </a:bodyPr>
          <a:lstStyle/>
          <a:p>
            <a:pPr algn="l"/>
            <a:r>
              <a:rPr lang="en-US" dirty="0" smtClean="0">
                <a:solidFill>
                  <a:schemeClr val="tx2"/>
                </a:solidFill>
              </a:rPr>
              <a:t>Objects</a:t>
            </a:r>
            <a:endParaRPr lang="en-US" sz="1100" dirty="0" smtClean="0">
              <a:solidFill>
                <a:schemeClr val="tx2"/>
              </a:solidFill>
            </a:endParaRPr>
          </a:p>
        </p:txBody>
      </p:sp>
    </p:spTree>
    <p:extLst>
      <p:ext uri="{BB962C8B-B14F-4D97-AF65-F5344CB8AC3E}">
        <p14:creationId xmlns:p14="http://schemas.microsoft.com/office/powerpoint/2010/main" val="58879729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.gitignore</a:t>
            </a:r>
            <a:br>
              <a:rPr lang="en-US" dirty="0"/>
            </a:br>
            <a:endParaRPr lang="en-US" dirty="0"/>
          </a:p>
        </p:txBody>
      </p:sp>
      <p:sp>
        <p:nvSpPr>
          <p:cNvPr id="4" name="Footer Placeholder 3"/>
          <p:cNvSpPr>
            <a:spLocks noGrp="1"/>
          </p:cNvSpPr>
          <p:nvPr>
            <p:ph type="ftr" sz="quarter" idx="3"/>
          </p:nvPr>
        </p:nvSpPr>
        <p:spPr/>
        <p:txBody>
          <a:bodyPr/>
          <a:lstStyle/>
          <a:p>
            <a:r>
              <a:rPr lang="en-US" dirty="0"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8</a:t>
            </a:fld>
            <a:endParaRPr lang="en-US" dirty="0"/>
          </a:p>
        </p:txBody>
      </p:sp>
      <p:sp>
        <p:nvSpPr>
          <p:cNvPr id="7" name="Rectangle 2"/>
          <p:cNvSpPr>
            <a:spLocks noChangeArrowheads="1"/>
          </p:cNvSpPr>
          <p:nvPr/>
        </p:nvSpPr>
        <p:spPr bwMode="auto">
          <a:xfrm>
            <a:off x="316508" y="725920"/>
            <a:ext cx="6555577" cy="3771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99188" anchor="ctr">
            <a:spAutoFit/>
          </a:bodyPr>
          <a:lstStyle/>
          <a:p>
            <a:r>
              <a:rPr lang="en-US" altLang="en-US" sz="1500" dirty="0">
                <a:solidFill>
                  <a:srgbClr val="4E443C"/>
                </a:solidFill>
              </a:rPr>
              <a:t>A </a:t>
            </a:r>
            <a:r>
              <a:rPr lang="en-US" altLang="en-US" sz="1500" dirty="0">
                <a:solidFill>
                  <a:srgbClr val="F14E32"/>
                </a:solidFill>
              </a:rPr>
              <a:t>gitignore</a:t>
            </a:r>
            <a:r>
              <a:rPr lang="en-US" altLang="en-US" sz="1500" dirty="0">
                <a:solidFill>
                  <a:srgbClr val="4E443C"/>
                </a:solidFill>
              </a:rPr>
              <a:t> file specifies intentionally untracked files that Git should ignore.</a:t>
            </a:r>
            <a:r>
              <a:rPr lang="en-US" altLang="en-US" sz="1500" dirty="0"/>
              <a:t> </a:t>
            </a:r>
          </a:p>
        </p:txBody>
      </p:sp>
      <p:sp>
        <p:nvSpPr>
          <p:cNvPr id="8" name="Rectangle 6"/>
          <p:cNvSpPr>
            <a:spLocks noChangeArrowheads="1"/>
          </p:cNvSpPr>
          <p:nvPr/>
        </p:nvSpPr>
        <p:spPr bwMode="auto">
          <a:xfrm>
            <a:off x="316508" y="1141220"/>
            <a:ext cx="8357592"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2311400" indent="-25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768600" indent="-25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225800" indent="-25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683000" indent="-254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Calibri" panose="020F0502020204030204" pitchFamily="34" charset="0"/>
              <a:buAutoNum type="arabicPeriod"/>
            </a:pPr>
            <a:r>
              <a:rPr lang="en-US" altLang="en-US" sz="1250" dirty="0">
                <a:solidFill>
                  <a:schemeClr val="tx2"/>
                </a:solidFill>
              </a:rPr>
              <a:t>A . </a:t>
            </a:r>
            <a:r>
              <a:rPr lang="en-US" altLang="en-US" sz="1250" b="1" dirty="0">
                <a:solidFill>
                  <a:schemeClr val="tx2"/>
                </a:solidFill>
              </a:rPr>
              <a:t>gitignore file</a:t>
            </a:r>
            <a:r>
              <a:rPr lang="en-US" altLang="en-US" sz="1250" dirty="0">
                <a:solidFill>
                  <a:schemeClr val="tx2"/>
                </a:solidFill>
              </a:rPr>
              <a:t> is a plain text file where each line contains a pattern for files/directories to ignore. Generally, this is placed in the root folder of the repository.</a:t>
            </a:r>
          </a:p>
          <a:p>
            <a:pPr>
              <a:buFont typeface="Calibri" panose="020F0502020204030204" pitchFamily="34" charset="0"/>
              <a:buAutoNum type="arabicPeriod"/>
            </a:pPr>
            <a:r>
              <a:rPr lang="en-US" altLang="en-US" sz="1250" dirty="0">
                <a:solidFill>
                  <a:schemeClr val="tx2"/>
                </a:solidFill>
              </a:rPr>
              <a:t>We can also have multiple . </a:t>
            </a:r>
            <a:r>
              <a:rPr lang="en-US" altLang="en-US" sz="1250" b="1" dirty="0">
                <a:solidFill>
                  <a:schemeClr val="tx2"/>
                </a:solidFill>
              </a:rPr>
              <a:t>gitignore files</a:t>
            </a:r>
            <a:endParaRPr lang="en-US" altLang="en-US" sz="1250" dirty="0">
              <a:solidFill>
                <a:schemeClr val="tx2"/>
              </a:solidFill>
            </a:endParaRPr>
          </a:p>
        </p:txBody>
      </p:sp>
      <p:pic>
        <p:nvPicPr>
          <p:cNvPr id="9" name="Picture 7"/>
          <p:cNvPicPr>
            <a:picLocks noChangeAspect="1" noChangeArrowheads="1"/>
          </p:cNvPicPr>
          <p:nvPr/>
        </p:nvPicPr>
        <p:blipFill>
          <a:blip r:embed="rId2">
            <a:extLst>
              <a:ext uri="{28A0092B-C50C-407E-A947-70E740481C1C}">
                <a14:useLocalDpi xmlns:a14="http://schemas.microsoft.com/office/drawing/2010/main" val="0"/>
              </a:ext>
            </a:extLst>
          </a:blip>
          <a:srcRect l="12660" t="10526"/>
          <a:stretch>
            <a:fillRect/>
          </a:stretch>
        </p:blipFill>
        <p:spPr bwMode="auto">
          <a:xfrm>
            <a:off x="384048" y="1992294"/>
            <a:ext cx="3411141" cy="204886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0" name="Oval 9"/>
          <p:cNvSpPr/>
          <p:nvPr/>
        </p:nvSpPr>
        <p:spPr>
          <a:xfrm>
            <a:off x="384048" y="3218638"/>
            <a:ext cx="491133" cy="183554"/>
          </a:xfrm>
          <a:prstGeom prst="ellipse">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25"/>
          </a:p>
        </p:txBody>
      </p:sp>
      <p:pic>
        <p:nvPicPr>
          <p:cNvPr id="11" name="Picture 9"/>
          <p:cNvPicPr>
            <a:picLocks noChangeAspect="1" noChangeArrowheads="1"/>
          </p:cNvPicPr>
          <p:nvPr/>
        </p:nvPicPr>
        <p:blipFill>
          <a:blip r:embed="rId3">
            <a:extLst>
              <a:ext uri="{28A0092B-C50C-407E-A947-70E740481C1C}">
                <a14:useLocalDpi xmlns:a14="http://schemas.microsoft.com/office/drawing/2010/main" val="0"/>
              </a:ext>
            </a:extLst>
          </a:blip>
          <a:srcRect l="11572" t="30795"/>
          <a:stretch>
            <a:fillRect/>
          </a:stretch>
        </p:blipFill>
        <p:spPr bwMode="auto">
          <a:xfrm>
            <a:off x="4125911" y="1992294"/>
            <a:ext cx="4551801" cy="196248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99100" y="4341291"/>
            <a:ext cx="5872758" cy="261610"/>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anchor="ctr">
            <a:spAutoFit/>
          </a:bodyPr>
          <a:lstStyle/>
          <a:p>
            <a:pPr algn="ctr">
              <a:defRPr/>
            </a:pPr>
            <a:r>
              <a:rPr lang="en-US" sz="1100" b="1" i="1" dirty="0">
                <a:solidFill>
                  <a:schemeClr val="tx2"/>
                </a:solidFill>
              </a:rPr>
              <a:t>Note: </a:t>
            </a:r>
            <a:r>
              <a:rPr lang="en-US" sz="1100" i="1" dirty="0">
                <a:solidFill>
                  <a:schemeClr val="tx2"/>
                </a:solidFill>
              </a:rPr>
              <a:t>The gitignore file should contain the ignore files like jars, reports, war, files etc.</a:t>
            </a:r>
          </a:p>
        </p:txBody>
      </p:sp>
    </p:spTree>
    <p:extLst>
      <p:ext uri="{BB962C8B-B14F-4D97-AF65-F5344CB8AC3E}">
        <p14:creationId xmlns:p14="http://schemas.microsoft.com/office/powerpoint/2010/main" val="397861802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048" y="2134295"/>
            <a:ext cx="8417052" cy="401088"/>
          </a:xfrm>
        </p:spPr>
        <p:txBody>
          <a:bodyPr/>
          <a:lstStyle/>
          <a:p>
            <a:pPr algn="ctr"/>
            <a:r>
              <a:rPr lang="en-US" dirty="0" smtClean="0"/>
              <a:t>GitHub – The Remote Repository</a:t>
            </a:r>
            <a:endParaRPr lang="en-US" dirty="0"/>
          </a:p>
        </p:txBody>
      </p:sp>
      <p:sp>
        <p:nvSpPr>
          <p:cNvPr id="3" name="Content Placeholder 2"/>
          <p:cNvSpPr>
            <a:spLocks noGrp="1"/>
          </p:cNvSpPr>
          <p:nvPr>
            <p:ph sz="quarter" idx="13"/>
          </p:nvPr>
        </p:nvSpPr>
        <p:spPr>
          <a:xfrm>
            <a:off x="381000" y="2554429"/>
            <a:ext cx="8417052" cy="292677"/>
          </a:xfrm>
        </p:spPr>
        <p:txBody>
          <a:bodyPr/>
          <a:lstStyle/>
          <a:p>
            <a:pPr algn="ctr"/>
            <a:r>
              <a:rPr lang="en-US" dirty="0" smtClean="0"/>
              <a:t>This section dedicated to learning GitHub cloud.</a:t>
            </a:r>
            <a:endParaRPr lang="en-US" dirty="0"/>
          </a:p>
        </p:txBody>
      </p:sp>
      <p:sp>
        <p:nvSpPr>
          <p:cNvPr id="4" name="Footer Placeholder 3"/>
          <p:cNvSpPr>
            <a:spLocks noGrp="1"/>
          </p:cNvSpPr>
          <p:nvPr>
            <p:ph type="ftr" sz="quarter" idx="3"/>
          </p:nvPr>
        </p:nvSpPr>
        <p:spPr/>
        <p:txBody>
          <a:bodyPr/>
          <a:lstStyle/>
          <a:p>
            <a:r>
              <a:rPr lang="en-US" smtClean="0"/>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9</a:t>
            </a:fld>
            <a:endParaRPr lang="en-US" dirty="0"/>
          </a:p>
        </p:txBody>
      </p:sp>
    </p:spTree>
    <p:extLst>
      <p:ext uri="{BB962C8B-B14F-4D97-AF65-F5344CB8AC3E}">
        <p14:creationId xmlns:p14="http://schemas.microsoft.com/office/powerpoint/2010/main" val="58772888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E723CDD3B36645B4FE5D4EA9702E82" ma:contentTypeVersion="10" ma:contentTypeDescription="Create a new document." ma:contentTypeScope="" ma:versionID="3816a45ca2e7039d05badded9d5c077e">
  <xsd:schema xmlns:xsd="http://www.w3.org/2001/XMLSchema" xmlns:xs="http://www.w3.org/2001/XMLSchema" xmlns:p="http://schemas.microsoft.com/office/2006/metadata/properties" xmlns:ns3="e7523cbc-5585-4a6a-b849-00b1d7a3ec5f" targetNamespace="http://schemas.microsoft.com/office/2006/metadata/properties" ma:root="true" ma:fieldsID="083c815167316a4f503c2e81441fc05a" ns3:_="">
    <xsd:import namespace="e7523cbc-5585-4a6a-b849-00b1d7a3ec5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523cbc-5585-4a6a-b849-00b1d7a3ec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A38506-1E3E-4C16-8455-4F4FC38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523cbc-5585-4a6a-b849-00b1d7a3ec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3.xml><?xml version="1.0" encoding="utf-8"?>
<ds:datastoreItem xmlns:ds="http://schemas.openxmlformats.org/officeDocument/2006/customXml" ds:itemID="{DA421221-6257-44B8-A0C2-D26A1BFC5168}">
  <ds:schemaRefs>
    <ds:schemaRef ds:uri="e7523cbc-5585-4a6a-b849-00b1d7a3ec5f"/>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www.w3.org/XML/1998/namespace"/>
    <ds:schemaRef ds:uri="http://purl.org/dc/terms/"/>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54328</TotalTime>
  <Words>3917</Words>
  <Application>Microsoft Office PowerPoint</Application>
  <PresentationFormat>On-screen Show (16:9)</PresentationFormat>
  <Paragraphs>518</Paragraphs>
  <Slides>34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-apple-system</vt:lpstr>
      <vt:lpstr>Arial</vt:lpstr>
      <vt:lpstr>Arial Regular</vt:lpstr>
      <vt:lpstr>Calibri</vt:lpstr>
      <vt:lpstr>Calibri Light</vt:lpstr>
      <vt:lpstr>Courier New</vt:lpstr>
      <vt:lpstr>Nimbus</vt:lpstr>
      <vt:lpstr>Segoe UI</vt:lpstr>
      <vt:lpstr>SFMono-Regular</vt:lpstr>
      <vt:lpstr>Wingdings</vt:lpstr>
      <vt:lpstr>Cognizantnewbrand</vt:lpstr>
      <vt:lpstr>GitHub Training Session </vt:lpstr>
      <vt:lpstr>Agenda</vt:lpstr>
      <vt:lpstr>Distributed Versioning Control System (DVCS) Overview</vt:lpstr>
      <vt:lpstr>Key Differences</vt:lpstr>
      <vt:lpstr>GitHub Enterprise Setup</vt:lpstr>
      <vt:lpstr>Setup Git and Configuration</vt:lpstr>
      <vt:lpstr>Git Internal Storage</vt:lpstr>
      <vt:lpstr>Using .gitignore </vt:lpstr>
      <vt:lpstr>GitHub – The Remote Repository</vt:lpstr>
      <vt:lpstr>Creating free account with GitHub</vt:lpstr>
      <vt:lpstr>GitHub Glossary</vt:lpstr>
      <vt:lpstr>GitHub APIs</vt:lpstr>
      <vt:lpstr>Webhooks and Integrations: </vt:lpstr>
      <vt:lpstr>Setup Organization, Collaborators</vt:lpstr>
      <vt:lpstr>Members and Roles</vt:lpstr>
      <vt:lpstr>Team </vt:lpstr>
      <vt:lpstr>Creating Repository</vt:lpstr>
      <vt:lpstr>Markdown Overview</vt:lpstr>
      <vt:lpstr>SSH Key sharing</vt:lpstr>
      <vt:lpstr>SSH Key sharing</vt:lpstr>
      <vt:lpstr>SSH Key sharing</vt:lpstr>
      <vt:lpstr>Fork, Cloning</vt:lpstr>
      <vt:lpstr>Fetch and Pull </vt:lpstr>
      <vt:lpstr>Branching and Merging</vt:lpstr>
      <vt:lpstr>Idle Branching Strategy</vt:lpstr>
      <vt:lpstr>Git CheckOut</vt:lpstr>
      <vt:lpstr>Commit changes</vt:lpstr>
      <vt:lpstr>Type of Merges</vt:lpstr>
      <vt:lpstr>GIT Push</vt:lpstr>
      <vt:lpstr>Opening pull request</vt:lpstr>
      <vt:lpstr>GitHub Issues</vt:lpstr>
      <vt:lpstr>Project Kanban dashboard</vt:lpstr>
      <vt:lpstr>Recommended eBooks and links</vt:lpstr>
      <vt:lpstr>Thank You</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OCM CoE - Capabilities</dc:title>
  <dc:subject/>
  <dc:creator>Cole, Ladawna (Cognizant)</dc:creator>
  <cp:keywords/>
  <dc:description/>
  <cp:lastModifiedBy>Ragunathan, Adhisivan (Cognizant)</cp:lastModifiedBy>
  <cp:revision>2658</cp:revision>
  <cp:lastPrinted>2020-02-12T20:07:34Z</cp:lastPrinted>
  <dcterms:created xsi:type="dcterms:W3CDTF">2018-08-01T04:55:58Z</dcterms:created>
  <dcterms:modified xsi:type="dcterms:W3CDTF">2020-06-12T10:40:25Z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0x010100DAE723CDD3B36645B4FE5D4EA9702E82</vt:lpwstr>
  </property>
</Properties>
</file>