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4"/>
  </p:sldMasterIdLst>
  <p:notesMasterIdLst>
    <p:notesMasterId r:id="rId46"/>
  </p:notesMasterIdLst>
  <p:handoutMasterIdLst>
    <p:handoutMasterId r:id="rId47"/>
  </p:handoutMasterIdLst>
  <p:sldIdLst>
    <p:sldId id="2112" r:id="rId5"/>
    <p:sldId id="2217" r:id="rId6"/>
    <p:sldId id="2219" r:id="rId7"/>
    <p:sldId id="2221" r:id="rId8"/>
    <p:sldId id="2249" r:id="rId9"/>
    <p:sldId id="2250" r:id="rId10"/>
    <p:sldId id="2251" r:id="rId11"/>
    <p:sldId id="2252" r:id="rId12"/>
    <p:sldId id="2253" r:id="rId13"/>
    <p:sldId id="2254" r:id="rId14"/>
    <p:sldId id="2255" r:id="rId15"/>
    <p:sldId id="2256" r:id="rId16"/>
    <p:sldId id="2257" r:id="rId17"/>
    <p:sldId id="2225" r:id="rId18"/>
    <p:sldId id="2244" r:id="rId19"/>
    <p:sldId id="2245" r:id="rId20"/>
    <p:sldId id="2246" r:id="rId21"/>
    <p:sldId id="2247" r:id="rId22"/>
    <p:sldId id="2248" r:id="rId23"/>
    <p:sldId id="2230" r:id="rId24"/>
    <p:sldId id="2231" r:id="rId25"/>
    <p:sldId id="2232" r:id="rId26"/>
    <p:sldId id="2233" r:id="rId27"/>
    <p:sldId id="2234" r:id="rId28"/>
    <p:sldId id="2235" r:id="rId29"/>
    <p:sldId id="2236" r:id="rId30"/>
    <p:sldId id="2237" r:id="rId31"/>
    <p:sldId id="2238" r:id="rId32"/>
    <p:sldId id="2239" r:id="rId33"/>
    <p:sldId id="2240" r:id="rId34"/>
    <p:sldId id="2241" r:id="rId35"/>
    <p:sldId id="2242" r:id="rId36"/>
    <p:sldId id="2243" r:id="rId37"/>
    <p:sldId id="2258" r:id="rId38"/>
    <p:sldId id="2259" r:id="rId39"/>
    <p:sldId id="2260" r:id="rId40"/>
    <p:sldId id="2261" r:id="rId41"/>
    <p:sldId id="2262" r:id="rId42"/>
    <p:sldId id="2263" r:id="rId43"/>
    <p:sldId id="2264" r:id="rId44"/>
    <p:sldId id="2128"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CC4B714-CF09-1D4F-8557-026836CAAC25}">
          <p14:sldIdLst>
            <p14:sldId id="2112"/>
          </p14:sldIdLst>
        </p14:section>
        <p14:section name="Main Content Slides" id="{1A22F92B-4816-4B47-BC91-189589120950}">
          <p14:sldIdLst>
            <p14:sldId id="2217"/>
            <p14:sldId id="2219"/>
            <p14:sldId id="2221"/>
            <p14:sldId id="2249"/>
            <p14:sldId id="2250"/>
            <p14:sldId id="2251"/>
            <p14:sldId id="2252"/>
            <p14:sldId id="2253"/>
            <p14:sldId id="2254"/>
            <p14:sldId id="2255"/>
            <p14:sldId id="2256"/>
            <p14:sldId id="2257"/>
            <p14:sldId id="2225"/>
            <p14:sldId id="2244"/>
            <p14:sldId id="2245"/>
            <p14:sldId id="2246"/>
            <p14:sldId id="2247"/>
            <p14:sldId id="2248"/>
            <p14:sldId id="2230"/>
            <p14:sldId id="2231"/>
            <p14:sldId id="2232"/>
            <p14:sldId id="2233"/>
            <p14:sldId id="2234"/>
            <p14:sldId id="2235"/>
            <p14:sldId id="2236"/>
            <p14:sldId id="2237"/>
            <p14:sldId id="2238"/>
            <p14:sldId id="2239"/>
            <p14:sldId id="2240"/>
            <p14:sldId id="2241"/>
            <p14:sldId id="2242"/>
            <p14:sldId id="2243"/>
            <p14:sldId id="2258"/>
            <p14:sldId id="2259"/>
            <p14:sldId id="2260"/>
            <p14:sldId id="2261"/>
            <p14:sldId id="2262"/>
            <p14:sldId id="2263"/>
            <p14:sldId id="2264"/>
          </p14:sldIdLst>
        </p14:section>
        <p14:section name="Divider Slides" id="{D255E154-F5F1-7149-8630-FB0EB740939B}">
          <p14:sldIdLst>
            <p14:sldId id="21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lbach, Chris (Cognizant)" initials="AC(" lastIdx="3" clrIdx="0">
    <p:extLst>
      <p:ext uri="{19B8F6BF-5375-455C-9EA6-DF929625EA0E}">
        <p15:presenceInfo xmlns:p15="http://schemas.microsoft.com/office/powerpoint/2012/main" userId="S-1-5-21-1178368992-402679808-390482200-2418934" providerId="AD"/>
      </p:ext>
    </p:extLst>
  </p:cmAuthor>
  <p:cmAuthor id="2" name="Holsinger, Sophie (Contractor)" initials="HS(" lastIdx="2" clrIdx="1">
    <p:extLst>
      <p:ext uri="{19B8F6BF-5375-455C-9EA6-DF929625EA0E}">
        <p15:presenceInfo xmlns:p15="http://schemas.microsoft.com/office/powerpoint/2012/main" userId="S::745207@cognizant.com::be76981d-d1d7-4226-a9d6-fb7fa2b102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C40"/>
    <a:srgbClr val="D9D9D9"/>
    <a:srgbClr val="000063"/>
    <a:srgbClr val="00075F"/>
    <a:srgbClr val="328DFF"/>
    <a:srgbClr val="00065E"/>
    <a:srgbClr val="050E48"/>
    <a:srgbClr val="221181"/>
    <a:srgbClr val="020B51"/>
    <a:srgbClr val="021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D96653-B3E9-47DE-96EC-B6AFEB751F7F}" v="3" dt="2020-06-10T10:30:23.953"/>
  </p1510:revLst>
</p1510:revInfo>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97" autoAdjust="0"/>
    <p:restoredTop sz="96879" autoAdjust="0"/>
  </p:normalViewPr>
  <p:slideViewPr>
    <p:cSldViewPr snapToGrid="0">
      <p:cViewPr varScale="1">
        <p:scale>
          <a:sx n="97" d="100"/>
          <a:sy n="97" d="100"/>
        </p:scale>
        <p:origin x="264" y="78"/>
      </p:cViewPr>
      <p:guideLst/>
    </p:cSldViewPr>
  </p:slideViewPr>
  <p:outlineViewPr>
    <p:cViewPr>
      <p:scale>
        <a:sx n="33" d="100"/>
        <a:sy n="33" d="100"/>
      </p:scale>
      <p:origin x="0" y="-11296"/>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121" d="100"/>
          <a:sy n="12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66"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 Manoj Reddy (Cognizant)" userId="3aed5c54-8d17-41e4-96bc-53e3cf5c6d8d" providerId="ADAL" clId="{BBD96653-B3E9-47DE-96EC-B6AFEB751F7F}"/>
    <pc:docChg chg="custSel addSld delSld modSld sldOrd modSection">
      <pc:chgData name="D, Manoj Reddy (Cognizant)" userId="3aed5c54-8d17-41e4-96bc-53e3cf5c6d8d" providerId="ADAL" clId="{BBD96653-B3E9-47DE-96EC-B6AFEB751F7F}" dt="2020-06-11T08:04:03.317" v="319" actId="47"/>
      <pc:docMkLst>
        <pc:docMk/>
      </pc:docMkLst>
      <pc:sldChg chg="modSp mod">
        <pc:chgData name="D, Manoj Reddy (Cognizant)" userId="3aed5c54-8d17-41e4-96bc-53e3cf5c6d8d" providerId="ADAL" clId="{BBD96653-B3E9-47DE-96EC-B6AFEB751F7F}" dt="2020-06-10T07:07:15.953" v="28" actId="20577"/>
        <pc:sldMkLst>
          <pc:docMk/>
          <pc:sldMk cId="2456754670" sldId="2112"/>
        </pc:sldMkLst>
        <pc:spChg chg="mod">
          <ac:chgData name="D, Manoj Reddy (Cognizant)" userId="3aed5c54-8d17-41e4-96bc-53e3cf5c6d8d" providerId="ADAL" clId="{BBD96653-B3E9-47DE-96EC-B6AFEB751F7F}" dt="2020-06-10T07:07:09.762" v="19" actId="20577"/>
          <ac:spMkLst>
            <pc:docMk/>
            <pc:sldMk cId="2456754670" sldId="2112"/>
            <ac:spMk id="2" creationId="{00000000-0000-0000-0000-000000000000}"/>
          </ac:spMkLst>
        </pc:spChg>
        <pc:spChg chg="mod">
          <ac:chgData name="D, Manoj Reddy (Cognizant)" userId="3aed5c54-8d17-41e4-96bc-53e3cf5c6d8d" providerId="ADAL" clId="{BBD96653-B3E9-47DE-96EC-B6AFEB751F7F}" dt="2020-06-10T07:07:15.953" v="28" actId="20577"/>
          <ac:spMkLst>
            <pc:docMk/>
            <pc:sldMk cId="2456754670" sldId="2112"/>
            <ac:spMk id="5" creationId="{7617C62E-0EDE-0B4D-AC45-361F7429018C}"/>
          </ac:spMkLst>
        </pc:spChg>
      </pc:sldChg>
      <pc:sldChg chg="modSp mod">
        <pc:chgData name="D, Manoj Reddy (Cognizant)" userId="3aed5c54-8d17-41e4-96bc-53e3cf5c6d8d" providerId="ADAL" clId="{BBD96653-B3E9-47DE-96EC-B6AFEB751F7F}" dt="2020-06-10T10:10:26.610" v="125" actId="20577"/>
        <pc:sldMkLst>
          <pc:docMk/>
          <pc:sldMk cId="2173345621" sldId="2128"/>
        </pc:sldMkLst>
        <pc:spChg chg="mod">
          <ac:chgData name="D, Manoj Reddy (Cognizant)" userId="3aed5c54-8d17-41e4-96bc-53e3cf5c6d8d" providerId="ADAL" clId="{BBD96653-B3E9-47DE-96EC-B6AFEB751F7F}" dt="2020-06-10T10:09:47.241" v="98" actId="20577"/>
          <ac:spMkLst>
            <pc:docMk/>
            <pc:sldMk cId="2173345621" sldId="2128"/>
            <ac:spMk id="2" creationId="{FB1079CE-1157-1949-82DC-628D3FB1658D}"/>
          </ac:spMkLst>
        </pc:spChg>
        <pc:spChg chg="mod">
          <ac:chgData name="D, Manoj Reddy (Cognizant)" userId="3aed5c54-8d17-41e4-96bc-53e3cf5c6d8d" providerId="ADAL" clId="{BBD96653-B3E9-47DE-96EC-B6AFEB751F7F}" dt="2020-06-10T10:10:26.610" v="125" actId="20577"/>
          <ac:spMkLst>
            <pc:docMk/>
            <pc:sldMk cId="2173345621" sldId="2128"/>
            <ac:spMk id="3" creationId="{8D0AD2C5-24F5-ED48-B57A-BB5AFBAC60A6}"/>
          </ac:spMkLst>
        </pc:spChg>
      </pc:sldChg>
      <pc:sldChg chg="delSp modSp mod">
        <pc:chgData name="D, Manoj Reddy (Cognizant)" userId="3aed5c54-8d17-41e4-96bc-53e3cf5c6d8d" providerId="ADAL" clId="{BBD96653-B3E9-47DE-96EC-B6AFEB751F7F}" dt="2020-06-11T07:47:05.514" v="268"/>
        <pc:sldMkLst>
          <pc:docMk/>
          <pc:sldMk cId="458632382" sldId="2130"/>
        </pc:sldMkLst>
        <pc:spChg chg="del">
          <ac:chgData name="D, Manoj Reddy (Cognizant)" userId="3aed5c54-8d17-41e4-96bc-53e3cf5c6d8d" providerId="ADAL" clId="{BBD96653-B3E9-47DE-96EC-B6AFEB751F7F}" dt="2020-06-11T07:46:51.839" v="254" actId="478"/>
          <ac:spMkLst>
            <pc:docMk/>
            <pc:sldMk cId="458632382" sldId="2130"/>
            <ac:spMk id="29" creationId="{00000000-0000-0000-0000-000000000000}"/>
          </ac:spMkLst>
        </pc:spChg>
        <pc:spChg chg="del mod">
          <ac:chgData name="D, Manoj Reddy (Cognizant)" userId="3aed5c54-8d17-41e4-96bc-53e3cf5c6d8d" providerId="ADAL" clId="{BBD96653-B3E9-47DE-96EC-B6AFEB751F7F}" dt="2020-06-11T07:47:05.514" v="268"/>
          <ac:spMkLst>
            <pc:docMk/>
            <pc:sldMk cId="458632382" sldId="2130"/>
            <ac:spMk id="35" creationId="{00000000-0000-0000-0000-000000000000}"/>
          </ac:spMkLst>
        </pc:spChg>
        <pc:spChg chg="del">
          <ac:chgData name="D, Manoj Reddy (Cognizant)" userId="3aed5c54-8d17-41e4-96bc-53e3cf5c6d8d" providerId="ADAL" clId="{BBD96653-B3E9-47DE-96EC-B6AFEB751F7F}" dt="2020-06-11T07:46:35.582" v="235" actId="478"/>
          <ac:spMkLst>
            <pc:docMk/>
            <pc:sldMk cId="458632382" sldId="2130"/>
            <ac:spMk id="63" creationId="{00000000-0000-0000-0000-000000000000}"/>
          </ac:spMkLst>
        </pc:spChg>
        <pc:spChg chg="del mod">
          <ac:chgData name="D, Manoj Reddy (Cognizant)" userId="3aed5c54-8d17-41e4-96bc-53e3cf5c6d8d" providerId="ADAL" clId="{BBD96653-B3E9-47DE-96EC-B6AFEB751F7F}" dt="2020-06-11T07:46:51.842" v="256"/>
          <ac:spMkLst>
            <pc:docMk/>
            <pc:sldMk cId="458632382" sldId="2130"/>
            <ac:spMk id="64" creationId="{00000000-0000-0000-0000-000000000000}"/>
          </ac:spMkLst>
        </pc:spChg>
        <pc:spChg chg="del">
          <ac:chgData name="D, Manoj Reddy (Cognizant)" userId="3aed5c54-8d17-41e4-96bc-53e3cf5c6d8d" providerId="ADAL" clId="{BBD96653-B3E9-47DE-96EC-B6AFEB751F7F}" dt="2020-06-11T07:46:32.930" v="234" actId="478"/>
          <ac:spMkLst>
            <pc:docMk/>
            <pc:sldMk cId="458632382" sldId="2130"/>
            <ac:spMk id="65" creationId="{00000000-0000-0000-0000-000000000000}"/>
          </ac:spMkLst>
        </pc:spChg>
        <pc:grpChg chg="del">
          <ac:chgData name="D, Manoj Reddy (Cognizant)" userId="3aed5c54-8d17-41e4-96bc-53e3cf5c6d8d" providerId="ADAL" clId="{BBD96653-B3E9-47DE-96EC-B6AFEB751F7F}" dt="2020-06-11T07:47:05.509" v="266" actId="478"/>
          <ac:grpSpMkLst>
            <pc:docMk/>
            <pc:sldMk cId="458632382" sldId="2130"/>
            <ac:grpSpMk id="48" creationId="{00000000-0000-0000-0000-000000000000}"/>
          </ac:grpSpMkLst>
        </pc:grpChg>
      </pc:sldChg>
      <pc:sldChg chg="modSp mod">
        <pc:chgData name="D, Manoj Reddy (Cognizant)" userId="3aed5c54-8d17-41e4-96bc-53e3cf5c6d8d" providerId="ADAL" clId="{BBD96653-B3E9-47DE-96EC-B6AFEB751F7F}" dt="2020-06-10T14:22:17.210" v="212" actId="113"/>
        <pc:sldMkLst>
          <pc:docMk/>
          <pc:sldMk cId="2639826166" sldId="2131"/>
        </pc:sldMkLst>
        <pc:spChg chg="mod">
          <ac:chgData name="D, Manoj Reddy (Cognizant)" userId="3aed5c54-8d17-41e4-96bc-53e3cf5c6d8d" providerId="ADAL" clId="{BBD96653-B3E9-47DE-96EC-B6AFEB751F7F}" dt="2020-06-10T14:22:17.210" v="212" actId="113"/>
          <ac:spMkLst>
            <pc:docMk/>
            <pc:sldMk cId="2639826166" sldId="2131"/>
            <ac:spMk id="4" creationId="{00000000-0000-0000-0000-000000000000}"/>
          </ac:spMkLst>
        </pc:spChg>
      </pc:sldChg>
      <pc:sldChg chg="del">
        <pc:chgData name="D, Manoj Reddy (Cognizant)" userId="3aed5c54-8d17-41e4-96bc-53e3cf5c6d8d" providerId="ADAL" clId="{BBD96653-B3E9-47DE-96EC-B6AFEB751F7F}" dt="2020-06-10T09:14:10.235" v="55" actId="2696"/>
        <pc:sldMkLst>
          <pc:docMk/>
          <pc:sldMk cId="4131860247" sldId="2132"/>
        </pc:sldMkLst>
      </pc:sldChg>
      <pc:sldChg chg="ord">
        <pc:chgData name="D, Manoj Reddy (Cognizant)" userId="3aed5c54-8d17-41e4-96bc-53e3cf5c6d8d" providerId="ADAL" clId="{BBD96653-B3E9-47DE-96EC-B6AFEB751F7F}" dt="2020-06-11T07:52:58.517" v="275"/>
        <pc:sldMkLst>
          <pc:docMk/>
          <pc:sldMk cId="815748328" sldId="2133"/>
        </pc:sldMkLst>
      </pc:sldChg>
      <pc:sldChg chg="del">
        <pc:chgData name="D, Manoj Reddy (Cognizant)" userId="3aed5c54-8d17-41e4-96bc-53e3cf5c6d8d" providerId="ADAL" clId="{BBD96653-B3E9-47DE-96EC-B6AFEB751F7F}" dt="2020-06-11T07:44:56.597" v="233" actId="47"/>
        <pc:sldMkLst>
          <pc:docMk/>
          <pc:sldMk cId="108942526" sldId="2136"/>
        </pc:sldMkLst>
      </pc:sldChg>
      <pc:sldChg chg="del ord">
        <pc:chgData name="D, Manoj Reddy (Cognizant)" userId="3aed5c54-8d17-41e4-96bc-53e3cf5c6d8d" providerId="ADAL" clId="{BBD96653-B3E9-47DE-96EC-B6AFEB751F7F}" dt="2020-06-10T10:27:54.359" v="133" actId="2696"/>
        <pc:sldMkLst>
          <pc:docMk/>
          <pc:sldMk cId="1429418124" sldId="2137"/>
        </pc:sldMkLst>
      </pc:sldChg>
      <pc:sldChg chg="del">
        <pc:chgData name="D, Manoj Reddy (Cognizant)" userId="3aed5c54-8d17-41e4-96bc-53e3cf5c6d8d" providerId="ADAL" clId="{BBD96653-B3E9-47DE-96EC-B6AFEB751F7F}" dt="2020-06-11T07:39:09.009" v="226" actId="47"/>
        <pc:sldMkLst>
          <pc:docMk/>
          <pc:sldMk cId="1467840525" sldId="2139"/>
        </pc:sldMkLst>
      </pc:sldChg>
      <pc:sldChg chg="del ord">
        <pc:chgData name="D, Manoj Reddy (Cognizant)" userId="3aed5c54-8d17-41e4-96bc-53e3cf5c6d8d" providerId="ADAL" clId="{BBD96653-B3E9-47DE-96EC-B6AFEB751F7F}" dt="2020-06-11T07:51:06.371" v="273" actId="47"/>
        <pc:sldMkLst>
          <pc:docMk/>
          <pc:sldMk cId="2561194701" sldId="2141"/>
        </pc:sldMkLst>
      </pc:sldChg>
      <pc:sldChg chg="del">
        <pc:chgData name="D, Manoj Reddy (Cognizant)" userId="3aed5c54-8d17-41e4-96bc-53e3cf5c6d8d" providerId="ADAL" clId="{BBD96653-B3E9-47DE-96EC-B6AFEB751F7F}" dt="2020-06-11T07:39:11.744" v="227" actId="47"/>
        <pc:sldMkLst>
          <pc:docMk/>
          <pc:sldMk cId="3453495879" sldId="2142"/>
        </pc:sldMkLst>
      </pc:sldChg>
      <pc:sldChg chg="del">
        <pc:chgData name="D, Manoj Reddy (Cognizant)" userId="3aed5c54-8d17-41e4-96bc-53e3cf5c6d8d" providerId="ADAL" clId="{BBD96653-B3E9-47DE-96EC-B6AFEB751F7F}" dt="2020-06-11T07:40:50.676" v="229" actId="47"/>
        <pc:sldMkLst>
          <pc:docMk/>
          <pc:sldMk cId="3898272048" sldId="2148"/>
        </pc:sldMkLst>
      </pc:sldChg>
      <pc:sldChg chg="del">
        <pc:chgData name="D, Manoj Reddy (Cognizant)" userId="3aed5c54-8d17-41e4-96bc-53e3cf5c6d8d" providerId="ADAL" clId="{BBD96653-B3E9-47DE-96EC-B6AFEB751F7F}" dt="2020-06-11T07:40:42.890" v="228" actId="47"/>
        <pc:sldMkLst>
          <pc:docMk/>
          <pc:sldMk cId="1273800456" sldId="2149"/>
        </pc:sldMkLst>
      </pc:sldChg>
      <pc:sldChg chg="del">
        <pc:chgData name="D, Manoj Reddy (Cognizant)" userId="3aed5c54-8d17-41e4-96bc-53e3cf5c6d8d" providerId="ADAL" clId="{BBD96653-B3E9-47DE-96EC-B6AFEB751F7F}" dt="2020-06-11T07:31:16.044" v="222" actId="47"/>
        <pc:sldMkLst>
          <pc:docMk/>
          <pc:sldMk cId="4103751307" sldId="2150"/>
        </pc:sldMkLst>
      </pc:sldChg>
      <pc:sldChg chg="del">
        <pc:chgData name="D, Manoj Reddy (Cognizant)" userId="3aed5c54-8d17-41e4-96bc-53e3cf5c6d8d" providerId="ADAL" clId="{BBD96653-B3E9-47DE-96EC-B6AFEB751F7F}" dt="2020-06-11T07:50:05.770" v="272" actId="47"/>
        <pc:sldMkLst>
          <pc:docMk/>
          <pc:sldMk cId="3660286245" sldId="2151"/>
        </pc:sldMkLst>
      </pc:sldChg>
      <pc:sldChg chg="del">
        <pc:chgData name="D, Manoj Reddy (Cognizant)" userId="3aed5c54-8d17-41e4-96bc-53e3cf5c6d8d" providerId="ADAL" clId="{BBD96653-B3E9-47DE-96EC-B6AFEB751F7F}" dt="2020-06-11T07:41:15.730" v="230" actId="2696"/>
        <pc:sldMkLst>
          <pc:docMk/>
          <pc:sldMk cId="3610362277" sldId="2152"/>
        </pc:sldMkLst>
      </pc:sldChg>
      <pc:sldChg chg="del">
        <pc:chgData name="D, Manoj Reddy (Cognizant)" userId="3aed5c54-8d17-41e4-96bc-53e3cf5c6d8d" providerId="ADAL" clId="{BBD96653-B3E9-47DE-96EC-B6AFEB751F7F}" dt="2020-06-11T07:49:57.792" v="271" actId="47"/>
        <pc:sldMkLst>
          <pc:docMk/>
          <pc:sldMk cId="1439020391" sldId="2156"/>
        </pc:sldMkLst>
      </pc:sldChg>
      <pc:sldChg chg="modSp del mod">
        <pc:chgData name="D, Manoj Reddy (Cognizant)" userId="3aed5c54-8d17-41e4-96bc-53e3cf5c6d8d" providerId="ADAL" clId="{BBD96653-B3E9-47DE-96EC-B6AFEB751F7F}" dt="2020-06-11T07:49:52.477" v="270" actId="47"/>
        <pc:sldMkLst>
          <pc:docMk/>
          <pc:sldMk cId="3870784431" sldId="2157"/>
        </pc:sldMkLst>
        <pc:spChg chg="mod">
          <ac:chgData name="D, Manoj Reddy (Cognizant)" userId="3aed5c54-8d17-41e4-96bc-53e3cf5c6d8d" providerId="ADAL" clId="{BBD96653-B3E9-47DE-96EC-B6AFEB751F7F}" dt="2020-06-10T10:29:08.479" v="165" actId="20577"/>
          <ac:spMkLst>
            <pc:docMk/>
            <pc:sldMk cId="3870784431" sldId="2157"/>
            <ac:spMk id="4" creationId="{4BCE1D04-0A9E-5D41-992E-0FA6F4F8B1DE}"/>
          </ac:spMkLst>
        </pc:spChg>
      </pc:sldChg>
      <pc:sldChg chg="del">
        <pc:chgData name="D, Manoj Reddy (Cognizant)" userId="3aed5c54-8d17-41e4-96bc-53e3cf5c6d8d" providerId="ADAL" clId="{BBD96653-B3E9-47DE-96EC-B6AFEB751F7F}" dt="2020-06-11T07:49:38.484" v="269" actId="2696"/>
        <pc:sldMkLst>
          <pc:docMk/>
          <pc:sldMk cId="984735167" sldId="2158"/>
        </pc:sldMkLst>
      </pc:sldChg>
      <pc:sldChg chg="del">
        <pc:chgData name="D, Manoj Reddy (Cognizant)" userId="3aed5c54-8d17-41e4-96bc-53e3cf5c6d8d" providerId="ADAL" clId="{BBD96653-B3E9-47DE-96EC-B6AFEB751F7F}" dt="2020-06-11T07:30:59.618" v="217" actId="47"/>
        <pc:sldMkLst>
          <pc:docMk/>
          <pc:sldMk cId="1938491695" sldId="2159"/>
        </pc:sldMkLst>
      </pc:sldChg>
      <pc:sldChg chg="del">
        <pc:chgData name="D, Manoj Reddy (Cognizant)" userId="3aed5c54-8d17-41e4-96bc-53e3cf5c6d8d" providerId="ADAL" clId="{BBD96653-B3E9-47DE-96EC-B6AFEB751F7F}" dt="2020-06-11T07:31:13.890" v="220" actId="47"/>
        <pc:sldMkLst>
          <pc:docMk/>
          <pc:sldMk cId="373639832" sldId="2160"/>
        </pc:sldMkLst>
      </pc:sldChg>
      <pc:sldChg chg="del">
        <pc:chgData name="D, Manoj Reddy (Cognizant)" userId="3aed5c54-8d17-41e4-96bc-53e3cf5c6d8d" providerId="ADAL" clId="{BBD96653-B3E9-47DE-96EC-B6AFEB751F7F}" dt="2020-06-10T10:06:06.286" v="58" actId="2696"/>
        <pc:sldMkLst>
          <pc:docMk/>
          <pc:sldMk cId="3931421368" sldId="2165"/>
        </pc:sldMkLst>
      </pc:sldChg>
      <pc:sldChg chg="del">
        <pc:chgData name="D, Manoj Reddy (Cognizant)" userId="3aed5c54-8d17-41e4-96bc-53e3cf5c6d8d" providerId="ADAL" clId="{BBD96653-B3E9-47DE-96EC-B6AFEB751F7F}" dt="2020-06-10T10:06:10.460" v="59" actId="2696"/>
        <pc:sldMkLst>
          <pc:docMk/>
          <pc:sldMk cId="3696870236" sldId="2166"/>
        </pc:sldMkLst>
      </pc:sldChg>
      <pc:sldChg chg="del">
        <pc:chgData name="D, Manoj Reddy (Cognizant)" userId="3aed5c54-8d17-41e4-96bc-53e3cf5c6d8d" providerId="ADAL" clId="{BBD96653-B3E9-47DE-96EC-B6AFEB751F7F}" dt="2020-06-10T10:06:15.324" v="60" actId="2696"/>
        <pc:sldMkLst>
          <pc:docMk/>
          <pc:sldMk cId="4095066093" sldId="2168"/>
        </pc:sldMkLst>
      </pc:sldChg>
      <pc:sldChg chg="del">
        <pc:chgData name="D, Manoj Reddy (Cognizant)" userId="3aed5c54-8d17-41e4-96bc-53e3cf5c6d8d" providerId="ADAL" clId="{BBD96653-B3E9-47DE-96EC-B6AFEB751F7F}" dt="2020-06-10T10:06:19.552" v="61" actId="2696"/>
        <pc:sldMkLst>
          <pc:docMk/>
          <pc:sldMk cId="2298249069" sldId="2169"/>
        </pc:sldMkLst>
      </pc:sldChg>
      <pc:sldChg chg="del">
        <pc:chgData name="D, Manoj Reddy (Cognizant)" userId="3aed5c54-8d17-41e4-96bc-53e3cf5c6d8d" providerId="ADAL" clId="{BBD96653-B3E9-47DE-96EC-B6AFEB751F7F}" dt="2020-06-11T08:03:51.172" v="317" actId="47"/>
        <pc:sldMkLst>
          <pc:docMk/>
          <pc:sldMk cId="1304911257" sldId="2171"/>
        </pc:sldMkLst>
      </pc:sldChg>
      <pc:sldChg chg="del">
        <pc:chgData name="D, Manoj Reddy (Cognizant)" userId="3aed5c54-8d17-41e4-96bc-53e3cf5c6d8d" providerId="ADAL" clId="{BBD96653-B3E9-47DE-96EC-B6AFEB751F7F}" dt="2020-06-11T08:04:00.202" v="318" actId="47"/>
        <pc:sldMkLst>
          <pc:docMk/>
          <pc:sldMk cId="257155040" sldId="2172"/>
        </pc:sldMkLst>
      </pc:sldChg>
      <pc:sldChg chg="del">
        <pc:chgData name="D, Manoj Reddy (Cognizant)" userId="3aed5c54-8d17-41e4-96bc-53e3cf5c6d8d" providerId="ADAL" clId="{BBD96653-B3E9-47DE-96EC-B6AFEB751F7F}" dt="2020-06-11T08:04:03.317" v="319" actId="47"/>
        <pc:sldMkLst>
          <pc:docMk/>
          <pc:sldMk cId="2735703780" sldId="2173"/>
        </pc:sldMkLst>
      </pc:sldChg>
      <pc:sldChg chg="del">
        <pc:chgData name="D, Manoj Reddy (Cognizant)" userId="3aed5c54-8d17-41e4-96bc-53e3cf5c6d8d" providerId="ADAL" clId="{BBD96653-B3E9-47DE-96EC-B6AFEB751F7F}" dt="2020-06-11T07:55:53.399" v="282" actId="47"/>
        <pc:sldMkLst>
          <pc:docMk/>
          <pc:sldMk cId="3531488049" sldId="2177"/>
        </pc:sldMkLst>
      </pc:sldChg>
      <pc:sldChg chg="delSp modSp del mod">
        <pc:chgData name="D, Manoj Reddy (Cognizant)" userId="3aed5c54-8d17-41e4-96bc-53e3cf5c6d8d" providerId="ADAL" clId="{BBD96653-B3E9-47DE-96EC-B6AFEB751F7F}" dt="2020-06-11T07:56:37.300" v="315" actId="2696"/>
        <pc:sldMkLst>
          <pc:docMk/>
          <pc:sldMk cId="511934705" sldId="2178"/>
        </pc:sldMkLst>
        <pc:spChg chg="del mod">
          <ac:chgData name="D, Manoj Reddy (Cognizant)" userId="3aed5c54-8d17-41e4-96bc-53e3cf5c6d8d" providerId="ADAL" clId="{BBD96653-B3E9-47DE-96EC-B6AFEB751F7F}" dt="2020-06-11T07:56:20.046" v="284" actId="478"/>
          <ac:spMkLst>
            <pc:docMk/>
            <pc:sldMk cId="511934705" sldId="2178"/>
            <ac:spMk id="6" creationId="{00000000-0000-0000-0000-000000000000}"/>
          </ac:spMkLst>
        </pc:spChg>
        <pc:spChg chg="del mod">
          <ac:chgData name="D, Manoj Reddy (Cognizant)" userId="3aed5c54-8d17-41e4-96bc-53e3cf5c6d8d" providerId="ADAL" clId="{BBD96653-B3E9-47DE-96EC-B6AFEB751F7F}" dt="2020-06-11T07:56:29.219" v="313"/>
          <ac:spMkLst>
            <pc:docMk/>
            <pc:sldMk cId="511934705" sldId="2178"/>
            <ac:spMk id="15" creationId="{00000000-0000-0000-0000-000000000000}"/>
          </ac:spMkLst>
        </pc:spChg>
        <pc:cxnChg chg="del">
          <ac:chgData name="D, Manoj Reddy (Cognizant)" userId="3aed5c54-8d17-41e4-96bc-53e3cf5c6d8d" providerId="ADAL" clId="{BBD96653-B3E9-47DE-96EC-B6AFEB751F7F}" dt="2020-06-11T07:56:29.215" v="311" actId="478"/>
          <ac:cxnSpMkLst>
            <pc:docMk/>
            <pc:sldMk cId="511934705" sldId="2178"/>
            <ac:cxnSpMk id="14" creationId="{00000000-0000-0000-0000-000000000000}"/>
          </ac:cxnSpMkLst>
        </pc:cxnChg>
        <pc:cxnChg chg="del">
          <ac:chgData name="D, Manoj Reddy (Cognizant)" userId="3aed5c54-8d17-41e4-96bc-53e3cf5c6d8d" providerId="ADAL" clId="{BBD96653-B3E9-47DE-96EC-B6AFEB751F7F}" dt="2020-06-11T07:56:32.810" v="314" actId="478"/>
          <ac:cxnSpMkLst>
            <pc:docMk/>
            <pc:sldMk cId="511934705" sldId="2178"/>
            <ac:cxnSpMk id="19" creationId="{00000000-0000-0000-0000-000000000000}"/>
          </ac:cxnSpMkLst>
        </pc:cxnChg>
      </pc:sldChg>
      <pc:sldChg chg="del">
        <pc:chgData name="D, Manoj Reddy (Cognizant)" userId="3aed5c54-8d17-41e4-96bc-53e3cf5c6d8d" providerId="ADAL" clId="{BBD96653-B3E9-47DE-96EC-B6AFEB751F7F}" dt="2020-06-10T10:07:30.984" v="62" actId="2696"/>
        <pc:sldMkLst>
          <pc:docMk/>
          <pc:sldMk cId="844417768" sldId="2181"/>
        </pc:sldMkLst>
      </pc:sldChg>
      <pc:sldChg chg="del">
        <pc:chgData name="D, Manoj Reddy (Cognizant)" userId="3aed5c54-8d17-41e4-96bc-53e3cf5c6d8d" providerId="ADAL" clId="{BBD96653-B3E9-47DE-96EC-B6AFEB751F7F}" dt="2020-06-10T10:07:33.493" v="63" actId="2696"/>
        <pc:sldMkLst>
          <pc:docMk/>
          <pc:sldMk cId="2334561556" sldId="2182"/>
        </pc:sldMkLst>
      </pc:sldChg>
      <pc:sldChg chg="del">
        <pc:chgData name="D, Manoj Reddy (Cognizant)" userId="3aed5c54-8d17-41e4-96bc-53e3cf5c6d8d" providerId="ADAL" clId="{BBD96653-B3E9-47DE-96EC-B6AFEB751F7F}" dt="2020-06-10T10:07:36.475" v="64" actId="2696"/>
        <pc:sldMkLst>
          <pc:docMk/>
          <pc:sldMk cId="2441966584" sldId="2183"/>
        </pc:sldMkLst>
      </pc:sldChg>
      <pc:sldChg chg="del">
        <pc:chgData name="D, Manoj Reddy (Cognizant)" userId="3aed5c54-8d17-41e4-96bc-53e3cf5c6d8d" providerId="ADAL" clId="{BBD96653-B3E9-47DE-96EC-B6AFEB751F7F}" dt="2020-06-10T10:07:42.082" v="65" actId="2696"/>
        <pc:sldMkLst>
          <pc:docMk/>
          <pc:sldMk cId="295133791" sldId="2184"/>
        </pc:sldMkLst>
      </pc:sldChg>
      <pc:sldChg chg="del">
        <pc:chgData name="D, Manoj Reddy (Cognizant)" userId="3aed5c54-8d17-41e4-96bc-53e3cf5c6d8d" providerId="ADAL" clId="{BBD96653-B3E9-47DE-96EC-B6AFEB751F7F}" dt="2020-06-10T10:07:44.351" v="66" actId="2696"/>
        <pc:sldMkLst>
          <pc:docMk/>
          <pc:sldMk cId="1302336715" sldId="2185"/>
        </pc:sldMkLst>
      </pc:sldChg>
      <pc:sldChg chg="del">
        <pc:chgData name="D, Manoj Reddy (Cognizant)" userId="3aed5c54-8d17-41e4-96bc-53e3cf5c6d8d" providerId="ADAL" clId="{BBD96653-B3E9-47DE-96EC-B6AFEB751F7F}" dt="2020-06-11T07:33:56.233" v="225" actId="47"/>
        <pc:sldMkLst>
          <pc:docMk/>
          <pc:sldMk cId="3844424207" sldId="2187"/>
        </pc:sldMkLst>
      </pc:sldChg>
      <pc:sldChg chg="del">
        <pc:chgData name="D, Manoj Reddy (Cognizant)" userId="3aed5c54-8d17-41e4-96bc-53e3cf5c6d8d" providerId="ADAL" clId="{BBD96653-B3E9-47DE-96EC-B6AFEB751F7F}" dt="2020-06-11T07:42:12.129" v="231" actId="47"/>
        <pc:sldMkLst>
          <pc:docMk/>
          <pc:sldMk cId="3590201362" sldId="2188"/>
        </pc:sldMkLst>
      </pc:sldChg>
      <pc:sldChg chg="del">
        <pc:chgData name="D, Manoj Reddy (Cognizant)" userId="3aed5c54-8d17-41e4-96bc-53e3cf5c6d8d" providerId="ADAL" clId="{BBD96653-B3E9-47DE-96EC-B6AFEB751F7F}" dt="2020-06-11T07:30:50.343" v="214" actId="2696"/>
        <pc:sldMkLst>
          <pc:docMk/>
          <pc:sldMk cId="1758881409" sldId="2190"/>
        </pc:sldMkLst>
      </pc:sldChg>
      <pc:sldChg chg="del">
        <pc:chgData name="D, Manoj Reddy (Cognizant)" userId="3aed5c54-8d17-41e4-96bc-53e3cf5c6d8d" providerId="ADAL" clId="{BBD96653-B3E9-47DE-96EC-B6AFEB751F7F}" dt="2020-06-10T10:09:25.980" v="72" actId="2696"/>
        <pc:sldMkLst>
          <pc:docMk/>
          <pc:sldMk cId="1358012371" sldId="2191"/>
        </pc:sldMkLst>
      </pc:sldChg>
      <pc:sldChg chg="del">
        <pc:chgData name="D, Manoj Reddy (Cognizant)" userId="3aed5c54-8d17-41e4-96bc-53e3cf5c6d8d" providerId="ADAL" clId="{BBD96653-B3E9-47DE-96EC-B6AFEB751F7F}" dt="2020-06-10T10:08:19.722" v="67" actId="2696"/>
        <pc:sldMkLst>
          <pc:docMk/>
          <pc:sldMk cId="546798276" sldId="2192"/>
        </pc:sldMkLst>
      </pc:sldChg>
      <pc:sldChg chg="ord">
        <pc:chgData name="D, Manoj Reddy (Cognizant)" userId="3aed5c54-8d17-41e4-96bc-53e3cf5c6d8d" providerId="ADAL" clId="{BBD96653-B3E9-47DE-96EC-B6AFEB751F7F}" dt="2020-06-10T10:08:37.439" v="69"/>
        <pc:sldMkLst>
          <pc:docMk/>
          <pc:sldMk cId="2374579211" sldId="2193"/>
        </pc:sldMkLst>
      </pc:sldChg>
      <pc:sldChg chg="del ord">
        <pc:chgData name="D, Manoj Reddy (Cognizant)" userId="3aed5c54-8d17-41e4-96bc-53e3cf5c6d8d" providerId="ADAL" clId="{BBD96653-B3E9-47DE-96EC-B6AFEB751F7F}" dt="2020-06-11T07:30:47.700" v="213" actId="2696"/>
        <pc:sldMkLst>
          <pc:docMk/>
          <pc:sldMk cId="822855167" sldId="2194"/>
        </pc:sldMkLst>
      </pc:sldChg>
      <pc:sldChg chg="del">
        <pc:chgData name="D, Manoj Reddy (Cognizant)" userId="3aed5c54-8d17-41e4-96bc-53e3cf5c6d8d" providerId="ADAL" clId="{BBD96653-B3E9-47DE-96EC-B6AFEB751F7F}" dt="2020-06-11T07:32:01.407" v="224" actId="47"/>
        <pc:sldMkLst>
          <pc:docMk/>
          <pc:sldMk cId="1651605837" sldId="2195"/>
        </pc:sldMkLst>
      </pc:sldChg>
      <pc:sldChg chg="del">
        <pc:chgData name="D, Manoj Reddy (Cognizant)" userId="3aed5c54-8d17-41e4-96bc-53e3cf5c6d8d" providerId="ADAL" clId="{BBD96653-B3E9-47DE-96EC-B6AFEB751F7F}" dt="2020-06-10T10:39:10.341" v="185" actId="2696"/>
        <pc:sldMkLst>
          <pc:docMk/>
          <pc:sldMk cId="1690160870" sldId="2196"/>
        </pc:sldMkLst>
      </pc:sldChg>
      <pc:sldChg chg="del">
        <pc:chgData name="D, Manoj Reddy (Cognizant)" userId="3aed5c54-8d17-41e4-96bc-53e3cf5c6d8d" providerId="ADAL" clId="{BBD96653-B3E9-47DE-96EC-B6AFEB751F7F}" dt="2020-06-11T07:30:56.375" v="215" actId="47"/>
        <pc:sldMkLst>
          <pc:docMk/>
          <pc:sldMk cId="3106872346" sldId="2197"/>
        </pc:sldMkLst>
      </pc:sldChg>
      <pc:sldChg chg="del">
        <pc:chgData name="D, Manoj Reddy (Cognizant)" userId="3aed5c54-8d17-41e4-96bc-53e3cf5c6d8d" providerId="ADAL" clId="{BBD96653-B3E9-47DE-96EC-B6AFEB751F7F}" dt="2020-06-11T07:30:57.547" v="216" actId="47"/>
        <pc:sldMkLst>
          <pc:docMk/>
          <pc:sldMk cId="4174761956" sldId="2198"/>
        </pc:sldMkLst>
      </pc:sldChg>
      <pc:sldChg chg="del">
        <pc:chgData name="D, Manoj Reddy (Cognizant)" userId="3aed5c54-8d17-41e4-96bc-53e3cf5c6d8d" providerId="ADAL" clId="{BBD96653-B3E9-47DE-96EC-B6AFEB751F7F}" dt="2020-06-11T07:31:15.288" v="221" actId="47"/>
        <pc:sldMkLst>
          <pc:docMk/>
          <pc:sldMk cId="2524168640" sldId="2199"/>
        </pc:sldMkLst>
      </pc:sldChg>
      <pc:sldChg chg="del">
        <pc:chgData name="D, Manoj Reddy (Cognizant)" userId="3aed5c54-8d17-41e4-96bc-53e3cf5c6d8d" providerId="ADAL" clId="{BBD96653-B3E9-47DE-96EC-B6AFEB751F7F}" dt="2020-06-11T07:59:48.730" v="316" actId="47"/>
        <pc:sldMkLst>
          <pc:docMk/>
          <pc:sldMk cId="555651332" sldId="2202"/>
        </pc:sldMkLst>
      </pc:sldChg>
      <pc:sldChg chg="addSp delSp modSp mod ord">
        <pc:chgData name="D, Manoj Reddy (Cognizant)" userId="3aed5c54-8d17-41e4-96bc-53e3cf5c6d8d" providerId="ADAL" clId="{BBD96653-B3E9-47DE-96EC-B6AFEB751F7F}" dt="2020-06-11T07:54:27.299" v="281"/>
        <pc:sldMkLst>
          <pc:docMk/>
          <pc:sldMk cId="3893473663" sldId="2203"/>
        </pc:sldMkLst>
        <pc:picChg chg="del">
          <ac:chgData name="D, Manoj Reddy (Cognizant)" userId="3aed5c54-8d17-41e4-96bc-53e3cf5c6d8d" providerId="ADAL" clId="{BBD96653-B3E9-47DE-96EC-B6AFEB751F7F}" dt="2020-06-10T10:22:51.545" v="131" actId="478"/>
          <ac:picMkLst>
            <pc:docMk/>
            <pc:sldMk cId="3893473663" sldId="2203"/>
            <ac:picMk id="6" creationId="{00000000-0000-0000-0000-000000000000}"/>
          </ac:picMkLst>
        </pc:picChg>
        <pc:picChg chg="add mod">
          <ac:chgData name="D, Manoj Reddy (Cognizant)" userId="3aed5c54-8d17-41e4-96bc-53e3cf5c6d8d" providerId="ADAL" clId="{BBD96653-B3E9-47DE-96EC-B6AFEB751F7F}" dt="2020-06-10T10:22:55.543" v="132" actId="1076"/>
          <ac:picMkLst>
            <pc:docMk/>
            <pc:sldMk cId="3893473663" sldId="2203"/>
            <ac:picMk id="7" creationId="{3B029026-1A10-4B32-8CCB-0BDD356EC400}"/>
          </ac:picMkLst>
        </pc:picChg>
      </pc:sldChg>
      <pc:sldChg chg="addSp delSp modSp new mod">
        <pc:chgData name="D, Manoj Reddy (Cognizant)" userId="3aed5c54-8d17-41e4-96bc-53e3cf5c6d8d" providerId="ADAL" clId="{BBD96653-B3E9-47DE-96EC-B6AFEB751F7F}" dt="2020-06-10T10:30:31.153" v="184" actId="20577"/>
        <pc:sldMkLst>
          <pc:docMk/>
          <pc:sldMk cId="653137931" sldId="2204"/>
        </pc:sldMkLst>
        <pc:spChg chg="mod">
          <ac:chgData name="D, Manoj Reddy (Cognizant)" userId="3aed5c54-8d17-41e4-96bc-53e3cf5c6d8d" providerId="ADAL" clId="{BBD96653-B3E9-47DE-96EC-B6AFEB751F7F}" dt="2020-06-10T10:30:31.153" v="184" actId="20577"/>
          <ac:spMkLst>
            <pc:docMk/>
            <pc:sldMk cId="653137931" sldId="2204"/>
            <ac:spMk id="2" creationId="{661E111F-D240-4495-B881-68D1964BCEF3}"/>
          </ac:spMkLst>
        </pc:spChg>
        <pc:spChg chg="del">
          <ac:chgData name="D, Manoj Reddy (Cognizant)" userId="3aed5c54-8d17-41e4-96bc-53e3cf5c6d8d" providerId="ADAL" clId="{BBD96653-B3E9-47DE-96EC-B6AFEB751F7F}" dt="2020-06-10T10:30:15.571" v="167"/>
          <ac:spMkLst>
            <pc:docMk/>
            <pc:sldMk cId="653137931" sldId="2204"/>
            <ac:spMk id="5" creationId="{C4A45A1F-A2F3-4172-AD10-4DBA8FFBD37B}"/>
          </ac:spMkLst>
        </pc:spChg>
        <pc:spChg chg="del">
          <ac:chgData name="D, Manoj Reddy (Cognizant)" userId="3aed5c54-8d17-41e4-96bc-53e3cf5c6d8d" providerId="ADAL" clId="{BBD96653-B3E9-47DE-96EC-B6AFEB751F7F}" dt="2020-06-10T10:30:23.953" v="168"/>
          <ac:spMkLst>
            <pc:docMk/>
            <pc:sldMk cId="653137931" sldId="2204"/>
            <ac:spMk id="6" creationId="{1D4E5F30-B058-45DA-8D90-A50CA9C6AFE8}"/>
          </ac:spMkLst>
        </pc:spChg>
        <pc:picChg chg="add mod">
          <ac:chgData name="D, Manoj Reddy (Cognizant)" userId="3aed5c54-8d17-41e4-96bc-53e3cf5c6d8d" providerId="ADAL" clId="{BBD96653-B3E9-47DE-96EC-B6AFEB751F7F}" dt="2020-06-10T10:30:15.571" v="167"/>
          <ac:picMkLst>
            <pc:docMk/>
            <pc:sldMk cId="653137931" sldId="2204"/>
            <ac:picMk id="7" creationId="{0034AE54-0041-4793-8B0E-6ADFBE9B2974}"/>
          </ac:picMkLst>
        </pc:picChg>
        <pc:picChg chg="add mod">
          <ac:chgData name="D, Manoj Reddy (Cognizant)" userId="3aed5c54-8d17-41e4-96bc-53e3cf5c6d8d" providerId="ADAL" clId="{BBD96653-B3E9-47DE-96EC-B6AFEB751F7F}" dt="2020-06-10T10:30:23.953" v="168"/>
          <ac:picMkLst>
            <pc:docMk/>
            <pc:sldMk cId="653137931" sldId="2204"/>
            <ac:picMk id="8" creationId="{038734C4-FF8B-484D-A381-711FEB8520CA}"/>
          </ac:picMkLst>
        </pc:picChg>
      </pc:sldChg>
      <pc:sldChg chg="del">
        <pc:chgData name="D, Manoj Reddy (Cognizant)" userId="3aed5c54-8d17-41e4-96bc-53e3cf5c6d8d" providerId="ADAL" clId="{BBD96653-B3E9-47DE-96EC-B6AFEB751F7F}" dt="2020-06-11T07:44:30.042" v="232" actId="47"/>
        <pc:sldMkLst>
          <pc:docMk/>
          <pc:sldMk cId="3391610585" sldId="2205"/>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latin typeface="Arial Regular"/>
              </a:rPr>
              <a:t>7/1/2020</a:t>
            </a:fld>
            <a:endParaRPr lang="en-US" dirty="0">
              <a:latin typeface="Arial Regul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Regular"/>
              </a:defRPr>
            </a:lvl1pPr>
          </a:lstStyle>
          <a:p>
            <a:fld id="{C4499A69-9E3B-7C4C-9E3F-523F007A72CB}" type="datetimeFigureOut">
              <a:rPr lang="en-US" smtClean="0"/>
              <a:pPr/>
              <a:t>7/1/2020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Regular"/>
              </a:defRPr>
            </a:lvl1pPr>
          </a:lstStyle>
          <a:p>
            <a:fld id="{B02D6E04-3A2F-4B48-A297-666578EDF1B3}" type="slidenum">
              <a:rPr lang="en-US" smtClean="0"/>
              <a:pPr/>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Regular"/>
        <a:ea typeface="+mn-ea"/>
        <a:cs typeface="+mn-cs"/>
      </a:defRPr>
    </a:lvl1pPr>
    <a:lvl2pPr marL="457200" algn="l" defTabSz="457200" rtl="0" eaLnBrk="1" latinLnBrk="0" hangingPunct="1">
      <a:defRPr sz="1200" b="0" i="0" kern="1200">
        <a:solidFill>
          <a:schemeClr val="tx1"/>
        </a:solidFill>
        <a:latin typeface="Arial Regular"/>
        <a:ea typeface="+mn-ea"/>
        <a:cs typeface="+mn-cs"/>
      </a:defRPr>
    </a:lvl2pPr>
    <a:lvl3pPr marL="914400" algn="l" defTabSz="457200" rtl="0" eaLnBrk="1" latinLnBrk="0" hangingPunct="1">
      <a:defRPr sz="1200" b="0" i="0" kern="1200">
        <a:solidFill>
          <a:schemeClr val="tx1"/>
        </a:solidFill>
        <a:latin typeface="Arial Regular"/>
        <a:ea typeface="+mn-ea"/>
        <a:cs typeface="+mn-cs"/>
      </a:defRPr>
    </a:lvl3pPr>
    <a:lvl4pPr marL="1371600" algn="l" defTabSz="457200" rtl="0" eaLnBrk="1" latinLnBrk="0" hangingPunct="1">
      <a:defRPr sz="1200" b="0" i="0" kern="1200">
        <a:solidFill>
          <a:schemeClr val="tx1"/>
        </a:solidFill>
        <a:latin typeface="Arial Regular"/>
        <a:ea typeface="+mn-ea"/>
        <a:cs typeface="+mn-cs"/>
      </a:defRPr>
    </a:lvl4pPr>
    <a:lvl5pPr marL="1828800" algn="l" defTabSz="457200" rtl="0" eaLnBrk="1" latinLnBrk="0" hangingPunct="1">
      <a:defRPr sz="1200" b="0" i="0" kern="1200">
        <a:solidFill>
          <a:schemeClr val="tx1"/>
        </a:solidFill>
        <a:latin typeface="Arial Regul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a:t>
            </a:fld>
            <a:endParaRPr lang="en-US"/>
          </a:p>
        </p:txBody>
      </p:sp>
    </p:spTree>
    <p:extLst>
      <p:ext uri="{BB962C8B-B14F-4D97-AF65-F5344CB8AC3E}">
        <p14:creationId xmlns:p14="http://schemas.microsoft.com/office/powerpoint/2010/main" val="2125652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3006039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15</a:t>
            </a:fld>
            <a:endParaRPr lang="en-US"/>
          </a:p>
        </p:txBody>
      </p:sp>
    </p:spTree>
    <p:extLst>
      <p:ext uri="{BB962C8B-B14F-4D97-AF65-F5344CB8AC3E}">
        <p14:creationId xmlns:p14="http://schemas.microsoft.com/office/powerpoint/2010/main" val="1345062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16</a:t>
            </a:fld>
            <a:endParaRPr lang="en-US"/>
          </a:p>
        </p:txBody>
      </p:sp>
    </p:spTree>
    <p:extLst>
      <p:ext uri="{BB962C8B-B14F-4D97-AF65-F5344CB8AC3E}">
        <p14:creationId xmlns:p14="http://schemas.microsoft.com/office/powerpoint/2010/main" val="285901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17</a:t>
            </a:fld>
            <a:endParaRPr lang="en-US"/>
          </a:p>
        </p:txBody>
      </p:sp>
    </p:spTree>
    <p:extLst>
      <p:ext uri="{BB962C8B-B14F-4D97-AF65-F5344CB8AC3E}">
        <p14:creationId xmlns:p14="http://schemas.microsoft.com/office/powerpoint/2010/main" val="2104390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18</a:t>
            </a:fld>
            <a:endParaRPr lang="en-US"/>
          </a:p>
        </p:txBody>
      </p:sp>
    </p:spTree>
    <p:extLst>
      <p:ext uri="{BB962C8B-B14F-4D97-AF65-F5344CB8AC3E}">
        <p14:creationId xmlns:p14="http://schemas.microsoft.com/office/powerpoint/2010/main" val="2730469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19</a:t>
            </a:fld>
            <a:endParaRPr lang="en-US"/>
          </a:p>
        </p:txBody>
      </p:sp>
    </p:spTree>
    <p:extLst>
      <p:ext uri="{BB962C8B-B14F-4D97-AF65-F5344CB8AC3E}">
        <p14:creationId xmlns:p14="http://schemas.microsoft.com/office/powerpoint/2010/main" val="2173477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5</a:t>
            </a:fld>
            <a:endParaRPr lang="en-US"/>
          </a:p>
        </p:txBody>
      </p:sp>
    </p:spTree>
    <p:extLst>
      <p:ext uri="{BB962C8B-B14F-4D97-AF65-F5344CB8AC3E}">
        <p14:creationId xmlns:p14="http://schemas.microsoft.com/office/powerpoint/2010/main" val="151034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6</a:t>
            </a:fld>
            <a:endParaRPr lang="en-US"/>
          </a:p>
        </p:txBody>
      </p:sp>
    </p:spTree>
    <p:extLst>
      <p:ext uri="{BB962C8B-B14F-4D97-AF65-F5344CB8AC3E}">
        <p14:creationId xmlns:p14="http://schemas.microsoft.com/office/powerpoint/2010/main" val="3940657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3738349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155508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731129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457390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4267590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663BC2-C113-4DF0-828D-49E1A236C7F8}"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4173571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15899356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43220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162670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0582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5396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949839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Tree>
    <p:extLst>
      <p:ext uri="{BB962C8B-B14F-4D97-AF65-F5344CB8AC3E}">
        <p14:creationId xmlns:p14="http://schemas.microsoft.com/office/powerpoint/2010/main" val="1521777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720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989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1365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7567" y="3999679"/>
            <a:ext cx="4305898" cy="1183200"/>
          </a:xfrm>
          <a:prstGeom prst="rect">
            <a:avLst/>
          </a:prstGeom>
        </p:spPr>
      </p:pic>
    </p:spTree>
    <p:extLst>
      <p:ext uri="{BB962C8B-B14F-4D97-AF65-F5344CB8AC3E}">
        <p14:creationId xmlns:p14="http://schemas.microsoft.com/office/powerpoint/2010/main" val="313811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819156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7567" y="3999679"/>
            <a:ext cx="4305898" cy="1183200"/>
          </a:xfrm>
          <a:prstGeom prst="rect">
            <a:avLst/>
          </a:prstGeom>
        </p:spPr>
      </p:pic>
    </p:spTree>
    <p:extLst>
      <p:ext uri="{BB962C8B-B14F-4D97-AF65-F5344CB8AC3E}">
        <p14:creationId xmlns:p14="http://schemas.microsoft.com/office/powerpoint/2010/main" val="3618016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47616" y="3988714"/>
            <a:ext cx="4239062" cy="1164834"/>
          </a:xfrm>
          <a:prstGeom prst="rect">
            <a:avLst/>
          </a:prstGeom>
        </p:spPr>
      </p:pic>
    </p:spTree>
    <p:extLst>
      <p:ext uri="{BB962C8B-B14F-4D97-AF65-F5344CB8AC3E}">
        <p14:creationId xmlns:p14="http://schemas.microsoft.com/office/powerpoint/2010/main" val="61554490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hank You Slide + Partner Logo">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47616" y="3988714"/>
            <a:ext cx="4239062" cy="1164834"/>
          </a:xfrm>
          <a:prstGeom prst="rect">
            <a:avLst/>
          </a:prstGeom>
        </p:spPr>
      </p:pic>
    </p:spTree>
    <p:extLst>
      <p:ext uri="{BB962C8B-B14F-4D97-AF65-F5344CB8AC3E}">
        <p14:creationId xmlns:p14="http://schemas.microsoft.com/office/powerpoint/2010/main" val="35724979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Tree>
    <p:extLst>
      <p:ext uri="{BB962C8B-B14F-4D97-AF65-F5344CB8AC3E}">
        <p14:creationId xmlns:p14="http://schemas.microsoft.com/office/powerpoint/2010/main" val="28939647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Tree>
    <p:extLst>
      <p:ext uri="{BB962C8B-B14F-4D97-AF65-F5344CB8AC3E}">
        <p14:creationId xmlns:p14="http://schemas.microsoft.com/office/powerpoint/2010/main" val="38864385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3089563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755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6250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19A3A-8540-45AB-80CF-3967564A1FBC}" type="datetimeFigureOut">
              <a:rPr lang="en-US" smtClean="0"/>
              <a:t>7/1/2020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3451575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ue Graphic Sing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 name="Rectangle 1">
            <a:extLst>
              <a:ext uri="{FF2B5EF4-FFF2-40B4-BE49-F238E27FC236}">
                <a16:creationId xmlns:a16="http://schemas.microsoft.com/office/drawing/2014/main" id="{C638E5F3-76E5-C042-960D-4D3913A473AF}"/>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331B7D22-96C5-D744-AB8D-7183965D3C9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2" name="Straight Connector 11">
            <a:extLst>
              <a:ext uri="{FF2B5EF4-FFF2-40B4-BE49-F238E27FC236}">
                <a16:creationId xmlns:a16="http://schemas.microsoft.com/office/drawing/2014/main" id="{EB22C6B8-2F6B-8947-A2A3-ED9E370F7326}"/>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9BC14C20-C069-724B-A635-DC1F5CCF8035}"/>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939A0796-1F5C-6743-A1D0-11A18609B23E}"/>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0B9CC9C9-D971-3041-A81C-BA9E6B2248B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26807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2783924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3674800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1781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Singl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8" y="-95633"/>
            <a:ext cx="5405253" cy="1485287"/>
          </a:xfrm>
          <a:prstGeom prst="rect">
            <a:avLst/>
          </a:prstGeom>
        </p:spPr>
      </p:pic>
    </p:spTree>
    <p:extLst>
      <p:ext uri="{BB962C8B-B14F-4D97-AF65-F5344CB8AC3E}">
        <p14:creationId xmlns:p14="http://schemas.microsoft.com/office/powerpoint/2010/main" val="640668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userDrawn="1"/>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8" y="-95633"/>
            <a:ext cx="5405253" cy="1485287"/>
          </a:xfrm>
          <a:prstGeom prst="rect">
            <a:avLst/>
          </a:prstGeom>
        </p:spPr>
      </p:pic>
    </p:spTree>
    <p:extLst>
      <p:ext uri="{BB962C8B-B14F-4D97-AF65-F5344CB8AC3E}">
        <p14:creationId xmlns:p14="http://schemas.microsoft.com/office/powerpoint/2010/main" val="1248712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09086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868651982"/>
      </p:ext>
    </p:extLst>
  </p:cSld>
  <p:clrMap bg1="lt1" tx1="dk1" bg2="lt2" tx2="dk2" accent1="accent1" accent2="accent2" accent3="accent3" accent4="accent4" accent5="accent5" accent6="accent6" hlink="hlink" folHlink="folHlink"/>
  <p:sldLayoutIdLst>
    <p:sldLayoutId id="2147484134" r:id="rId1"/>
    <p:sldLayoutId id="2147484185" r:id="rId2"/>
    <p:sldLayoutId id="2147484183" r:id="rId3"/>
    <p:sldLayoutId id="2147484189" r:id="rId4"/>
    <p:sldLayoutId id="2147484190" r:id="rId5"/>
    <p:sldLayoutId id="2147484191" r:id="rId6"/>
    <p:sldLayoutId id="2147484146" r:id="rId7"/>
    <p:sldLayoutId id="2147484144" r:id="rId8"/>
    <p:sldLayoutId id="2147484184" r:id="rId9"/>
    <p:sldLayoutId id="2147484186" r:id="rId10"/>
    <p:sldLayoutId id="2147484119" r:id="rId11"/>
    <p:sldLayoutId id="2147484193" r:id="rId12"/>
    <p:sldLayoutId id="2147484194" r:id="rId13"/>
    <p:sldLayoutId id="2147484195" r:id="rId14"/>
    <p:sldLayoutId id="2147484196" r:id="rId15"/>
    <p:sldLayoutId id="2147484100" r:id="rId16"/>
    <p:sldLayoutId id="2147484126" r:id="rId17"/>
    <p:sldLayoutId id="2147484131" r:id="rId18"/>
    <p:sldLayoutId id="2147484192" r:id="rId19"/>
    <p:sldLayoutId id="2147484200" r:id="rId20"/>
    <p:sldLayoutId id="2147484198" r:id="rId21"/>
    <p:sldLayoutId id="2147484199" r:id="rId22"/>
    <p:sldLayoutId id="2147484128" r:id="rId23"/>
    <p:sldLayoutId id="2147484130" r:id="rId24"/>
    <p:sldLayoutId id="2147484102" r:id="rId25"/>
    <p:sldLayoutId id="2147484113" r:id="rId26"/>
    <p:sldLayoutId id="2147484110" r:id="rId27"/>
    <p:sldLayoutId id="2147484201" r:id="rId28"/>
  </p:sldLayoutIdLst>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0" userDrawn="1">
          <p15:clr>
            <a:srgbClr val="F26B43"/>
          </p15:clr>
        </p15:guide>
        <p15:guide id="3" pos="5520" userDrawn="1">
          <p15:clr>
            <a:srgbClr val="F26B43"/>
          </p15:clr>
        </p15:guide>
        <p15:guide id="4" orient="horz" pos="2988" userDrawn="1">
          <p15:clr>
            <a:srgbClr val="F26B43"/>
          </p15:clr>
        </p15:guide>
        <p15:guide id="5" orient="horz" pos="5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8.xml"/><Relationship Id="rId7" Type="http://schemas.openxmlformats.org/officeDocument/2006/relationships/oleObject" Target="../embeddings/oleObject2.bin"/><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image" Target="../media/image2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23.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localhost:9000/" TargetMode="Externa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hyperlink" Target="https://www.guru99.com/software-testing.html" TargetMode="Externa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5.xml"/><Relationship Id="rId7"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4.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6">
            <a:extLst>
              <a:ext uri="{FF2B5EF4-FFF2-40B4-BE49-F238E27FC236}">
                <a16:creationId xmlns:a16="http://schemas.microsoft.com/office/drawing/2014/main" id="{D538CCB4-1560-6942-A5AB-C8F09B136643}"/>
              </a:ext>
            </a:extLst>
          </p:cNvPr>
          <p:cNvSpPr>
            <a:spLocks noGrp="1"/>
          </p:cNvSpPr>
          <p:nvPr>
            <p:ph type="ftr" sz="quarter" idx="3"/>
          </p:nvPr>
        </p:nvSpPr>
        <p:spPr>
          <a:xfrm>
            <a:off x="392897" y="4611638"/>
            <a:ext cx="4572000" cy="155448"/>
          </a:xfrm>
        </p:spPr>
        <p:txBody>
          <a:bodyPr/>
          <a:lstStyle/>
          <a:p>
            <a:r>
              <a:rPr lang="en-US" dirty="0"/>
              <a:t>© 2020 Cognizant</a:t>
            </a:r>
          </a:p>
        </p:txBody>
      </p:sp>
      <p:sp>
        <p:nvSpPr>
          <p:cNvPr id="16" name="Title 15">
            <a:extLst>
              <a:ext uri="{FF2B5EF4-FFF2-40B4-BE49-F238E27FC236}">
                <a16:creationId xmlns:a16="http://schemas.microsoft.com/office/drawing/2014/main" id="{4BCE1D04-0A9E-5D41-992E-0FA6F4F8B1DE}"/>
              </a:ext>
            </a:extLst>
          </p:cNvPr>
          <p:cNvSpPr>
            <a:spLocks noGrp="1"/>
          </p:cNvSpPr>
          <p:nvPr>
            <p:ph type="ctrTitle"/>
          </p:nvPr>
        </p:nvSpPr>
        <p:spPr>
          <a:xfrm>
            <a:off x="414163" y="1436618"/>
            <a:ext cx="8348837" cy="1357295"/>
          </a:xfrm>
        </p:spPr>
        <p:txBody>
          <a:bodyPr/>
          <a:lstStyle/>
          <a:p>
            <a:r>
              <a:rPr lang="en-US" dirty="0"/>
              <a:t>Jenkins </a:t>
            </a:r>
            <a:r>
              <a:rPr lang="en-US" dirty="0" smtClean="0"/>
              <a:t>Advanced</a:t>
            </a:r>
            <a:br>
              <a:rPr lang="en-US" dirty="0" smtClean="0"/>
            </a:br>
            <a:r>
              <a:rPr lang="en-US" sz="1800" dirty="0" smtClean="0"/>
              <a:t>Integration with Testing Tools</a:t>
            </a:r>
            <a:br>
              <a:rPr lang="en-US" sz="1800" dirty="0" smtClean="0"/>
            </a:br>
            <a:endParaRPr lang="en-US" dirty="0"/>
          </a:p>
        </p:txBody>
      </p:sp>
      <p:sp>
        <p:nvSpPr>
          <p:cNvPr id="5" name="Text Placeholder 4">
            <a:extLst>
              <a:ext uri="{FF2B5EF4-FFF2-40B4-BE49-F238E27FC236}">
                <a16:creationId xmlns:a16="http://schemas.microsoft.com/office/drawing/2014/main" id="{7617C62E-0EDE-0B4D-AC45-361F7429018C}"/>
              </a:ext>
            </a:extLst>
          </p:cNvPr>
          <p:cNvSpPr>
            <a:spLocks noGrp="1"/>
          </p:cNvSpPr>
          <p:nvPr>
            <p:ph type="body" sz="quarter" idx="13"/>
          </p:nvPr>
        </p:nvSpPr>
        <p:spPr/>
        <p:txBody>
          <a:bodyPr/>
          <a:lstStyle/>
          <a:p>
            <a:r>
              <a:rPr lang="en-US" dirty="0"/>
              <a:t>June 2020</a:t>
            </a:r>
          </a:p>
        </p:txBody>
      </p:sp>
      <p:sp>
        <p:nvSpPr>
          <p:cNvPr id="2" name="Text Placeholder 1"/>
          <p:cNvSpPr>
            <a:spLocks noGrp="1"/>
          </p:cNvSpPr>
          <p:nvPr>
            <p:ph type="body" sz="quarter" idx="12"/>
          </p:nvPr>
        </p:nvSpPr>
        <p:spPr/>
        <p:txBody>
          <a:bodyPr/>
          <a:lstStyle/>
          <a:p>
            <a:r>
              <a:rPr lang="en-US" dirty="0" smtClean="0"/>
              <a:t>Priya, Padmapriya, Agila &amp;  Mamta</a:t>
            </a:r>
            <a:endParaRPr lang="en-US" dirty="0"/>
          </a:p>
        </p:txBody>
      </p:sp>
    </p:spTree>
    <p:extLst>
      <p:ext uri="{BB962C8B-B14F-4D97-AF65-F5344CB8AC3E}">
        <p14:creationId xmlns:p14="http://schemas.microsoft.com/office/powerpoint/2010/main" val="2456754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64832" y="278679"/>
            <a:ext cx="8417052" cy="621030"/>
          </a:xfrm>
        </p:spPr>
        <p:txBody>
          <a:bodyPr/>
          <a:lstStyle/>
          <a:p>
            <a:r>
              <a:rPr lang="en-US" dirty="0" smtClean="0"/>
              <a:t>   Jenkins – Junit Integration</a:t>
            </a:r>
            <a:br>
              <a:rPr lang="en-US" dirty="0" smtClean="0"/>
            </a:br>
            <a:r>
              <a:rPr lang="en-US" dirty="0"/>
              <a:t>	</a:t>
            </a:r>
            <a:r>
              <a:rPr lang="en-US" sz="1800" dirty="0" smtClean="0"/>
              <a:t>Pipeline Project</a:t>
            </a:r>
            <a:endParaRPr lang="en-US"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10</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4" name="Rectangle 3"/>
          <p:cNvSpPr/>
          <p:nvPr/>
        </p:nvSpPr>
        <p:spPr>
          <a:xfrm>
            <a:off x="381000" y="925736"/>
            <a:ext cx="8300884" cy="2646878"/>
          </a:xfrm>
          <a:prstGeom prst="rect">
            <a:avLst/>
          </a:prstGeom>
        </p:spPr>
        <p:txBody>
          <a:bodyPr wrap="square">
            <a:spAutoFit/>
          </a:bodyPr>
          <a:lstStyle/>
          <a:p>
            <a:pPr marR="0" lvl="0" algn="l" defTabSz="457200" rtl="0" eaLnBrk="1" fontAlgn="auto" latinLnBrk="0" hangingPunct="1">
              <a:lnSpc>
                <a:spcPct val="100000"/>
              </a:lnSpc>
              <a:spcBef>
                <a:spcPts val="0"/>
              </a:spcBef>
              <a:spcAft>
                <a:spcPts val="0"/>
              </a:spcAft>
              <a:buClrTx/>
              <a:buSzTx/>
              <a:tabLst/>
              <a:defRPr/>
            </a:pPr>
            <a:r>
              <a:rPr lang="en-US" sz="2000" dirty="0" smtClean="0">
                <a:solidFill>
                  <a:srgbClr val="0033A0"/>
                </a:solidFill>
                <a:latin typeface="Arial" panose="020B0604020202020204"/>
              </a:rPr>
              <a:t>Steps to do Jenkins integration in a Pipeline Project</a:t>
            </a:r>
            <a:endParaRPr kumimoji="0" lang="en-US" sz="20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8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342900" indent="-342900">
              <a:buFont typeface="Wingdings" panose="05000000000000000000" pitchFamily="2" charset="2"/>
              <a:buChar char="ü"/>
            </a:pPr>
            <a:r>
              <a:rPr lang="en-US" sz="1600" dirty="0" smtClean="0"/>
              <a:t>Click</a:t>
            </a:r>
            <a:r>
              <a:rPr lang="en-US" sz="1600" dirty="0"/>
              <a:t> </a:t>
            </a:r>
            <a:r>
              <a:rPr lang="en-US" sz="1600" b="1" dirty="0"/>
              <a:t>New Item</a:t>
            </a:r>
            <a:r>
              <a:rPr lang="en-US" sz="1600" dirty="0"/>
              <a:t> on your Jenkins home page, enter a name for your (pipeline) job, select </a:t>
            </a:r>
            <a:r>
              <a:rPr lang="en-US" sz="1600" b="1" dirty="0"/>
              <a:t>Pipeline</a:t>
            </a:r>
            <a:r>
              <a:rPr lang="en-US" sz="1600" dirty="0"/>
              <a:t>, and click </a:t>
            </a:r>
            <a:r>
              <a:rPr lang="en-US" sz="1600" b="1" dirty="0" smtClean="0"/>
              <a:t>OK</a:t>
            </a:r>
            <a:r>
              <a:rPr lang="en-US" sz="1600" dirty="0" smtClean="0"/>
              <a:t>.</a:t>
            </a:r>
          </a:p>
          <a:p>
            <a:pPr marL="342900" indent="-342900">
              <a:buFont typeface="Wingdings" panose="05000000000000000000" pitchFamily="2" charset="2"/>
              <a:buChar char="ü"/>
            </a:pPr>
            <a:r>
              <a:rPr lang="en-US" sz="1600" dirty="0" smtClean="0"/>
              <a:t>In </a:t>
            </a:r>
            <a:r>
              <a:rPr lang="en-US" sz="1600" dirty="0"/>
              <a:t>the Script text area of the configuration screen, enter your pipeline syntax. If you are new to pipeline creation, you might want to start by opening Snippet Generator and selecting the “Hello Word” snippet. </a:t>
            </a:r>
            <a:endParaRPr lang="en-US" sz="1600" dirty="0" smtClean="0"/>
          </a:p>
          <a:p>
            <a:pPr marL="342900" indent="-342900">
              <a:buFont typeface="Wingdings" panose="05000000000000000000" pitchFamily="2" charset="2"/>
              <a:buChar char="ü"/>
            </a:pPr>
            <a:r>
              <a:rPr lang="en-US" sz="1600" dirty="0" smtClean="0"/>
              <a:t>Pipelines </a:t>
            </a:r>
            <a:r>
              <a:rPr lang="en-US" sz="1600" dirty="0"/>
              <a:t>are written as Groovy scripts that tell Jenkins what to do when they are </a:t>
            </a:r>
            <a:r>
              <a:rPr lang="en-US" sz="1600" dirty="0" smtClean="0"/>
              <a:t>run. </a:t>
            </a:r>
            <a:r>
              <a:rPr lang="en-US" sz="1600" dirty="0"/>
              <a:t>Y</a:t>
            </a:r>
            <a:r>
              <a:rPr lang="en-US" sz="1600" dirty="0" smtClean="0"/>
              <a:t>ou </a:t>
            </a:r>
            <a:r>
              <a:rPr lang="en-US" sz="1600" dirty="0"/>
              <a:t>do not need deep expertise in Groovy to create them, although basic understanding of Groovy is </a:t>
            </a:r>
            <a:r>
              <a:rPr lang="en-US" sz="1600" dirty="0" smtClean="0"/>
              <a:t>helpful.</a:t>
            </a:r>
          </a:p>
        </p:txBody>
      </p:sp>
      <p:pic>
        <p:nvPicPr>
          <p:cNvPr id="5" name="Picture 4"/>
          <p:cNvPicPr>
            <a:picLocks noChangeAspect="1"/>
          </p:cNvPicPr>
          <p:nvPr/>
        </p:nvPicPr>
        <p:blipFill>
          <a:blip r:embed="rId3"/>
          <a:stretch>
            <a:fillRect/>
          </a:stretch>
        </p:blipFill>
        <p:spPr>
          <a:xfrm>
            <a:off x="5395452" y="68317"/>
            <a:ext cx="1276350" cy="763128"/>
          </a:xfrm>
          <a:prstGeom prst="rect">
            <a:avLst/>
          </a:prstGeom>
        </p:spPr>
      </p:pic>
      <p:pic>
        <p:nvPicPr>
          <p:cNvPr id="11" name="Picture 10"/>
          <p:cNvPicPr>
            <a:picLocks noChangeAspect="1"/>
          </p:cNvPicPr>
          <p:nvPr/>
        </p:nvPicPr>
        <p:blipFill>
          <a:blip r:embed="rId4"/>
          <a:stretch>
            <a:fillRect/>
          </a:stretch>
        </p:blipFill>
        <p:spPr>
          <a:xfrm>
            <a:off x="6781493" y="0"/>
            <a:ext cx="1790700" cy="971550"/>
          </a:xfrm>
          <a:prstGeom prst="rect">
            <a:avLst/>
          </a:prstGeom>
        </p:spPr>
      </p:pic>
    </p:spTree>
    <p:extLst>
      <p:ext uri="{BB962C8B-B14F-4D97-AF65-F5344CB8AC3E}">
        <p14:creationId xmlns:p14="http://schemas.microsoft.com/office/powerpoint/2010/main" val="643951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64832" y="278679"/>
            <a:ext cx="8417052" cy="621030"/>
          </a:xfrm>
        </p:spPr>
        <p:txBody>
          <a:bodyPr/>
          <a:lstStyle/>
          <a:p>
            <a:r>
              <a:rPr lang="en-US" dirty="0" smtClean="0"/>
              <a:t>   Jenkins – Junit Integration</a:t>
            </a:r>
            <a:br>
              <a:rPr lang="en-US" dirty="0" smtClean="0"/>
            </a:br>
            <a:r>
              <a:rPr lang="en-US" dirty="0"/>
              <a:t>	</a:t>
            </a:r>
            <a:r>
              <a:rPr lang="en-US" sz="1800" dirty="0" smtClean="0"/>
              <a:t>Pipeline Project </a:t>
            </a:r>
            <a:r>
              <a:rPr lang="en-US" sz="1800" dirty="0">
                <a:solidFill>
                  <a:srgbClr val="0033A0"/>
                </a:solidFill>
                <a:latin typeface="Arial" panose="020B0604020202020204"/>
              </a:rPr>
              <a:t>(contd.)</a:t>
            </a:r>
            <a:r>
              <a:rPr lang="en-US" sz="1800" b="0" dirty="0">
                <a:solidFill>
                  <a:srgbClr val="0033A0"/>
                </a:solidFill>
                <a:latin typeface="Arial" panose="020B0604020202020204"/>
              </a:rPr>
              <a:t/>
            </a:r>
            <a:br>
              <a:rPr lang="en-US" sz="1800" b="0" dirty="0">
                <a:solidFill>
                  <a:srgbClr val="0033A0"/>
                </a:solidFill>
                <a:latin typeface="Arial" panose="020B0604020202020204"/>
              </a:rPr>
            </a:br>
            <a:endParaRPr lang="en-US" sz="1800"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11</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4" name="Rectangle 3"/>
          <p:cNvSpPr/>
          <p:nvPr/>
        </p:nvSpPr>
        <p:spPr>
          <a:xfrm>
            <a:off x="381000" y="925736"/>
            <a:ext cx="8300884" cy="2739211"/>
          </a:xfrm>
          <a:prstGeom prst="rect">
            <a:avLst/>
          </a:prstGeom>
        </p:spPr>
        <p:txBody>
          <a:bodyPr wrap="square">
            <a:spAutoFit/>
          </a:bodyPr>
          <a:lstStyle/>
          <a:p>
            <a:pPr marL="342900" indent="-342900">
              <a:buFont typeface="Wingdings" panose="05000000000000000000" pitchFamily="2" charset="2"/>
              <a:buChar char="ü"/>
            </a:pPr>
            <a:r>
              <a:rPr lang="en-US" sz="1600" dirty="0" smtClean="0"/>
              <a:t>Pipelines </a:t>
            </a:r>
            <a:r>
              <a:rPr lang="en-US" sz="1600" dirty="0"/>
              <a:t>are written as Groovy scripts that tell Jenkins what to do when they are </a:t>
            </a:r>
            <a:r>
              <a:rPr lang="en-US" sz="1600" dirty="0" smtClean="0"/>
              <a:t>run. </a:t>
            </a:r>
            <a:r>
              <a:rPr lang="en-US" sz="1600" dirty="0"/>
              <a:t>Y</a:t>
            </a:r>
            <a:r>
              <a:rPr lang="en-US" sz="1600" dirty="0" smtClean="0"/>
              <a:t>ou </a:t>
            </a:r>
            <a:r>
              <a:rPr lang="en-US" sz="1600" dirty="0"/>
              <a:t>do not need deep expertise in Groovy to create them, although basic understanding of Groovy is </a:t>
            </a:r>
            <a:r>
              <a:rPr lang="en-US" sz="1600" dirty="0" smtClean="0"/>
              <a:t>helpful.</a:t>
            </a:r>
          </a:p>
          <a:p>
            <a:pPr marL="342900" indent="-342900">
              <a:buFont typeface="Wingdings" panose="05000000000000000000" pitchFamily="2" charset="2"/>
              <a:buChar char="ü"/>
            </a:pPr>
            <a:r>
              <a:rPr lang="en-US" sz="1600" dirty="0" smtClean="0"/>
              <a:t>Batch scripts in the steps is based on the targets in the build.xml file. In the build file, </a:t>
            </a:r>
            <a:r>
              <a:rPr lang="en-US" sz="1600" dirty="0" err="1" smtClean="0"/>
              <a:t>Junit_run</a:t>
            </a:r>
            <a:r>
              <a:rPr lang="en-US" sz="1600" dirty="0" smtClean="0"/>
              <a:t> target is defined to invoke the Unit tests. Attached is the sample build.xml file.</a:t>
            </a:r>
          </a:p>
          <a:p>
            <a:pPr marL="342900" indent="-342900">
              <a:buFont typeface="Wingdings" panose="05000000000000000000" pitchFamily="2" charset="2"/>
              <a:buChar char="ü"/>
            </a:pPr>
            <a:endParaRPr lang="en-US" sz="1600" dirty="0" smtClean="0"/>
          </a:p>
          <a:p>
            <a:pPr marL="342900" indent="-342900">
              <a:buFont typeface="Wingdings" panose="05000000000000000000" pitchFamily="2" charset="2"/>
              <a:buChar char="ü"/>
            </a:pPr>
            <a:endParaRPr lang="en-US" sz="1600" dirty="0" smtClean="0"/>
          </a:p>
          <a:p>
            <a:pPr marL="342900" indent="-342900">
              <a:buFont typeface="Wingdings" panose="05000000000000000000" pitchFamily="2" charset="2"/>
              <a:buChar char="ü"/>
            </a:pPr>
            <a:endParaRPr lang="en-US" sz="1600"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0033A0"/>
              </a:solidFill>
              <a:effectLst/>
              <a:uLnTx/>
              <a:uFillTx/>
              <a:latin typeface="Arial" panose="020B0604020202020204"/>
              <a:ea typeface="+mn-ea"/>
              <a:cs typeface="+mn-cs"/>
            </a:endParaRPr>
          </a:p>
        </p:txBody>
      </p:sp>
      <p:pic>
        <p:nvPicPr>
          <p:cNvPr id="5" name="Picture 4"/>
          <p:cNvPicPr>
            <a:picLocks noChangeAspect="1"/>
          </p:cNvPicPr>
          <p:nvPr/>
        </p:nvPicPr>
        <p:blipFill>
          <a:blip r:embed="rId4"/>
          <a:stretch>
            <a:fillRect/>
          </a:stretch>
        </p:blipFill>
        <p:spPr>
          <a:xfrm>
            <a:off x="5395452" y="68317"/>
            <a:ext cx="1276350" cy="763128"/>
          </a:xfrm>
          <a:prstGeom prst="rect">
            <a:avLst/>
          </a:prstGeom>
        </p:spPr>
      </p:pic>
      <p:pic>
        <p:nvPicPr>
          <p:cNvPr id="7" name="Picture 6"/>
          <p:cNvPicPr>
            <a:picLocks noChangeAspect="1"/>
          </p:cNvPicPr>
          <p:nvPr/>
        </p:nvPicPr>
        <p:blipFill>
          <a:blip r:embed="rId5"/>
          <a:stretch>
            <a:fillRect/>
          </a:stretch>
        </p:blipFill>
        <p:spPr>
          <a:xfrm>
            <a:off x="786580" y="2517843"/>
            <a:ext cx="6961239" cy="2113167"/>
          </a:xfrm>
          <a:prstGeom prst="rect">
            <a:avLst/>
          </a:prstGeom>
        </p:spPr>
      </p:pic>
      <p:pic>
        <p:nvPicPr>
          <p:cNvPr id="11" name="Picture 10"/>
          <p:cNvPicPr>
            <a:picLocks noChangeAspect="1"/>
          </p:cNvPicPr>
          <p:nvPr/>
        </p:nvPicPr>
        <p:blipFill>
          <a:blip r:embed="rId6"/>
          <a:stretch>
            <a:fillRect/>
          </a:stretch>
        </p:blipFill>
        <p:spPr>
          <a:xfrm>
            <a:off x="6892413" y="68317"/>
            <a:ext cx="1601122" cy="868694"/>
          </a:xfrm>
          <a:prstGeom prst="rect">
            <a:avLst/>
          </a:prstGeom>
        </p:spPr>
      </p:pic>
      <p:graphicFrame>
        <p:nvGraphicFramePr>
          <p:cNvPr id="6" name="Object 5"/>
          <p:cNvGraphicFramePr>
            <a:graphicFrameLocks noChangeAspect="1"/>
          </p:cNvGraphicFramePr>
          <p:nvPr>
            <p:extLst/>
          </p:nvPr>
        </p:nvGraphicFramePr>
        <p:xfrm>
          <a:off x="7506929" y="2517843"/>
          <a:ext cx="914400" cy="771525"/>
        </p:xfrm>
        <a:graphic>
          <a:graphicData uri="http://schemas.openxmlformats.org/presentationml/2006/ole">
            <mc:AlternateContent xmlns:mc="http://schemas.openxmlformats.org/markup-compatibility/2006">
              <mc:Choice xmlns:v="urn:schemas-microsoft-com:vml" Requires="v">
                <p:oleObj spid="_x0000_s15377" name="Packager Shell Object" showAsIcon="1" r:id="rId7" imgW="914400" imgH="771480" progId="Package">
                  <p:embed/>
                </p:oleObj>
              </mc:Choice>
              <mc:Fallback>
                <p:oleObj name="Packager Shell Object" showAsIcon="1" r:id="rId7" imgW="914400" imgH="771480" progId="Package">
                  <p:embed/>
                  <p:pic>
                    <p:nvPicPr>
                      <p:cNvPr id="6" name="Object 5"/>
                      <p:cNvPicPr/>
                      <p:nvPr/>
                    </p:nvPicPr>
                    <p:blipFill>
                      <a:blip r:embed="rId8"/>
                      <a:stretch>
                        <a:fillRect/>
                      </a:stretch>
                    </p:blipFill>
                    <p:spPr>
                      <a:xfrm>
                        <a:off x="7506929" y="251784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2154251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64832" y="278679"/>
            <a:ext cx="8417052" cy="621030"/>
          </a:xfrm>
        </p:spPr>
        <p:txBody>
          <a:bodyPr/>
          <a:lstStyle/>
          <a:p>
            <a:r>
              <a:rPr lang="en-US" dirty="0" smtClean="0"/>
              <a:t>   Jenkins – Junit Integration</a:t>
            </a:r>
            <a:br>
              <a:rPr lang="en-US" dirty="0" smtClean="0"/>
            </a:br>
            <a:r>
              <a:rPr lang="en-US" dirty="0"/>
              <a:t>	</a:t>
            </a:r>
            <a:r>
              <a:rPr lang="en-US" sz="1800" dirty="0" smtClean="0"/>
              <a:t>Pipeline Project </a:t>
            </a:r>
            <a:r>
              <a:rPr lang="en-US" sz="1800" dirty="0">
                <a:solidFill>
                  <a:srgbClr val="0033A0"/>
                </a:solidFill>
                <a:latin typeface="Arial" panose="020B0604020202020204"/>
              </a:rPr>
              <a:t>(contd.)</a:t>
            </a:r>
            <a:r>
              <a:rPr lang="en-US" sz="1800" b="0" dirty="0">
                <a:solidFill>
                  <a:srgbClr val="0033A0"/>
                </a:solidFill>
                <a:latin typeface="Arial" panose="020B0604020202020204"/>
              </a:rPr>
              <a:t/>
            </a:r>
            <a:br>
              <a:rPr lang="en-US" sz="1800" b="0" dirty="0">
                <a:solidFill>
                  <a:srgbClr val="0033A0"/>
                </a:solidFill>
                <a:latin typeface="Arial" panose="020B0604020202020204"/>
              </a:rPr>
            </a:br>
            <a:endParaRPr lang="en-US" sz="1800"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12</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4" name="Rectangle 3"/>
          <p:cNvSpPr/>
          <p:nvPr/>
        </p:nvSpPr>
        <p:spPr>
          <a:xfrm>
            <a:off x="381000" y="925736"/>
            <a:ext cx="8300884" cy="3939540"/>
          </a:xfrm>
          <a:prstGeom prst="rect">
            <a:avLst/>
          </a:prstGeom>
        </p:spPr>
        <p:txBody>
          <a:bodyPr wrap="square">
            <a:spAutoFit/>
          </a:bodyPr>
          <a:lstStyle/>
          <a:p>
            <a:pPr marL="285750" indent="-285750">
              <a:buFont typeface="Wingdings" panose="05000000000000000000" pitchFamily="2" charset="2"/>
              <a:buChar char="ü"/>
            </a:pPr>
            <a:r>
              <a:rPr lang="en-US" sz="1600" dirty="0" smtClean="0"/>
              <a:t>Check </a:t>
            </a:r>
            <a:r>
              <a:rPr lang="en-US" sz="1600" dirty="0"/>
              <a:t>the Use Groovy Sandbox option below the Script text area. </a:t>
            </a:r>
            <a:endParaRPr lang="en-US" sz="1600" dirty="0" smtClean="0"/>
          </a:p>
          <a:p>
            <a:pPr marL="285750" indent="-285750">
              <a:buFont typeface="Wingdings" panose="05000000000000000000" pitchFamily="2" charset="2"/>
              <a:buChar char="ü"/>
            </a:pPr>
            <a:endParaRPr lang="en-US" sz="1600" dirty="0" smtClean="0"/>
          </a:p>
          <a:p>
            <a:pPr marL="342900" indent="-342900">
              <a:buFont typeface="Wingdings" panose="05000000000000000000" pitchFamily="2" charset="2"/>
              <a:buChar char="ü"/>
            </a:pPr>
            <a:endParaRPr lang="en-US" sz="1600" dirty="0" smtClean="0"/>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endParaRPr lang="en-US" sz="1600" dirty="0" smtClean="0"/>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endParaRPr lang="en-US" sz="1600" dirty="0" smtClean="0"/>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endParaRPr lang="en-US" sz="1600" dirty="0" smtClean="0"/>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endParaRPr lang="en-US" sz="1600" dirty="0" smtClean="0"/>
          </a:p>
          <a:p>
            <a:pPr marL="342900" indent="-342900">
              <a:buFont typeface="Wingdings" panose="05000000000000000000" pitchFamily="2" charset="2"/>
              <a:buChar char="ü"/>
            </a:pPr>
            <a:r>
              <a:rPr lang="en-US" sz="1600" dirty="0" smtClean="0"/>
              <a:t>Click</a:t>
            </a:r>
            <a:r>
              <a:rPr lang="en-US" sz="1600" dirty="0"/>
              <a:t> </a:t>
            </a:r>
            <a:r>
              <a:rPr lang="en-US" sz="1600" b="1" dirty="0" smtClean="0"/>
              <a:t>Save</a:t>
            </a:r>
            <a:r>
              <a:rPr lang="en-US" sz="1600" dirty="0" smtClean="0"/>
              <a:t>.</a:t>
            </a:r>
          </a:p>
          <a:p>
            <a:pPr marL="342900" indent="-342900">
              <a:buFont typeface="Wingdings" panose="05000000000000000000" pitchFamily="2" charset="2"/>
              <a:buChar char="ü"/>
            </a:pPr>
            <a:r>
              <a:rPr lang="en-US" sz="1600" dirty="0" smtClean="0"/>
              <a:t>Click</a:t>
            </a:r>
            <a:r>
              <a:rPr lang="en-US" sz="1600" dirty="0"/>
              <a:t> </a:t>
            </a:r>
            <a:r>
              <a:rPr lang="en-US" sz="1600" b="1" dirty="0"/>
              <a:t>Build Now</a:t>
            </a:r>
            <a:r>
              <a:rPr lang="en-US" sz="1600" dirty="0"/>
              <a:t> to create the </a:t>
            </a:r>
            <a:r>
              <a:rPr lang="en-US" sz="1600" dirty="0" smtClean="0"/>
              <a:t>pipeline, select</a:t>
            </a:r>
            <a:r>
              <a:rPr lang="en-US" sz="1600" dirty="0"/>
              <a:t> </a:t>
            </a:r>
            <a:r>
              <a:rPr lang="en-US" sz="1600" b="1" dirty="0"/>
              <a:t>Console Output</a:t>
            </a:r>
            <a:r>
              <a:rPr lang="en-US" sz="1600" dirty="0"/>
              <a:t> to see the output.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0033A0"/>
              </a:solidFill>
              <a:effectLst/>
              <a:uLnTx/>
              <a:uFillTx/>
              <a:latin typeface="Arial" panose="020B0604020202020204"/>
              <a:ea typeface="+mn-ea"/>
              <a:cs typeface="+mn-cs"/>
            </a:endParaRPr>
          </a:p>
        </p:txBody>
      </p:sp>
      <p:pic>
        <p:nvPicPr>
          <p:cNvPr id="5" name="Picture 4"/>
          <p:cNvPicPr>
            <a:picLocks noChangeAspect="1"/>
          </p:cNvPicPr>
          <p:nvPr/>
        </p:nvPicPr>
        <p:blipFill>
          <a:blip r:embed="rId3"/>
          <a:stretch>
            <a:fillRect/>
          </a:stretch>
        </p:blipFill>
        <p:spPr>
          <a:xfrm>
            <a:off x="5395452" y="68317"/>
            <a:ext cx="1276350" cy="763128"/>
          </a:xfrm>
          <a:prstGeom prst="rect">
            <a:avLst/>
          </a:prstGeom>
        </p:spPr>
      </p:pic>
      <p:pic>
        <p:nvPicPr>
          <p:cNvPr id="11" name="Picture 10"/>
          <p:cNvPicPr>
            <a:picLocks noChangeAspect="1"/>
          </p:cNvPicPr>
          <p:nvPr/>
        </p:nvPicPr>
        <p:blipFill>
          <a:blip r:embed="rId4"/>
          <a:stretch>
            <a:fillRect/>
          </a:stretch>
        </p:blipFill>
        <p:spPr>
          <a:xfrm>
            <a:off x="6926672" y="69026"/>
            <a:ext cx="1581458" cy="858025"/>
          </a:xfrm>
          <a:prstGeom prst="rect">
            <a:avLst/>
          </a:prstGeom>
        </p:spPr>
      </p:pic>
      <p:pic>
        <p:nvPicPr>
          <p:cNvPr id="7" name="Picture 6"/>
          <p:cNvPicPr>
            <a:picLocks noChangeAspect="1"/>
          </p:cNvPicPr>
          <p:nvPr/>
        </p:nvPicPr>
        <p:blipFill>
          <a:blip r:embed="rId5"/>
          <a:stretch>
            <a:fillRect/>
          </a:stretch>
        </p:blipFill>
        <p:spPr>
          <a:xfrm>
            <a:off x="845574" y="1327355"/>
            <a:ext cx="7000568" cy="2035277"/>
          </a:xfrm>
          <a:prstGeom prst="rect">
            <a:avLst/>
          </a:prstGeom>
        </p:spPr>
      </p:pic>
    </p:spTree>
    <p:extLst>
      <p:ext uri="{BB962C8B-B14F-4D97-AF65-F5344CB8AC3E}">
        <p14:creationId xmlns:p14="http://schemas.microsoft.com/office/powerpoint/2010/main" val="2023551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64832" y="278679"/>
            <a:ext cx="8417052" cy="621030"/>
          </a:xfrm>
        </p:spPr>
        <p:txBody>
          <a:bodyPr/>
          <a:lstStyle/>
          <a:p>
            <a:r>
              <a:rPr lang="en-US" dirty="0" smtClean="0"/>
              <a:t>   Jenkins – Junit Integration</a:t>
            </a:r>
            <a:br>
              <a:rPr lang="en-US" dirty="0" smtClean="0"/>
            </a:br>
            <a:r>
              <a:rPr lang="en-US" dirty="0"/>
              <a:t>	</a:t>
            </a:r>
            <a:r>
              <a:rPr lang="en-US" sz="1800" dirty="0" smtClean="0"/>
              <a:t>Pipeline Project </a:t>
            </a:r>
            <a:r>
              <a:rPr lang="en-US" sz="1800" dirty="0">
                <a:solidFill>
                  <a:srgbClr val="0033A0"/>
                </a:solidFill>
                <a:latin typeface="Arial" panose="020B0604020202020204"/>
              </a:rPr>
              <a:t>(contd.)</a:t>
            </a:r>
            <a:r>
              <a:rPr lang="en-US" sz="1800" b="0" dirty="0">
                <a:solidFill>
                  <a:srgbClr val="0033A0"/>
                </a:solidFill>
                <a:latin typeface="Arial" panose="020B0604020202020204"/>
              </a:rPr>
              <a:t/>
            </a:r>
            <a:br>
              <a:rPr lang="en-US" sz="1800" b="0" dirty="0">
                <a:solidFill>
                  <a:srgbClr val="0033A0"/>
                </a:solidFill>
                <a:latin typeface="Arial" panose="020B0604020202020204"/>
              </a:rPr>
            </a:br>
            <a:endParaRPr lang="en-US" sz="1800"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13</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4" name="Rectangle 3"/>
          <p:cNvSpPr/>
          <p:nvPr/>
        </p:nvSpPr>
        <p:spPr>
          <a:xfrm>
            <a:off x="381000" y="925736"/>
            <a:ext cx="8300884" cy="1723549"/>
          </a:xfrm>
          <a:prstGeom prst="rect">
            <a:avLst/>
          </a:prstGeom>
        </p:spPr>
        <p:txBody>
          <a:bodyPr wrap="square">
            <a:spAutoFit/>
          </a:bodyPr>
          <a:lstStyle/>
          <a:p>
            <a:pPr marL="342900" indent="-342900">
              <a:buFont typeface="Wingdings" panose="05000000000000000000" pitchFamily="2" charset="2"/>
              <a:buChar char="ü"/>
            </a:pPr>
            <a:r>
              <a:rPr lang="en-US" sz="1600" dirty="0" smtClean="0"/>
              <a:t>Click</a:t>
            </a:r>
            <a:r>
              <a:rPr lang="en-US" sz="1600" dirty="0"/>
              <a:t> </a:t>
            </a:r>
            <a:r>
              <a:rPr lang="en-US" sz="1600" b="1" dirty="0"/>
              <a:t>Build Now</a:t>
            </a:r>
            <a:r>
              <a:rPr lang="en-US" sz="1600" dirty="0"/>
              <a:t> to create the </a:t>
            </a:r>
            <a:r>
              <a:rPr lang="en-US" sz="1600" dirty="0" smtClean="0"/>
              <a:t>pipeline, select</a:t>
            </a:r>
            <a:r>
              <a:rPr lang="en-US" sz="1600" dirty="0"/>
              <a:t> </a:t>
            </a:r>
            <a:r>
              <a:rPr lang="en-US" sz="1600" b="1" dirty="0"/>
              <a:t>Console Output</a:t>
            </a:r>
            <a:r>
              <a:rPr lang="en-US" sz="1600" dirty="0"/>
              <a:t> to see the </a:t>
            </a:r>
            <a:r>
              <a:rPr lang="en-US" sz="1600" dirty="0" smtClean="0"/>
              <a:t>output. Also can see the project pipeline in the project page.</a:t>
            </a:r>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endParaRPr lang="en-US" sz="1600" dirty="0"/>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0033A0"/>
              </a:solidFill>
              <a:effectLst/>
              <a:uLnTx/>
              <a:uFillTx/>
              <a:latin typeface="Arial" panose="020B0604020202020204"/>
              <a:ea typeface="+mn-ea"/>
              <a:cs typeface="+mn-cs"/>
            </a:endParaRPr>
          </a:p>
        </p:txBody>
      </p:sp>
      <p:pic>
        <p:nvPicPr>
          <p:cNvPr id="5" name="Picture 4"/>
          <p:cNvPicPr>
            <a:picLocks noChangeAspect="1"/>
          </p:cNvPicPr>
          <p:nvPr/>
        </p:nvPicPr>
        <p:blipFill>
          <a:blip r:embed="rId3"/>
          <a:stretch>
            <a:fillRect/>
          </a:stretch>
        </p:blipFill>
        <p:spPr>
          <a:xfrm>
            <a:off x="5395452" y="68317"/>
            <a:ext cx="1276350" cy="763128"/>
          </a:xfrm>
          <a:prstGeom prst="rect">
            <a:avLst/>
          </a:prstGeom>
        </p:spPr>
      </p:pic>
      <p:pic>
        <p:nvPicPr>
          <p:cNvPr id="11" name="Picture 10"/>
          <p:cNvPicPr>
            <a:picLocks noChangeAspect="1"/>
          </p:cNvPicPr>
          <p:nvPr/>
        </p:nvPicPr>
        <p:blipFill>
          <a:blip r:embed="rId4"/>
          <a:stretch>
            <a:fillRect/>
          </a:stretch>
        </p:blipFill>
        <p:spPr>
          <a:xfrm>
            <a:off x="6926672" y="69026"/>
            <a:ext cx="1581458" cy="858025"/>
          </a:xfrm>
          <a:prstGeom prst="rect">
            <a:avLst/>
          </a:prstGeom>
        </p:spPr>
      </p:pic>
      <p:pic>
        <p:nvPicPr>
          <p:cNvPr id="6" name="Picture 5"/>
          <p:cNvPicPr>
            <a:picLocks noChangeAspect="1"/>
          </p:cNvPicPr>
          <p:nvPr/>
        </p:nvPicPr>
        <p:blipFill>
          <a:blip r:embed="rId5"/>
          <a:stretch>
            <a:fillRect/>
          </a:stretch>
        </p:blipFill>
        <p:spPr>
          <a:xfrm>
            <a:off x="660386" y="1769805"/>
            <a:ext cx="7588879" cy="2694039"/>
          </a:xfrm>
          <a:prstGeom prst="rect">
            <a:avLst/>
          </a:prstGeom>
        </p:spPr>
      </p:pic>
    </p:spTree>
    <p:extLst>
      <p:ext uri="{BB962C8B-B14F-4D97-AF65-F5344CB8AC3E}">
        <p14:creationId xmlns:p14="http://schemas.microsoft.com/office/powerpoint/2010/main" val="436299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5176CFEE-36C4-4A0C-BC89-DCE02F99B3D3}" type="slidenum">
              <a:rPr lang="en-US" smtClean="0"/>
              <a:t>14</a:t>
            </a:fld>
            <a:endParaRPr lang="en-US"/>
          </a:p>
        </p:txBody>
      </p:sp>
      <p:sp>
        <p:nvSpPr>
          <p:cNvPr id="4" name="Title 15">
            <a:extLst>
              <a:ext uri="{FF2B5EF4-FFF2-40B4-BE49-F238E27FC236}">
                <a16:creationId xmlns:a16="http://schemas.microsoft.com/office/drawing/2014/main" id="{4BCE1D04-0A9E-5D41-992E-0FA6F4F8B1DE}"/>
              </a:ext>
            </a:extLst>
          </p:cNvPr>
          <p:cNvSpPr txBox="1">
            <a:spLocks/>
          </p:cNvSpPr>
          <p:nvPr/>
        </p:nvSpPr>
        <p:spPr>
          <a:xfrm>
            <a:off x="414163" y="1980766"/>
            <a:ext cx="8348837" cy="553998"/>
          </a:xfrm>
          <a:prstGeom prst="rect">
            <a:avLst/>
          </a:prstGeom>
        </p:spPr>
        <p:txBody>
          <a:bodyPr/>
          <a:lst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a:lstStyle>
          <a:p>
            <a:r>
              <a:rPr lang="en-US" sz="2800" dirty="0" smtClean="0"/>
              <a:t>Jenkins Integration with </a:t>
            </a:r>
            <a:r>
              <a:rPr lang="en-US" sz="2800" dirty="0" err="1"/>
              <a:t>N</a:t>
            </a:r>
            <a:r>
              <a:rPr lang="en-US" sz="2800" dirty="0" err="1" smtClean="0"/>
              <a:t>Unit</a:t>
            </a:r>
            <a:endParaRPr lang="en-US" sz="2800" dirty="0"/>
          </a:p>
        </p:txBody>
      </p:sp>
    </p:spTree>
    <p:extLst>
      <p:ext uri="{BB962C8B-B14F-4D97-AF65-F5344CB8AC3E}">
        <p14:creationId xmlns:p14="http://schemas.microsoft.com/office/powerpoint/2010/main" val="3541735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64832" y="278679"/>
            <a:ext cx="8417052" cy="621030"/>
          </a:xfrm>
        </p:spPr>
        <p:txBody>
          <a:bodyPr/>
          <a:lstStyle/>
          <a:p>
            <a:r>
              <a:rPr lang="en-US" dirty="0" err="1" smtClean="0"/>
              <a:t>NUnit</a:t>
            </a:r>
            <a:r>
              <a:rPr lang="en-US" dirty="0" smtClean="0"/>
              <a:t> </a:t>
            </a:r>
            <a:r>
              <a:rPr lang="en-US" dirty="0"/>
              <a:t>Overview</a:t>
            </a: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15</a:t>
            </a:fld>
            <a:endParaRPr lang="en-US" dirty="0"/>
          </a:p>
        </p:txBody>
      </p:sp>
      <p:sp>
        <p:nvSpPr>
          <p:cNvPr id="4" name="Rectangle 3"/>
          <p:cNvSpPr/>
          <p:nvPr/>
        </p:nvSpPr>
        <p:spPr>
          <a:xfrm>
            <a:off x="381000" y="925736"/>
            <a:ext cx="8300884" cy="3662541"/>
          </a:xfrm>
          <a:prstGeom prst="rect">
            <a:avLst/>
          </a:prstGeom>
        </p:spPr>
        <p:txBody>
          <a:bodyPr wrap="square">
            <a:spAutoFit/>
          </a:bodyPr>
          <a:lstStyle/>
          <a:p>
            <a:pPr lvl="4"/>
            <a:r>
              <a:rPr lang="en-US" i="1" dirty="0" err="1" smtClean="0">
                <a:solidFill>
                  <a:schemeClr val="accent6">
                    <a:lumMod val="50000"/>
                  </a:schemeClr>
                </a:solidFill>
              </a:rPr>
              <a:t>NUnit</a:t>
            </a:r>
            <a:r>
              <a:rPr lang="en-US" i="1" dirty="0" smtClean="0">
                <a:solidFill>
                  <a:schemeClr val="accent6">
                    <a:lumMod val="50000"/>
                  </a:schemeClr>
                </a:solidFill>
              </a:rPr>
              <a:t> </a:t>
            </a:r>
            <a:r>
              <a:rPr lang="en-US" i="1" dirty="0">
                <a:solidFill>
                  <a:schemeClr val="accent6">
                    <a:lumMod val="50000"/>
                  </a:schemeClr>
                </a:solidFill>
              </a:rPr>
              <a:t>is a unit-testing framework for all </a:t>
            </a:r>
            <a:r>
              <a:rPr lang="en-US" i="1" dirty="0" err="1">
                <a:solidFill>
                  <a:schemeClr val="accent6">
                    <a:lumMod val="50000"/>
                  </a:schemeClr>
                </a:solidFill>
              </a:rPr>
              <a:t>.Net</a:t>
            </a:r>
            <a:r>
              <a:rPr lang="en-US" i="1" dirty="0">
                <a:solidFill>
                  <a:schemeClr val="accent6">
                    <a:lumMod val="50000"/>
                  </a:schemeClr>
                </a:solidFill>
              </a:rPr>
              <a:t> languages. </a:t>
            </a:r>
            <a:r>
              <a:rPr lang="en-US" i="1" dirty="0" err="1">
                <a:solidFill>
                  <a:schemeClr val="accent6">
                    <a:lumMod val="50000"/>
                  </a:schemeClr>
                </a:solidFill>
              </a:rPr>
              <a:t>NUnit</a:t>
            </a:r>
            <a:r>
              <a:rPr lang="en-US" i="1" dirty="0">
                <a:solidFill>
                  <a:schemeClr val="accent6">
                    <a:lumMod val="50000"/>
                  </a:schemeClr>
                </a:solidFill>
              </a:rPr>
              <a:t> is Open Source software and </a:t>
            </a:r>
            <a:r>
              <a:rPr lang="en-US" i="1" dirty="0" err="1">
                <a:solidFill>
                  <a:schemeClr val="accent6">
                    <a:lumMod val="50000"/>
                  </a:schemeClr>
                </a:solidFill>
              </a:rPr>
              <a:t>NUnit</a:t>
            </a:r>
            <a:r>
              <a:rPr lang="en-US" i="1" dirty="0">
                <a:solidFill>
                  <a:schemeClr val="accent6">
                    <a:lumMod val="50000"/>
                  </a:schemeClr>
                </a:solidFill>
              </a:rPr>
              <a:t> 3.0 is released under the MIT license. This framework is very easy to work with and has user friendly attributes for working.</a:t>
            </a:r>
          </a:p>
          <a:p>
            <a:endParaRPr lang="en-US" dirty="0" smtClean="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sz="1200" dirty="0"/>
              <a:t>Enables writing test cases while developing the software that helps test early and detect issues.</a:t>
            </a:r>
          </a:p>
          <a:p>
            <a:endParaRPr lang="en-US" sz="1200" dirty="0"/>
          </a:p>
          <a:p>
            <a:pPr marL="285750" indent="-285750">
              <a:buFont typeface="Wingdings" panose="05000000000000000000" pitchFamily="2" charset="2"/>
              <a:buChar char="ü"/>
            </a:pPr>
            <a:r>
              <a:rPr lang="en-US" sz="1200" dirty="0"/>
              <a:t>Ensure the functionality is performing as expected every time the code is modified by the use of repeatable automated test cases.</a:t>
            </a:r>
          </a:p>
          <a:p>
            <a:endParaRPr lang="en-US" sz="1200" dirty="0"/>
          </a:p>
          <a:p>
            <a:pPr marL="285750" indent="-285750">
              <a:buFont typeface="Wingdings" panose="05000000000000000000" pitchFamily="2" charset="2"/>
              <a:buChar char="ü"/>
            </a:pPr>
            <a:r>
              <a:rPr lang="en-US" sz="1200" dirty="0" smtClean="0"/>
              <a:t>For integration with Jenkins, </a:t>
            </a:r>
            <a:r>
              <a:rPr lang="en-US" sz="1200" dirty="0" err="1" smtClean="0"/>
              <a:t>Nunit</a:t>
            </a:r>
            <a:r>
              <a:rPr lang="en-US" sz="1200" dirty="0" smtClean="0"/>
              <a:t> Console has to be installed in the Jenkins server. In order to compile </a:t>
            </a:r>
            <a:r>
              <a:rPr lang="en-US" sz="1200" dirty="0" err="1" smtClean="0"/>
              <a:t>.Net</a:t>
            </a:r>
            <a:r>
              <a:rPr lang="en-US" sz="1200" dirty="0" smtClean="0"/>
              <a:t> application, </a:t>
            </a:r>
            <a:r>
              <a:rPr lang="en-US" sz="1200" dirty="0" err="1" smtClean="0"/>
              <a:t>.Net</a:t>
            </a:r>
            <a:r>
              <a:rPr lang="en-US" sz="1200" dirty="0" smtClean="0"/>
              <a:t> framework(MSBuild.exe) must be present in the Jenkins server.</a:t>
            </a:r>
          </a:p>
          <a:p>
            <a:endParaRPr lang="en-US" sz="1200" dirty="0"/>
          </a:p>
          <a:p>
            <a:endParaRPr lang="en-US" sz="1400" dirty="0"/>
          </a:p>
          <a:p>
            <a:pPr marL="285750" indent="-285750">
              <a:buFont typeface="Wingdings" panose="05000000000000000000" pitchFamily="2" charset="2"/>
              <a:buChar char="ü"/>
            </a:pPr>
            <a:endParaRPr lang="en-US" sz="1400" dirty="0"/>
          </a:p>
        </p:txBody>
      </p:sp>
      <p:cxnSp>
        <p:nvCxnSpPr>
          <p:cNvPr id="7" name="Straight Connector 6"/>
          <p:cNvCxnSpPr/>
          <p:nvPr/>
        </p:nvCxnSpPr>
        <p:spPr>
          <a:xfrm>
            <a:off x="2258128" y="2172415"/>
            <a:ext cx="5948516"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25736"/>
            <a:ext cx="1654887" cy="774905"/>
          </a:xfrm>
          <a:prstGeom prst="rect">
            <a:avLst/>
          </a:prstGeom>
        </p:spPr>
      </p:pic>
    </p:spTree>
    <p:extLst>
      <p:ext uri="{BB962C8B-B14F-4D97-AF65-F5344CB8AC3E}">
        <p14:creationId xmlns:p14="http://schemas.microsoft.com/office/powerpoint/2010/main" val="1928110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a:t> </a:t>
            </a:r>
            <a:r>
              <a:rPr lang="en-US" dirty="0" err="1" smtClean="0"/>
              <a:t>NUnit</a:t>
            </a:r>
            <a:r>
              <a:rPr lang="en-US" dirty="0" smtClean="0"/>
              <a:t> Plugin Installation in Jenkins</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16</a:t>
            </a:fld>
            <a:endParaRPr lang="en-US" dirty="0"/>
          </a:p>
        </p:txBody>
      </p:sp>
      <p:sp>
        <p:nvSpPr>
          <p:cNvPr id="6" name="Rectangle 5"/>
          <p:cNvSpPr/>
          <p:nvPr/>
        </p:nvSpPr>
        <p:spPr>
          <a:xfrm>
            <a:off x="242734" y="801178"/>
            <a:ext cx="8110847" cy="2308324"/>
          </a:xfrm>
          <a:prstGeom prst="rect">
            <a:avLst/>
          </a:prstGeom>
        </p:spPr>
        <p:txBody>
          <a:bodyPr wrap="square">
            <a:spAutoFit/>
          </a:bodyPr>
          <a:lstStyle/>
          <a:p>
            <a:pPr marL="342900" indent="-342900">
              <a:buAutoNum type="arabicPeriod"/>
            </a:pPr>
            <a:r>
              <a:rPr lang="en-US" sz="1600" dirty="0" smtClean="0">
                <a:latin typeface="Arial" panose="020B0604020202020204" pitchFamily="34" charset="0"/>
                <a:cs typeface="Arial" panose="020B0604020202020204" pitchFamily="34" charset="0"/>
              </a:rPr>
              <a:t>Login to your </a:t>
            </a:r>
            <a:r>
              <a:rPr lang="en-US" sz="1600" b="1" dirty="0" smtClean="0">
                <a:latin typeface="Arial" panose="020B0604020202020204" pitchFamily="34" charset="0"/>
                <a:cs typeface="Arial" panose="020B0604020202020204" pitchFamily="34" charset="0"/>
              </a:rPr>
              <a:t>Jenkins</a:t>
            </a:r>
            <a:r>
              <a:rPr lang="en-US" sz="1600" dirty="0" smtClean="0">
                <a:latin typeface="Arial" panose="020B0604020202020204" pitchFamily="34" charset="0"/>
                <a:cs typeface="Arial" panose="020B0604020202020204" pitchFamily="34" charset="0"/>
              </a:rPr>
              <a:t> instance and go to </a:t>
            </a:r>
            <a:r>
              <a:rPr lang="en-US" sz="1600" b="1" dirty="0" smtClean="0">
                <a:latin typeface="Arial" panose="020B0604020202020204" pitchFamily="34" charset="0"/>
                <a:cs typeface="Arial" panose="020B0604020202020204" pitchFamily="34" charset="0"/>
              </a:rPr>
              <a:t>Manage Jenkins</a:t>
            </a:r>
          </a:p>
          <a:p>
            <a:pPr marL="342900" indent="-342900">
              <a:buAutoNum type="arabicPeriod"/>
            </a:pPr>
            <a:r>
              <a:rPr lang="en-US" sz="1600" dirty="0" smtClean="0">
                <a:latin typeface="Arial" panose="020B0604020202020204" pitchFamily="34" charset="0"/>
                <a:cs typeface="Arial" panose="020B0604020202020204" pitchFamily="34" charset="0"/>
              </a:rPr>
              <a:t>Click on </a:t>
            </a:r>
            <a:r>
              <a:rPr lang="en-US" sz="1600" b="1" dirty="0" smtClean="0">
                <a:latin typeface="Arial" panose="020B0604020202020204" pitchFamily="34" charset="0"/>
                <a:cs typeface="Arial" panose="020B0604020202020204" pitchFamily="34" charset="0"/>
              </a:rPr>
              <a:t>Manage Plugins </a:t>
            </a:r>
            <a:r>
              <a:rPr lang="en-US" sz="1600" dirty="0" smtClean="0">
                <a:latin typeface="Arial" panose="020B0604020202020204" pitchFamily="34" charset="0"/>
                <a:cs typeface="Arial" panose="020B0604020202020204" pitchFamily="34" charset="0"/>
              </a:rPr>
              <a:t>and go to </a:t>
            </a:r>
            <a:r>
              <a:rPr lang="en-US" sz="1600" b="1" dirty="0" smtClean="0">
                <a:latin typeface="Arial" panose="020B0604020202020204" pitchFamily="34" charset="0"/>
                <a:cs typeface="Arial" panose="020B0604020202020204" pitchFamily="34" charset="0"/>
              </a:rPr>
              <a:t>Advanced</a:t>
            </a:r>
            <a:r>
              <a:rPr lang="en-US" sz="1600" dirty="0" smtClean="0">
                <a:latin typeface="Arial" panose="020B0604020202020204" pitchFamily="34" charset="0"/>
                <a:cs typeface="Arial" panose="020B0604020202020204" pitchFamily="34" charset="0"/>
              </a:rPr>
              <a:t> tab</a:t>
            </a:r>
          </a:p>
          <a:p>
            <a:pPr marL="342900" indent="-342900">
              <a:buAutoNum type="arabicPeriod"/>
            </a:pPr>
            <a:r>
              <a:rPr lang="en-US" sz="1600" dirty="0" smtClean="0">
                <a:latin typeface="Arial" panose="020B0604020202020204" pitchFamily="34" charset="0"/>
                <a:cs typeface="Arial" panose="020B0604020202020204" pitchFamily="34" charset="0"/>
              </a:rPr>
              <a:t>Go to the </a:t>
            </a:r>
            <a:r>
              <a:rPr lang="en-US" sz="1600" b="1" dirty="0" smtClean="0">
                <a:latin typeface="Arial" panose="020B0604020202020204" pitchFamily="34" charset="0"/>
                <a:cs typeface="Arial" panose="020B0604020202020204" pitchFamily="34" charset="0"/>
              </a:rPr>
              <a:t>Upload Plugin </a:t>
            </a:r>
            <a:r>
              <a:rPr lang="en-US" sz="1600" dirty="0" smtClean="0">
                <a:latin typeface="Arial" panose="020B0604020202020204" pitchFamily="34" charset="0"/>
                <a:cs typeface="Arial" panose="020B0604020202020204" pitchFamily="34" charset="0"/>
              </a:rPr>
              <a:t>section</a:t>
            </a:r>
          </a:p>
          <a:p>
            <a:pPr marL="342900" indent="-342900">
              <a:buAutoNum type="arabicPeriod"/>
            </a:pPr>
            <a:r>
              <a:rPr lang="en-US" sz="1600" dirty="0" smtClean="0">
                <a:latin typeface="Arial" panose="020B0604020202020204" pitchFamily="34" charset="0"/>
                <a:cs typeface="Arial" panose="020B0604020202020204" pitchFamily="34" charset="0"/>
              </a:rPr>
              <a:t>Browse the path where </a:t>
            </a:r>
            <a:r>
              <a:rPr lang="en-US" sz="1600" b="1" dirty="0" err="1" smtClean="0">
                <a:latin typeface="Arial" panose="020B0604020202020204" pitchFamily="34" charset="0"/>
                <a:cs typeface="Arial" panose="020B0604020202020204" pitchFamily="34" charset="0"/>
              </a:rPr>
              <a:t>nunit.hpi</a:t>
            </a:r>
            <a:r>
              <a:rPr lang="en-US" sz="1600" dirty="0" smtClean="0">
                <a:latin typeface="Arial" panose="020B0604020202020204" pitchFamily="34" charset="0"/>
                <a:cs typeface="Arial" panose="020B0604020202020204" pitchFamily="34" charset="0"/>
              </a:rPr>
              <a:t> file you have downloaded and click </a:t>
            </a:r>
            <a:r>
              <a:rPr lang="en-US" sz="1600" b="1" dirty="0" smtClean="0">
                <a:latin typeface="Arial" panose="020B0604020202020204" pitchFamily="34" charset="0"/>
                <a:cs typeface="Arial" panose="020B0604020202020204" pitchFamily="34" charset="0"/>
              </a:rPr>
              <a:t>Upload</a:t>
            </a:r>
            <a:r>
              <a:rPr lang="en-US" sz="1600" dirty="0" smtClean="0">
                <a:latin typeface="Arial" panose="020B0604020202020204" pitchFamily="34" charset="0"/>
                <a:cs typeface="Arial" panose="020B0604020202020204" pitchFamily="34" charset="0"/>
              </a:rPr>
              <a:t> button</a:t>
            </a:r>
          </a:p>
          <a:p>
            <a:pPr marL="342900" indent="-342900">
              <a:buFontTx/>
              <a:buAutoNum type="arabicPeriod"/>
            </a:pPr>
            <a:r>
              <a:rPr lang="en-US" sz="1600" dirty="0" err="1" smtClean="0">
                <a:latin typeface="Arial" panose="020B0604020202020204" pitchFamily="34" charset="0"/>
                <a:cs typeface="Arial" panose="020B0604020202020204" pitchFamily="34" charset="0"/>
              </a:rPr>
              <a:t>NUnit</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plugin is installed in Jenkins and it can be viewed in </a:t>
            </a:r>
            <a:r>
              <a:rPr lang="en-US" sz="1600" b="1" dirty="0">
                <a:latin typeface="Arial" panose="020B0604020202020204" pitchFamily="34" charset="0"/>
                <a:cs typeface="Arial" panose="020B0604020202020204" pitchFamily="34" charset="0"/>
              </a:rPr>
              <a:t>Installed</a:t>
            </a:r>
            <a:r>
              <a:rPr lang="en-US" sz="1600" dirty="0">
                <a:latin typeface="Arial" panose="020B0604020202020204" pitchFamily="34" charset="0"/>
                <a:cs typeface="Arial" panose="020B0604020202020204" pitchFamily="34" charset="0"/>
              </a:rPr>
              <a:t> tab of Manage Jenkins </a:t>
            </a:r>
            <a:r>
              <a:rPr lang="en-US" sz="1600" dirty="0" smtClean="0">
                <a:latin typeface="Arial" panose="020B0604020202020204" pitchFamily="34" charset="0"/>
                <a:cs typeface="Arial" panose="020B0604020202020204" pitchFamily="34" charset="0"/>
              </a:rPr>
              <a:t>page. Additionally, </a:t>
            </a:r>
            <a:r>
              <a:rPr lang="en-US" sz="1600" b="1" dirty="0" err="1" smtClean="0">
                <a:latin typeface="Arial" panose="020B0604020202020204" pitchFamily="34" charset="0"/>
                <a:cs typeface="Arial" panose="020B0604020202020204" pitchFamily="34" charset="0"/>
              </a:rPr>
              <a:t>MSBuild</a:t>
            </a:r>
            <a:r>
              <a:rPr lang="en-US" sz="1600" dirty="0" smtClean="0">
                <a:latin typeface="Arial" panose="020B0604020202020204" pitchFamily="34" charset="0"/>
                <a:cs typeface="Arial" panose="020B0604020202020204" pitchFamily="34" charset="0"/>
              </a:rPr>
              <a:t> plugin can be installed to build </a:t>
            </a:r>
            <a:r>
              <a:rPr lang="en-US" sz="1600" dirty="0" err="1" smtClean="0">
                <a:latin typeface="Arial" panose="020B0604020202020204" pitchFamily="34" charset="0"/>
                <a:cs typeface="Arial" panose="020B0604020202020204" pitchFamily="34" charset="0"/>
              </a:rPr>
              <a:t>.Net</a:t>
            </a:r>
            <a:r>
              <a:rPr lang="en-US" sz="1600" dirty="0" smtClean="0">
                <a:latin typeface="Arial" panose="020B0604020202020204" pitchFamily="34" charset="0"/>
                <a:cs typeface="Arial" panose="020B0604020202020204" pitchFamily="34" charset="0"/>
              </a:rPr>
              <a:t> projects.</a:t>
            </a:r>
            <a:endParaRPr lang="en-US" sz="1600" dirty="0">
              <a:latin typeface="Arial" panose="020B0604020202020204" pitchFamily="34" charset="0"/>
              <a:cs typeface="Arial" panose="020B0604020202020204" pitchFamily="34" charset="0"/>
            </a:endParaRPr>
          </a:p>
          <a:p>
            <a:pPr marL="342900" indent="-342900">
              <a:buAutoNum type="arabicPeriod"/>
            </a:pPr>
            <a:endParaRPr lang="en-US" sz="1600" dirty="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904239" y="2427035"/>
            <a:ext cx="7277245" cy="2076139"/>
          </a:xfrm>
          <a:prstGeom prst="rect">
            <a:avLst/>
          </a:prstGeom>
        </p:spPr>
      </p:pic>
    </p:spTree>
    <p:extLst>
      <p:ext uri="{BB962C8B-B14F-4D97-AF65-F5344CB8AC3E}">
        <p14:creationId xmlns:p14="http://schemas.microsoft.com/office/powerpoint/2010/main" val="2043654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a:t> </a:t>
            </a:r>
            <a:r>
              <a:rPr lang="en-US" dirty="0" err="1" smtClean="0"/>
              <a:t>NUnit</a:t>
            </a:r>
            <a:r>
              <a:rPr lang="en-US" dirty="0" smtClean="0"/>
              <a:t> </a:t>
            </a:r>
            <a:r>
              <a:rPr lang="en-US" dirty="0" err="1" smtClean="0"/>
              <a:t>FreeStyle</a:t>
            </a:r>
            <a:r>
              <a:rPr lang="en-US" dirty="0" smtClean="0"/>
              <a:t> Project</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17</a:t>
            </a:fld>
            <a:endParaRPr lang="en-US" dirty="0"/>
          </a:p>
        </p:txBody>
      </p:sp>
      <p:sp>
        <p:nvSpPr>
          <p:cNvPr id="6" name="Rectangle 5"/>
          <p:cNvSpPr/>
          <p:nvPr/>
        </p:nvSpPr>
        <p:spPr>
          <a:xfrm>
            <a:off x="242734" y="801178"/>
            <a:ext cx="8110847" cy="5016758"/>
          </a:xfrm>
          <a:prstGeom prst="rect">
            <a:avLst/>
          </a:prstGeom>
        </p:spPr>
        <p:txBody>
          <a:bodyPr wrap="square">
            <a:spAutoFit/>
          </a:bodyPr>
          <a:lstStyle/>
          <a:p>
            <a:r>
              <a:rPr lang="en-US" sz="1600" dirty="0" smtClean="0">
                <a:latin typeface="Arial" panose="020B0604020202020204" pitchFamily="34" charset="0"/>
                <a:cs typeface="Arial" panose="020B0604020202020204" pitchFamily="34" charset="0"/>
              </a:rPr>
              <a:t>1. Create</a:t>
            </a:r>
            <a:r>
              <a:rPr lang="en-US" sz="1600" b="1" dirty="0" smtClean="0">
                <a:latin typeface="Arial" panose="020B0604020202020204" pitchFamily="34" charset="0"/>
                <a:cs typeface="Arial" panose="020B0604020202020204" pitchFamily="34" charset="0"/>
              </a:rPr>
              <a:t> </a:t>
            </a:r>
            <a:r>
              <a:rPr lang="en-US" sz="1600" b="1" dirty="0" err="1" smtClean="0">
                <a:latin typeface="Arial" panose="020B0604020202020204" pitchFamily="34" charset="0"/>
                <a:cs typeface="Arial" panose="020B0604020202020204" pitchFamily="34" charset="0"/>
              </a:rPr>
              <a:t>NUnit</a:t>
            </a:r>
            <a:r>
              <a:rPr lang="en-US" sz="1600" b="1" dirty="0" smtClean="0">
                <a:latin typeface="Arial" panose="020B0604020202020204" pitchFamily="34" charset="0"/>
                <a:cs typeface="Arial" panose="020B0604020202020204" pitchFamily="34" charset="0"/>
              </a:rPr>
              <a:t> </a:t>
            </a:r>
            <a:r>
              <a:rPr lang="en-US" sz="1600" b="1" dirty="0" err="1" smtClean="0">
                <a:latin typeface="Arial" panose="020B0604020202020204" pitchFamily="34" charset="0"/>
                <a:cs typeface="Arial" panose="020B0604020202020204" pitchFamily="34" charset="0"/>
              </a:rPr>
              <a:t>FreeStyle</a:t>
            </a:r>
            <a:r>
              <a:rPr lang="en-US" sz="1600" b="1" dirty="0" smtClean="0">
                <a:latin typeface="Arial" panose="020B0604020202020204" pitchFamily="34" charset="0"/>
                <a:cs typeface="Arial" panose="020B0604020202020204" pitchFamily="34" charset="0"/>
              </a:rPr>
              <a:t> Project </a:t>
            </a:r>
            <a:r>
              <a:rPr lang="en-US" sz="1600" dirty="0" smtClean="0">
                <a:latin typeface="Arial" panose="020B0604020202020204" pitchFamily="34" charset="0"/>
                <a:cs typeface="Arial" panose="020B0604020202020204" pitchFamily="34" charset="0"/>
              </a:rPr>
              <a:t>by providing its Name and Description </a:t>
            </a:r>
          </a:p>
          <a:p>
            <a:r>
              <a:rPr lang="en-US" sz="1600" dirty="0" smtClean="0">
                <a:latin typeface="Arial" panose="020B0604020202020204" pitchFamily="34" charset="0"/>
                <a:cs typeface="Arial" panose="020B0604020202020204" pitchFamily="34" charset="0"/>
              </a:rPr>
              <a:t>2. Provide the source code path in the </a:t>
            </a:r>
            <a:r>
              <a:rPr lang="en-US" sz="1600" b="1" dirty="0" smtClean="0">
                <a:latin typeface="Arial" panose="020B0604020202020204" pitchFamily="34" charset="0"/>
                <a:cs typeface="Arial" panose="020B0604020202020204" pitchFamily="34" charset="0"/>
              </a:rPr>
              <a:t>Source Code Management </a:t>
            </a:r>
            <a:r>
              <a:rPr lang="en-US" sz="1600" dirty="0" smtClean="0">
                <a:latin typeface="Arial" panose="020B0604020202020204" pitchFamily="34" charset="0"/>
                <a:cs typeface="Arial" panose="020B0604020202020204" pitchFamily="34" charset="0"/>
              </a:rPr>
              <a:t>Section</a:t>
            </a: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3. In the </a:t>
            </a:r>
            <a:r>
              <a:rPr lang="en-US" sz="1600" b="1" dirty="0" smtClean="0">
                <a:latin typeface="Arial" panose="020B0604020202020204" pitchFamily="34" charset="0"/>
                <a:cs typeface="Arial" panose="020B0604020202020204" pitchFamily="34" charset="0"/>
              </a:rPr>
              <a:t>Build</a:t>
            </a:r>
            <a:r>
              <a:rPr lang="en-US" sz="1600" dirty="0" smtClean="0">
                <a:latin typeface="Arial" panose="020B0604020202020204" pitchFamily="34" charset="0"/>
                <a:cs typeface="Arial" panose="020B0604020202020204" pitchFamily="34" charset="0"/>
              </a:rPr>
              <a:t> section, choose </a:t>
            </a:r>
            <a:r>
              <a:rPr lang="en-US" sz="1600" b="1" dirty="0">
                <a:latin typeface="Arial" panose="020B0604020202020204" pitchFamily="34" charset="0"/>
                <a:cs typeface="Arial" panose="020B0604020202020204" pitchFamily="34" charset="0"/>
              </a:rPr>
              <a:t>B</a:t>
            </a:r>
            <a:r>
              <a:rPr lang="en-US" sz="1600" b="1" dirty="0" smtClean="0">
                <a:latin typeface="Arial" panose="020B0604020202020204" pitchFamily="34" charset="0"/>
                <a:cs typeface="Arial" panose="020B0604020202020204" pitchFamily="34" charset="0"/>
              </a:rPr>
              <a:t>uild a visual studio project or solution using </a:t>
            </a:r>
            <a:r>
              <a:rPr lang="en-US" sz="1600" b="1" dirty="0" err="1" smtClean="0">
                <a:latin typeface="Arial" panose="020B0604020202020204" pitchFamily="34" charset="0"/>
                <a:cs typeface="Arial" panose="020B0604020202020204" pitchFamily="34" charset="0"/>
              </a:rPr>
              <a:t>MSBuild</a:t>
            </a:r>
            <a:r>
              <a:rPr lang="en-US" sz="1600" b="1"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option</a:t>
            </a:r>
            <a:r>
              <a:rPr lang="en-US" sz="1600" b="1"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and select </a:t>
            </a:r>
            <a:r>
              <a:rPr lang="en-US" sz="1600" b="1" dirty="0" err="1" smtClean="0">
                <a:latin typeface="Arial" panose="020B0604020202020204" pitchFamily="34" charset="0"/>
                <a:cs typeface="Arial" panose="020B0604020202020204" pitchFamily="34" charset="0"/>
              </a:rPr>
              <a:t>MSBuild</a:t>
            </a:r>
            <a:r>
              <a:rPr lang="en-US" sz="1600" b="1" dirty="0" smtClean="0">
                <a:latin typeface="Arial" panose="020B0604020202020204" pitchFamily="34" charset="0"/>
                <a:cs typeface="Arial" panose="020B0604020202020204" pitchFamily="34" charset="0"/>
              </a:rPr>
              <a:t> version </a:t>
            </a:r>
            <a:r>
              <a:rPr lang="en-US" sz="1600" dirty="0" smtClean="0">
                <a:latin typeface="Arial" panose="020B0604020202020204" pitchFamily="34" charset="0"/>
                <a:cs typeface="Arial" panose="020B0604020202020204" pitchFamily="34" charset="0"/>
              </a:rPr>
              <a:t>as MS Build </a:t>
            </a:r>
            <a:r>
              <a:rPr lang="en-US" sz="1600" dirty="0" err="1" smtClean="0">
                <a:latin typeface="Arial" panose="020B0604020202020204" pitchFamily="34" charset="0"/>
                <a:cs typeface="Arial" panose="020B0604020202020204" pitchFamily="34" charset="0"/>
              </a:rPr>
              <a:t>.Net</a:t>
            </a:r>
            <a:r>
              <a:rPr lang="en-US" sz="1600" dirty="0" smtClean="0">
                <a:latin typeface="Arial" panose="020B0604020202020204" pitchFamily="34" charset="0"/>
                <a:cs typeface="Arial" panose="020B0604020202020204" pitchFamily="34" charset="0"/>
              </a:rPr>
              <a:t> 4.0(as set in Global configuration). </a:t>
            </a:r>
            <a:endParaRPr lang="en-US" sz="1600" b="1"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866863" y="1422208"/>
            <a:ext cx="5937059" cy="2496273"/>
          </a:xfrm>
          <a:prstGeom prst="rect">
            <a:avLst/>
          </a:prstGeom>
        </p:spPr>
      </p:pic>
    </p:spTree>
    <p:extLst>
      <p:ext uri="{BB962C8B-B14F-4D97-AF65-F5344CB8AC3E}">
        <p14:creationId xmlns:p14="http://schemas.microsoft.com/office/powerpoint/2010/main" val="2892918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a:t> </a:t>
            </a:r>
            <a:r>
              <a:rPr lang="en-US" dirty="0" err="1" smtClean="0"/>
              <a:t>NUnit</a:t>
            </a:r>
            <a:r>
              <a:rPr lang="en-US" dirty="0" smtClean="0"/>
              <a:t> </a:t>
            </a:r>
            <a:r>
              <a:rPr lang="en-US" dirty="0" err="1" smtClean="0"/>
              <a:t>FreeStyle</a:t>
            </a:r>
            <a:r>
              <a:rPr lang="en-US" dirty="0" smtClean="0"/>
              <a:t> Project</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18</a:t>
            </a:fld>
            <a:endParaRPr lang="en-US" dirty="0"/>
          </a:p>
        </p:txBody>
      </p:sp>
      <p:sp>
        <p:nvSpPr>
          <p:cNvPr id="6" name="Rectangle 5"/>
          <p:cNvSpPr/>
          <p:nvPr/>
        </p:nvSpPr>
        <p:spPr>
          <a:xfrm>
            <a:off x="242734" y="801178"/>
            <a:ext cx="8110847" cy="4524315"/>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4</a:t>
            </a:r>
            <a:r>
              <a:rPr lang="en-US" sz="1600" dirty="0" smtClean="0">
                <a:latin typeface="Arial" panose="020B0604020202020204" pitchFamily="34" charset="0"/>
                <a:cs typeface="Arial" panose="020B0604020202020204" pitchFamily="34" charset="0"/>
              </a:rPr>
              <a:t>. Provide </a:t>
            </a:r>
            <a:r>
              <a:rPr lang="en-US" sz="1600" b="1" dirty="0" smtClean="0">
                <a:latin typeface="Arial" panose="020B0604020202020204" pitchFamily="34" charset="0"/>
                <a:cs typeface="Arial" panose="020B0604020202020204" pitchFamily="34" charset="0"/>
              </a:rPr>
              <a:t>Tasks </a:t>
            </a:r>
            <a:r>
              <a:rPr lang="en-US" sz="1600" dirty="0" smtClean="0">
                <a:latin typeface="Arial" panose="020B0604020202020204" pitchFamily="34" charset="0"/>
                <a:cs typeface="Arial" panose="020B0604020202020204" pitchFamily="34" charset="0"/>
              </a:rPr>
              <a:t>as ‘clean build’ which will clean the existing build of the application and then build &amp; run the application.</a:t>
            </a:r>
          </a:p>
          <a:p>
            <a:r>
              <a:rPr lang="en-US" sz="1600" dirty="0" smtClean="0">
                <a:latin typeface="Arial" panose="020B0604020202020204" pitchFamily="34" charset="0"/>
                <a:cs typeface="Arial" panose="020B0604020202020204" pitchFamily="34" charset="0"/>
              </a:rPr>
              <a:t>5. Mention the path of the build file and save the project.</a:t>
            </a: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6. When you click the </a:t>
            </a:r>
            <a:r>
              <a:rPr lang="en-US" sz="1600" b="1" dirty="0" smtClean="0">
                <a:latin typeface="Arial" panose="020B0604020202020204" pitchFamily="34" charset="0"/>
                <a:cs typeface="Arial" panose="020B0604020202020204" pitchFamily="34" charset="0"/>
              </a:rPr>
              <a:t>build now </a:t>
            </a:r>
            <a:r>
              <a:rPr lang="en-US" sz="1600" dirty="0" smtClean="0">
                <a:latin typeface="Arial" panose="020B0604020202020204" pitchFamily="34" charset="0"/>
                <a:cs typeface="Arial" panose="020B0604020202020204" pitchFamily="34" charset="0"/>
              </a:rPr>
              <a:t>option, source code will be extracted from GIT, compiled using </a:t>
            </a:r>
            <a:r>
              <a:rPr lang="en-US" sz="1600" dirty="0" err="1" smtClean="0">
                <a:latin typeface="Arial" panose="020B0604020202020204" pitchFamily="34" charset="0"/>
                <a:cs typeface="Arial" panose="020B0604020202020204" pitchFamily="34" charset="0"/>
              </a:rPr>
              <a:t>MSBuild</a:t>
            </a:r>
            <a:r>
              <a:rPr lang="en-US" sz="1600" dirty="0" smtClean="0">
                <a:latin typeface="Arial" panose="020B0604020202020204" pitchFamily="34" charset="0"/>
                <a:cs typeface="Arial" panose="020B0604020202020204" pitchFamily="34" charset="0"/>
              </a:rPr>
              <a:t>, test cases will run using </a:t>
            </a:r>
            <a:r>
              <a:rPr lang="en-US" sz="1600" dirty="0" err="1" smtClean="0">
                <a:latin typeface="Arial" panose="020B0604020202020204" pitchFamily="34" charset="0"/>
                <a:cs typeface="Arial" panose="020B0604020202020204" pitchFamily="34" charset="0"/>
              </a:rPr>
              <a:t>Nunit</a:t>
            </a:r>
            <a:r>
              <a:rPr lang="en-US" sz="1600" dirty="0" smtClean="0">
                <a:latin typeface="Arial" panose="020B0604020202020204" pitchFamily="34" charset="0"/>
                <a:cs typeface="Arial" panose="020B0604020202020204" pitchFamily="34" charset="0"/>
              </a:rPr>
              <a:t> and test results are finally generated. If any of the test case fails, entire build will be marked as failed.</a:t>
            </a:r>
            <a:endParaRPr lang="en-US" sz="1600" dirty="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381001" y="1633532"/>
            <a:ext cx="3443748" cy="2190725"/>
          </a:xfrm>
          <a:prstGeom prst="rect">
            <a:avLst/>
          </a:prstGeom>
        </p:spPr>
      </p:pic>
      <p:pic>
        <p:nvPicPr>
          <p:cNvPr id="8" name="Picture 7"/>
          <p:cNvPicPr>
            <a:picLocks noChangeAspect="1"/>
          </p:cNvPicPr>
          <p:nvPr/>
        </p:nvPicPr>
        <p:blipFill>
          <a:blip r:embed="rId4"/>
          <a:stretch>
            <a:fillRect/>
          </a:stretch>
        </p:blipFill>
        <p:spPr>
          <a:xfrm>
            <a:off x="3963016" y="1633533"/>
            <a:ext cx="4920212" cy="2190724"/>
          </a:xfrm>
          <a:prstGeom prst="rect">
            <a:avLst/>
          </a:prstGeom>
        </p:spPr>
      </p:pic>
    </p:spTree>
    <p:extLst>
      <p:ext uri="{BB962C8B-B14F-4D97-AF65-F5344CB8AC3E}">
        <p14:creationId xmlns:p14="http://schemas.microsoft.com/office/powerpoint/2010/main" val="5014085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42734" y="349938"/>
            <a:ext cx="8417052" cy="621030"/>
          </a:xfrm>
        </p:spPr>
        <p:txBody>
          <a:bodyPr/>
          <a:lstStyle/>
          <a:p>
            <a:r>
              <a:rPr lang="en-US" dirty="0"/>
              <a:t> </a:t>
            </a:r>
            <a:r>
              <a:rPr lang="en-US" dirty="0" err="1" smtClean="0"/>
              <a:t>NUnit</a:t>
            </a:r>
            <a:r>
              <a:rPr lang="en-US" dirty="0" smtClean="0"/>
              <a:t> Pipeline Project</a:t>
            </a:r>
            <a:endParaRPr lang="en-US" sz="2000" dirty="0">
              <a:solidFill>
                <a:schemeClr val="bg2">
                  <a:lumMod val="75000"/>
                </a:schemeClr>
              </a:solidFill>
            </a:endParaRPr>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19</a:t>
            </a:fld>
            <a:endParaRPr lang="en-US" dirty="0"/>
          </a:p>
        </p:txBody>
      </p:sp>
      <p:sp>
        <p:nvSpPr>
          <p:cNvPr id="6" name="Rectangle 5"/>
          <p:cNvSpPr/>
          <p:nvPr/>
        </p:nvSpPr>
        <p:spPr>
          <a:xfrm>
            <a:off x="242734" y="801178"/>
            <a:ext cx="8110847" cy="5262979"/>
          </a:xfrm>
          <a:prstGeom prst="rect">
            <a:avLst/>
          </a:prstGeom>
        </p:spPr>
        <p:txBody>
          <a:bodyPr wrap="square">
            <a:spAutoFit/>
          </a:bodyPr>
          <a:lstStyle/>
          <a:p>
            <a:r>
              <a:rPr lang="en-US" sz="1600" dirty="0" smtClean="0">
                <a:latin typeface="Arial" panose="020B0604020202020204" pitchFamily="34" charset="0"/>
                <a:cs typeface="Arial" panose="020B0604020202020204" pitchFamily="34" charset="0"/>
              </a:rPr>
              <a:t>1. Create</a:t>
            </a:r>
            <a:r>
              <a:rPr lang="en-US" sz="1600" b="1" dirty="0" smtClean="0">
                <a:latin typeface="Arial" panose="020B0604020202020204" pitchFamily="34" charset="0"/>
                <a:cs typeface="Arial" panose="020B0604020202020204" pitchFamily="34" charset="0"/>
              </a:rPr>
              <a:t> </a:t>
            </a:r>
            <a:r>
              <a:rPr lang="en-US" sz="1600" b="1" dirty="0" err="1" smtClean="0">
                <a:latin typeface="Arial" panose="020B0604020202020204" pitchFamily="34" charset="0"/>
                <a:cs typeface="Arial" panose="020B0604020202020204" pitchFamily="34" charset="0"/>
              </a:rPr>
              <a:t>NUnit</a:t>
            </a:r>
            <a:r>
              <a:rPr lang="en-US" sz="1600" b="1" dirty="0" smtClean="0">
                <a:latin typeface="Arial" panose="020B0604020202020204" pitchFamily="34" charset="0"/>
                <a:cs typeface="Arial" panose="020B0604020202020204" pitchFamily="34" charset="0"/>
              </a:rPr>
              <a:t> Pipeline Project </a:t>
            </a:r>
            <a:r>
              <a:rPr lang="en-US" sz="1600" dirty="0" smtClean="0">
                <a:latin typeface="Arial" panose="020B0604020202020204" pitchFamily="34" charset="0"/>
                <a:cs typeface="Arial" panose="020B0604020202020204" pitchFamily="34" charset="0"/>
              </a:rPr>
              <a:t>by providing its Name and Description </a:t>
            </a:r>
          </a:p>
          <a:p>
            <a:r>
              <a:rPr lang="en-US" sz="1600" dirty="0" smtClean="0">
                <a:latin typeface="Arial" panose="020B0604020202020204" pitchFamily="34" charset="0"/>
                <a:cs typeface="Arial" panose="020B0604020202020204" pitchFamily="34" charset="0"/>
              </a:rPr>
              <a:t>2. Create Pipeline script in </a:t>
            </a:r>
            <a:r>
              <a:rPr lang="en-US" sz="1600" b="1" dirty="0" smtClean="0">
                <a:latin typeface="Arial" panose="020B0604020202020204" pitchFamily="34" charset="0"/>
                <a:cs typeface="Arial" panose="020B0604020202020204" pitchFamily="34" charset="0"/>
              </a:rPr>
              <a:t>Pipeline </a:t>
            </a:r>
            <a:r>
              <a:rPr lang="en-US" sz="1600" dirty="0" smtClean="0">
                <a:latin typeface="Arial" panose="020B0604020202020204" pitchFamily="34" charset="0"/>
                <a:cs typeface="Arial" panose="020B0604020202020204" pitchFamily="34" charset="0"/>
              </a:rPr>
              <a:t>Section</a:t>
            </a: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3. Save the project</a:t>
            </a:r>
          </a:p>
          <a:p>
            <a:r>
              <a:rPr lang="en-US" sz="1600" dirty="0" smtClean="0">
                <a:latin typeface="Arial" panose="020B0604020202020204" pitchFamily="34" charset="0"/>
                <a:cs typeface="Arial" panose="020B0604020202020204" pitchFamily="34" charset="0"/>
              </a:rPr>
              <a:t>4. Click on Build Now option, pipeline project will get executed and test result will be created.</a:t>
            </a:r>
          </a:p>
          <a:p>
            <a:endParaRPr lang="en-US" sz="1600" b="1"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93051" y="1511895"/>
            <a:ext cx="4839335" cy="2239673"/>
          </a:xfrm>
          <a:prstGeom prst="rect">
            <a:avLst/>
          </a:prstGeom>
        </p:spPr>
      </p:pic>
      <p:pic>
        <p:nvPicPr>
          <p:cNvPr id="8" name="Picture 7"/>
          <p:cNvPicPr>
            <a:picLocks noChangeAspect="1"/>
          </p:cNvPicPr>
          <p:nvPr/>
        </p:nvPicPr>
        <p:blipFill>
          <a:blip r:embed="rId4"/>
          <a:stretch>
            <a:fillRect/>
          </a:stretch>
        </p:blipFill>
        <p:spPr>
          <a:xfrm>
            <a:off x="5497249" y="1422208"/>
            <a:ext cx="3265751" cy="2421009"/>
          </a:xfrm>
          <a:prstGeom prst="rect">
            <a:avLst/>
          </a:prstGeom>
        </p:spPr>
      </p:pic>
    </p:spTree>
    <p:extLst>
      <p:ext uri="{BB962C8B-B14F-4D97-AF65-F5344CB8AC3E}">
        <p14:creationId xmlns:p14="http://schemas.microsoft.com/office/powerpoint/2010/main" val="3364836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3"/>
          </p:nvPr>
        </p:nvSpPr>
        <p:spPr>
          <a:prstGeom prst="snipRoundRect">
            <a:avLst/>
          </a:prstGeom>
        </p:spPr>
        <p:txBody>
          <a:bodyPr>
            <a:normAutofit/>
          </a:bodyPr>
          <a:lstStyle/>
          <a:p>
            <a:pPr marL="0" lvl="2" indent="0">
              <a:spcBef>
                <a:spcPts val="600"/>
              </a:spcBef>
              <a:buNone/>
            </a:pPr>
            <a:r>
              <a:rPr lang="en-US" sz="2000" dirty="0" smtClean="0">
                <a:solidFill>
                  <a:schemeClr val="tx1"/>
                </a:solidFill>
              </a:rPr>
              <a:t>Jenkins </a:t>
            </a:r>
            <a:r>
              <a:rPr lang="en-US" sz="2000" dirty="0">
                <a:solidFill>
                  <a:schemeClr val="tx1"/>
                </a:solidFill>
              </a:rPr>
              <a:t>integration with </a:t>
            </a:r>
            <a:r>
              <a:rPr lang="en-US" sz="2000" dirty="0" smtClean="0">
                <a:solidFill>
                  <a:schemeClr val="tx1"/>
                </a:solidFill>
              </a:rPr>
              <a:t>Testing tools</a:t>
            </a:r>
          </a:p>
          <a:p>
            <a:pPr marL="285750" lvl="2" indent="-285750">
              <a:spcBef>
                <a:spcPts val="600"/>
              </a:spcBef>
              <a:buFont typeface="Arial" panose="020B0604020202020204" pitchFamily="34" charset="0"/>
              <a:buChar char="•"/>
            </a:pPr>
            <a:endParaRPr lang="en-US" sz="1800" dirty="0" smtClean="0"/>
          </a:p>
          <a:p>
            <a:pPr marL="1257272" lvl="5" indent="-285750"/>
            <a:r>
              <a:rPr lang="en-US" sz="1800" dirty="0" smtClean="0"/>
              <a:t>JUnit</a:t>
            </a:r>
          </a:p>
          <a:p>
            <a:pPr marL="1257272" lvl="5" indent="-285750"/>
            <a:r>
              <a:rPr lang="en-US" sz="1800" dirty="0" err="1" smtClean="0"/>
              <a:t>NUnit</a:t>
            </a:r>
            <a:endParaRPr lang="en-US" sz="1800" dirty="0"/>
          </a:p>
          <a:p>
            <a:pPr marL="1257272" lvl="5" indent="-285750"/>
            <a:r>
              <a:rPr lang="en-US" sz="1800" dirty="0" err="1" smtClean="0"/>
              <a:t>SonarQube</a:t>
            </a:r>
            <a:endParaRPr lang="en-US" sz="1800" dirty="0" smtClean="0"/>
          </a:p>
          <a:p>
            <a:pPr marL="1257272" lvl="5" indent="-285750"/>
            <a:r>
              <a:rPr lang="en-US" sz="1800" dirty="0" err="1"/>
              <a:t>TestNG</a:t>
            </a:r>
            <a:r>
              <a:rPr lang="en-US" sz="1800" dirty="0"/>
              <a:t> &amp; Selenium</a:t>
            </a:r>
          </a:p>
          <a:p>
            <a:pPr marL="971522" lvl="5" indent="0">
              <a:buNone/>
            </a:pPr>
            <a:endParaRPr lang="en-US" sz="1800" dirty="0"/>
          </a:p>
          <a:p>
            <a:pPr indent="-171450"/>
            <a:endParaRPr lang="en-US" dirty="0" smtClean="0"/>
          </a:p>
          <a:p>
            <a:endParaRPr lang="en-US" dirty="0"/>
          </a:p>
          <a:p>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a:t>
            </a:fld>
            <a:endParaRPr lang="en-US" dirty="0"/>
          </a:p>
        </p:txBody>
      </p:sp>
    </p:spTree>
    <p:extLst>
      <p:ext uri="{BB962C8B-B14F-4D97-AF65-F5344CB8AC3E}">
        <p14:creationId xmlns:p14="http://schemas.microsoft.com/office/powerpoint/2010/main" val="3548723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5176CFEE-36C4-4A0C-BC89-DCE02F99B3D3}" type="slidenum">
              <a:rPr lang="en-US" smtClean="0"/>
              <a:t>20</a:t>
            </a:fld>
            <a:endParaRPr lang="en-US"/>
          </a:p>
        </p:txBody>
      </p:sp>
      <p:sp>
        <p:nvSpPr>
          <p:cNvPr id="4" name="Title 15">
            <a:extLst>
              <a:ext uri="{FF2B5EF4-FFF2-40B4-BE49-F238E27FC236}">
                <a16:creationId xmlns:a16="http://schemas.microsoft.com/office/drawing/2014/main" id="{4BCE1D04-0A9E-5D41-992E-0FA6F4F8B1DE}"/>
              </a:ext>
            </a:extLst>
          </p:cNvPr>
          <p:cNvSpPr txBox="1">
            <a:spLocks/>
          </p:cNvSpPr>
          <p:nvPr/>
        </p:nvSpPr>
        <p:spPr>
          <a:xfrm>
            <a:off x="414163" y="1980766"/>
            <a:ext cx="8348837" cy="553998"/>
          </a:xfrm>
          <a:prstGeom prst="rect">
            <a:avLst/>
          </a:prstGeom>
        </p:spPr>
        <p:txBody>
          <a:bodyPr/>
          <a:lst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a:lstStyle>
          <a:p>
            <a:r>
              <a:rPr lang="en-US" sz="2800" dirty="0" smtClean="0"/>
              <a:t>Jenkins Integration with </a:t>
            </a:r>
            <a:r>
              <a:rPr lang="en-US" sz="2800" dirty="0" err="1" smtClean="0"/>
              <a:t>SonarQube</a:t>
            </a:r>
            <a:endParaRPr lang="en-US" sz="2800" dirty="0"/>
          </a:p>
        </p:txBody>
      </p:sp>
    </p:spTree>
    <p:extLst>
      <p:ext uri="{BB962C8B-B14F-4D97-AF65-F5344CB8AC3E}">
        <p14:creationId xmlns:p14="http://schemas.microsoft.com/office/powerpoint/2010/main" val="614881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SonarQube</a:t>
            </a:r>
            <a:r>
              <a:rPr lang="en-US" dirty="0" smtClean="0"/>
              <a:t> Overview</a:t>
            </a:r>
            <a:endParaRPr lang="en-US" dirty="0"/>
          </a:p>
        </p:txBody>
      </p:sp>
      <p:sp>
        <p:nvSpPr>
          <p:cNvPr id="3" name="Content Placeholder 2"/>
          <p:cNvSpPr>
            <a:spLocks noGrp="1"/>
          </p:cNvSpPr>
          <p:nvPr>
            <p:ph sz="quarter" idx="13"/>
          </p:nvPr>
        </p:nvSpPr>
        <p:spPr>
          <a:xfrm>
            <a:off x="381000" y="778591"/>
            <a:ext cx="8417052" cy="3636093"/>
          </a:xfrm>
        </p:spPr>
        <p:txBody>
          <a:bodyPr>
            <a:noAutofit/>
          </a:bodyPr>
          <a:lstStyle/>
          <a:p>
            <a:pPr algn="just"/>
            <a:r>
              <a:rPr lang="en-US" sz="1400" dirty="0" smtClean="0"/>
              <a:t>SonarQube is an Open Web based Application Platform to manage Code Quality. It offers central place to manage Code Quality and Visual Reporting across Projects.</a:t>
            </a:r>
          </a:p>
          <a:p>
            <a:pPr algn="just"/>
            <a:endParaRPr lang="en-US" sz="1400" dirty="0"/>
          </a:p>
          <a:p>
            <a:pPr algn="just"/>
            <a:r>
              <a:rPr lang="en-US" sz="1400" dirty="0" smtClean="0"/>
              <a:t>SonarQube is </a:t>
            </a:r>
            <a:r>
              <a:rPr lang="en-US" sz="1400" dirty="0"/>
              <a:t>an automatic code review tool to detect bugs, vulnerabilities and code smells in your code. It can integrate with your existing workflow to enable continuous code inspection across your </a:t>
            </a:r>
            <a:r>
              <a:rPr lang="en-US" sz="1400" dirty="0" smtClean="0"/>
              <a:t>project.</a:t>
            </a:r>
          </a:p>
          <a:p>
            <a:pPr algn="just"/>
            <a:endParaRPr lang="en-US" sz="1400" dirty="0"/>
          </a:p>
          <a:p>
            <a:pPr algn="just"/>
            <a:r>
              <a:rPr lang="en-US" sz="1400" dirty="0" smtClean="0"/>
              <a:t>SonarQube is a Static Analysis tool which analyses the code to detect the following for around 15 Programming Languages</a:t>
            </a:r>
          </a:p>
          <a:p>
            <a:pPr marL="457200" lvl="1" indent="-285750" algn="just"/>
            <a:r>
              <a:rPr lang="en-US" dirty="0" smtClean="0"/>
              <a:t>Bugs</a:t>
            </a:r>
          </a:p>
          <a:p>
            <a:pPr marL="457200" lvl="1" indent="-285750" algn="just"/>
            <a:r>
              <a:rPr lang="en-US" dirty="0" smtClean="0"/>
              <a:t>Code Smells</a:t>
            </a:r>
          </a:p>
          <a:p>
            <a:pPr marL="457200" lvl="1" indent="-285750" algn="just"/>
            <a:r>
              <a:rPr lang="en-US" dirty="0" smtClean="0"/>
              <a:t>Vulnerabilities</a:t>
            </a:r>
          </a:p>
          <a:p>
            <a:pPr lvl="1" indent="0" algn="just">
              <a:buNone/>
            </a:pPr>
            <a:endParaRPr lang="en-US" dirty="0"/>
          </a:p>
          <a:p>
            <a:pPr lvl="1" indent="0" algn="just">
              <a:buNone/>
            </a:pPr>
            <a:r>
              <a:rPr lang="en-US" dirty="0" smtClean="0"/>
              <a:t>SonarQube uses H2 database internally to store information on Projects, Quality &amp; other details.</a:t>
            </a:r>
          </a:p>
          <a:p>
            <a:pPr marL="457200" lvl="1" indent="-285750" algn="just"/>
            <a:endParaRPr lang="en-US" dirty="0"/>
          </a:p>
          <a:p>
            <a:pPr marL="457200" lvl="1" indent="-285750" algn="just"/>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21</a:t>
            </a:fld>
            <a:endParaRPr lang="en-US" dirty="0"/>
          </a:p>
        </p:txBody>
      </p:sp>
    </p:spTree>
    <p:extLst>
      <p:ext uri="{BB962C8B-B14F-4D97-AF65-F5344CB8AC3E}">
        <p14:creationId xmlns:p14="http://schemas.microsoft.com/office/powerpoint/2010/main" val="135491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Java, GitHub &amp; Maven</a:t>
            </a:r>
            <a:endParaRPr lang="en-US" dirty="0"/>
          </a:p>
        </p:txBody>
      </p:sp>
      <p:sp>
        <p:nvSpPr>
          <p:cNvPr id="3" name="Content Placeholder 2"/>
          <p:cNvSpPr>
            <a:spLocks noGrp="1"/>
          </p:cNvSpPr>
          <p:nvPr>
            <p:ph sz="quarter" idx="13"/>
          </p:nvPr>
        </p:nvSpPr>
        <p:spPr>
          <a:xfrm>
            <a:off x="384048" y="894437"/>
            <a:ext cx="8521765" cy="364901"/>
          </a:xfrm>
        </p:spPr>
        <p:txBody>
          <a:bodyPr>
            <a:noAutofit/>
          </a:bodyPr>
          <a:lstStyle/>
          <a:p>
            <a:pPr algn="just"/>
            <a:r>
              <a:rPr lang="en-US" b="1" dirty="0"/>
              <a:t>Manage Jenkins</a:t>
            </a:r>
            <a:r>
              <a:rPr lang="en-US" dirty="0"/>
              <a:t> &gt; </a:t>
            </a:r>
            <a:r>
              <a:rPr lang="en-US" b="1" dirty="0"/>
              <a:t>Global Tool Configuration</a:t>
            </a:r>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22</a:t>
            </a:fld>
            <a:endParaRPr lang="en-US" dirty="0"/>
          </a:p>
        </p:txBody>
      </p:sp>
      <p:pic>
        <p:nvPicPr>
          <p:cNvPr id="4098" name="Picture 2" descr="https://miro.medium.com/proxy/1*ACH9ngDHo5aJxNHq1va8L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048" y="1515467"/>
            <a:ext cx="5239739" cy="3179944"/>
          </a:xfrm>
          <a:prstGeom prst="rect">
            <a:avLst/>
          </a:prstGeom>
        </p:spPr>
        <p:style>
          <a:lnRef idx="2">
            <a:schemeClr val="accent5">
              <a:shade val="50000"/>
            </a:schemeClr>
          </a:lnRef>
          <a:fillRef idx="1">
            <a:schemeClr val="accent5"/>
          </a:fillRef>
          <a:effectRef idx="0">
            <a:schemeClr val="accent5"/>
          </a:effectRef>
          <a:fontRef idx="minor">
            <a:schemeClr val="lt1"/>
          </a:fontRef>
        </p:style>
      </p:pic>
      <p:pic>
        <p:nvPicPr>
          <p:cNvPr id="4100" name="Picture 4" descr="https://miro.medium.com/proxy/1*HKjOQxX5W66K0Y8Es-YM8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864" y="2636322"/>
            <a:ext cx="3236757" cy="1699624"/>
          </a:xfrm>
          <a:prstGeom prst="rect">
            <a:avLst/>
          </a:prstGeom>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25516847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Plugins</a:t>
            </a:r>
            <a:endParaRPr lang="en-US" dirty="0"/>
          </a:p>
        </p:txBody>
      </p:sp>
      <p:sp>
        <p:nvSpPr>
          <p:cNvPr id="3" name="Content Placeholder 2"/>
          <p:cNvSpPr>
            <a:spLocks noGrp="1"/>
          </p:cNvSpPr>
          <p:nvPr>
            <p:ph sz="quarter" idx="13"/>
          </p:nvPr>
        </p:nvSpPr>
        <p:spPr>
          <a:xfrm>
            <a:off x="384048" y="894437"/>
            <a:ext cx="8521765" cy="364901"/>
          </a:xfrm>
        </p:spPr>
        <p:txBody>
          <a:bodyPr>
            <a:noAutofit/>
          </a:bodyPr>
          <a:lstStyle/>
          <a:p>
            <a:pPr algn="just"/>
            <a:r>
              <a:rPr lang="en-US" b="1" dirty="0"/>
              <a:t>Manage Jenkins</a:t>
            </a:r>
            <a:r>
              <a:rPr lang="en-US" dirty="0"/>
              <a:t> &gt; </a:t>
            </a:r>
            <a:r>
              <a:rPr lang="en-US" b="1" dirty="0" smtClean="0"/>
              <a:t>Manage Plugins</a:t>
            </a:r>
          </a:p>
          <a:p>
            <a:pPr algn="just"/>
            <a:endParaRPr lang="en-US" b="1" dirty="0"/>
          </a:p>
          <a:p>
            <a:pPr marL="342900" indent="-342900" algn="just">
              <a:buAutoNum type="alphaLcPeriod"/>
            </a:pPr>
            <a:r>
              <a:rPr lang="en-US" b="1" dirty="0" smtClean="0"/>
              <a:t>Download </a:t>
            </a:r>
            <a:r>
              <a:rPr lang="en-US" b="1" dirty="0" err="1" smtClean="0"/>
              <a:t>hpi</a:t>
            </a:r>
            <a:r>
              <a:rPr lang="en-US" b="1" dirty="0" smtClean="0"/>
              <a:t> files of below plugins –</a:t>
            </a:r>
          </a:p>
          <a:p>
            <a:pPr marL="342900" indent="-342900" algn="just">
              <a:buAutoNum type="alphaLcPeriod"/>
            </a:pPr>
            <a:endParaRPr lang="en-US" b="1" dirty="0"/>
          </a:p>
          <a:p>
            <a:pPr algn="just"/>
            <a:r>
              <a:rPr lang="en-US" b="1" dirty="0"/>
              <a:t> 	</a:t>
            </a:r>
            <a:r>
              <a:rPr lang="en-US" b="1" dirty="0" smtClean="0"/>
              <a:t>Maven Integration</a:t>
            </a:r>
          </a:p>
          <a:p>
            <a:pPr algn="just"/>
            <a:r>
              <a:rPr lang="en-US" dirty="0"/>
              <a:t> </a:t>
            </a:r>
            <a:r>
              <a:rPr lang="en-US" dirty="0" smtClean="0"/>
              <a:t>             </a:t>
            </a:r>
            <a:r>
              <a:rPr lang="en-US" b="1" dirty="0" smtClean="0"/>
              <a:t>GitHub Plugin</a:t>
            </a:r>
          </a:p>
          <a:p>
            <a:pPr algn="just"/>
            <a:r>
              <a:rPr lang="en-US" dirty="0"/>
              <a:t>	</a:t>
            </a:r>
            <a:r>
              <a:rPr lang="en-US" b="1" dirty="0" err="1"/>
              <a:t>SonarQube</a:t>
            </a:r>
            <a:r>
              <a:rPr lang="en-US" b="1" dirty="0"/>
              <a:t> Scanner for </a:t>
            </a:r>
            <a:r>
              <a:rPr lang="en-US" b="1" dirty="0" smtClean="0"/>
              <a:t>Jenkins</a:t>
            </a:r>
          </a:p>
          <a:p>
            <a:pPr algn="just"/>
            <a:endParaRPr lang="en-US" b="1" dirty="0" smtClean="0"/>
          </a:p>
          <a:p>
            <a:pPr algn="just"/>
            <a:r>
              <a:rPr lang="en-US" b="1" dirty="0" smtClean="0"/>
              <a:t>b. Manage Plugins &gt; Advanced &gt; Upload Plugin &gt; Choose </a:t>
            </a:r>
            <a:r>
              <a:rPr lang="en-US" b="1" dirty="0" err="1" smtClean="0"/>
              <a:t>hpi</a:t>
            </a:r>
            <a:r>
              <a:rPr lang="en-US" b="1" dirty="0" smtClean="0"/>
              <a:t> files &amp; Upload</a:t>
            </a:r>
            <a:endParaRPr lang="en-US" b="1" dirty="0"/>
          </a:p>
          <a:p>
            <a:pPr algn="just"/>
            <a:endParaRPr lang="en-US" b="1"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23</a:t>
            </a:fld>
            <a:endParaRPr lang="en-US" dirty="0"/>
          </a:p>
        </p:txBody>
      </p:sp>
    </p:spTree>
    <p:extLst>
      <p:ext uri="{BB962C8B-B14F-4D97-AF65-F5344CB8AC3E}">
        <p14:creationId xmlns:p14="http://schemas.microsoft.com/office/powerpoint/2010/main" val="26838686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Plugins</a:t>
            </a:r>
            <a:endParaRPr lang="en-US" dirty="0"/>
          </a:p>
        </p:txBody>
      </p:sp>
      <p:sp>
        <p:nvSpPr>
          <p:cNvPr id="3" name="Content Placeholder 2"/>
          <p:cNvSpPr>
            <a:spLocks noGrp="1"/>
          </p:cNvSpPr>
          <p:nvPr>
            <p:ph sz="quarter" idx="13"/>
          </p:nvPr>
        </p:nvSpPr>
        <p:spPr>
          <a:xfrm>
            <a:off x="384048" y="894437"/>
            <a:ext cx="8521765" cy="364901"/>
          </a:xfrm>
        </p:spPr>
        <p:txBody>
          <a:bodyPr>
            <a:noAutofit/>
          </a:bodyPr>
          <a:lstStyle/>
          <a:p>
            <a:pPr algn="just"/>
            <a:r>
              <a:rPr lang="en-US" b="1" dirty="0"/>
              <a:t>Manage Jenkins</a:t>
            </a:r>
            <a:r>
              <a:rPr lang="en-US" dirty="0"/>
              <a:t> &gt; </a:t>
            </a:r>
            <a:r>
              <a:rPr lang="en-US" b="1" dirty="0" smtClean="0"/>
              <a:t>Manage Plugins</a:t>
            </a:r>
          </a:p>
          <a:p>
            <a:pPr algn="just"/>
            <a:endParaRPr lang="en-US" b="1" dirty="0"/>
          </a:p>
          <a:p>
            <a:pPr marL="342900" indent="-342900" algn="just">
              <a:buAutoNum type="alphaLcPeriod"/>
            </a:pPr>
            <a:r>
              <a:rPr lang="en-US" b="1" dirty="0" smtClean="0"/>
              <a:t>Download </a:t>
            </a:r>
            <a:r>
              <a:rPr lang="en-US" b="1" dirty="0" err="1" smtClean="0"/>
              <a:t>hpi</a:t>
            </a:r>
            <a:r>
              <a:rPr lang="en-US" b="1" dirty="0" smtClean="0"/>
              <a:t> files of below plugins –</a:t>
            </a:r>
          </a:p>
          <a:p>
            <a:pPr marL="342900" indent="-342900" algn="just">
              <a:buAutoNum type="alphaLcPeriod"/>
            </a:pPr>
            <a:endParaRPr lang="en-US" b="1" dirty="0"/>
          </a:p>
          <a:p>
            <a:pPr algn="just"/>
            <a:r>
              <a:rPr lang="en-US" b="1" dirty="0"/>
              <a:t> 	</a:t>
            </a:r>
            <a:r>
              <a:rPr lang="en-US" b="1" dirty="0" smtClean="0"/>
              <a:t>Maven Integration</a:t>
            </a:r>
          </a:p>
          <a:p>
            <a:pPr algn="just"/>
            <a:r>
              <a:rPr lang="en-US" dirty="0"/>
              <a:t> </a:t>
            </a:r>
            <a:r>
              <a:rPr lang="en-US" dirty="0" smtClean="0"/>
              <a:t>             </a:t>
            </a:r>
            <a:r>
              <a:rPr lang="en-US" b="1" dirty="0" smtClean="0"/>
              <a:t>GitHub Plugin</a:t>
            </a:r>
          </a:p>
          <a:p>
            <a:pPr algn="just"/>
            <a:r>
              <a:rPr lang="en-US" dirty="0"/>
              <a:t>	</a:t>
            </a:r>
            <a:r>
              <a:rPr lang="en-US" b="1" dirty="0" err="1"/>
              <a:t>SonarQube</a:t>
            </a:r>
            <a:r>
              <a:rPr lang="en-US" b="1" dirty="0"/>
              <a:t> Scanner for </a:t>
            </a:r>
            <a:r>
              <a:rPr lang="en-US" b="1" dirty="0" smtClean="0"/>
              <a:t>Jenkins</a:t>
            </a:r>
          </a:p>
          <a:p>
            <a:pPr algn="just"/>
            <a:endParaRPr lang="en-US" b="1" dirty="0" smtClean="0"/>
          </a:p>
          <a:p>
            <a:pPr algn="just"/>
            <a:r>
              <a:rPr lang="en-US" b="1" dirty="0" smtClean="0"/>
              <a:t>b. Manage Plugins &gt; Advanced &gt; Upload Plugin &gt; Choose </a:t>
            </a:r>
            <a:r>
              <a:rPr lang="en-US" b="1" dirty="0" err="1" smtClean="0"/>
              <a:t>hpi</a:t>
            </a:r>
            <a:r>
              <a:rPr lang="en-US" b="1" dirty="0" smtClean="0"/>
              <a:t> files &amp; Upload</a:t>
            </a:r>
            <a:endParaRPr lang="en-US" b="1" dirty="0"/>
          </a:p>
          <a:p>
            <a:pPr algn="just"/>
            <a:endParaRPr lang="en-US" b="1"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24</a:t>
            </a:fld>
            <a:endParaRPr lang="en-US" dirty="0"/>
          </a:p>
        </p:txBody>
      </p:sp>
    </p:spTree>
    <p:extLst>
      <p:ext uri="{BB962C8B-B14F-4D97-AF65-F5344CB8AC3E}">
        <p14:creationId xmlns:p14="http://schemas.microsoft.com/office/powerpoint/2010/main" val="8934890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t>
            </a:r>
            <a:r>
              <a:rPr lang="en-US" dirty="0" err="1" smtClean="0"/>
              <a:t>SonarQube</a:t>
            </a:r>
            <a:r>
              <a:rPr lang="en-US" dirty="0" smtClean="0"/>
              <a:t> &amp; Sonar Scanner</a:t>
            </a:r>
            <a:endParaRPr lang="en-US" dirty="0"/>
          </a:p>
        </p:txBody>
      </p:sp>
      <p:sp>
        <p:nvSpPr>
          <p:cNvPr id="3" name="Content Placeholder 2"/>
          <p:cNvSpPr>
            <a:spLocks noGrp="1"/>
          </p:cNvSpPr>
          <p:nvPr>
            <p:ph sz="quarter" idx="13"/>
          </p:nvPr>
        </p:nvSpPr>
        <p:spPr>
          <a:xfrm>
            <a:off x="384048" y="894437"/>
            <a:ext cx="8521765" cy="364901"/>
          </a:xfrm>
        </p:spPr>
        <p:txBody>
          <a:bodyPr>
            <a:noAutofit/>
          </a:bodyPr>
          <a:lstStyle/>
          <a:p>
            <a:pPr algn="just"/>
            <a:r>
              <a:rPr lang="en-US" sz="1600" b="1" dirty="0" smtClean="0"/>
              <a:t>1. After installation of </a:t>
            </a:r>
            <a:r>
              <a:rPr lang="en-US" sz="1600" b="1" dirty="0" err="1" smtClean="0"/>
              <a:t>SonarQube</a:t>
            </a:r>
            <a:r>
              <a:rPr lang="en-US" sz="1600" b="1" dirty="0" smtClean="0"/>
              <a:t> &amp; Sonar Scanner , start </a:t>
            </a:r>
            <a:r>
              <a:rPr lang="en-US" sz="1600" b="1" dirty="0" err="1" smtClean="0"/>
              <a:t>SonarQube</a:t>
            </a:r>
            <a:r>
              <a:rPr lang="en-US" sz="1600" b="1" dirty="0" smtClean="0"/>
              <a:t> using StartSonar.bat</a:t>
            </a:r>
          </a:p>
          <a:p>
            <a:pPr algn="just"/>
            <a:endParaRPr lang="en-US" sz="1600" b="1" dirty="0"/>
          </a:p>
          <a:p>
            <a:pPr algn="just"/>
            <a:r>
              <a:rPr lang="en-US" sz="1600" b="1" dirty="0" smtClean="0"/>
              <a:t>Port can be changed using </a:t>
            </a:r>
            <a:r>
              <a:rPr lang="en-US" sz="1600" b="1" dirty="0" err="1" smtClean="0"/>
              <a:t>sonar.properties</a:t>
            </a:r>
            <a:r>
              <a:rPr lang="en-US" sz="1600" b="1" dirty="0" smtClean="0"/>
              <a:t> file</a:t>
            </a:r>
          </a:p>
          <a:p>
            <a:pPr algn="just"/>
            <a:endParaRPr lang="en-US" sz="1600" b="1" dirty="0"/>
          </a:p>
          <a:p>
            <a:pPr algn="just"/>
            <a:r>
              <a:rPr lang="en-US" sz="1600" b="1" dirty="0" smtClean="0"/>
              <a:t>2. Test Sonar Link : </a:t>
            </a:r>
            <a:r>
              <a:rPr lang="en-US" sz="1600" b="1" dirty="0" smtClean="0">
                <a:hlinkClick r:id="rId2"/>
              </a:rPr>
              <a:t>http://localhost:9000</a:t>
            </a:r>
            <a:endParaRPr lang="en-US" sz="1600" b="1" dirty="0" smtClean="0"/>
          </a:p>
          <a:p>
            <a:pPr algn="just"/>
            <a:endParaRPr lang="en-US" sz="1600" b="1" dirty="0"/>
          </a:p>
          <a:p>
            <a:pPr algn="just"/>
            <a:r>
              <a:rPr lang="en-US" sz="1600" b="1" dirty="0" smtClean="0"/>
              <a:t>3. Append System </a:t>
            </a:r>
          </a:p>
          <a:p>
            <a:pPr algn="just"/>
            <a:r>
              <a:rPr lang="en-US" sz="1600" b="1" dirty="0" smtClean="0"/>
              <a:t>Environment Variable </a:t>
            </a:r>
          </a:p>
          <a:p>
            <a:pPr algn="just"/>
            <a:r>
              <a:rPr lang="en-US" sz="1600" b="1" dirty="0" smtClean="0"/>
              <a:t>Path with Sonar Scanner </a:t>
            </a:r>
          </a:p>
          <a:p>
            <a:pPr algn="just"/>
            <a:r>
              <a:rPr lang="en-US" sz="1600" b="1" dirty="0" smtClean="0"/>
              <a:t>path</a:t>
            </a:r>
          </a:p>
          <a:p>
            <a:pPr algn="just"/>
            <a:endParaRPr lang="en-US" b="1" dirty="0"/>
          </a:p>
          <a:p>
            <a:pPr algn="just"/>
            <a:endParaRPr lang="en-US" b="1"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25</a:t>
            </a:fld>
            <a:endParaRPr lang="en-US" dirty="0"/>
          </a:p>
        </p:txBody>
      </p:sp>
      <p:pic>
        <p:nvPicPr>
          <p:cNvPr id="6" name="Picture 5"/>
          <p:cNvPicPr>
            <a:picLocks noChangeAspect="1"/>
          </p:cNvPicPr>
          <p:nvPr/>
        </p:nvPicPr>
        <p:blipFill>
          <a:blip r:embed="rId3"/>
          <a:stretch>
            <a:fillRect/>
          </a:stretch>
        </p:blipFill>
        <p:spPr>
          <a:xfrm>
            <a:off x="3491526" y="2822121"/>
            <a:ext cx="3575091" cy="2504211"/>
          </a:xfrm>
          <a:prstGeom prst="rect">
            <a:avLst/>
          </a:prstGeom>
        </p:spPr>
      </p:pic>
    </p:spTree>
    <p:extLst>
      <p:ext uri="{BB962C8B-B14F-4D97-AF65-F5344CB8AC3E}">
        <p14:creationId xmlns:p14="http://schemas.microsoft.com/office/powerpoint/2010/main" val="9962928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Token for </a:t>
            </a:r>
            <a:r>
              <a:rPr lang="en-US" dirty="0" err="1" smtClean="0"/>
              <a:t>SonarQube</a:t>
            </a:r>
            <a:r>
              <a:rPr lang="en-US" dirty="0" smtClean="0"/>
              <a:t> Authentication</a:t>
            </a:r>
            <a:endParaRPr lang="en-US" dirty="0"/>
          </a:p>
        </p:txBody>
      </p:sp>
      <p:sp>
        <p:nvSpPr>
          <p:cNvPr id="3" name="Content Placeholder 2"/>
          <p:cNvSpPr>
            <a:spLocks noGrp="1"/>
          </p:cNvSpPr>
          <p:nvPr>
            <p:ph sz="quarter" idx="13"/>
          </p:nvPr>
        </p:nvSpPr>
        <p:spPr>
          <a:xfrm>
            <a:off x="384048" y="894437"/>
            <a:ext cx="8521765" cy="364901"/>
          </a:xfrm>
        </p:spPr>
        <p:txBody>
          <a:bodyPr>
            <a:noAutofit/>
          </a:bodyPr>
          <a:lstStyle/>
          <a:p>
            <a:pPr algn="just"/>
            <a:r>
              <a:rPr lang="en-US" sz="1600" b="1" dirty="0" smtClean="0"/>
              <a:t>1. Administration &gt; Security &gt;  Users &gt; Token &gt; Generate Token &gt; Copy the token </a:t>
            </a:r>
            <a:endParaRPr lang="en-US" b="1"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26</a:t>
            </a:fld>
            <a:endParaRPr lang="en-US" dirty="0"/>
          </a:p>
        </p:txBody>
      </p:sp>
      <p:pic>
        <p:nvPicPr>
          <p:cNvPr id="5122" name="Picture 2" descr="https://miro.medium.com/max/539/1*sBkaHFrHgTWWwMjiTpg2Q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736" y="1259338"/>
            <a:ext cx="5133975" cy="340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216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Secret Text in Jenkins</a:t>
            </a:r>
            <a:endParaRPr lang="en-US" dirty="0"/>
          </a:p>
        </p:txBody>
      </p:sp>
      <p:sp>
        <p:nvSpPr>
          <p:cNvPr id="3" name="Content Placeholder 2"/>
          <p:cNvSpPr>
            <a:spLocks noGrp="1"/>
          </p:cNvSpPr>
          <p:nvPr>
            <p:ph sz="quarter" idx="13"/>
          </p:nvPr>
        </p:nvSpPr>
        <p:spPr>
          <a:xfrm>
            <a:off x="381000" y="895352"/>
            <a:ext cx="8417052" cy="3578224"/>
          </a:xfrm>
        </p:spPr>
        <p:txBody>
          <a:bodyPr/>
          <a:lstStyle/>
          <a:p>
            <a:r>
              <a:rPr lang="en-US" dirty="0" smtClean="0"/>
              <a:t>Jenkins Home &gt; Credentials &gt; System &gt; Add credentials &gt; Choose Secret Text &gt;</a:t>
            </a:r>
          </a:p>
          <a:p>
            <a:r>
              <a:rPr lang="en-US" dirty="0" smtClean="0"/>
              <a:t>Enter(paste) the token in Secret textbox &gt; ID should be the token name provided to token in </a:t>
            </a:r>
            <a:r>
              <a:rPr lang="en-US" dirty="0" err="1" smtClean="0"/>
              <a:t>SonarQube</a:t>
            </a:r>
            <a:endParaRPr lang="en-US" dirty="0" smtClean="0"/>
          </a:p>
          <a:p>
            <a:endParaRPr lang="en-US" dirty="0"/>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27</a:t>
            </a:fld>
            <a:endParaRPr lang="en-US" dirty="0"/>
          </a:p>
        </p:txBody>
      </p:sp>
      <p:pic>
        <p:nvPicPr>
          <p:cNvPr id="6" name="Picture 5"/>
          <p:cNvPicPr>
            <a:picLocks noChangeAspect="1"/>
          </p:cNvPicPr>
          <p:nvPr/>
        </p:nvPicPr>
        <p:blipFill>
          <a:blip r:embed="rId2"/>
          <a:stretch>
            <a:fillRect/>
          </a:stretch>
        </p:blipFill>
        <p:spPr>
          <a:xfrm>
            <a:off x="2017776" y="2095500"/>
            <a:ext cx="5143500" cy="3048000"/>
          </a:xfrm>
          <a:prstGeom prst="rect">
            <a:avLst/>
          </a:prstGeom>
        </p:spPr>
      </p:pic>
    </p:spTree>
    <p:extLst>
      <p:ext uri="{BB962C8B-B14F-4D97-AF65-F5344CB8AC3E}">
        <p14:creationId xmlns:p14="http://schemas.microsoft.com/office/powerpoint/2010/main" val="34057005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a:t>
            </a:r>
            <a:r>
              <a:rPr lang="en-US" dirty="0" err="1" smtClean="0"/>
              <a:t>SonarQube</a:t>
            </a:r>
            <a:r>
              <a:rPr lang="en-US" dirty="0" smtClean="0"/>
              <a:t> in Jenkins</a:t>
            </a:r>
            <a:endParaRPr lang="en-US" dirty="0"/>
          </a:p>
        </p:txBody>
      </p:sp>
      <p:sp>
        <p:nvSpPr>
          <p:cNvPr id="3" name="Content Placeholder 2"/>
          <p:cNvSpPr>
            <a:spLocks noGrp="1"/>
          </p:cNvSpPr>
          <p:nvPr>
            <p:ph sz="quarter" idx="13"/>
          </p:nvPr>
        </p:nvSpPr>
        <p:spPr>
          <a:xfrm>
            <a:off x="381000" y="895352"/>
            <a:ext cx="8417052" cy="3578224"/>
          </a:xfrm>
        </p:spPr>
        <p:txBody>
          <a:bodyPr/>
          <a:lstStyle/>
          <a:p>
            <a:r>
              <a:rPr lang="en-US" dirty="0" smtClean="0"/>
              <a:t>Manage Jenkins &gt; Configure System &gt; </a:t>
            </a:r>
            <a:r>
              <a:rPr lang="en-US" dirty="0" err="1" smtClean="0"/>
              <a:t>SonarQube</a:t>
            </a:r>
            <a:r>
              <a:rPr lang="en-US" dirty="0" smtClean="0"/>
              <a:t> server section &gt; Add </a:t>
            </a:r>
            <a:r>
              <a:rPr lang="en-US" dirty="0" err="1" smtClean="0"/>
              <a:t>SonarQube</a:t>
            </a:r>
            <a:r>
              <a:rPr lang="en-US" dirty="0" smtClean="0"/>
              <a:t> &gt; Provide a name &amp; URL of </a:t>
            </a:r>
            <a:r>
              <a:rPr lang="en-US" dirty="0" err="1" smtClean="0"/>
              <a:t>SonarQube</a:t>
            </a:r>
            <a:r>
              <a:rPr lang="en-US" dirty="0" smtClean="0"/>
              <a:t> &gt; Choose credentials in Server authentication token textbox.</a:t>
            </a:r>
          </a:p>
          <a:p>
            <a:endParaRPr lang="en-US" dirty="0"/>
          </a:p>
          <a:p>
            <a:endParaRPr lang="en-US" dirty="0" smtClean="0"/>
          </a:p>
          <a:p>
            <a:endParaRPr lang="en-US" dirty="0"/>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28</a:t>
            </a:fld>
            <a:endParaRPr lang="en-US" dirty="0"/>
          </a:p>
        </p:txBody>
      </p:sp>
      <p:pic>
        <p:nvPicPr>
          <p:cNvPr id="7" name="Picture 6"/>
          <p:cNvPicPr>
            <a:picLocks noChangeAspect="1"/>
          </p:cNvPicPr>
          <p:nvPr/>
        </p:nvPicPr>
        <p:blipFill>
          <a:blip r:embed="rId2"/>
          <a:stretch>
            <a:fillRect/>
          </a:stretch>
        </p:blipFill>
        <p:spPr>
          <a:xfrm>
            <a:off x="660386" y="2054226"/>
            <a:ext cx="7524750" cy="2419350"/>
          </a:xfrm>
          <a:prstGeom prst="rect">
            <a:avLst/>
          </a:prstGeom>
        </p:spPr>
      </p:pic>
    </p:spTree>
    <p:extLst>
      <p:ext uri="{BB962C8B-B14F-4D97-AF65-F5344CB8AC3E}">
        <p14:creationId xmlns:p14="http://schemas.microsoft.com/office/powerpoint/2010/main" val="24261766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Sonar Scanner</a:t>
            </a:r>
            <a:endParaRPr lang="en-US" dirty="0"/>
          </a:p>
        </p:txBody>
      </p:sp>
      <p:sp>
        <p:nvSpPr>
          <p:cNvPr id="3" name="Content Placeholder 2"/>
          <p:cNvSpPr>
            <a:spLocks noGrp="1"/>
          </p:cNvSpPr>
          <p:nvPr>
            <p:ph sz="quarter" idx="13"/>
          </p:nvPr>
        </p:nvSpPr>
        <p:spPr>
          <a:xfrm>
            <a:off x="384048" y="894437"/>
            <a:ext cx="8521765" cy="364901"/>
          </a:xfrm>
        </p:spPr>
        <p:txBody>
          <a:bodyPr>
            <a:noAutofit/>
          </a:bodyPr>
          <a:lstStyle/>
          <a:p>
            <a:pPr algn="just"/>
            <a:r>
              <a:rPr lang="en-US" b="1" dirty="0"/>
              <a:t>Manage Jenkins</a:t>
            </a:r>
            <a:r>
              <a:rPr lang="en-US" dirty="0"/>
              <a:t> &gt; </a:t>
            </a:r>
            <a:r>
              <a:rPr lang="en-US" b="1" dirty="0"/>
              <a:t>Global Tool </a:t>
            </a:r>
            <a:r>
              <a:rPr lang="en-US" b="1" dirty="0" smtClean="0"/>
              <a:t>Configuration &gt; </a:t>
            </a:r>
            <a:r>
              <a:rPr lang="en-US" dirty="0"/>
              <a:t>Scroll for </a:t>
            </a:r>
            <a:r>
              <a:rPr lang="en-US" i="1" dirty="0" err="1"/>
              <a:t>SonarQube</a:t>
            </a:r>
            <a:r>
              <a:rPr lang="en-US" i="1" dirty="0"/>
              <a:t> Scanner</a:t>
            </a:r>
            <a:r>
              <a:rPr lang="en-US" dirty="0"/>
              <a:t> &gt; </a:t>
            </a:r>
            <a:r>
              <a:rPr lang="en-US" i="1" dirty="0"/>
              <a:t>Add</a:t>
            </a:r>
            <a:r>
              <a:rPr lang="en-US" dirty="0"/>
              <a:t> sonar scanner &gt; name </a:t>
            </a:r>
            <a:r>
              <a:rPr lang="en-US" dirty="0" smtClean="0"/>
              <a:t>it &amp; </a:t>
            </a:r>
            <a:r>
              <a:rPr lang="en-US" dirty="0"/>
              <a:t>provide path to</a:t>
            </a:r>
            <a:r>
              <a:rPr lang="en-US" b="1" i="1" dirty="0"/>
              <a:t> sonar runner home</a:t>
            </a:r>
            <a:r>
              <a:rPr lang="en-US" dirty="0"/>
              <a:t> </a:t>
            </a:r>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29</a:t>
            </a:fld>
            <a:endParaRPr lang="en-US" dirty="0"/>
          </a:p>
        </p:txBody>
      </p:sp>
      <p:pic>
        <p:nvPicPr>
          <p:cNvPr id="6" name="Picture 5"/>
          <p:cNvPicPr>
            <a:picLocks noChangeAspect="1"/>
          </p:cNvPicPr>
          <p:nvPr/>
        </p:nvPicPr>
        <p:blipFill>
          <a:blip r:embed="rId2"/>
          <a:stretch>
            <a:fillRect/>
          </a:stretch>
        </p:blipFill>
        <p:spPr>
          <a:xfrm>
            <a:off x="57150" y="1676400"/>
            <a:ext cx="9029700" cy="1790700"/>
          </a:xfrm>
          <a:prstGeom prst="rect">
            <a:avLst/>
          </a:prstGeom>
        </p:spPr>
      </p:pic>
    </p:spTree>
    <p:extLst>
      <p:ext uri="{BB962C8B-B14F-4D97-AF65-F5344CB8AC3E}">
        <p14:creationId xmlns:p14="http://schemas.microsoft.com/office/powerpoint/2010/main" val="3333424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5176CFEE-36C4-4A0C-BC89-DCE02F99B3D3}" type="slidenum">
              <a:rPr lang="en-US" smtClean="0"/>
              <a:t>3</a:t>
            </a:fld>
            <a:endParaRPr lang="en-US"/>
          </a:p>
        </p:txBody>
      </p:sp>
      <p:sp>
        <p:nvSpPr>
          <p:cNvPr id="4" name="Title 15">
            <a:extLst>
              <a:ext uri="{FF2B5EF4-FFF2-40B4-BE49-F238E27FC236}">
                <a16:creationId xmlns:a16="http://schemas.microsoft.com/office/drawing/2014/main" id="{4BCE1D04-0A9E-5D41-992E-0FA6F4F8B1DE}"/>
              </a:ext>
            </a:extLst>
          </p:cNvPr>
          <p:cNvSpPr txBox="1">
            <a:spLocks/>
          </p:cNvSpPr>
          <p:nvPr/>
        </p:nvSpPr>
        <p:spPr>
          <a:xfrm>
            <a:off x="414163" y="1980766"/>
            <a:ext cx="8348837" cy="553998"/>
          </a:xfrm>
          <a:prstGeom prst="rect">
            <a:avLst/>
          </a:prstGeom>
        </p:spPr>
        <p:txBody>
          <a:bodyPr/>
          <a:lst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a:lstStyle>
          <a:p>
            <a:r>
              <a:rPr lang="en-US" sz="2800" dirty="0" smtClean="0"/>
              <a:t>Jenkins Integration with Testing tools </a:t>
            </a:r>
            <a:endParaRPr lang="en-US" sz="2800" dirty="0"/>
          </a:p>
        </p:txBody>
      </p:sp>
    </p:spTree>
    <p:extLst>
      <p:ext uri="{BB962C8B-B14F-4D97-AF65-F5344CB8AC3E}">
        <p14:creationId xmlns:p14="http://schemas.microsoft.com/office/powerpoint/2010/main" val="30064856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Jenkins Maven Project</a:t>
            </a:r>
            <a:endParaRPr lang="en-US" dirty="0"/>
          </a:p>
        </p:txBody>
      </p:sp>
      <p:sp>
        <p:nvSpPr>
          <p:cNvPr id="3" name="Content Placeholder 2"/>
          <p:cNvSpPr>
            <a:spLocks noGrp="1"/>
          </p:cNvSpPr>
          <p:nvPr>
            <p:ph sz="quarter" idx="13"/>
          </p:nvPr>
        </p:nvSpPr>
        <p:spPr>
          <a:xfrm>
            <a:off x="426917" y="961845"/>
            <a:ext cx="8515202" cy="1333804"/>
          </a:xfrm>
        </p:spPr>
        <p:txBody>
          <a:bodyPr/>
          <a:lstStyle/>
          <a:p>
            <a:r>
              <a:rPr lang="en-US" dirty="0" smtClean="0"/>
              <a:t>1. Create </a:t>
            </a:r>
            <a:r>
              <a:rPr lang="en-US" dirty="0"/>
              <a:t>a Job- </a:t>
            </a:r>
            <a:r>
              <a:rPr lang="en-US" i="1" dirty="0"/>
              <a:t>New Item</a:t>
            </a:r>
            <a:r>
              <a:rPr lang="en-US" dirty="0"/>
              <a:t> &gt; Name and select </a:t>
            </a:r>
            <a:r>
              <a:rPr lang="en-US" dirty="0" smtClean="0"/>
              <a:t>project type – Maven</a:t>
            </a:r>
          </a:p>
          <a:p>
            <a:r>
              <a:rPr lang="en-US" dirty="0" smtClean="0"/>
              <a:t>2. Provide </a:t>
            </a:r>
            <a:r>
              <a:rPr lang="en-US" dirty="0"/>
              <a:t>SCM details - https://github.com/amitvermaa93/jenkins-git-integration.git</a:t>
            </a:r>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30</a:t>
            </a:fld>
            <a:endParaRPr lang="en-US" dirty="0"/>
          </a:p>
        </p:txBody>
      </p:sp>
      <p:pic>
        <p:nvPicPr>
          <p:cNvPr id="9218" name="Picture 2" descr="https://miro.medium.com/max/936/1*ky8yX09XNgRLLcd9TP8Ao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386" y="1880795"/>
            <a:ext cx="5241650" cy="3113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5008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5100" y="435218"/>
            <a:ext cx="8515202" cy="1333804"/>
          </a:xfrm>
        </p:spPr>
        <p:txBody>
          <a:bodyPr/>
          <a:lstStyle/>
          <a:p>
            <a:r>
              <a:rPr lang="en-US" dirty="0"/>
              <a:t>3</a:t>
            </a:r>
            <a:r>
              <a:rPr lang="en-US" dirty="0" smtClean="0"/>
              <a:t>. </a:t>
            </a:r>
            <a:r>
              <a:rPr lang="en-US" dirty="0"/>
              <a:t>Set </a:t>
            </a:r>
            <a:r>
              <a:rPr lang="en-US" i="1" dirty="0" err="1"/>
              <a:t>Git</a:t>
            </a:r>
            <a:r>
              <a:rPr lang="en-US" dirty="0"/>
              <a:t> under </a:t>
            </a:r>
            <a:r>
              <a:rPr lang="en-US" i="1" dirty="0"/>
              <a:t>SCM</a:t>
            </a:r>
            <a:r>
              <a:rPr lang="en-US" dirty="0"/>
              <a:t> section and use </a:t>
            </a:r>
            <a:r>
              <a:rPr lang="en-US" b="1" dirty="0"/>
              <a:t>* * * * *</a:t>
            </a:r>
            <a:r>
              <a:rPr lang="en-US" dirty="0"/>
              <a:t> for </a:t>
            </a:r>
            <a:r>
              <a:rPr lang="en-US" i="1" dirty="0"/>
              <a:t>Poll SCM</a:t>
            </a:r>
            <a:r>
              <a:rPr lang="en-US" dirty="0"/>
              <a:t> under B</a:t>
            </a:r>
            <a:r>
              <a:rPr lang="en-US" i="1" dirty="0"/>
              <a:t>uild Trigger </a:t>
            </a:r>
            <a:r>
              <a:rPr lang="en-US" dirty="0"/>
              <a:t>section</a:t>
            </a:r>
            <a:r>
              <a:rPr lang="en-US" dirty="0" smtClean="0"/>
              <a:t>.</a:t>
            </a:r>
          </a:p>
          <a:p>
            <a:r>
              <a:rPr lang="en-US" dirty="0" smtClean="0"/>
              <a:t>4. </a:t>
            </a:r>
            <a:r>
              <a:rPr lang="en-US" dirty="0"/>
              <a:t>Under </a:t>
            </a:r>
            <a:r>
              <a:rPr lang="en-US" i="1" dirty="0"/>
              <a:t>Build Environment</a:t>
            </a:r>
            <a:r>
              <a:rPr lang="en-US" dirty="0"/>
              <a:t> section add pre-</a:t>
            </a:r>
            <a:r>
              <a:rPr lang="en-US" dirty="0" err="1"/>
              <a:t>buid</a:t>
            </a:r>
            <a:r>
              <a:rPr lang="en-US" dirty="0"/>
              <a:t> step &gt; select </a:t>
            </a:r>
            <a:r>
              <a:rPr lang="en-US" b="1" i="1" dirty="0"/>
              <a:t>Execute </a:t>
            </a:r>
            <a:r>
              <a:rPr lang="en-US" b="1" i="1" dirty="0" err="1"/>
              <a:t>SonarQube</a:t>
            </a:r>
            <a:r>
              <a:rPr lang="en-US" b="1" i="1" dirty="0"/>
              <a:t> Scanner</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31</a:t>
            </a:fld>
            <a:endParaRPr lang="en-US" dirty="0"/>
          </a:p>
        </p:txBody>
      </p:sp>
      <p:pic>
        <p:nvPicPr>
          <p:cNvPr id="11266" name="Picture 2" descr="https://miro.medium.com/max/951/1*91NtS40TL_1Y8S0bbdJC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00" y="1769023"/>
            <a:ext cx="6922609" cy="3113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9326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5100" y="435218"/>
            <a:ext cx="8515202" cy="1333804"/>
          </a:xfrm>
        </p:spPr>
        <p:txBody>
          <a:bodyPr/>
          <a:lstStyle/>
          <a:p>
            <a:r>
              <a:rPr lang="en-US" dirty="0" smtClean="0"/>
              <a:t>5. </a:t>
            </a:r>
            <a:r>
              <a:rPr lang="en-US" dirty="0"/>
              <a:t>Create a </a:t>
            </a:r>
            <a:r>
              <a:rPr lang="en-US" b="1" dirty="0"/>
              <a:t>.properties</a:t>
            </a:r>
            <a:r>
              <a:rPr lang="en-US" dirty="0"/>
              <a:t> file at any </a:t>
            </a:r>
            <a:r>
              <a:rPr lang="en-US" dirty="0" smtClean="0"/>
              <a:t>location. </a:t>
            </a:r>
            <a:r>
              <a:rPr lang="en-US" dirty="0"/>
              <a:t>This property file will be </a:t>
            </a:r>
            <a:r>
              <a:rPr lang="en-US" b="1" i="1" dirty="0"/>
              <a:t>project specific</a:t>
            </a:r>
            <a:r>
              <a:rPr lang="en-US" dirty="0"/>
              <a:t>. It contains certain sonar properties like which folder to scan, which folder to exclude in scanning, what is the project </a:t>
            </a:r>
            <a:r>
              <a:rPr lang="en-US" dirty="0" smtClean="0"/>
              <a:t>key.</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32</a:t>
            </a:fld>
            <a:endParaRPr lang="en-US" dirty="0"/>
          </a:p>
        </p:txBody>
      </p:sp>
      <p:pic>
        <p:nvPicPr>
          <p:cNvPr id="12290" name="Picture 2" descr="https://miro.medium.com/max/928/1*D6i4QxnwaVs_KugnxW2xw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386" y="1441754"/>
            <a:ext cx="6966664" cy="358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3190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5100" y="168314"/>
            <a:ext cx="8515202" cy="936091"/>
          </a:xfrm>
        </p:spPr>
        <p:txBody>
          <a:bodyPr>
            <a:normAutofit/>
          </a:bodyPr>
          <a:lstStyle/>
          <a:p>
            <a:r>
              <a:rPr lang="en-US" sz="1500" dirty="0">
                <a:solidFill>
                  <a:schemeClr val="tx2"/>
                </a:solidFill>
                <a:latin typeface="+mn-lt"/>
                <a:cs typeface="+mn-cs"/>
              </a:rPr>
              <a:t>6. Inside sonar-</a:t>
            </a:r>
            <a:r>
              <a:rPr lang="en-US" sz="1500" dirty="0" err="1">
                <a:solidFill>
                  <a:schemeClr val="tx2"/>
                </a:solidFill>
                <a:latin typeface="+mn-lt"/>
                <a:cs typeface="+mn-cs"/>
              </a:rPr>
              <a:t>scanner.properties</a:t>
            </a:r>
            <a:r>
              <a:rPr lang="en-US" sz="1500" dirty="0">
                <a:solidFill>
                  <a:schemeClr val="tx2"/>
                </a:solidFill>
                <a:latin typeface="+mn-lt"/>
                <a:cs typeface="+mn-cs"/>
              </a:rPr>
              <a:t> write below code —</a:t>
            </a:r>
          </a:p>
          <a:p>
            <a:r>
              <a:rPr lang="en-US" sz="1500" dirty="0" err="1" smtClean="0">
                <a:solidFill>
                  <a:schemeClr val="tx2"/>
                </a:solidFill>
                <a:latin typeface="+mn-lt"/>
                <a:cs typeface="+mn-cs"/>
              </a:rPr>
              <a:t>sonar.projectKey</a:t>
            </a:r>
            <a:r>
              <a:rPr lang="en-US" sz="1500" dirty="0" smtClean="0">
                <a:solidFill>
                  <a:schemeClr val="tx2"/>
                </a:solidFill>
                <a:latin typeface="+mn-lt"/>
                <a:cs typeface="+mn-cs"/>
              </a:rPr>
              <a:t>=</a:t>
            </a:r>
            <a:r>
              <a:rPr lang="en-US" sz="1500" dirty="0" err="1" smtClean="0">
                <a:solidFill>
                  <a:schemeClr val="tx2"/>
                </a:solidFill>
                <a:latin typeface="+mn-lt"/>
                <a:cs typeface="+mn-cs"/>
              </a:rPr>
              <a:t>github</a:t>
            </a:r>
            <a:r>
              <a:rPr lang="en-US" sz="1500" dirty="0" smtClean="0">
                <a:solidFill>
                  <a:schemeClr val="tx2"/>
                </a:solidFill>
                <a:latin typeface="+mn-lt"/>
                <a:cs typeface="+mn-cs"/>
              </a:rPr>
              <a:t>-</a:t>
            </a:r>
            <a:r>
              <a:rPr lang="en-US" sz="1500" dirty="0" err="1" smtClean="0">
                <a:solidFill>
                  <a:schemeClr val="tx2"/>
                </a:solidFill>
                <a:latin typeface="+mn-lt"/>
                <a:cs typeface="+mn-cs"/>
              </a:rPr>
              <a:t>jenkins</a:t>
            </a:r>
            <a:r>
              <a:rPr lang="en-US" sz="1500" dirty="0" smtClean="0">
                <a:solidFill>
                  <a:schemeClr val="tx2"/>
                </a:solidFill>
                <a:latin typeface="+mn-lt"/>
                <a:cs typeface="+mn-cs"/>
              </a:rPr>
              <a:t>-sonar-maven</a:t>
            </a:r>
            <a:endParaRPr lang="en-US" sz="1500" dirty="0">
              <a:solidFill>
                <a:schemeClr val="tx2"/>
              </a:solidFill>
              <a:latin typeface="+mn-lt"/>
              <a:cs typeface="+mn-cs"/>
            </a:endParaRPr>
          </a:p>
          <a:p>
            <a:r>
              <a:rPr lang="en-US" sz="1500" dirty="0" err="1">
                <a:solidFill>
                  <a:schemeClr val="tx2"/>
                </a:solidFill>
                <a:latin typeface="+mn-lt"/>
                <a:cs typeface="+mn-cs"/>
              </a:rPr>
              <a:t>sonar.sources</a:t>
            </a:r>
            <a:r>
              <a:rPr lang="en-US" sz="1500" dirty="0">
                <a:solidFill>
                  <a:schemeClr val="tx2"/>
                </a:solidFill>
                <a:latin typeface="+mn-lt"/>
                <a:cs typeface="+mn-cs"/>
              </a:rPr>
              <a:t>=</a:t>
            </a:r>
            <a:r>
              <a:rPr lang="en-US" sz="1500" dirty="0">
                <a:solidFill>
                  <a:schemeClr val="tx1"/>
                </a:solidFill>
                <a:latin typeface="+mn-lt"/>
                <a:cs typeface="+mn-cs"/>
              </a:rPr>
              <a:t>C:/Windows/System32/config/systemprofile/.</a:t>
            </a:r>
            <a:r>
              <a:rPr lang="en-US" sz="1500" dirty="0" smtClean="0">
                <a:solidFill>
                  <a:schemeClr val="tx1"/>
                </a:solidFill>
                <a:latin typeface="+mn-lt"/>
                <a:cs typeface="+mn-cs"/>
              </a:rPr>
              <a:t>jenkins/workspace/MavenSonar/src</a:t>
            </a:r>
            <a:endParaRPr lang="en-US" sz="1500" dirty="0">
              <a:solidFill>
                <a:schemeClr val="tx1"/>
              </a:solidFill>
              <a:latin typeface="+mn-lt"/>
              <a:cs typeface="+mn-cs"/>
            </a:endParaRPr>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33</a:t>
            </a:fld>
            <a:endParaRPr lang="en-US" dirty="0"/>
          </a:p>
        </p:txBody>
      </p:sp>
      <p:sp>
        <p:nvSpPr>
          <p:cNvPr id="2" name="Rectangle 1"/>
          <p:cNvSpPr/>
          <p:nvPr/>
        </p:nvSpPr>
        <p:spPr>
          <a:xfrm>
            <a:off x="295498" y="1104405"/>
            <a:ext cx="8200760" cy="1600438"/>
          </a:xfrm>
          <a:prstGeom prst="rect">
            <a:avLst/>
          </a:prstGeom>
        </p:spPr>
        <p:txBody>
          <a:bodyPr wrap="square">
            <a:spAutoFit/>
          </a:bodyPr>
          <a:lstStyle/>
          <a:p>
            <a:r>
              <a:rPr lang="en-US" sz="1400" dirty="0" smtClean="0">
                <a:solidFill>
                  <a:schemeClr val="tx2"/>
                </a:solidFill>
              </a:rPr>
              <a:t>7. Build the job. </a:t>
            </a:r>
            <a:r>
              <a:rPr lang="en-US" sz="1400" dirty="0">
                <a:solidFill>
                  <a:schemeClr val="tx2"/>
                </a:solidFill>
              </a:rPr>
              <a:t>After successful build if you can see build logs it will show you the files and folder it has scanned and after scanning it has posted the analysis report to </a:t>
            </a:r>
            <a:r>
              <a:rPr lang="en-US" sz="1400" i="1" dirty="0" err="1">
                <a:solidFill>
                  <a:schemeClr val="tx2"/>
                </a:solidFill>
              </a:rPr>
              <a:t>SonarQube</a:t>
            </a:r>
            <a:r>
              <a:rPr lang="en-US" sz="1400" i="1" dirty="0">
                <a:solidFill>
                  <a:schemeClr val="tx2"/>
                </a:solidFill>
              </a:rPr>
              <a:t> Server</a:t>
            </a:r>
            <a:r>
              <a:rPr lang="en-US" sz="1400" dirty="0">
                <a:solidFill>
                  <a:schemeClr val="tx2"/>
                </a:solidFill>
              </a:rPr>
              <a:t> you have integrated</a:t>
            </a:r>
            <a:r>
              <a:rPr lang="en-US" sz="1400" dirty="0" smtClean="0">
                <a:solidFill>
                  <a:schemeClr val="tx2"/>
                </a:solidFill>
              </a:rPr>
              <a:t>.</a:t>
            </a:r>
          </a:p>
          <a:p>
            <a:endParaRPr lang="en-US" sz="1400" dirty="0">
              <a:solidFill>
                <a:schemeClr val="tx2"/>
              </a:solidFill>
            </a:endParaRPr>
          </a:p>
          <a:p>
            <a:r>
              <a:rPr lang="en-US" sz="1400" dirty="0" smtClean="0">
                <a:solidFill>
                  <a:schemeClr val="tx2"/>
                </a:solidFill>
              </a:rPr>
              <a:t>8</a:t>
            </a:r>
            <a:r>
              <a:rPr lang="en-US" sz="1400" dirty="0">
                <a:solidFill>
                  <a:schemeClr val="tx2"/>
                </a:solidFill>
              </a:rPr>
              <a:t>. From job dashboard, click on sonar icon or navigate to </a:t>
            </a:r>
            <a:r>
              <a:rPr lang="en-US" sz="1400" i="1" dirty="0">
                <a:solidFill>
                  <a:schemeClr val="tx2"/>
                </a:solidFill>
              </a:rPr>
              <a:t>Sonar server c</a:t>
            </a:r>
            <a:r>
              <a:rPr lang="en-US" sz="1400" dirty="0">
                <a:solidFill>
                  <a:schemeClr val="tx2"/>
                </a:solidFill>
              </a:rPr>
              <a:t>lick on </a:t>
            </a:r>
            <a:r>
              <a:rPr lang="en-US" sz="1400" b="1" dirty="0">
                <a:solidFill>
                  <a:schemeClr val="tx2"/>
                </a:solidFill>
              </a:rPr>
              <a:t>Projects</a:t>
            </a:r>
            <a:r>
              <a:rPr lang="en-US" sz="1400" dirty="0">
                <a:solidFill>
                  <a:schemeClr val="tx2"/>
                </a:solidFill>
              </a:rPr>
              <a:t> (on header)</a:t>
            </a:r>
            <a:r>
              <a:rPr lang="en-US" sz="1400" b="1" dirty="0">
                <a:solidFill>
                  <a:schemeClr val="tx2"/>
                </a:solidFill>
              </a:rPr>
              <a:t> </a:t>
            </a:r>
            <a:r>
              <a:rPr lang="en-US" sz="1400" dirty="0">
                <a:solidFill>
                  <a:schemeClr val="tx2"/>
                </a:solidFill>
              </a:rPr>
              <a:t>you will see a new project with same project key you have given in </a:t>
            </a:r>
            <a:r>
              <a:rPr lang="en-US" sz="1400" b="1" i="1" dirty="0">
                <a:solidFill>
                  <a:schemeClr val="tx2"/>
                </a:solidFill>
              </a:rPr>
              <a:t>sonar-</a:t>
            </a:r>
            <a:r>
              <a:rPr lang="en-US" sz="1400" b="1" i="1" dirty="0" err="1">
                <a:solidFill>
                  <a:schemeClr val="tx2"/>
                </a:solidFill>
              </a:rPr>
              <a:t>scanner.properties</a:t>
            </a:r>
            <a:r>
              <a:rPr lang="en-US" sz="1400" dirty="0">
                <a:solidFill>
                  <a:schemeClr val="tx2"/>
                </a:solidFill>
              </a:rPr>
              <a:t> file. Now you can go inside your project and </a:t>
            </a:r>
            <a:r>
              <a:rPr lang="en-US" sz="1400" dirty="0" err="1">
                <a:solidFill>
                  <a:schemeClr val="tx2"/>
                </a:solidFill>
              </a:rPr>
              <a:t>analyse</a:t>
            </a:r>
            <a:r>
              <a:rPr lang="en-US" sz="1400" dirty="0">
                <a:solidFill>
                  <a:schemeClr val="tx2"/>
                </a:solidFill>
              </a:rPr>
              <a:t> the </a:t>
            </a:r>
            <a:r>
              <a:rPr lang="en-US" sz="1400" dirty="0" smtClean="0">
                <a:solidFill>
                  <a:schemeClr val="tx2"/>
                </a:solidFill>
              </a:rPr>
              <a:t>report .</a:t>
            </a:r>
            <a:endParaRPr lang="en-US" sz="1400" dirty="0">
              <a:solidFill>
                <a:schemeClr val="tx2"/>
              </a:solidFill>
            </a:endParaRPr>
          </a:p>
        </p:txBody>
      </p:sp>
      <p:pic>
        <p:nvPicPr>
          <p:cNvPr id="13314" name="Picture 2" descr="https://miro.medium.com/max/1358/1*hkNan7nrmrLiDn9i-ILZt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21" y="2980757"/>
            <a:ext cx="8403713" cy="1778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9140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Sonar Pipeline</a:t>
            </a:r>
            <a:endParaRPr lang="en-US" dirty="0"/>
          </a:p>
        </p:txBody>
      </p:sp>
      <p:sp>
        <p:nvSpPr>
          <p:cNvPr id="3" name="Content Placeholder 2"/>
          <p:cNvSpPr>
            <a:spLocks noGrp="1"/>
          </p:cNvSpPr>
          <p:nvPr>
            <p:ph sz="quarter" idx="13"/>
          </p:nvPr>
        </p:nvSpPr>
        <p:spPr>
          <a:xfrm>
            <a:off x="225631" y="961844"/>
            <a:ext cx="8716488" cy="3052016"/>
          </a:xfrm>
        </p:spPr>
        <p:txBody>
          <a:bodyPr>
            <a:normAutofit fontScale="92500" lnSpcReduction="20000"/>
          </a:bodyPr>
          <a:lstStyle/>
          <a:p>
            <a:r>
              <a:rPr lang="en-US" dirty="0"/>
              <a:t>node { </a:t>
            </a:r>
            <a:endParaRPr lang="en-US" dirty="0" smtClean="0"/>
          </a:p>
          <a:p>
            <a:r>
              <a:rPr lang="en-US" dirty="0" smtClean="0"/>
              <a:t> </a:t>
            </a:r>
            <a:r>
              <a:rPr lang="en-US" dirty="0"/>
              <a:t>stage('SCM') { </a:t>
            </a:r>
            <a:endParaRPr lang="en-US" dirty="0" smtClean="0"/>
          </a:p>
          <a:p>
            <a:r>
              <a:rPr lang="en-US" dirty="0" smtClean="0"/>
              <a:t>   </a:t>
            </a:r>
            <a:r>
              <a:rPr lang="en-US" dirty="0" err="1"/>
              <a:t>git</a:t>
            </a:r>
            <a:r>
              <a:rPr lang="en-US" dirty="0"/>
              <a:t> 'https://github.com/foo/</a:t>
            </a:r>
            <a:r>
              <a:rPr lang="en-US" dirty="0" err="1"/>
              <a:t>bar.git</a:t>
            </a:r>
            <a:r>
              <a:rPr lang="en-US" dirty="0"/>
              <a:t>'  } </a:t>
            </a:r>
            <a:endParaRPr lang="en-US" dirty="0" smtClean="0"/>
          </a:p>
          <a:p>
            <a:r>
              <a:rPr lang="en-US" dirty="0"/>
              <a:t> </a:t>
            </a:r>
            <a:r>
              <a:rPr lang="en-US" dirty="0" smtClean="0"/>
              <a:t>          </a:t>
            </a:r>
            <a:r>
              <a:rPr lang="en-US" dirty="0"/>
              <a:t>stage('</a:t>
            </a:r>
            <a:r>
              <a:rPr lang="en-US" dirty="0" err="1"/>
              <a:t>SonarQube</a:t>
            </a:r>
            <a:r>
              <a:rPr lang="en-US" dirty="0"/>
              <a:t> analysis') { </a:t>
            </a:r>
            <a:endParaRPr lang="en-US" dirty="0" smtClean="0"/>
          </a:p>
          <a:p>
            <a:r>
              <a:rPr lang="en-US" dirty="0"/>
              <a:t> </a:t>
            </a:r>
            <a:r>
              <a:rPr lang="en-US" dirty="0" smtClean="0"/>
              <a:t>              </a:t>
            </a:r>
            <a:r>
              <a:rPr lang="en-US" dirty="0" err="1"/>
              <a:t>def</a:t>
            </a:r>
            <a:r>
              <a:rPr lang="en-US" dirty="0"/>
              <a:t> </a:t>
            </a:r>
            <a:r>
              <a:rPr lang="en-US" dirty="0" err="1"/>
              <a:t>scannerHome</a:t>
            </a:r>
            <a:r>
              <a:rPr lang="en-US" dirty="0"/>
              <a:t> = tool '</a:t>
            </a:r>
            <a:r>
              <a:rPr lang="en-US" dirty="0" err="1"/>
              <a:t>LocalSonarScanner</a:t>
            </a:r>
            <a:r>
              <a:rPr lang="en-US" dirty="0"/>
              <a:t>';    </a:t>
            </a:r>
            <a:endParaRPr lang="en-US" dirty="0" smtClean="0"/>
          </a:p>
          <a:p>
            <a:r>
              <a:rPr lang="en-US" dirty="0"/>
              <a:t> </a:t>
            </a:r>
            <a:r>
              <a:rPr lang="en-US" dirty="0" smtClean="0"/>
              <a:t>                        </a:t>
            </a:r>
            <a:r>
              <a:rPr lang="en-US" dirty="0" err="1" smtClean="0"/>
              <a:t>withSonarQubeEnv</a:t>
            </a:r>
            <a:r>
              <a:rPr lang="en-US" dirty="0"/>
              <a:t>('</a:t>
            </a:r>
            <a:r>
              <a:rPr lang="en-US" dirty="0" err="1"/>
              <a:t>LocalSonar</a:t>
            </a:r>
            <a:r>
              <a:rPr lang="en-US" dirty="0"/>
              <a:t>') { // If you have configured more than one global server connection, you can specify its name      </a:t>
            </a:r>
            <a:r>
              <a:rPr lang="en-US" dirty="0" smtClean="0"/>
              <a:t>          </a:t>
            </a:r>
          </a:p>
          <a:p>
            <a:r>
              <a:rPr lang="en-US" dirty="0" smtClean="0"/>
              <a:t>bat </a:t>
            </a:r>
            <a:r>
              <a:rPr lang="en-US" dirty="0"/>
              <a:t>"${</a:t>
            </a:r>
            <a:r>
              <a:rPr lang="en-US" dirty="0" err="1"/>
              <a:t>scannerHome</a:t>
            </a:r>
            <a:r>
              <a:rPr lang="en-US" dirty="0"/>
              <a:t>}/bin/sonar-scanner"   </a:t>
            </a:r>
            <a:endParaRPr lang="en-US" dirty="0" smtClean="0"/>
          </a:p>
          <a:p>
            <a:r>
              <a:rPr lang="en-US" dirty="0" smtClean="0"/>
              <a:t> </a:t>
            </a:r>
            <a:r>
              <a:rPr lang="en-US" dirty="0"/>
              <a:t>} </a:t>
            </a:r>
            <a:endParaRPr lang="en-US" dirty="0" smtClean="0"/>
          </a:p>
          <a:p>
            <a:r>
              <a:rPr lang="en-US" dirty="0" smtClean="0"/>
              <a:t> }</a:t>
            </a:r>
          </a:p>
          <a:p>
            <a:r>
              <a:rPr lang="en-US" dirty="0" smtClean="0"/>
              <a:t>}</a:t>
            </a:r>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34</a:t>
            </a:fld>
            <a:endParaRPr lang="en-US" dirty="0"/>
          </a:p>
        </p:txBody>
      </p:sp>
    </p:spTree>
    <p:extLst>
      <p:ext uri="{BB962C8B-B14F-4D97-AF65-F5344CB8AC3E}">
        <p14:creationId xmlns:p14="http://schemas.microsoft.com/office/powerpoint/2010/main" val="934713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Pause pipeline until quality gate is computed</a:t>
            </a:r>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35</a:t>
            </a:fld>
            <a:endParaRPr lang="en-US" dirty="0"/>
          </a:p>
        </p:txBody>
      </p:sp>
      <p:sp>
        <p:nvSpPr>
          <p:cNvPr id="6" name="Content Placeholder 5"/>
          <p:cNvSpPr>
            <a:spLocks noGrp="1"/>
          </p:cNvSpPr>
          <p:nvPr>
            <p:ph sz="quarter" idx="13"/>
          </p:nvPr>
        </p:nvSpPr>
        <p:spPr/>
        <p:txBody>
          <a:bodyPr/>
          <a:lstStyle/>
          <a:p>
            <a:r>
              <a:rPr lang="en-US" dirty="0" smtClean="0"/>
              <a:t> </a:t>
            </a:r>
            <a:endParaRPr lang="en-US" dirty="0"/>
          </a:p>
        </p:txBody>
      </p:sp>
      <p:pic>
        <p:nvPicPr>
          <p:cNvPr id="7" name="Picture 6"/>
          <p:cNvPicPr>
            <a:picLocks noChangeAspect="1"/>
          </p:cNvPicPr>
          <p:nvPr/>
        </p:nvPicPr>
        <p:blipFill>
          <a:blip r:embed="rId2"/>
          <a:stretch>
            <a:fillRect/>
          </a:stretch>
        </p:blipFill>
        <p:spPr>
          <a:xfrm>
            <a:off x="1508188" y="638175"/>
            <a:ext cx="6162675" cy="4505325"/>
          </a:xfrm>
          <a:prstGeom prst="rect">
            <a:avLst/>
          </a:prstGeom>
        </p:spPr>
      </p:pic>
    </p:spTree>
    <p:extLst>
      <p:ext uri="{BB962C8B-B14F-4D97-AF65-F5344CB8AC3E}">
        <p14:creationId xmlns:p14="http://schemas.microsoft.com/office/powerpoint/2010/main" val="9051324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5176CFEE-36C4-4A0C-BC89-DCE02F99B3D3}" type="slidenum">
              <a:rPr lang="en-US" smtClean="0"/>
              <a:t>36</a:t>
            </a:fld>
            <a:endParaRPr lang="en-US"/>
          </a:p>
        </p:txBody>
      </p:sp>
      <p:sp>
        <p:nvSpPr>
          <p:cNvPr id="4" name="Title 15">
            <a:extLst>
              <a:ext uri="{FF2B5EF4-FFF2-40B4-BE49-F238E27FC236}">
                <a16:creationId xmlns:a16="http://schemas.microsoft.com/office/drawing/2014/main" id="{4BCE1D04-0A9E-5D41-992E-0FA6F4F8B1DE}"/>
              </a:ext>
            </a:extLst>
          </p:cNvPr>
          <p:cNvSpPr txBox="1">
            <a:spLocks/>
          </p:cNvSpPr>
          <p:nvPr/>
        </p:nvSpPr>
        <p:spPr>
          <a:xfrm>
            <a:off x="414163" y="1980766"/>
            <a:ext cx="8348837" cy="553998"/>
          </a:xfrm>
          <a:prstGeom prst="rect">
            <a:avLst/>
          </a:prstGeom>
        </p:spPr>
        <p:txBody>
          <a:bodyPr/>
          <a:lst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a:lstStyle>
          <a:p>
            <a:r>
              <a:rPr lang="en-US" sz="2800" dirty="0" smtClean="0"/>
              <a:t>Jenkins Integration with </a:t>
            </a:r>
            <a:r>
              <a:rPr lang="en-US" sz="2800" dirty="0" err="1" smtClean="0"/>
              <a:t>TestNG</a:t>
            </a:r>
            <a:r>
              <a:rPr lang="en-US" sz="2800" dirty="0" smtClean="0"/>
              <a:t> &amp; Selenium</a:t>
            </a:r>
            <a:endParaRPr lang="en-US" sz="2800" dirty="0"/>
          </a:p>
        </p:txBody>
      </p:sp>
    </p:spTree>
    <p:extLst>
      <p:ext uri="{BB962C8B-B14F-4D97-AF65-F5344CB8AC3E}">
        <p14:creationId xmlns:p14="http://schemas.microsoft.com/office/powerpoint/2010/main" val="34695477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Jenkins and Selenium?</a:t>
            </a:r>
          </a:p>
        </p:txBody>
      </p:sp>
      <p:sp>
        <p:nvSpPr>
          <p:cNvPr id="3" name="Content Placeholder 2"/>
          <p:cNvSpPr>
            <a:spLocks noGrp="1"/>
          </p:cNvSpPr>
          <p:nvPr>
            <p:ph sz="quarter" idx="13"/>
          </p:nvPr>
        </p:nvSpPr>
        <p:spPr>
          <a:xfrm>
            <a:off x="381000" y="778591"/>
            <a:ext cx="8417052" cy="3636093"/>
          </a:xfrm>
        </p:spPr>
        <p:txBody>
          <a:bodyPr>
            <a:noAutofit/>
          </a:bodyPr>
          <a:lstStyle/>
          <a:p>
            <a:endParaRPr lang="en-US" dirty="0" smtClean="0"/>
          </a:p>
          <a:p>
            <a:r>
              <a:rPr lang="en-US" dirty="0" smtClean="0"/>
              <a:t>Running </a:t>
            </a:r>
            <a:r>
              <a:rPr lang="en-US" dirty="0"/>
              <a:t>Selenium tests in Jenkins allows you to run your tests every time your software changes and deploy the software to a new environment when the tests pass.</a:t>
            </a:r>
          </a:p>
          <a:p>
            <a:r>
              <a:rPr lang="en-US" dirty="0"/>
              <a:t>Jenkins can schedule your tests to run at specific time.</a:t>
            </a:r>
          </a:p>
          <a:p>
            <a:r>
              <a:rPr lang="en-US" dirty="0"/>
              <a:t>You can save the execution history and Test Reports.</a:t>
            </a:r>
          </a:p>
          <a:p>
            <a:r>
              <a:rPr lang="en-US" dirty="0"/>
              <a:t>Jenkins supports Maven for building and</a:t>
            </a:r>
            <a:r>
              <a:rPr lang="en-US" dirty="0">
                <a:hlinkClick r:id="rId2"/>
              </a:rPr>
              <a:t> Testing </a:t>
            </a:r>
            <a:r>
              <a:rPr lang="en-US" dirty="0"/>
              <a:t>a project in continuous integration.</a:t>
            </a:r>
          </a:p>
          <a:p>
            <a:pPr marL="457200" lvl="1" indent="-285750" algn="just"/>
            <a:endParaRPr lang="en-US" dirty="0"/>
          </a:p>
          <a:p>
            <a:pPr marL="457200" lvl="1" indent="-285750" algn="just"/>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37</a:t>
            </a:fld>
            <a:endParaRPr lang="en-US" dirty="0"/>
          </a:p>
        </p:txBody>
      </p:sp>
    </p:spTree>
    <p:extLst>
      <p:ext uri="{BB962C8B-B14F-4D97-AF65-F5344CB8AC3E}">
        <p14:creationId xmlns:p14="http://schemas.microsoft.com/office/powerpoint/2010/main" val="34834836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39421"/>
            <a:ext cx="8417052" cy="621030"/>
          </a:xfrm>
        </p:spPr>
        <p:txBody>
          <a:bodyPr/>
          <a:lstStyle/>
          <a:p>
            <a:r>
              <a:rPr lang="en-US" dirty="0" smtClean="0"/>
              <a:t>Selenium </a:t>
            </a:r>
            <a:r>
              <a:rPr lang="en-US" dirty="0" smtClean="0"/>
              <a:t>WebDriver </a:t>
            </a:r>
            <a:r>
              <a:rPr lang="en-US" dirty="0" smtClean="0"/>
              <a:t>Script</a:t>
            </a:r>
            <a:r>
              <a:rPr lang="en-US" dirty="0"/>
              <a:t/>
            </a:r>
            <a:br>
              <a:rPr lang="en-US" dirty="0"/>
            </a:br>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38</a:t>
            </a:fld>
            <a:endParaRPr lang="en-US" dirty="0"/>
          </a:p>
        </p:txBody>
      </p:sp>
      <p:sp>
        <p:nvSpPr>
          <p:cNvPr id="14" name="Rectangle 13"/>
          <p:cNvSpPr/>
          <p:nvPr/>
        </p:nvSpPr>
        <p:spPr>
          <a:xfrm>
            <a:off x="435807" y="556819"/>
            <a:ext cx="8552016" cy="3970318"/>
          </a:xfrm>
          <a:prstGeom prst="rect">
            <a:avLst/>
          </a:prstGeom>
          <a:ln w="19050">
            <a:solidFill>
              <a:schemeClr val="tx1"/>
            </a:solidFill>
            <a:prstDash val="sysDash"/>
          </a:ln>
        </p:spPr>
        <p:txBody>
          <a:bodyPr wrap="square">
            <a:spAutoFit/>
          </a:bodyPr>
          <a:lstStyle/>
          <a:p>
            <a:r>
              <a:rPr lang="en-US" sz="1200" b="1" dirty="0">
                <a:solidFill>
                  <a:srgbClr val="7F0055"/>
                </a:solidFill>
                <a:latin typeface="Courier New" panose="02070309020205020404" pitchFamily="49" charset="0"/>
              </a:rPr>
              <a:t>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class</a:t>
            </a:r>
            <a:r>
              <a:rPr lang="en-US" sz="1200" b="1" dirty="0">
                <a:solidFill>
                  <a:srgbClr val="000000"/>
                </a:solidFill>
                <a:latin typeface="Courier New" panose="02070309020205020404" pitchFamily="49" charset="0"/>
              </a:rPr>
              <a:t> demoProgram1 {</a:t>
            </a:r>
          </a:p>
          <a:p>
            <a:r>
              <a:rPr lang="en-US" sz="1200" b="1" dirty="0" smtClean="0">
                <a:solidFill>
                  <a:srgbClr val="7F0055"/>
                </a:solidFill>
                <a:latin typeface="Courier New" panose="02070309020205020404" pitchFamily="49" charset="0"/>
              </a:rPr>
              <a:t>	public</a:t>
            </a:r>
            <a:r>
              <a:rPr lang="en-US" sz="1200" b="1" dirty="0" smtClean="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static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void</a:t>
            </a:r>
            <a:r>
              <a:rPr lang="en-US" sz="1200" b="1" dirty="0">
                <a:solidFill>
                  <a:srgbClr val="000000"/>
                </a:solidFill>
                <a:latin typeface="Courier New" panose="02070309020205020404" pitchFamily="49" charset="0"/>
              </a:rPr>
              <a:t> main(String[] </a:t>
            </a:r>
            <a:r>
              <a:rPr lang="en-US" sz="1200" b="1" dirty="0" err="1">
                <a:solidFill>
                  <a:srgbClr val="6A3E3E"/>
                </a:solidFill>
                <a:latin typeface="Courier New" panose="02070309020205020404" pitchFamily="49" charset="0"/>
              </a:rPr>
              <a:t>args</a:t>
            </a:r>
            <a:r>
              <a:rPr lang="en-US" sz="1200" b="1" dirty="0">
                <a:solidFill>
                  <a:srgbClr val="000000"/>
                </a:solidFill>
                <a:latin typeface="Courier New" panose="02070309020205020404" pitchFamily="49" charset="0"/>
              </a:rPr>
              <a:t>) {</a:t>
            </a:r>
          </a:p>
          <a:p>
            <a:endParaRPr lang="en-US" sz="1200" dirty="0">
              <a:latin typeface="Courier New" panose="02070309020205020404" pitchFamily="49" charset="0"/>
            </a:endParaRPr>
          </a:p>
          <a:p>
            <a:pPr lvl="1"/>
            <a:r>
              <a:rPr lang="en-US" sz="1200" dirty="0">
                <a:solidFill>
                  <a:srgbClr val="3F7F5F"/>
                </a:solidFill>
                <a:latin typeface="Courier New" panose="02070309020205020404" pitchFamily="49" charset="0"/>
              </a:rPr>
              <a:t>//Location of the </a:t>
            </a:r>
            <a:r>
              <a:rPr lang="en-US" sz="1200" u="sng" dirty="0">
                <a:solidFill>
                  <a:srgbClr val="3F7F5F"/>
                </a:solidFill>
                <a:latin typeface="Courier New" panose="02070309020205020404" pitchFamily="49" charset="0"/>
              </a:rPr>
              <a:t>chrome driver exe</a:t>
            </a:r>
          </a:p>
          <a:p>
            <a:pPr lvl="1"/>
            <a:r>
              <a:rPr lang="en-US" sz="1200" dirty="0">
                <a:solidFill>
                  <a:srgbClr val="000000"/>
                </a:solidFill>
                <a:latin typeface="Courier New" panose="02070309020205020404" pitchFamily="49" charset="0"/>
              </a:rPr>
              <a:t>System.</a:t>
            </a:r>
            <a:r>
              <a:rPr lang="en-US" sz="1200" i="1" dirty="0">
                <a:solidFill>
                  <a:srgbClr val="000000"/>
                </a:solidFill>
                <a:latin typeface="Courier New" panose="02070309020205020404" pitchFamily="49" charset="0"/>
              </a:rPr>
              <a:t>setProperty(</a:t>
            </a:r>
            <a:r>
              <a:rPr lang="en-US" sz="1200" i="1" dirty="0">
                <a:solidFill>
                  <a:srgbClr val="2A00FF"/>
                </a:solidFill>
                <a:latin typeface="Courier New" panose="02070309020205020404" pitchFamily="49" charset="0"/>
              </a:rPr>
              <a:t>"</a:t>
            </a:r>
            <a:r>
              <a:rPr lang="en-US" sz="1200" i="1" dirty="0" err="1">
                <a:solidFill>
                  <a:srgbClr val="2A00FF"/>
                </a:solidFill>
                <a:latin typeface="Courier New" panose="02070309020205020404" pitchFamily="49" charset="0"/>
              </a:rPr>
              <a:t>webdriver.chrome.driver"</a:t>
            </a:r>
            <a:r>
              <a:rPr lang="en-US" sz="1200" i="1" dirty="0" err="1">
                <a:solidFill>
                  <a:srgbClr val="000000"/>
                </a:solidFill>
                <a:latin typeface="Courier New" panose="02070309020205020404" pitchFamily="49" charset="0"/>
              </a:rPr>
              <a:t>,</a:t>
            </a:r>
            <a:r>
              <a:rPr lang="en-US" sz="1200" i="1" dirty="0" err="1">
                <a:solidFill>
                  <a:srgbClr val="2A00FF"/>
                </a:solidFill>
                <a:latin typeface="Courier New" panose="02070309020205020404" pitchFamily="49" charset="0"/>
              </a:rPr>
              <a:t>"D</a:t>
            </a:r>
            <a:r>
              <a:rPr lang="en-US" sz="1200" i="1" dirty="0">
                <a:solidFill>
                  <a:srgbClr val="2A00FF"/>
                </a:solidFill>
                <a:latin typeface="Courier New" panose="02070309020205020404" pitchFamily="49" charset="0"/>
              </a:rPr>
              <a:t>:\\GR\\Work\\LearnSelenium\\Driver\\chromedriver.exe"</a:t>
            </a:r>
            <a:r>
              <a:rPr lang="en-US" sz="1200" i="1" dirty="0">
                <a:solidFill>
                  <a:srgbClr val="000000"/>
                </a:solidFill>
                <a:latin typeface="Courier New" panose="02070309020205020404" pitchFamily="49" charset="0"/>
              </a:rPr>
              <a:t>);</a:t>
            </a:r>
          </a:p>
          <a:p>
            <a:endParaRPr lang="en-US" sz="1200" dirty="0">
              <a:latin typeface="Courier New" panose="02070309020205020404" pitchFamily="49" charset="0"/>
            </a:endParaRPr>
          </a:p>
          <a:p>
            <a:pPr lvl="1"/>
            <a:r>
              <a:rPr lang="en-US" sz="1200" dirty="0">
                <a:solidFill>
                  <a:srgbClr val="3F7F5F"/>
                </a:solidFill>
                <a:latin typeface="Courier New" panose="02070309020205020404" pitchFamily="49" charset="0"/>
              </a:rPr>
              <a:t>//Instantiating a driver object</a:t>
            </a:r>
          </a:p>
          <a:p>
            <a:pPr lvl="1"/>
            <a:r>
              <a:rPr lang="en-US" sz="1200" dirty="0">
                <a:solidFill>
                  <a:srgbClr val="000000"/>
                </a:solidFill>
                <a:latin typeface="Courier New" panose="02070309020205020404" pitchFamily="49" charset="0"/>
              </a:rPr>
              <a:t>WebDriver </a:t>
            </a:r>
            <a:r>
              <a:rPr lang="en-US" sz="1200" dirty="0">
                <a:solidFill>
                  <a:srgbClr val="6A3E3E"/>
                </a:solidFill>
                <a:latin typeface="Courier New" panose="02070309020205020404" pitchFamily="49" charset="0"/>
              </a:rPr>
              <a:t>driver</a:t>
            </a:r>
            <a:r>
              <a:rPr lang="en-US" sz="1200" dirty="0">
                <a:solidFill>
                  <a:srgbClr val="000000"/>
                </a:solidFill>
                <a:latin typeface="Courier New" panose="02070309020205020404" pitchFamily="49" charset="0"/>
              </a:rPr>
              <a:t> =  </a:t>
            </a:r>
            <a:r>
              <a:rPr lang="en-US" sz="1200" b="1" dirty="0">
                <a:solidFill>
                  <a:srgbClr val="7F0055"/>
                </a:solidFill>
                <a:latin typeface="Courier New" panose="02070309020205020404" pitchFamily="49" charset="0"/>
              </a:rPr>
              <a:t>new</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ChromeDriver</a:t>
            </a:r>
            <a:r>
              <a:rPr lang="en-US" sz="1200" b="1" dirty="0">
                <a:solidFill>
                  <a:srgbClr val="000000"/>
                </a:solidFill>
                <a:latin typeface="Courier New" panose="02070309020205020404" pitchFamily="49" charset="0"/>
              </a:rPr>
              <a:t>();</a:t>
            </a:r>
          </a:p>
          <a:p>
            <a:endParaRPr lang="en-US" sz="1200" dirty="0">
              <a:latin typeface="Courier New" panose="02070309020205020404" pitchFamily="49" charset="0"/>
            </a:endParaRPr>
          </a:p>
          <a:p>
            <a:pPr lvl="1"/>
            <a:r>
              <a:rPr lang="en-US" sz="1200" dirty="0">
                <a:solidFill>
                  <a:srgbClr val="3F7F5F"/>
                </a:solidFill>
                <a:latin typeface="Courier New" panose="02070309020205020404" pitchFamily="49" charset="0"/>
              </a:rPr>
              <a:t>//Navigating to URL</a:t>
            </a:r>
          </a:p>
          <a:p>
            <a:pPr lvl="1"/>
            <a:r>
              <a:rPr lang="en-US" sz="1200" dirty="0">
                <a:solidFill>
                  <a:srgbClr val="6A3E3E"/>
                </a:solidFill>
                <a:latin typeface="Courier New" panose="02070309020205020404" pitchFamily="49" charset="0"/>
              </a:rPr>
              <a:t>driver</a:t>
            </a:r>
            <a:r>
              <a:rPr lang="en-US" sz="1200" dirty="0">
                <a:solidFill>
                  <a:srgbClr val="000000"/>
                </a:solidFill>
                <a:latin typeface="Courier New" panose="02070309020205020404" pitchFamily="49" charset="0"/>
              </a:rPr>
              <a:t>.get(</a:t>
            </a:r>
            <a:r>
              <a:rPr lang="en-US" sz="1200" dirty="0">
                <a:solidFill>
                  <a:srgbClr val="2A00FF"/>
                </a:solidFill>
                <a:latin typeface="Courier New" panose="02070309020205020404" pitchFamily="49" charset="0"/>
              </a:rPr>
              <a:t>"http://sharelane.com"</a:t>
            </a:r>
            <a:r>
              <a:rPr lang="en-US" sz="1200"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dirty="0">
                <a:solidFill>
                  <a:srgbClr val="000000"/>
                </a:solidFill>
                <a:latin typeface="Courier New" panose="02070309020205020404" pitchFamily="49" charset="0"/>
              </a:rPr>
              <a:t>        WebElement </a:t>
            </a:r>
            <a:r>
              <a:rPr lang="en-US" sz="1200" dirty="0">
                <a:solidFill>
                  <a:srgbClr val="6A3E3E"/>
                </a:solidFill>
                <a:latin typeface="Courier New" panose="02070309020205020404" pitchFamily="49" charset="0"/>
              </a:rPr>
              <a:t>link_obj</a:t>
            </a:r>
            <a:r>
              <a:rPr lang="en-US" sz="1200" dirty="0">
                <a:solidFill>
                  <a:srgbClr val="000000"/>
                </a:solidFill>
                <a:latin typeface="Courier New" panose="02070309020205020404" pitchFamily="49" charset="0"/>
              </a:rPr>
              <a:t> =  </a:t>
            </a:r>
            <a:r>
              <a:rPr lang="en-US" sz="1200" dirty="0">
                <a:solidFill>
                  <a:srgbClr val="6A3E3E"/>
                </a:solidFill>
                <a:latin typeface="Courier New" panose="02070309020205020404" pitchFamily="49" charset="0"/>
              </a:rPr>
              <a:t>driver</a:t>
            </a:r>
            <a:r>
              <a:rPr lang="en-US" sz="1200" dirty="0">
                <a:solidFill>
                  <a:srgbClr val="000000"/>
                </a:solidFill>
                <a:latin typeface="Courier New" panose="02070309020205020404" pitchFamily="49" charset="0"/>
              </a:rPr>
              <a:t>.findElement(</a:t>
            </a:r>
            <a:r>
              <a:rPr lang="en-US" sz="1200" dirty="0" err="1">
                <a:solidFill>
                  <a:srgbClr val="000000"/>
                </a:solidFill>
                <a:latin typeface="Courier New" panose="02070309020205020404" pitchFamily="49" charset="0"/>
              </a:rPr>
              <a:t>By.</a:t>
            </a:r>
            <a:r>
              <a:rPr lang="en-US" sz="1200" i="1" dirty="0" err="1">
                <a:solidFill>
                  <a:srgbClr val="000000"/>
                </a:solidFill>
                <a:latin typeface="Courier New" panose="02070309020205020404" pitchFamily="49" charset="0"/>
              </a:rPr>
              <a:t>linkText</a:t>
            </a:r>
            <a:r>
              <a:rPr lang="en-US" sz="1200" i="1" dirty="0">
                <a:solidFill>
                  <a:srgbClr val="000000"/>
                </a:solidFill>
                <a:latin typeface="Courier New" panose="02070309020205020404" pitchFamily="49" charset="0"/>
              </a:rPr>
              <a:t>(</a:t>
            </a:r>
            <a:r>
              <a:rPr lang="en-US" sz="1200" i="1" dirty="0">
                <a:solidFill>
                  <a:srgbClr val="2A00FF"/>
                </a:solidFill>
                <a:latin typeface="Courier New" panose="02070309020205020404" pitchFamily="49" charset="0"/>
              </a:rPr>
              <a:t>"ENTER"</a:t>
            </a:r>
            <a:r>
              <a:rPr lang="en-US" sz="1200" i="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6A3E3E"/>
                </a:solidFill>
                <a:latin typeface="Courier New" panose="02070309020205020404" pitchFamily="49" charset="0"/>
              </a:rPr>
              <a:t>link_obj</a:t>
            </a:r>
            <a:r>
              <a:rPr lang="en-US" sz="1200" dirty="0">
                <a:solidFill>
                  <a:srgbClr val="000000"/>
                </a:solidFill>
                <a:latin typeface="Courier New" panose="02070309020205020404" pitchFamily="49" charset="0"/>
              </a:rPr>
              <a:t>.click();</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6A3E3E"/>
                </a:solidFill>
                <a:latin typeface="Courier New" panose="02070309020205020404" pitchFamily="49" charset="0"/>
              </a:rPr>
              <a:t>link_obj</a:t>
            </a:r>
            <a:r>
              <a:rPr lang="en-US" sz="1200" dirty="0">
                <a:solidFill>
                  <a:srgbClr val="000000"/>
                </a:solidFill>
                <a:latin typeface="Courier New" panose="02070309020205020404" pitchFamily="49" charset="0"/>
              </a:rPr>
              <a:t> = </a:t>
            </a:r>
            <a:r>
              <a:rPr lang="en-US" sz="1200" dirty="0" smtClean="0">
                <a:solidFill>
                  <a:srgbClr val="6A3E3E"/>
                </a:solidFill>
                <a:latin typeface="Courier New" panose="02070309020205020404" pitchFamily="49" charset="0"/>
              </a:rPr>
              <a:t>driver</a:t>
            </a:r>
            <a:r>
              <a:rPr lang="en-US" sz="1200" dirty="0" smtClean="0">
                <a:solidFill>
                  <a:srgbClr val="000000"/>
                </a:solidFill>
                <a:latin typeface="Courier New" panose="02070309020205020404" pitchFamily="49" charset="0"/>
              </a:rPr>
              <a:t>.findElement(</a:t>
            </a:r>
            <a:r>
              <a:rPr lang="en-US" sz="1200" dirty="0" err="1" smtClean="0">
                <a:solidFill>
                  <a:srgbClr val="000000"/>
                </a:solidFill>
                <a:latin typeface="Courier New" panose="02070309020205020404" pitchFamily="49" charset="0"/>
              </a:rPr>
              <a:t>By.</a:t>
            </a:r>
            <a:r>
              <a:rPr lang="en-US" sz="1200" i="1" dirty="0" err="1" smtClean="0">
                <a:solidFill>
                  <a:srgbClr val="000000"/>
                </a:solidFill>
                <a:latin typeface="Courier New" panose="02070309020205020404" pitchFamily="49" charset="0"/>
              </a:rPr>
              <a:t>xpath</a:t>
            </a:r>
            <a:endParaRPr lang="en-US" sz="1200" i="1" dirty="0" smtClean="0">
              <a:solidFill>
                <a:srgbClr val="000000"/>
              </a:solidFill>
              <a:latin typeface="Courier New" panose="02070309020205020404" pitchFamily="49" charset="0"/>
            </a:endParaRPr>
          </a:p>
          <a:p>
            <a:r>
              <a:rPr lang="en-US" sz="1200" i="1" dirty="0">
                <a:solidFill>
                  <a:srgbClr val="000000"/>
                </a:solidFill>
                <a:latin typeface="Courier New" panose="02070309020205020404" pitchFamily="49" charset="0"/>
              </a:rPr>
              <a:t>	</a:t>
            </a:r>
            <a:r>
              <a:rPr lang="en-US" sz="1200" i="1" dirty="0" smtClean="0">
                <a:solidFill>
                  <a:srgbClr val="000000"/>
                </a:solidFill>
                <a:latin typeface="Courier New" panose="02070309020205020404" pitchFamily="49" charset="0"/>
              </a:rPr>
              <a:t>		(</a:t>
            </a:r>
            <a:r>
              <a:rPr lang="en-US" sz="1200" i="1" dirty="0" smtClean="0">
                <a:solidFill>
                  <a:srgbClr val="2A00FF"/>
                </a:solidFill>
                <a:latin typeface="Courier New" panose="02070309020205020404" pitchFamily="49" charset="0"/>
              </a:rPr>
              <a:t>"/</a:t>
            </a:r>
            <a:r>
              <a:rPr lang="en-US" sz="1200" i="1" dirty="0">
                <a:solidFill>
                  <a:srgbClr val="2A00FF"/>
                </a:solidFill>
                <a:latin typeface="Courier New" panose="02070309020205020404" pitchFamily="49" charset="0"/>
              </a:rPr>
              <a:t>html/body/center/table/</a:t>
            </a:r>
            <a:r>
              <a:rPr lang="en-US" sz="1200" i="1" dirty="0" err="1">
                <a:solidFill>
                  <a:srgbClr val="2A00FF"/>
                </a:solidFill>
                <a:latin typeface="Courier New" panose="02070309020205020404" pitchFamily="49" charset="0"/>
              </a:rPr>
              <a:t>tbody</a:t>
            </a:r>
            <a:r>
              <a:rPr lang="en-US" sz="1200" i="1" dirty="0">
                <a:solidFill>
                  <a:srgbClr val="2A00FF"/>
                </a:solidFill>
                <a:latin typeface="Courier New" panose="02070309020205020404" pitchFamily="49" charset="0"/>
              </a:rPr>
              <a:t>/</a:t>
            </a:r>
            <a:r>
              <a:rPr lang="en-US" sz="1200" i="1" dirty="0" err="1">
                <a:solidFill>
                  <a:srgbClr val="2A00FF"/>
                </a:solidFill>
                <a:latin typeface="Courier New" panose="02070309020205020404" pitchFamily="49" charset="0"/>
              </a:rPr>
              <a:t>tr</a:t>
            </a:r>
            <a:r>
              <a:rPr lang="en-US" sz="1200" i="1" dirty="0">
                <a:solidFill>
                  <a:srgbClr val="2A00FF"/>
                </a:solidFill>
                <a:latin typeface="Courier New" panose="02070309020205020404" pitchFamily="49" charset="0"/>
              </a:rPr>
              <a:t>[3]/td/table/</a:t>
            </a:r>
            <a:r>
              <a:rPr lang="en-US" sz="1200" i="1" dirty="0" err="1">
                <a:solidFill>
                  <a:srgbClr val="2A00FF"/>
                </a:solidFill>
                <a:latin typeface="Courier New" panose="02070309020205020404" pitchFamily="49" charset="0"/>
              </a:rPr>
              <a:t>tbody</a:t>
            </a:r>
            <a:r>
              <a:rPr lang="en-US" sz="1200" i="1" dirty="0">
                <a:solidFill>
                  <a:srgbClr val="2A00FF"/>
                </a:solidFill>
                <a:latin typeface="Courier New" panose="02070309020205020404" pitchFamily="49" charset="0"/>
              </a:rPr>
              <a:t>/</a:t>
            </a:r>
            <a:r>
              <a:rPr lang="en-US" sz="1200" i="1" dirty="0" err="1">
                <a:solidFill>
                  <a:srgbClr val="2A00FF"/>
                </a:solidFill>
                <a:latin typeface="Courier New" panose="02070309020205020404" pitchFamily="49" charset="0"/>
              </a:rPr>
              <a:t>tr</a:t>
            </a:r>
            <a:r>
              <a:rPr lang="en-US" sz="1200" i="1" dirty="0">
                <a:solidFill>
                  <a:srgbClr val="2A00FF"/>
                </a:solidFill>
                <a:latin typeface="Courier New" panose="02070309020205020404" pitchFamily="49" charset="0"/>
              </a:rPr>
              <a:t>/td[1]/p/input"</a:t>
            </a:r>
            <a:r>
              <a:rPr lang="en-US" sz="1200" i="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dirty="0">
                <a:solidFill>
                  <a:srgbClr val="6A3E3E"/>
                </a:solidFill>
                <a:latin typeface="Courier New" panose="02070309020205020404" pitchFamily="49" charset="0"/>
              </a:rPr>
              <a:t>link_obj</a:t>
            </a:r>
            <a:r>
              <a:rPr lang="en-US" sz="1200" dirty="0">
                <a:solidFill>
                  <a:srgbClr val="000000"/>
                </a:solidFill>
                <a:latin typeface="Courier New" panose="02070309020205020404" pitchFamily="49" charset="0"/>
              </a:rPr>
              <a:t>.sendKeys(</a:t>
            </a:r>
            <a:r>
              <a:rPr lang="en-US" sz="1200" dirty="0">
                <a:solidFill>
                  <a:srgbClr val="2A00FF"/>
                </a:solidFill>
                <a:latin typeface="Courier New" panose="02070309020205020404" pitchFamily="49" charset="0"/>
              </a:rPr>
              <a:t>"sathish.gk@gmail.com</a:t>
            </a:r>
            <a:r>
              <a:rPr lang="en-US" sz="1200" dirty="0" smtClean="0">
                <a:solidFill>
                  <a:srgbClr val="2A00FF"/>
                </a:solidFill>
                <a:latin typeface="Courier New" panose="02070309020205020404" pitchFamily="49" charset="0"/>
              </a:rPr>
              <a:t>"</a:t>
            </a:r>
            <a:r>
              <a:rPr lang="en-US" sz="1200" dirty="0" smtClean="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smtClean="0">
                <a:solidFill>
                  <a:srgbClr val="000000"/>
                </a:solidFill>
                <a:latin typeface="Courier New" panose="02070309020205020404" pitchFamily="49" charset="0"/>
              </a:rPr>
              <a:t>} </a:t>
            </a:r>
          </a:p>
          <a:p>
            <a:r>
              <a:rPr lang="en-US" sz="1200" dirty="0" smtClean="0">
                <a:solidFill>
                  <a:srgbClr val="000000"/>
                </a:solidFill>
                <a:latin typeface="Courier New" panose="02070309020205020404" pitchFamily="49" charset="0"/>
              </a:rPr>
              <a:t>}</a:t>
            </a:r>
            <a:endParaRPr lang="en-US" sz="12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2673357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Pom.xml</a:t>
            </a:r>
            <a:endParaRPr lang="en-US" dirty="0"/>
          </a:p>
        </p:txBody>
      </p:sp>
      <p:sp>
        <p:nvSpPr>
          <p:cNvPr id="3" name="Content Placeholder 2"/>
          <p:cNvSpPr>
            <a:spLocks noGrp="1"/>
          </p:cNvSpPr>
          <p:nvPr>
            <p:ph sz="quarter" idx="13"/>
          </p:nvPr>
        </p:nvSpPr>
        <p:spPr/>
        <p:txBody>
          <a:bodyPr>
            <a:normAutofit fontScale="85000" lnSpcReduction="10000"/>
          </a:bodyPr>
          <a:lstStyle/>
          <a:p>
            <a:r>
              <a:rPr lang="en-US" dirty="0"/>
              <a:t>		&lt;dependency&gt;</a:t>
            </a:r>
          </a:p>
          <a:p>
            <a:r>
              <a:rPr lang="en-US" dirty="0"/>
              <a:t>			&lt;</a:t>
            </a:r>
            <a:r>
              <a:rPr lang="en-US" dirty="0" err="1"/>
              <a:t>groupId</a:t>
            </a:r>
            <a:r>
              <a:rPr lang="en-US" dirty="0"/>
              <a:t>&gt;</a:t>
            </a:r>
            <a:r>
              <a:rPr lang="en-US" dirty="0" err="1"/>
              <a:t>org.seleniumhq.selenium</a:t>
            </a:r>
            <a:r>
              <a:rPr lang="en-US" dirty="0"/>
              <a:t>&lt;/</a:t>
            </a:r>
            <a:r>
              <a:rPr lang="en-US" dirty="0" err="1"/>
              <a:t>groupId</a:t>
            </a:r>
            <a:r>
              <a:rPr lang="en-US" dirty="0"/>
              <a:t>&gt;</a:t>
            </a:r>
          </a:p>
          <a:p>
            <a:r>
              <a:rPr lang="en-US" dirty="0"/>
              <a:t>			&lt;</a:t>
            </a:r>
            <a:r>
              <a:rPr lang="en-US" dirty="0" err="1"/>
              <a:t>artifactId</a:t>
            </a:r>
            <a:r>
              <a:rPr lang="en-US" dirty="0"/>
              <a:t>&gt;selenium-java&lt;/</a:t>
            </a:r>
            <a:r>
              <a:rPr lang="en-US" dirty="0" err="1"/>
              <a:t>artifactId</a:t>
            </a:r>
            <a:r>
              <a:rPr lang="en-US" dirty="0"/>
              <a:t>&gt;</a:t>
            </a:r>
          </a:p>
          <a:p>
            <a:r>
              <a:rPr lang="en-US" dirty="0"/>
              <a:t>			&lt;version&gt;3.141.59&lt;/version&gt;</a:t>
            </a:r>
          </a:p>
          <a:p>
            <a:r>
              <a:rPr lang="en-US" dirty="0"/>
              <a:t>		&lt;/dependency&gt;</a:t>
            </a:r>
          </a:p>
          <a:p>
            <a:endParaRPr lang="en-US" dirty="0"/>
          </a:p>
          <a:p>
            <a:r>
              <a:rPr lang="en-US" dirty="0"/>
              <a:t>		&lt;dependency&gt;</a:t>
            </a:r>
          </a:p>
          <a:p>
            <a:r>
              <a:rPr lang="en-US" dirty="0"/>
              <a:t>			&lt;</a:t>
            </a:r>
            <a:r>
              <a:rPr lang="en-US" dirty="0" err="1"/>
              <a:t>groupId</a:t>
            </a:r>
            <a:r>
              <a:rPr lang="en-US" dirty="0"/>
              <a:t>&gt;</a:t>
            </a:r>
            <a:r>
              <a:rPr lang="en-US" dirty="0" err="1"/>
              <a:t>org.testng</a:t>
            </a:r>
            <a:r>
              <a:rPr lang="en-US" dirty="0"/>
              <a:t>&lt;/</a:t>
            </a:r>
            <a:r>
              <a:rPr lang="en-US" dirty="0" err="1"/>
              <a:t>groupId</a:t>
            </a:r>
            <a:r>
              <a:rPr lang="en-US" dirty="0"/>
              <a:t>&gt;</a:t>
            </a:r>
          </a:p>
          <a:p>
            <a:r>
              <a:rPr lang="en-US" dirty="0"/>
              <a:t>			&lt;</a:t>
            </a:r>
            <a:r>
              <a:rPr lang="en-US" dirty="0" err="1"/>
              <a:t>artifactId</a:t>
            </a:r>
            <a:r>
              <a:rPr lang="en-US" dirty="0"/>
              <a:t>&gt;</a:t>
            </a:r>
            <a:r>
              <a:rPr lang="en-US" dirty="0" err="1"/>
              <a:t>testng</a:t>
            </a:r>
            <a:r>
              <a:rPr lang="en-US" dirty="0"/>
              <a:t>&lt;/</a:t>
            </a:r>
            <a:r>
              <a:rPr lang="en-US" dirty="0" err="1"/>
              <a:t>artifactId</a:t>
            </a:r>
            <a:r>
              <a:rPr lang="en-US" dirty="0"/>
              <a:t>&gt;</a:t>
            </a:r>
          </a:p>
          <a:p>
            <a:r>
              <a:rPr lang="en-US" dirty="0"/>
              <a:t>			&lt;version&gt;6.14.3&lt;/version&gt;</a:t>
            </a:r>
          </a:p>
          <a:p>
            <a:r>
              <a:rPr lang="en-US" dirty="0"/>
              <a:t>			&lt;scope&gt;test&lt;/scope&gt;</a:t>
            </a:r>
          </a:p>
          <a:p>
            <a:r>
              <a:rPr lang="en-US" dirty="0"/>
              <a:t>		&lt;/dependency&gt;</a:t>
            </a:r>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39</a:t>
            </a:fld>
            <a:endParaRPr lang="en-US" dirty="0"/>
          </a:p>
        </p:txBody>
      </p:sp>
    </p:spTree>
    <p:extLst>
      <p:ext uri="{BB962C8B-B14F-4D97-AF65-F5344CB8AC3E}">
        <p14:creationId xmlns:p14="http://schemas.microsoft.com/office/powerpoint/2010/main" val="4050613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5176CFEE-36C4-4A0C-BC89-DCE02F99B3D3}" type="slidenum">
              <a:rPr lang="en-US" smtClean="0"/>
              <a:t>4</a:t>
            </a:fld>
            <a:endParaRPr lang="en-US"/>
          </a:p>
        </p:txBody>
      </p:sp>
      <p:sp>
        <p:nvSpPr>
          <p:cNvPr id="4" name="Title 15">
            <a:extLst>
              <a:ext uri="{FF2B5EF4-FFF2-40B4-BE49-F238E27FC236}">
                <a16:creationId xmlns:a16="http://schemas.microsoft.com/office/drawing/2014/main" id="{4BCE1D04-0A9E-5D41-992E-0FA6F4F8B1DE}"/>
              </a:ext>
            </a:extLst>
          </p:cNvPr>
          <p:cNvSpPr txBox="1">
            <a:spLocks/>
          </p:cNvSpPr>
          <p:nvPr/>
        </p:nvSpPr>
        <p:spPr>
          <a:xfrm>
            <a:off x="414163" y="1980766"/>
            <a:ext cx="8348837" cy="553998"/>
          </a:xfrm>
          <a:prstGeom prst="rect">
            <a:avLst/>
          </a:prstGeom>
        </p:spPr>
        <p:txBody>
          <a:bodyPr/>
          <a:lst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a:lstStyle>
          <a:p>
            <a:r>
              <a:rPr lang="en-US" sz="2800" dirty="0" smtClean="0"/>
              <a:t>Jenkins Integration with JUnit</a:t>
            </a:r>
            <a:endParaRPr lang="en-US" sz="2800" dirty="0"/>
          </a:p>
        </p:txBody>
      </p:sp>
    </p:spTree>
    <p:extLst>
      <p:ext uri="{BB962C8B-B14F-4D97-AF65-F5344CB8AC3E}">
        <p14:creationId xmlns:p14="http://schemas.microsoft.com/office/powerpoint/2010/main" val="18849942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Pom.xml</a:t>
            </a:r>
            <a:endParaRPr lang="en-US" dirty="0"/>
          </a:p>
        </p:txBody>
      </p:sp>
      <p:sp>
        <p:nvSpPr>
          <p:cNvPr id="3" name="Content Placeholder 2"/>
          <p:cNvSpPr>
            <a:spLocks noGrp="1"/>
          </p:cNvSpPr>
          <p:nvPr>
            <p:ph sz="quarter" idx="13"/>
          </p:nvPr>
        </p:nvSpPr>
        <p:spPr/>
        <p:txBody>
          <a:bodyPr>
            <a:normAutofit fontScale="92500" lnSpcReduction="10000"/>
          </a:bodyPr>
          <a:lstStyle/>
          <a:p>
            <a:r>
              <a:rPr lang="en-US" dirty="0"/>
              <a:t>			&lt;plugin&gt;</a:t>
            </a:r>
          </a:p>
          <a:p>
            <a:r>
              <a:rPr lang="en-US" dirty="0"/>
              <a:t>				&lt;</a:t>
            </a:r>
            <a:r>
              <a:rPr lang="en-US" dirty="0" err="1"/>
              <a:t>groupId</a:t>
            </a:r>
            <a:r>
              <a:rPr lang="en-US" dirty="0"/>
              <a:t>&gt;</a:t>
            </a:r>
            <a:r>
              <a:rPr lang="en-US" dirty="0" err="1"/>
              <a:t>org.apache.maven.plugins</a:t>
            </a:r>
            <a:r>
              <a:rPr lang="en-US" dirty="0"/>
              <a:t>&lt;/</a:t>
            </a:r>
            <a:r>
              <a:rPr lang="en-US" dirty="0" err="1"/>
              <a:t>groupId</a:t>
            </a:r>
            <a:r>
              <a:rPr lang="en-US" dirty="0"/>
              <a:t>&gt;</a:t>
            </a:r>
          </a:p>
          <a:p>
            <a:r>
              <a:rPr lang="en-US" dirty="0"/>
              <a:t>				&lt;</a:t>
            </a:r>
            <a:r>
              <a:rPr lang="en-US" dirty="0" err="1"/>
              <a:t>artifactId</a:t>
            </a:r>
            <a:r>
              <a:rPr lang="en-US" dirty="0"/>
              <a:t>&gt;maven-surefire-plugin&lt;/</a:t>
            </a:r>
            <a:r>
              <a:rPr lang="en-US" dirty="0" err="1"/>
              <a:t>artifactId</a:t>
            </a:r>
            <a:r>
              <a:rPr lang="en-US" dirty="0"/>
              <a:t>&gt;</a:t>
            </a:r>
          </a:p>
          <a:p>
            <a:r>
              <a:rPr lang="en-US" dirty="0"/>
              <a:t>				&lt;version&gt;3.0.0-M3&lt;/version&gt;</a:t>
            </a:r>
          </a:p>
          <a:p>
            <a:r>
              <a:rPr lang="en-US" dirty="0"/>
              <a:t>				&lt;configuration&gt;</a:t>
            </a:r>
          </a:p>
          <a:p>
            <a:r>
              <a:rPr lang="en-US" dirty="0"/>
              <a:t>					&lt;</a:t>
            </a:r>
            <a:r>
              <a:rPr lang="en-US" dirty="0" err="1"/>
              <a:t>suiteXmlFiles</a:t>
            </a:r>
            <a:r>
              <a:rPr lang="en-US" dirty="0"/>
              <a:t>&gt;</a:t>
            </a:r>
          </a:p>
          <a:p>
            <a:r>
              <a:rPr lang="en-US" dirty="0"/>
              <a:t>						&lt;</a:t>
            </a:r>
            <a:r>
              <a:rPr lang="en-US" dirty="0" err="1"/>
              <a:t>suiteXmlFile</a:t>
            </a:r>
            <a:r>
              <a:rPr lang="en-US" dirty="0"/>
              <a:t>&gt;testng.xml&lt;/</a:t>
            </a:r>
            <a:r>
              <a:rPr lang="en-US" dirty="0" err="1"/>
              <a:t>suiteXmlFile</a:t>
            </a:r>
            <a:r>
              <a:rPr lang="en-US" dirty="0"/>
              <a:t>&gt;</a:t>
            </a:r>
          </a:p>
          <a:p>
            <a:r>
              <a:rPr lang="en-US" dirty="0"/>
              <a:t>					&lt;/</a:t>
            </a:r>
            <a:r>
              <a:rPr lang="en-US" dirty="0" err="1"/>
              <a:t>suiteXmlFiles</a:t>
            </a:r>
            <a:r>
              <a:rPr lang="en-US" dirty="0"/>
              <a:t>&gt;</a:t>
            </a:r>
          </a:p>
          <a:p>
            <a:r>
              <a:rPr lang="en-US" dirty="0"/>
              <a:t>				&lt;/configuration&gt;</a:t>
            </a:r>
          </a:p>
          <a:p>
            <a:r>
              <a:rPr lang="en-US" dirty="0"/>
              <a:t>			&lt;/plugin&gt;</a:t>
            </a:r>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40</a:t>
            </a:fld>
            <a:endParaRPr lang="en-US" dirty="0"/>
          </a:p>
        </p:txBody>
      </p:sp>
    </p:spTree>
    <p:extLst>
      <p:ext uri="{BB962C8B-B14F-4D97-AF65-F5344CB8AC3E}">
        <p14:creationId xmlns:p14="http://schemas.microsoft.com/office/powerpoint/2010/main" val="29158201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9749A6-EA40-0847-AE40-1ACFC8A75D91}"/>
              </a:ext>
            </a:extLst>
          </p:cNvPr>
          <p:cNvSpPr>
            <a:spLocks noGrp="1"/>
          </p:cNvSpPr>
          <p:nvPr>
            <p:ph type="ctrTitle"/>
          </p:nvPr>
        </p:nvSpPr>
        <p:spPr>
          <a:xfrm>
            <a:off x="391633" y="1665888"/>
            <a:ext cx="4069701" cy="609398"/>
          </a:xfrm>
        </p:spPr>
        <p:txBody>
          <a:bodyPr/>
          <a:lstStyle/>
          <a:p>
            <a:r>
              <a:rPr lang="en-US" sz="4400" dirty="0"/>
              <a:t>Thank You</a:t>
            </a:r>
          </a:p>
        </p:txBody>
      </p:sp>
      <p:sp>
        <p:nvSpPr>
          <p:cNvPr id="6" name="Text Placeholder 5"/>
          <p:cNvSpPr>
            <a:spLocks noGrp="1"/>
          </p:cNvSpPr>
          <p:nvPr>
            <p:ph type="body" sz="quarter" idx="11"/>
          </p:nvPr>
        </p:nvSpPr>
        <p:spPr/>
        <p:txBody>
          <a:bodyPr/>
          <a:lstStyle/>
          <a:p>
            <a:r>
              <a:rPr lang="en-US" dirty="0" smtClean="0"/>
              <a:t>Engineering Excellence Team</a:t>
            </a:r>
            <a:endParaRPr lang="en-US" dirty="0"/>
          </a:p>
        </p:txBody>
      </p:sp>
    </p:spTree>
    <p:extLst>
      <p:ext uri="{BB962C8B-B14F-4D97-AF65-F5344CB8AC3E}">
        <p14:creationId xmlns:p14="http://schemas.microsoft.com/office/powerpoint/2010/main" val="2173345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478094" y="278679"/>
            <a:ext cx="8203790" cy="621030"/>
          </a:xfrm>
        </p:spPr>
        <p:txBody>
          <a:bodyPr/>
          <a:lstStyle/>
          <a:p>
            <a:r>
              <a:rPr lang="en-US" dirty="0" smtClean="0"/>
              <a:t>JUNIT Overview</a:t>
            </a:r>
            <a:endParaRPr lang="en-US"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5</a:t>
            </a:fld>
            <a:endParaRPr lang="en-US" dirty="0"/>
          </a:p>
        </p:txBody>
      </p:sp>
      <p:sp>
        <p:nvSpPr>
          <p:cNvPr id="4" name="Rectangle 3"/>
          <p:cNvSpPr/>
          <p:nvPr/>
        </p:nvSpPr>
        <p:spPr>
          <a:xfrm>
            <a:off x="381000" y="925736"/>
            <a:ext cx="8300884" cy="4001095"/>
          </a:xfrm>
          <a:prstGeom prst="rect">
            <a:avLst/>
          </a:prstGeom>
        </p:spPr>
        <p:txBody>
          <a:bodyPr wrap="square">
            <a:spAutoFit/>
          </a:bodyPr>
          <a:lstStyle/>
          <a:p>
            <a:pPr lvl="4"/>
            <a:r>
              <a:rPr lang="en-US" dirty="0"/>
              <a:t>JUnit is a unit testing framework for the Java programming language. JUnit has been important in the development of test-driven development, and is one of a family of unit testing </a:t>
            </a:r>
            <a:r>
              <a:rPr lang="en-US" dirty="0" smtClean="0"/>
              <a:t>frameworks</a:t>
            </a:r>
          </a:p>
          <a:p>
            <a:pPr lvl="4"/>
            <a:endParaRPr lang="en-US" sz="1200" dirty="0" smtClean="0"/>
          </a:p>
          <a:p>
            <a:r>
              <a:rPr lang="en-US" sz="1600" dirty="0"/>
              <a:t> </a:t>
            </a:r>
            <a:endParaRPr lang="en-US" sz="1600" dirty="0" smtClean="0"/>
          </a:p>
          <a:p>
            <a:pPr marL="285750" indent="-285750">
              <a:buFont typeface="Wingdings" panose="05000000000000000000" pitchFamily="2" charset="2"/>
              <a:buChar char="ü"/>
            </a:pPr>
            <a:r>
              <a:rPr lang="en-US" sz="1400" dirty="0"/>
              <a:t>JUnit is an open source framework, which is used for writing and running tests</a:t>
            </a:r>
            <a:r>
              <a:rPr lang="en-US" sz="1400" dirty="0" smtClean="0"/>
              <a:t>.</a:t>
            </a:r>
          </a:p>
          <a:p>
            <a:pPr marL="285750" indent="-285750">
              <a:buFont typeface="Wingdings" panose="05000000000000000000" pitchFamily="2" charset="2"/>
              <a:buChar char="ü"/>
            </a:pPr>
            <a:r>
              <a:rPr lang="en-US" sz="1400" dirty="0"/>
              <a:t>JUnit tests allow you to write codes faster, which increases quality.</a:t>
            </a:r>
          </a:p>
          <a:p>
            <a:pPr marL="285750" indent="-285750">
              <a:buFont typeface="Wingdings" panose="05000000000000000000" pitchFamily="2" charset="2"/>
              <a:buChar char="ü"/>
            </a:pPr>
            <a:r>
              <a:rPr lang="en-US" sz="1400" dirty="0"/>
              <a:t>JUnit is elegantly simple. It is less complex and takes less time</a:t>
            </a:r>
            <a:r>
              <a:rPr lang="en-US" sz="1400" dirty="0" smtClean="0"/>
              <a:t>.</a:t>
            </a:r>
          </a:p>
          <a:p>
            <a:pPr marL="285750" indent="-285750">
              <a:buFont typeface="Wingdings" panose="05000000000000000000" pitchFamily="2" charset="2"/>
              <a:buChar char="ü"/>
            </a:pPr>
            <a:r>
              <a:rPr lang="en-US" sz="1400" dirty="0"/>
              <a:t>JUnit tests can be organized into test suites containing test cases and even other test suites.</a:t>
            </a:r>
          </a:p>
          <a:p>
            <a:pPr marL="285750" indent="-285750">
              <a:buFont typeface="Wingdings" panose="05000000000000000000" pitchFamily="2" charset="2"/>
              <a:buChar char="ü"/>
            </a:pPr>
            <a:r>
              <a:rPr lang="en-US" sz="1400" dirty="0"/>
              <a:t>JUnit shows test progress in a bar that is green if the test is running smoothly, and it turns red when a test fails.</a:t>
            </a:r>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endParaRPr lang="en-US" sz="1400" dirty="0"/>
          </a:p>
          <a:p>
            <a:endParaRPr lang="en-US" sz="1400" dirty="0"/>
          </a:p>
          <a:p>
            <a:pPr marL="285750" indent="-285750">
              <a:buFont typeface="Wingdings" panose="05000000000000000000" pitchFamily="2" charset="2"/>
              <a:buChar char="ü"/>
            </a:pPr>
            <a:endParaRPr lang="en-US" sz="1400" dirty="0"/>
          </a:p>
        </p:txBody>
      </p:sp>
      <p:cxnSp>
        <p:nvCxnSpPr>
          <p:cNvPr id="7" name="Straight Connector 6"/>
          <p:cNvCxnSpPr/>
          <p:nvPr/>
        </p:nvCxnSpPr>
        <p:spPr>
          <a:xfrm>
            <a:off x="2268794" y="2142918"/>
            <a:ext cx="5948516" cy="0"/>
          </a:xfrm>
          <a:prstGeom prst="line">
            <a:avLst/>
          </a:prstGeom>
        </p:spPr>
        <p:style>
          <a:lnRef idx="3">
            <a:schemeClr val="accent1"/>
          </a:lnRef>
          <a:fillRef idx="0">
            <a:schemeClr val="accent1"/>
          </a:fillRef>
          <a:effectRef idx="2">
            <a:schemeClr val="accent1"/>
          </a:effectRef>
          <a:fontRef idx="minor">
            <a:schemeClr val="tx1"/>
          </a:fontRef>
        </p:style>
      </p:cxnSp>
      <p:pic>
        <p:nvPicPr>
          <p:cNvPr id="5" name="Picture 4"/>
          <p:cNvPicPr>
            <a:picLocks noChangeAspect="1"/>
          </p:cNvPicPr>
          <p:nvPr/>
        </p:nvPicPr>
        <p:blipFill>
          <a:blip r:embed="rId3"/>
          <a:stretch>
            <a:fillRect/>
          </a:stretch>
        </p:blipFill>
        <p:spPr>
          <a:xfrm>
            <a:off x="478094" y="1025277"/>
            <a:ext cx="1790700" cy="971550"/>
          </a:xfrm>
          <a:prstGeom prst="rect">
            <a:avLst/>
          </a:prstGeom>
        </p:spPr>
      </p:pic>
    </p:spTree>
    <p:extLst>
      <p:ext uri="{BB962C8B-B14F-4D97-AF65-F5344CB8AC3E}">
        <p14:creationId xmlns:p14="http://schemas.microsoft.com/office/powerpoint/2010/main" val="924890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64832" y="278679"/>
            <a:ext cx="8417052" cy="621030"/>
          </a:xfrm>
        </p:spPr>
        <p:txBody>
          <a:bodyPr/>
          <a:lstStyle/>
          <a:p>
            <a:r>
              <a:rPr lang="en-US" dirty="0" smtClean="0"/>
              <a:t>Junit Overview</a:t>
            </a:r>
            <a:endParaRPr lang="en-US"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6</a:t>
            </a:fld>
            <a:endParaRPr lang="en-US" dirty="0"/>
          </a:p>
        </p:txBody>
      </p:sp>
      <p:sp>
        <p:nvSpPr>
          <p:cNvPr id="4" name="Rectangle 3"/>
          <p:cNvSpPr/>
          <p:nvPr/>
        </p:nvSpPr>
        <p:spPr>
          <a:xfrm>
            <a:off x="381000" y="925736"/>
            <a:ext cx="8300884" cy="923330"/>
          </a:xfrm>
          <a:prstGeom prst="rect">
            <a:avLst/>
          </a:prstGeom>
        </p:spPr>
        <p:txBody>
          <a:bodyPr wrap="square">
            <a:spAutoFit/>
          </a:bodyPr>
          <a:lstStyle/>
          <a:p>
            <a:pPr lvl="4"/>
            <a:r>
              <a:rPr lang="en-US" dirty="0" smtClean="0"/>
              <a:t>Below </a:t>
            </a:r>
            <a:r>
              <a:rPr lang="en-US" dirty="0"/>
              <a:t>is </a:t>
            </a:r>
            <a:r>
              <a:rPr lang="en-US" dirty="0" smtClean="0"/>
              <a:t>the sample </a:t>
            </a:r>
            <a:r>
              <a:rPr lang="en-US" dirty="0" err="1" smtClean="0"/>
              <a:t>Test.Java</a:t>
            </a:r>
            <a:r>
              <a:rPr lang="en-US" dirty="0" smtClean="0"/>
              <a:t> file for a simple </a:t>
            </a:r>
            <a:r>
              <a:rPr lang="en-US" dirty="0" err="1" smtClean="0"/>
              <a:t>HealthCode</a:t>
            </a:r>
            <a:r>
              <a:rPr lang="en-US" dirty="0" smtClean="0"/>
              <a:t> Application. </a:t>
            </a:r>
            <a:r>
              <a:rPr lang="en-US" dirty="0"/>
              <a:t>@</a:t>
            </a:r>
            <a:r>
              <a:rPr lang="en-US" b="1" dirty="0" smtClean="0"/>
              <a:t>Test</a:t>
            </a:r>
            <a:r>
              <a:rPr lang="en-US" dirty="0" smtClean="0"/>
              <a:t>, tells </a:t>
            </a:r>
            <a:r>
              <a:rPr lang="en-US" dirty="0"/>
              <a:t>the </a:t>
            </a:r>
            <a:r>
              <a:rPr lang="en-US" b="1" dirty="0"/>
              <a:t>JUnit</a:t>
            </a:r>
            <a:r>
              <a:rPr lang="en-US" dirty="0"/>
              <a:t> that the public void method in which it is used can run as a </a:t>
            </a:r>
            <a:r>
              <a:rPr lang="en-US" b="1" dirty="0"/>
              <a:t>test</a:t>
            </a:r>
            <a:r>
              <a:rPr lang="en-US" dirty="0"/>
              <a:t> case</a:t>
            </a:r>
            <a:endParaRPr lang="en-US" sz="1400" dirty="0"/>
          </a:p>
        </p:txBody>
      </p:sp>
      <p:cxnSp>
        <p:nvCxnSpPr>
          <p:cNvPr id="7" name="Straight Connector 6"/>
          <p:cNvCxnSpPr/>
          <p:nvPr/>
        </p:nvCxnSpPr>
        <p:spPr>
          <a:xfrm>
            <a:off x="2268794" y="1808620"/>
            <a:ext cx="5948516" cy="0"/>
          </a:xfrm>
          <a:prstGeom prst="line">
            <a:avLst/>
          </a:prstGeom>
        </p:spPr>
        <p:style>
          <a:lnRef idx="3">
            <a:schemeClr val="accent1"/>
          </a:lnRef>
          <a:fillRef idx="0">
            <a:schemeClr val="accent1"/>
          </a:fillRef>
          <a:effectRef idx="2">
            <a:schemeClr val="accent1"/>
          </a:effectRef>
          <a:fontRef idx="minor">
            <a:schemeClr val="tx1"/>
          </a:fontRef>
        </p:style>
      </p:cxnSp>
      <p:pic>
        <p:nvPicPr>
          <p:cNvPr id="11" name="Picture 10"/>
          <p:cNvPicPr>
            <a:picLocks noChangeAspect="1"/>
          </p:cNvPicPr>
          <p:nvPr/>
        </p:nvPicPr>
        <p:blipFill>
          <a:blip r:embed="rId3"/>
          <a:stretch>
            <a:fillRect/>
          </a:stretch>
        </p:blipFill>
        <p:spPr>
          <a:xfrm>
            <a:off x="478094" y="951588"/>
            <a:ext cx="1790700" cy="971550"/>
          </a:xfrm>
          <a:prstGeom prst="rect">
            <a:avLst/>
          </a:prstGeom>
        </p:spPr>
      </p:pic>
      <p:sp>
        <p:nvSpPr>
          <p:cNvPr id="8" name="Rectangle 7"/>
          <p:cNvSpPr/>
          <p:nvPr/>
        </p:nvSpPr>
        <p:spPr>
          <a:xfrm>
            <a:off x="875070" y="1804042"/>
            <a:ext cx="7342239" cy="3139321"/>
          </a:xfrm>
          <a:prstGeom prst="rect">
            <a:avLst/>
          </a:prstGeom>
        </p:spPr>
        <p:txBody>
          <a:bodyPr wrap="square">
            <a:spAutoFit/>
          </a:bodyPr>
          <a:lstStyle/>
          <a:p>
            <a:r>
              <a:rPr lang="en-US" sz="1100" dirty="0" smtClean="0"/>
              <a:t>@</a:t>
            </a:r>
            <a:r>
              <a:rPr lang="en-US" sz="1100" dirty="0"/>
              <a:t>Test	</a:t>
            </a:r>
            <a:endParaRPr lang="en-US" sz="1100" dirty="0" smtClean="0"/>
          </a:p>
          <a:p>
            <a:r>
              <a:rPr lang="en-US" sz="1100" dirty="0" smtClean="0"/>
              <a:t>public </a:t>
            </a:r>
            <a:r>
              <a:rPr lang="en-US" sz="1100" dirty="0"/>
              <a:t>void </a:t>
            </a:r>
            <a:r>
              <a:rPr lang="en-US" sz="1100" dirty="0" err="1"/>
              <a:t>testSum</a:t>
            </a:r>
            <a:r>
              <a:rPr lang="en-US" sz="1100" dirty="0"/>
              <a:t>() </a:t>
            </a:r>
            <a:endParaRPr lang="en-US" sz="1100" dirty="0" smtClean="0"/>
          </a:p>
          <a:p>
            <a:r>
              <a:rPr lang="en-US" sz="1100" dirty="0" smtClean="0"/>
              <a:t>{</a:t>
            </a:r>
          </a:p>
          <a:p>
            <a:r>
              <a:rPr lang="en-US" sz="1100" dirty="0"/>
              <a:t>		 </a:t>
            </a:r>
            <a:r>
              <a:rPr lang="en-US" sz="1100" dirty="0" err="1"/>
              <a:t>int</a:t>
            </a:r>
            <a:r>
              <a:rPr lang="en-US" sz="1100" dirty="0"/>
              <a:t> result = </a:t>
            </a:r>
            <a:r>
              <a:rPr lang="en-US" sz="1100" dirty="0" err="1"/>
              <a:t>calculator.sum</a:t>
            </a:r>
            <a:r>
              <a:rPr lang="en-US" sz="1100" dirty="0"/>
              <a:t>(3, 4);             	</a:t>
            </a:r>
            <a:endParaRPr lang="en-US" sz="1100" dirty="0" smtClean="0"/>
          </a:p>
          <a:p>
            <a:r>
              <a:rPr lang="en-US" sz="1100" dirty="0"/>
              <a:t>	</a:t>
            </a:r>
            <a:r>
              <a:rPr lang="en-US" sz="1100" dirty="0" smtClean="0"/>
              <a:t>	</a:t>
            </a:r>
            <a:r>
              <a:rPr lang="en-US" sz="1100" dirty="0" err="1" smtClean="0"/>
              <a:t>assertEquals</a:t>
            </a:r>
            <a:r>
              <a:rPr lang="en-US" sz="1100" dirty="0" smtClean="0"/>
              <a:t>(7</a:t>
            </a:r>
            <a:r>
              <a:rPr lang="en-US" sz="1100" dirty="0"/>
              <a:t>, result);	} </a:t>
            </a:r>
            <a:endParaRPr lang="en-US" sz="1100" dirty="0" smtClean="0"/>
          </a:p>
          <a:p>
            <a:r>
              <a:rPr lang="en-US" sz="1100" dirty="0" smtClean="0"/>
              <a:t>@Ignore      </a:t>
            </a:r>
            <a:r>
              <a:rPr lang="en-US" sz="1100" dirty="0"/>
              <a:t>	</a:t>
            </a:r>
            <a:endParaRPr lang="en-US" sz="1100" dirty="0" smtClean="0"/>
          </a:p>
          <a:p>
            <a:r>
              <a:rPr lang="en-US" sz="1100" dirty="0" smtClean="0"/>
              <a:t>@</a:t>
            </a:r>
            <a:r>
              <a:rPr lang="en-US" sz="1100" dirty="0"/>
              <a:t>Test	</a:t>
            </a:r>
            <a:endParaRPr lang="en-US" sz="1100" dirty="0" smtClean="0"/>
          </a:p>
          <a:p>
            <a:r>
              <a:rPr lang="en-US" sz="1100" dirty="0" smtClean="0"/>
              <a:t>public </a:t>
            </a:r>
            <a:r>
              <a:rPr lang="en-US" sz="1100" dirty="0"/>
              <a:t>void </a:t>
            </a:r>
            <a:r>
              <a:rPr lang="en-US" sz="1100" dirty="0" err="1"/>
              <a:t>testEqual</a:t>
            </a:r>
            <a:r>
              <a:rPr lang="en-US" sz="1100" dirty="0" smtClean="0"/>
              <a:t>()</a:t>
            </a:r>
          </a:p>
          <a:p>
            <a:r>
              <a:rPr lang="en-US" sz="1100" dirty="0" smtClean="0"/>
              <a:t> </a:t>
            </a:r>
            <a:r>
              <a:rPr lang="en-US" sz="1100" dirty="0"/>
              <a:t>{		</a:t>
            </a:r>
            <a:endParaRPr lang="en-US" sz="1100" dirty="0" smtClean="0"/>
          </a:p>
          <a:p>
            <a:r>
              <a:rPr lang="en-US" sz="1100" dirty="0"/>
              <a:t>	</a:t>
            </a:r>
            <a:r>
              <a:rPr lang="en-US" sz="1100" dirty="0" smtClean="0"/>
              <a:t>	</a:t>
            </a:r>
            <a:r>
              <a:rPr lang="en-US" sz="1100" dirty="0" err="1" smtClean="0"/>
              <a:t>boolean</a:t>
            </a:r>
            <a:r>
              <a:rPr lang="en-US" sz="1100" dirty="0" smtClean="0"/>
              <a:t> </a:t>
            </a:r>
            <a:r>
              <a:rPr lang="en-US" sz="1100" dirty="0"/>
              <a:t>result = </a:t>
            </a:r>
            <a:r>
              <a:rPr lang="en-US" sz="1100" dirty="0" err="1"/>
              <a:t>calculator.equalIntegers</a:t>
            </a:r>
            <a:r>
              <a:rPr lang="en-US" sz="1100" dirty="0"/>
              <a:t>(20, 20);		</a:t>
            </a:r>
            <a:r>
              <a:rPr lang="en-US" sz="1100" dirty="0" smtClean="0"/>
              <a:t>							</a:t>
            </a:r>
            <a:r>
              <a:rPr lang="en-US" sz="1100" dirty="0" err="1" smtClean="0"/>
              <a:t>assertFalse</a:t>
            </a:r>
            <a:r>
              <a:rPr lang="en-US" sz="1100" dirty="0" smtClean="0"/>
              <a:t>(result</a:t>
            </a:r>
            <a:r>
              <a:rPr lang="en-US" sz="1100" dirty="0"/>
              <a:t>);	</a:t>
            </a:r>
            <a:endParaRPr lang="en-US" sz="1100" dirty="0" smtClean="0"/>
          </a:p>
          <a:p>
            <a:r>
              <a:rPr lang="en-US" sz="1100" dirty="0" smtClean="0"/>
              <a:t>}</a:t>
            </a:r>
            <a:r>
              <a:rPr lang="en-US" sz="1100" dirty="0"/>
              <a:t>		</a:t>
            </a:r>
            <a:endParaRPr lang="en-US" sz="1100" dirty="0" smtClean="0"/>
          </a:p>
          <a:p>
            <a:r>
              <a:rPr lang="en-US" sz="1100" dirty="0" smtClean="0"/>
              <a:t>@</a:t>
            </a:r>
            <a:r>
              <a:rPr lang="en-US" sz="1100" dirty="0"/>
              <a:t>Test	</a:t>
            </a:r>
            <a:endParaRPr lang="en-US" sz="1100" dirty="0" smtClean="0"/>
          </a:p>
          <a:p>
            <a:r>
              <a:rPr lang="en-US" sz="1100" dirty="0" smtClean="0"/>
              <a:t>public </a:t>
            </a:r>
            <a:r>
              <a:rPr lang="en-US" sz="1100" dirty="0"/>
              <a:t>void </a:t>
            </a:r>
            <a:r>
              <a:rPr lang="en-US" sz="1100" dirty="0" err="1"/>
              <a:t>testSubstraction</a:t>
            </a:r>
            <a:r>
              <a:rPr lang="en-US" sz="1100" dirty="0" smtClean="0"/>
              <a:t>()</a:t>
            </a:r>
          </a:p>
          <a:p>
            <a:r>
              <a:rPr lang="en-US" sz="1100" dirty="0" smtClean="0"/>
              <a:t> </a:t>
            </a:r>
            <a:r>
              <a:rPr lang="en-US" sz="1100" dirty="0"/>
              <a:t>{		</a:t>
            </a:r>
            <a:endParaRPr lang="en-US" sz="1100" dirty="0" smtClean="0"/>
          </a:p>
          <a:p>
            <a:r>
              <a:rPr lang="en-US" sz="1100" dirty="0"/>
              <a:t>	</a:t>
            </a:r>
            <a:r>
              <a:rPr lang="en-US" sz="1100" dirty="0" err="1" smtClean="0"/>
              <a:t>int</a:t>
            </a:r>
            <a:r>
              <a:rPr lang="en-US" sz="1100" dirty="0" smtClean="0"/>
              <a:t> </a:t>
            </a:r>
            <a:r>
              <a:rPr lang="en-US" sz="1100" dirty="0"/>
              <a:t>result = 10 - 3;		</a:t>
            </a:r>
            <a:endParaRPr lang="en-US" sz="1100" dirty="0" smtClean="0"/>
          </a:p>
          <a:p>
            <a:r>
              <a:rPr lang="en-US" sz="1100" dirty="0"/>
              <a:t>	</a:t>
            </a:r>
            <a:r>
              <a:rPr lang="en-US" sz="1100" dirty="0" err="1" smtClean="0"/>
              <a:t>assertTrue</a:t>
            </a:r>
            <a:r>
              <a:rPr lang="en-US" sz="1100" dirty="0" smtClean="0"/>
              <a:t>(result </a:t>
            </a:r>
            <a:r>
              <a:rPr lang="en-US" sz="1100" dirty="0"/>
              <a:t>== 7);	</a:t>
            </a:r>
            <a:endParaRPr lang="en-US" sz="1100" dirty="0" smtClean="0"/>
          </a:p>
          <a:p>
            <a:r>
              <a:rPr lang="en-US" sz="1100" dirty="0" smtClean="0"/>
              <a:t>}</a:t>
            </a:r>
            <a:endParaRPr lang="en-US" sz="1100" dirty="0"/>
          </a:p>
        </p:txBody>
      </p:sp>
    </p:spTree>
    <p:extLst>
      <p:ext uri="{BB962C8B-B14F-4D97-AF65-F5344CB8AC3E}">
        <p14:creationId xmlns:p14="http://schemas.microsoft.com/office/powerpoint/2010/main" val="2429676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64832" y="278679"/>
            <a:ext cx="8417052" cy="621030"/>
          </a:xfrm>
        </p:spPr>
        <p:txBody>
          <a:bodyPr/>
          <a:lstStyle/>
          <a:p>
            <a:r>
              <a:rPr lang="en-US" dirty="0" smtClean="0"/>
              <a:t>   Jenkins – Junit Integration</a:t>
            </a:r>
            <a:br>
              <a:rPr lang="en-US" dirty="0" smtClean="0"/>
            </a:br>
            <a:r>
              <a:rPr lang="en-US" dirty="0"/>
              <a:t>	</a:t>
            </a:r>
            <a:r>
              <a:rPr lang="en-US" sz="1800" dirty="0" smtClean="0"/>
              <a:t>Freestyle Project (Using Maven)</a:t>
            </a:r>
            <a:endParaRPr lang="en-US"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7</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sp>
        <p:nvSpPr>
          <p:cNvPr id="4" name="Rectangle 3"/>
          <p:cNvSpPr/>
          <p:nvPr/>
        </p:nvSpPr>
        <p:spPr>
          <a:xfrm>
            <a:off x="381000" y="925736"/>
            <a:ext cx="8300884" cy="4339650"/>
          </a:xfrm>
          <a:prstGeom prst="rect">
            <a:avLst/>
          </a:prstGeom>
        </p:spPr>
        <p:txBody>
          <a:bodyPr wrap="square">
            <a:spAutoFit/>
          </a:bodyPr>
          <a:lstStyle/>
          <a:p>
            <a:pPr marR="0" lvl="0" algn="l" defTabSz="457200" rtl="0" eaLnBrk="1" fontAlgn="auto" latinLnBrk="0" hangingPunct="1">
              <a:lnSpc>
                <a:spcPct val="100000"/>
              </a:lnSpc>
              <a:spcBef>
                <a:spcPts val="0"/>
              </a:spcBef>
              <a:spcAft>
                <a:spcPts val="0"/>
              </a:spcAft>
              <a:buClrTx/>
              <a:buSzTx/>
              <a:tabLst/>
              <a:defRPr/>
            </a:pPr>
            <a:endParaRPr lang="en-US" sz="2000" dirty="0" smtClean="0">
              <a:solidFill>
                <a:srgbClr val="0033A0"/>
              </a:solidFill>
              <a:latin typeface="Arial" panose="020B0604020202020204"/>
            </a:endParaRPr>
          </a:p>
          <a:p>
            <a:pPr marR="0" lvl="0" algn="l" defTabSz="457200" rtl="0" eaLnBrk="1" fontAlgn="auto" latinLnBrk="0" hangingPunct="1">
              <a:lnSpc>
                <a:spcPct val="100000"/>
              </a:lnSpc>
              <a:spcBef>
                <a:spcPts val="0"/>
              </a:spcBef>
              <a:spcAft>
                <a:spcPts val="0"/>
              </a:spcAft>
              <a:buClrTx/>
              <a:buSzTx/>
              <a:tabLst/>
              <a:defRPr/>
            </a:pPr>
            <a:r>
              <a:rPr lang="en-US" sz="2000" dirty="0" smtClean="0">
                <a:solidFill>
                  <a:srgbClr val="0033A0"/>
                </a:solidFill>
                <a:latin typeface="Arial" panose="020B0604020202020204"/>
              </a:rPr>
              <a:t>Steps to do Junit Integration in a Freestyle Project</a:t>
            </a:r>
            <a:endParaRPr kumimoji="0" lang="en-US" sz="20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8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smtClean="0">
                <a:ln>
                  <a:noFill/>
                </a:ln>
                <a:solidFill>
                  <a:srgbClr val="0033A0"/>
                </a:solidFill>
                <a:effectLst/>
                <a:uLnTx/>
                <a:uFillTx/>
                <a:latin typeface="Arial" panose="020B0604020202020204"/>
                <a:ea typeface="+mn-ea"/>
                <a:cs typeface="+mn-cs"/>
              </a:rPr>
              <a:t>Open Jenkins Dashboard.</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dirty="0" smtClean="0">
                <a:solidFill>
                  <a:srgbClr val="0033A0"/>
                </a:solidFill>
                <a:latin typeface="Arial" panose="020B0604020202020204"/>
              </a:rPr>
              <a:t>Click on New Item.</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dirty="0" smtClean="0">
                <a:solidFill>
                  <a:srgbClr val="0033A0"/>
                </a:solidFill>
                <a:latin typeface="Arial" panose="020B0604020202020204"/>
              </a:rPr>
              <a:t>Enter an item name</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dirty="0" smtClean="0">
                <a:solidFill>
                  <a:srgbClr val="0033A0"/>
                </a:solidFill>
                <a:latin typeface="Arial" panose="020B0604020202020204"/>
              </a:rPr>
              <a:t>Select a template – Freestyle project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dirty="0" smtClean="0">
                <a:solidFill>
                  <a:srgbClr val="0033A0"/>
                </a:solidFill>
                <a:latin typeface="Arial" panose="020B0604020202020204"/>
              </a:rPr>
              <a:t>Click on ok</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dirty="0" smtClean="0">
                <a:solidFill>
                  <a:srgbClr val="0033A0"/>
                </a:solidFill>
                <a:latin typeface="Arial" panose="020B0604020202020204"/>
              </a:rPr>
              <a:t>Go to the source code Management section and select Git.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dirty="0" smtClean="0">
                <a:solidFill>
                  <a:srgbClr val="0033A0"/>
                </a:solidFill>
                <a:latin typeface="Arial" panose="020B0604020202020204"/>
              </a:rPr>
              <a:t>Provide the Repository URL.</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600" dirty="0" smtClean="0">
                <a:solidFill>
                  <a:srgbClr val="0033A0"/>
                </a:solidFill>
                <a:latin typeface="Arial" panose="020B0604020202020204"/>
              </a:rPr>
              <a:t>In the Build Section, provide the POM.xml file.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1600" dirty="0" smtClean="0">
              <a:solidFill>
                <a:srgbClr val="0033A0"/>
              </a:solidFill>
              <a:latin typeface="Arial" panose="020B0604020202020204"/>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1600" dirty="0" smtClean="0">
              <a:solidFill>
                <a:srgbClr val="0033A0"/>
              </a:solidFill>
              <a:latin typeface="Arial" panose="020B0604020202020204"/>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1600" dirty="0">
              <a:solidFill>
                <a:srgbClr val="0033A0"/>
              </a:solidFill>
              <a:latin typeface="Arial" panose="020B0604020202020204"/>
            </a:endParaRPr>
          </a:p>
          <a:p>
            <a:pPr marR="0" lvl="0" algn="l" defTabSz="457200"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33A0"/>
              </a:solidFill>
              <a:effectLst/>
              <a:uLnTx/>
              <a:uFillTx/>
              <a:latin typeface="Arial" panose="020B0604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0033A0"/>
              </a:solidFill>
              <a:effectLst/>
              <a:uLnTx/>
              <a:uFillTx/>
              <a:latin typeface="Arial" panose="020B0604020202020204"/>
              <a:ea typeface="+mn-ea"/>
              <a:cs typeface="+mn-cs"/>
            </a:endParaRPr>
          </a:p>
        </p:txBody>
      </p:sp>
      <p:pic>
        <p:nvPicPr>
          <p:cNvPr id="5" name="Picture 4"/>
          <p:cNvPicPr>
            <a:picLocks noChangeAspect="1"/>
          </p:cNvPicPr>
          <p:nvPr/>
        </p:nvPicPr>
        <p:blipFill>
          <a:blip r:embed="rId3"/>
          <a:stretch>
            <a:fillRect/>
          </a:stretch>
        </p:blipFill>
        <p:spPr>
          <a:xfrm>
            <a:off x="5395452" y="68317"/>
            <a:ext cx="1276350" cy="763128"/>
          </a:xfrm>
          <a:prstGeom prst="rect">
            <a:avLst/>
          </a:prstGeom>
        </p:spPr>
      </p:pic>
      <p:pic>
        <p:nvPicPr>
          <p:cNvPr id="11" name="Picture 10"/>
          <p:cNvPicPr>
            <a:picLocks noChangeAspect="1"/>
          </p:cNvPicPr>
          <p:nvPr/>
        </p:nvPicPr>
        <p:blipFill>
          <a:blip r:embed="rId4"/>
          <a:stretch>
            <a:fillRect/>
          </a:stretch>
        </p:blipFill>
        <p:spPr>
          <a:xfrm>
            <a:off x="6781493" y="0"/>
            <a:ext cx="1790700" cy="971550"/>
          </a:xfrm>
          <a:prstGeom prst="rect">
            <a:avLst/>
          </a:prstGeom>
        </p:spPr>
      </p:pic>
    </p:spTree>
    <p:extLst>
      <p:ext uri="{BB962C8B-B14F-4D97-AF65-F5344CB8AC3E}">
        <p14:creationId xmlns:p14="http://schemas.microsoft.com/office/powerpoint/2010/main" val="135818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64832" y="278679"/>
            <a:ext cx="8417052" cy="621030"/>
          </a:xfrm>
        </p:spPr>
        <p:txBody>
          <a:bodyPr/>
          <a:lstStyle/>
          <a:p>
            <a:r>
              <a:rPr lang="en-US" dirty="0" smtClean="0"/>
              <a:t>   Jenkins – Junit Integration</a:t>
            </a:r>
            <a:br>
              <a:rPr lang="en-US" dirty="0" smtClean="0"/>
            </a:br>
            <a:r>
              <a:rPr lang="en-US" dirty="0"/>
              <a:t>	</a:t>
            </a:r>
            <a:r>
              <a:rPr lang="en-US" sz="1800" dirty="0" smtClean="0"/>
              <a:t>Freestyle Project </a:t>
            </a:r>
            <a:r>
              <a:rPr lang="en-US" sz="1800" dirty="0" smtClean="0">
                <a:solidFill>
                  <a:srgbClr val="0033A0"/>
                </a:solidFill>
                <a:latin typeface="Arial" panose="020B0604020202020204"/>
              </a:rPr>
              <a:t>(</a:t>
            </a:r>
            <a:r>
              <a:rPr lang="en-US" sz="1800" dirty="0">
                <a:solidFill>
                  <a:srgbClr val="0033A0"/>
                </a:solidFill>
                <a:latin typeface="Arial" panose="020B0604020202020204"/>
              </a:rPr>
              <a:t>contd.)</a:t>
            </a:r>
            <a:r>
              <a:rPr lang="en-US" sz="2000" b="0" dirty="0">
                <a:solidFill>
                  <a:srgbClr val="0033A0"/>
                </a:solidFill>
                <a:latin typeface="Arial" panose="020B0604020202020204"/>
              </a:rPr>
              <a:t/>
            </a:r>
            <a:br>
              <a:rPr lang="en-US" sz="2000" b="0" dirty="0">
                <a:solidFill>
                  <a:srgbClr val="0033A0"/>
                </a:solidFill>
                <a:latin typeface="Arial" panose="020B0604020202020204"/>
              </a:rPr>
            </a:br>
            <a:endParaRPr lang="en-US"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pic>
        <p:nvPicPr>
          <p:cNvPr id="5" name="Picture 4"/>
          <p:cNvPicPr>
            <a:picLocks noChangeAspect="1"/>
          </p:cNvPicPr>
          <p:nvPr/>
        </p:nvPicPr>
        <p:blipFill>
          <a:blip r:embed="rId4"/>
          <a:stretch>
            <a:fillRect/>
          </a:stretch>
        </p:blipFill>
        <p:spPr>
          <a:xfrm>
            <a:off x="5395452" y="68317"/>
            <a:ext cx="1276350" cy="763128"/>
          </a:xfrm>
          <a:prstGeom prst="rect">
            <a:avLst/>
          </a:prstGeom>
        </p:spPr>
      </p:pic>
      <p:pic>
        <p:nvPicPr>
          <p:cNvPr id="11" name="Picture 10"/>
          <p:cNvPicPr>
            <a:picLocks noChangeAspect="1"/>
          </p:cNvPicPr>
          <p:nvPr/>
        </p:nvPicPr>
        <p:blipFill>
          <a:blip r:embed="rId5"/>
          <a:stretch>
            <a:fillRect/>
          </a:stretch>
        </p:blipFill>
        <p:spPr>
          <a:xfrm>
            <a:off x="6787970" y="0"/>
            <a:ext cx="1674532" cy="908523"/>
          </a:xfrm>
          <a:prstGeom prst="rect">
            <a:avLst/>
          </a:prstGeom>
        </p:spPr>
      </p:pic>
      <p:sp>
        <p:nvSpPr>
          <p:cNvPr id="6" name="Rectangle 5"/>
          <p:cNvSpPr/>
          <p:nvPr/>
        </p:nvSpPr>
        <p:spPr>
          <a:xfrm>
            <a:off x="381000" y="1072555"/>
            <a:ext cx="7960029" cy="338554"/>
          </a:xfrm>
          <a:prstGeom prst="rect">
            <a:avLst/>
          </a:prstGeom>
        </p:spPr>
        <p:txBody>
          <a:bodyPr wrap="square">
            <a:spAutoFit/>
          </a:bodyPr>
          <a:lstStyle/>
          <a:p>
            <a:pPr marL="285750" lvl="0" indent="-285750">
              <a:buFont typeface="Wingdings" panose="05000000000000000000" pitchFamily="2" charset="2"/>
              <a:buChar char="ü"/>
              <a:defRPr/>
            </a:pPr>
            <a:r>
              <a:rPr lang="en-US" sz="1600" dirty="0">
                <a:solidFill>
                  <a:srgbClr val="0033A0"/>
                </a:solidFill>
              </a:rPr>
              <a:t>POM.xml file contains the dependency for the Junit and the Unit test is triggered</a:t>
            </a:r>
          </a:p>
        </p:txBody>
      </p:sp>
      <p:pic>
        <p:nvPicPr>
          <p:cNvPr id="13" name="Picture 12"/>
          <p:cNvPicPr>
            <a:picLocks noChangeAspect="1"/>
          </p:cNvPicPr>
          <p:nvPr/>
        </p:nvPicPr>
        <p:blipFill>
          <a:blip r:embed="rId6"/>
          <a:stretch>
            <a:fillRect/>
          </a:stretch>
        </p:blipFill>
        <p:spPr>
          <a:xfrm>
            <a:off x="741106" y="1575141"/>
            <a:ext cx="3447435" cy="1047750"/>
          </a:xfrm>
          <a:prstGeom prst="rect">
            <a:avLst/>
          </a:prstGeom>
        </p:spPr>
      </p:pic>
      <p:graphicFrame>
        <p:nvGraphicFramePr>
          <p:cNvPr id="15" name="Object 14"/>
          <p:cNvGraphicFramePr>
            <a:graphicFrameLocks noChangeAspect="1"/>
          </p:cNvGraphicFramePr>
          <p:nvPr>
            <p:extLst/>
          </p:nvPr>
        </p:nvGraphicFramePr>
        <p:xfrm>
          <a:off x="5332413" y="1739900"/>
          <a:ext cx="487362" cy="439738"/>
        </p:xfrm>
        <a:graphic>
          <a:graphicData uri="http://schemas.openxmlformats.org/presentationml/2006/ole">
            <mc:AlternateContent xmlns:mc="http://schemas.openxmlformats.org/markup-compatibility/2006">
              <mc:Choice xmlns:v="urn:schemas-microsoft-com:vml" Requires="v">
                <p:oleObj spid="_x0000_s14353" name="Packager Shell Object" showAsIcon="1" r:id="rId7" imgW="487440" imgH="440280" progId="Package">
                  <p:embed/>
                </p:oleObj>
              </mc:Choice>
              <mc:Fallback>
                <p:oleObj name="Packager Shell Object" showAsIcon="1" r:id="rId7" imgW="487440" imgH="440280" progId="Package">
                  <p:embed/>
                  <p:pic>
                    <p:nvPicPr>
                      <p:cNvPr id="15" name="Object 14"/>
                      <p:cNvPicPr/>
                      <p:nvPr/>
                    </p:nvPicPr>
                    <p:blipFill>
                      <a:blip r:embed="rId8"/>
                      <a:stretch>
                        <a:fillRect/>
                      </a:stretch>
                    </p:blipFill>
                    <p:spPr>
                      <a:xfrm>
                        <a:off x="5332413" y="1739900"/>
                        <a:ext cx="487362" cy="439738"/>
                      </a:xfrm>
                      <a:prstGeom prst="rect">
                        <a:avLst/>
                      </a:prstGeom>
                    </p:spPr>
                  </p:pic>
                </p:oleObj>
              </mc:Fallback>
            </mc:AlternateContent>
          </a:graphicData>
        </a:graphic>
      </p:graphicFrame>
      <p:sp>
        <p:nvSpPr>
          <p:cNvPr id="16" name="Rectangle 15"/>
          <p:cNvSpPr/>
          <p:nvPr/>
        </p:nvSpPr>
        <p:spPr>
          <a:xfrm>
            <a:off x="432607" y="2734688"/>
            <a:ext cx="8081502" cy="584775"/>
          </a:xfrm>
          <a:prstGeom prst="rect">
            <a:avLst/>
          </a:prstGeom>
        </p:spPr>
        <p:txBody>
          <a:bodyPr wrap="square">
            <a:spAutoFit/>
          </a:bodyPr>
          <a:lstStyle/>
          <a:p>
            <a:pPr marL="285750" lvl="0" indent="-285750">
              <a:buFont typeface="Wingdings" panose="05000000000000000000" pitchFamily="2" charset="2"/>
              <a:buChar char="ü"/>
              <a:defRPr/>
            </a:pPr>
            <a:r>
              <a:rPr lang="en-US" sz="1600" dirty="0" smtClean="0">
                <a:solidFill>
                  <a:srgbClr val="0033A0"/>
                </a:solidFill>
              </a:rPr>
              <a:t>By including the above dependency in POM.XML file, we can get the below console output </a:t>
            </a:r>
            <a:endParaRPr lang="en-US" sz="1600" dirty="0">
              <a:solidFill>
                <a:srgbClr val="0033A0"/>
              </a:solidFill>
            </a:endParaRPr>
          </a:p>
        </p:txBody>
      </p:sp>
      <p:pic>
        <p:nvPicPr>
          <p:cNvPr id="18" name="Picture 17"/>
          <p:cNvPicPr>
            <a:picLocks noChangeAspect="1"/>
          </p:cNvPicPr>
          <p:nvPr/>
        </p:nvPicPr>
        <p:blipFill>
          <a:blip r:embed="rId9"/>
          <a:stretch>
            <a:fillRect/>
          </a:stretch>
        </p:blipFill>
        <p:spPr>
          <a:xfrm>
            <a:off x="660385" y="3324208"/>
            <a:ext cx="7853723" cy="1133662"/>
          </a:xfrm>
          <a:prstGeom prst="rect">
            <a:avLst/>
          </a:prstGeom>
        </p:spPr>
      </p:pic>
    </p:spTree>
    <p:extLst>
      <p:ext uri="{BB962C8B-B14F-4D97-AF65-F5344CB8AC3E}">
        <p14:creationId xmlns:p14="http://schemas.microsoft.com/office/powerpoint/2010/main" val="2354042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marR="0" lvl="0" indent="0" algn="l" defTabSz="457200" rtl="0" eaLnBrk="1" fontAlgn="auto" latinLnBrk="0" hangingPunct="1">
              <a:lnSpc>
                <a:spcPct val="97000"/>
              </a:lnSpc>
              <a:spcBef>
                <a:spcPts val="0"/>
              </a:spcBef>
              <a:spcAft>
                <a:spcPts val="0"/>
              </a:spcAft>
              <a:buClrTx/>
              <a:buSzTx/>
              <a:buFontTx/>
              <a:buNone/>
              <a:tabLst/>
              <a:defRPr/>
            </a:pPr>
            <a:endParaRPr kumimoji="0" sz="2400" b="1" i="0" u="none" strike="noStrike" kern="1200" cap="none" spc="0" normalizeH="0" baseline="0" noProof="0" dirty="0">
              <a:ln>
                <a:noFill/>
              </a:ln>
              <a:solidFill>
                <a:srgbClr val="0033B4"/>
              </a:solidFill>
              <a:effectLst/>
              <a:uLnTx/>
              <a:uFillTx/>
              <a:latin typeface="Arial"/>
              <a:ea typeface="+mn-ea"/>
              <a:cs typeface="+mn-cs"/>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264832" y="278679"/>
            <a:ext cx="8417052" cy="621030"/>
          </a:xfrm>
        </p:spPr>
        <p:txBody>
          <a:bodyPr/>
          <a:lstStyle/>
          <a:p>
            <a:r>
              <a:rPr lang="en-US" dirty="0" smtClean="0"/>
              <a:t>   Jenkins – Junit Integration</a:t>
            </a:r>
            <a:br>
              <a:rPr lang="en-US" dirty="0" smtClean="0"/>
            </a:br>
            <a:r>
              <a:rPr lang="en-US" dirty="0"/>
              <a:t>	</a:t>
            </a:r>
            <a:r>
              <a:rPr lang="en-US" sz="1800" dirty="0" smtClean="0"/>
              <a:t>Freestyle Project </a:t>
            </a:r>
            <a:r>
              <a:rPr lang="en-US" sz="1800" dirty="0" smtClean="0">
                <a:solidFill>
                  <a:srgbClr val="0033A0"/>
                </a:solidFill>
                <a:latin typeface="Arial" panose="020B0604020202020204"/>
              </a:rPr>
              <a:t>(</a:t>
            </a:r>
            <a:r>
              <a:rPr lang="en-US" sz="1800" dirty="0">
                <a:solidFill>
                  <a:srgbClr val="0033A0"/>
                </a:solidFill>
                <a:latin typeface="Arial" panose="020B0604020202020204"/>
              </a:rPr>
              <a:t>contd.)</a:t>
            </a:r>
            <a:r>
              <a:rPr lang="en-US" sz="2000" b="0" dirty="0">
                <a:solidFill>
                  <a:srgbClr val="0033A0"/>
                </a:solidFill>
                <a:latin typeface="Arial" panose="020B0604020202020204"/>
              </a:rPr>
              <a:t/>
            </a:r>
            <a:br>
              <a:rPr lang="en-US" sz="2000" b="0" dirty="0">
                <a:solidFill>
                  <a:srgbClr val="0033A0"/>
                </a:solidFill>
                <a:latin typeface="Arial" panose="020B0604020202020204"/>
              </a:rPr>
            </a:br>
            <a:endParaRPr lang="en-US"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800"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9</a:t>
            </a:fld>
            <a:endParaRPr kumimoji="0" lang="en-US" sz="800" b="1" i="0" u="none" strike="noStrike" kern="1200" cap="none" spc="0" normalizeH="0" baseline="0" noProof="0" dirty="0">
              <a:ln>
                <a:noFill/>
              </a:ln>
              <a:solidFill>
                <a:srgbClr val="0033A0"/>
              </a:solidFill>
              <a:effectLst/>
              <a:uLnTx/>
              <a:uFillTx/>
              <a:latin typeface="Arial" panose="020B0604020202020204" pitchFamily="34" charset="0"/>
              <a:ea typeface="+mn-ea"/>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395452" y="68317"/>
            <a:ext cx="1276350" cy="763128"/>
          </a:xfrm>
          <a:prstGeom prst="rect">
            <a:avLst/>
          </a:prstGeom>
        </p:spPr>
      </p:pic>
      <p:pic>
        <p:nvPicPr>
          <p:cNvPr id="11" name="Picture 10"/>
          <p:cNvPicPr>
            <a:picLocks noChangeAspect="1"/>
          </p:cNvPicPr>
          <p:nvPr/>
        </p:nvPicPr>
        <p:blipFill>
          <a:blip r:embed="rId4"/>
          <a:stretch>
            <a:fillRect/>
          </a:stretch>
        </p:blipFill>
        <p:spPr>
          <a:xfrm>
            <a:off x="6787970" y="0"/>
            <a:ext cx="1674532" cy="908523"/>
          </a:xfrm>
          <a:prstGeom prst="rect">
            <a:avLst/>
          </a:prstGeom>
        </p:spPr>
      </p:pic>
      <p:sp>
        <p:nvSpPr>
          <p:cNvPr id="14" name="Rectangle 13"/>
          <p:cNvSpPr/>
          <p:nvPr/>
        </p:nvSpPr>
        <p:spPr>
          <a:xfrm>
            <a:off x="458410" y="1081369"/>
            <a:ext cx="8029895" cy="369332"/>
          </a:xfrm>
          <a:prstGeom prst="rect">
            <a:avLst/>
          </a:prstGeom>
        </p:spPr>
        <p:txBody>
          <a:bodyPr wrap="square">
            <a:spAutoFit/>
          </a:bodyPr>
          <a:lstStyle/>
          <a:p>
            <a:pPr marL="285750" lvl="0" indent="-285750">
              <a:buFont typeface="Wingdings" panose="05000000000000000000" pitchFamily="2" charset="2"/>
              <a:buChar char="ü"/>
              <a:defRPr/>
            </a:pPr>
            <a:r>
              <a:rPr lang="en-US" dirty="0" smtClean="0">
                <a:solidFill>
                  <a:srgbClr val="0033A0"/>
                </a:solidFill>
              </a:rPr>
              <a:t>Summary of the Test results also can be seen as below</a:t>
            </a:r>
            <a:endParaRPr lang="en-US" dirty="0">
              <a:solidFill>
                <a:srgbClr val="0033A0"/>
              </a:solidFill>
            </a:endParaRPr>
          </a:p>
        </p:txBody>
      </p:sp>
      <p:pic>
        <p:nvPicPr>
          <p:cNvPr id="4" name="Picture 3"/>
          <p:cNvPicPr>
            <a:picLocks noChangeAspect="1"/>
          </p:cNvPicPr>
          <p:nvPr/>
        </p:nvPicPr>
        <p:blipFill>
          <a:blip r:embed="rId5"/>
          <a:stretch>
            <a:fillRect/>
          </a:stretch>
        </p:blipFill>
        <p:spPr>
          <a:xfrm>
            <a:off x="613700" y="1632361"/>
            <a:ext cx="7979695" cy="1376310"/>
          </a:xfrm>
          <a:prstGeom prst="rect">
            <a:avLst/>
          </a:prstGeom>
        </p:spPr>
      </p:pic>
      <p:pic>
        <p:nvPicPr>
          <p:cNvPr id="7" name="Picture 6"/>
          <p:cNvPicPr>
            <a:picLocks noChangeAspect="1"/>
          </p:cNvPicPr>
          <p:nvPr/>
        </p:nvPicPr>
        <p:blipFill>
          <a:blip r:embed="rId6"/>
          <a:stretch>
            <a:fillRect/>
          </a:stretch>
        </p:blipFill>
        <p:spPr>
          <a:xfrm>
            <a:off x="613700" y="3056122"/>
            <a:ext cx="7874605" cy="1655967"/>
          </a:xfrm>
          <a:prstGeom prst="rect">
            <a:avLst/>
          </a:prstGeom>
        </p:spPr>
      </p:pic>
    </p:spTree>
    <p:extLst>
      <p:ext uri="{BB962C8B-B14F-4D97-AF65-F5344CB8AC3E}">
        <p14:creationId xmlns:p14="http://schemas.microsoft.com/office/powerpoint/2010/main" val="373840983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sz="900" dirty="0">
            <a:solidFill>
              <a:schemeClr val="tx2"/>
            </a:solidFill>
          </a:defRPr>
        </a:defPPr>
      </a:lst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emo Video" ma:contentTypeID="0x010100AAA3B9D1DB18404993EC050D414F68F800282D84F06CD65C40ACDD84C977B9968B" ma:contentTypeVersion="19" ma:contentTypeDescription="" ma:contentTypeScope="" ma:versionID="4f2ad0a98be17151ed3b67c4a21aabc1">
  <xsd:schema xmlns:xsd="http://www.w3.org/2001/XMLSchema" xmlns:xs="http://www.w3.org/2001/XMLSchema" xmlns:p="http://schemas.microsoft.com/office/2006/metadata/properties" xmlns:ns1="http://schemas.microsoft.com/sharepoint/v3" xmlns:ns2="3a98b63c-e4b6-4949-b066-c7278696d2a3" xmlns:ns3="8eee6e3a-f15c-45a4-a98e-64b2de71ed30" targetNamespace="http://schemas.microsoft.com/office/2006/metadata/properties" ma:root="true" ma:fieldsID="52c94421ba3c3cc65ff41308b8293474" ns1:_="" ns2:_="" ns3:_="">
    <xsd:import namespace="http://schemas.microsoft.com/sharepoint/v3"/>
    <xsd:import namespace="3a98b63c-e4b6-4949-b066-c7278696d2a3"/>
    <xsd:import namespace="8eee6e3a-f15c-45a4-a98e-64b2de71ed30"/>
    <xsd:element name="properties">
      <xsd:complexType>
        <xsd:sequence>
          <xsd:element name="documentManagement">
            <xsd:complexType>
              <xsd:all>
                <xsd:element ref="ns2:Asset_x0020_Owner"/>
                <xsd:element ref="ns2:Description_x0020_Of_x0020_The_x0020_Asset" minOccurs="0"/>
                <xsd:element ref="ns2:Confidentiality"/>
                <xsd:element ref="ns2:Restriction"/>
                <xsd:element ref="ns2:ELC_x0020_Phase"/>
                <xsd:element ref="ns2:IsCertified" minOccurs="0"/>
                <xsd:element ref="ns2:If_x0020_this_x0020_document_x0020_is_x0020_leaked_x002f_lost_x002c__x0020_could_x0020_there_x0020_be_x0020_loss_x0020_of_x0020_Cognizant_x0020_Trade_x0020_Secret_x0020__x002f__x0020_Patent_x0020_Protection_x003f_"/>
                <xsd:element ref="ns2:If_x0020_this_x0020_document_x0020_is_x0020_leaked_x002f_lost_x002c__x0020_could_x0020_there_x0020_be_x0020_loss_x0020_of_x0020_sales_x0020_or_x0020_customer_x0020_confidence_x003f_"/>
                <xsd:element ref="ns2:Will_x0020_our_x0020_competitors_x0020_be_x0020_interested_x0020_in_x0020_acquiring_x0020_the_x0020_information_x0020_shared_x0020_in_x0020_this_x0020_document_x003f_"/>
                <xsd:element ref="ns2:Terms_x0020__x0026__x0020_Conditions" minOccurs="0"/>
                <xsd:element ref="ns2:Approved_x0020_By" minOccurs="0"/>
                <xsd:element ref="ns2:Approved_x0020_Date" minOccurs="0"/>
                <xsd:element ref="ns2:Approvers" minOccurs="0"/>
                <xsd:element ref="ns2:Average_x0020_Criticality_x0020_Score" minOccurs="0"/>
                <xsd:element ref="ns2:Champions" minOccurs="0"/>
                <xsd:element ref="ns2:Contributors" minOccurs="0"/>
                <xsd:element ref="ns2:Criticality" minOccurs="0"/>
                <xsd:element ref="ns2:Developers" minOccurs="0"/>
                <xsd:element ref="ns2:Leadership" minOccurs="0"/>
                <xsd:element ref="ns2:Users" minOccurs="0"/>
                <xsd:element ref="ns2:Source_x0020_Name" minOccurs="0"/>
                <xsd:element ref="ns2:Last_x0020_Updated_x0020_By" minOccurs="0"/>
                <xsd:element ref="ns2:Rejected_x0020_Date" minOccurs="0"/>
                <xsd:element ref="ns2:TaxCatchAllLabel" minOccurs="0"/>
                <xsd:element ref="ns2:a5dea8e4894849ecb670363feb574b5c" minOccurs="0"/>
                <xsd:element ref="ns2:jb3c803b1b7d46f6b151d79f964b244d" minOccurs="0"/>
                <xsd:element ref="ns2:jf6c112928f14c30a6627f64d536a738" minOccurs="0"/>
                <xsd:element ref="ns2:TaxCatchAll" minOccurs="0"/>
                <xsd:element ref="ns3:ArchivalDate" minOccurs="0"/>
                <xsd:element ref="ns2:oe5c027bed2042d28c368accc2fa4ca6" minOccurs="0"/>
                <xsd:element ref="ns1:_dlc_ExpireDateSaved" minOccurs="0"/>
                <xsd:element ref="ns1:_dlc_ExpireDate" minOccurs="0"/>
                <xsd:element ref="ns1:_dlc_Exempt" minOccurs="0"/>
                <xsd:element ref="ns2:LessonsLearntlink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pireDateSaved" ma:index="46" nillable="true" ma:displayName="Original Expiration Date" ma:hidden="true" ma:internalName="_dlc_ExpireDateSaved" ma:readOnly="true">
      <xsd:simpleType>
        <xsd:restriction base="dms:DateTime"/>
      </xsd:simpleType>
    </xsd:element>
    <xsd:element name="_dlc_ExpireDate" ma:index="47" nillable="true" ma:displayName="Expiration Date" ma:description="" ma:hidden="true" ma:indexed="true" ma:internalName="_dlc_ExpireDate" ma:readOnly="true">
      <xsd:simpleType>
        <xsd:restriction base="dms:DateTime"/>
      </xsd:simpleType>
    </xsd:element>
    <xsd:element name="_dlc_Exempt" ma:index="48"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98b63c-e4b6-4949-b066-c7278696d2a3" elementFormDefault="qualified">
    <xsd:import namespace="http://schemas.microsoft.com/office/2006/documentManagement/types"/>
    <xsd:import namespace="http://schemas.microsoft.com/office/infopath/2007/PartnerControls"/>
    <xsd:element name="Asset_x0020_Owner" ma:index="2" ma:displayName="Asset Owner" ma:list="UserInfo" ma:SearchPeopleOnly="false" ma:SharePointGroup="0" ma:internalName="Asset_x0020_Own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escription_x0020_Of_x0020_The_x0020_Asset" ma:index="3" nillable="true" ma:displayName="Description Of The Asset" ma:internalName="Description_x0020_Of_x0020_The_x0020_Asset">
      <xsd:simpleType>
        <xsd:restriction base="dms:Note">
          <xsd:maxLength value="255"/>
        </xsd:restriction>
      </xsd:simpleType>
    </xsd:element>
    <xsd:element name="Confidentiality" ma:index="4" ma:displayName="Confidentiality" ma:default="Cognizant Confidential" ma:format="Dropdown" ma:internalName="Confidentiality">
      <xsd:simpleType>
        <xsd:restriction base="dms:Choice">
          <xsd:enumeration value="Cognizant Confidential"/>
          <xsd:enumeration value="Available for Distribution"/>
        </xsd:restriction>
      </xsd:simpleType>
    </xsd:element>
    <xsd:element name="Restriction" ma:index="5" ma:displayName="Restriction" ma:default="Shared with Enterprise" ma:description="DE Restricted – for documents that are specific to DE Team and can be viewed only by the DE Team.&#10;Shared with Enterprise -for documents that can be viewed by all Cognizant associates." ma:format="Dropdown" ma:internalName="Restriction">
      <xsd:simpleType>
        <xsd:restriction base="dms:Choice">
          <xsd:enumeration value="DE Restricted"/>
          <xsd:enumeration value="Shared with Enterprise"/>
        </xsd:restriction>
      </xsd:simpleType>
    </xsd:element>
    <xsd:element name="ELC_x0020_Phase" ma:index="6" ma:displayName="ELC Phase" ma:default="Pursuit" ma:format="Dropdown" ma:internalName="ELC_x0020_Phase">
      <xsd:simpleType>
        <xsd:restriction base="dms:Choice">
          <xsd:enumeration value="Pursuit"/>
          <xsd:enumeration value="Delivery"/>
        </xsd:restriction>
      </xsd:simpleType>
    </xsd:element>
    <xsd:element name="IsCertified" ma:index="11" nillable="true" ma:displayName="IsCertified" ma:default="No" ma:description="To be updated by the KM Champions and BU Leadership" ma:format="Dropdown" ma:internalName="IsCertified">
      <xsd:simpleType>
        <xsd:restriction base="dms:Choice">
          <xsd:enumeration value="No"/>
          <xsd:enumeration value="Yes"/>
        </xsd:restriction>
      </xsd:simpleType>
    </xsd:element>
    <xsd:element name="If_x0020_this_x0020_document_x0020_is_x0020_leaked_x002f_lost_x002c__x0020_could_x0020_there_x0020_be_x0020_loss_x0020_of_x0020_Cognizant_x0020_Trade_x0020_Secret_x0020__x002f__x0020_Patent_x0020_Protection_x003f_" ma:index="12" ma:displayName="If this document is leaked/lost, could there be loss of Cognizant Trade Secret / Patent Protection?" ma:default="Little or No Chance" ma:format="Dropdown" ma:internalName="If_x0020_this_x0020_document_x0020_is_x0020_leaked_x002F_lost_x002C__x0020_could_x0020_there_x0020_be_x0020_loss_x0020_of_x0020_Cognizant_x0020_Trade_x0020_Secret_x0020__x002F__x0020_Patent_x0020_Protection_x003F_">
      <xsd:simpleType>
        <xsd:restriction base="dms:Choice">
          <xsd:enumeration value="Little or No Chance"/>
          <xsd:enumeration value="Some Chance"/>
          <xsd:enumeration value="Good Chance"/>
          <xsd:enumeration value="Definite Chance"/>
        </xsd:restriction>
      </xsd:simpleType>
    </xsd:element>
    <xsd:element name="If_x0020_this_x0020_document_x0020_is_x0020_leaked_x002f_lost_x002c__x0020_could_x0020_there_x0020_be_x0020_loss_x0020_of_x0020_sales_x0020_or_x0020_customer_x0020_confidence_x003f_" ma:index="13" ma:displayName="If this document is leaked/lost, could there be loss of sales or customer confidence?" ma:default="Little or No Chance" ma:format="Dropdown" ma:internalName="If_x0020_this_x0020_document_x0020_is_x0020_leaked_x002F_lost_x002C__x0020_could_x0020_there_x0020_be_x0020_loss_x0020_of_x0020_sales_x0020_or_x0020_customer_x0020_confidence_x003F_">
      <xsd:simpleType>
        <xsd:restriction base="dms:Choice">
          <xsd:enumeration value="Little or No Chance"/>
          <xsd:enumeration value="Some Chance"/>
          <xsd:enumeration value="Good Chance"/>
          <xsd:enumeration value="Definite Chance"/>
        </xsd:restriction>
      </xsd:simpleType>
    </xsd:element>
    <xsd:element name="Will_x0020_our_x0020_competitors_x0020_be_x0020_interested_x0020_in_x0020_acquiring_x0020_the_x0020_information_x0020_shared_x0020_in_x0020_this_x0020_document_x003f_" ma:index="14" ma:displayName="Will our competitors be interested in acquiring the information shared in this document?" ma:default="Little or No Chance" ma:format="Dropdown" ma:internalName="Will_x0020_our_x0020_competitors_x0020_be_x0020_interested_x0020_in_x0020_acquiring_x0020_the_x0020_information_x0020_shared_x0020_in_x0020_this_x0020_document_x003F_">
      <xsd:simpleType>
        <xsd:restriction base="dms:Choice">
          <xsd:enumeration value="Little or No Chance"/>
          <xsd:enumeration value="Some Chance"/>
          <xsd:enumeration value="Good Chance"/>
          <xsd:enumeration value="Definite Chance"/>
        </xsd:restriction>
      </xsd:simpleType>
    </xsd:element>
    <xsd:element name="Terms_x0020__x0026__x0020_Conditions" ma:index="15" nillable="true" ma:displayName="Terms &amp; Conditions" ma:internalName="Terms_x0020__x0026__x0020_Conditions" ma:requiredMultiChoice="true">
      <xsd:complexType>
        <xsd:complexContent>
          <xsd:extension base="dms:MultiChoice">
            <xsd:sequence>
              <xsd:element name="Value" maxOccurs="unbounded" minOccurs="0" nillable="true">
                <xsd:simpleType>
                  <xsd:restriction base="dms:Choice">
                    <xsd:enumeration value="I hereby confirm that this document does not contain any Cognizant/Customer confidential content and has been shared only with the appropriate audience."/>
                  </xsd:restriction>
                </xsd:simpleType>
              </xsd:element>
            </xsd:sequence>
          </xsd:extension>
        </xsd:complexContent>
      </xsd:complexType>
    </xsd:element>
    <xsd:element name="Approved_x0020_By" ma:index="16" nillable="true" ma:displayName="Approved By" ma:list="UserInfo" ma:SearchPeopleOnly="false" ma:SharePointGroup="0" ma:internalName="Approv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pproved_x0020_Date" ma:index="17" nillable="true" ma:displayName="Approved Date" ma:format="DateTime" ma:internalName="Approved_x0020_Date">
      <xsd:simpleType>
        <xsd:restriction base="dms:DateTime"/>
      </xsd:simpleType>
    </xsd:element>
    <xsd:element name="Approvers" ma:index="18" nillable="true" ma:displayName="Approvers" ma:internalName="Approvers">
      <xsd:simpleType>
        <xsd:restriction base="dms:Text">
          <xsd:maxLength value="255"/>
        </xsd:restriction>
      </xsd:simpleType>
    </xsd:element>
    <xsd:element name="Average_x0020_Criticality_x0020_Score" ma:index="19" nillable="true" ma:displayName="Average Criticality Score" ma:decimals="2" ma:internalName="Average_x0020_Criticality_x0020_Score">
      <xsd:simpleType>
        <xsd:restriction base="dms:Number"/>
      </xsd:simpleType>
    </xsd:element>
    <xsd:element name="Champions" ma:index="20" nillable="true" ma:displayName="Champions" ma:internalName="Champions">
      <xsd:simpleType>
        <xsd:restriction base="dms:Text">
          <xsd:maxLength value="255"/>
        </xsd:restriction>
      </xsd:simpleType>
    </xsd:element>
    <xsd:element name="Contributors" ma:index="21" nillable="true" ma:displayName="Contributors" ma:internalName="Contributors">
      <xsd:simpleType>
        <xsd:restriction base="dms:Text">
          <xsd:maxLength value="255"/>
        </xsd:restriction>
      </xsd:simpleType>
    </xsd:element>
    <xsd:element name="Criticality" ma:index="22" nillable="true" ma:displayName="Criticality" ma:format="Dropdown" ma:internalName="Criticality">
      <xsd:simpleType>
        <xsd:restriction base="dms:Choice">
          <xsd:enumeration value="C1"/>
          <xsd:enumeration value="C2"/>
          <xsd:enumeration value="C3"/>
          <xsd:enumeration value="C4"/>
        </xsd:restriction>
      </xsd:simpleType>
    </xsd:element>
    <xsd:element name="Developers" ma:index="23" nillable="true" ma:displayName="Developers" ma:internalName="Developers">
      <xsd:simpleType>
        <xsd:restriction base="dms:Text">
          <xsd:maxLength value="255"/>
        </xsd:restriction>
      </xsd:simpleType>
    </xsd:element>
    <xsd:element name="Leadership" ma:index="24" nillable="true" ma:displayName="Leadership" ma:internalName="Leadership">
      <xsd:simpleType>
        <xsd:restriction base="dms:Text">
          <xsd:maxLength value="255"/>
        </xsd:restriction>
      </xsd:simpleType>
    </xsd:element>
    <xsd:element name="Users" ma:index="25" nillable="true" ma:displayName="Users" ma:internalName="Users">
      <xsd:simpleType>
        <xsd:restriction base="dms:Text">
          <xsd:maxLength value="255"/>
        </xsd:restriction>
      </xsd:simpleType>
    </xsd:element>
    <xsd:element name="Source_x0020_Name" ma:index="26" nillable="true" ma:displayName="Source Name" ma:internalName="Source_x0020_Name">
      <xsd:simpleType>
        <xsd:restriction base="dms:Text">
          <xsd:maxLength value="255"/>
        </xsd:restriction>
      </xsd:simpleType>
    </xsd:element>
    <xsd:element name="Last_x0020_Updated_x0020_By" ma:index="32" nillable="true" ma:displayName="Last Updated By" ma:list="UserInfo" ma:SearchPeopleOnly="false" ma:SharePointGroup="0" ma:internalName="Last_x0020_Updat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jected_x0020_Date" ma:index="33" nillable="true" ma:displayName="Rejected Date" ma:format="DateTime" ma:internalName="Rejected_x0020_Date">
      <xsd:simpleType>
        <xsd:restriction base="dms:DateTime"/>
      </xsd:simpleType>
    </xsd:element>
    <xsd:element name="TaxCatchAllLabel" ma:index="34" nillable="true" ma:displayName="Taxonomy Catch All Column1" ma:hidden="true" ma:list="{3a54751c-40fd-4efe-aae9-51a0e0082dac}" ma:internalName="TaxCatchAllLabel" ma:readOnly="true" ma:showField="CatchAllDataLabel" ma:web="3a98b63c-e4b6-4949-b066-c7278696d2a3">
      <xsd:complexType>
        <xsd:complexContent>
          <xsd:extension base="dms:MultiChoiceLookup">
            <xsd:sequence>
              <xsd:element name="Value" type="dms:Lookup" maxOccurs="unbounded" minOccurs="0" nillable="true"/>
            </xsd:sequence>
          </xsd:extension>
        </xsd:complexContent>
      </xsd:complexType>
    </xsd:element>
    <xsd:element name="a5dea8e4894849ecb670363feb574b5c" ma:index="35" nillable="true" ma:taxonomy="true" ma:internalName="a5dea8e4894849ecb670363feb574b5c" ma:taxonomyFieldName="Initiative_x002F_Charter" ma:displayName="Initiative/Charter" ma:default="" ma:fieldId="{a5dea8e4-8948-49ec-b670-363feb574b5c}" ma:taxonomyMulti="true" ma:sspId="da2a8d6e-eaef-4067-bfde-2a78757b0a8e" ma:termSetId="656f4df8-f00f-4873-a99e-062d84052ad1" ma:anchorId="00000000-0000-0000-0000-000000000000" ma:open="false" ma:isKeyword="false">
      <xsd:complexType>
        <xsd:sequence>
          <xsd:element ref="pc:Terms" minOccurs="0" maxOccurs="1"/>
        </xsd:sequence>
      </xsd:complexType>
    </xsd:element>
    <xsd:element name="jb3c803b1b7d46f6b151d79f964b244d" ma:index="37" nillable="true" ma:taxonomy="true" ma:internalName="jb3c803b1b7d46f6b151d79f964b244d" ma:taxonomyFieldName="BU_x0020_or_x0020_Practice" ma:displayName="BU or Practice" ma:default="" ma:fieldId="{3b3c803b-1b7d-46f6-b151-d79f964b244d}" ma:taxonomyMulti="true" ma:sspId="da2a8d6e-eaef-4067-bfde-2a78757b0a8e" ma:termSetId="6620a2eb-6647-4854-9b86-6ff7be128d1f" ma:anchorId="00000000-0000-0000-0000-000000000000" ma:open="false" ma:isKeyword="false">
      <xsd:complexType>
        <xsd:sequence>
          <xsd:element ref="pc:Terms" minOccurs="0" maxOccurs="1"/>
        </xsd:sequence>
      </xsd:complexType>
    </xsd:element>
    <xsd:element name="jf6c112928f14c30a6627f64d536a738" ma:index="41" ma:taxonomy="true" ma:internalName="jf6c112928f14c30a6627f64d536a738" ma:taxonomyFieldName="Tower" ma:displayName="Tower" ma:readOnly="false" ma:default="" ma:fieldId="{3f6c1129-28f1-4c30-a662-7f64d536a738}" ma:taxonomyMulti="true" ma:sspId="da2a8d6e-eaef-4067-bfde-2a78757b0a8e" ma:termSetId="ae5e7742-2b6c-40af-86cc-f92ac5e46997" ma:anchorId="00000000-0000-0000-0000-000000000000" ma:open="false" ma:isKeyword="false">
      <xsd:complexType>
        <xsd:sequence>
          <xsd:element ref="pc:Terms" minOccurs="0" maxOccurs="1"/>
        </xsd:sequence>
      </xsd:complexType>
    </xsd:element>
    <xsd:element name="TaxCatchAll" ma:index="42" nillable="true" ma:displayName="Taxonomy Catch All Column" ma:hidden="true" ma:list="{3a54751c-40fd-4efe-aae9-51a0e0082dac}" ma:internalName="TaxCatchAll" ma:showField="CatchAllData" ma:web="3a98b63c-e4b6-4949-b066-c7278696d2a3">
      <xsd:complexType>
        <xsd:complexContent>
          <xsd:extension base="dms:MultiChoiceLookup">
            <xsd:sequence>
              <xsd:element name="Value" type="dms:Lookup" maxOccurs="unbounded" minOccurs="0" nillable="true"/>
            </xsd:sequence>
          </xsd:extension>
        </xsd:complexContent>
      </xsd:complexType>
    </xsd:element>
    <xsd:element name="oe5c027bed2042d28c368accc2fa4ca6" ma:index="44" nillable="true" ma:taxonomy="true" ma:internalName="oe5c027bed2042d28c368accc2fa4ca6" ma:taxonomyFieldName="Video_x0020_Category" ma:displayName="Video Category" ma:default="" ma:fieldId="{8e5c027b-ed20-42d2-8c36-8accc2fa4ca6}" ma:taxonomyMulti="true" ma:sspId="da2a8d6e-eaef-4067-bfde-2a78757b0a8e" ma:termSetId="d4708a0d-d296-4b00-82cd-c0292fba8a28" ma:anchorId="00000000-0000-0000-0000-000000000000" ma:open="false" ma:isKeyword="false">
      <xsd:complexType>
        <xsd:sequence>
          <xsd:element ref="pc:Terms" minOccurs="0" maxOccurs="1"/>
        </xsd:sequence>
      </xsd:complexType>
    </xsd:element>
    <xsd:element name="LessonsLearntlinkUrl" ma:index="50" nillable="true" ma:displayName="LessonsLearntlinkUrl" ma:internalName="LessonsLearntlinkUrl">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ee6e3a-f15c-45a4-a98e-64b2de71ed30" elementFormDefault="qualified">
    <xsd:import namespace="http://schemas.microsoft.com/office/2006/documentManagement/types"/>
    <xsd:import namespace="http://schemas.microsoft.com/office/infopath/2007/PartnerControls"/>
    <xsd:element name="ArchivalDate" ma:index="43" nillable="true" ma:displayName="ArchivalDate" ma:format="DateOnly" ma:hidden="true" ma:internalName="ArchivalDate" ma:readOnly="fals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5"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riticality xmlns="3a98b63c-e4b6-4949-b066-c7278696d2a3">C3</Criticality>
    <TaxCatchAll xmlns="3a98b63c-e4b6-4949-b066-c7278696d2a3">
      <Value>14</Value>
    </TaxCatchAll>
    <IsCertified xmlns="3a98b63c-e4b6-4949-b066-c7278696d2a3">No</IsCertified>
    <Approved_x0020_Date xmlns="3a98b63c-e4b6-4949-b066-c7278696d2a3">2020-03-03T09:21:19+00:00</Approved_x0020_Date>
    <If_x0020_this_x0020_document_x0020_is_x0020_leaked_x002f_lost_x002c__x0020_could_x0020_there_x0020_be_x0020_loss_x0020_of_x0020_Cognizant_x0020_Trade_x0020_Secret_x0020__x002f__x0020_Patent_x0020_Protection_x003f_ xmlns="3a98b63c-e4b6-4949-b066-c7278696d2a3">Little or No Chance</If_x0020_this_x0020_document_x0020_is_x0020_leaked_x002f_lost_x002c__x0020_could_x0020_there_x0020_be_x0020_loss_x0020_of_x0020_Cognizant_x0020_Trade_x0020_Secret_x0020__x002f__x0020_Patent_x0020_Protection_x003f_>
    <Terms_x0020__x0026__x0020_Conditions xmlns="3a98b63c-e4b6-4949-b066-c7278696d2a3">
      <Value>I hereby confirm that this document does not contain any Cognizant/Customer confidential content and has been shared only with the appropriate audience.</Value>
    </Terms_x0020__x0026__x0020_Conditions>
    <Approved_x0020_By xmlns="3a98b63c-e4b6-4949-b066-c7278696d2a3">
      <UserInfo>
        <DisplayName>Mohan, Vijay (Cognizant)</DisplayName>
        <AccountId>276</AccountId>
        <AccountType/>
      </UserInfo>
    </Approved_x0020_By>
    <Approvers xmlns="3a98b63c-e4b6-4949-b066-c7278696d2a3">DE_Approvers</Approvers>
    <Rejected_x0020_Date xmlns="3a98b63c-e4b6-4949-b066-c7278696d2a3" xsi:nil="true"/>
    <ArchivalDate xmlns="8eee6e3a-f15c-45a4-a98e-64b2de71ed30" xsi:nil="true"/>
    <Leadership xmlns="3a98b63c-e4b6-4949-b066-c7278696d2a3">DE_Leadership</Leadership>
    <Last_x0020_Updated_x0020_By xmlns="3a98b63c-e4b6-4949-b066-c7278696d2a3">
      <UserInfo>
        <DisplayName>Sabapathi, Anitha (Cognizant)</DisplayName>
        <AccountId>30049</AccountId>
        <AccountType/>
      </UserInfo>
    </Last_x0020_Updated_x0020_By>
    <oe5c027bed2042d28c368accc2fa4ca6 xmlns="3a98b63c-e4b6-4949-b066-c7278696d2a3">
      <Terms xmlns="http://schemas.microsoft.com/office/infopath/2007/PartnerControls"/>
    </oe5c027bed2042d28c368accc2fa4ca6>
    <Description_x0020_Of_x0020_The_x0020_Asset xmlns="3a98b63c-e4b6-4949-b066-c7278696d2a3">2020 PowerPoint Template </Description_x0020_Of_x0020_The_x0020_Asset>
    <Average_x0020_Criticality_x0020_Score xmlns="3a98b63c-e4b6-4949-b066-c7278696d2a3">0</Average_x0020_Criticality_x0020_Score>
    <Contributors xmlns="3a98b63c-e4b6-4949-b066-c7278696d2a3">DE_Contributors</Contributors>
    <Developers xmlns="3a98b63c-e4b6-4949-b066-c7278696d2a3">DE_Developers</Developers>
    <Will_x0020_our_x0020_competitors_x0020_be_x0020_interested_x0020_in_x0020_acquiring_x0020_the_x0020_information_x0020_shared_x0020_in_x0020_this_x0020_document_x003f_ xmlns="3a98b63c-e4b6-4949-b066-c7278696d2a3">Little or No Chance</Will_x0020_our_x0020_competitors_x0020_be_x0020_interested_x0020_in_x0020_acquiring_x0020_the_x0020_information_x0020_shared_x0020_in_x0020_this_x0020_document_x003f_>
    <ELC_x0020_Phase xmlns="3a98b63c-e4b6-4949-b066-c7278696d2a3">Delivery</ELC_x0020_Phase>
    <Restriction xmlns="3a98b63c-e4b6-4949-b066-c7278696d2a3">Shared with Enterprise</Restriction>
    <Users xmlns="3a98b63c-e4b6-4949-b066-c7278696d2a3">DE_Users</Users>
    <Source_x0020_Name xmlns="3a98b63c-e4b6-4949-b066-c7278696d2a3">DE</Source_x0020_Name>
    <If_x0020_this_x0020_document_x0020_is_x0020_leaked_x002f_lost_x002c__x0020_could_x0020_there_x0020_be_x0020_loss_x0020_of_x0020_sales_x0020_or_x0020_customer_x0020_confidence_x003f_ xmlns="3a98b63c-e4b6-4949-b066-c7278696d2a3">Little or No Chance</If_x0020_this_x0020_document_x0020_is_x0020_leaked_x002f_lost_x002c__x0020_could_x0020_there_x0020_be_x0020_loss_x0020_of_x0020_sales_x0020_or_x0020_customer_x0020_confidence_x003f_>
    <a5dea8e4894849ecb670363feb574b5c xmlns="3a98b63c-e4b6-4949-b066-c7278696d2a3">
      <Terms xmlns="http://schemas.microsoft.com/office/infopath/2007/PartnerControls"/>
    </a5dea8e4894849ecb670363feb574b5c>
    <Asset_x0020_Owner xmlns="3a98b63c-e4b6-4949-b066-c7278696d2a3">
      <UserInfo>
        <DisplayName>i:0#.w|cts\583359</DisplayName>
        <AccountId>30049</AccountId>
        <AccountType/>
      </UserInfo>
    </Asset_x0020_Owner>
    <Champions xmlns="3a98b63c-e4b6-4949-b066-c7278696d2a3">DE_Champions</Champions>
    <jb3c803b1b7d46f6b151d79f964b244d xmlns="3a98b63c-e4b6-4949-b066-c7278696d2a3">
      <Terms xmlns="http://schemas.microsoft.com/office/infopath/2007/PartnerControls"/>
    </jb3c803b1b7d46f6b151d79f964b244d>
    <jf6c112928f14c30a6627f64d536a738 xmlns="3a98b63c-e4b6-4949-b066-c7278696d2a3">
      <Terms xmlns="http://schemas.microsoft.com/office/infopath/2007/PartnerControls">
        <TermInfo xmlns="http://schemas.microsoft.com/office/infopath/2007/PartnerControls">
          <TermName xmlns="http://schemas.microsoft.com/office/infopath/2007/PartnerControls">DE</TermName>
          <TermId xmlns="http://schemas.microsoft.com/office/infopath/2007/PartnerControls">fe4b05a8-bea3-4973-a9cb-254853996c0a</TermId>
        </TermInfo>
      </Terms>
    </jf6c112928f14c30a6627f64d536a738>
    <Confidentiality xmlns="3a98b63c-e4b6-4949-b066-c7278696d2a3">Cognizant Confidential</Confidentiality>
    <LessonsLearntlinkUrl xmlns="3a98b63c-e4b6-4949-b066-c7278696d2a3" xsi:nil="true"/>
  </documentManagement>
</p:properties>
</file>

<file path=customXml/itemProps1.xml><?xml version="1.0" encoding="utf-8"?>
<ds:datastoreItem xmlns:ds="http://schemas.openxmlformats.org/officeDocument/2006/customXml" ds:itemID="{1CB683CF-7DFD-4974-9672-9F63D2D5A38C}">
  <ds:schemaRefs>
    <ds:schemaRef ds:uri="http://schemas.microsoft.com/sharepoint/v3/contenttype/forms"/>
  </ds:schemaRefs>
</ds:datastoreItem>
</file>

<file path=customXml/itemProps2.xml><?xml version="1.0" encoding="utf-8"?>
<ds:datastoreItem xmlns:ds="http://schemas.openxmlformats.org/officeDocument/2006/customXml" ds:itemID="{BBA3C90F-A370-4ED6-998F-FF76DC61D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98b63c-e4b6-4949-b066-c7278696d2a3"/>
    <ds:schemaRef ds:uri="8eee6e3a-f15c-45a4-a98e-64b2de71ed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421221-6257-44B8-A0C2-D26A1BFC5168}">
  <ds:schemaRefs>
    <ds:schemaRef ds:uri="http://purl.org/dc/terms/"/>
    <ds:schemaRef ds:uri="8eee6e3a-f15c-45a4-a98e-64b2de71ed30"/>
    <ds:schemaRef ds:uri="http://schemas.microsoft.com/sharepoint/v3"/>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3a98b63c-e4b6-4949-b066-c7278696d2a3"/>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2527</TotalTime>
  <Words>2329</Words>
  <Application>Microsoft Office PowerPoint</Application>
  <PresentationFormat>On-screen Show (16:9)</PresentationFormat>
  <Paragraphs>390</Paragraphs>
  <Slides>41</Slides>
  <Notes>15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7" baseType="lpstr">
      <vt:lpstr>Arial</vt:lpstr>
      <vt:lpstr>Arial Regular</vt:lpstr>
      <vt:lpstr>Courier New</vt:lpstr>
      <vt:lpstr>Wingdings</vt:lpstr>
      <vt:lpstr>Cognizantnewbrand</vt:lpstr>
      <vt:lpstr>Packager Shell Object</vt:lpstr>
      <vt:lpstr>Jenkins Advanced Integration with Testing Tools </vt:lpstr>
      <vt:lpstr>Agenda</vt:lpstr>
      <vt:lpstr>PowerPoint Presentation</vt:lpstr>
      <vt:lpstr>PowerPoint Presentation</vt:lpstr>
      <vt:lpstr>JUNIT Overview</vt:lpstr>
      <vt:lpstr>Junit Overview</vt:lpstr>
      <vt:lpstr>   Jenkins – Junit Integration  Freestyle Project (Using Maven)</vt:lpstr>
      <vt:lpstr>   Jenkins – Junit Integration  Freestyle Project (contd.) </vt:lpstr>
      <vt:lpstr>   Jenkins – Junit Integration  Freestyle Project (contd.) </vt:lpstr>
      <vt:lpstr>   Jenkins – Junit Integration  Pipeline Project</vt:lpstr>
      <vt:lpstr>   Jenkins – Junit Integration  Pipeline Project (contd.) </vt:lpstr>
      <vt:lpstr>   Jenkins – Junit Integration  Pipeline Project (contd.) </vt:lpstr>
      <vt:lpstr>   Jenkins – Junit Integration  Pipeline Project (contd.) </vt:lpstr>
      <vt:lpstr>PowerPoint Presentation</vt:lpstr>
      <vt:lpstr>NUnit Overview</vt:lpstr>
      <vt:lpstr> NUnit Plugin Installation in Jenkins</vt:lpstr>
      <vt:lpstr> NUnit FreeStyle Project</vt:lpstr>
      <vt:lpstr> NUnit FreeStyle Project</vt:lpstr>
      <vt:lpstr> NUnit Pipeline Project</vt:lpstr>
      <vt:lpstr>PowerPoint Presentation</vt:lpstr>
      <vt:lpstr>SonarQube Overview</vt:lpstr>
      <vt:lpstr>Configure Java, GitHub &amp; Maven</vt:lpstr>
      <vt:lpstr>Install Plugins</vt:lpstr>
      <vt:lpstr>Install Plugins</vt:lpstr>
      <vt:lpstr>Setup SonarQube &amp; Sonar Scanner</vt:lpstr>
      <vt:lpstr>Security Token for SonarQube Authentication</vt:lpstr>
      <vt:lpstr>Secret Text in Jenkins</vt:lpstr>
      <vt:lpstr>Configure SonarQube in Jenkins</vt:lpstr>
      <vt:lpstr>Configure Sonar Scanner</vt:lpstr>
      <vt:lpstr>Create Jenkins Maven Project</vt:lpstr>
      <vt:lpstr>PowerPoint Presentation</vt:lpstr>
      <vt:lpstr>PowerPoint Presentation</vt:lpstr>
      <vt:lpstr>PowerPoint Presentation</vt:lpstr>
      <vt:lpstr>Sonar Pipeline</vt:lpstr>
      <vt:lpstr>Pause pipeline until quality gate is computed</vt:lpstr>
      <vt:lpstr>PowerPoint Presentation</vt:lpstr>
      <vt:lpstr>Why Jenkins and Selenium?</vt:lpstr>
      <vt:lpstr>Selenium WebDriver Script </vt:lpstr>
      <vt:lpstr>Pom.xml</vt:lpstr>
      <vt:lpstr>Pom.xml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 The Basics</dc:title>
  <dc:creator>D, Manoj Reddy (Cognizant)</dc:creator>
  <cp:lastModifiedBy>V, Priya (Cognizant)</cp:lastModifiedBy>
  <cp:revision>116</cp:revision>
  <dcterms:created xsi:type="dcterms:W3CDTF">2020-06-11T05:19:03Z</dcterms:created>
  <dcterms:modified xsi:type="dcterms:W3CDTF">2020-07-01T04:52:26Z</dcterms:modified>
</cp:coreProperties>
</file>