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58"/>
  </p:notesMasterIdLst>
  <p:handoutMasterIdLst>
    <p:handoutMasterId r:id="rId59"/>
  </p:handoutMasterIdLst>
  <p:sldIdLst>
    <p:sldId id="2112" r:id="rId5"/>
    <p:sldId id="2217" r:id="rId6"/>
    <p:sldId id="2218" r:id="rId7"/>
    <p:sldId id="2219" r:id="rId8"/>
    <p:sldId id="2220" r:id="rId9"/>
    <p:sldId id="2221" r:id="rId10"/>
    <p:sldId id="2222" r:id="rId11"/>
    <p:sldId id="2223" r:id="rId12"/>
    <p:sldId id="2224" r:id="rId13"/>
    <p:sldId id="2240" r:id="rId14"/>
    <p:sldId id="2241" r:id="rId15"/>
    <p:sldId id="2263" r:id="rId16"/>
    <p:sldId id="2264" r:id="rId17"/>
    <p:sldId id="2262" r:id="rId18"/>
    <p:sldId id="2259" r:id="rId19"/>
    <p:sldId id="2239" r:id="rId20"/>
    <p:sldId id="2231" r:id="rId21"/>
    <p:sldId id="2229" r:id="rId22"/>
    <p:sldId id="2230" r:id="rId23"/>
    <p:sldId id="2232" r:id="rId24"/>
    <p:sldId id="2233" r:id="rId25"/>
    <p:sldId id="2234" r:id="rId26"/>
    <p:sldId id="2235" r:id="rId27"/>
    <p:sldId id="2236" r:id="rId28"/>
    <p:sldId id="2237" r:id="rId29"/>
    <p:sldId id="2238" r:id="rId30"/>
    <p:sldId id="2131" r:id="rId31"/>
    <p:sldId id="2212" r:id="rId32"/>
    <p:sldId id="2211" r:id="rId33"/>
    <p:sldId id="2214" r:id="rId34"/>
    <p:sldId id="2213" r:id="rId35"/>
    <p:sldId id="2215" r:id="rId36"/>
    <p:sldId id="2216" r:id="rId37"/>
    <p:sldId id="2260" r:id="rId38"/>
    <p:sldId id="2242" r:id="rId39"/>
    <p:sldId id="2243" r:id="rId40"/>
    <p:sldId id="2244" r:id="rId41"/>
    <p:sldId id="2245" r:id="rId42"/>
    <p:sldId id="2246" r:id="rId43"/>
    <p:sldId id="2247" r:id="rId44"/>
    <p:sldId id="2248" r:id="rId45"/>
    <p:sldId id="2249" r:id="rId46"/>
    <p:sldId id="2261" r:id="rId47"/>
    <p:sldId id="2256" r:id="rId48"/>
    <p:sldId id="2257" r:id="rId49"/>
    <p:sldId id="2258" r:id="rId50"/>
    <p:sldId id="2250" r:id="rId51"/>
    <p:sldId id="2251" r:id="rId52"/>
    <p:sldId id="2252" r:id="rId53"/>
    <p:sldId id="2253" r:id="rId54"/>
    <p:sldId id="2254" r:id="rId55"/>
    <p:sldId id="2255" r:id="rId56"/>
    <p:sldId id="2128" r:id="rId5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Lst>
        </p14:section>
        <p14:section name="Main Content Slides" id="{1A22F92B-4816-4B47-BC91-189589120950}">
          <p14:sldIdLst>
            <p14:sldId id="2217"/>
            <p14:sldId id="2218"/>
            <p14:sldId id="2219"/>
            <p14:sldId id="2220"/>
            <p14:sldId id="2221"/>
            <p14:sldId id="2222"/>
            <p14:sldId id="2223"/>
            <p14:sldId id="2224"/>
            <p14:sldId id="2240"/>
            <p14:sldId id="2241"/>
            <p14:sldId id="2263"/>
            <p14:sldId id="2264"/>
            <p14:sldId id="2262"/>
            <p14:sldId id="2259"/>
            <p14:sldId id="2239"/>
            <p14:sldId id="2231"/>
            <p14:sldId id="2229"/>
            <p14:sldId id="2230"/>
            <p14:sldId id="2232"/>
            <p14:sldId id="2233"/>
            <p14:sldId id="2234"/>
            <p14:sldId id="2235"/>
            <p14:sldId id="2236"/>
            <p14:sldId id="2237"/>
            <p14:sldId id="2238"/>
            <p14:sldId id="2131"/>
            <p14:sldId id="2212"/>
            <p14:sldId id="2211"/>
            <p14:sldId id="2214"/>
            <p14:sldId id="2213"/>
            <p14:sldId id="2215"/>
          </p14:sldIdLst>
        </p14:section>
        <p14:section name="Divider Slides" id="{D255E154-F5F1-7149-8630-FB0EB740939B}">
          <p14:sldIdLst>
            <p14:sldId id="2216"/>
            <p14:sldId id="2260"/>
            <p14:sldId id="2242"/>
            <p14:sldId id="2243"/>
            <p14:sldId id="2244"/>
            <p14:sldId id="2245"/>
            <p14:sldId id="2246"/>
            <p14:sldId id="2247"/>
            <p14:sldId id="2248"/>
            <p14:sldId id="2249"/>
            <p14:sldId id="2261"/>
            <p14:sldId id="2256"/>
            <p14:sldId id="2257"/>
            <p14:sldId id="2258"/>
            <p14:sldId id="2250"/>
            <p14:sldId id="2251"/>
            <p14:sldId id="2252"/>
            <p14:sldId id="2253"/>
            <p14:sldId id="2254"/>
            <p14:sldId id="2255"/>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6653-B3E9-47DE-96EC-B6AFEB751F7F}" v="3" dt="2020-06-10T10:30:23.953"/>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6879" autoAdjust="0"/>
  </p:normalViewPr>
  <p:slideViewPr>
    <p:cSldViewPr snapToGrid="0">
      <p:cViewPr varScale="1">
        <p:scale>
          <a:sx n="97" d="100"/>
          <a:sy n="97" d="100"/>
        </p:scale>
        <p:origin x="264" y="78"/>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oj Reddy (Cognizant)" userId="3aed5c54-8d17-41e4-96bc-53e3cf5c6d8d" providerId="ADAL" clId="{BBD96653-B3E9-47DE-96EC-B6AFEB751F7F}"/>
    <pc:docChg chg="custSel addSld delSld modSld sldOrd modSection">
      <pc:chgData name="D, Manoj Reddy (Cognizant)" userId="3aed5c54-8d17-41e4-96bc-53e3cf5c6d8d" providerId="ADAL" clId="{BBD96653-B3E9-47DE-96EC-B6AFEB751F7F}" dt="2020-06-11T08:04:03.317" v="319" actId="47"/>
      <pc:docMkLst>
        <pc:docMk/>
      </pc:docMkLst>
      <pc:sldChg chg="modSp mod">
        <pc:chgData name="D, Manoj Reddy (Cognizant)" userId="3aed5c54-8d17-41e4-96bc-53e3cf5c6d8d" providerId="ADAL" clId="{BBD96653-B3E9-47DE-96EC-B6AFEB751F7F}" dt="2020-06-10T07:07:15.953" v="28" actId="20577"/>
        <pc:sldMkLst>
          <pc:docMk/>
          <pc:sldMk cId="2456754670" sldId="2112"/>
        </pc:sldMkLst>
        <pc:spChg chg="mod">
          <ac:chgData name="D, Manoj Reddy (Cognizant)" userId="3aed5c54-8d17-41e4-96bc-53e3cf5c6d8d" providerId="ADAL" clId="{BBD96653-B3E9-47DE-96EC-B6AFEB751F7F}" dt="2020-06-10T07:07:09.762" v="19" actId="20577"/>
          <ac:spMkLst>
            <pc:docMk/>
            <pc:sldMk cId="2456754670" sldId="2112"/>
            <ac:spMk id="2" creationId="{00000000-0000-0000-0000-000000000000}"/>
          </ac:spMkLst>
        </pc:spChg>
        <pc:spChg chg="mod">
          <ac:chgData name="D, Manoj Reddy (Cognizant)" userId="3aed5c54-8d17-41e4-96bc-53e3cf5c6d8d" providerId="ADAL" clId="{BBD96653-B3E9-47DE-96EC-B6AFEB751F7F}" dt="2020-06-10T07:07:15.953" v="28" actId="20577"/>
          <ac:spMkLst>
            <pc:docMk/>
            <pc:sldMk cId="2456754670" sldId="2112"/>
            <ac:spMk id="5" creationId="{7617C62E-0EDE-0B4D-AC45-361F7429018C}"/>
          </ac:spMkLst>
        </pc:spChg>
      </pc:sldChg>
      <pc:sldChg chg="modSp mod">
        <pc:chgData name="D, Manoj Reddy (Cognizant)" userId="3aed5c54-8d17-41e4-96bc-53e3cf5c6d8d" providerId="ADAL" clId="{BBD96653-B3E9-47DE-96EC-B6AFEB751F7F}" dt="2020-06-10T10:10:26.610" v="125" actId="20577"/>
        <pc:sldMkLst>
          <pc:docMk/>
          <pc:sldMk cId="2173345621" sldId="2128"/>
        </pc:sldMkLst>
        <pc:spChg chg="mod">
          <ac:chgData name="D, Manoj Reddy (Cognizant)" userId="3aed5c54-8d17-41e4-96bc-53e3cf5c6d8d" providerId="ADAL" clId="{BBD96653-B3E9-47DE-96EC-B6AFEB751F7F}" dt="2020-06-10T10:09:47.241" v="98" actId="20577"/>
          <ac:spMkLst>
            <pc:docMk/>
            <pc:sldMk cId="2173345621" sldId="2128"/>
            <ac:spMk id="2" creationId="{FB1079CE-1157-1949-82DC-628D3FB1658D}"/>
          </ac:spMkLst>
        </pc:spChg>
        <pc:spChg chg="mod">
          <ac:chgData name="D, Manoj Reddy (Cognizant)" userId="3aed5c54-8d17-41e4-96bc-53e3cf5c6d8d" providerId="ADAL" clId="{BBD96653-B3E9-47DE-96EC-B6AFEB751F7F}" dt="2020-06-10T10:10:26.610" v="125" actId="20577"/>
          <ac:spMkLst>
            <pc:docMk/>
            <pc:sldMk cId="2173345621" sldId="2128"/>
            <ac:spMk id="3" creationId="{8D0AD2C5-24F5-ED48-B57A-BB5AFBAC60A6}"/>
          </ac:spMkLst>
        </pc:spChg>
      </pc:sldChg>
      <pc:sldChg chg="delSp modSp mod">
        <pc:chgData name="D, Manoj Reddy (Cognizant)" userId="3aed5c54-8d17-41e4-96bc-53e3cf5c6d8d" providerId="ADAL" clId="{BBD96653-B3E9-47DE-96EC-B6AFEB751F7F}" dt="2020-06-11T07:47:05.514" v="268"/>
        <pc:sldMkLst>
          <pc:docMk/>
          <pc:sldMk cId="458632382" sldId="2130"/>
        </pc:sldMkLst>
        <pc:spChg chg="del">
          <ac:chgData name="D, Manoj Reddy (Cognizant)" userId="3aed5c54-8d17-41e4-96bc-53e3cf5c6d8d" providerId="ADAL" clId="{BBD96653-B3E9-47DE-96EC-B6AFEB751F7F}" dt="2020-06-11T07:46:51.839" v="254" actId="478"/>
          <ac:spMkLst>
            <pc:docMk/>
            <pc:sldMk cId="458632382" sldId="2130"/>
            <ac:spMk id="29" creationId="{00000000-0000-0000-0000-000000000000}"/>
          </ac:spMkLst>
        </pc:spChg>
        <pc:spChg chg="del mod">
          <ac:chgData name="D, Manoj Reddy (Cognizant)" userId="3aed5c54-8d17-41e4-96bc-53e3cf5c6d8d" providerId="ADAL" clId="{BBD96653-B3E9-47DE-96EC-B6AFEB751F7F}" dt="2020-06-11T07:47:05.514" v="268"/>
          <ac:spMkLst>
            <pc:docMk/>
            <pc:sldMk cId="458632382" sldId="2130"/>
            <ac:spMk id="35" creationId="{00000000-0000-0000-0000-000000000000}"/>
          </ac:spMkLst>
        </pc:spChg>
        <pc:spChg chg="del">
          <ac:chgData name="D, Manoj Reddy (Cognizant)" userId="3aed5c54-8d17-41e4-96bc-53e3cf5c6d8d" providerId="ADAL" clId="{BBD96653-B3E9-47DE-96EC-B6AFEB751F7F}" dt="2020-06-11T07:46:35.582" v="235" actId="478"/>
          <ac:spMkLst>
            <pc:docMk/>
            <pc:sldMk cId="458632382" sldId="2130"/>
            <ac:spMk id="63" creationId="{00000000-0000-0000-0000-000000000000}"/>
          </ac:spMkLst>
        </pc:spChg>
        <pc:spChg chg="del mod">
          <ac:chgData name="D, Manoj Reddy (Cognizant)" userId="3aed5c54-8d17-41e4-96bc-53e3cf5c6d8d" providerId="ADAL" clId="{BBD96653-B3E9-47DE-96EC-B6AFEB751F7F}" dt="2020-06-11T07:46:51.842" v="256"/>
          <ac:spMkLst>
            <pc:docMk/>
            <pc:sldMk cId="458632382" sldId="2130"/>
            <ac:spMk id="64" creationId="{00000000-0000-0000-0000-000000000000}"/>
          </ac:spMkLst>
        </pc:spChg>
        <pc:spChg chg="del">
          <ac:chgData name="D, Manoj Reddy (Cognizant)" userId="3aed5c54-8d17-41e4-96bc-53e3cf5c6d8d" providerId="ADAL" clId="{BBD96653-B3E9-47DE-96EC-B6AFEB751F7F}" dt="2020-06-11T07:46:32.930" v="234" actId="478"/>
          <ac:spMkLst>
            <pc:docMk/>
            <pc:sldMk cId="458632382" sldId="2130"/>
            <ac:spMk id="65" creationId="{00000000-0000-0000-0000-000000000000}"/>
          </ac:spMkLst>
        </pc:spChg>
        <pc:grpChg chg="del">
          <ac:chgData name="D, Manoj Reddy (Cognizant)" userId="3aed5c54-8d17-41e4-96bc-53e3cf5c6d8d" providerId="ADAL" clId="{BBD96653-B3E9-47DE-96EC-B6AFEB751F7F}" dt="2020-06-11T07:47:05.509" v="266" actId="478"/>
          <ac:grpSpMkLst>
            <pc:docMk/>
            <pc:sldMk cId="458632382" sldId="2130"/>
            <ac:grpSpMk id="48" creationId="{00000000-0000-0000-0000-000000000000}"/>
          </ac:grpSpMkLst>
        </pc:grpChg>
      </pc:sldChg>
      <pc:sldChg chg="modSp mod">
        <pc:chgData name="D, Manoj Reddy (Cognizant)" userId="3aed5c54-8d17-41e4-96bc-53e3cf5c6d8d" providerId="ADAL" clId="{BBD96653-B3E9-47DE-96EC-B6AFEB751F7F}" dt="2020-06-10T14:22:17.210" v="212" actId="113"/>
        <pc:sldMkLst>
          <pc:docMk/>
          <pc:sldMk cId="2639826166" sldId="2131"/>
        </pc:sldMkLst>
        <pc:spChg chg="mod">
          <ac:chgData name="D, Manoj Reddy (Cognizant)" userId="3aed5c54-8d17-41e4-96bc-53e3cf5c6d8d" providerId="ADAL" clId="{BBD96653-B3E9-47DE-96EC-B6AFEB751F7F}" dt="2020-06-10T14:22:17.210" v="212" actId="113"/>
          <ac:spMkLst>
            <pc:docMk/>
            <pc:sldMk cId="2639826166" sldId="2131"/>
            <ac:spMk id="4" creationId="{00000000-0000-0000-0000-000000000000}"/>
          </ac:spMkLst>
        </pc:spChg>
      </pc:sldChg>
      <pc:sldChg chg="del">
        <pc:chgData name="D, Manoj Reddy (Cognizant)" userId="3aed5c54-8d17-41e4-96bc-53e3cf5c6d8d" providerId="ADAL" clId="{BBD96653-B3E9-47DE-96EC-B6AFEB751F7F}" dt="2020-06-10T09:14:10.235" v="55" actId="2696"/>
        <pc:sldMkLst>
          <pc:docMk/>
          <pc:sldMk cId="4131860247" sldId="2132"/>
        </pc:sldMkLst>
      </pc:sldChg>
      <pc:sldChg chg="ord">
        <pc:chgData name="D, Manoj Reddy (Cognizant)" userId="3aed5c54-8d17-41e4-96bc-53e3cf5c6d8d" providerId="ADAL" clId="{BBD96653-B3E9-47DE-96EC-B6AFEB751F7F}" dt="2020-06-11T07:52:58.517" v="275"/>
        <pc:sldMkLst>
          <pc:docMk/>
          <pc:sldMk cId="815748328" sldId="2133"/>
        </pc:sldMkLst>
      </pc:sldChg>
      <pc:sldChg chg="del">
        <pc:chgData name="D, Manoj Reddy (Cognizant)" userId="3aed5c54-8d17-41e4-96bc-53e3cf5c6d8d" providerId="ADAL" clId="{BBD96653-B3E9-47DE-96EC-B6AFEB751F7F}" dt="2020-06-11T07:44:56.597" v="233" actId="47"/>
        <pc:sldMkLst>
          <pc:docMk/>
          <pc:sldMk cId="108942526" sldId="2136"/>
        </pc:sldMkLst>
      </pc:sldChg>
      <pc:sldChg chg="del ord">
        <pc:chgData name="D, Manoj Reddy (Cognizant)" userId="3aed5c54-8d17-41e4-96bc-53e3cf5c6d8d" providerId="ADAL" clId="{BBD96653-B3E9-47DE-96EC-B6AFEB751F7F}" dt="2020-06-10T10:27:54.359" v="133" actId="2696"/>
        <pc:sldMkLst>
          <pc:docMk/>
          <pc:sldMk cId="1429418124" sldId="2137"/>
        </pc:sldMkLst>
      </pc:sldChg>
      <pc:sldChg chg="del">
        <pc:chgData name="D, Manoj Reddy (Cognizant)" userId="3aed5c54-8d17-41e4-96bc-53e3cf5c6d8d" providerId="ADAL" clId="{BBD96653-B3E9-47DE-96EC-B6AFEB751F7F}" dt="2020-06-11T07:39:09.009" v="226" actId="47"/>
        <pc:sldMkLst>
          <pc:docMk/>
          <pc:sldMk cId="1467840525" sldId="2139"/>
        </pc:sldMkLst>
      </pc:sldChg>
      <pc:sldChg chg="del ord">
        <pc:chgData name="D, Manoj Reddy (Cognizant)" userId="3aed5c54-8d17-41e4-96bc-53e3cf5c6d8d" providerId="ADAL" clId="{BBD96653-B3E9-47DE-96EC-B6AFEB751F7F}" dt="2020-06-11T07:51:06.371" v="273" actId="47"/>
        <pc:sldMkLst>
          <pc:docMk/>
          <pc:sldMk cId="2561194701" sldId="2141"/>
        </pc:sldMkLst>
      </pc:sldChg>
      <pc:sldChg chg="del">
        <pc:chgData name="D, Manoj Reddy (Cognizant)" userId="3aed5c54-8d17-41e4-96bc-53e3cf5c6d8d" providerId="ADAL" clId="{BBD96653-B3E9-47DE-96EC-B6AFEB751F7F}" dt="2020-06-11T07:39:11.744" v="227" actId="47"/>
        <pc:sldMkLst>
          <pc:docMk/>
          <pc:sldMk cId="3453495879" sldId="2142"/>
        </pc:sldMkLst>
      </pc:sldChg>
      <pc:sldChg chg="del">
        <pc:chgData name="D, Manoj Reddy (Cognizant)" userId="3aed5c54-8d17-41e4-96bc-53e3cf5c6d8d" providerId="ADAL" clId="{BBD96653-B3E9-47DE-96EC-B6AFEB751F7F}" dt="2020-06-11T07:40:50.676" v="229" actId="47"/>
        <pc:sldMkLst>
          <pc:docMk/>
          <pc:sldMk cId="3898272048" sldId="2148"/>
        </pc:sldMkLst>
      </pc:sldChg>
      <pc:sldChg chg="del">
        <pc:chgData name="D, Manoj Reddy (Cognizant)" userId="3aed5c54-8d17-41e4-96bc-53e3cf5c6d8d" providerId="ADAL" clId="{BBD96653-B3E9-47DE-96EC-B6AFEB751F7F}" dt="2020-06-11T07:40:42.890" v="228" actId="47"/>
        <pc:sldMkLst>
          <pc:docMk/>
          <pc:sldMk cId="1273800456" sldId="2149"/>
        </pc:sldMkLst>
      </pc:sldChg>
      <pc:sldChg chg="del">
        <pc:chgData name="D, Manoj Reddy (Cognizant)" userId="3aed5c54-8d17-41e4-96bc-53e3cf5c6d8d" providerId="ADAL" clId="{BBD96653-B3E9-47DE-96EC-B6AFEB751F7F}" dt="2020-06-11T07:31:16.044" v="222" actId="47"/>
        <pc:sldMkLst>
          <pc:docMk/>
          <pc:sldMk cId="4103751307" sldId="2150"/>
        </pc:sldMkLst>
      </pc:sldChg>
      <pc:sldChg chg="del">
        <pc:chgData name="D, Manoj Reddy (Cognizant)" userId="3aed5c54-8d17-41e4-96bc-53e3cf5c6d8d" providerId="ADAL" clId="{BBD96653-B3E9-47DE-96EC-B6AFEB751F7F}" dt="2020-06-11T07:50:05.770" v="272" actId="47"/>
        <pc:sldMkLst>
          <pc:docMk/>
          <pc:sldMk cId="3660286245" sldId="2151"/>
        </pc:sldMkLst>
      </pc:sldChg>
      <pc:sldChg chg="del">
        <pc:chgData name="D, Manoj Reddy (Cognizant)" userId="3aed5c54-8d17-41e4-96bc-53e3cf5c6d8d" providerId="ADAL" clId="{BBD96653-B3E9-47DE-96EC-B6AFEB751F7F}" dt="2020-06-11T07:41:15.730" v="230" actId="2696"/>
        <pc:sldMkLst>
          <pc:docMk/>
          <pc:sldMk cId="3610362277" sldId="2152"/>
        </pc:sldMkLst>
      </pc:sldChg>
      <pc:sldChg chg="del">
        <pc:chgData name="D, Manoj Reddy (Cognizant)" userId="3aed5c54-8d17-41e4-96bc-53e3cf5c6d8d" providerId="ADAL" clId="{BBD96653-B3E9-47DE-96EC-B6AFEB751F7F}" dt="2020-06-11T07:49:57.792" v="271" actId="47"/>
        <pc:sldMkLst>
          <pc:docMk/>
          <pc:sldMk cId="1439020391" sldId="2156"/>
        </pc:sldMkLst>
      </pc:sldChg>
      <pc:sldChg chg="modSp del mod">
        <pc:chgData name="D, Manoj Reddy (Cognizant)" userId="3aed5c54-8d17-41e4-96bc-53e3cf5c6d8d" providerId="ADAL" clId="{BBD96653-B3E9-47DE-96EC-B6AFEB751F7F}" dt="2020-06-11T07:49:52.477" v="270" actId="47"/>
        <pc:sldMkLst>
          <pc:docMk/>
          <pc:sldMk cId="3870784431" sldId="2157"/>
        </pc:sldMkLst>
        <pc:spChg chg="mod">
          <ac:chgData name="D, Manoj Reddy (Cognizant)" userId="3aed5c54-8d17-41e4-96bc-53e3cf5c6d8d" providerId="ADAL" clId="{BBD96653-B3E9-47DE-96EC-B6AFEB751F7F}" dt="2020-06-10T10:29:08.479" v="165" actId="20577"/>
          <ac:spMkLst>
            <pc:docMk/>
            <pc:sldMk cId="3870784431" sldId="2157"/>
            <ac:spMk id="4" creationId="{4BCE1D04-0A9E-5D41-992E-0FA6F4F8B1DE}"/>
          </ac:spMkLst>
        </pc:spChg>
      </pc:sldChg>
      <pc:sldChg chg="del">
        <pc:chgData name="D, Manoj Reddy (Cognizant)" userId="3aed5c54-8d17-41e4-96bc-53e3cf5c6d8d" providerId="ADAL" clId="{BBD96653-B3E9-47DE-96EC-B6AFEB751F7F}" dt="2020-06-11T07:49:38.484" v="269" actId="2696"/>
        <pc:sldMkLst>
          <pc:docMk/>
          <pc:sldMk cId="984735167" sldId="2158"/>
        </pc:sldMkLst>
      </pc:sldChg>
      <pc:sldChg chg="del">
        <pc:chgData name="D, Manoj Reddy (Cognizant)" userId="3aed5c54-8d17-41e4-96bc-53e3cf5c6d8d" providerId="ADAL" clId="{BBD96653-B3E9-47DE-96EC-B6AFEB751F7F}" dt="2020-06-11T07:30:59.618" v="217" actId="47"/>
        <pc:sldMkLst>
          <pc:docMk/>
          <pc:sldMk cId="1938491695" sldId="2159"/>
        </pc:sldMkLst>
      </pc:sldChg>
      <pc:sldChg chg="del">
        <pc:chgData name="D, Manoj Reddy (Cognizant)" userId="3aed5c54-8d17-41e4-96bc-53e3cf5c6d8d" providerId="ADAL" clId="{BBD96653-B3E9-47DE-96EC-B6AFEB751F7F}" dt="2020-06-11T07:31:13.890" v="220" actId="47"/>
        <pc:sldMkLst>
          <pc:docMk/>
          <pc:sldMk cId="373639832" sldId="2160"/>
        </pc:sldMkLst>
      </pc:sldChg>
      <pc:sldChg chg="del">
        <pc:chgData name="D, Manoj Reddy (Cognizant)" userId="3aed5c54-8d17-41e4-96bc-53e3cf5c6d8d" providerId="ADAL" clId="{BBD96653-B3E9-47DE-96EC-B6AFEB751F7F}" dt="2020-06-10T10:06:06.286" v="58" actId="2696"/>
        <pc:sldMkLst>
          <pc:docMk/>
          <pc:sldMk cId="3931421368" sldId="2165"/>
        </pc:sldMkLst>
      </pc:sldChg>
      <pc:sldChg chg="del">
        <pc:chgData name="D, Manoj Reddy (Cognizant)" userId="3aed5c54-8d17-41e4-96bc-53e3cf5c6d8d" providerId="ADAL" clId="{BBD96653-B3E9-47DE-96EC-B6AFEB751F7F}" dt="2020-06-10T10:06:10.460" v="59" actId="2696"/>
        <pc:sldMkLst>
          <pc:docMk/>
          <pc:sldMk cId="3696870236" sldId="2166"/>
        </pc:sldMkLst>
      </pc:sldChg>
      <pc:sldChg chg="del">
        <pc:chgData name="D, Manoj Reddy (Cognizant)" userId="3aed5c54-8d17-41e4-96bc-53e3cf5c6d8d" providerId="ADAL" clId="{BBD96653-B3E9-47DE-96EC-B6AFEB751F7F}" dt="2020-06-10T10:06:15.324" v="60" actId="2696"/>
        <pc:sldMkLst>
          <pc:docMk/>
          <pc:sldMk cId="4095066093" sldId="2168"/>
        </pc:sldMkLst>
      </pc:sldChg>
      <pc:sldChg chg="del">
        <pc:chgData name="D, Manoj Reddy (Cognizant)" userId="3aed5c54-8d17-41e4-96bc-53e3cf5c6d8d" providerId="ADAL" clId="{BBD96653-B3E9-47DE-96EC-B6AFEB751F7F}" dt="2020-06-10T10:06:19.552" v="61" actId="2696"/>
        <pc:sldMkLst>
          <pc:docMk/>
          <pc:sldMk cId="2298249069" sldId="2169"/>
        </pc:sldMkLst>
      </pc:sldChg>
      <pc:sldChg chg="del">
        <pc:chgData name="D, Manoj Reddy (Cognizant)" userId="3aed5c54-8d17-41e4-96bc-53e3cf5c6d8d" providerId="ADAL" clId="{BBD96653-B3E9-47DE-96EC-B6AFEB751F7F}" dt="2020-06-11T08:03:51.172" v="317" actId="47"/>
        <pc:sldMkLst>
          <pc:docMk/>
          <pc:sldMk cId="1304911257" sldId="2171"/>
        </pc:sldMkLst>
      </pc:sldChg>
      <pc:sldChg chg="del">
        <pc:chgData name="D, Manoj Reddy (Cognizant)" userId="3aed5c54-8d17-41e4-96bc-53e3cf5c6d8d" providerId="ADAL" clId="{BBD96653-B3E9-47DE-96EC-B6AFEB751F7F}" dt="2020-06-11T08:04:00.202" v="318" actId="47"/>
        <pc:sldMkLst>
          <pc:docMk/>
          <pc:sldMk cId="257155040" sldId="2172"/>
        </pc:sldMkLst>
      </pc:sldChg>
      <pc:sldChg chg="del">
        <pc:chgData name="D, Manoj Reddy (Cognizant)" userId="3aed5c54-8d17-41e4-96bc-53e3cf5c6d8d" providerId="ADAL" clId="{BBD96653-B3E9-47DE-96EC-B6AFEB751F7F}" dt="2020-06-11T08:04:03.317" v="319" actId="47"/>
        <pc:sldMkLst>
          <pc:docMk/>
          <pc:sldMk cId="2735703780" sldId="2173"/>
        </pc:sldMkLst>
      </pc:sldChg>
      <pc:sldChg chg="del">
        <pc:chgData name="D, Manoj Reddy (Cognizant)" userId="3aed5c54-8d17-41e4-96bc-53e3cf5c6d8d" providerId="ADAL" clId="{BBD96653-B3E9-47DE-96EC-B6AFEB751F7F}" dt="2020-06-11T07:55:53.399" v="282" actId="47"/>
        <pc:sldMkLst>
          <pc:docMk/>
          <pc:sldMk cId="3531488049" sldId="2177"/>
        </pc:sldMkLst>
      </pc:sldChg>
      <pc:sldChg chg="delSp modSp del mod">
        <pc:chgData name="D, Manoj Reddy (Cognizant)" userId="3aed5c54-8d17-41e4-96bc-53e3cf5c6d8d" providerId="ADAL" clId="{BBD96653-B3E9-47DE-96EC-B6AFEB751F7F}" dt="2020-06-11T07:56:37.300" v="315" actId="2696"/>
        <pc:sldMkLst>
          <pc:docMk/>
          <pc:sldMk cId="511934705" sldId="2178"/>
        </pc:sldMkLst>
        <pc:spChg chg="del mod">
          <ac:chgData name="D, Manoj Reddy (Cognizant)" userId="3aed5c54-8d17-41e4-96bc-53e3cf5c6d8d" providerId="ADAL" clId="{BBD96653-B3E9-47DE-96EC-B6AFEB751F7F}" dt="2020-06-11T07:56:20.046" v="284" actId="478"/>
          <ac:spMkLst>
            <pc:docMk/>
            <pc:sldMk cId="511934705" sldId="2178"/>
            <ac:spMk id="6" creationId="{00000000-0000-0000-0000-000000000000}"/>
          </ac:spMkLst>
        </pc:spChg>
        <pc:spChg chg="del mod">
          <ac:chgData name="D, Manoj Reddy (Cognizant)" userId="3aed5c54-8d17-41e4-96bc-53e3cf5c6d8d" providerId="ADAL" clId="{BBD96653-B3E9-47DE-96EC-B6AFEB751F7F}" dt="2020-06-11T07:56:29.219" v="313"/>
          <ac:spMkLst>
            <pc:docMk/>
            <pc:sldMk cId="511934705" sldId="2178"/>
            <ac:spMk id="15" creationId="{00000000-0000-0000-0000-000000000000}"/>
          </ac:spMkLst>
        </pc:spChg>
        <pc:cxnChg chg="del">
          <ac:chgData name="D, Manoj Reddy (Cognizant)" userId="3aed5c54-8d17-41e4-96bc-53e3cf5c6d8d" providerId="ADAL" clId="{BBD96653-B3E9-47DE-96EC-B6AFEB751F7F}" dt="2020-06-11T07:56:29.215" v="311" actId="478"/>
          <ac:cxnSpMkLst>
            <pc:docMk/>
            <pc:sldMk cId="511934705" sldId="2178"/>
            <ac:cxnSpMk id="14" creationId="{00000000-0000-0000-0000-000000000000}"/>
          </ac:cxnSpMkLst>
        </pc:cxnChg>
        <pc:cxnChg chg="del">
          <ac:chgData name="D, Manoj Reddy (Cognizant)" userId="3aed5c54-8d17-41e4-96bc-53e3cf5c6d8d" providerId="ADAL" clId="{BBD96653-B3E9-47DE-96EC-B6AFEB751F7F}" dt="2020-06-11T07:56:32.810" v="314" actId="478"/>
          <ac:cxnSpMkLst>
            <pc:docMk/>
            <pc:sldMk cId="511934705" sldId="2178"/>
            <ac:cxnSpMk id="19" creationId="{00000000-0000-0000-0000-000000000000}"/>
          </ac:cxnSpMkLst>
        </pc:cxnChg>
      </pc:sldChg>
      <pc:sldChg chg="del">
        <pc:chgData name="D, Manoj Reddy (Cognizant)" userId="3aed5c54-8d17-41e4-96bc-53e3cf5c6d8d" providerId="ADAL" clId="{BBD96653-B3E9-47DE-96EC-B6AFEB751F7F}" dt="2020-06-10T10:07:30.984" v="62" actId="2696"/>
        <pc:sldMkLst>
          <pc:docMk/>
          <pc:sldMk cId="844417768" sldId="2181"/>
        </pc:sldMkLst>
      </pc:sldChg>
      <pc:sldChg chg="del">
        <pc:chgData name="D, Manoj Reddy (Cognizant)" userId="3aed5c54-8d17-41e4-96bc-53e3cf5c6d8d" providerId="ADAL" clId="{BBD96653-B3E9-47DE-96EC-B6AFEB751F7F}" dt="2020-06-10T10:07:33.493" v="63" actId="2696"/>
        <pc:sldMkLst>
          <pc:docMk/>
          <pc:sldMk cId="2334561556" sldId="2182"/>
        </pc:sldMkLst>
      </pc:sldChg>
      <pc:sldChg chg="del">
        <pc:chgData name="D, Manoj Reddy (Cognizant)" userId="3aed5c54-8d17-41e4-96bc-53e3cf5c6d8d" providerId="ADAL" clId="{BBD96653-B3E9-47DE-96EC-B6AFEB751F7F}" dt="2020-06-10T10:07:36.475" v="64" actId="2696"/>
        <pc:sldMkLst>
          <pc:docMk/>
          <pc:sldMk cId="2441966584" sldId="2183"/>
        </pc:sldMkLst>
      </pc:sldChg>
      <pc:sldChg chg="del">
        <pc:chgData name="D, Manoj Reddy (Cognizant)" userId="3aed5c54-8d17-41e4-96bc-53e3cf5c6d8d" providerId="ADAL" clId="{BBD96653-B3E9-47DE-96EC-B6AFEB751F7F}" dt="2020-06-10T10:07:42.082" v="65" actId="2696"/>
        <pc:sldMkLst>
          <pc:docMk/>
          <pc:sldMk cId="295133791" sldId="2184"/>
        </pc:sldMkLst>
      </pc:sldChg>
      <pc:sldChg chg="del">
        <pc:chgData name="D, Manoj Reddy (Cognizant)" userId="3aed5c54-8d17-41e4-96bc-53e3cf5c6d8d" providerId="ADAL" clId="{BBD96653-B3E9-47DE-96EC-B6AFEB751F7F}" dt="2020-06-10T10:07:44.351" v="66" actId="2696"/>
        <pc:sldMkLst>
          <pc:docMk/>
          <pc:sldMk cId="1302336715" sldId="2185"/>
        </pc:sldMkLst>
      </pc:sldChg>
      <pc:sldChg chg="del">
        <pc:chgData name="D, Manoj Reddy (Cognizant)" userId="3aed5c54-8d17-41e4-96bc-53e3cf5c6d8d" providerId="ADAL" clId="{BBD96653-B3E9-47DE-96EC-B6AFEB751F7F}" dt="2020-06-11T07:33:56.233" v="225" actId="47"/>
        <pc:sldMkLst>
          <pc:docMk/>
          <pc:sldMk cId="3844424207" sldId="2187"/>
        </pc:sldMkLst>
      </pc:sldChg>
      <pc:sldChg chg="del">
        <pc:chgData name="D, Manoj Reddy (Cognizant)" userId="3aed5c54-8d17-41e4-96bc-53e3cf5c6d8d" providerId="ADAL" clId="{BBD96653-B3E9-47DE-96EC-B6AFEB751F7F}" dt="2020-06-11T07:42:12.129" v="231" actId="47"/>
        <pc:sldMkLst>
          <pc:docMk/>
          <pc:sldMk cId="3590201362" sldId="2188"/>
        </pc:sldMkLst>
      </pc:sldChg>
      <pc:sldChg chg="del">
        <pc:chgData name="D, Manoj Reddy (Cognizant)" userId="3aed5c54-8d17-41e4-96bc-53e3cf5c6d8d" providerId="ADAL" clId="{BBD96653-B3E9-47DE-96EC-B6AFEB751F7F}" dt="2020-06-11T07:30:50.343" v="214" actId="2696"/>
        <pc:sldMkLst>
          <pc:docMk/>
          <pc:sldMk cId="1758881409" sldId="2190"/>
        </pc:sldMkLst>
      </pc:sldChg>
      <pc:sldChg chg="del">
        <pc:chgData name="D, Manoj Reddy (Cognizant)" userId="3aed5c54-8d17-41e4-96bc-53e3cf5c6d8d" providerId="ADAL" clId="{BBD96653-B3E9-47DE-96EC-B6AFEB751F7F}" dt="2020-06-10T10:09:25.980" v="72" actId="2696"/>
        <pc:sldMkLst>
          <pc:docMk/>
          <pc:sldMk cId="1358012371" sldId="2191"/>
        </pc:sldMkLst>
      </pc:sldChg>
      <pc:sldChg chg="del">
        <pc:chgData name="D, Manoj Reddy (Cognizant)" userId="3aed5c54-8d17-41e4-96bc-53e3cf5c6d8d" providerId="ADAL" clId="{BBD96653-B3E9-47DE-96EC-B6AFEB751F7F}" dt="2020-06-10T10:08:19.722" v="67" actId="2696"/>
        <pc:sldMkLst>
          <pc:docMk/>
          <pc:sldMk cId="546798276" sldId="2192"/>
        </pc:sldMkLst>
      </pc:sldChg>
      <pc:sldChg chg="ord">
        <pc:chgData name="D, Manoj Reddy (Cognizant)" userId="3aed5c54-8d17-41e4-96bc-53e3cf5c6d8d" providerId="ADAL" clId="{BBD96653-B3E9-47DE-96EC-B6AFEB751F7F}" dt="2020-06-10T10:08:37.439" v="69"/>
        <pc:sldMkLst>
          <pc:docMk/>
          <pc:sldMk cId="2374579211" sldId="2193"/>
        </pc:sldMkLst>
      </pc:sldChg>
      <pc:sldChg chg="del ord">
        <pc:chgData name="D, Manoj Reddy (Cognizant)" userId="3aed5c54-8d17-41e4-96bc-53e3cf5c6d8d" providerId="ADAL" clId="{BBD96653-B3E9-47DE-96EC-B6AFEB751F7F}" dt="2020-06-11T07:30:47.700" v="213" actId="2696"/>
        <pc:sldMkLst>
          <pc:docMk/>
          <pc:sldMk cId="822855167" sldId="2194"/>
        </pc:sldMkLst>
      </pc:sldChg>
      <pc:sldChg chg="del">
        <pc:chgData name="D, Manoj Reddy (Cognizant)" userId="3aed5c54-8d17-41e4-96bc-53e3cf5c6d8d" providerId="ADAL" clId="{BBD96653-B3E9-47DE-96EC-B6AFEB751F7F}" dt="2020-06-11T07:32:01.407" v="224" actId="47"/>
        <pc:sldMkLst>
          <pc:docMk/>
          <pc:sldMk cId="1651605837" sldId="2195"/>
        </pc:sldMkLst>
      </pc:sldChg>
      <pc:sldChg chg="del">
        <pc:chgData name="D, Manoj Reddy (Cognizant)" userId="3aed5c54-8d17-41e4-96bc-53e3cf5c6d8d" providerId="ADAL" clId="{BBD96653-B3E9-47DE-96EC-B6AFEB751F7F}" dt="2020-06-10T10:39:10.341" v="185" actId="2696"/>
        <pc:sldMkLst>
          <pc:docMk/>
          <pc:sldMk cId="1690160870" sldId="2196"/>
        </pc:sldMkLst>
      </pc:sldChg>
      <pc:sldChg chg="del">
        <pc:chgData name="D, Manoj Reddy (Cognizant)" userId="3aed5c54-8d17-41e4-96bc-53e3cf5c6d8d" providerId="ADAL" clId="{BBD96653-B3E9-47DE-96EC-B6AFEB751F7F}" dt="2020-06-11T07:30:56.375" v="215" actId="47"/>
        <pc:sldMkLst>
          <pc:docMk/>
          <pc:sldMk cId="3106872346" sldId="2197"/>
        </pc:sldMkLst>
      </pc:sldChg>
      <pc:sldChg chg="del">
        <pc:chgData name="D, Manoj Reddy (Cognizant)" userId="3aed5c54-8d17-41e4-96bc-53e3cf5c6d8d" providerId="ADAL" clId="{BBD96653-B3E9-47DE-96EC-B6AFEB751F7F}" dt="2020-06-11T07:30:57.547" v="216" actId="47"/>
        <pc:sldMkLst>
          <pc:docMk/>
          <pc:sldMk cId="4174761956" sldId="2198"/>
        </pc:sldMkLst>
      </pc:sldChg>
      <pc:sldChg chg="del">
        <pc:chgData name="D, Manoj Reddy (Cognizant)" userId="3aed5c54-8d17-41e4-96bc-53e3cf5c6d8d" providerId="ADAL" clId="{BBD96653-B3E9-47DE-96EC-B6AFEB751F7F}" dt="2020-06-11T07:31:15.288" v="221" actId="47"/>
        <pc:sldMkLst>
          <pc:docMk/>
          <pc:sldMk cId="2524168640" sldId="2199"/>
        </pc:sldMkLst>
      </pc:sldChg>
      <pc:sldChg chg="del">
        <pc:chgData name="D, Manoj Reddy (Cognizant)" userId="3aed5c54-8d17-41e4-96bc-53e3cf5c6d8d" providerId="ADAL" clId="{BBD96653-B3E9-47DE-96EC-B6AFEB751F7F}" dt="2020-06-11T07:59:48.730" v="316" actId="47"/>
        <pc:sldMkLst>
          <pc:docMk/>
          <pc:sldMk cId="555651332" sldId="2202"/>
        </pc:sldMkLst>
      </pc:sldChg>
      <pc:sldChg chg="addSp delSp modSp mod ord">
        <pc:chgData name="D, Manoj Reddy (Cognizant)" userId="3aed5c54-8d17-41e4-96bc-53e3cf5c6d8d" providerId="ADAL" clId="{BBD96653-B3E9-47DE-96EC-B6AFEB751F7F}" dt="2020-06-11T07:54:27.299" v="281"/>
        <pc:sldMkLst>
          <pc:docMk/>
          <pc:sldMk cId="3893473663" sldId="2203"/>
        </pc:sldMkLst>
        <pc:picChg chg="del">
          <ac:chgData name="D, Manoj Reddy (Cognizant)" userId="3aed5c54-8d17-41e4-96bc-53e3cf5c6d8d" providerId="ADAL" clId="{BBD96653-B3E9-47DE-96EC-B6AFEB751F7F}" dt="2020-06-10T10:22:51.545" v="131" actId="478"/>
          <ac:picMkLst>
            <pc:docMk/>
            <pc:sldMk cId="3893473663" sldId="2203"/>
            <ac:picMk id="6" creationId="{00000000-0000-0000-0000-000000000000}"/>
          </ac:picMkLst>
        </pc:picChg>
        <pc:picChg chg="add mod">
          <ac:chgData name="D, Manoj Reddy (Cognizant)" userId="3aed5c54-8d17-41e4-96bc-53e3cf5c6d8d" providerId="ADAL" clId="{BBD96653-B3E9-47DE-96EC-B6AFEB751F7F}" dt="2020-06-10T10:22:55.543" v="132" actId="1076"/>
          <ac:picMkLst>
            <pc:docMk/>
            <pc:sldMk cId="3893473663" sldId="2203"/>
            <ac:picMk id="7" creationId="{3B029026-1A10-4B32-8CCB-0BDD356EC400}"/>
          </ac:picMkLst>
        </pc:picChg>
      </pc:sldChg>
      <pc:sldChg chg="addSp delSp modSp new mod">
        <pc:chgData name="D, Manoj Reddy (Cognizant)" userId="3aed5c54-8d17-41e4-96bc-53e3cf5c6d8d" providerId="ADAL" clId="{BBD96653-B3E9-47DE-96EC-B6AFEB751F7F}" dt="2020-06-10T10:30:31.153" v="184" actId="20577"/>
        <pc:sldMkLst>
          <pc:docMk/>
          <pc:sldMk cId="653137931" sldId="2204"/>
        </pc:sldMkLst>
        <pc:spChg chg="mod">
          <ac:chgData name="D, Manoj Reddy (Cognizant)" userId="3aed5c54-8d17-41e4-96bc-53e3cf5c6d8d" providerId="ADAL" clId="{BBD96653-B3E9-47DE-96EC-B6AFEB751F7F}" dt="2020-06-10T10:30:31.153" v="184" actId="20577"/>
          <ac:spMkLst>
            <pc:docMk/>
            <pc:sldMk cId="653137931" sldId="2204"/>
            <ac:spMk id="2" creationId="{661E111F-D240-4495-B881-68D1964BCEF3}"/>
          </ac:spMkLst>
        </pc:spChg>
        <pc:spChg chg="del">
          <ac:chgData name="D, Manoj Reddy (Cognizant)" userId="3aed5c54-8d17-41e4-96bc-53e3cf5c6d8d" providerId="ADAL" clId="{BBD96653-B3E9-47DE-96EC-B6AFEB751F7F}" dt="2020-06-10T10:30:15.571" v="167"/>
          <ac:spMkLst>
            <pc:docMk/>
            <pc:sldMk cId="653137931" sldId="2204"/>
            <ac:spMk id="5" creationId="{C4A45A1F-A2F3-4172-AD10-4DBA8FFBD37B}"/>
          </ac:spMkLst>
        </pc:spChg>
        <pc:spChg chg="del">
          <ac:chgData name="D, Manoj Reddy (Cognizant)" userId="3aed5c54-8d17-41e4-96bc-53e3cf5c6d8d" providerId="ADAL" clId="{BBD96653-B3E9-47DE-96EC-B6AFEB751F7F}" dt="2020-06-10T10:30:23.953" v="168"/>
          <ac:spMkLst>
            <pc:docMk/>
            <pc:sldMk cId="653137931" sldId="2204"/>
            <ac:spMk id="6" creationId="{1D4E5F30-B058-45DA-8D90-A50CA9C6AFE8}"/>
          </ac:spMkLst>
        </pc:spChg>
        <pc:picChg chg="add mod">
          <ac:chgData name="D, Manoj Reddy (Cognizant)" userId="3aed5c54-8d17-41e4-96bc-53e3cf5c6d8d" providerId="ADAL" clId="{BBD96653-B3E9-47DE-96EC-B6AFEB751F7F}" dt="2020-06-10T10:30:15.571" v="167"/>
          <ac:picMkLst>
            <pc:docMk/>
            <pc:sldMk cId="653137931" sldId="2204"/>
            <ac:picMk id="7" creationId="{0034AE54-0041-4793-8B0E-6ADFBE9B2974}"/>
          </ac:picMkLst>
        </pc:picChg>
        <pc:picChg chg="add mod">
          <ac:chgData name="D, Manoj Reddy (Cognizant)" userId="3aed5c54-8d17-41e4-96bc-53e3cf5c6d8d" providerId="ADAL" clId="{BBD96653-B3E9-47DE-96EC-B6AFEB751F7F}" dt="2020-06-10T10:30:23.953" v="168"/>
          <ac:picMkLst>
            <pc:docMk/>
            <pc:sldMk cId="653137931" sldId="2204"/>
            <ac:picMk id="8" creationId="{038734C4-FF8B-484D-A381-711FEB8520CA}"/>
          </ac:picMkLst>
        </pc:picChg>
      </pc:sldChg>
      <pc:sldChg chg="del">
        <pc:chgData name="D, Manoj Reddy (Cognizant)" userId="3aed5c54-8d17-41e4-96bc-53e3cf5c6d8d" providerId="ADAL" clId="{BBD96653-B3E9-47DE-96EC-B6AFEB751F7F}" dt="2020-06-11T07:44:30.042" v="232" actId="47"/>
        <pc:sldMkLst>
          <pc:docMk/>
          <pc:sldMk cId="3391610585" sldId="220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6/22/2020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6/22/2020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24</a:t>
            </a:fld>
            <a:endParaRPr lang="en-US"/>
          </a:p>
        </p:txBody>
      </p:sp>
    </p:spTree>
    <p:extLst>
      <p:ext uri="{BB962C8B-B14F-4D97-AF65-F5344CB8AC3E}">
        <p14:creationId xmlns:p14="http://schemas.microsoft.com/office/powerpoint/2010/main" val="983233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27</a:t>
            </a:fld>
            <a:endParaRPr lang="en-US"/>
          </a:p>
        </p:txBody>
      </p:sp>
    </p:spTree>
    <p:extLst>
      <p:ext uri="{BB962C8B-B14F-4D97-AF65-F5344CB8AC3E}">
        <p14:creationId xmlns:p14="http://schemas.microsoft.com/office/powerpoint/2010/main" val="145603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28</a:t>
            </a:fld>
            <a:endParaRPr lang="en-US"/>
          </a:p>
        </p:txBody>
      </p:sp>
    </p:spTree>
    <p:extLst>
      <p:ext uri="{BB962C8B-B14F-4D97-AF65-F5344CB8AC3E}">
        <p14:creationId xmlns:p14="http://schemas.microsoft.com/office/powerpoint/2010/main" val="12866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95703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3503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689614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810803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33214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35</a:t>
            </a:fld>
            <a:endParaRPr lang="en-US"/>
          </a:p>
        </p:txBody>
      </p:sp>
    </p:spTree>
    <p:extLst>
      <p:ext uri="{BB962C8B-B14F-4D97-AF65-F5344CB8AC3E}">
        <p14:creationId xmlns:p14="http://schemas.microsoft.com/office/powerpoint/2010/main" val="3023234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36</a:t>
            </a:fld>
            <a:endParaRPr lang="en-US"/>
          </a:p>
        </p:txBody>
      </p:sp>
    </p:spTree>
    <p:extLst>
      <p:ext uri="{BB962C8B-B14F-4D97-AF65-F5344CB8AC3E}">
        <p14:creationId xmlns:p14="http://schemas.microsoft.com/office/powerpoint/2010/main" val="6042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5</a:t>
            </a:fld>
            <a:endParaRPr lang="en-US"/>
          </a:p>
        </p:txBody>
      </p:sp>
    </p:spTree>
    <p:extLst>
      <p:ext uri="{BB962C8B-B14F-4D97-AF65-F5344CB8AC3E}">
        <p14:creationId xmlns:p14="http://schemas.microsoft.com/office/powerpoint/2010/main" val="85375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37</a:t>
            </a:fld>
            <a:endParaRPr lang="en-US"/>
          </a:p>
        </p:txBody>
      </p:sp>
    </p:spTree>
    <p:extLst>
      <p:ext uri="{BB962C8B-B14F-4D97-AF65-F5344CB8AC3E}">
        <p14:creationId xmlns:p14="http://schemas.microsoft.com/office/powerpoint/2010/main" val="3487912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38</a:t>
            </a:fld>
            <a:endParaRPr lang="en-US"/>
          </a:p>
        </p:txBody>
      </p:sp>
    </p:spTree>
    <p:extLst>
      <p:ext uri="{BB962C8B-B14F-4D97-AF65-F5344CB8AC3E}">
        <p14:creationId xmlns:p14="http://schemas.microsoft.com/office/powerpoint/2010/main" val="2957912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39</a:t>
            </a:fld>
            <a:endParaRPr lang="en-US"/>
          </a:p>
        </p:txBody>
      </p:sp>
    </p:spTree>
    <p:extLst>
      <p:ext uri="{BB962C8B-B14F-4D97-AF65-F5344CB8AC3E}">
        <p14:creationId xmlns:p14="http://schemas.microsoft.com/office/powerpoint/2010/main" val="1010439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40</a:t>
            </a:fld>
            <a:endParaRPr lang="en-US"/>
          </a:p>
        </p:txBody>
      </p:sp>
    </p:spTree>
    <p:extLst>
      <p:ext uri="{BB962C8B-B14F-4D97-AF65-F5344CB8AC3E}">
        <p14:creationId xmlns:p14="http://schemas.microsoft.com/office/powerpoint/2010/main" val="242033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41</a:t>
            </a:fld>
            <a:endParaRPr lang="en-US"/>
          </a:p>
        </p:txBody>
      </p:sp>
    </p:spTree>
    <p:extLst>
      <p:ext uri="{BB962C8B-B14F-4D97-AF65-F5344CB8AC3E}">
        <p14:creationId xmlns:p14="http://schemas.microsoft.com/office/powerpoint/2010/main" val="4192665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42</a:t>
            </a:fld>
            <a:endParaRPr lang="en-US"/>
          </a:p>
        </p:txBody>
      </p:sp>
    </p:spTree>
    <p:extLst>
      <p:ext uri="{BB962C8B-B14F-4D97-AF65-F5344CB8AC3E}">
        <p14:creationId xmlns:p14="http://schemas.microsoft.com/office/powerpoint/2010/main" val="1613706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43</a:t>
            </a:fld>
            <a:endParaRPr lang="en-US"/>
          </a:p>
        </p:txBody>
      </p:sp>
    </p:spTree>
    <p:extLst>
      <p:ext uri="{BB962C8B-B14F-4D97-AF65-F5344CB8AC3E}">
        <p14:creationId xmlns:p14="http://schemas.microsoft.com/office/powerpoint/2010/main" val="427932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6</a:t>
            </a:fld>
            <a:endParaRPr lang="en-US"/>
          </a:p>
        </p:txBody>
      </p:sp>
    </p:spTree>
    <p:extLst>
      <p:ext uri="{BB962C8B-B14F-4D97-AF65-F5344CB8AC3E}">
        <p14:creationId xmlns:p14="http://schemas.microsoft.com/office/powerpoint/2010/main" val="428512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7</a:t>
            </a:fld>
            <a:endParaRPr lang="en-US"/>
          </a:p>
        </p:txBody>
      </p:sp>
    </p:spTree>
    <p:extLst>
      <p:ext uri="{BB962C8B-B14F-4D97-AF65-F5344CB8AC3E}">
        <p14:creationId xmlns:p14="http://schemas.microsoft.com/office/powerpoint/2010/main" val="325883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8</a:t>
            </a:fld>
            <a:endParaRPr lang="en-US"/>
          </a:p>
        </p:txBody>
      </p:sp>
    </p:spTree>
    <p:extLst>
      <p:ext uri="{BB962C8B-B14F-4D97-AF65-F5344CB8AC3E}">
        <p14:creationId xmlns:p14="http://schemas.microsoft.com/office/powerpoint/2010/main" val="970648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9</a:t>
            </a:fld>
            <a:endParaRPr lang="en-US"/>
          </a:p>
        </p:txBody>
      </p:sp>
    </p:spTree>
    <p:extLst>
      <p:ext uri="{BB962C8B-B14F-4D97-AF65-F5344CB8AC3E}">
        <p14:creationId xmlns:p14="http://schemas.microsoft.com/office/powerpoint/2010/main" val="289468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21</a:t>
            </a:fld>
            <a:endParaRPr lang="en-US"/>
          </a:p>
        </p:txBody>
      </p:sp>
    </p:spTree>
    <p:extLst>
      <p:ext uri="{BB962C8B-B14F-4D97-AF65-F5344CB8AC3E}">
        <p14:creationId xmlns:p14="http://schemas.microsoft.com/office/powerpoint/2010/main" val="57854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22</a:t>
            </a:fld>
            <a:endParaRPr lang="en-US"/>
          </a:p>
        </p:txBody>
      </p:sp>
    </p:spTree>
    <p:extLst>
      <p:ext uri="{BB962C8B-B14F-4D97-AF65-F5344CB8AC3E}">
        <p14:creationId xmlns:p14="http://schemas.microsoft.com/office/powerpoint/2010/main" val="156136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23</a:t>
            </a:fld>
            <a:endParaRPr lang="en-US"/>
          </a:p>
        </p:txBody>
      </p:sp>
    </p:spTree>
    <p:extLst>
      <p:ext uri="{BB962C8B-B14F-4D97-AF65-F5344CB8AC3E}">
        <p14:creationId xmlns:p14="http://schemas.microsoft.com/office/powerpoint/2010/main" val="3147897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451575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 id="2147484201" r:id="rId28"/>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maven.apache.org/download.cgi"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49.wmf"/><Relationship Id="rId5" Type="http://schemas.openxmlformats.org/officeDocument/2006/relationships/oleObject" Target="../embeddings/oleObject1.bin"/><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53.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54.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ebastianbergmann/money/blob/master/build.xml" TargetMode="Externa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radle.org/releases/"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8" Type="http://schemas.openxmlformats.org/officeDocument/2006/relationships/hyperlink" Target="https://geekflare.com/jenkins-hosting-platform/" TargetMode="External"/><Relationship Id="rId3" Type="http://schemas.openxmlformats.org/officeDocument/2006/relationships/hyperlink" Target="https://www.youtube.com/watch?v=Lxd6JMMxuwo" TargetMode="External"/><Relationship Id="rId7" Type="http://schemas.openxmlformats.org/officeDocument/2006/relationships/hyperlink" Target="https://www.altexsoft.com/blog/engineering/comparison-of-most-popular-continuous-integration-tools-jenkins-teamcity-bamboo-travis-ci-and-more/" TargetMode="External"/><Relationship Id="rId2" Type="http://schemas.openxmlformats.org/officeDocument/2006/relationships/hyperlink" Target="https://www.youtube.com/watch?v=FX322RVNGj4" TargetMode="External"/><Relationship Id="rId1" Type="http://schemas.openxmlformats.org/officeDocument/2006/relationships/slideLayout" Target="../slideLayouts/slideLayout28.xml"/><Relationship Id="rId6" Type="http://schemas.openxmlformats.org/officeDocument/2006/relationships/hyperlink" Target="https://www.jenkins.io/user-handbook.pdf" TargetMode="External"/><Relationship Id="rId5" Type="http://schemas.openxmlformats.org/officeDocument/2006/relationships/hyperlink" Target="https://www.jenkins.io/doc/book/" TargetMode="External"/><Relationship Id="rId4" Type="http://schemas.openxmlformats.org/officeDocument/2006/relationships/hyperlink" Target="https://www.jenkins.io/doc/" TargetMode="External"/><Relationship Id="rId9"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080/" TargetMode="External"/><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s" TargetMode="External"/><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a:t>Jenkins – </a:t>
            </a:r>
            <a:r>
              <a:rPr lang="en-US" dirty="0" smtClean="0"/>
              <a:t>Advanced</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a:t>June 2020</a:t>
            </a:r>
          </a:p>
        </p:txBody>
      </p:sp>
      <p:sp>
        <p:nvSpPr>
          <p:cNvPr id="2" name="Text Placeholder 1"/>
          <p:cNvSpPr>
            <a:spLocks noGrp="1"/>
          </p:cNvSpPr>
          <p:nvPr>
            <p:ph type="body" sz="quarter" idx="12"/>
          </p:nvPr>
        </p:nvSpPr>
        <p:spPr/>
        <p:txBody>
          <a:bodyPr/>
          <a:lstStyle/>
          <a:p>
            <a:r>
              <a:rPr lang="en-US" dirty="0" smtClean="0"/>
              <a:t>Priya, Padmapriya &amp; Agila</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with SVN</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sz="1600" dirty="0" smtClean="0"/>
              <a:t>Install Jenkins Subversion plugin.</a:t>
            </a:r>
          </a:p>
          <a:p>
            <a:pPr marL="285750" indent="-285750">
              <a:buFont typeface="Arial" panose="020B0604020202020204" pitchFamily="34" charset="0"/>
              <a:buChar char="•"/>
            </a:pPr>
            <a:r>
              <a:rPr lang="en-US" sz="1600" dirty="0" smtClean="0"/>
              <a:t>Create freestyle project. </a:t>
            </a:r>
          </a:p>
          <a:p>
            <a:pPr marL="285750" indent="-285750">
              <a:buFont typeface="Arial" panose="020B0604020202020204" pitchFamily="34" charset="0"/>
              <a:buChar char="•"/>
            </a:pPr>
            <a:r>
              <a:rPr lang="en-US" sz="1600" dirty="0" smtClean="0"/>
              <a:t>Choose Subversion option</a:t>
            </a:r>
          </a:p>
          <a:p>
            <a:pPr marL="285750" indent="-285750">
              <a:buFont typeface="Arial" panose="020B0604020202020204" pitchFamily="34" charset="0"/>
              <a:buChar char="•"/>
            </a:pPr>
            <a:r>
              <a:rPr lang="en-US" sz="1600" dirty="0" smtClean="0"/>
              <a:t>In SCM tab.</a:t>
            </a:r>
          </a:p>
          <a:p>
            <a:pPr marL="285750" indent="-285750">
              <a:buFont typeface="Arial" panose="020B0604020202020204" pitchFamily="34" charset="0"/>
              <a:buChar char="•"/>
            </a:pPr>
            <a:r>
              <a:rPr lang="en-US" sz="1600" dirty="0" smtClean="0"/>
              <a:t>Enter repository URL.</a:t>
            </a:r>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3637934" y="1636992"/>
            <a:ext cx="5021519" cy="2836583"/>
          </a:xfrm>
          <a:prstGeom prst="rect">
            <a:avLst/>
          </a:prstGeom>
          <a:ln>
            <a:solidFill>
              <a:schemeClr val="tx1">
                <a:lumMod val="40000"/>
                <a:lumOff val="60000"/>
              </a:schemeClr>
            </a:solidFill>
          </a:ln>
        </p:spPr>
      </p:pic>
    </p:spTree>
    <p:extLst>
      <p:ext uri="{BB962C8B-B14F-4D97-AF65-F5344CB8AC3E}">
        <p14:creationId xmlns:p14="http://schemas.microsoft.com/office/powerpoint/2010/main" val="338998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with </a:t>
            </a:r>
            <a:r>
              <a:rPr lang="en-US" dirty="0" err="1" smtClean="0"/>
              <a:t>Bitbucket</a:t>
            </a:r>
            <a:endParaRPr lang="en-US" dirty="0"/>
          </a:p>
        </p:txBody>
      </p:sp>
      <p:sp>
        <p:nvSpPr>
          <p:cNvPr id="3" name="Content Placeholder 2"/>
          <p:cNvSpPr>
            <a:spLocks noGrp="1"/>
          </p:cNvSpPr>
          <p:nvPr>
            <p:ph sz="quarter" idx="13"/>
          </p:nvPr>
        </p:nvSpPr>
        <p:spPr>
          <a:xfrm>
            <a:off x="384048" y="969135"/>
            <a:ext cx="8417052" cy="3311525"/>
          </a:xfrm>
        </p:spPr>
        <p:txBody>
          <a:bodyPr/>
          <a:lstStyle/>
          <a:p>
            <a:pPr marL="285750" indent="-285750">
              <a:buFont typeface="Arial" panose="020B0604020202020204" pitchFamily="34" charset="0"/>
              <a:buChar char="•"/>
            </a:pPr>
            <a:r>
              <a:rPr lang="en-US" sz="1100" dirty="0" smtClean="0"/>
              <a:t>Install Jenkins </a:t>
            </a:r>
            <a:r>
              <a:rPr lang="en-US" sz="1100" dirty="0" err="1" smtClean="0"/>
              <a:t>Bitbucket</a:t>
            </a:r>
            <a:r>
              <a:rPr lang="en-US" sz="1100" dirty="0" smtClean="0"/>
              <a:t> plugin.</a:t>
            </a:r>
          </a:p>
          <a:p>
            <a:pPr marL="285750" indent="-285750">
              <a:buFont typeface="Arial" panose="020B0604020202020204" pitchFamily="34" charset="0"/>
              <a:buChar char="•"/>
            </a:pPr>
            <a:r>
              <a:rPr lang="en-US" sz="1100" dirty="0" smtClean="0"/>
              <a:t>Create freestyle project. </a:t>
            </a:r>
          </a:p>
          <a:p>
            <a:pPr marL="285750" indent="-285750">
              <a:buFont typeface="Arial" panose="020B0604020202020204" pitchFamily="34" charset="0"/>
              <a:buChar char="•"/>
            </a:pPr>
            <a:r>
              <a:rPr lang="en-US" sz="1100" dirty="0" smtClean="0"/>
              <a:t>Choose </a:t>
            </a:r>
            <a:r>
              <a:rPr lang="en-US" sz="1100" dirty="0" err="1" smtClean="0"/>
              <a:t>Git</a:t>
            </a:r>
            <a:r>
              <a:rPr lang="en-US" sz="1100" dirty="0" smtClean="0"/>
              <a:t> option &amp; provide </a:t>
            </a:r>
            <a:r>
              <a:rPr lang="en-US" sz="1100" dirty="0" err="1" smtClean="0"/>
              <a:t>Bitbucket</a:t>
            </a:r>
            <a:r>
              <a:rPr lang="en-US" sz="1100" dirty="0" smtClean="0"/>
              <a:t> Repository Clone URL.</a:t>
            </a:r>
          </a:p>
          <a:p>
            <a:pPr marL="285750" indent="-285750">
              <a:buFont typeface="Arial" panose="020B0604020202020204" pitchFamily="34" charset="0"/>
              <a:buChar char="•"/>
            </a:pPr>
            <a:r>
              <a:rPr lang="en-US" sz="1100" dirty="0" smtClean="0"/>
              <a:t>Select Build when a change is pushed to </a:t>
            </a:r>
            <a:r>
              <a:rPr lang="en-US" sz="1100" dirty="0" err="1" smtClean="0"/>
              <a:t>Bitbucket</a:t>
            </a:r>
            <a:r>
              <a:rPr lang="en-US" sz="1100" dirty="0" smtClean="0"/>
              <a:t> option</a:t>
            </a:r>
          </a:p>
          <a:p>
            <a:pPr marL="285750" indent="-285750">
              <a:buFont typeface="Arial" panose="020B0604020202020204" pitchFamily="34" charset="0"/>
              <a:buChar char="•"/>
            </a:pPr>
            <a:r>
              <a:rPr lang="en-US" sz="1100" dirty="0" smtClean="0"/>
              <a:t>Create </a:t>
            </a:r>
            <a:r>
              <a:rPr lang="en-US" sz="1100" dirty="0" err="1" smtClean="0"/>
              <a:t>webhook</a:t>
            </a:r>
            <a:r>
              <a:rPr lang="en-US" sz="1100" dirty="0" smtClean="0"/>
              <a:t> in </a:t>
            </a:r>
            <a:r>
              <a:rPr lang="en-US" sz="1100" dirty="0" err="1" smtClean="0"/>
              <a:t>Bitbucket</a:t>
            </a:r>
            <a:endParaRPr lang="en-US" sz="1100" dirty="0" smtClean="0"/>
          </a:p>
          <a:p>
            <a:pPr marL="285750" indent="-285750">
              <a:buFont typeface="Arial" panose="020B0604020202020204" pitchFamily="34" charset="0"/>
              <a:buChar char="•"/>
            </a:pPr>
            <a:r>
              <a:rPr lang="en-US" sz="1100" dirty="0" smtClean="0"/>
              <a:t>Commit the code in </a:t>
            </a:r>
            <a:r>
              <a:rPr lang="en-US" sz="1100" dirty="0" err="1" smtClean="0"/>
              <a:t>Bitbucket</a:t>
            </a:r>
            <a:r>
              <a:rPr lang="en-US" sz="1100" dirty="0" smtClean="0"/>
              <a:t> &amp; check whether build is </a:t>
            </a:r>
          </a:p>
          <a:p>
            <a:r>
              <a:rPr lang="en-US" sz="1100" dirty="0" smtClean="0"/>
              <a:t>automatically triggered in Jenkins.</a:t>
            </a:r>
          </a:p>
          <a:p>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7" name="Picture 6"/>
          <p:cNvPicPr>
            <a:picLocks noChangeAspect="1"/>
          </p:cNvPicPr>
          <p:nvPr/>
        </p:nvPicPr>
        <p:blipFill>
          <a:blip r:embed="rId2"/>
          <a:stretch>
            <a:fillRect/>
          </a:stretch>
        </p:blipFill>
        <p:spPr>
          <a:xfrm>
            <a:off x="4866660" y="940214"/>
            <a:ext cx="3638550" cy="1285875"/>
          </a:xfrm>
          <a:prstGeom prst="rect">
            <a:avLst/>
          </a:prstGeom>
        </p:spPr>
      </p:pic>
      <p:pic>
        <p:nvPicPr>
          <p:cNvPr id="8" name="Picture 7"/>
          <p:cNvPicPr>
            <a:picLocks noChangeAspect="1"/>
          </p:cNvPicPr>
          <p:nvPr/>
        </p:nvPicPr>
        <p:blipFill>
          <a:blip r:embed="rId3"/>
          <a:stretch>
            <a:fillRect/>
          </a:stretch>
        </p:blipFill>
        <p:spPr>
          <a:xfrm>
            <a:off x="101548" y="2624898"/>
            <a:ext cx="4991561" cy="2419404"/>
          </a:xfrm>
          <a:prstGeom prst="rect">
            <a:avLst/>
          </a:prstGeom>
        </p:spPr>
      </p:pic>
      <p:sp>
        <p:nvSpPr>
          <p:cNvPr id="9" name="Right Arrow 8"/>
          <p:cNvSpPr/>
          <p:nvPr/>
        </p:nvSpPr>
        <p:spPr>
          <a:xfrm>
            <a:off x="4866660" y="3955636"/>
            <a:ext cx="580411" cy="242738"/>
          </a:xfrm>
          <a:prstGeom prst="rightArrow">
            <a:avLst/>
          </a:prstGeom>
          <a:solidFill>
            <a:schemeClr val="accent1">
              <a:lumMod val="25000"/>
              <a:lumOff val="75000"/>
            </a:schemeClr>
          </a:solidFill>
        </p:spPr>
        <p:txBody>
          <a:bodyPr wrap="square" rtlCol="0" anchor="ctr">
            <a:spAutoFit/>
          </a:bodyPr>
          <a:lstStyle/>
          <a:p>
            <a:pPr algn="ctr"/>
            <a:endParaRPr lang="en-US" sz="900" dirty="0">
              <a:solidFill>
                <a:schemeClr val="tx2"/>
              </a:solidFill>
            </a:endParaRPr>
          </a:p>
        </p:txBody>
      </p:sp>
      <p:pic>
        <p:nvPicPr>
          <p:cNvPr id="10" name="Picture 9"/>
          <p:cNvPicPr>
            <a:picLocks noChangeAspect="1"/>
          </p:cNvPicPr>
          <p:nvPr/>
        </p:nvPicPr>
        <p:blipFill>
          <a:blip r:embed="rId4"/>
          <a:stretch>
            <a:fillRect/>
          </a:stretch>
        </p:blipFill>
        <p:spPr>
          <a:xfrm>
            <a:off x="5598048" y="2741260"/>
            <a:ext cx="3246690" cy="1999014"/>
          </a:xfrm>
          <a:prstGeom prst="rect">
            <a:avLst/>
          </a:prstGeom>
        </p:spPr>
      </p:pic>
    </p:spTree>
    <p:extLst>
      <p:ext uri="{BB962C8B-B14F-4D97-AF65-F5344CB8AC3E}">
        <p14:creationId xmlns:p14="http://schemas.microsoft.com/office/powerpoint/2010/main" val="1206792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integration using </a:t>
            </a:r>
            <a:r>
              <a:rPr lang="en-US" dirty="0" err="1"/>
              <a:t>Webhook</a:t>
            </a:r>
            <a:r>
              <a:rPr lang="en-US" dirty="0"/>
              <a:t> - </a:t>
            </a:r>
            <a:r>
              <a:rPr lang="en-US" dirty="0" smtClean="0"/>
              <a:t>Pipeline</a:t>
            </a:r>
            <a:endParaRPr lang="en-US" dirty="0"/>
          </a:p>
        </p:txBody>
      </p:sp>
      <p:sp>
        <p:nvSpPr>
          <p:cNvPr id="3" name="Content Placeholder 2"/>
          <p:cNvSpPr>
            <a:spLocks noGrp="1"/>
          </p:cNvSpPr>
          <p:nvPr>
            <p:ph sz="quarter" idx="13"/>
          </p:nvPr>
        </p:nvSpPr>
        <p:spPr/>
        <p:txBody>
          <a:bodyPr/>
          <a:lstStyle/>
          <a:p>
            <a:pPr marL="342900" indent="-342900">
              <a:buAutoNum type="arabicPeriod"/>
            </a:pPr>
            <a:r>
              <a:rPr lang="en-US" dirty="0" smtClean="0"/>
              <a:t>Install </a:t>
            </a:r>
            <a:r>
              <a:rPr lang="en-US" dirty="0" err="1" smtClean="0"/>
              <a:t>Github</a:t>
            </a:r>
            <a:r>
              <a:rPr lang="en-US" dirty="0" smtClean="0"/>
              <a:t> plugin</a:t>
            </a:r>
          </a:p>
          <a:p>
            <a:pPr marL="342900" indent="-342900">
              <a:buAutoNum type="arabicPeriod"/>
            </a:pPr>
            <a:r>
              <a:rPr lang="en-US" dirty="0" smtClean="0"/>
              <a:t>Manage Jenkins &gt; Configure system &gt; Add </a:t>
            </a:r>
            <a:r>
              <a:rPr lang="en-US" dirty="0" err="1" smtClean="0"/>
              <a:t>Github</a:t>
            </a:r>
            <a:r>
              <a:rPr lang="en-US" dirty="0" smtClean="0"/>
              <a:t> instance</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12290" name="Picture 2" descr="https://miro.medium.com/max/2630/1*TRuWAvTc5kkESjz2Acesj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00" y="1870075"/>
            <a:ext cx="8411844" cy="313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882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integration using </a:t>
            </a:r>
            <a:r>
              <a:rPr lang="en-US" dirty="0" err="1"/>
              <a:t>Webhook</a:t>
            </a:r>
            <a:r>
              <a:rPr lang="en-US" dirty="0"/>
              <a:t> - </a:t>
            </a:r>
            <a:r>
              <a:rPr lang="en-US" dirty="0" smtClean="0"/>
              <a:t>Pipeline</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13</a:t>
            </a:fld>
            <a:endParaRPr lang="en-US" dirty="0"/>
          </a:p>
        </p:txBody>
      </p:sp>
      <p:sp>
        <p:nvSpPr>
          <p:cNvPr id="6" name="Rectangle 2"/>
          <p:cNvSpPr>
            <a:spLocks noGrp="1" noChangeArrowheads="1"/>
          </p:cNvSpPr>
          <p:nvPr>
            <p:ph sz="quarter" idx="13"/>
          </p:nvPr>
        </p:nvSpPr>
        <p:spPr bwMode="auto">
          <a:xfrm>
            <a:off x="384048" y="673413"/>
            <a:ext cx="8289000" cy="170816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292929"/>
                </a:solidFill>
                <a:effectLst/>
                <a:latin typeface="medium-content-serif-font"/>
              </a:rPr>
              <a:t>Open </a:t>
            </a:r>
            <a:r>
              <a:rPr kumimoji="0" lang="en-US" altLang="en-US" sz="1500" b="0" i="0" u="none" strike="noStrike" cap="none" normalizeH="0" baseline="0" dirty="0" err="1" smtClean="0">
                <a:ln>
                  <a:noFill/>
                </a:ln>
                <a:solidFill>
                  <a:srgbClr val="292929"/>
                </a:solidFill>
                <a:effectLst/>
                <a:latin typeface="medium-content-serif-font"/>
              </a:rPr>
              <a:t>Github</a:t>
            </a:r>
            <a:r>
              <a:rPr kumimoji="0" lang="en-US" altLang="en-US" sz="1500" b="0" i="0" u="none" strike="noStrike" cap="none" normalizeH="0" baseline="0" dirty="0" smtClean="0">
                <a:ln>
                  <a:noFill/>
                </a:ln>
                <a:solidFill>
                  <a:srgbClr val="292929"/>
                </a:solidFill>
                <a:effectLst/>
                <a:latin typeface="medium-content-serif-font"/>
              </a:rPr>
              <a:t>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292929"/>
                </a:solidFill>
                <a:effectLst/>
                <a:latin typeface="medium-content-serif-font"/>
              </a:rPr>
              <a:t>Go to “settings” and then to “hooks”.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292929"/>
                </a:solidFill>
                <a:effectLst/>
                <a:latin typeface="medium-content-serif-font"/>
              </a:rPr>
              <a:t>Click the “Add </a:t>
            </a:r>
            <a:r>
              <a:rPr kumimoji="0" lang="en-US" altLang="en-US" sz="1500" b="0" i="0" u="none" strike="noStrike" cap="none" normalizeH="0" baseline="0" dirty="0" err="1" smtClean="0">
                <a:ln>
                  <a:noFill/>
                </a:ln>
                <a:solidFill>
                  <a:srgbClr val="292929"/>
                </a:solidFill>
                <a:effectLst/>
                <a:latin typeface="medium-content-serif-font"/>
              </a:rPr>
              <a:t>webhook</a:t>
            </a:r>
            <a:r>
              <a:rPr kumimoji="0" lang="en-US" altLang="en-US" sz="1500" b="0" i="0" u="none" strike="noStrike" cap="none" normalizeH="0" baseline="0" dirty="0" smtClean="0">
                <a:ln>
                  <a:noFill/>
                </a:ln>
                <a:solidFill>
                  <a:srgbClr val="292929"/>
                </a:solidFill>
                <a:effectLst/>
                <a:latin typeface="medium-content-serif-font"/>
              </a:rPr>
              <a:t>” button.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292929"/>
                </a:solidFill>
                <a:effectLst/>
                <a:latin typeface="medium-content-serif-font"/>
              </a:rPr>
              <a:t>Fill in the form, as shown in the image below. For the payload URL, provide your Jenkins URL 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err="1" smtClean="0">
                <a:ln>
                  <a:noFill/>
                </a:ln>
                <a:solidFill>
                  <a:srgbClr val="292929"/>
                </a:solidFill>
                <a:effectLst/>
                <a:latin typeface="medium-content-serif-font"/>
              </a:rPr>
              <a:t>nd</a:t>
            </a:r>
            <a:r>
              <a:rPr kumimoji="0" lang="en-US" altLang="en-US" sz="1500" b="0" i="0" u="none" strike="noStrike" cap="none" normalizeH="0" baseline="0" dirty="0" smtClean="0">
                <a:ln>
                  <a:noFill/>
                </a:ln>
                <a:solidFill>
                  <a:srgbClr val="292929"/>
                </a:solidFill>
                <a:effectLst/>
                <a:latin typeface="medium-content-serif-font"/>
              </a:rPr>
              <a:t> the GitHub </a:t>
            </a:r>
            <a:r>
              <a:rPr kumimoji="0" lang="en-US" altLang="en-US" sz="1500" b="0" i="0" u="none" strike="noStrike" cap="none" normalizeH="0" baseline="0" dirty="0" err="1" smtClean="0">
                <a:ln>
                  <a:noFill/>
                </a:ln>
                <a:solidFill>
                  <a:srgbClr val="292929"/>
                </a:solidFill>
                <a:effectLst/>
                <a:latin typeface="medium-content-serif-font"/>
              </a:rPr>
              <a:t>webhook</a:t>
            </a:r>
            <a:r>
              <a:rPr kumimoji="0" lang="en-US" altLang="en-US" sz="1500" b="0" i="0" u="none" strike="noStrike" cap="none" normalizeH="0" baseline="0" dirty="0" smtClean="0">
                <a:ln>
                  <a:noFill/>
                </a:ln>
                <a:solidFill>
                  <a:srgbClr val="292929"/>
                </a:solidFill>
                <a:effectLst/>
                <a:latin typeface="medium-content-serif-font"/>
              </a:rPr>
              <a:t> path at the end of the URL — </a:t>
            </a:r>
            <a:r>
              <a:rPr kumimoji="0" lang="en-US" altLang="en-US" sz="1100" b="0" i="0" u="none" strike="noStrike" cap="none" normalizeH="0" baseline="0" dirty="0" smtClean="0">
                <a:ln>
                  <a:noFill/>
                </a:ln>
                <a:solidFill>
                  <a:srgbClr val="292929"/>
                </a:solidFill>
                <a:effectLst/>
                <a:latin typeface="Menlo"/>
              </a:rPr>
              <a:t>https://${jenkins_url}/github-webhook/</a:t>
            </a:r>
            <a:endParaRPr kumimoji="0" lang="en-US" altLang="en-US" sz="800" b="0" i="0" u="none" strike="noStrike" cap="none" normalizeH="0" baseline="0" dirty="0" smtClean="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316" name="Picture 4" descr="https://miro.medium.com/max/1478/1*qtRhtwqIN9cJl3qxs-HR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68" y="2440115"/>
            <a:ext cx="5797132" cy="231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26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Pipeline</a:t>
            </a:r>
            <a:endParaRPr lang="en-US" dirty="0"/>
          </a:p>
        </p:txBody>
      </p:sp>
      <p:graphicFrame>
        <p:nvGraphicFramePr>
          <p:cNvPr id="6" name="Content Placeholder 5"/>
          <p:cNvGraphicFramePr>
            <a:graphicFrameLocks noGrp="1"/>
          </p:cNvGraphicFramePr>
          <p:nvPr>
            <p:ph sz="quarter" idx="13"/>
          </p:nvPr>
        </p:nvGraphicFramePr>
        <p:xfrm>
          <a:off x="1239602" y="1162050"/>
          <a:ext cx="6699720" cy="3311524"/>
        </p:xfrm>
        <a:graphic>
          <a:graphicData uri="http://schemas.openxmlformats.org/drawingml/2006/table">
            <a:tbl>
              <a:tblPr/>
              <a:tblGrid>
                <a:gridCol w="3349860">
                  <a:extLst>
                    <a:ext uri="{9D8B030D-6E8A-4147-A177-3AD203B41FA5}">
                      <a16:colId xmlns:a16="http://schemas.microsoft.com/office/drawing/2014/main" val="1878438884"/>
                    </a:ext>
                  </a:extLst>
                </a:gridCol>
                <a:gridCol w="3349860">
                  <a:extLst>
                    <a:ext uri="{9D8B030D-6E8A-4147-A177-3AD203B41FA5}">
                      <a16:colId xmlns:a16="http://schemas.microsoft.com/office/drawing/2014/main" val="409969678"/>
                    </a:ext>
                  </a:extLst>
                </a:gridCol>
              </a:tblGrid>
              <a:tr h="292462">
                <a:tc>
                  <a:txBody>
                    <a:bodyPr/>
                    <a:lstStyle/>
                    <a:p>
                      <a:pPr algn="l" fontAlgn="t"/>
                      <a:r>
                        <a:rPr lang="en-US" sz="1400">
                          <a:solidFill>
                            <a:srgbClr val="24292E"/>
                          </a:solidFill>
                          <a:effectLst/>
                          <a:latin typeface="SFMono-Regular"/>
                        </a:rPr>
                        <a:t>stage(</a:t>
                      </a:r>
                      <a:r>
                        <a:rPr lang="en-US" sz="1400">
                          <a:solidFill>
                            <a:srgbClr val="032F62"/>
                          </a:solidFill>
                          <a:effectLst/>
                          <a:latin typeface="SFMono-Regular"/>
                        </a:rPr>
                        <a:t>'Checkout SCM'</a:t>
                      </a:r>
                      <a:r>
                        <a:rPr lang="en-US" sz="1400">
                          <a:solidFill>
                            <a:srgbClr val="24292E"/>
                          </a:solidFill>
                          <a:effectLst/>
                          <a:latin typeface="SFMono-Regular"/>
                        </a:rPr>
                        <a:t>) {</a:t>
                      </a:r>
                    </a:p>
                  </a:txBody>
                  <a:tcPr marL="76162" marR="76162" marT="30465" marB="7616">
                    <a:lnL>
                      <a:noFill/>
                    </a:lnL>
                    <a:lnR>
                      <a:noFill/>
                    </a:lnR>
                    <a:lnT>
                      <a:noFill/>
                    </a:lnT>
                    <a:lnB>
                      <a:noFill/>
                    </a:lnB>
                    <a:solidFill>
                      <a:srgbClr val="FFFFFF"/>
                    </a:solidFill>
                  </a:tcPr>
                </a:tc>
                <a:tc>
                  <a:txBody>
                    <a:bodyPr/>
                    <a:lstStyle/>
                    <a:p>
                      <a:endParaRPr lang="en-US" sz="1400"/>
                    </a:p>
                  </a:txBody>
                  <a:tcPr marL="73116" marR="73116" marT="36558" marB="36558">
                    <a:lnL>
                      <a:noFill/>
                    </a:lnL>
                  </a:tcPr>
                </a:tc>
                <a:extLst>
                  <a:ext uri="{0D108BD9-81ED-4DB2-BD59-A6C34878D82A}">
                    <a16:rowId xmlns:a16="http://schemas.microsoft.com/office/drawing/2014/main" val="887075001"/>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steps {</a:t>
                      </a:r>
                    </a:p>
                  </a:txBody>
                  <a:tcPr marL="76162" marR="76162" marT="7616" marB="7616">
                    <a:lnL>
                      <a:noFill/>
                    </a:lnL>
                    <a:lnR>
                      <a:noFill/>
                    </a:lnR>
                    <a:lnB>
                      <a:noFill/>
                    </a:lnB>
                    <a:solidFill>
                      <a:srgbClr val="FFFFFF"/>
                    </a:solidFill>
                  </a:tcPr>
                </a:tc>
                <a:extLst>
                  <a:ext uri="{0D108BD9-81ED-4DB2-BD59-A6C34878D82A}">
                    <a16:rowId xmlns:a16="http://schemas.microsoft.com/office/drawing/2014/main" val="2262156777"/>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checkout([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1653295617"/>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a:t>
                      </a:r>
                      <a:r>
                        <a:rPr lang="en-US" sz="1400">
                          <a:solidFill>
                            <a:srgbClr val="005CC5"/>
                          </a:solidFill>
                          <a:effectLst/>
                          <a:latin typeface="SFMono-Regular"/>
                        </a:rPr>
                        <a:t>class</a:t>
                      </a:r>
                      <a:r>
                        <a:rPr lang="en-US" sz="1400">
                          <a:solidFill>
                            <a:srgbClr val="24292E"/>
                          </a:solidFill>
                          <a:effectLst/>
                          <a:latin typeface="SFMono-Regular"/>
                        </a:rPr>
                        <a:t>: </a:t>
                      </a:r>
                      <a:r>
                        <a:rPr lang="en-US" sz="1400">
                          <a:solidFill>
                            <a:srgbClr val="032F62"/>
                          </a:solidFill>
                          <a:effectLst/>
                          <a:latin typeface="SFMono-Regular"/>
                        </a:rPr>
                        <a:t>'GitSCM'</a:t>
                      </a:r>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784758217"/>
                  </a:ext>
                </a:extLst>
              </a:tr>
              <a:tr h="234579">
                <a:tc>
                  <a:txBody>
                    <a:bodyPr/>
                    <a:lstStyle/>
                    <a:p>
                      <a:pPr algn="r" fontAlgn="t"/>
                      <a:endParaRPr lang="en-US" sz="1400" dirty="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005CC5"/>
                          </a:solidFill>
                          <a:effectLst/>
                          <a:latin typeface="SFMono-Regular"/>
                        </a:rPr>
                        <a:t>branches</a:t>
                      </a:r>
                      <a:r>
                        <a:rPr lang="en-US" sz="1400">
                          <a:solidFill>
                            <a:srgbClr val="24292E"/>
                          </a:solidFill>
                          <a:effectLst/>
                          <a:latin typeface="SFMono-Regular"/>
                        </a:rPr>
                        <a:t>: [[</a:t>
                      </a:r>
                      <a:r>
                        <a:rPr lang="en-US" sz="1400">
                          <a:solidFill>
                            <a:srgbClr val="005CC5"/>
                          </a:solidFill>
                          <a:effectLst/>
                          <a:latin typeface="SFMono-Regular"/>
                        </a:rPr>
                        <a:t>name</a:t>
                      </a:r>
                      <a:r>
                        <a:rPr lang="en-US" sz="1400">
                          <a:solidFill>
                            <a:srgbClr val="24292E"/>
                          </a:solidFill>
                          <a:effectLst/>
                          <a:latin typeface="SFMono-Regular"/>
                        </a:rPr>
                        <a:t>: </a:t>
                      </a:r>
                      <a:r>
                        <a:rPr lang="en-US" sz="1400">
                          <a:solidFill>
                            <a:srgbClr val="032F62"/>
                          </a:solidFill>
                          <a:effectLst/>
                          <a:latin typeface="SFMono-Regular"/>
                        </a:rPr>
                        <a:t>'master'</a:t>
                      </a:r>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3376073186"/>
                  </a:ext>
                </a:extLst>
              </a:tr>
              <a:tr h="234579">
                <a:tc>
                  <a:txBody>
                    <a:bodyPr/>
                    <a:lstStyle/>
                    <a:p>
                      <a:pPr algn="r" fontAlgn="t"/>
                      <a:endParaRPr lang="en-US" sz="1400" dirty="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005CC5"/>
                          </a:solidFill>
                          <a:effectLst/>
                          <a:latin typeface="SFMono-Regular"/>
                        </a:rPr>
                        <a:t>userRemoteConfigs</a:t>
                      </a:r>
                      <a:r>
                        <a:rPr lang="en-US" sz="1400">
                          <a:solidFill>
                            <a:srgbClr val="24292E"/>
                          </a:solidFill>
                          <a:effectLst/>
                          <a:latin typeface="SFMono-Regular"/>
                        </a:rPr>
                        <a:t>: [[</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1626323756"/>
                  </a:ext>
                </a:extLst>
              </a:tr>
              <a:tr h="673272">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005CC5"/>
                          </a:solidFill>
                          <a:effectLst/>
                          <a:latin typeface="SFMono-Regular"/>
                        </a:rPr>
                        <a:t>url</a:t>
                      </a:r>
                      <a:r>
                        <a:rPr lang="en-US" sz="1400">
                          <a:solidFill>
                            <a:srgbClr val="24292E"/>
                          </a:solidFill>
                          <a:effectLst/>
                          <a:latin typeface="SFMono-Regular"/>
                        </a:rPr>
                        <a:t>: </a:t>
                      </a:r>
                      <a:r>
                        <a:rPr lang="en-US" sz="1400">
                          <a:solidFill>
                            <a:srgbClr val="032F62"/>
                          </a:solidFill>
                          <a:effectLst/>
                          <a:latin typeface="SFMono-Regular"/>
                        </a:rPr>
                        <a:t>'git@github.com:wshihadeh/rabbitmq_client.git'</a:t>
                      </a:r>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2592406971"/>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005CC5"/>
                          </a:solidFill>
                          <a:effectLst/>
                          <a:latin typeface="SFMono-Regular"/>
                        </a:rPr>
                        <a:t>credentialsId</a:t>
                      </a:r>
                      <a:r>
                        <a:rPr lang="en-US" sz="1400">
                          <a:solidFill>
                            <a:srgbClr val="24292E"/>
                          </a:solidFill>
                          <a:effectLst/>
                          <a:latin typeface="SFMono-Regular"/>
                        </a:rPr>
                        <a:t>: </a:t>
                      </a:r>
                      <a:r>
                        <a:rPr lang="en-US" sz="1400">
                          <a:solidFill>
                            <a:srgbClr val="032F62"/>
                          </a:solidFill>
                          <a:effectLst/>
                          <a:latin typeface="SFMono-Regular"/>
                        </a:rPr>
                        <a:t>''</a:t>
                      </a:r>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1313138043"/>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3397359462"/>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3922201261"/>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1637937884"/>
                  </a:ext>
                </a:extLst>
              </a:tr>
              <a:tr h="234579">
                <a:tc>
                  <a:txBody>
                    <a:bodyPr/>
                    <a:lstStyle/>
                    <a:p>
                      <a:pPr algn="r" fontAlgn="t"/>
                      <a:endParaRPr lang="en-US" sz="1400">
                        <a:effectLst/>
                        <a:latin typeface="SFMono-Regular"/>
                      </a:endParaRPr>
                    </a:p>
                  </a:txBody>
                  <a:tcPr marL="76162" marR="76162" marT="7616" marB="7616">
                    <a:lnL>
                      <a:noFill/>
                    </a:lnL>
                    <a:lnR>
                      <a:noFill/>
                    </a:lnR>
                    <a:lnT>
                      <a:noFill/>
                    </a:lnT>
                    <a:lnB>
                      <a:noFill/>
                    </a:lnB>
                    <a:solidFill>
                      <a:srgbClr val="FFFFFF"/>
                    </a:solidFill>
                  </a:tcPr>
                </a:tc>
                <a:tc>
                  <a:txBody>
                    <a:bodyPr/>
                    <a:lstStyle/>
                    <a:p>
                      <a:pPr algn="l" fontAlgn="t"/>
                      <a:r>
                        <a:rPr lang="en-US" sz="1400" dirty="0">
                          <a:solidFill>
                            <a:srgbClr val="24292E"/>
                          </a:solidFill>
                          <a:effectLst/>
                          <a:latin typeface="SFMono-Regular"/>
                        </a:rPr>
                        <a:t>}</a:t>
                      </a:r>
                    </a:p>
                  </a:txBody>
                  <a:tcPr marL="76162" marR="76162" marT="7616" marB="7616">
                    <a:lnL>
                      <a:noFill/>
                    </a:lnL>
                    <a:lnR>
                      <a:noFill/>
                    </a:lnR>
                    <a:lnT>
                      <a:noFill/>
                    </a:lnT>
                    <a:lnB>
                      <a:noFill/>
                    </a:lnB>
                    <a:solidFill>
                      <a:srgbClr val="FFFFFF"/>
                    </a:solidFill>
                  </a:tcPr>
                </a:tc>
                <a:extLst>
                  <a:ext uri="{0D108BD9-81ED-4DB2-BD59-A6C34878D82A}">
                    <a16:rowId xmlns:a16="http://schemas.microsoft.com/office/drawing/2014/main" val="2706657456"/>
                  </a:ext>
                </a:extLst>
              </a:tr>
            </a:tbl>
          </a:graphicData>
        </a:graphic>
      </p:graphicFrame>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14</a:t>
            </a:fld>
            <a:endParaRPr lang="en-US" dirty="0"/>
          </a:p>
        </p:txBody>
      </p:sp>
      <p:sp>
        <p:nvSpPr>
          <p:cNvPr id="7" name="Rectangle 6"/>
          <p:cNvSpPr/>
          <p:nvPr/>
        </p:nvSpPr>
        <p:spPr>
          <a:xfrm>
            <a:off x="499399" y="705535"/>
            <a:ext cx="6304523" cy="369332"/>
          </a:xfrm>
          <a:prstGeom prst="rect">
            <a:avLst/>
          </a:prstGeom>
        </p:spPr>
        <p:txBody>
          <a:bodyPr wrap="square">
            <a:spAutoFit/>
          </a:bodyPr>
          <a:lstStyle/>
          <a:p>
            <a:r>
              <a:rPr lang="en-US" dirty="0">
                <a:solidFill>
                  <a:srgbClr val="292929"/>
                </a:solidFill>
                <a:latin typeface="Menlo"/>
              </a:rPr>
              <a:t>properties([</a:t>
            </a:r>
            <a:r>
              <a:rPr lang="en-US" dirty="0" err="1">
                <a:solidFill>
                  <a:srgbClr val="292929"/>
                </a:solidFill>
                <a:latin typeface="Menlo"/>
              </a:rPr>
              <a:t>pipelineTriggers</a:t>
            </a:r>
            <a:r>
              <a:rPr lang="en-US" dirty="0">
                <a:solidFill>
                  <a:srgbClr val="292929"/>
                </a:solidFill>
                <a:latin typeface="Menlo"/>
              </a:rPr>
              <a:t>([</a:t>
            </a:r>
            <a:r>
              <a:rPr lang="en-US" dirty="0" err="1">
                <a:solidFill>
                  <a:srgbClr val="292929"/>
                </a:solidFill>
                <a:latin typeface="Menlo"/>
              </a:rPr>
              <a:t>githubPush</a:t>
            </a:r>
            <a:r>
              <a:rPr lang="en-US" dirty="0">
                <a:solidFill>
                  <a:srgbClr val="292929"/>
                </a:solidFill>
                <a:latin typeface="Menlo"/>
              </a:rPr>
              <a:t>()])])</a:t>
            </a:r>
            <a:endParaRPr lang="en-US" dirty="0"/>
          </a:p>
        </p:txBody>
      </p:sp>
    </p:spTree>
    <p:extLst>
      <p:ext uri="{BB962C8B-B14F-4D97-AF65-F5344CB8AC3E}">
        <p14:creationId xmlns:p14="http://schemas.microsoft.com/office/powerpoint/2010/main" val="334296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with TFS</a:t>
            </a:r>
            <a:endParaRPr lang="en-US" dirty="0"/>
          </a:p>
        </p:txBody>
      </p:sp>
      <p:sp>
        <p:nvSpPr>
          <p:cNvPr id="3" name="Content Placeholder 2"/>
          <p:cNvSpPr>
            <a:spLocks noGrp="1"/>
          </p:cNvSpPr>
          <p:nvPr>
            <p:ph sz="quarter" idx="13"/>
          </p:nvPr>
        </p:nvSpPr>
        <p:spPr>
          <a:xfrm>
            <a:off x="407391" y="398024"/>
            <a:ext cx="8417052" cy="3311525"/>
          </a:xfrm>
        </p:spPr>
        <p:txBody>
          <a:bodyPr>
            <a:normAutofit/>
          </a:bodyPr>
          <a:lstStyle/>
          <a:p>
            <a:endParaRPr lang="en-US" sz="1050" dirty="0" smtClean="0"/>
          </a:p>
          <a:p>
            <a:endParaRPr lang="en-US" sz="1050" dirty="0" smtClean="0"/>
          </a:p>
          <a:p>
            <a:r>
              <a:rPr lang="en-US" sz="1050" dirty="0" smtClean="0"/>
              <a:t>Install Team Foundation Server Plug-in</a:t>
            </a:r>
          </a:p>
          <a:p>
            <a:r>
              <a:rPr lang="en-US" sz="1050" dirty="0" smtClean="0"/>
              <a:t>Create Freestyle project &gt; Source code management session &gt; </a:t>
            </a:r>
          </a:p>
          <a:p>
            <a:r>
              <a:rPr lang="en-US" sz="1050" dirty="0" smtClean="0"/>
              <a:t>Select option – </a:t>
            </a:r>
          </a:p>
          <a:p>
            <a:r>
              <a:rPr lang="en-US" sz="1050" dirty="0" smtClean="0"/>
              <a:t>“</a:t>
            </a:r>
            <a:r>
              <a:rPr lang="en-US" sz="1050" dirty="0"/>
              <a:t>Team Foundation Version Control(TFVC</a:t>
            </a:r>
            <a:r>
              <a:rPr lang="en-US" sz="1050" dirty="0" smtClean="0"/>
              <a:t>)”</a:t>
            </a:r>
          </a:p>
          <a:p>
            <a:r>
              <a:rPr lang="en-US" sz="1050" dirty="0" smtClean="0"/>
              <a:t>Provide TFS details - </a:t>
            </a:r>
          </a:p>
          <a:p>
            <a:pPr fontAlgn="base"/>
            <a:r>
              <a:rPr lang="en-US" sz="1050" b="1" dirty="0" smtClean="0"/>
              <a:t>Collection </a:t>
            </a:r>
            <a:r>
              <a:rPr lang="en-US" sz="1050" b="1" dirty="0"/>
              <a:t>URL: </a:t>
            </a:r>
            <a:endParaRPr lang="en-US" sz="1050" b="1" dirty="0" smtClean="0"/>
          </a:p>
          <a:p>
            <a:pPr fontAlgn="base"/>
            <a:r>
              <a:rPr lang="en-US" sz="1050" b="1" dirty="0" smtClean="0"/>
              <a:t>The </a:t>
            </a:r>
            <a:r>
              <a:rPr lang="en-US" sz="1050" b="1" dirty="0"/>
              <a:t>URL to the team project collection</a:t>
            </a:r>
            <a:endParaRPr lang="en-US" sz="1050" dirty="0"/>
          </a:p>
          <a:p>
            <a:pPr fontAlgn="base"/>
            <a:r>
              <a:rPr lang="en-US" sz="1050" b="1" dirty="0"/>
              <a:t>Project path: </a:t>
            </a:r>
            <a:endParaRPr lang="en-US" sz="1050" b="1" dirty="0" smtClean="0"/>
          </a:p>
          <a:p>
            <a:pPr fontAlgn="base"/>
            <a:r>
              <a:rPr lang="en-US" sz="1050" b="1" dirty="0" smtClean="0"/>
              <a:t>The </a:t>
            </a:r>
            <a:r>
              <a:rPr lang="en-US" sz="1050" b="1" dirty="0"/>
              <a:t>path to the TFVC project must start with ‘$/’</a:t>
            </a:r>
            <a:endParaRPr lang="en-US" sz="1050" dirty="0"/>
          </a:p>
          <a:p>
            <a:pPr fontAlgn="base"/>
            <a:r>
              <a:rPr lang="en-US" sz="1050" b="1" dirty="0"/>
              <a:t>Credentials: </a:t>
            </a:r>
            <a:endParaRPr lang="en-US" sz="1050" b="1" dirty="0" smtClean="0"/>
          </a:p>
          <a:p>
            <a:pPr fontAlgn="base"/>
            <a:r>
              <a:rPr lang="en-US" sz="1050" b="1" dirty="0" smtClean="0"/>
              <a:t>Username </a:t>
            </a:r>
            <a:r>
              <a:rPr lang="en-US" sz="1050" b="1" dirty="0"/>
              <a:t>and password to connect TFS project.</a:t>
            </a:r>
            <a:endParaRPr lang="en-US" sz="1050" dirty="0"/>
          </a:p>
          <a:p>
            <a:endParaRPr lang="en-US" sz="1050" dirty="0" smtClean="0"/>
          </a:p>
          <a:p>
            <a:endParaRPr lang="en-US" sz="1050" dirty="0"/>
          </a:p>
          <a:p>
            <a:endParaRPr lang="en-US" sz="105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15</a:t>
            </a:fld>
            <a:endParaRPr lang="en-US" dirty="0"/>
          </a:p>
        </p:txBody>
      </p:sp>
      <p:pic>
        <p:nvPicPr>
          <p:cNvPr id="10242" name="Picture 2" descr="https://www.powerupcloud.com/wp-content/uploads/2019/08/4-Integration-of-Jenkins-with-Team-Foundation-Server-and-build-with-MSBuild-Plu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079" y="1314036"/>
            <a:ext cx="53530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32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16</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Build tools </a:t>
            </a:r>
            <a:endParaRPr lang="en-US" sz="2800" dirty="0"/>
          </a:p>
        </p:txBody>
      </p:sp>
    </p:spTree>
    <p:extLst>
      <p:ext uri="{BB962C8B-B14F-4D97-AF65-F5344CB8AC3E}">
        <p14:creationId xmlns:p14="http://schemas.microsoft.com/office/powerpoint/2010/main" val="2183650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project structures</a:t>
            </a:r>
            <a:endParaRPr lang="en-US" dirty="0"/>
          </a:p>
        </p:txBody>
      </p:sp>
      <p:sp>
        <p:nvSpPr>
          <p:cNvPr id="4" name="Footer Placeholder 3"/>
          <p:cNvSpPr>
            <a:spLocks noGrp="1"/>
          </p:cNvSpPr>
          <p:nvPr>
            <p:ph type="ftr" sz="quarter" idx="3"/>
          </p:nvPr>
        </p:nvSpPr>
        <p:spPr>
          <a:xfrm>
            <a:off x="660386" y="4705571"/>
            <a:ext cx="4572000" cy="187241"/>
          </a:xfrm>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5122" name="Picture 2" descr="Java application project structur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106449" y="1139618"/>
            <a:ext cx="2619203" cy="33115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ternal repository project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386" y="1107554"/>
            <a:ext cx="19050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aven webapp eclipse directory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716" y="895351"/>
            <a:ext cx="2962070" cy="40081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30645" y="62118"/>
            <a:ext cx="4572000" cy="769441"/>
          </a:xfrm>
          <a:prstGeom prst="rect">
            <a:avLst/>
          </a:prstGeom>
        </p:spPr>
        <p:txBody>
          <a:bodyPr>
            <a:spAutoFit/>
          </a:bodyPr>
          <a:lstStyle/>
          <a:p>
            <a:r>
              <a:rPr lang="en-US" sz="1100" dirty="0" err="1">
                <a:solidFill>
                  <a:srgbClr val="000000"/>
                </a:solidFill>
              </a:rPr>
              <a:t>mvn</a:t>
            </a:r>
            <a:r>
              <a:rPr lang="en-US" sz="1100" dirty="0">
                <a:solidFill>
                  <a:srgbClr val="000000"/>
                </a:solidFill>
              </a:rPr>
              <a:t> </a:t>
            </a:r>
            <a:r>
              <a:rPr lang="en-US" sz="1100" dirty="0" err="1">
                <a:solidFill>
                  <a:srgbClr val="000000"/>
                </a:solidFill>
              </a:rPr>
              <a:t>archetype:generate</a:t>
            </a:r>
            <a:r>
              <a:rPr lang="en-US" sz="1100" dirty="0">
                <a:solidFill>
                  <a:srgbClr val="000000"/>
                </a:solidFill>
              </a:rPr>
              <a:t> </a:t>
            </a:r>
            <a:r>
              <a:rPr lang="en-US" sz="1100" dirty="0">
                <a:solidFill>
                  <a:srgbClr val="FF0000"/>
                </a:solidFill>
              </a:rPr>
              <a:t>-</a:t>
            </a:r>
            <a:r>
              <a:rPr lang="en-US" sz="1100" dirty="0" err="1">
                <a:solidFill>
                  <a:srgbClr val="FF0000"/>
                </a:solidFill>
              </a:rPr>
              <a:t>DgroupId</a:t>
            </a:r>
            <a:r>
              <a:rPr lang="en-US" sz="1100" dirty="0">
                <a:solidFill>
                  <a:srgbClr val="000000"/>
                </a:solidFill>
              </a:rPr>
              <a:t>=</a:t>
            </a:r>
            <a:r>
              <a:rPr lang="en-US" sz="1100" dirty="0" err="1">
                <a:solidFill>
                  <a:srgbClr val="0000FF"/>
                </a:solidFill>
              </a:rPr>
              <a:t>com</a:t>
            </a:r>
            <a:r>
              <a:rPr lang="en-US" sz="1100" dirty="0" err="1">
                <a:solidFill>
                  <a:srgbClr val="000000"/>
                </a:solidFill>
              </a:rPr>
              <a:t>.javatpoint</a:t>
            </a:r>
            <a:r>
              <a:rPr lang="en-US" sz="1100" dirty="0">
                <a:solidFill>
                  <a:srgbClr val="000000"/>
                </a:solidFill>
              </a:rPr>
              <a:t> </a:t>
            </a:r>
            <a:r>
              <a:rPr lang="en-US" sz="1100" dirty="0" smtClean="0">
                <a:solidFill>
                  <a:srgbClr val="FF0000"/>
                </a:solidFill>
              </a:rPr>
              <a:t>-</a:t>
            </a:r>
            <a:r>
              <a:rPr lang="en-US" sz="1100" dirty="0" err="1" smtClean="0">
                <a:solidFill>
                  <a:srgbClr val="FF0000"/>
                </a:solidFill>
              </a:rPr>
              <a:t>DartifactId</a:t>
            </a:r>
            <a:r>
              <a:rPr lang="en-US" sz="1100" dirty="0" smtClean="0">
                <a:solidFill>
                  <a:srgbClr val="000000"/>
                </a:solidFill>
              </a:rPr>
              <a:t>=</a:t>
            </a:r>
            <a:r>
              <a:rPr lang="en-US" sz="1100" dirty="0" err="1" smtClean="0">
                <a:solidFill>
                  <a:srgbClr val="0000FF"/>
                </a:solidFill>
              </a:rPr>
              <a:t>CubeGeneratorWeb</a:t>
            </a:r>
            <a:r>
              <a:rPr lang="en-US" sz="1100" dirty="0">
                <a:solidFill>
                  <a:srgbClr val="000000"/>
                </a:solidFill>
              </a:rPr>
              <a:t>   </a:t>
            </a:r>
          </a:p>
          <a:p>
            <a:r>
              <a:rPr lang="en-US" sz="1100" dirty="0" err="1" smtClean="0">
                <a:solidFill>
                  <a:srgbClr val="FF0000"/>
                </a:solidFill>
              </a:rPr>
              <a:t>DarchetypeArtifactId</a:t>
            </a:r>
            <a:r>
              <a:rPr lang="en-US" sz="1100" dirty="0" smtClean="0">
                <a:solidFill>
                  <a:srgbClr val="000000"/>
                </a:solidFill>
              </a:rPr>
              <a:t>=</a:t>
            </a:r>
            <a:r>
              <a:rPr lang="en-US" sz="1100" dirty="0" smtClean="0">
                <a:solidFill>
                  <a:srgbClr val="0000FF"/>
                </a:solidFill>
              </a:rPr>
              <a:t>maven</a:t>
            </a:r>
            <a:r>
              <a:rPr lang="en-US" sz="1100" dirty="0" smtClean="0">
                <a:solidFill>
                  <a:srgbClr val="000000"/>
                </a:solidFill>
              </a:rPr>
              <a:t>-archetype-</a:t>
            </a:r>
            <a:r>
              <a:rPr lang="en-US" sz="1100" dirty="0" err="1" smtClean="0">
                <a:solidFill>
                  <a:srgbClr val="000000"/>
                </a:solidFill>
              </a:rPr>
              <a:t>webapp</a:t>
            </a:r>
            <a:r>
              <a:rPr lang="en-US" sz="1100" dirty="0">
                <a:solidFill>
                  <a:srgbClr val="000000"/>
                </a:solidFill>
              </a:rPr>
              <a:t> </a:t>
            </a:r>
            <a:r>
              <a:rPr lang="en-US" sz="1100" dirty="0">
                <a:solidFill>
                  <a:srgbClr val="FF0000"/>
                </a:solidFill>
              </a:rPr>
              <a:t>-</a:t>
            </a:r>
            <a:r>
              <a:rPr lang="en-US" sz="1100" dirty="0" err="1">
                <a:solidFill>
                  <a:srgbClr val="FF0000"/>
                </a:solidFill>
              </a:rPr>
              <a:t>DinteractiveMode</a:t>
            </a:r>
            <a:r>
              <a:rPr lang="en-US" sz="1100" dirty="0">
                <a:solidFill>
                  <a:srgbClr val="000000"/>
                </a:solidFill>
              </a:rPr>
              <a:t>=</a:t>
            </a:r>
            <a:r>
              <a:rPr lang="en-US" sz="1100" dirty="0">
                <a:solidFill>
                  <a:srgbClr val="0000FF"/>
                </a:solidFill>
              </a:rPr>
              <a:t>false</a:t>
            </a:r>
            <a:r>
              <a:rPr lang="en-US" sz="1100" dirty="0">
                <a:solidFill>
                  <a:srgbClr val="000000"/>
                </a:solidFill>
              </a:rPr>
              <a:t>  </a:t>
            </a:r>
            <a:endParaRPr lang="en-US" sz="1100" b="0" i="0" dirty="0">
              <a:solidFill>
                <a:srgbClr val="000000"/>
              </a:solidFill>
              <a:effectLst/>
            </a:endParaRPr>
          </a:p>
        </p:txBody>
      </p:sp>
    </p:spTree>
    <p:extLst>
      <p:ext uri="{BB962C8B-B14F-4D97-AF65-F5344CB8AC3E}">
        <p14:creationId xmlns:p14="http://schemas.microsoft.com/office/powerpoint/2010/main" val="263519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Maven pom.xml (</a:t>
            </a:r>
            <a:r>
              <a:rPr lang="en-US" sz="1400" dirty="0" err="1" smtClean="0"/>
              <a:t>pom</a:t>
            </a:r>
            <a:r>
              <a:rPr lang="en-US" sz="1400" dirty="0" smtClean="0"/>
              <a:t> - project object model</a:t>
            </a:r>
            <a:r>
              <a:rPr lang="en-US" dirty="0" smtClean="0"/>
              <a:t>)</a:t>
            </a:r>
            <a:endParaRPr lang="en-US" dirty="0"/>
          </a:p>
        </p:txBody>
      </p:sp>
      <p:sp>
        <p:nvSpPr>
          <p:cNvPr id="3" name="Content Placeholder 2"/>
          <p:cNvSpPr>
            <a:spLocks noGrp="1"/>
          </p:cNvSpPr>
          <p:nvPr>
            <p:ph sz="quarter" idx="13"/>
          </p:nvPr>
        </p:nvSpPr>
        <p:spPr>
          <a:xfrm>
            <a:off x="381000" y="895351"/>
            <a:ext cx="8417052" cy="3311525"/>
          </a:xfrm>
        </p:spPr>
        <p:txBody>
          <a:bodyPr/>
          <a:lstStyle/>
          <a:p>
            <a:r>
              <a:rPr lang="en-US" sz="1400" dirty="0"/>
              <a:t>It is an XML file that contains information about the project and configuration details used by </a:t>
            </a:r>
            <a:r>
              <a:rPr lang="en-US" sz="1400" b="1" dirty="0"/>
              <a:t>Maven</a:t>
            </a:r>
            <a:r>
              <a:rPr lang="en-US" sz="1400" dirty="0"/>
              <a:t> to build the project.</a:t>
            </a:r>
            <a:endParaRPr lang="en-US" sz="1400"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4613570"/>
              </p:ext>
            </p:extLst>
          </p:nvPr>
        </p:nvGraphicFramePr>
        <p:xfrm>
          <a:off x="499400" y="1667351"/>
          <a:ext cx="4033271" cy="3026444"/>
        </p:xfrm>
        <a:graphic>
          <a:graphicData uri="http://schemas.openxmlformats.org/drawingml/2006/table">
            <a:tbl>
              <a:tblPr/>
              <a:tblGrid>
                <a:gridCol w="1115357">
                  <a:extLst>
                    <a:ext uri="{9D8B030D-6E8A-4147-A177-3AD203B41FA5}">
                      <a16:colId xmlns:a16="http://schemas.microsoft.com/office/drawing/2014/main" val="2157672727"/>
                    </a:ext>
                  </a:extLst>
                </a:gridCol>
                <a:gridCol w="2917914">
                  <a:extLst>
                    <a:ext uri="{9D8B030D-6E8A-4147-A177-3AD203B41FA5}">
                      <a16:colId xmlns:a16="http://schemas.microsoft.com/office/drawing/2014/main" val="37391572"/>
                    </a:ext>
                  </a:extLst>
                </a:gridCol>
              </a:tblGrid>
              <a:tr h="222288">
                <a:tc>
                  <a:txBody>
                    <a:bodyPr/>
                    <a:lstStyle/>
                    <a:p>
                      <a:pPr algn="l" fontAlgn="t"/>
                      <a:r>
                        <a:rPr lang="en-US" sz="900">
                          <a:solidFill>
                            <a:srgbClr val="000000"/>
                          </a:solidFill>
                          <a:effectLst/>
                          <a:latin typeface="+mn-lt"/>
                        </a:rPr>
                        <a:t>Element</a:t>
                      </a:r>
                    </a:p>
                  </a:txBody>
                  <a:tcPr marL="59615" marR="59615" marT="59615" marB="59615">
                    <a:lnL w="9525" cap="flat" cmpd="sng" algn="ctr">
                      <a:solidFill>
                        <a:srgbClr val="602FC8"/>
                      </a:solidFill>
                      <a:prstDash val="solid"/>
                      <a:round/>
                      <a:headEnd type="none" w="med" len="med"/>
                      <a:tailEnd type="none" w="med" len="med"/>
                    </a:lnL>
                    <a:lnR w="9525" cap="flat" cmpd="sng" algn="ctr">
                      <a:solidFill>
                        <a:srgbClr val="602FC8"/>
                      </a:solidFill>
                      <a:prstDash val="solid"/>
                      <a:round/>
                      <a:headEnd type="none" w="med" len="med"/>
                      <a:tailEnd type="none" w="med" len="med"/>
                    </a:lnR>
                    <a:lnT w="9525" cap="flat" cmpd="sng" algn="ctr">
                      <a:solidFill>
                        <a:srgbClr val="602F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dirty="0">
                          <a:solidFill>
                            <a:srgbClr val="000000"/>
                          </a:solidFill>
                          <a:effectLst/>
                          <a:latin typeface="+mn-lt"/>
                        </a:rPr>
                        <a:t>Description</a:t>
                      </a:r>
                    </a:p>
                  </a:txBody>
                  <a:tcPr marL="59615" marR="59615" marT="59615" marB="59615">
                    <a:lnL w="9525" cap="flat" cmpd="sng" algn="ctr">
                      <a:solidFill>
                        <a:srgbClr val="602FC8"/>
                      </a:solidFill>
                      <a:prstDash val="solid"/>
                      <a:round/>
                      <a:headEnd type="none" w="med" len="med"/>
                      <a:tailEnd type="none" w="med" len="med"/>
                    </a:lnL>
                    <a:lnR w="9525" cap="flat" cmpd="sng" algn="ctr">
                      <a:solidFill>
                        <a:srgbClr val="602FC8"/>
                      </a:solidFill>
                      <a:prstDash val="solid"/>
                      <a:round/>
                      <a:headEnd type="none" w="med" len="med"/>
                      <a:tailEnd type="none" w="med" len="med"/>
                    </a:lnR>
                    <a:lnT w="9525" cap="flat" cmpd="sng" algn="ctr">
                      <a:solidFill>
                        <a:srgbClr val="602F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5151124"/>
                  </a:ext>
                </a:extLst>
              </a:tr>
              <a:tr h="306749">
                <a:tc>
                  <a:txBody>
                    <a:bodyPr/>
                    <a:lstStyle/>
                    <a:p>
                      <a:pPr algn="l" fontAlgn="t"/>
                      <a:r>
                        <a:rPr lang="en-US" sz="900" b="1">
                          <a:solidFill>
                            <a:srgbClr val="000000"/>
                          </a:solidFill>
                          <a:effectLst/>
                          <a:latin typeface="verdana" panose="020B0604030504040204" pitchFamily="34" charset="0"/>
                        </a:rPr>
                        <a:t>project</a:t>
                      </a:r>
                      <a:endParaRPr lang="en-US" sz="900">
                        <a:solidFill>
                          <a:srgbClr val="000000"/>
                        </a:solidFill>
                        <a:effectLst/>
                        <a:latin typeface="verdana" panose="020B0604030504040204" pitchFamily="34" charset="0"/>
                      </a:endParaRP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is the root element of pom.xml file.</a:t>
                      </a: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5059827"/>
                  </a:ext>
                </a:extLst>
              </a:tr>
              <a:tr h="544582">
                <a:tc>
                  <a:txBody>
                    <a:bodyPr/>
                    <a:lstStyle/>
                    <a:p>
                      <a:pPr algn="l" fontAlgn="t"/>
                      <a:r>
                        <a:rPr lang="en-US" sz="900" b="1" dirty="0" err="1">
                          <a:solidFill>
                            <a:srgbClr val="000000"/>
                          </a:solidFill>
                          <a:effectLst/>
                          <a:latin typeface="verdana" panose="020B0604030504040204" pitchFamily="34" charset="0"/>
                        </a:rPr>
                        <a:t>modelVersion</a:t>
                      </a:r>
                      <a:endParaRPr lang="en-US" sz="900" dirty="0">
                        <a:solidFill>
                          <a:srgbClr val="000000"/>
                        </a:solidFill>
                        <a:effectLst/>
                        <a:latin typeface="verdana" panose="020B0604030504040204" pitchFamily="34" charset="0"/>
                      </a:endParaRP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It is the sub element of project. It specifies the </a:t>
                      </a:r>
                      <a:r>
                        <a:rPr lang="en-US" sz="900" dirty="0" err="1">
                          <a:solidFill>
                            <a:srgbClr val="000000"/>
                          </a:solidFill>
                          <a:effectLst/>
                          <a:latin typeface="verdana" panose="020B0604030504040204" pitchFamily="34" charset="0"/>
                        </a:rPr>
                        <a:t>modelVersion</a:t>
                      </a:r>
                      <a:r>
                        <a:rPr lang="en-US" sz="900" dirty="0">
                          <a:solidFill>
                            <a:srgbClr val="000000"/>
                          </a:solidFill>
                          <a:effectLst/>
                          <a:latin typeface="verdana" panose="020B0604030504040204" pitchFamily="34" charset="0"/>
                        </a:rPr>
                        <a:t>. It should be set to 4.0.0.</a:t>
                      </a: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05376923"/>
                  </a:ext>
                </a:extLst>
              </a:tr>
              <a:tr h="425665">
                <a:tc>
                  <a:txBody>
                    <a:bodyPr/>
                    <a:lstStyle/>
                    <a:p>
                      <a:pPr algn="l" fontAlgn="t"/>
                      <a:r>
                        <a:rPr lang="en-US" sz="900" b="1">
                          <a:solidFill>
                            <a:srgbClr val="000000"/>
                          </a:solidFill>
                          <a:effectLst/>
                          <a:latin typeface="verdana" panose="020B0604030504040204" pitchFamily="34" charset="0"/>
                        </a:rPr>
                        <a:t>groupId</a:t>
                      </a:r>
                      <a:endParaRPr lang="en-US" sz="900">
                        <a:solidFill>
                          <a:srgbClr val="000000"/>
                        </a:solidFill>
                        <a:effectLst/>
                        <a:latin typeface="verdana" panose="020B0604030504040204" pitchFamily="34" charset="0"/>
                      </a:endParaRP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It is the sub element of project. It specifies the id for the project group.</a:t>
                      </a: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2915127"/>
                  </a:ext>
                </a:extLst>
              </a:tr>
              <a:tr h="948476">
                <a:tc>
                  <a:txBody>
                    <a:bodyPr/>
                    <a:lstStyle/>
                    <a:p>
                      <a:pPr algn="l" fontAlgn="t"/>
                      <a:r>
                        <a:rPr lang="en-US" sz="900" b="1">
                          <a:solidFill>
                            <a:srgbClr val="000000"/>
                          </a:solidFill>
                          <a:effectLst/>
                          <a:latin typeface="verdana" panose="020B0604030504040204" pitchFamily="34" charset="0"/>
                        </a:rPr>
                        <a:t>artifactId</a:t>
                      </a:r>
                      <a:endParaRPr lang="en-US" sz="900">
                        <a:solidFill>
                          <a:srgbClr val="000000"/>
                        </a:solidFill>
                        <a:effectLst/>
                        <a:latin typeface="verdana" panose="020B0604030504040204" pitchFamily="34" charset="0"/>
                      </a:endParaRP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smtClean="0">
                          <a:solidFill>
                            <a:srgbClr val="000000"/>
                          </a:solidFill>
                          <a:effectLst/>
                          <a:latin typeface="verdana" panose="020B0604030504040204" pitchFamily="34" charset="0"/>
                        </a:rPr>
                        <a:t>It </a:t>
                      </a:r>
                      <a:r>
                        <a:rPr lang="en-US" sz="900" dirty="0">
                          <a:solidFill>
                            <a:srgbClr val="000000"/>
                          </a:solidFill>
                          <a:effectLst/>
                          <a:latin typeface="verdana" panose="020B0604030504040204" pitchFamily="34" charset="0"/>
                        </a:rPr>
                        <a:t>specifies the id for the artifact (project). An artifact is something that is either produced or used by a project. Examples of artifacts produced by Maven for a project include: JARs, source and binary distributions, and WARs.</a:t>
                      </a: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21569567"/>
                  </a:ext>
                </a:extLst>
              </a:tr>
              <a:tr h="544582">
                <a:tc>
                  <a:txBody>
                    <a:bodyPr/>
                    <a:lstStyle/>
                    <a:p>
                      <a:pPr algn="l" fontAlgn="t"/>
                      <a:r>
                        <a:rPr lang="en-US" sz="900" b="1">
                          <a:solidFill>
                            <a:srgbClr val="000000"/>
                          </a:solidFill>
                          <a:effectLst/>
                          <a:latin typeface="verdana" panose="020B0604030504040204" pitchFamily="34" charset="0"/>
                        </a:rPr>
                        <a:t>version</a:t>
                      </a:r>
                      <a:endParaRPr lang="en-US" sz="900">
                        <a:solidFill>
                          <a:srgbClr val="000000"/>
                        </a:solidFill>
                        <a:effectLst/>
                        <a:latin typeface="verdana" panose="020B0604030504040204" pitchFamily="34" charset="0"/>
                      </a:endParaRP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smtClean="0">
                          <a:solidFill>
                            <a:srgbClr val="000000"/>
                          </a:solidFill>
                          <a:effectLst/>
                          <a:latin typeface="verdana" panose="020B0604030504040204" pitchFamily="34" charset="0"/>
                        </a:rPr>
                        <a:t>It </a:t>
                      </a:r>
                      <a:r>
                        <a:rPr lang="en-US" sz="900" dirty="0">
                          <a:solidFill>
                            <a:srgbClr val="000000"/>
                          </a:solidFill>
                          <a:effectLst/>
                          <a:latin typeface="verdana" panose="020B0604030504040204" pitchFamily="34" charset="0"/>
                        </a:rPr>
                        <a:t>specifies the version of the artifact under given group.</a:t>
                      </a:r>
                    </a:p>
                  </a:txBody>
                  <a:tcPr marL="39744" marR="39744" marT="39744" marB="397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0505401"/>
                  </a:ext>
                </a:extLst>
              </a:tr>
            </a:tbl>
          </a:graphicData>
        </a:graphic>
      </p:graphicFrame>
      <p:sp>
        <p:nvSpPr>
          <p:cNvPr id="7" name="Rectangle 6"/>
          <p:cNvSpPr/>
          <p:nvPr/>
        </p:nvSpPr>
        <p:spPr>
          <a:xfrm>
            <a:off x="4750605" y="2228978"/>
            <a:ext cx="4572000" cy="1708160"/>
          </a:xfrm>
          <a:prstGeom prst="rect">
            <a:avLst/>
          </a:prstGeom>
        </p:spPr>
        <p:txBody>
          <a:bodyPr>
            <a:spAutoFit/>
          </a:bodyPr>
          <a:lstStyle/>
          <a:p>
            <a:r>
              <a:rPr lang="en-US" sz="1050" b="1" dirty="0">
                <a:solidFill>
                  <a:srgbClr val="006699"/>
                </a:solidFill>
                <a:latin typeface="verdana" panose="020B0604030504040204" pitchFamily="34" charset="0"/>
              </a:rPr>
              <a:t>&lt;project</a:t>
            </a:r>
            <a:r>
              <a:rPr lang="en-US" sz="1050" dirty="0">
                <a:solidFill>
                  <a:srgbClr val="000000"/>
                </a:solidFill>
                <a:latin typeface="verdana" panose="020B0604030504040204" pitchFamily="34" charset="0"/>
              </a:rPr>
              <a:t> </a:t>
            </a:r>
            <a:r>
              <a:rPr lang="en-US" sz="1050" dirty="0" err="1">
                <a:solidFill>
                  <a:srgbClr val="FF0000"/>
                </a:solidFill>
                <a:latin typeface="verdana" panose="020B0604030504040204" pitchFamily="34" charset="0"/>
              </a:rPr>
              <a:t>xmlns</a:t>
            </a:r>
            <a:r>
              <a:rPr lang="en-US" sz="1050" dirty="0">
                <a:solidFill>
                  <a:srgbClr val="000000"/>
                </a:solidFill>
                <a:latin typeface="verdana" panose="020B0604030504040204" pitchFamily="34" charset="0"/>
              </a:rPr>
              <a:t>=</a:t>
            </a:r>
            <a:r>
              <a:rPr lang="en-US" sz="1050" dirty="0">
                <a:solidFill>
                  <a:srgbClr val="0000FF"/>
                </a:solidFill>
                <a:latin typeface="verdana" panose="020B0604030504040204" pitchFamily="34" charset="0"/>
              </a:rPr>
              <a:t>"http://maven.apache.org/POM/4.0.0"</a:t>
            </a:r>
            <a:r>
              <a:rPr lang="en-US" sz="1050" dirty="0">
                <a:solidFill>
                  <a:srgbClr val="000000"/>
                </a:solidFill>
                <a:latin typeface="verdana" panose="020B0604030504040204" pitchFamily="34" charset="0"/>
              </a:rPr>
              <a:t>   </a:t>
            </a:r>
          </a:p>
          <a:p>
            <a:r>
              <a:rPr lang="en-US" sz="1050" dirty="0" err="1">
                <a:solidFill>
                  <a:srgbClr val="FF0000"/>
                </a:solidFill>
                <a:latin typeface="verdana" panose="020B0604030504040204" pitchFamily="34" charset="0"/>
              </a:rPr>
              <a:t>xmlns:xsi</a:t>
            </a:r>
            <a:r>
              <a:rPr lang="en-US" sz="1050" dirty="0">
                <a:solidFill>
                  <a:srgbClr val="000000"/>
                </a:solidFill>
                <a:latin typeface="verdana" panose="020B0604030504040204" pitchFamily="34" charset="0"/>
              </a:rPr>
              <a:t>=</a:t>
            </a:r>
            <a:r>
              <a:rPr lang="en-US" sz="1050" dirty="0">
                <a:solidFill>
                  <a:srgbClr val="0000FF"/>
                </a:solidFill>
                <a:latin typeface="verdana" panose="020B0604030504040204" pitchFamily="34" charset="0"/>
              </a:rPr>
              <a:t>"http://www.w3.org/2001/XMLSchema-instance"</a:t>
            </a:r>
            <a:r>
              <a:rPr lang="en-US" sz="1050" dirty="0">
                <a:solidFill>
                  <a:srgbClr val="000000"/>
                </a:solidFill>
                <a:latin typeface="verdana" panose="020B0604030504040204" pitchFamily="34" charset="0"/>
              </a:rPr>
              <a:t>  </a:t>
            </a:r>
          </a:p>
          <a:p>
            <a:r>
              <a:rPr lang="en-US" sz="1050" dirty="0" err="1" smtClean="0">
                <a:solidFill>
                  <a:srgbClr val="FF0000"/>
                </a:solidFill>
                <a:latin typeface="verdana" panose="020B0604030504040204" pitchFamily="34" charset="0"/>
              </a:rPr>
              <a:t>xsi:schemaLocation</a:t>
            </a:r>
            <a:r>
              <a:rPr lang="en-US" sz="1050" dirty="0">
                <a:solidFill>
                  <a:srgbClr val="000000"/>
                </a:solidFill>
                <a:latin typeface="verdana" panose="020B0604030504040204" pitchFamily="34" charset="0"/>
              </a:rPr>
              <a:t>="http://maven.apache.org/POM/4.0.0   </a:t>
            </a:r>
          </a:p>
          <a:p>
            <a:r>
              <a:rPr lang="en-US" sz="1050" dirty="0">
                <a:solidFill>
                  <a:srgbClr val="000000"/>
                </a:solidFill>
                <a:latin typeface="verdana" panose="020B0604030504040204" pitchFamily="34" charset="0"/>
              </a:rPr>
              <a:t>http://maven.apache.org/xsd/maven-4.0.0.xsd"</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  </a:t>
            </a:r>
          </a:p>
          <a:p>
            <a:endParaRPr lang="en-US" sz="1050" dirty="0">
              <a:solidFill>
                <a:srgbClr val="000000"/>
              </a:solidFill>
              <a:latin typeface="verdana" panose="020B0604030504040204" pitchFamily="34" charset="0"/>
            </a:endParaRPr>
          </a:p>
          <a:p>
            <a:pPr lvl="1"/>
            <a:r>
              <a:rPr lang="en-US" sz="1050" b="1" dirty="0" smtClean="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modelVersion</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4.0.0</a:t>
            </a:r>
            <a:r>
              <a:rPr lang="en-US" sz="1050" b="1" dirty="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modelVersion</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  </a:t>
            </a:r>
          </a:p>
          <a:p>
            <a:pPr lvl="1"/>
            <a:r>
              <a:rPr lang="en-US" sz="1050" b="1" dirty="0" smtClean="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groupId</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com.javatpoint.application1</a:t>
            </a:r>
            <a:r>
              <a:rPr lang="en-US" sz="1050" b="1" dirty="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groupId</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  </a:t>
            </a:r>
          </a:p>
          <a:p>
            <a:pPr lvl="1"/>
            <a:r>
              <a:rPr lang="en-US" sz="1050" b="1" dirty="0" smtClean="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artifactId</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my-app</a:t>
            </a:r>
            <a:r>
              <a:rPr lang="en-US" sz="1050" b="1" dirty="0">
                <a:solidFill>
                  <a:srgbClr val="006699"/>
                </a:solidFill>
                <a:latin typeface="verdana" panose="020B0604030504040204" pitchFamily="34" charset="0"/>
              </a:rPr>
              <a:t>&lt;/</a:t>
            </a:r>
            <a:r>
              <a:rPr lang="en-US" sz="1050" b="1" dirty="0" err="1">
                <a:solidFill>
                  <a:srgbClr val="006699"/>
                </a:solidFill>
                <a:latin typeface="verdana" panose="020B0604030504040204" pitchFamily="34" charset="0"/>
              </a:rPr>
              <a:t>artifactId</a:t>
            </a:r>
            <a:r>
              <a:rPr lang="en-US" sz="1050" b="1" dirty="0">
                <a:solidFill>
                  <a:srgbClr val="006699"/>
                </a:solidFill>
                <a:latin typeface="verdana" panose="020B0604030504040204" pitchFamily="34" charset="0"/>
              </a:rPr>
              <a:t>&gt;</a:t>
            </a:r>
            <a:r>
              <a:rPr lang="en-US" sz="1050" dirty="0">
                <a:solidFill>
                  <a:srgbClr val="000000"/>
                </a:solidFill>
                <a:latin typeface="verdana" panose="020B0604030504040204" pitchFamily="34" charset="0"/>
              </a:rPr>
              <a:t>  </a:t>
            </a:r>
          </a:p>
          <a:p>
            <a:pPr lvl="1"/>
            <a:r>
              <a:rPr lang="en-US" sz="1050" b="1" dirty="0" smtClean="0">
                <a:solidFill>
                  <a:srgbClr val="006699"/>
                </a:solidFill>
                <a:latin typeface="verdana" panose="020B0604030504040204" pitchFamily="34" charset="0"/>
              </a:rPr>
              <a:t>&lt;</a:t>
            </a:r>
            <a:r>
              <a:rPr lang="en-US" sz="1050" b="1" dirty="0">
                <a:solidFill>
                  <a:srgbClr val="006699"/>
                </a:solidFill>
                <a:latin typeface="verdana" panose="020B0604030504040204" pitchFamily="34" charset="0"/>
              </a:rPr>
              <a:t>version&gt;</a:t>
            </a:r>
            <a:r>
              <a:rPr lang="en-US" sz="1050" dirty="0">
                <a:solidFill>
                  <a:srgbClr val="000000"/>
                </a:solidFill>
                <a:latin typeface="verdana" panose="020B0604030504040204" pitchFamily="34" charset="0"/>
              </a:rPr>
              <a:t>1</a:t>
            </a:r>
            <a:r>
              <a:rPr lang="en-US" sz="1050" b="1" dirty="0">
                <a:solidFill>
                  <a:srgbClr val="006699"/>
                </a:solidFill>
                <a:latin typeface="verdana" panose="020B0604030504040204" pitchFamily="34" charset="0"/>
              </a:rPr>
              <a:t>&lt;/version&gt;</a:t>
            </a:r>
            <a:r>
              <a:rPr lang="en-US" sz="1050" dirty="0">
                <a:solidFill>
                  <a:srgbClr val="000000"/>
                </a:solidFill>
                <a:latin typeface="verdana" panose="020B0604030504040204" pitchFamily="34" charset="0"/>
              </a:rPr>
              <a:t>  </a:t>
            </a:r>
          </a:p>
          <a:p>
            <a:r>
              <a:rPr lang="en-US" sz="1050" b="1" dirty="0">
                <a:solidFill>
                  <a:srgbClr val="006699"/>
                </a:solidFill>
                <a:latin typeface="verdana" panose="020B0604030504040204" pitchFamily="34" charset="0"/>
              </a:rPr>
              <a:t>&lt;/project&gt;</a:t>
            </a:r>
            <a:r>
              <a:rPr lang="en-US" sz="1050" dirty="0">
                <a:solidFill>
                  <a:srgbClr val="000000"/>
                </a:solidFill>
                <a:latin typeface="verdana" panose="020B0604030504040204" pitchFamily="34" charset="0"/>
              </a:rPr>
              <a:t>  </a:t>
            </a:r>
            <a:endParaRPr lang="en-US" sz="105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759065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3732666693"/>
              </p:ext>
            </p:extLst>
          </p:nvPr>
        </p:nvGraphicFramePr>
        <p:xfrm>
          <a:off x="385100" y="351646"/>
          <a:ext cx="4127906" cy="3312117"/>
        </p:xfrm>
        <a:graphic>
          <a:graphicData uri="http://schemas.openxmlformats.org/drawingml/2006/table">
            <a:tbl>
              <a:tblPr/>
              <a:tblGrid>
                <a:gridCol w="1090874">
                  <a:extLst>
                    <a:ext uri="{9D8B030D-6E8A-4147-A177-3AD203B41FA5}">
                      <a16:colId xmlns:a16="http://schemas.microsoft.com/office/drawing/2014/main" val="1088316170"/>
                    </a:ext>
                  </a:extLst>
                </a:gridCol>
                <a:gridCol w="3037032">
                  <a:extLst>
                    <a:ext uri="{9D8B030D-6E8A-4147-A177-3AD203B41FA5}">
                      <a16:colId xmlns:a16="http://schemas.microsoft.com/office/drawing/2014/main" val="1954037179"/>
                    </a:ext>
                  </a:extLst>
                </a:gridCol>
              </a:tblGrid>
              <a:tr h="334191">
                <a:tc>
                  <a:txBody>
                    <a:bodyPr/>
                    <a:lstStyle/>
                    <a:p>
                      <a:pPr algn="l" fontAlgn="t"/>
                      <a:r>
                        <a:rPr lang="en-US" sz="1200">
                          <a:solidFill>
                            <a:srgbClr val="000000"/>
                          </a:solidFill>
                          <a:effectLst/>
                          <a:latin typeface="times new roman" panose="02020603050405020304" pitchFamily="18" charset="0"/>
                        </a:rPr>
                        <a:t>Element</a:t>
                      </a:r>
                    </a:p>
                  </a:txBody>
                  <a:tcPr marL="75952" marR="75952" marT="75952" marB="75952">
                    <a:lnL w="9525" cap="flat" cmpd="sng" algn="ctr">
                      <a:solidFill>
                        <a:srgbClr val="B046D5"/>
                      </a:solidFill>
                      <a:prstDash val="solid"/>
                      <a:round/>
                      <a:headEnd type="none" w="med" len="med"/>
                      <a:tailEnd type="none" w="med" len="med"/>
                    </a:lnL>
                    <a:lnR w="9525" cap="flat" cmpd="sng" algn="ctr">
                      <a:solidFill>
                        <a:srgbClr val="B046D5"/>
                      </a:solidFill>
                      <a:prstDash val="solid"/>
                      <a:round/>
                      <a:headEnd type="none" w="med" len="med"/>
                      <a:tailEnd type="none" w="med" len="med"/>
                    </a:lnR>
                    <a:lnT w="9525" cap="flat" cmpd="sng" algn="ctr">
                      <a:solidFill>
                        <a:srgbClr val="B046D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75952" marR="75952" marT="75952" marB="75952">
                    <a:lnL w="9525" cap="flat" cmpd="sng" algn="ctr">
                      <a:solidFill>
                        <a:srgbClr val="B046D5"/>
                      </a:solidFill>
                      <a:prstDash val="solid"/>
                      <a:round/>
                      <a:headEnd type="none" w="med" len="med"/>
                      <a:tailEnd type="none" w="med" len="med"/>
                    </a:lnL>
                    <a:lnR w="9525" cap="flat" cmpd="sng" algn="ctr">
                      <a:solidFill>
                        <a:srgbClr val="B046D5"/>
                      </a:solidFill>
                      <a:prstDash val="solid"/>
                      <a:round/>
                      <a:headEnd type="none" w="med" len="med"/>
                      <a:tailEnd type="none" w="med" len="med"/>
                    </a:lnR>
                    <a:lnT w="9525" cap="flat" cmpd="sng" algn="ctr">
                      <a:solidFill>
                        <a:srgbClr val="B046D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12201406"/>
                  </a:ext>
                </a:extLst>
              </a:tr>
              <a:tr h="465841">
                <a:tc>
                  <a:txBody>
                    <a:bodyPr/>
                    <a:lstStyle/>
                    <a:p>
                      <a:pPr algn="l" fontAlgn="t"/>
                      <a:r>
                        <a:rPr lang="en-US" sz="1000" b="1">
                          <a:solidFill>
                            <a:srgbClr val="000000"/>
                          </a:solidFill>
                          <a:effectLst/>
                          <a:latin typeface="verdana" panose="020B0604030504040204" pitchFamily="34" charset="0"/>
                        </a:rPr>
                        <a:t>packaging</a:t>
                      </a:r>
                      <a:endParaRPr lang="en-US" sz="100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defines packaging type such as jar, war etc.</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2300122"/>
                  </a:ext>
                </a:extLst>
              </a:tr>
              <a:tr h="465841">
                <a:tc>
                  <a:txBody>
                    <a:bodyPr/>
                    <a:lstStyle/>
                    <a:p>
                      <a:pPr algn="l" fontAlgn="t"/>
                      <a:r>
                        <a:rPr lang="en-US" sz="1000" b="1">
                          <a:solidFill>
                            <a:srgbClr val="000000"/>
                          </a:solidFill>
                          <a:effectLst/>
                          <a:latin typeface="verdana" panose="020B0604030504040204" pitchFamily="34" charset="0"/>
                        </a:rPr>
                        <a:t>name</a:t>
                      </a:r>
                      <a:endParaRPr lang="en-US" sz="100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defines name of the maven project.</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60762556"/>
                  </a:ext>
                </a:extLst>
              </a:tr>
              <a:tr h="283556">
                <a:tc>
                  <a:txBody>
                    <a:bodyPr/>
                    <a:lstStyle/>
                    <a:p>
                      <a:pPr algn="l" fontAlgn="t"/>
                      <a:r>
                        <a:rPr lang="en-US" sz="1000" b="1">
                          <a:solidFill>
                            <a:srgbClr val="000000"/>
                          </a:solidFill>
                          <a:effectLst/>
                          <a:latin typeface="verdana" panose="020B0604030504040204" pitchFamily="34" charset="0"/>
                        </a:rPr>
                        <a:t>url</a:t>
                      </a:r>
                      <a:endParaRPr lang="en-US" sz="100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defines </a:t>
                      </a:r>
                      <a:r>
                        <a:rPr lang="en-US" sz="1100" dirty="0" err="1">
                          <a:solidFill>
                            <a:srgbClr val="000000"/>
                          </a:solidFill>
                          <a:effectLst/>
                          <a:latin typeface="verdana" panose="020B0604030504040204" pitchFamily="34" charset="0"/>
                        </a:rPr>
                        <a:t>url</a:t>
                      </a:r>
                      <a:r>
                        <a:rPr lang="en-US" sz="1100" dirty="0">
                          <a:solidFill>
                            <a:srgbClr val="000000"/>
                          </a:solidFill>
                          <a:effectLst/>
                          <a:latin typeface="verdana" panose="020B0604030504040204" pitchFamily="34" charset="0"/>
                        </a:rPr>
                        <a:t> of the project.</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299828"/>
                  </a:ext>
                </a:extLst>
              </a:tr>
              <a:tr h="465841">
                <a:tc>
                  <a:txBody>
                    <a:bodyPr/>
                    <a:lstStyle/>
                    <a:p>
                      <a:pPr algn="l" fontAlgn="t"/>
                      <a:r>
                        <a:rPr lang="en-US" sz="1000" b="1">
                          <a:solidFill>
                            <a:srgbClr val="000000"/>
                          </a:solidFill>
                          <a:effectLst/>
                          <a:latin typeface="verdana" panose="020B0604030504040204" pitchFamily="34" charset="0"/>
                        </a:rPr>
                        <a:t>dependencies</a:t>
                      </a:r>
                      <a:endParaRPr lang="en-US" sz="100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defines dependencies for this project.</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55392517"/>
                  </a:ext>
                </a:extLst>
              </a:tr>
              <a:tr h="465841">
                <a:tc>
                  <a:txBody>
                    <a:bodyPr/>
                    <a:lstStyle/>
                    <a:p>
                      <a:pPr algn="l" fontAlgn="t"/>
                      <a:r>
                        <a:rPr lang="en-US" sz="1000" b="1">
                          <a:solidFill>
                            <a:srgbClr val="000000"/>
                          </a:solidFill>
                          <a:effectLst/>
                          <a:latin typeface="verdana" panose="020B0604030504040204" pitchFamily="34" charset="0"/>
                        </a:rPr>
                        <a:t>dependency</a:t>
                      </a:r>
                      <a:endParaRPr lang="en-US" sz="100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defines a dependency. It is used inside dependencies.</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2825026"/>
                  </a:ext>
                </a:extLst>
              </a:tr>
              <a:tr h="830413">
                <a:tc>
                  <a:txBody>
                    <a:bodyPr/>
                    <a:lstStyle/>
                    <a:p>
                      <a:pPr algn="l" fontAlgn="t"/>
                      <a:r>
                        <a:rPr lang="en-US" sz="1000" b="1" dirty="0">
                          <a:solidFill>
                            <a:srgbClr val="000000"/>
                          </a:solidFill>
                          <a:effectLst/>
                          <a:latin typeface="verdana" panose="020B0604030504040204" pitchFamily="34" charset="0"/>
                        </a:rPr>
                        <a:t>scope</a:t>
                      </a:r>
                      <a:endParaRPr lang="en-US" sz="1000" dirty="0">
                        <a:solidFill>
                          <a:srgbClr val="000000"/>
                        </a:solidFill>
                        <a:effectLst/>
                        <a:latin typeface="verdana" panose="020B0604030504040204" pitchFamily="34" charset="0"/>
                      </a:endParaRP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defines scope for this maven project. It can be compile, provided, runtime, test and system.</a:t>
                      </a:r>
                    </a:p>
                  </a:txBody>
                  <a:tcPr marL="50635" marR="50635" marT="50635" marB="506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97457947"/>
                  </a:ext>
                </a:extLst>
              </a:tr>
            </a:tbl>
          </a:graphicData>
        </a:graphic>
      </p:graphicFrame>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19</a:t>
            </a:fld>
            <a:endParaRPr lang="en-US" dirty="0"/>
          </a:p>
        </p:txBody>
      </p:sp>
      <p:sp>
        <p:nvSpPr>
          <p:cNvPr id="7" name="Rectangle 6"/>
          <p:cNvSpPr/>
          <p:nvPr/>
        </p:nvSpPr>
        <p:spPr>
          <a:xfrm>
            <a:off x="4559692" y="219837"/>
            <a:ext cx="4618686" cy="4662815"/>
          </a:xfrm>
          <a:prstGeom prst="rect">
            <a:avLst/>
          </a:prstGeom>
        </p:spPr>
        <p:txBody>
          <a:bodyPr wrap="square">
            <a:spAutoFit/>
          </a:bodyPr>
          <a:lstStyle/>
          <a:p>
            <a:pPr>
              <a:buFont typeface="+mj-lt"/>
              <a:buAutoNum type="arabicPeriod"/>
            </a:pPr>
            <a:r>
              <a:rPr lang="en-US" sz="1100" b="1" dirty="0">
                <a:solidFill>
                  <a:srgbClr val="006699"/>
                </a:solidFill>
                <a:latin typeface="verdana" panose="020B0604030504040204" pitchFamily="34" charset="0"/>
              </a:rPr>
              <a:t>&lt;project</a:t>
            </a:r>
            <a:r>
              <a:rPr lang="en-US" sz="1100" dirty="0">
                <a:solidFill>
                  <a:srgbClr val="000000"/>
                </a:solidFill>
                <a:latin typeface="verdana" panose="020B0604030504040204" pitchFamily="34" charset="0"/>
              </a:rPr>
              <a:t> </a:t>
            </a:r>
            <a:r>
              <a:rPr lang="en-US" sz="1100" dirty="0" err="1">
                <a:solidFill>
                  <a:srgbClr val="FF0000"/>
                </a:solidFill>
                <a:latin typeface="verdana" panose="020B0604030504040204" pitchFamily="34" charset="0"/>
              </a:rPr>
              <a:t>xmlns</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"http://maven.apache.org/POM/4.0.0"</a:t>
            </a:r>
            <a:r>
              <a:rPr lang="en-US" sz="1100" dirty="0">
                <a:solidFill>
                  <a:srgbClr val="000000"/>
                </a:solidFill>
                <a:latin typeface="verdana" panose="020B0604030504040204" pitchFamily="34" charset="0"/>
              </a:rPr>
              <a:t>   </a:t>
            </a:r>
          </a:p>
          <a:p>
            <a:pPr>
              <a:buFont typeface="+mj-lt"/>
              <a:buAutoNum type="arabicPeriod"/>
            </a:pPr>
            <a:r>
              <a:rPr lang="en-US" sz="1100" dirty="0" err="1">
                <a:solidFill>
                  <a:srgbClr val="FF0000"/>
                </a:solidFill>
                <a:latin typeface="verdana" panose="020B0604030504040204" pitchFamily="34" charset="0"/>
              </a:rPr>
              <a:t>xmlns:xsi</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"http://www.w3.org/2001/XMLSchema-instance"</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dirty="0" err="1">
                <a:solidFill>
                  <a:srgbClr val="FF0000"/>
                </a:solidFill>
                <a:latin typeface="verdana" panose="020B0604030504040204" pitchFamily="34" charset="0"/>
              </a:rPr>
              <a:t>xsi:schemaLocation</a:t>
            </a:r>
            <a:r>
              <a:rPr lang="en-US" sz="1100" dirty="0">
                <a:solidFill>
                  <a:srgbClr val="000000"/>
                </a:solidFill>
                <a:latin typeface="verdana" panose="020B0604030504040204" pitchFamily="34" charset="0"/>
              </a:rPr>
              <a:t>="http://maven.apache.org/POM/4.0.0   </a:t>
            </a:r>
          </a:p>
          <a:p>
            <a:pPr>
              <a:buFont typeface="+mj-lt"/>
              <a:buAutoNum type="arabicPeriod"/>
            </a:pPr>
            <a:r>
              <a:rPr lang="en-US" sz="1100" dirty="0">
                <a:solidFill>
                  <a:srgbClr val="000000"/>
                </a:solidFill>
                <a:latin typeface="verdana" panose="020B0604030504040204" pitchFamily="34" charset="0"/>
              </a:rPr>
              <a:t>http://maven.apache.org/xsd/maven-4.0.0.xsd"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modelVersion</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4.0.0</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modelVersion</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groupId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com.javatpoint.application1</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groupId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artifactId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my-application1</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artifactId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&lt;version&gt;</a:t>
            </a:r>
            <a:r>
              <a:rPr lang="en-US" sz="1100" dirty="0">
                <a:solidFill>
                  <a:srgbClr val="000000"/>
                </a:solidFill>
                <a:latin typeface="verdana" panose="020B0604030504040204" pitchFamily="34" charset="0"/>
              </a:rPr>
              <a:t>1.0</a:t>
            </a:r>
            <a:r>
              <a:rPr lang="en-US" sz="1100" b="1" dirty="0">
                <a:solidFill>
                  <a:srgbClr val="006699"/>
                </a:solidFill>
                <a:latin typeface="verdana" panose="020B0604030504040204" pitchFamily="34" charset="0"/>
              </a:rPr>
              <a:t>&lt;/version&gt;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&lt;packaging&gt;</a:t>
            </a:r>
            <a:r>
              <a:rPr lang="en-US" sz="1100" dirty="0">
                <a:solidFill>
                  <a:srgbClr val="000000"/>
                </a:solidFill>
                <a:latin typeface="verdana" panose="020B0604030504040204" pitchFamily="34" charset="0"/>
              </a:rPr>
              <a:t>jar</a:t>
            </a:r>
            <a:r>
              <a:rPr lang="en-US" sz="1100" b="1" dirty="0">
                <a:solidFill>
                  <a:srgbClr val="006699"/>
                </a:solidFill>
                <a:latin typeface="verdana" panose="020B0604030504040204" pitchFamily="34" charset="0"/>
              </a:rPr>
              <a:t>&lt;/packaging&gt;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&lt;name&gt;</a:t>
            </a:r>
            <a:r>
              <a:rPr lang="en-US" sz="1100" dirty="0">
                <a:solidFill>
                  <a:srgbClr val="000000"/>
                </a:solidFill>
                <a:latin typeface="verdana" panose="020B0604030504040204" pitchFamily="34" charset="0"/>
              </a:rPr>
              <a:t>Maven Quick Start Archetype</a:t>
            </a:r>
            <a:r>
              <a:rPr lang="en-US" sz="1100" b="1" dirty="0">
                <a:solidFill>
                  <a:srgbClr val="006699"/>
                </a:solidFill>
                <a:latin typeface="verdana" panose="020B0604030504040204" pitchFamily="34" charset="0"/>
              </a:rPr>
              <a:t>&lt;/name&gt;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url</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http://maven.apache.org</a:t>
            </a:r>
            <a:r>
              <a:rPr lang="en-US" sz="1100" b="1" dirty="0">
                <a:solidFill>
                  <a:srgbClr val="006699"/>
                </a:solidFill>
                <a:latin typeface="verdana" panose="020B0604030504040204" pitchFamily="34" charset="0"/>
              </a:rPr>
              <a:t>&lt;/url&gt;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&lt;dependencies&gt;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&lt;dependency&gt;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groupId</a:t>
            </a:r>
            <a:r>
              <a:rPr lang="en-US" sz="1100" b="1" dirty="0">
                <a:solidFill>
                  <a:srgbClr val="006699"/>
                </a:solidFill>
                <a:latin typeface="verdana" panose="020B0604030504040204" pitchFamily="34" charset="0"/>
              </a:rPr>
              <a:t>&gt;</a:t>
            </a:r>
            <a:r>
              <a:rPr lang="en-US" sz="1100" dirty="0" err="1">
                <a:solidFill>
                  <a:srgbClr val="000000"/>
                </a:solidFill>
                <a:latin typeface="verdana" panose="020B0604030504040204" pitchFamily="34" charset="0"/>
              </a:rPr>
              <a:t>junit</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groupId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artifactId</a:t>
            </a:r>
            <a:r>
              <a:rPr lang="en-US" sz="1100" b="1" dirty="0">
                <a:solidFill>
                  <a:srgbClr val="006699"/>
                </a:solidFill>
                <a:latin typeface="verdana" panose="020B0604030504040204" pitchFamily="34" charset="0"/>
              </a:rPr>
              <a:t>&gt;</a:t>
            </a:r>
            <a:r>
              <a:rPr lang="en-US" sz="1100" dirty="0" err="1">
                <a:solidFill>
                  <a:srgbClr val="000000"/>
                </a:solidFill>
                <a:latin typeface="verdana" panose="020B0604030504040204" pitchFamily="34" charset="0"/>
              </a:rPr>
              <a:t>junit</a:t>
            </a:r>
            <a:r>
              <a:rPr lang="en-US" sz="1100" b="1" dirty="0">
                <a:solidFill>
                  <a:srgbClr val="006699"/>
                </a:solidFill>
                <a:latin typeface="verdana" panose="020B0604030504040204" pitchFamily="34" charset="0"/>
              </a:rPr>
              <a:t>&lt;/</a:t>
            </a:r>
            <a:r>
              <a:rPr lang="en-US" sz="1100" b="1" dirty="0" err="1">
                <a:solidFill>
                  <a:srgbClr val="006699"/>
                </a:solidFill>
                <a:latin typeface="verdana" panose="020B0604030504040204" pitchFamily="34" charset="0"/>
              </a:rPr>
              <a:t>artifactId</a:t>
            </a:r>
            <a:r>
              <a:rPr lang="en-US" sz="1100" b="1" dirty="0">
                <a:solidFill>
                  <a:srgbClr val="006699"/>
                </a:solidFill>
                <a:latin typeface="verdana" panose="020B0604030504040204" pitchFamily="34" charset="0"/>
              </a:rPr>
              <a:t>&gt;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&lt;version&gt;</a:t>
            </a:r>
            <a:r>
              <a:rPr lang="en-US" sz="1100" dirty="0">
                <a:solidFill>
                  <a:srgbClr val="000000"/>
                </a:solidFill>
                <a:latin typeface="verdana" panose="020B0604030504040204" pitchFamily="34" charset="0"/>
              </a:rPr>
              <a:t>4.8.2</a:t>
            </a:r>
            <a:r>
              <a:rPr lang="en-US" sz="1100" b="1" dirty="0">
                <a:solidFill>
                  <a:srgbClr val="006699"/>
                </a:solidFill>
                <a:latin typeface="verdana" panose="020B0604030504040204" pitchFamily="34" charset="0"/>
              </a:rPr>
              <a:t>&lt;/version&gt;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&lt;scope&gt;</a:t>
            </a:r>
            <a:r>
              <a:rPr lang="en-US" sz="1100" dirty="0">
                <a:solidFill>
                  <a:srgbClr val="000000"/>
                </a:solidFill>
                <a:latin typeface="verdana" panose="020B0604030504040204" pitchFamily="34" charset="0"/>
              </a:rPr>
              <a:t>test</a:t>
            </a:r>
            <a:r>
              <a:rPr lang="en-US" sz="1100" b="1" dirty="0">
                <a:solidFill>
                  <a:srgbClr val="006699"/>
                </a:solidFill>
                <a:latin typeface="verdana" panose="020B0604030504040204" pitchFamily="34" charset="0"/>
              </a:rPr>
              <a:t>&lt;/scope&gt;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&lt;/dependency&gt;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&lt;/dependencies&gt;</a:t>
            </a:r>
            <a:r>
              <a:rPr lang="en-US" sz="1100" dirty="0">
                <a:solidFill>
                  <a:srgbClr val="000000"/>
                </a:solidFill>
                <a:latin typeface="verdana" panose="020B0604030504040204" pitchFamily="34" charset="0"/>
              </a:rPr>
              <a:t>  </a:t>
            </a:r>
          </a:p>
          <a:p>
            <a:pPr>
              <a:buFont typeface="+mj-lt"/>
              <a:buAutoNum type="arabicPeriod"/>
            </a:pPr>
            <a:r>
              <a:rPr lang="en-US" sz="1100" dirty="0">
                <a:solidFill>
                  <a:srgbClr val="000000"/>
                </a:solidFill>
                <a:latin typeface="verdana" panose="020B0604030504040204" pitchFamily="34" charset="0"/>
              </a:rPr>
              <a:t>  </a:t>
            </a:r>
          </a:p>
          <a:p>
            <a:pPr>
              <a:buFont typeface="+mj-lt"/>
              <a:buAutoNum type="arabicPeriod"/>
            </a:pPr>
            <a:r>
              <a:rPr lang="en-US" sz="1100" b="1" dirty="0">
                <a:solidFill>
                  <a:srgbClr val="006699"/>
                </a:solidFill>
                <a:latin typeface="verdana" panose="020B0604030504040204" pitchFamily="34" charset="0"/>
              </a:rPr>
              <a:t>&lt;/project&gt;</a:t>
            </a:r>
            <a:r>
              <a:rPr lang="en-US" sz="1100" dirty="0">
                <a:solidFill>
                  <a:srgbClr val="000000"/>
                </a:solidFill>
                <a:latin typeface="verdana" panose="020B0604030504040204" pitchFamily="34" charset="0"/>
              </a:rPr>
              <a:t>  </a:t>
            </a:r>
            <a:endParaRPr lang="en-US" sz="11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212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Jenkins Integrations</a:t>
            </a:r>
          </a:p>
          <a:p>
            <a:pPr marL="285750" indent="-285750">
              <a:buFont typeface="Arial" panose="020B0604020202020204" pitchFamily="34" charset="0"/>
              <a:buChar char="•"/>
            </a:pPr>
            <a:r>
              <a:rPr lang="en-US" dirty="0" smtClean="0"/>
              <a:t>Jenkins integration with SCM tools – </a:t>
            </a:r>
            <a:r>
              <a:rPr lang="en-US" sz="1500" dirty="0" smtClean="0"/>
              <a:t>GitHub, SVN, </a:t>
            </a:r>
            <a:r>
              <a:rPr lang="en-US" sz="1500" dirty="0" err="1" smtClean="0"/>
              <a:t>Bitbucket</a:t>
            </a:r>
            <a:r>
              <a:rPr lang="en-US" sz="1500" dirty="0" smtClean="0"/>
              <a:t>, TFS</a:t>
            </a:r>
            <a:endParaRPr lang="en-US" dirty="0" smtClean="0"/>
          </a:p>
          <a:p>
            <a:pPr marL="285750" indent="-285750">
              <a:buFont typeface="Arial" panose="020B0604020202020204" pitchFamily="34" charset="0"/>
              <a:buChar char="•"/>
            </a:pPr>
            <a:r>
              <a:rPr lang="en-US" dirty="0" smtClean="0"/>
              <a:t>Jenkins integration with Build tools</a:t>
            </a:r>
          </a:p>
          <a:p>
            <a:pPr marL="228600" lvl="2" indent="0">
              <a:buNone/>
            </a:pPr>
            <a:r>
              <a:rPr lang="en-US" dirty="0"/>
              <a:t>	</a:t>
            </a:r>
            <a:r>
              <a:rPr lang="en-US" dirty="0" smtClean="0"/>
              <a:t>Maven</a:t>
            </a:r>
          </a:p>
          <a:p>
            <a:pPr marL="228600" lvl="2" indent="0">
              <a:buNone/>
            </a:pPr>
            <a:r>
              <a:rPr lang="en-US" dirty="0"/>
              <a:t>	</a:t>
            </a:r>
            <a:r>
              <a:rPr lang="en-US" dirty="0" smtClean="0"/>
              <a:t>Ant</a:t>
            </a:r>
          </a:p>
          <a:p>
            <a:pPr marL="228600" lvl="2" indent="0">
              <a:buNone/>
            </a:pPr>
            <a:r>
              <a:rPr lang="en-US" dirty="0"/>
              <a:t>	</a:t>
            </a:r>
            <a:r>
              <a:rPr lang="en-US" dirty="0" err="1" smtClean="0"/>
              <a:t>Gradle</a:t>
            </a:r>
            <a:endParaRPr lang="en-US" dirty="0" smtClean="0"/>
          </a:p>
          <a:p>
            <a:pPr marL="228600" lvl="2" indent="0">
              <a:buNone/>
            </a:pPr>
            <a:r>
              <a:rPr lang="en-US" dirty="0" smtClean="0"/>
              <a:t>	</a:t>
            </a:r>
            <a:r>
              <a:rPr lang="en-US" dirty="0" err="1" smtClean="0"/>
              <a:t>MSBuild</a:t>
            </a:r>
            <a:endParaRPr lang="en-US" dirty="0" smtClean="0"/>
          </a:p>
          <a:p>
            <a:pPr marL="228600" lvl="2" indent="0">
              <a:buNone/>
            </a:pPr>
            <a:endParaRPr lang="en-US" dirty="0"/>
          </a:p>
          <a:p>
            <a:pPr marL="285750" lvl="2" indent="-285750">
              <a:spcBef>
                <a:spcPts val="600"/>
              </a:spcBef>
              <a:buFont typeface="Arial" panose="020B0604020202020204" pitchFamily="34" charset="0"/>
              <a:buChar char="•"/>
            </a:pPr>
            <a:r>
              <a:rPr lang="en-US" sz="1800" dirty="0"/>
              <a:t>Jenkins integration with </a:t>
            </a:r>
            <a:r>
              <a:rPr lang="en-US" sz="1800" dirty="0" smtClean="0"/>
              <a:t>Test tools</a:t>
            </a:r>
          </a:p>
          <a:p>
            <a:pPr marL="971522" lvl="5" indent="0">
              <a:buNone/>
            </a:pPr>
            <a:r>
              <a:rPr lang="en-US" sz="1200" dirty="0" smtClean="0"/>
              <a:t>Junit</a:t>
            </a:r>
          </a:p>
          <a:p>
            <a:pPr marL="971522" lvl="5" indent="0">
              <a:buNone/>
            </a:pPr>
            <a:r>
              <a:rPr lang="en-US" sz="1200" dirty="0" err="1" smtClean="0"/>
              <a:t>NUnit</a:t>
            </a:r>
            <a:endParaRPr lang="en-US" sz="1200" dirty="0"/>
          </a:p>
          <a:p>
            <a:pPr marL="971522" lvl="5" indent="0">
              <a:buNone/>
            </a:pPr>
            <a:r>
              <a:rPr lang="en-US" sz="1200" dirty="0" err="1"/>
              <a:t>TestNG</a:t>
            </a:r>
            <a:endParaRPr lang="en-US" sz="1200" dirty="0"/>
          </a:p>
          <a:p>
            <a:pPr marL="971522" lvl="5" indent="0">
              <a:buNone/>
            </a:pPr>
            <a:r>
              <a:rPr lang="en-US" sz="1200" dirty="0"/>
              <a:t>Selenium</a:t>
            </a:r>
          </a:p>
          <a:p>
            <a:pPr marL="971522" lvl="5" indent="0">
              <a:buNone/>
            </a:pPr>
            <a:r>
              <a:rPr lang="en-US" sz="1200" dirty="0" err="1"/>
              <a:t>SonarQube</a:t>
            </a:r>
            <a:endParaRPr lang="en-US" sz="1200" dirty="0"/>
          </a:p>
          <a:p>
            <a:pPr indent="-171450"/>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3548723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20</a:t>
            </a:fld>
            <a:endParaRPr lang="en-US" dirty="0"/>
          </a:p>
        </p:txBody>
      </p:sp>
      <p:sp>
        <p:nvSpPr>
          <p:cNvPr id="7" name="Rectangle 1"/>
          <p:cNvSpPr>
            <a:spLocks noChangeArrowheads="1"/>
          </p:cNvSpPr>
          <p:nvPr/>
        </p:nvSpPr>
        <p:spPr bwMode="auto">
          <a:xfrm>
            <a:off x="309563" y="132022"/>
            <a:ext cx="447212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b="1" dirty="0"/>
              <a:t>A Build Lifecycle is Made Up of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499400" y="2511410"/>
            <a:ext cx="5606432" cy="2492990"/>
          </a:xfrm>
          <a:prstGeom prst="rect">
            <a:avLst/>
          </a:prstGeom>
        </p:spPr>
        <p:txBody>
          <a:bodyPr wrap="square" lIns="0" tIns="0" rIns="0" bIns="0" rtlCol="0">
            <a:spAutoFit/>
          </a:bodyPr>
          <a:lstStyle/>
          <a:p>
            <a:pPr algn="l"/>
            <a:r>
              <a:rPr lang="en-US" dirty="0" smtClean="0">
                <a:solidFill>
                  <a:schemeClr val="tx2"/>
                </a:solidFill>
              </a:rPr>
              <a:t>Command-line maven command</a:t>
            </a:r>
          </a:p>
          <a:p>
            <a:pPr algn="l"/>
            <a:endParaRPr lang="en-US" dirty="0">
              <a:solidFill>
                <a:schemeClr val="tx2"/>
              </a:solidFill>
            </a:endParaRPr>
          </a:p>
          <a:p>
            <a:r>
              <a:rPr lang="en-US" dirty="0" err="1"/>
              <a:t>mvn</a:t>
            </a:r>
            <a:r>
              <a:rPr lang="en-US" dirty="0"/>
              <a:t> clean package </a:t>
            </a:r>
            <a:r>
              <a:rPr lang="en-US" dirty="0" smtClean="0"/>
              <a:t>site       =&gt; Phases</a:t>
            </a:r>
          </a:p>
          <a:p>
            <a:endParaRPr lang="en-US" dirty="0"/>
          </a:p>
          <a:p>
            <a:r>
              <a:rPr lang="en-US" dirty="0" err="1"/>
              <a:t>mvn</a:t>
            </a:r>
            <a:r>
              <a:rPr lang="en-US" dirty="0"/>
              <a:t> </a:t>
            </a:r>
            <a:r>
              <a:rPr lang="en-US" dirty="0" err="1" smtClean="0"/>
              <a:t>clean:clean</a:t>
            </a:r>
            <a:r>
              <a:rPr lang="en-US" dirty="0" smtClean="0"/>
              <a:t>                  =&gt; </a:t>
            </a:r>
            <a:r>
              <a:rPr lang="en-US" dirty="0" err="1" smtClean="0"/>
              <a:t>Plugin:Goal</a:t>
            </a:r>
            <a:endParaRPr lang="en-US" dirty="0" smtClean="0"/>
          </a:p>
          <a:p>
            <a:endParaRPr lang="en-US" dirty="0"/>
          </a:p>
          <a:p>
            <a:r>
              <a:rPr lang="en-US" dirty="0" err="1"/>
              <a:t>m</a:t>
            </a:r>
            <a:r>
              <a:rPr lang="en-US" dirty="0" err="1" smtClean="0"/>
              <a:t>vn</a:t>
            </a:r>
            <a:r>
              <a:rPr lang="en-US" dirty="0" smtClean="0"/>
              <a:t> verify                           </a:t>
            </a:r>
          </a:p>
          <a:p>
            <a:endParaRPr lang="en-US" dirty="0">
              <a:solidFill>
                <a:schemeClr val="tx2"/>
              </a:solidFill>
            </a:endParaRPr>
          </a:p>
          <a:p>
            <a:endParaRPr lang="en-US" dirty="0" smtClean="0">
              <a:solidFill>
                <a:schemeClr val="tx2"/>
              </a:solidFill>
            </a:endParaRPr>
          </a:p>
        </p:txBody>
      </p:sp>
      <p:sp>
        <p:nvSpPr>
          <p:cNvPr id="13" name="Rectangle 2"/>
          <p:cNvSpPr>
            <a:spLocks noChangeArrowheads="1"/>
          </p:cNvSpPr>
          <p:nvPr/>
        </p:nvSpPr>
        <p:spPr bwMode="auto">
          <a:xfrm>
            <a:off x="309563" y="780749"/>
            <a:ext cx="8175262" cy="16985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6635"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validate</a:t>
            </a:r>
            <a:r>
              <a:rPr kumimoji="0" lang="en-US" altLang="en-US" sz="1000" b="0" i="0" u="none" strike="noStrike" cap="none" normalizeH="0" baseline="0" dirty="0" smtClean="0">
                <a:ln>
                  <a:noFill/>
                </a:ln>
                <a:solidFill>
                  <a:srgbClr val="404040"/>
                </a:solidFill>
                <a:effectLst/>
                <a:latin typeface="Helvetica Neue"/>
              </a:rPr>
              <a:t> - validate the project is correct and all necessary information is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compile</a:t>
            </a:r>
            <a:r>
              <a:rPr kumimoji="0" lang="en-US" altLang="en-US" sz="1000" b="0" i="0" u="none" strike="noStrike" cap="none" normalizeH="0" baseline="0" dirty="0" smtClean="0">
                <a:ln>
                  <a:noFill/>
                </a:ln>
                <a:solidFill>
                  <a:srgbClr val="404040"/>
                </a:solidFill>
                <a:effectLst/>
                <a:latin typeface="Helvetica Neue"/>
              </a:rPr>
              <a:t> - compile the source code of the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test</a:t>
            </a:r>
            <a:r>
              <a:rPr kumimoji="0" lang="en-US" altLang="en-US" sz="1000" b="0" i="0" u="none" strike="noStrike" cap="none" normalizeH="0" baseline="0" dirty="0" smtClean="0">
                <a:ln>
                  <a:noFill/>
                </a:ln>
                <a:solidFill>
                  <a:srgbClr val="404040"/>
                </a:solidFill>
                <a:effectLst/>
                <a:latin typeface="Helvetica Neue"/>
              </a:rPr>
              <a:t> - test the compiled source code using a suitable unit testing framework. These tests should not require the code be packaged or deployed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package</a:t>
            </a:r>
            <a:r>
              <a:rPr kumimoji="0" lang="en-US" altLang="en-US" sz="1000" b="0" i="0" u="none" strike="noStrike" cap="none" normalizeH="0" baseline="0" dirty="0" smtClean="0">
                <a:ln>
                  <a:noFill/>
                </a:ln>
                <a:solidFill>
                  <a:srgbClr val="404040"/>
                </a:solidFill>
                <a:effectLst/>
                <a:latin typeface="Helvetica Neue"/>
              </a:rPr>
              <a:t> - take the compiled code and package it in its distributable format, such as a JAR.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verify</a:t>
            </a:r>
            <a:r>
              <a:rPr kumimoji="0" lang="en-US" altLang="en-US" sz="1000" b="0" i="0" u="none" strike="noStrike" cap="none" normalizeH="0" baseline="0" dirty="0" smtClean="0">
                <a:ln>
                  <a:noFill/>
                </a:ln>
                <a:solidFill>
                  <a:srgbClr val="404040"/>
                </a:solidFill>
                <a:effectLst/>
                <a:latin typeface="Helvetica Neue"/>
              </a:rPr>
              <a:t> - run any checks on results of integration tests to ensure quality criteria are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install</a:t>
            </a:r>
            <a:r>
              <a:rPr kumimoji="0" lang="en-US" altLang="en-US" sz="1000" b="0" i="0" u="none" strike="noStrike" cap="none" normalizeH="0" baseline="0" dirty="0" smtClean="0">
                <a:ln>
                  <a:noFill/>
                </a:ln>
                <a:solidFill>
                  <a:srgbClr val="404040"/>
                </a:solidFill>
                <a:effectLst/>
                <a:latin typeface="Helvetica Neue"/>
              </a:rPr>
              <a:t> - install the package into the local repository, for use as a dependency in other projects locally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DD1144"/>
                </a:solidFill>
                <a:effectLst/>
                <a:latin typeface="Monaco"/>
              </a:rPr>
              <a:t>deploy</a:t>
            </a:r>
            <a:r>
              <a:rPr kumimoji="0" lang="en-US" altLang="en-US" sz="1000" b="0" i="0" u="none" strike="noStrike" cap="none" normalizeH="0" baseline="0" dirty="0" smtClean="0">
                <a:ln>
                  <a:noFill/>
                </a:ln>
                <a:solidFill>
                  <a:srgbClr val="404040"/>
                </a:solidFill>
                <a:effectLst/>
                <a:latin typeface="Helvetica Neue"/>
              </a:rPr>
              <a:t> - done in the build environment, copies the final package to the remote repository for sharing with other developers and projects.</a:t>
            </a:r>
            <a:endParaRPr kumimoji="0" lang="en-US" altLang="en-US" sz="10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1960224" y="4327177"/>
            <a:ext cx="9144000" cy="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Helvetica Neue"/>
              </a:rPr>
              <a:t>This command executes each default lifecycle phase in order (</a:t>
            </a:r>
            <a:r>
              <a:rPr kumimoji="0" lang="en-US" altLang="en-US" sz="900" b="0" i="0" u="none" strike="noStrike" cap="none" normalizeH="0" baseline="0" dirty="0" smtClean="0">
                <a:ln>
                  <a:noFill/>
                </a:ln>
                <a:solidFill>
                  <a:srgbClr val="DD1144"/>
                </a:solidFill>
                <a:effectLst/>
                <a:latin typeface="Monaco"/>
              </a:rPr>
              <a:t>validate</a:t>
            </a:r>
            <a:r>
              <a:rPr kumimoji="0" lang="en-US" altLang="en-US" sz="1000" b="0" i="0" u="none" strike="noStrike" cap="none" normalizeH="0" baseline="0" dirty="0" smtClean="0">
                <a:ln>
                  <a:noFill/>
                </a:ln>
                <a:solidFill>
                  <a:srgbClr val="333333"/>
                </a:solidFill>
                <a:effectLst/>
                <a:latin typeface="Helvetica Neue"/>
              </a:rPr>
              <a:t>, </a:t>
            </a:r>
            <a:r>
              <a:rPr kumimoji="0" lang="en-US" altLang="en-US" sz="900" b="0" i="0" u="none" strike="noStrike" cap="none" normalizeH="0" baseline="0" dirty="0" smtClean="0">
                <a:ln>
                  <a:noFill/>
                </a:ln>
                <a:solidFill>
                  <a:srgbClr val="DD1144"/>
                </a:solidFill>
                <a:effectLst/>
                <a:latin typeface="Monaco"/>
              </a:rPr>
              <a:t>compile</a:t>
            </a:r>
            <a:r>
              <a:rPr kumimoji="0" lang="en-US" altLang="en-US" sz="1000" b="0" i="0" u="none" strike="noStrike" cap="none" normalizeH="0" baseline="0" dirty="0" smtClean="0">
                <a:ln>
                  <a:noFill/>
                </a:ln>
                <a:solidFill>
                  <a:srgbClr val="333333"/>
                </a:solidFill>
                <a:effectLst/>
                <a:latin typeface="Helvetica Neue"/>
              </a:rPr>
              <a:t>, </a:t>
            </a:r>
            <a:r>
              <a:rPr kumimoji="0" lang="en-US" altLang="en-US" sz="900" b="0" i="0" u="none" strike="noStrike" cap="none" normalizeH="0" baseline="0" dirty="0" smtClean="0">
                <a:ln>
                  <a:noFill/>
                </a:ln>
                <a:solidFill>
                  <a:srgbClr val="DD1144"/>
                </a:solidFill>
                <a:effectLst/>
                <a:latin typeface="Monaco"/>
              </a:rPr>
              <a:t>package</a:t>
            </a:r>
            <a:r>
              <a:rPr kumimoji="0" lang="en-US" altLang="en-US" sz="1000" b="0" i="0" u="none" strike="noStrike" cap="none" normalizeH="0" baseline="0" dirty="0" smtClean="0">
                <a:ln>
                  <a:noFill/>
                </a:ln>
                <a:solidFill>
                  <a:srgbClr val="333333"/>
                </a:solidFill>
                <a:effectLst/>
                <a:latin typeface="Helvetica Neue"/>
              </a:rPr>
              <a:t>, etc.), before executing </a:t>
            </a:r>
            <a:r>
              <a:rPr kumimoji="0" lang="en-US" altLang="en-US" sz="900" b="0" i="0" u="none" strike="noStrike" cap="none" normalizeH="0" baseline="0" dirty="0" smtClean="0">
                <a:ln>
                  <a:noFill/>
                </a:ln>
                <a:solidFill>
                  <a:srgbClr val="DD1144"/>
                </a:solidFill>
                <a:effectLst/>
                <a:latin typeface="Monaco"/>
              </a:rPr>
              <a:t>verify</a:t>
            </a:r>
            <a:r>
              <a:rPr kumimoji="0" lang="en-US" altLang="en-US" sz="1000" b="0" i="0" u="none" strike="noStrike" cap="none" normalizeH="0" baseline="0" dirty="0" smtClean="0">
                <a:ln>
                  <a:noFill/>
                </a:ln>
                <a:solidFill>
                  <a:srgbClr val="333333"/>
                </a:solidFill>
                <a:effectLst/>
                <a:latin typeface="Helvetica Neue"/>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4341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21</a:t>
            </a:fld>
            <a:endParaRPr lang="en-US" dirty="0"/>
          </a:p>
        </p:txBody>
      </p:sp>
      <p:sp>
        <p:nvSpPr>
          <p:cNvPr id="10" name="Rectangle 9"/>
          <p:cNvSpPr/>
          <p:nvPr/>
        </p:nvSpPr>
        <p:spPr>
          <a:xfrm>
            <a:off x="136276" y="86169"/>
            <a:ext cx="4476008" cy="461665"/>
          </a:xfrm>
          <a:prstGeom prst="rect">
            <a:avLst/>
          </a:prstGeom>
        </p:spPr>
        <p:txBody>
          <a:bodyPr wrap="square">
            <a:spAutoFit/>
          </a:bodyPr>
          <a:lstStyle/>
          <a:p>
            <a:r>
              <a:rPr lang="en-US" sz="2400" b="1" dirty="0" smtClean="0">
                <a:latin typeface="Arial" panose="020B0604020202020204" pitchFamily="34" charset="0"/>
                <a:ea typeface="+mj-ea"/>
                <a:cs typeface="Arial" panose="020B0604020202020204" pitchFamily="34" charset="0"/>
              </a:rPr>
              <a:t>Jenkins – Maven Setup</a:t>
            </a:r>
            <a:endParaRPr lang="en-US" sz="2400" b="1" dirty="0">
              <a:latin typeface="Arial" panose="020B0604020202020204" pitchFamily="34" charset="0"/>
              <a:ea typeface="+mj-ea"/>
              <a:cs typeface="Arial" panose="020B0604020202020204" pitchFamily="34" charset="0"/>
            </a:endParaRPr>
          </a:p>
        </p:txBody>
      </p:sp>
      <p:sp>
        <p:nvSpPr>
          <p:cNvPr id="11" name="Rectangle 10"/>
          <p:cNvSpPr/>
          <p:nvPr/>
        </p:nvSpPr>
        <p:spPr>
          <a:xfrm>
            <a:off x="136276" y="722398"/>
            <a:ext cx="8552070" cy="261610"/>
          </a:xfrm>
          <a:prstGeom prst="rect">
            <a:avLst/>
          </a:prstGeom>
        </p:spPr>
        <p:txBody>
          <a:bodyPr wrap="square">
            <a:spAutoFit/>
          </a:bodyPr>
          <a:lstStyle/>
          <a:p>
            <a:r>
              <a:rPr lang="en-US" sz="1100" dirty="0" smtClean="0">
                <a:cs typeface="Calibri" panose="020F0502020204030204" pitchFamily="34" charset="0"/>
              </a:rPr>
              <a:t>Maven takes care of build process.</a:t>
            </a:r>
          </a:p>
        </p:txBody>
      </p:sp>
      <p:sp>
        <p:nvSpPr>
          <p:cNvPr id="4" name="Rectangle 3"/>
          <p:cNvSpPr/>
          <p:nvPr/>
        </p:nvSpPr>
        <p:spPr>
          <a:xfrm>
            <a:off x="211394" y="1117448"/>
            <a:ext cx="4572000" cy="507831"/>
          </a:xfrm>
          <a:prstGeom prst="rect">
            <a:avLst/>
          </a:prstGeom>
        </p:spPr>
        <p:txBody>
          <a:bodyPr>
            <a:spAutoFit/>
          </a:bodyPr>
          <a:lstStyle/>
          <a:p>
            <a:r>
              <a:rPr lang="en-US" sz="900" dirty="0">
                <a:latin typeface="Arial" panose="020B0604020202020204" pitchFamily="34" charset="0"/>
              </a:rPr>
              <a:t>Step 1: Downloading and Setting Up Maven</a:t>
            </a:r>
          </a:p>
          <a:p>
            <a:pPr algn="just"/>
            <a:r>
              <a:rPr lang="en-US" sz="900" dirty="0">
                <a:solidFill>
                  <a:srgbClr val="000000"/>
                </a:solidFill>
                <a:latin typeface="Arial" panose="020B0604020202020204" pitchFamily="34" charset="0"/>
              </a:rPr>
              <a:t>The official website for maven is </a:t>
            </a:r>
            <a:r>
              <a:rPr lang="en-US" sz="900" dirty="0">
                <a:solidFill>
                  <a:srgbClr val="313131"/>
                </a:solidFill>
                <a:latin typeface="Arial" panose="020B0604020202020204" pitchFamily="34" charset="0"/>
                <a:hlinkClick r:id="rId3"/>
              </a:rPr>
              <a:t>Apache Maven</a:t>
            </a:r>
            <a:r>
              <a:rPr lang="en-US" sz="900" dirty="0">
                <a:solidFill>
                  <a:srgbClr val="000000"/>
                </a:solidFill>
                <a:latin typeface="Arial" panose="020B0604020202020204" pitchFamily="34" charset="0"/>
              </a:rPr>
              <a:t>. If you click the given link, you can get the home page of the maven official website as shown below.</a:t>
            </a:r>
            <a:endParaRPr lang="en-US" sz="900" b="0" i="0" dirty="0">
              <a:solidFill>
                <a:srgbClr val="000000"/>
              </a:solidFill>
              <a:effectLst/>
              <a:latin typeface="Arial" panose="020B0604020202020204" pitchFamily="34" charset="0"/>
            </a:endParaRPr>
          </a:p>
        </p:txBody>
      </p:sp>
      <p:pic>
        <p:nvPicPr>
          <p:cNvPr id="5122" name="Picture 2" descr="Maven Set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59" y="1755135"/>
            <a:ext cx="3295548" cy="274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57008" y="387298"/>
            <a:ext cx="4572000" cy="400110"/>
          </a:xfrm>
          <a:prstGeom prst="rect">
            <a:avLst/>
          </a:prstGeom>
        </p:spPr>
        <p:txBody>
          <a:bodyPr>
            <a:spAutoFit/>
          </a:bodyPr>
          <a:lstStyle/>
          <a:p>
            <a:r>
              <a:rPr lang="en-US" sz="1000" dirty="0">
                <a:solidFill>
                  <a:srgbClr val="000000"/>
                </a:solidFill>
                <a:latin typeface="Arial" panose="020B0604020202020204" pitchFamily="34" charset="0"/>
              </a:rPr>
              <a:t>While browsing to the site, go to the Files section and download the </a:t>
            </a:r>
            <a:endParaRPr lang="en-US" sz="1000" dirty="0" smtClean="0">
              <a:solidFill>
                <a:srgbClr val="000000"/>
              </a:solidFill>
              <a:latin typeface="Arial" panose="020B0604020202020204" pitchFamily="34" charset="0"/>
            </a:endParaRPr>
          </a:p>
          <a:p>
            <a:r>
              <a:rPr lang="en-US" sz="1000" dirty="0" smtClean="0">
                <a:solidFill>
                  <a:srgbClr val="000000"/>
                </a:solidFill>
                <a:latin typeface="Arial" panose="020B0604020202020204" pitchFamily="34" charset="0"/>
              </a:rPr>
              <a:t>link </a:t>
            </a:r>
            <a:r>
              <a:rPr lang="en-US" sz="1000" dirty="0">
                <a:solidFill>
                  <a:srgbClr val="000000"/>
                </a:solidFill>
                <a:latin typeface="Arial" panose="020B0604020202020204" pitchFamily="34" charset="0"/>
              </a:rPr>
              <a:t>to the Binary.zip file.</a:t>
            </a:r>
            <a:endParaRPr lang="en-US" sz="1000" dirty="0"/>
          </a:p>
        </p:txBody>
      </p:sp>
      <p:pic>
        <p:nvPicPr>
          <p:cNvPr id="5124" name="Picture 4" descr="Maven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294" y="911968"/>
            <a:ext cx="3906431" cy="3249658"/>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a:off x="4029366" y="2690906"/>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35396" y="4267148"/>
            <a:ext cx="4572000" cy="369332"/>
          </a:xfrm>
          <a:prstGeom prst="rect">
            <a:avLst/>
          </a:prstGeom>
        </p:spPr>
        <p:txBody>
          <a:bodyPr>
            <a:spAutoFit/>
          </a:bodyPr>
          <a:lstStyle/>
          <a:p>
            <a:r>
              <a:rPr lang="en-US" sz="900" dirty="0">
                <a:solidFill>
                  <a:schemeClr val="tx2"/>
                </a:solidFill>
              </a:rPr>
              <a:t>Once the file is downloaded, extract the files to the relevant application folder. </a:t>
            </a:r>
            <a:endParaRPr lang="en-US" sz="900" dirty="0" smtClean="0">
              <a:solidFill>
                <a:schemeClr val="tx2"/>
              </a:solidFill>
            </a:endParaRPr>
          </a:p>
          <a:p>
            <a:r>
              <a:rPr lang="en-US" sz="900" dirty="0" smtClean="0">
                <a:solidFill>
                  <a:schemeClr val="tx2"/>
                </a:solidFill>
              </a:rPr>
              <a:t>For </a:t>
            </a:r>
            <a:r>
              <a:rPr lang="en-US" sz="900" dirty="0">
                <a:solidFill>
                  <a:schemeClr val="tx2"/>
                </a:solidFill>
              </a:rPr>
              <a:t>this purpose, the maven files will be placed in E:\Apps\apache-maven-3.3.3.</a:t>
            </a:r>
            <a:endParaRPr lang="en-US" sz="200" b="0"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2268874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22</a:t>
            </a:fld>
            <a:endParaRPr lang="en-US" dirty="0"/>
          </a:p>
        </p:txBody>
      </p:sp>
      <p:sp>
        <p:nvSpPr>
          <p:cNvPr id="4" name="Rectangle 3"/>
          <p:cNvSpPr/>
          <p:nvPr/>
        </p:nvSpPr>
        <p:spPr>
          <a:xfrm>
            <a:off x="163396" y="371490"/>
            <a:ext cx="4572000" cy="507831"/>
          </a:xfrm>
          <a:prstGeom prst="rect">
            <a:avLst/>
          </a:prstGeom>
        </p:spPr>
        <p:txBody>
          <a:bodyPr>
            <a:spAutoFit/>
          </a:bodyPr>
          <a:lstStyle/>
          <a:p>
            <a:r>
              <a:rPr lang="en-US" sz="900" dirty="0"/>
              <a:t>Step 2: Setting up Jenkins and Maven</a:t>
            </a:r>
          </a:p>
          <a:p>
            <a:r>
              <a:rPr lang="en-US" sz="900" dirty="0"/>
              <a:t>In the Jenkins dashboard (Home screen), click Manage Jenkins from the left-hand side menu.</a:t>
            </a:r>
          </a:p>
        </p:txBody>
      </p:sp>
      <p:sp>
        <p:nvSpPr>
          <p:cNvPr id="5" name="Rectangle 4"/>
          <p:cNvSpPr/>
          <p:nvPr/>
        </p:nvSpPr>
        <p:spPr>
          <a:xfrm>
            <a:off x="4876243" y="382005"/>
            <a:ext cx="4572000" cy="230832"/>
          </a:xfrm>
          <a:prstGeom prst="rect">
            <a:avLst/>
          </a:prstGeom>
        </p:spPr>
        <p:txBody>
          <a:bodyPr>
            <a:spAutoFit/>
          </a:bodyPr>
          <a:lstStyle/>
          <a:p>
            <a:r>
              <a:rPr lang="en-US" sz="900" dirty="0"/>
              <a:t>Then, click on ‘Configure System’ from the right hand side.</a:t>
            </a:r>
            <a:endParaRPr lang="en-US" sz="200" dirty="0">
              <a:solidFill>
                <a:schemeClr val="tx2"/>
              </a:solidFill>
            </a:endParaRPr>
          </a:p>
        </p:txBody>
      </p:sp>
      <p:sp>
        <p:nvSpPr>
          <p:cNvPr id="18" name="Right Arrow 17"/>
          <p:cNvSpPr/>
          <p:nvPr/>
        </p:nvSpPr>
        <p:spPr>
          <a:xfrm>
            <a:off x="4142173" y="1741790"/>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etting Maven Jenk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96" y="992520"/>
            <a:ext cx="3950336" cy="239339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nage Jenkin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325" y="693538"/>
            <a:ext cx="3677979" cy="306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2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23</a:t>
            </a:fld>
            <a:endParaRPr lang="en-US" dirty="0"/>
          </a:p>
        </p:txBody>
      </p:sp>
      <p:sp>
        <p:nvSpPr>
          <p:cNvPr id="5" name="Rectangle 4"/>
          <p:cNvSpPr/>
          <p:nvPr/>
        </p:nvSpPr>
        <p:spPr>
          <a:xfrm>
            <a:off x="4735396" y="278264"/>
            <a:ext cx="4572000" cy="369332"/>
          </a:xfrm>
          <a:prstGeom prst="rect">
            <a:avLst/>
          </a:prstGeom>
        </p:spPr>
        <p:txBody>
          <a:bodyPr>
            <a:spAutoFit/>
          </a:bodyPr>
          <a:lstStyle/>
          <a:p>
            <a:r>
              <a:rPr lang="en-US" sz="900" dirty="0"/>
              <a:t>In the Configure system screen, scroll down till you see the Maven section and then click on the ‘Add Maven’ button.</a:t>
            </a:r>
            <a:endParaRPr lang="en-US" sz="100" dirty="0"/>
          </a:p>
        </p:txBody>
      </p:sp>
      <p:sp>
        <p:nvSpPr>
          <p:cNvPr id="18" name="Right Arrow 17"/>
          <p:cNvSpPr/>
          <p:nvPr/>
        </p:nvSpPr>
        <p:spPr>
          <a:xfrm>
            <a:off x="4142173" y="1741790"/>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anage Jenkin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96" y="675573"/>
            <a:ext cx="3933551" cy="32671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dd Mav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3287" y="711113"/>
            <a:ext cx="40862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26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24</a:t>
            </a:fld>
            <a:endParaRPr lang="en-US" dirty="0"/>
          </a:p>
        </p:txBody>
      </p:sp>
      <p:sp>
        <p:nvSpPr>
          <p:cNvPr id="5" name="Rectangle 4"/>
          <p:cNvSpPr/>
          <p:nvPr/>
        </p:nvSpPr>
        <p:spPr>
          <a:xfrm>
            <a:off x="4735396" y="278264"/>
            <a:ext cx="4572000" cy="400110"/>
          </a:xfrm>
          <a:prstGeom prst="rect">
            <a:avLst/>
          </a:prstGeom>
        </p:spPr>
        <p:txBody>
          <a:bodyPr>
            <a:spAutoFit/>
          </a:bodyPr>
          <a:lstStyle/>
          <a:p>
            <a:r>
              <a:rPr lang="en-US" sz="1000" dirty="0">
                <a:solidFill>
                  <a:schemeClr val="tx2"/>
                </a:solidFill>
              </a:rPr>
              <a:t>You can now create a job with the ‘Maven project’ option. In the Jenkins dashboard, click the New Item option.</a:t>
            </a:r>
            <a:endParaRPr lang="en-US" sz="100" dirty="0">
              <a:solidFill>
                <a:schemeClr val="tx2"/>
              </a:solidFill>
            </a:endParaRPr>
          </a:p>
        </p:txBody>
      </p:sp>
      <p:sp>
        <p:nvSpPr>
          <p:cNvPr id="13" name="Rectangle 12"/>
          <p:cNvSpPr/>
          <p:nvPr/>
        </p:nvSpPr>
        <p:spPr>
          <a:xfrm>
            <a:off x="136276" y="151010"/>
            <a:ext cx="4572000" cy="538609"/>
          </a:xfrm>
          <a:prstGeom prst="rect">
            <a:avLst/>
          </a:prstGeom>
        </p:spPr>
        <p:txBody>
          <a:bodyPr>
            <a:spAutoFit/>
          </a:bodyPr>
          <a:lstStyle/>
          <a:p>
            <a:r>
              <a:rPr lang="en-US" sz="900" dirty="0">
                <a:solidFill>
                  <a:schemeClr val="tx2"/>
                </a:solidFill>
              </a:rPr>
              <a:t>Uncheck the ‘Install automatically’ option.</a:t>
            </a:r>
          </a:p>
          <a:p>
            <a:r>
              <a:rPr lang="en-US" sz="900" dirty="0">
                <a:solidFill>
                  <a:schemeClr val="tx2"/>
                </a:solidFill>
              </a:rPr>
              <a:t>Add any name for the setting and the location of the MAVEN_HOME.</a:t>
            </a:r>
          </a:p>
          <a:p>
            <a:r>
              <a:rPr lang="en-US" sz="900" dirty="0">
                <a:solidFill>
                  <a:schemeClr val="tx2"/>
                </a:solidFill>
              </a:rPr>
              <a:t>Then, click on the ‘Save’ button at the end of the screen.</a:t>
            </a:r>
          </a:p>
          <a:p>
            <a:endParaRPr lang="en-US" sz="200" b="0" i="0" dirty="0">
              <a:solidFill>
                <a:schemeClr val="tx2"/>
              </a:solidFill>
              <a:effectLst/>
              <a:latin typeface="Arial" panose="020B0604020202020204" pitchFamily="34" charset="0"/>
            </a:endParaRPr>
          </a:p>
        </p:txBody>
      </p:sp>
      <p:pic>
        <p:nvPicPr>
          <p:cNvPr id="1026" name="Picture 2" descr="Configure Mav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76" y="733784"/>
            <a:ext cx="4488040" cy="37400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835880" y="723275"/>
            <a:ext cx="4276476" cy="1741991"/>
          </a:xfrm>
          <a:prstGeom prst="rect">
            <a:avLst/>
          </a:prstGeom>
        </p:spPr>
      </p:pic>
      <p:pic>
        <p:nvPicPr>
          <p:cNvPr id="6" name="Picture 5"/>
          <p:cNvPicPr>
            <a:picLocks noChangeAspect="1"/>
          </p:cNvPicPr>
          <p:nvPr/>
        </p:nvPicPr>
        <p:blipFill>
          <a:blip r:embed="rId5"/>
          <a:stretch>
            <a:fillRect/>
          </a:stretch>
        </p:blipFill>
        <p:spPr>
          <a:xfrm>
            <a:off x="4835881" y="2793178"/>
            <a:ext cx="4276475" cy="1791436"/>
          </a:xfrm>
          <a:prstGeom prst="rect">
            <a:avLst/>
          </a:prstGeom>
        </p:spPr>
      </p:pic>
      <p:sp>
        <p:nvSpPr>
          <p:cNvPr id="18" name="Right Arrow 17"/>
          <p:cNvSpPr/>
          <p:nvPr/>
        </p:nvSpPr>
        <p:spPr>
          <a:xfrm>
            <a:off x="4404852" y="1939421"/>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6887497" y="2267071"/>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21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Maven Build setting</a:t>
            </a:r>
            <a:endParaRPr lang="en-US" dirty="0"/>
          </a:p>
        </p:txBody>
      </p:sp>
      <p:pic>
        <p:nvPicPr>
          <p:cNvPr id="6" name="Content Placeholder 5"/>
          <p:cNvPicPr>
            <a:picLocks noGrp="1" noChangeAspect="1"/>
          </p:cNvPicPr>
          <p:nvPr>
            <p:ph sz="quarter" idx="13"/>
          </p:nvPr>
        </p:nvPicPr>
        <p:blipFill>
          <a:blip r:embed="rId2"/>
          <a:stretch>
            <a:fillRect/>
          </a:stretch>
        </p:blipFill>
        <p:spPr>
          <a:xfrm>
            <a:off x="842211" y="1162050"/>
            <a:ext cx="7494503" cy="3311525"/>
          </a:xfrm>
          <a:prstGeom prst="rect">
            <a:avLst/>
          </a:prstGeom>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25</a:t>
            </a:fld>
            <a:endParaRPr lang="en-US" dirty="0"/>
          </a:p>
        </p:txBody>
      </p:sp>
    </p:spTree>
    <p:extLst>
      <p:ext uri="{BB962C8B-B14F-4D97-AF65-F5344CB8AC3E}">
        <p14:creationId xmlns:p14="http://schemas.microsoft.com/office/powerpoint/2010/main" val="1423148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pipeline with Maven code</a:t>
            </a:r>
            <a:endParaRPr lang="en-US" dirty="0"/>
          </a:p>
        </p:txBody>
      </p:sp>
      <p:sp>
        <p:nvSpPr>
          <p:cNvPr id="3" name="Content Placeholder 2"/>
          <p:cNvSpPr>
            <a:spLocks noGrp="1"/>
          </p:cNvSpPr>
          <p:nvPr>
            <p:ph sz="quarter" idx="13"/>
          </p:nvPr>
        </p:nvSpPr>
        <p:spPr>
          <a:xfrm>
            <a:off x="826499" y="758928"/>
            <a:ext cx="8417052" cy="3311525"/>
          </a:xfrm>
        </p:spPr>
        <p:txBody>
          <a:bodyPr>
            <a:noAutofit/>
          </a:bodyPr>
          <a:lstStyle/>
          <a:p>
            <a:r>
              <a:rPr lang="en-US" sz="700" b="1" dirty="0"/>
              <a:t>node {   </a:t>
            </a:r>
          </a:p>
          <a:p>
            <a:r>
              <a:rPr lang="en-US" sz="700" b="1" dirty="0"/>
              <a:t>	</a:t>
            </a:r>
            <a:r>
              <a:rPr lang="en-US" sz="700" b="1" dirty="0" err="1"/>
              <a:t>def</a:t>
            </a:r>
            <a:r>
              <a:rPr lang="en-US" sz="700" b="1" dirty="0"/>
              <a:t> </a:t>
            </a:r>
            <a:r>
              <a:rPr lang="en-US" sz="700" b="1" dirty="0" err="1"/>
              <a:t>mvnHome</a:t>
            </a:r>
            <a:r>
              <a:rPr lang="en-US" sz="700" b="1" dirty="0"/>
              <a:t>   </a:t>
            </a:r>
          </a:p>
          <a:p>
            <a:r>
              <a:rPr lang="en-US" sz="700" b="1" dirty="0"/>
              <a:t>	stage('Preparation') { // for display purposes      </a:t>
            </a:r>
          </a:p>
          <a:p>
            <a:r>
              <a:rPr lang="en-US" sz="700" b="1" dirty="0"/>
              <a:t>		// Get some code from a GitHub repository      </a:t>
            </a:r>
          </a:p>
          <a:p>
            <a:r>
              <a:rPr lang="en-US" sz="700" b="1" dirty="0"/>
              <a:t>		</a:t>
            </a:r>
            <a:r>
              <a:rPr lang="en-US" sz="700" b="1" dirty="0" err="1"/>
              <a:t>git</a:t>
            </a:r>
            <a:r>
              <a:rPr lang="en-US" sz="700" b="1" dirty="0"/>
              <a:t> 'https://github.com/</a:t>
            </a:r>
            <a:r>
              <a:rPr lang="en-US" sz="700" b="1" dirty="0" err="1"/>
              <a:t>jglick</a:t>
            </a:r>
            <a:r>
              <a:rPr lang="en-US" sz="700" b="1" dirty="0"/>
              <a:t>/simple-maven-project-with-</a:t>
            </a:r>
            <a:r>
              <a:rPr lang="en-US" sz="700" b="1" dirty="0" err="1"/>
              <a:t>tests.git</a:t>
            </a:r>
            <a:r>
              <a:rPr lang="en-US" sz="700" b="1" dirty="0"/>
              <a:t>'      </a:t>
            </a:r>
          </a:p>
          <a:p>
            <a:r>
              <a:rPr lang="en-US" sz="700" b="1" dirty="0"/>
              <a:t>		// Get the Maven tool.      </a:t>
            </a:r>
          </a:p>
          <a:p>
            <a:r>
              <a:rPr lang="en-US" sz="700" b="1" dirty="0"/>
              <a:t>		// ** NOTE: This 'M3' Maven tool must be configured      </a:t>
            </a:r>
          </a:p>
          <a:p>
            <a:r>
              <a:rPr lang="en-US" sz="700" b="1" dirty="0"/>
              <a:t>		// **       in the global configuration.                 </a:t>
            </a:r>
          </a:p>
          <a:p>
            <a:r>
              <a:rPr lang="en-US" sz="700" b="1" dirty="0"/>
              <a:t>		</a:t>
            </a:r>
            <a:r>
              <a:rPr lang="en-US" sz="700" b="1" dirty="0" err="1"/>
              <a:t>mvnHome</a:t>
            </a:r>
            <a:r>
              <a:rPr lang="en-US" sz="700" b="1" dirty="0"/>
              <a:t> = tool 'M3'   </a:t>
            </a:r>
          </a:p>
          <a:p>
            <a:r>
              <a:rPr lang="en-US" sz="700" b="1" dirty="0"/>
              <a:t>      </a:t>
            </a:r>
            <a:r>
              <a:rPr lang="en-US" sz="700" b="1" dirty="0" smtClean="0"/>
              <a:t>                              </a:t>
            </a:r>
            <a:r>
              <a:rPr lang="en-US" sz="700" b="1" dirty="0"/>
              <a:t>}   </a:t>
            </a:r>
          </a:p>
          <a:p>
            <a:r>
              <a:rPr lang="en-US" sz="700" b="1" dirty="0"/>
              <a:t>    </a:t>
            </a:r>
            <a:r>
              <a:rPr lang="en-US" sz="700" b="1" dirty="0" smtClean="0"/>
              <a:t>                                </a:t>
            </a:r>
            <a:r>
              <a:rPr lang="en-US" sz="700" b="1" dirty="0"/>
              <a:t>stage('Build') {      // Run the maven build      </a:t>
            </a:r>
          </a:p>
          <a:p>
            <a:r>
              <a:rPr lang="en-US" sz="700" b="1" dirty="0"/>
              <a:t>            </a:t>
            </a:r>
            <a:r>
              <a:rPr lang="en-US" sz="700" b="1" dirty="0" smtClean="0"/>
              <a:t>                                        </a:t>
            </a:r>
            <a:r>
              <a:rPr lang="en-US" sz="700" b="1" dirty="0" err="1"/>
              <a:t>withEnv</a:t>
            </a:r>
            <a:r>
              <a:rPr lang="en-US" sz="700" b="1" dirty="0"/>
              <a:t>(["MVN_HOME=$</a:t>
            </a:r>
            <a:r>
              <a:rPr lang="en-US" sz="700" b="1" dirty="0" err="1"/>
              <a:t>mvnHome</a:t>
            </a:r>
            <a:r>
              <a:rPr lang="en-US" sz="700" b="1" dirty="0"/>
              <a:t>"]) {         </a:t>
            </a:r>
          </a:p>
          <a:p>
            <a:r>
              <a:rPr lang="en-US" sz="700" b="1" dirty="0"/>
              <a:t>               </a:t>
            </a:r>
            <a:r>
              <a:rPr lang="en-US" sz="700" b="1" dirty="0" smtClean="0"/>
              <a:t>                                                         </a:t>
            </a:r>
            <a:r>
              <a:rPr lang="en-US" sz="700" b="1" dirty="0"/>
              <a:t>if (</a:t>
            </a:r>
            <a:r>
              <a:rPr lang="en-US" sz="700" b="1" dirty="0" err="1"/>
              <a:t>isUnix</a:t>
            </a:r>
            <a:r>
              <a:rPr lang="en-US" sz="700" b="1" dirty="0"/>
              <a:t>()) {            </a:t>
            </a:r>
          </a:p>
          <a:p>
            <a:r>
              <a:rPr lang="en-US" sz="700" b="1" dirty="0"/>
              <a:t>                    </a:t>
            </a:r>
            <a:r>
              <a:rPr lang="en-US" sz="700" b="1" dirty="0" smtClean="0"/>
              <a:t>                                                                      </a:t>
            </a:r>
            <a:r>
              <a:rPr lang="en-US" sz="700" b="1" dirty="0" err="1"/>
              <a:t>sh</a:t>
            </a:r>
            <a:r>
              <a:rPr lang="en-US" sz="700" b="1" dirty="0"/>
              <a:t> '"$MVN_HOME/bin/</a:t>
            </a:r>
            <a:r>
              <a:rPr lang="en-US" sz="700" b="1" dirty="0" err="1"/>
              <a:t>mvn</a:t>
            </a:r>
            <a:r>
              <a:rPr lang="en-US" sz="700" b="1" dirty="0"/>
              <a:t>" -</a:t>
            </a:r>
            <a:r>
              <a:rPr lang="en-US" sz="700" b="1" dirty="0" err="1"/>
              <a:t>Dmaven.test.failure.ignore</a:t>
            </a:r>
            <a:r>
              <a:rPr lang="en-US" sz="700" b="1" dirty="0"/>
              <a:t> clean package'         </a:t>
            </a:r>
          </a:p>
          <a:p>
            <a:r>
              <a:rPr lang="en-US" sz="700" b="1" dirty="0"/>
              <a:t>                </a:t>
            </a:r>
            <a:r>
              <a:rPr lang="en-US" sz="700" b="1" dirty="0" smtClean="0"/>
              <a:t>                                                          </a:t>
            </a:r>
            <a:r>
              <a:rPr lang="en-US" sz="700" b="1" dirty="0"/>
              <a:t>} else {</a:t>
            </a:r>
          </a:p>
          <a:p>
            <a:r>
              <a:rPr lang="en-US" sz="700" b="1" dirty="0"/>
              <a:t>                 </a:t>
            </a:r>
            <a:r>
              <a:rPr lang="en-US" sz="700" b="1" dirty="0" smtClean="0"/>
              <a:t>                                                                 </a:t>
            </a:r>
            <a:r>
              <a:rPr lang="en-US" sz="700" b="1" dirty="0"/>
              <a:t>bat(/"%MVN_HOME%\bin\</a:t>
            </a:r>
            <a:r>
              <a:rPr lang="en-US" sz="700" b="1" dirty="0" err="1"/>
              <a:t>mvn</a:t>
            </a:r>
            <a:r>
              <a:rPr lang="en-US" sz="700" b="1" dirty="0"/>
              <a:t>" -</a:t>
            </a:r>
            <a:r>
              <a:rPr lang="en-US" sz="700" b="1" dirty="0" err="1"/>
              <a:t>Dmaven.test.failure.ignore</a:t>
            </a:r>
            <a:r>
              <a:rPr lang="en-US" sz="700" b="1" dirty="0"/>
              <a:t> clean package/)        </a:t>
            </a:r>
          </a:p>
          <a:p>
            <a:r>
              <a:rPr lang="en-US" sz="700" b="1" dirty="0"/>
              <a:t>                    </a:t>
            </a:r>
            <a:r>
              <a:rPr lang="en-US" sz="700" b="1" dirty="0" smtClean="0"/>
              <a:t>                              </a:t>
            </a:r>
            <a:r>
              <a:rPr lang="en-US" sz="700" b="1" dirty="0"/>
              <a:t>}   </a:t>
            </a:r>
          </a:p>
          <a:p>
            <a:r>
              <a:rPr lang="en-US" sz="700" b="1" dirty="0"/>
              <a:t>         </a:t>
            </a:r>
            <a:r>
              <a:rPr lang="en-US" sz="700" b="1" dirty="0" smtClean="0"/>
              <a:t>                             </a:t>
            </a:r>
            <a:r>
              <a:rPr lang="en-US" sz="700" b="1" dirty="0"/>
              <a:t>}</a:t>
            </a:r>
          </a:p>
          <a:p>
            <a:r>
              <a:rPr lang="en-US" sz="700" b="1" dirty="0"/>
              <a:t>         </a:t>
            </a:r>
            <a:r>
              <a:rPr lang="en-US" sz="700" b="1" dirty="0" smtClean="0"/>
              <a:t>                               </a:t>
            </a:r>
            <a:r>
              <a:rPr lang="en-US" sz="700" b="1" dirty="0"/>
              <a:t>}</a:t>
            </a:r>
          </a:p>
          <a:p>
            <a:r>
              <a:rPr lang="en-US" sz="700" b="1" dirty="0"/>
              <a:t>        </a:t>
            </a:r>
            <a:r>
              <a:rPr lang="en-US" sz="700" b="1" dirty="0" smtClean="0"/>
              <a:t>                              </a:t>
            </a:r>
            <a:r>
              <a:rPr lang="en-US" sz="700" b="1" dirty="0"/>
              <a:t>stage('Results') {      </a:t>
            </a:r>
          </a:p>
          <a:p>
            <a:r>
              <a:rPr lang="en-US" sz="700" b="1" dirty="0"/>
              <a:t>           </a:t>
            </a:r>
            <a:r>
              <a:rPr lang="en-US" sz="700" b="1" dirty="0" smtClean="0"/>
              <a:t>                                                    </a:t>
            </a:r>
            <a:r>
              <a:rPr lang="en-US" sz="700" b="1" dirty="0" err="1"/>
              <a:t>junit</a:t>
            </a:r>
            <a:r>
              <a:rPr lang="en-US" sz="700" b="1" dirty="0"/>
              <a:t> '**/target/surefire-reports/TEST-*.xml'</a:t>
            </a:r>
          </a:p>
          <a:p>
            <a:r>
              <a:rPr lang="en-US" sz="700" b="1" dirty="0"/>
              <a:t>              </a:t>
            </a:r>
            <a:r>
              <a:rPr lang="en-US" sz="700" b="1" dirty="0" smtClean="0"/>
              <a:t>                                                  </a:t>
            </a:r>
            <a:r>
              <a:rPr lang="en-US" sz="700" b="1" dirty="0" err="1"/>
              <a:t>archiveArtifacts</a:t>
            </a:r>
            <a:r>
              <a:rPr lang="en-US" sz="700" b="1" dirty="0"/>
              <a:t> 'target/*.jar' </a:t>
            </a:r>
          </a:p>
          <a:p>
            <a:r>
              <a:rPr lang="en-US" sz="700" b="1" dirty="0"/>
              <a:t>     </a:t>
            </a:r>
            <a:r>
              <a:rPr lang="en-US" sz="700" b="1" dirty="0" smtClean="0"/>
              <a:t>                                  </a:t>
            </a:r>
            <a:r>
              <a:rPr lang="en-US" sz="700" b="1" dirty="0"/>
              <a:t>}</a:t>
            </a:r>
          </a:p>
          <a:p>
            <a:r>
              <a:rPr lang="en-US" sz="700" b="1" dirty="0"/>
              <a:t>}</a:t>
            </a:r>
          </a:p>
        </p:txBody>
      </p:sp>
      <p:sp>
        <p:nvSpPr>
          <p:cNvPr id="5" name="Slide Number Placeholder 4"/>
          <p:cNvSpPr>
            <a:spLocks noGrp="1"/>
          </p:cNvSpPr>
          <p:nvPr>
            <p:ph type="sldNum" sz="quarter" idx="4"/>
          </p:nvPr>
        </p:nvSpPr>
        <p:spPr/>
        <p:txBody>
          <a:bodyPr/>
          <a:lstStyle/>
          <a:p>
            <a:fld id="{2EFEF571-C9B4-4D92-A7F7-315B894862A8}" type="slidenum">
              <a:rPr lang="en-US" smtClean="0"/>
              <a:pPr/>
              <a:t>26</a:t>
            </a:fld>
            <a:endParaRPr lang="en-US" dirty="0"/>
          </a:p>
        </p:txBody>
      </p:sp>
    </p:spTree>
    <p:extLst>
      <p:ext uri="{BB962C8B-B14F-4D97-AF65-F5344CB8AC3E}">
        <p14:creationId xmlns:p14="http://schemas.microsoft.com/office/powerpoint/2010/main" val="1482804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ANT Build Overview</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27</a:t>
            </a:fld>
            <a:endParaRPr lang="en-US" dirty="0"/>
          </a:p>
        </p:txBody>
      </p:sp>
      <p:sp>
        <p:nvSpPr>
          <p:cNvPr id="4" name="Rectangle 3"/>
          <p:cNvSpPr/>
          <p:nvPr/>
        </p:nvSpPr>
        <p:spPr>
          <a:xfrm>
            <a:off x="381000" y="925736"/>
            <a:ext cx="8300884" cy="3570208"/>
          </a:xfrm>
          <a:prstGeom prst="rect">
            <a:avLst/>
          </a:prstGeom>
        </p:spPr>
        <p:txBody>
          <a:bodyPr wrap="square">
            <a:spAutoFit/>
          </a:bodyPr>
          <a:lstStyle/>
          <a:p>
            <a:pPr lvl="4"/>
            <a:r>
              <a:rPr lang="en-US" b="1" dirty="0"/>
              <a:t>Apache Ant</a:t>
            </a:r>
            <a:r>
              <a:rPr lang="en-US" dirty="0"/>
              <a:t> is a software tool for </a:t>
            </a:r>
            <a:r>
              <a:rPr lang="en-US" dirty="0" smtClean="0"/>
              <a:t>automating software build processes </a:t>
            </a:r>
            <a:r>
              <a:rPr lang="en-US" dirty="0"/>
              <a:t>which originated from the </a:t>
            </a:r>
            <a:r>
              <a:rPr lang="en-US" dirty="0" smtClean="0"/>
              <a:t>Apache Tomcat</a:t>
            </a:r>
            <a:r>
              <a:rPr lang="en-US" dirty="0"/>
              <a:t> project in early 2000. It was a replacement for the </a:t>
            </a:r>
            <a:r>
              <a:rPr lang="en-US" dirty="0" smtClean="0"/>
              <a:t>Make</a:t>
            </a:r>
            <a:r>
              <a:rPr lang="en-US" dirty="0"/>
              <a:t> build tool of Unix</a:t>
            </a:r>
            <a:r>
              <a:rPr lang="en-US" dirty="0" smtClean="0"/>
              <a:t>. </a:t>
            </a: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sz="1200" dirty="0" smtClean="0"/>
              <a:t>Apache Ant </a:t>
            </a:r>
            <a:r>
              <a:rPr lang="en-US" sz="1200" dirty="0"/>
              <a:t>is </a:t>
            </a:r>
            <a:r>
              <a:rPr lang="en-US" sz="1200" dirty="0" smtClean="0"/>
              <a:t>an open-source build tool</a:t>
            </a:r>
            <a:r>
              <a:rPr lang="en-US" dirty="0" smtClean="0"/>
              <a:t>.</a:t>
            </a:r>
          </a:p>
          <a:p>
            <a:r>
              <a:rPr lang="en-US" sz="1600" dirty="0"/>
              <a:t> </a:t>
            </a:r>
            <a:endParaRPr lang="en-US" sz="1600" dirty="0" smtClean="0"/>
          </a:p>
          <a:p>
            <a:pPr marL="285750" indent="-285750">
              <a:buFont typeface="Wingdings" panose="05000000000000000000" pitchFamily="2" charset="2"/>
              <a:buChar char="ü"/>
            </a:pPr>
            <a:r>
              <a:rPr lang="en-US" sz="1200" dirty="0" smtClean="0"/>
              <a:t>Apache Ant is implemented </a:t>
            </a:r>
            <a:r>
              <a:rPr lang="en-US" sz="1200" dirty="0"/>
              <a:t>using the </a:t>
            </a:r>
            <a:r>
              <a:rPr lang="en-US" sz="1200" dirty="0" smtClean="0"/>
              <a:t>Java</a:t>
            </a:r>
            <a:r>
              <a:rPr lang="en-US" sz="1200" dirty="0"/>
              <a:t> language, requires the Java platform, and is best suited to building Java </a:t>
            </a:r>
            <a:r>
              <a:rPr lang="en-US" sz="1200"/>
              <a:t>projects</a:t>
            </a:r>
            <a:r>
              <a:rPr lang="en-US" sz="1200" smtClean="0"/>
              <a:t>. </a:t>
            </a:r>
            <a:r>
              <a:rPr lang="en-US" sz="1200" dirty="0"/>
              <a:t>By default, the XML file is </a:t>
            </a:r>
            <a:r>
              <a:rPr lang="en-US" sz="1200" dirty="0" smtClean="0"/>
              <a:t>named as build.xml . </a:t>
            </a:r>
            <a:endParaRPr lang="en-US" sz="1200" dirty="0"/>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Ant made it </a:t>
            </a:r>
            <a:r>
              <a:rPr lang="en-US" sz="1200" dirty="0" smtClean="0"/>
              <a:t>simple </a:t>
            </a:r>
            <a:r>
              <a:rPr lang="en-US" sz="1200" dirty="0"/>
              <a:t>to integrate </a:t>
            </a:r>
            <a:r>
              <a:rPr lang="en-US" sz="1200" dirty="0" smtClean="0"/>
              <a:t>JUnit</a:t>
            </a:r>
            <a:r>
              <a:rPr lang="en-US" sz="1200" dirty="0"/>
              <a:t> tests with the build process, Ant made it easy for willing developers to adopt </a:t>
            </a:r>
            <a:r>
              <a:rPr lang="en-US" sz="1200" dirty="0" smtClean="0"/>
              <a:t>test-driven development, </a:t>
            </a:r>
            <a:r>
              <a:rPr lang="en-US" sz="1200" dirty="0"/>
              <a:t>and even </a:t>
            </a:r>
            <a:r>
              <a:rPr lang="en-US" sz="1200" dirty="0" smtClean="0"/>
              <a:t>extreme programming.</a:t>
            </a:r>
            <a:endParaRPr lang="en-US" sz="1200" dirty="0"/>
          </a:p>
          <a:p>
            <a:endParaRPr lang="en-US" sz="1400" dirty="0"/>
          </a:p>
          <a:p>
            <a:endParaRPr lang="en-US" sz="1400" dirty="0"/>
          </a:p>
          <a:p>
            <a:pPr marL="285750" indent="-285750">
              <a:buFont typeface="Wingdings" panose="05000000000000000000" pitchFamily="2" charset="2"/>
              <a:buChar char="ü"/>
            </a:pPr>
            <a:endParaRPr lang="en-US" sz="1400" dirty="0"/>
          </a:p>
        </p:txBody>
      </p:sp>
      <p:cxnSp>
        <p:nvCxnSpPr>
          <p:cNvPr id="7" name="Straight Connector 6"/>
          <p:cNvCxnSpPr/>
          <p:nvPr/>
        </p:nvCxnSpPr>
        <p:spPr>
          <a:xfrm>
            <a:off x="2268794" y="2142918"/>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1026" name="Picture 2" descr="Apache-Ant-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0" y="925736"/>
            <a:ext cx="1769394" cy="121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26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ANT Build Overview</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28</a:t>
            </a:fld>
            <a:endParaRPr lang="en-US" dirty="0"/>
          </a:p>
        </p:txBody>
      </p:sp>
      <p:sp>
        <p:nvSpPr>
          <p:cNvPr id="4" name="Rectangle 3"/>
          <p:cNvSpPr/>
          <p:nvPr/>
        </p:nvSpPr>
        <p:spPr>
          <a:xfrm>
            <a:off x="381000" y="925736"/>
            <a:ext cx="8300884" cy="1138773"/>
          </a:xfrm>
          <a:prstGeom prst="rect">
            <a:avLst/>
          </a:prstGeom>
        </p:spPr>
        <p:txBody>
          <a:bodyPr wrap="square">
            <a:spAutoFit/>
          </a:bodyPr>
          <a:lstStyle/>
          <a:p>
            <a:pPr lvl="4"/>
            <a:r>
              <a:rPr lang="en-US" dirty="0" smtClean="0"/>
              <a:t>Below </a:t>
            </a:r>
            <a:r>
              <a:rPr lang="en-US" dirty="0"/>
              <a:t>is </a:t>
            </a:r>
            <a:r>
              <a:rPr lang="en-US" dirty="0" smtClean="0"/>
              <a:t>the sample build.xml </a:t>
            </a:r>
            <a:r>
              <a:rPr lang="en-US" dirty="0"/>
              <a:t>file for a simple Java "Hello, world" application. It defines four targets </a:t>
            </a:r>
            <a:r>
              <a:rPr lang="en-US" dirty="0" smtClean="0"/>
              <a:t>-clean, </a:t>
            </a:r>
            <a:r>
              <a:rPr lang="en-US" dirty="0" err="1" smtClean="0"/>
              <a:t>complie</a:t>
            </a:r>
            <a:r>
              <a:rPr lang="en-US" dirty="0" smtClean="0"/>
              <a:t>, jar and run.</a:t>
            </a:r>
            <a:endParaRPr lang="en-US" sz="1400" dirty="0"/>
          </a:p>
          <a:p>
            <a:pPr marL="285750" indent="-285750">
              <a:buFont typeface="Wingdings" panose="05000000000000000000" pitchFamily="2" charset="2"/>
              <a:buChar char="ü"/>
            </a:pPr>
            <a:endParaRPr lang="en-US" sz="1400" dirty="0"/>
          </a:p>
        </p:txBody>
      </p:sp>
      <p:cxnSp>
        <p:nvCxnSpPr>
          <p:cNvPr id="7" name="Straight Connector 6"/>
          <p:cNvCxnSpPr/>
          <p:nvPr/>
        </p:nvCxnSpPr>
        <p:spPr>
          <a:xfrm>
            <a:off x="2268794" y="1808620"/>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1026"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00" y="925737"/>
            <a:ext cx="1769394" cy="6607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99400" y="1923138"/>
            <a:ext cx="8408626" cy="2862322"/>
          </a:xfrm>
          <a:prstGeom prst="rect">
            <a:avLst/>
          </a:prstGeom>
        </p:spPr>
        <p:txBody>
          <a:bodyPr wrap="square">
            <a:spAutoFit/>
          </a:bodyPr>
          <a:lstStyle/>
          <a:p>
            <a:r>
              <a:rPr lang="en-US" sz="1000" dirty="0"/>
              <a:t>&lt;target name="clean"&gt;</a:t>
            </a:r>
          </a:p>
          <a:p>
            <a:r>
              <a:rPr lang="en-US" sz="1000" dirty="0"/>
              <a:t>        &lt;delete </a:t>
            </a:r>
            <a:r>
              <a:rPr lang="en-US" sz="1000" dirty="0" err="1"/>
              <a:t>dir</a:t>
            </a:r>
            <a:r>
              <a:rPr lang="en-US" sz="1000" dirty="0"/>
              <a:t>="${</a:t>
            </a:r>
            <a:r>
              <a:rPr lang="en-US" sz="1000" dirty="0" err="1"/>
              <a:t>build.dir</a:t>
            </a:r>
            <a:r>
              <a:rPr lang="en-US" sz="1000" dirty="0"/>
              <a:t>}"/&gt;</a:t>
            </a:r>
          </a:p>
          <a:p>
            <a:r>
              <a:rPr lang="en-US" sz="1000" dirty="0" smtClean="0"/>
              <a:t> </a:t>
            </a:r>
            <a:r>
              <a:rPr lang="en-US" sz="1000" dirty="0"/>
              <a:t>&lt;/target</a:t>
            </a:r>
            <a:r>
              <a:rPr lang="en-US" sz="1000" dirty="0" smtClean="0"/>
              <a:t>&gt;</a:t>
            </a:r>
          </a:p>
          <a:p>
            <a:r>
              <a:rPr lang="en-US" sz="1000" dirty="0" smtClean="0"/>
              <a:t> </a:t>
            </a:r>
            <a:r>
              <a:rPr lang="en-US" sz="1000" dirty="0"/>
              <a:t>&lt;target name="compile"&gt;</a:t>
            </a:r>
          </a:p>
          <a:p>
            <a:r>
              <a:rPr lang="en-US" sz="1000" dirty="0"/>
              <a:t>        &lt;</a:t>
            </a:r>
            <a:r>
              <a:rPr lang="en-US" sz="1000" dirty="0" err="1"/>
              <a:t>mkdir</a:t>
            </a:r>
            <a:r>
              <a:rPr lang="en-US" sz="1000" dirty="0"/>
              <a:t> </a:t>
            </a:r>
            <a:r>
              <a:rPr lang="en-US" sz="1000" dirty="0" err="1"/>
              <a:t>dir</a:t>
            </a:r>
            <a:r>
              <a:rPr lang="en-US" sz="1000" dirty="0"/>
              <a:t>="${</a:t>
            </a:r>
            <a:r>
              <a:rPr lang="en-US" sz="1000" dirty="0" err="1"/>
              <a:t>classes.dir</a:t>
            </a:r>
            <a:r>
              <a:rPr lang="en-US" sz="1000" dirty="0"/>
              <a:t>}"/&gt;</a:t>
            </a:r>
          </a:p>
          <a:p>
            <a:r>
              <a:rPr lang="en-US" sz="1000" dirty="0"/>
              <a:t>        &lt;</a:t>
            </a:r>
            <a:r>
              <a:rPr lang="en-US" sz="1000" dirty="0" err="1"/>
              <a:t>javac</a:t>
            </a:r>
            <a:r>
              <a:rPr lang="en-US" sz="1000" dirty="0"/>
              <a:t> </a:t>
            </a:r>
            <a:r>
              <a:rPr lang="en-US" sz="1000" dirty="0" err="1"/>
              <a:t>srcdir</a:t>
            </a:r>
            <a:r>
              <a:rPr lang="en-US" sz="1000" dirty="0"/>
              <a:t>="${</a:t>
            </a:r>
            <a:r>
              <a:rPr lang="en-US" sz="1000" dirty="0" err="1"/>
              <a:t>src.dir</a:t>
            </a:r>
            <a:r>
              <a:rPr lang="en-US" sz="1000" dirty="0"/>
              <a:t>}" </a:t>
            </a:r>
            <a:r>
              <a:rPr lang="en-US" sz="1000" dirty="0" err="1"/>
              <a:t>destdir</a:t>
            </a:r>
            <a:r>
              <a:rPr lang="en-US" sz="1000" dirty="0"/>
              <a:t>="${</a:t>
            </a:r>
            <a:r>
              <a:rPr lang="en-US" sz="1000" dirty="0" err="1"/>
              <a:t>classes.dir</a:t>
            </a:r>
            <a:r>
              <a:rPr lang="en-US" sz="1000" dirty="0"/>
              <a:t>}"/&gt;</a:t>
            </a:r>
          </a:p>
          <a:p>
            <a:r>
              <a:rPr lang="en-US" sz="1000" dirty="0"/>
              <a:t>    &lt;/target&gt;</a:t>
            </a:r>
          </a:p>
          <a:p>
            <a:r>
              <a:rPr lang="en-US" sz="1000" dirty="0" smtClean="0"/>
              <a:t>    </a:t>
            </a:r>
            <a:r>
              <a:rPr lang="en-US" sz="1000" dirty="0"/>
              <a:t>&lt;target name="jar" depends="compile"&gt;</a:t>
            </a:r>
          </a:p>
          <a:p>
            <a:r>
              <a:rPr lang="en-US" sz="1000" dirty="0"/>
              <a:t>        &lt;</a:t>
            </a:r>
            <a:r>
              <a:rPr lang="en-US" sz="1000" dirty="0" err="1"/>
              <a:t>mkdir</a:t>
            </a:r>
            <a:r>
              <a:rPr lang="en-US" sz="1000" dirty="0"/>
              <a:t> </a:t>
            </a:r>
            <a:r>
              <a:rPr lang="en-US" sz="1000" dirty="0" err="1"/>
              <a:t>dir</a:t>
            </a:r>
            <a:r>
              <a:rPr lang="en-US" sz="1000" dirty="0"/>
              <a:t>="${</a:t>
            </a:r>
            <a:r>
              <a:rPr lang="en-US" sz="1000" dirty="0" err="1"/>
              <a:t>jar.dir</a:t>
            </a:r>
            <a:r>
              <a:rPr lang="en-US" sz="1000" dirty="0"/>
              <a:t>}"/&gt;</a:t>
            </a:r>
          </a:p>
          <a:p>
            <a:r>
              <a:rPr lang="en-US" sz="1000" dirty="0"/>
              <a:t>        &lt;jar </a:t>
            </a:r>
            <a:r>
              <a:rPr lang="en-US" sz="1000" dirty="0" err="1"/>
              <a:t>destfile</a:t>
            </a:r>
            <a:r>
              <a:rPr lang="en-US" sz="1000" dirty="0"/>
              <a:t>="${</a:t>
            </a:r>
            <a:r>
              <a:rPr lang="en-US" sz="1000" dirty="0" err="1"/>
              <a:t>jar.dir</a:t>
            </a:r>
            <a:r>
              <a:rPr lang="en-US" sz="1000" dirty="0"/>
              <a:t>}/${ant.project.name}.jar" </a:t>
            </a:r>
            <a:r>
              <a:rPr lang="en-US" sz="1000" dirty="0" err="1"/>
              <a:t>basedir</a:t>
            </a:r>
            <a:r>
              <a:rPr lang="en-US" sz="1000" dirty="0"/>
              <a:t>="${</a:t>
            </a:r>
            <a:r>
              <a:rPr lang="en-US" sz="1000" dirty="0" err="1"/>
              <a:t>classes.dir</a:t>
            </a:r>
            <a:r>
              <a:rPr lang="en-US" sz="1000" dirty="0"/>
              <a:t>}"&gt;</a:t>
            </a:r>
          </a:p>
          <a:p>
            <a:r>
              <a:rPr lang="en-US" sz="1000" dirty="0"/>
              <a:t>            &lt;manifest&gt;</a:t>
            </a:r>
          </a:p>
          <a:p>
            <a:r>
              <a:rPr lang="en-US" sz="1000" dirty="0"/>
              <a:t>                &lt;attribute name="Main-Class" value="${main-class}"/&gt;</a:t>
            </a:r>
          </a:p>
          <a:p>
            <a:r>
              <a:rPr lang="en-US" sz="1000" dirty="0"/>
              <a:t>            &lt;/manifest&gt;</a:t>
            </a:r>
          </a:p>
          <a:p>
            <a:r>
              <a:rPr lang="en-US" sz="1000" dirty="0"/>
              <a:t>        &lt;/jar&gt;</a:t>
            </a:r>
          </a:p>
          <a:p>
            <a:r>
              <a:rPr lang="en-US" sz="1000" dirty="0"/>
              <a:t>    &lt;/target&gt;</a:t>
            </a:r>
          </a:p>
          <a:p>
            <a:r>
              <a:rPr lang="en-US" sz="1000" dirty="0" smtClean="0"/>
              <a:t>    </a:t>
            </a:r>
            <a:r>
              <a:rPr lang="en-US" sz="1000" dirty="0"/>
              <a:t>&lt;target name="run" depends="jar"&gt;</a:t>
            </a:r>
          </a:p>
          <a:p>
            <a:r>
              <a:rPr lang="en-US" sz="1000" dirty="0"/>
              <a:t>        &lt;java jar="${</a:t>
            </a:r>
            <a:r>
              <a:rPr lang="en-US" sz="1000" dirty="0" err="1"/>
              <a:t>jar.dir</a:t>
            </a:r>
            <a:r>
              <a:rPr lang="en-US" sz="1000" dirty="0"/>
              <a:t>}/${ant.project.name}.jar" fork="true"/&gt;</a:t>
            </a:r>
          </a:p>
          <a:p>
            <a:r>
              <a:rPr lang="en-US" sz="1000" dirty="0"/>
              <a:t>    &lt;/target&gt;</a:t>
            </a:r>
          </a:p>
        </p:txBody>
      </p:sp>
      <p:graphicFrame>
        <p:nvGraphicFramePr>
          <p:cNvPr id="6" name="Object 5"/>
          <p:cNvGraphicFramePr>
            <a:graphicFrameLocks noChangeAspect="1"/>
          </p:cNvGraphicFramePr>
          <p:nvPr>
            <p:extLst>
              <p:ext uri="{D42A27DB-BD31-4B8C-83A1-F6EECF244321}">
                <p14:modId xmlns:p14="http://schemas.microsoft.com/office/powerpoint/2010/main" val="4123596943"/>
              </p:ext>
            </p:extLst>
          </p:nvPr>
        </p:nvGraphicFramePr>
        <p:xfrm>
          <a:off x="5338915" y="2064509"/>
          <a:ext cx="1936955" cy="870992"/>
        </p:xfrm>
        <a:graphic>
          <a:graphicData uri="http://schemas.openxmlformats.org/presentationml/2006/ole">
            <mc:AlternateContent xmlns:mc="http://schemas.openxmlformats.org/markup-compatibility/2006">
              <mc:Choice xmlns:v="urn:schemas-microsoft-com:vml" Requires="v">
                <p:oleObj spid="_x0000_s2119" name="Packager Shell Object" showAsIcon="1" r:id="rId5" imgW="504000" imgH="440280" progId="Package">
                  <p:embed/>
                </p:oleObj>
              </mc:Choice>
              <mc:Fallback>
                <p:oleObj name="Packager Shell Object" showAsIcon="1" r:id="rId5" imgW="504000" imgH="440280" progId="Package">
                  <p:embed/>
                  <p:pic>
                    <p:nvPicPr>
                      <p:cNvPr id="0" name=""/>
                      <p:cNvPicPr/>
                      <p:nvPr/>
                    </p:nvPicPr>
                    <p:blipFill>
                      <a:blip r:embed="rId6"/>
                      <a:stretch>
                        <a:fillRect/>
                      </a:stretch>
                    </p:blipFill>
                    <p:spPr>
                      <a:xfrm>
                        <a:off x="5338915" y="2064509"/>
                        <a:ext cx="1936955" cy="870992"/>
                      </a:xfrm>
                      <a:prstGeom prst="rect">
                        <a:avLst/>
                      </a:prstGeom>
                    </p:spPr>
                  </p:pic>
                </p:oleObj>
              </mc:Fallback>
            </mc:AlternateContent>
          </a:graphicData>
        </a:graphic>
      </p:graphicFrame>
    </p:spTree>
    <p:extLst>
      <p:ext uri="{BB962C8B-B14F-4D97-AF65-F5344CB8AC3E}">
        <p14:creationId xmlns:p14="http://schemas.microsoft.com/office/powerpoint/2010/main" val="2577632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ANT Build</a:t>
            </a:r>
            <a:br>
              <a:rPr lang="en-US" dirty="0" smtClean="0"/>
            </a:br>
            <a:r>
              <a:rPr lang="en-US" dirty="0"/>
              <a:t>	</a:t>
            </a:r>
            <a:r>
              <a:rPr lang="en-US" sz="1800" dirty="0" smtClean="0"/>
              <a:t>Freestyle Project</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3785652"/>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ANT build in a Freestyle Project</a:t>
            </a:r>
            <a:endParaRPr kumimoji="0" lang="en-US" sz="20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smtClean="0">
                <a:ln>
                  <a:noFill/>
                </a:ln>
                <a:solidFill>
                  <a:srgbClr val="0033A0"/>
                </a:solidFill>
                <a:effectLst/>
                <a:uLnTx/>
                <a:uFillTx/>
                <a:latin typeface="Arial" panose="020B0604020202020204"/>
                <a:ea typeface="+mn-ea"/>
                <a:cs typeface="+mn-cs"/>
              </a:rPr>
              <a:t>Open Jenkins Dashboard.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Click on New Item.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Enter an item name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Select a template – Freestyle project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Click on ok</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Go to the source code Management section and select Git.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Provide the Repository URL.</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In the Build Section, click on the Add build step and select Invoke Ant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a:solidFill>
                <a:srgbClr val="0033A0"/>
              </a:solidFill>
              <a:latin typeface="Arial" panose="020B0604020202020204"/>
            </a:endParaRPr>
          </a:p>
          <a:p>
            <a:pPr marR="0" lvl="0" algn="l" defTabSz="4572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0"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048" y="122868"/>
            <a:ext cx="1769394" cy="6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84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Integrations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pic>
        <p:nvPicPr>
          <p:cNvPr id="6" name="Content Placeholder 5"/>
          <p:cNvPicPr>
            <a:picLocks noGrp="1" noChangeAspect="1"/>
          </p:cNvPicPr>
          <p:nvPr>
            <p:ph sz="quarter" idx="13"/>
          </p:nvPr>
        </p:nvPicPr>
        <p:blipFill>
          <a:blip r:embed="rId2"/>
          <a:stretch>
            <a:fillRect/>
          </a:stretch>
        </p:blipFill>
        <p:spPr>
          <a:xfrm>
            <a:off x="1446212" y="1169987"/>
            <a:ext cx="6286500" cy="3295650"/>
          </a:xfrm>
          <a:prstGeom prst="rect">
            <a:avLst/>
          </a:prstGeom>
          <a:ln>
            <a:solidFill>
              <a:schemeClr val="tx1">
                <a:lumMod val="20000"/>
                <a:lumOff val="80000"/>
              </a:schemeClr>
            </a:solidFill>
          </a:ln>
          <a:effectLst>
            <a:glow rad="228600">
              <a:schemeClr val="accent4">
                <a:satMod val="175000"/>
                <a:alpha val="40000"/>
              </a:schemeClr>
            </a:glow>
          </a:effectLst>
        </p:spPr>
      </p:pic>
    </p:spTree>
    <p:extLst>
      <p:ext uri="{BB962C8B-B14F-4D97-AF65-F5344CB8AC3E}">
        <p14:creationId xmlns:p14="http://schemas.microsoft.com/office/powerpoint/2010/main" val="2503332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ANT Build</a:t>
            </a:r>
            <a:br>
              <a:rPr lang="en-US" dirty="0" smtClean="0"/>
            </a:br>
            <a:r>
              <a:rPr lang="en-US" dirty="0"/>
              <a:t>	</a:t>
            </a:r>
            <a:r>
              <a:rPr lang="en-US" sz="1800" dirty="0" smtClean="0"/>
              <a:t>Freestyle Project </a:t>
            </a:r>
            <a:r>
              <a:rPr lang="en-US" sz="1800" dirty="0" smtClean="0">
                <a:solidFill>
                  <a:srgbClr val="0033A0"/>
                </a:solidFill>
                <a:latin typeface="Arial" panose="020B0604020202020204"/>
              </a:rPr>
              <a:t>(</a:t>
            </a:r>
            <a:r>
              <a:rPr lang="en-US" sz="1800" dirty="0">
                <a:solidFill>
                  <a:srgbClr val="0033A0"/>
                </a:solidFill>
                <a:latin typeface="Arial" panose="020B0604020202020204"/>
              </a:rPr>
              <a:t>contd.)</a:t>
            </a:r>
            <a:r>
              <a:rPr lang="en-US" sz="2000" b="0" dirty="0">
                <a:solidFill>
                  <a:srgbClr val="0033A0"/>
                </a:solidFill>
                <a:latin typeface="Arial" panose="020B0604020202020204"/>
              </a:rPr>
              <a:t/>
            </a:r>
            <a:br>
              <a:rPr lang="en-US" sz="2000" b="0" dirty="0">
                <a:solidFill>
                  <a:srgbClr val="0033A0"/>
                </a:solidFill>
                <a:latin typeface="Arial" panose="020B0604020202020204"/>
              </a:rPr>
            </a:b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2492990"/>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ANT build in a Freestyle Project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Select Ant name based on our Global Tool Configuration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a:solidFill>
                <a:srgbClr val="0033A0"/>
              </a:solidFill>
              <a:latin typeface="Arial" panose="020B0604020202020204"/>
            </a:endParaRPr>
          </a:p>
          <a:p>
            <a:pPr marR="0" lvl="0" algn="l" defTabSz="4572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indent="-285750">
              <a:buFont typeface="Wingdings" panose="05000000000000000000" pitchFamily="2" charset="2"/>
              <a:buChar char="ü"/>
              <a:defRPr/>
            </a:pPr>
            <a:r>
              <a:rPr lang="en-US" sz="1400" dirty="0">
                <a:solidFill>
                  <a:srgbClr val="0033A0"/>
                </a:solidFill>
              </a:rPr>
              <a:t>Provide Targets, based on the targets defined in build.xml file.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0"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048" y="122868"/>
            <a:ext cx="1769394" cy="6607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25910" y="1669670"/>
            <a:ext cx="7344695" cy="1115498"/>
          </a:xfrm>
          <a:prstGeom prst="rect">
            <a:avLst/>
          </a:prstGeom>
        </p:spPr>
      </p:pic>
      <p:pic>
        <p:nvPicPr>
          <p:cNvPr id="8" name="Picture 7"/>
          <p:cNvPicPr>
            <a:picLocks noChangeAspect="1"/>
          </p:cNvPicPr>
          <p:nvPr/>
        </p:nvPicPr>
        <p:blipFill>
          <a:blip r:embed="rId6"/>
          <a:stretch>
            <a:fillRect/>
          </a:stretch>
        </p:blipFill>
        <p:spPr>
          <a:xfrm>
            <a:off x="660386" y="3224982"/>
            <a:ext cx="8021498" cy="1534560"/>
          </a:xfrm>
          <a:prstGeom prst="rect">
            <a:avLst/>
          </a:prstGeom>
        </p:spPr>
      </p:pic>
    </p:spTree>
    <p:extLst>
      <p:ext uri="{BB962C8B-B14F-4D97-AF65-F5344CB8AC3E}">
        <p14:creationId xmlns:p14="http://schemas.microsoft.com/office/powerpoint/2010/main" val="4217010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ANT Build</a:t>
            </a:r>
            <a:br>
              <a:rPr lang="en-US" dirty="0" smtClean="0"/>
            </a:br>
            <a:r>
              <a:rPr lang="en-US" dirty="0"/>
              <a:t>	</a:t>
            </a:r>
            <a:r>
              <a:rPr lang="en-US" sz="1800" dirty="0" smtClean="0"/>
              <a:t>Pipeline Project</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2646878"/>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ANT build in a Pipeline Project</a:t>
            </a:r>
            <a:endParaRPr kumimoji="0" lang="en-US" sz="20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342900" indent="-342900">
              <a:buFont typeface="Wingdings" panose="05000000000000000000" pitchFamily="2" charset="2"/>
              <a:buChar char="ü"/>
            </a:pPr>
            <a:r>
              <a:rPr lang="en-US" sz="1600" dirty="0" smtClean="0"/>
              <a:t>Click</a:t>
            </a:r>
            <a:r>
              <a:rPr lang="en-US" sz="1600" dirty="0"/>
              <a:t> </a:t>
            </a:r>
            <a:r>
              <a:rPr lang="en-US" sz="1600" b="1" dirty="0"/>
              <a:t>New Item</a:t>
            </a:r>
            <a:r>
              <a:rPr lang="en-US" sz="1600" dirty="0"/>
              <a:t> on your Jenkins home page, enter a name for your (pipeline) job, select </a:t>
            </a:r>
            <a:r>
              <a:rPr lang="en-US" sz="1600" b="1" dirty="0"/>
              <a:t>Pipeline</a:t>
            </a:r>
            <a:r>
              <a:rPr lang="en-US" sz="1600" dirty="0"/>
              <a:t>, and click </a:t>
            </a:r>
            <a:r>
              <a:rPr lang="en-US" sz="1600" b="1" dirty="0" smtClean="0"/>
              <a:t>OK</a:t>
            </a:r>
            <a:r>
              <a:rPr lang="en-US" sz="1600" dirty="0" smtClean="0"/>
              <a:t>.</a:t>
            </a:r>
          </a:p>
          <a:p>
            <a:pPr marL="342900" indent="-342900">
              <a:buFont typeface="Wingdings" panose="05000000000000000000" pitchFamily="2" charset="2"/>
              <a:buChar char="ü"/>
            </a:pPr>
            <a:r>
              <a:rPr lang="en-US" sz="1600" dirty="0" smtClean="0"/>
              <a:t>In </a:t>
            </a:r>
            <a:r>
              <a:rPr lang="en-US" sz="1600" dirty="0"/>
              <a:t>the Script text area of the configuration screen, enter your pipeline syntax. If you are new to pipeline creation, you might want to start by opening Snippet Generator and selecting the “Hello Word” snippet. </a:t>
            </a:r>
            <a:endParaRPr lang="en-US" sz="1600" dirty="0" smtClean="0"/>
          </a:p>
          <a:p>
            <a:pPr marL="342900" indent="-342900">
              <a:buFont typeface="Wingdings" panose="05000000000000000000" pitchFamily="2" charset="2"/>
              <a:buChar char="ü"/>
            </a:pPr>
            <a:r>
              <a:rPr lang="en-US" sz="1600" dirty="0" smtClean="0"/>
              <a:t>Pipelines </a:t>
            </a:r>
            <a:r>
              <a:rPr lang="en-US" sz="1600" dirty="0"/>
              <a:t>are written as Groovy scripts that tell Jenkins what to do when they are </a:t>
            </a:r>
            <a:r>
              <a:rPr lang="en-US" sz="1600" dirty="0" smtClean="0"/>
              <a:t>run. </a:t>
            </a:r>
            <a:r>
              <a:rPr lang="en-US" sz="1600" dirty="0"/>
              <a:t>Y</a:t>
            </a:r>
            <a:r>
              <a:rPr lang="en-US" sz="1600" dirty="0" smtClean="0"/>
              <a:t>ou </a:t>
            </a:r>
            <a:r>
              <a:rPr lang="en-US" sz="1600" dirty="0"/>
              <a:t>do not need deep expertise in Groovy to create them, although basic understanding of Groovy is </a:t>
            </a:r>
            <a:r>
              <a:rPr lang="en-US" sz="1600" dirty="0" smtClean="0"/>
              <a:t>helpful.</a:t>
            </a: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0"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048" y="122868"/>
            <a:ext cx="1769394" cy="6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56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ANT Build</a:t>
            </a:r>
            <a:br>
              <a:rPr lang="en-US" dirty="0" smtClean="0"/>
            </a:br>
            <a:r>
              <a:rPr lang="en-US" dirty="0"/>
              <a:t>	</a:t>
            </a:r>
            <a:r>
              <a:rPr lang="en-US" sz="1800" dirty="0" smtClean="0"/>
              <a:t>Pipeline Project </a:t>
            </a:r>
            <a:r>
              <a:rPr lang="en-US" sz="1800" dirty="0">
                <a:solidFill>
                  <a:srgbClr val="0033A0"/>
                </a:solidFill>
                <a:latin typeface="Arial" panose="020B0604020202020204"/>
              </a:rPr>
              <a:t>(contd.)</a:t>
            </a:r>
            <a:r>
              <a:rPr lang="en-US" sz="1800" b="0" dirty="0">
                <a:solidFill>
                  <a:srgbClr val="0033A0"/>
                </a:solidFill>
                <a:latin typeface="Arial" panose="020B0604020202020204"/>
              </a:rPr>
              <a:t/>
            </a:r>
            <a:br>
              <a:rPr lang="en-US" sz="1800" b="0" dirty="0">
                <a:solidFill>
                  <a:srgbClr val="0033A0"/>
                </a:solidFill>
                <a:latin typeface="Arial" panose="020B0604020202020204"/>
              </a:rPr>
            </a:br>
            <a:endParaRPr lang="en-US" sz="18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2585323"/>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ANT build in a Pipeline Project</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342900" indent="-342900">
              <a:buFont typeface="Wingdings" panose="05000000000000000000" pitchFamily="2" charset="2"/>
              <a:buChar char="ü"/>
            </a:pPr>
            <a:r>
              <a:rPr lang="en-US" sz="1600" dirty="0" smtClean="0"/>
              <a:t>Pipelines </a:t>
            </a:r>
            <a:r>
              <a:rPr lang="en-US" sz="1600" dirty="0"/>
              <a:t>are written as Groovy scripts that tell Jenkins what to do when they are </a:t>
            </a:r>
            <a:r>
              <a:rPr lang="en-US" sz="1600" dirty="0" smtClean="0"/>
              <a:t>run. </a:t>
            </a:r>
            <a:r>
              <a:rPr lang="en-US" sz="1600" dirty="0"/>
              <a:t>Y</a:t>
            </a:r>
            <a:r>
              <a:rPr lang="en-US" sz="1600" dirty="0" smtClean="0"/>
              <a:t>ou </a:t>
            </a:r>
            <a:r>
              <a:rPr lang="en-US" sz="1600" dirty="0"/>
              <a:t>do not need deep expertise in Groovy to create them, although basic understanding of Groovy is </a:t>
            </a:r>
            <a:r>
              <a:rPr lang="en-US" sz="1600" dirty="0" smtClean="0"/>
              <a:t>helpful.</a:t>
            </a:r>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0"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048" y="122868"/>
            <a:ext cx="1769394" cy="6607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914400" y="2342778"/>
            <a:ext cx="7808042" cy="2113167"/>
          </a:xfrm>
          <a:prstGeom prst="rect">
            <a:avLst/>
          </a:prstGeom>
        </p:spPr>
      </p:pic>
    </p:spTree>
    <p:extLst>
      <p:ext uri="{BB962C8B-B14F-4D97-AF65-F5344CB8AC3E}">
        <p14:creationId xmlns:p14="http://schemas.microsoft.com/office/powerpoint/2010/main" val="3830745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ANT Build</a:t>
            </a:r>
            <a:br>
              <a:rPr lang="en-US" dirty="0" smtClean="0"/>
            </a:br>
            <a:r>
              <a:rPr lang="en-US" dirty="0"/>
              <a:t>	</a:t>
            </a:r>
            <a:r>
              <a:rPr lang="en-US" sz="1800" dirty="0" smtClean="0"/>
              <a:t>Pipeline Project </a:t>
            </a:r>
            <a:r>
              <a:rPr lang="en-US" sz="1800" dirty="0">
                <a:solidFill>
                  <a:srgbClr val="0033A0"/>
                </a:solidFill>
                <a:latin typeface="Arial" panose="020B0604020202020204"/>
              </a:rPr>
              <a:t>(contd.)</a:t>
            </a:r>
            <a:r>
              <a:rPr lang="en-US" sz="1800" b="0" dirty="0">
                <a:solidFill>
                  <a:srgbClr val="0033A0"/>
                </a:solidFill>
                <a:latin typeface="Arial" panose="020B0604020202020204"/>
              </a:rPr>
              <a:t/>
            </a:r>
            <a:br>
              <a:rPr lang="en-US" sz="1800" b="0" dirty="0">
                <a:solidFill>
                  <a:srgbClr val="0033A0"/>
                </a:solidFill>
                <a:latin typeface="Arial" panose="020B0604020202020204"/>
              </a:rPr>
            </a:br>
            <a:endParaRPr lang="en-US" sz="18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4247317"/>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ANT build in a Pipeline Project</a:t>
            </a:r>
            <a:endParaRPr kumimoji="0" lang="en-US" sz="20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indent="-285750">
              <a:buFont typeface="Wingdings" panose="05000000000000000000" pitchFamily="2" charset="2"/>
              <a:buChar char="ü"/>
            </a:pPr>
            <a:r>
              <a:rPr lang="en-US" sz="1600" dirty="0" smtClean="0"/>
              <a:t>Check </a:t>
            </a:r>
            <a:r>
              <a:rPr lang="en-US" sz="1600" dirty="0"/>
              <a:t>the Use Groovy Sandbox option below the Script text area. </a:t>
            </a:r>
            <a:endParaRPr lang="en-US" sz="1600" dirty="0" smtClean="0"/>
          </a:p>
          <a:p>
            <a:pPr marL="285750" indent="-28575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r>
              <a:rPr lang="en-US" sz="1600" dirty="0" smtClean="0"/>
              <a:t>Click</a:t>
            </a:r>
            <a:r>
              <a:rPr lang="en-US" sz="1600" dirty="0"/>
              <a:t> </a:t>
            </a:r>
            <a:r>
              <a:rPr lang="en-US" sz="1600" b="1" dirty="0" smtClean="0"/>
              <a:t>Save</a:t>
            </a:r>
            <a:r>
              <a:rPr lang="en-US" sz="1600" dirty="0" smtClean="0"/>
              <a:t>.</a:t>
            </a:r>
          </a:p>
          <a:p>
            <a:pPr marL="342900" indent="-342900">
              <a:buFont typeface="Wingdings" panose="05000000000000000000" pitchFamily="2" charset="2"/>
              <a:buChar char="ü"/>
            </a:pPr>
            <a:r>
              <a:rPr lang="en-US" sz="1600" dirty="0" smtClean="0"/>
              <a:t>Click</a:t>
            </a:r>
            <a:r>
              <a:rPr lang="en-US" sz="1600" dirty="0"/>
              <a:t> </a:t>
            </a:r>
            <a:r>
              <a:rPr lang="en-US" sz="1600" b="1" dirty="0"/>
              <a:t>Build Now</a:t>
            </a:r>
            <a:r>
              <a:rPr lang="en-US" sz="1600" dirty="0"/>
              <a:t> to create the </a:t>
            </a:r>
            <a:r>
              <a:rPr lang="en-US" sz="1600" dirty="0" smtClean="0"/>
              <a:t>pipeline, select</a:t>
            </a:r>
            <a:r>
              <a:rPr lang="en-US" sz="1600" dirty="0"/>
              <a:t> </a:t>
            </a:r>
            <a:r>
              <a:rPr lang="en-US" sz="1600" b="1" dirty="0"/>
              <a:t>Console Output</a:t>
            </a:r>
            <a:r>
              <a:rPr lang="en-US" sz="1600" dirty="0"/>
              <a:t> to see the output.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0" name="Picture 2" descr="Apache-Ant-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048" y="122868"/>
            <a:ext cx="1769394" cy="660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747252" y="1917290"/>
            <a:ext cx="7934632" cy="2064775"/>
          </a:xfrm>
          <a:prstGeom prst="rect">
            <a:avLst/>
          </a:prstGeom>
        </p:spPr>
      </p:pic>
    </p:spTree>
    <p:extLst>
      <p:ext uri="{BB962C8B-B14F-4D97-AF65-F5344CB8AC3E}">
        <p14:creationId xmlns:p14="http://schemas.microsoft.com/office/powerpoint/2010/main" val="1247294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for PHP project using Ant</a:t>
            </a:r>
            <a:endParaRPr lang="en-US" dirty="0"/>
          </a:p>
        </p:txBody>
      </p:sp>
      <p:sp>
        <p:nvSpPr>
          <p:cNvPr id="3" name="Content Placeholder 2"/>
          <p:cNvSpPr>
            <a:spLocks noGrp="1"/>
          </p:cNvSpPr>
          <p:nvPr>
            <p:ph sz="quarter" idx="13"/>
          </p:nvPr>
        </p:nvSpPr>
        <p:spPr/>
        <p:txBody>
          <a:bodyPr/>
          <a:lstStyle/>
          <a:p>
            <a:r>
              <a:rPr lang="en-US" dirty="0">
                <a:hlinkClick r:id="rId2"/>
              </a:rPr>
              <a:t>https://github.com/sebastianbergmann/money/blob/master/build.xml</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34</a:t>
            </a:fld>
            <a:endParaRPr lang="en-US" dirty="0"/>
          </a:p>
        </p:txBody>
      </p:sp>
    </p:spTree>
    <p:extLst>
      <p:ext uri="{BB962C8B-B14F-4D97-AF65-F5344CB8AC3E}">
        <p14:creationId xmlns:p14="http://schemas.microsoft.com/office/powerpoint/2010/main" val="987871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err="1" smtClean="0"/>
              <a:t>Gradle</a:t>
            </a:r>
            <a:r>
              <a:rPr lang="en-US" dirty="0" smtClean="0"/>
              <a:t> </a:t>
            </a:r>
            <a:r>
              <a:rPr lang="en-US" dirty="0"/>
              <a:t>Overview</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35</a:t>
            </a:fld>
            <a:endParaRPr lang="en-US" dirty="0"/>
          </a:p>
        </p:txBody>
      </p:sp>
      <p:sp>
        <p:nvSpPr>
          <p:cNvPr id="4" name="Rectangle 3"/>
          <p:cNvSpPr/>
          <p:nvPr/>
        </p:nvSpPr>
        <p:spPr>
          <a:xfrm>
            <a:off x="381000" y="925736"/>
            <a:ext cx="8300884" cy="3570208"/>
          </a:xfrm>
          <a:prstGeom prst="rect">
            <a:avLst/>
          </a:prstGeom>
        </p:spPr>
        <p:txBody>
          <a:bodyPr wrap="square">
            <a:spAutoFit/>
          </a:bodyPr>
          <a:lstStyle/>
          <a:p>
            <a:pPr lvl="4"/>
            <a:r>
              <a:rPr lang="en-US" i="1" dirty="0" err="1" smtClean="0">
                <a:solidFill>
                  <a:schemeClr val="accent6">
                    <a:lumMod val="50000"/>
                  </a:schemeClr>
                </a:solidFill>
              </a:rPr>
              <a:t>Gradle</a:t>
            </a:r>
            <a:r>
              <a:rPr lang="en-US" i="1" dirty="0" smtClean="0">
                <a:solidFill>
                  <a:schemeClr val="accent6">
                    <a:lumMod val="50000"/>
                  </a:schemeClr>
                </a:solidFill>
              </a:rPr>
              <a:t> </a:t>
            </a:r>
            <a:r>
              <a:rPr lang="en-US" i="1" dirty="0">
                <a:solidFill>
                  <a:schemeClr val="accent6">
                    <a:lumMod val="50000"/>
                  </a:schemeClr>
                </a:solidFill>
              </a:rPr>
              <a:t>is an </a:t>
            </a:r>
            <a:r>
              <a:rPr lang="en-US" b="1" i="1" dirty="0">
                <a:solidFill>
                  <a:schemeClr val="accent2"/>
                </a:solidFill>
              </a:rPr>
              <a:t>open-source build automation tool</a:t>
            </a:r>
            <a:r>
              <a:rPr lang="en-US" i="1" dirty="0">
                <a:solidFill>
                  <a:schemeClr val="accent6">
                    <a:lumMod val="50000"/>
                  </a:schemeClr>
                </a:solidFill>
              </a:rPr>
              <a:t> focused on flexibility and performance. </a:t>
            </a:r>
            <a:r>
              <a:rPr lang="en-US" i="1" dirty="0" err="1">
                <a:solidFill>
                  <a:schemeClr val="accent6">
                    <a:lumMod val="50000"/>
                  </a:schemeClr>
                </a:solidFill>
              </a:rPr>
              <a:t>Gradle</a:t>
            </a:r>
            <a:r>
              <a:rPr lang="en-US" i="1" dirty="0">
                <a:solidFill>
                  <a:schemeClr val="accent6">
                    <a:lumMod val="50000"/>
                  </a:schemeClr>
                </a:solidFill>
              </a:rPr>
              <a:t> build scripts are written using a Groovy or </a:t>
            </a:r>
            <a:r>
              <a:rPr lang="en-US" i="1" dirty="0" err="1">
                <a:solidFill>
                  <a:schemeClr val="accent6">
                    <a:lumMod val="50000"/>
                  </a:schemeClr>
                </a:solidFill>
              </a:rPr>
              <a:t>Kotlin</a:t>
            </a:r>
            <a:r>
              <a:rPr lang="en-US" i="1" dirty="0">
                <a:solidFill>
                  <a:schemeClr val="accent6">
                    <a:lumMod val="50000"/>
                  </a:schemeClr>
                </a:solidFill>
              </a:rPr>
              <a:t> DSL.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sz="1200" dirty="0"/>
              <a:t>Highly customizable — </a:t>
            </a:r>
            <a:r>
              <a:rPr lang="en-US" sz="1200" dirty="0" err="1"/>
              <a:t>Gradle</a:t>
            </a:r>
            <a:r>
              <a:rPr lang="en-US" sz="1200" dirty="0"/>
              <a:t> is modeled in a way that is customizable and extensible in the most fundamental ways</a:t>
            </a:r>
            <a:r>
              <a:rPr lang="en-US" sz="1200" dirty="0" smtClean="0"/>
              <a:t>.</a:t>
            </a:r>
          </a:p>
          <a:p>
            <a:endParaRPr lang="en-US" sz="1200" dirty="0"/>
          </a:p>
          <a:p>
            <a:pPr marL="285750" indent="-285750">
              <a:buFont typeface="Wingdings" panose="05000000000000000000" pitchFamily="2" charset="2"/>
              <a:buChar char="ü"/>
            </a:pPr>
            <a:r>
              <a:rPr lang="en-US" sz="1200" dirty="0"/>
              <a:t>Fast — </a:t>
            </a:r>
            <a:r>
              <a:rPr lang="en-US" sz="1200" dirty="0" err="1"/>
              <a:t>Gradle</a:t>
            </a:r>
            <a:r>
              <a:rPr lang="en-US" sz="1200" dirty="0"/>
              <a:t> completes tasks quickly by reusing outputs from previous executions, processing only inputs that changed, and executing tasks in parallel</a:t>
            </a:r>
            <a:r>
              <a:rPr lang="en-US" sz="1200" dirty="0" smtClean="0"/>
              <a:t>.</a:t>
            </a:r>
          </a:p>
          <a:p>
            <a:endParaRPr lang="en-US" sz="1200" dirty="0"/>
          </a:p>
          <a:p>
            <a:pPr marL="285750" indent="-285750">
              <a:buFont typeface="Wingdings" panose="05000000000000000000" pitchFamily="2" charset="2"/>
              <a:buChar char="ü"/>
            </a:pPr>
            <a:r>
              <a:rPr lang="en-US" sz="1200" dirty="0"/>
              <a:t>Powerful — </a:t>
            </a:r>
            <a:r>
              <a:rPr lang="en-US" sz="1200" dirty="0" err="1"/>
              <a:t>Gradle</a:t>
            </a:r>
            <a:r>
              <a:rPr lang="en-US" sz="1200" dirty="0"/>
              <a:t> is the official build tool for Android, and comes with support for many popular languages and technologies</a:t>
            </a:r>
            <a:r>
              <a:rPr lang="en-US" sz="1200" dirty="0" smtClean="0"/>
              <a:t>.</a:t>
            </a:r>
          </a:p>
          <a:p>
            <a:endParaRPr lang="en-US" sz="1200" dirty="0"/>
          </a:p>
          <a:p>
            <a:endParaRPr lang="en-US" sz="1400" dirty="0"/>
          </a:p>
          <a:p>
            <a:pPr marL="285750" indent="-285750">
              <a:buFont typeface="Wingdings" panose="05000000000000000000" pitchFamily="2" charset="2"/>
              <a:buChar char="ü"/>
            </a:pPr>
            <a:endParaRPr lang="en-US" sz="1400" dirty="0"/>
          </a:p>
        </p:txBody>
      </p:sp>
      <p:cxnSp>
        <p:nvCxnSpPr>
          <p:cNvPr id="7" name="Straight Connector 6"/>
          <p:cNvCxnSpPr/>
          <p:nvPr/>
        </p:nvCxnSpPr>
        <p:spPr>
          <a:xfrm>
            <a:off x="2349910" y="1877447"/>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3"/>
          <a:stretch>
            <a:fillRect/>
          </a:stretch>
        </p:blipFill>
        <p:spPr>
          <a:xfrm>
            <a:off x="495712" y="1072555"/>
            <a:ext cx="1570045" cy="515171"/>
          </a:xfrm>
          <a:prstGeom prst="rect">
            <a:avLst/>
          </a:prstGeom>
        </p:spPr>
      </p:pic>
    </p:spTree>
    <p:extLst>
      <p:ext uri="{BB962C8B-B14F-4D97-AF65-F5344CB8AC3E}">
        <p14:creationId xmlns:p14="http://schemas.microsoft.com/office/powerpoint/2010/main" val="1636838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Installation</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36</a:t>
            </a:fld>
            <a:endParaRPr lang="en-US" dirty="0"/>
          </a:p>
        </p:txBody>
      </p:sp>
      <p:sp>
        <p:nvSpPr>
          <p:cNvPr id="6" name="Rectangle 5"/>
          <p:cNvSpPr/>
          <p:nvPr/>
        </p:nvSpPr>
        <p:spPr>
          <a:xfrm>
            <a:off x="242734" y="801178"/>
            <a:ext cx="8110847" cy="3724096"/>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Pre-Requisites:</a:t>
            </a:r>
          </a:p>
          <a:p>
            <a:endParaRPr lang="en-US" sz="1600" b="1" dirty="0" smtClean="0">
              <a:latin typeface="Arial" panose="020B0604020202020204" pitchFamily="34" charset="0"/>
              <a:cs typeface="Arial" panose="020B0604020202020204" pitchFamily="34" charset="0"/>
            </a:endParaRPr>
          </a:p>
          <a:p>
            <a:r>
              <a:rPr lang="en-US" sz="1200" dirty="0" err="1" smtClean="0"/>
              <a:t>Gradle</a:t>
            </a:r>
            <a:r>
              <a:rPr lang="en-US" sz="1200" dirty="0" smtClean="0"/>
              <a:t> </a:t>
            </a:r>
            <a:r>
              <a:rPr lang="en-US" sz="1200" dirty="0"/>
              <a:t>runs on all major operating systems and requires only a Java Development Kit version 8 or higher to run. </a:t>
            </a:r>
            <a:endParaRPr lang="en-US" sz="1600" dirty="0" smtClean="0"/>
          </a:p>
          <a:p>
            <a:r>
              <a:rPr lang="en-US" sz="1200" dirty="0"/>
              <a:t>To check, run </a:t>
            </a:r>
            <a:r>
              <a:rPr lang="en-US" sz="1200" b="1" dirty="0"/>
              <a:t>java </a:t>
            </a:r>
            <a:r>
              <a:rPr lang="en-US" sz="1200" b="1" dirty="0" smtClean="0"/>
              <a:t>–version</a:t>
            </a:r>
            <a:r>
              <a:rPr lang="en-US" sz="1200" dirty="0" smtClean="0"/>
              <a:t> in command prompt.</a:t>
            </a:r>
          </a:p>
          <a:p>
            <a:endParaRPr lang="en-US" sz="1200" dirty="0"/>
          </a:p>
          <a:p>
            <a:endParaRPr lang="en-US" sz="1200" dirty="0"/>
          </a:p>
          <a:p>
            <a:endParaRPr lang="en-US" dirty="0" smtClean="0"/>
          </a:p>
          <a:p>
            <a:endParaRPr lang="en-US" dirty="0"/>
          </a:p>
          <a:p>
            <a:endParaRPr lang="en-US" dirty="0"/>
          </a:p>
          <a:p>
            <a:r>
              <a:rPr lang="en-US" sz="1200" dirty="0" err="1"/>
              <a:t>Gradle</a:t>
            </a:r>
            <a:r>
              <a:rPr lang="en-US" sz="1200" dirty="0"/>
              <a:t> ships with its own Groovy library, therefore Groovy does not need to be installed. Any existing Groovy installation is ignored by </a:t>
            </a:r>
            <a:r>
              <a:rPr lang="en-US" sz="1200" dirty="0" err="1"/>
              <a:t>Gradle</a:t>
            </a:r>
            <a:r>
              <a:rPr lang="en-US" sz="1200" dirty="0"/>
              <a:t>.</a:t>
            </a:r>
          </a:p>
          <a:p>
            <a:endParaRPr lang="en-US" dirty="0" smtClean="0"/>
          </a:p>
          <a:p>
            <a:r>
              <a:rPr lang="en-US" b="1" dirty="0" smtClean="0"/>
              <a:t>Steps:</a:t>
            </a:r>
          </a:p>
          <a:p>
            <a:endParaRPr lang="en-US" b="1" dirty="0"/>
          </a:p>
          <a:p>
            <a:pPr marL="228600" indent="-228600">
              <a:buFont typeface="+mj-lt"/>
              <a:buAutoNum type="arabicPeriod"/>
            </a:pPr>
            <a:r>
              <a:rPr lang="en-US" sz="1200" b="1" dirty="0"/>
              <a:t>D</a:t>
            </a:r>
            <a:r>
              <a:rPr lang="en-US" sz="1200" b="1" dirty="0" smtClean="0"/>
              <a:t>ownload</a:t>
            </a:r>
            <a:r>
              <a:rPr lang="en-US" sz="1200" dirty="0" smtClean="0"/>
              <a:t> </a:t>
            </a:r>
            <a:r>
              <a:rPr lang="en-US" sz="1200" dirty="0"/>
              <a:t>the latest </a:t>
            </a:r>
            <a:r>
              <a:rPr lang="en-US" sz="1200" dirty="0" err="1"/>
              <a:t>Gradle</a:t>
            </a:r>
            <a:r>
              <a:rPr lang="en-US" sz="1200" dirty="0"/>
              <a:t> </a:t>
            </a:r>
            <a:r>
              <a:rPr lang="en-US" sz="1200" dirty="0" smtClean="0"/>
              <a:t>distribution from the below link:</a:t>
            </a:r>
          </a:p>
          <a:p>
            <a:r>
              <a:rPr lang="en-US" sz="1200" dirty="0"/>
              <a:t> </a:t>
            </a:r>
            <a:r>
              <a:rPr lang="en-US" sz="1200" dirty="0" smtClean="0"/>
              <a:t>     </a:t>
            </a:r>
            <a:r>
              <a:rPr lang="en-US" sz="1200" dirty="0" smtClean="0">
                <a:hlinkClick r:id="rId3"/>
              </a:rPr>
              <a:t>https</a:t>
            </a:r>
            <a:r>
              <a:rPr lang="en-US" sz="1200" dirty="0">
                <a:hlinkClick r:id="rId3"/>
              </a:rPr>
              <a:t>://gradle.org/releases/</a:t>
            </a:r>
            <a:endParaRPr lang="en-US" sz="1200" dirty="0" smtClean="0"/>
          </a:p>
        </p:txBody>
      </p:sp>
      <p:pic>
        <p:nvPicPr>
          <p:cNvPr id="4" name="Picture 3"/>
          <p:cNvPicPr>
            <a:picLocks noChangeAspect="1"/>
          </p:cNvPicPr>
          <p:nvPr/>
        </p:nvPicPr>
        <p:blipFill>
          <a:blip r:embed="rId4"/>
          <a:stretch>
            <a:fillRect/>
          </a:stretch>
        </p:blipFill>
        <p:spPr>
          <a:xfrm>
            <a:off x="311561" y="1808151"/>
            <a:ext cx="4506246" cy="1026012"/>
          </a:xfrm>
          <a:prstGeom prst="rect">
            <a:avLst/>
          </a:prstGeom>
        </p:spPr>
      </p:pic>
    </p:spTree>
    <p:extLst>
      <p:ext uri="{BB962C8B-B14F-4D97-AF65-F5344CB8AC3E}">
        <p14:creationId xmlns:p14="http://schemas.microsoft.com/office/powerpoint/2010/main" val="3407801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Installation</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37</a:t>
            </a:fld>
            <a:endParaRPr lang="en-US" dirty="0"/>
          </a:p>
        </p:txBody>
      </p:sp>
      <p:sp>
        <p:nvSpPr>
          <p:cNvPr id="6" name="Rectangle 5"/>
          <p:cNvSpPr/>
          <p:nvPr/>
        </p:nvSpPr>
        <p:spPr>
          <a:xfrm>
            <a:off x="242734" y="801178"/>
            <a:ext cx="8110847" cy="3416320"/>
          </a:xfrm>
          <a:prstGeom prst="rect">
            <a:avLst/>
          </a:prstGeom>
        </p:spPr>
        <p:txBody>
          <a:bodyPr wrap="square">
            <a:spAutoFit/>
          </a:bodyPr>
          <a:lstStyle/>
          <a:p>
            <a:r>
              <a:rPr lang="en-US" sz="1200" b="1" dirty="0" smtClean="0"/>
              <a:t>2. Unpack the distribution</a:t>
            </a:r>
          </a:p>
          <a:p>
            <a:endParaRPr lang="en-US" sz="1200" dirty="0"/>
          </a:p>
          <a:p>
            <a:r>
              <a:rPr lang="en-US" sz="1200" dirty="0"/>
              <a:t>Create a new directory C:\Gradle with File Explorer.</a:t>
            </a:r>
          </a:p>
          <a:p>
            <a:endParaRPr lang="en-US" sz="1200" dirty="0"/>
          </a:p>
          <a:p>
            <a:r>
              <a:rPr lang="en-US" sz="1200" dirty="0"/>
              <a:t>Open a second File Explorer window and go to the directory where the </a:t>
            </a:r>
            <a:r>
              <a:rPr lang="en-US" sz="1200" dirty="0" err="1"/>
              <a:t>Gradle</a:t>
            </a:r>
            <a:r>
              <a:rPr lang="en-US" sz="1200" dirty="0"/>
              <a:t> distribution was downloaded. Double-click the ZIP archive to expose the content. Drag the content folder gradle-6.5 to your newly created C:\Gradle folder.</a:t>
            </a:r>
            <a:endParaRPr lang="en-US" sz="1200" dirty="0" smtClean="0"/>
          </a:p>
          <a:p>
            <a:endParaRPr lang="en-US" sz="1200" dirty="0"/>
          </a:p>
          <a:p>
            <a:r>
              <a:rPr lang="en-US" sz="1200" b="1" dirty="0"/>
              <a:t>3. Configure your system </a:t>
            </a:r>
            <a:r>
              <a:rPr lang="en-US" sz="1200" b="1" dirty="0" smtClean="0"/>
              <a:t>environment</a:t>
            </a:r>
          </a:p>
          <a:p>
            <a:endParaRPr lang="en-US" sz="1200" dirty="0"/>
          </a:p>
          <a:p>
            <a:r>
              <a:rPr lang="en-US" sz="1200" dirty="0"/>
              <a:t>In File Explorer right-click on the This PC (or Computer) icon, then click Properties → Advanced System Settings → Environmental Variables.</a:t>
            </a:r>
          </a:p>
          <a:p>
            <a:endParaRPr lang="en-US" sz="1200" dirty="0"/>
          </a:p>
          <a:p>
            <a:r>
              <a:rPr lang="en-US" sz="1200" dirty="0"/>
              <a:t>Under System Variables select Path, then click Edit. Add an entry for C:\Gradle\gradle-6.5\bin. Click OK to save.</a:t>
            </a:r>
          </a:p>
          <a:p>
            <a:endParaRPr lang="en-US" sz="1200" dirty="0"/>
          </a:p>
          <a:p>
            <a:r>
              <a:rPr lang="en-US" sz="1200" dirty="0"/>
              <a:t>Alternatively, you could also add the environment variable GRADLE_HOME and point this to the unzipped distribution. Instead of adding a specific version of </a:t>
            </a:r>
            <a:r>
              <a:rPr lang="en-US" sz="1200" dirty="0" err="1"/>
              <a:t>Gradle</a:t>
            </a:r>
            <a:r>
              <a:rPr lang="en-US" sz="1200" dirty="0"/>
              <a:t> to your Path, you can add %GRADLE_HOME%/bin to your Path. When upgrading to a different version of </a:t>
            </a:r>
            <a:r>
              <a:rPr lang="en-US" sz="1200" dirty="0" err="1"/>
              <a:t>Gradle</a:t>
            </a:r>
            <a:r>
              <a:rPr lang="en-US" sz="1200" dirty="0"/>
              <a:t>, just change the GRADLE_HOME environment variable.</a:t>
            </a:r>
          </a:p>
          <a:p>
            <a:r>
              <a:rPr lang="en-US" sz="1200" dirty="0"/>
              <a:t>      </a:t>
            </a:r>
          </a:p>
        </p:txBody>
      </p:sp>
    </p:spTree>
    <p:extLst>
      <p:ext uri="{BB962C8B-B14F-4D97-AF65-F5344CB8AC3E}">
        <p14:creationId xmlns:p14="http://schemas.microsoft.com/office/powerpoint/2010/main" val="2327446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Installation</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38</a:t>
            </a:fld>
            <a:endParaRPr lang="en-US" dirty="0"/>
          </a:p>
        </p:txBody>
      </p:sp>
      <p:sp>
        <p:nvSpPr>
          <p:cNvPr id="6" name="Rectangle 5"/>
          <p:cNvSpPr/>
          <p:nvPr/>
        </p:nvSpPr>
        <p:spPr>
          <a:xfrm>
            <a:off x="242734" y="801178"/>
            <a:ext cx="8110847" cy="830997"/>
          </a:xfrm>
          <a:prstGeom prst="rect">
            <a:avLst/>
          </a:prstGeom>
        </p:spPr>
        <p:txBody>
          <a:bodyPr wrap="square">
            <a:spAutoFit/>
          </a:bodyPr>
          <a:lstStyle/>
          <a:p>
            <a:r>
              <a:rPr lang="en-US" sz="1200" b="1" dirty="0" smtClean="0"/>
              <a:t>Verifying Installation</a:t>
            </a:r>
          </a:p>
          <a:p>
            <a:endParaRPr lang="en-US" sz="1200" dirty="0"/>
          </a:p>
          <a:p>
            <a:r>
              <a:rPr lang="en-US" sz="1200" dirty="0" smtClean="0"/>
              <a:t>Open </a:t>
            </a:r>
            <a:r>
              <a:rPr lang="en-US" sz="1200" dirty="0"/>
              <a:t>a console (or a Windows command prompt) and run </a:t>
            </a:r>
            <a:r>
              <a:rPr lang="en-US" sz="1200" dirty="0" err="1"/>
              <a:t>gradle</a:t>
            </a:r>
            <a:r>
              <a:rPr lang="en-US" sz="1200" dirty="0"/>
              <a:t> -v to run </a:t>
            </a:r>
            <a:r>
              <a:rPr lang="en-US" sz="1200" dirty="0" err="1"/>
              <a:t>gradle</a:t>
            </a:r>
            <a:r>
              <a:rPr lang="en-US" sz="1200" dirty="0"/>
              <a:t> and display the version, e.g.:</a:t>
            </a:r>
            <a:endParaRPr lang="en-US" sz="1200" dirty="0" smtClean="0"/>
          </a:p>
          <a:p>
            <a:r>
              <a:rPr lang="en-US" sz="1200" dirty="0" smtClean="0"/>
              <a:t>      </a:t>
            </a:r>
            <a:endParaRPr lang="en-US" sz="1200" dirty="0"/>
          </a:p>
        </p:txBody>
      </p:sp>
      <p:pic>
        <p:nvPicPr>
          <p:cNvPr id="5" name="Picture 4"/>
          <p:cNvPicPr>
            <a:picLocks noChangeAspect="1"/>
          </p:cNvPicPr>
          <p:nvPr/>
        </p:nvPicPr>
        <p:blipFill>
          <a:blip r:embed="rId3"/>
          <a:stretch>
            <a:fillRect/>
          </a:stretch>
        </p:blipFill>
        <p:spPr>
          <a:xfrm>
            <a:off x="381000" y="1632175"/>
            <a:ext cx="5581650" cy="1714500"/>
          </a:xfrm>
          <a:prstGeom prst="rect">
            <a:avLst/>
          </a:prstGeom>
        </p:spPr>
      </p:pic>
    </p:spTree>
    <p:extLst>
      <p:ext uri="{BB962C8B-B14F-4D97-AF65-F5344CB8AC3E}">
        <p14:creationId xmlns:p14="http://schemas.microsoft.com/office/powerpoint/2010/main" val="279011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Plugin Installation in Jenkins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39</a:t>
            </a:fld>
            <a:endParaRPr lang="en-US" dirty="0"/>
          </a:p>
        </p:txBody>
      </p:sp>
      <p:sp>
        <p:nvSpPr>
          <p:cNvPr id="6" name="Rectangle 5"/>
          <p:cNvSpPr/>
          <p:nvPr/>
        </p:nvSpPr>
        <p:spPr>
          <a:xfrm>
            <a:off x="242734" y="801178"/>
            <a:ext cx="8110847" cy="2554545"/>
          </a:xfrm>
          <a:prstGeom prst="rect">
            <a:avLst/>
          </a:prstGeom>
        </p:spPr>
        <p:txBody>
          <a:bodyPr wrap="square">
            <a:spAutoFit/>
          </a:bodyPr>
          <a:lstStyle/>
          <a:p>
            <a:pPr marL="342900" indent="-342900">
              <a:buAutoNum type="arabicPeriod"/>
            </a:pPr>
            <a:r>
              <a:rPr lang="en-US" sz="1600" dirty="0" smtClean="0">
                <a:latin typeface="Arial" panose="020B0604020202020204" pitchFamily="34" charset="0"/>
                <a:cs typeface="Arial" panose="020B0604020202020204" pitchFamily="34" charset="0"/>
              </a:rPr>
              <a:t>Login to your </a:t>
            </a:r>
            <a:r>
              <a:rPr lang="en-US" sz="1600" b="1" dirty="0" smtClean="0">
                <a:latin typeface="Arial" panose="020B0604020202020204" pitchFamily="34" charset="0"/>
                <a:cs typeface="Arial" panose="020B0604020202020204" pitchFamily="34" charset="0"/>
              </a:rPr>
              <a:t>Jenkins</a:t>
            </a:r>
            <a:r>
              <a:rPr lang="en-US" sz="1600" dirty="0" smtClean="0">
                <a:latin typeface="Arial" panose="020B0604020202020204" pitchFamily="34" charset="0"/>
                <a:cs typeface="Arial" panose="020B0604020202020204" pitchFamily="34" charset="0"/>
              </a:rPr>
              <a:t> instance and go to </a:t>
            </a:r>
            <a:r>
              <a:rPr lang="en-US" sz="1600" b="1" dirty="0" smtClean="0">
                <a:latin typeface="Arial" panose="020B0604020202020204" pitchFamily="34" charset="0"/>
                <a:cs typeface="Arial" panose="020B0604020202020204" pitchFamily="34" charset="0"/>
              </a:rPr>
              <a:t>Manage Jenkins</a:t>
            </a:r>
          </a:p>
          <a:p>
            <a:pPr marL="342900" indent="-342900">
              <a:buAutoNum type="arabicPeriod"/>
            </a:pPr>
            <a:r>
              <a:rPr lang="en-US" sz="1600" dirty="0" smtClean="0">
                <a:latin typeface="Arial" panose="020B0604020202020204" pitchFamily="34" charset="0"/>
                <a:cs typeface="Arial" panose="020B0604020202020204" pitchFamily="34" charset="0"/>
              </a:rPr>
              <a:t>Click on </a:t>
            </a:r>
            <a:r>
              <a:rPr lang="en-US" sz="1600" b="1" dirty="0" smtClean="0">
                <a:latin typeface="Arial" panose="020B0604020202020204" pitchFamily="34" charset="0"/>
                <a:cs typeface="Arial" panose="020B0604020202020204" pitchFamily="34" charset="0"/>
              </a:rPr>
              <a:t>Manage Plugins </a:t>
            </a:r>
            <a:r>
              <a:rPr lang="en-US" sz="1600" dirty="0" smtClean="0">
                <a:latin typeface="Arial" panose="020B0604020202020204" pitchFamily="34" charset="0"/>
                <a:cs typeface="Arial" panose="020B0604020202020204" pitchFamily="34" charset="0"/>
              </a:rPr>
              <a:t>and go to </a:t>
            </a:r>
            <a:r>
              <a:rPr lang="en-US" sz="1600" b="1" dirty="0" smtClean="0">
                <a:latin typeface="Arial" panose="020B0604020202020204" pitchFamily="34" charset="0"/>
                <a:cs typeface="Arial" panose="020B0604020202020204" pitchFamily="34" charset="0"/>
              </a:rPr>
              <a:t>Advanced</a:t>
            </a:r>
            <a:r>
              <a:rPr lang="en-US" sz="1600" dirty="0" smtClean="0">
                <a:latin typeface="Arial" panose="020B0604020202020204" pitchFamily="34" charset="0"/>
                <a:cs typeface="Arial" panose="020B0604020202020204" pitchFamily="34" charset="0"/>
              </a:rPr>
              <a:t> tab</a:t>
            </a:r>
          </a:p>
          <a:p>
            <a:pPr marL="342900" indent="-342900">
              <a:buAutoNum type="arabicPeriod"/>
            </a:pPr>
            <a:r>
              <a:rPr lang="en-US" sz="1600" dirty="0" smtClean="0">
                <a:latin typeface="Arial" panose="020B0604020202020204" pitchFamily="34" charset="0"/>
                <a:cs typeface="Arial" panose="020B0604020202020204" pitchFamily="34" charset="0"/>
              </a:rPr>
              <a:t>Go to the </a:t>
            </a:r>
            <a:r>
              <a:rPr lang="en-US" sz="1600" b="1" dirty="0" smtClean="0">
                <a:latin typeface="Arial" panose="020B0604020202020204" pitchFamily="34" charset="0"/>
                <a:cs typeface="Arial" panose="020B0604020202020204" pitchFamily="34" charset="0"/>
              </a:rPr>
              <a:t>Upload Plugin </a:t>
            </a:r>
            <a:r>
              <a:rPr lang="en-US" sz="1600" dirty="0" smtClean="0">
                <a:latin typeface="Arial" panose="020B0604020202020204" pitchFamily="34" charset="0"/>
                <a:cs typeface="Arial" panose="020B0604020202020204" pitchFamily="34" charset="0"/>
              </a:rPr>
              <a:t>section</a:t>
            </a:r>
          </a:p>
          <a:p>
            <a:pPr marL="342900" indent="-342900">
              <a:buAutoNum type="arabicPeriod"/>
            </a:pPr>
            <a:r>
              <a:rPr lang="en-US" sz="1600" dirty="0" smtClean="0">
                <a:latin typeface="Arial" panose="020B0604020202020204" pitchFamily="34" charset="0"/>
                <a:cs typeface="Arial" panose="020B0604020202020204" pitchFamily="34" charset="0"/>
              </a:rPr>
              <a:t>Browse the path where </a:t>
            </a:r>
            <a:r>
              <a:rPr lang="en-US" sz="1600" b="1" dirty="0" err="1" smtClean="0">
                <a:latin typeface="Arial" panose="020B0604020202020204" pitchFamily="34" charset="0"/>
                <a:cs typeface="Arial" panose="020B0604020202020204" pitchFamily="34" charset="0"/>
              </a:rPr>
              <a:t>Gradle.hpi</a:t>
            </a:r>
            <a:r>
              <a:rPr lang="en-US" sz="1600" dirty="0" smtClean="0">
                <a:latin typeface="Arial" panose="020B0604020202020204" pitchFamily="34" charset="0"/>
                <a:cs typeface="Arial" panose="020B0604020202020204" pitchFamily="34" charset="0"/>
              </a:rPr>
              <a:t> file you have downloaded and click </a:t>
            </a:r>
            <a:r>
              <a:rPr lang="en-US" sz="1600" b="1" dirty="0" smtClean="0">
                <a:latin typeface="Arial" panose="020B0604020202020204" pitchFamily="34" charset="0"/>
                <a:cs typeface="Arial" panose="020B0604020202020204" pitchFamily="34" charset="0"/>
              </a:rPr>
              <a:t>Upload</a:t>
            </a:r>
            <a:r>
              <a:rPr lang="en-US" sz="1600" dirty="0" smtClean="0">
                <a:latin typeface="Arial" panose="020B0604020202020204" pitchFamily="34" charset="0"/>
                <a:cs typeface="Arial" panose="020B0604020202020204" pitchFamily="34" charset="0"/>
              </a:rPr>
              <a:t> button</a:t>
            </a:r>
          </a:p>
          <a:p>
            <a:pPr marL="342900" indent="-342900">
              <a:buFontTx/>
              <a:buAutoNum type="arabicPeriod"/>
            </a:pPr>
            <a:r>
              <a:rPr lang="en-US" sz="1600" dirty="0" err="1" smtClean="0">
                <a:latin typeface="Arial" panose="020B0604020202020204" pitchFamily="34" charset="0"/>
                <a:cs typeface="Arial" panose="020B0604020202020204" pitchFamily="34" charset="0"/>
              </a:rPr>
              <a:t>Gradle</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plugin is installed in Jenkins and it can be viewed in </a:t>
            </a:r>
            <a:r>
              <a:rPr lang="en-US" sz="1600" b="1" dirty="0">
                <a:latin typeface="Arial" panose="020B0604020202020204" pitchFamily="34" charset="0"/>
                <a:cs typeface="Arial" panose="020B0604020202020204" pitchFamily="34" charset="0"/>
              </a:rPr>
              <a:t>Installed</a:t>
            </a:r>
            <a:r>
              <a:rPr lang="en-US" sz="1600" dirty="0">
                <a:latin typeface="Arial" panose="020B0604020202020204" pitchFamily="34" charset="0"/>
                <a:cs typeface="Arial" panose="020B0604020202020204" pitchFamily="34" charset="0"/>
              </a:rPr>
              <a:t> tab of Manage Jenkins page</a:t>
            </a:r>
          </a:p>
          <a:p>
            <a:pPr marL="342900" indent="-342900">
              <a:buAutoNum type="arabicPeriod"/>
            </a:pP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613700" y="2617059"/>
            <a:ext cx="3629825" cy="2078351"/>
          </a:xfrm>
          <a:prstGeom prst="rect">
            <a:avLst/>
          </a:prstGeom>
        </p:spPr>
      </p:pic>
      <p:pic>
        <p:nvPicPr>
          <p:cNvPr id="11" name="Picture 10"/>
          <p:cNvPicPr>
            <a:picLocks noChangeAspect="1"/>
          </p:cNvPicPr>
          <p:nvPr/>
        </p:nvPicPr>
        <p:blipFill>
          <a:blip r:embed="rId4"/>
          <a:stretch>
            <a:fillRect/>
          </a:stretch>
        </p:blipFill>
        <p:spPr>
          <a:xfrm>
            <a:off x="4486275" y="2617059"/>
            <a:ext cx="3867306" cy="2078351"/>
          </a:xfrm>
          <a:prstGeom prst="rect">
            <a:avLst/>
          </a:prstGeom>
        </p:spPr>
      </p:pic>
    </p:spTree>
    <p:extLst>
      <p:ext uri="{BB962C8B-B14F-4D97-AF65-F5344CB8AC3E}">
        <p14:creationId xmlns:p14="http://schemas.microsoft.com/office/powerpoint/2010/main" val="2866042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4</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SCM tools </a:t>
            </a:r>
            <a:endParaRPr lang="en-US" sz="2800" dirty="0"/>
          </a:p>
        </p:txBody>
      </p:sp>
    </p:spTree>
    <p:extLst>
      <p:ext uri="{BB962C8B-B14F-4D97-AF65-F5344CB8AC3E}">
        <p14:creationId xmlns:p14="http://schemas.microsoft.com/office/powerpoint/2010/main" val="3006485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Plugin Installation in Jenkins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40</a:t>
            </a:fld>
            <a:endParaRPr lang="en-US" dirty="0"/>
          </a:p>
        </p:txBody>
      </p:sp>
      <p:sp>
        <p:nvSpPr>
          <p:cNvPr id="6" name="Rectangle 5"/>
          <p:cNvSpPr/>
          <p:nvPr/>
        </p:nvSpPr>
        <p:spPr>
          <a:xfrm>
            <a:off x="242734" y="660453"/>
            <a:ext cx="8110847" cy="156966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6</a:t>
            </a:r>
            <a:r>
              <a:rPr lang="en-US" sz="1600" dirty="0" smtClean="0">
                <a:latin typeface="Arial" panose="020B0604020202020204" pitchFamily="34" charset="0"/>
                <a:cs typeface="Arial" panose="020B0604020202020204" pitchFamily="34" charset="0"/>
              </a:rPr>
              <a:t>. Go to </a:t>
            </a:r>
            <a:r>
              <a:rPr lang="en-US" sz="1600" b="1" dirty="0" smtClean="0">
                <a:latin typeface="Arial" panose="020B0604020202020204" pitchFamily="34" charset="0"/>
                <a:cs typeface="Arial" panose="020B0604020202020204" pitchFamily="34" charset="0"/>
              </a:rPr>
              <a:t>Manage Jenkins </a:t>
            </a:r>
            <a:r>
              <a:rPr lang="en-US" sz="1600" dirty="0" smtClean="0">
                <a:latin typeface="Arial" panose="020B0604020202020204" pitchFamily="34" charset="0"/>
                <a:cs typeface="Arial" panose="020B0604020202020204" pitchFamily="34" charset="0"/>
              </a:rPr>
              <a:t>and click on </a:t>
            </a:r>
            <a:r>
              <a:rPr lang="en-US" sz="1600" b="1" dirty="0" smtClean="0">
                <a:latin typeface="Arial" panose="020B0604020202020204" pitchFamily="34" charset="0"/>
                <a:cs typeface="Arial" panose="020B0604020202020204" pitchFamily="34" charset="0"/>
              </a:rPr>
              <a:t>Global Tool Configuration</a:t>
            </a:r>
          </a:p>
          <a:p>
            <a:r>
              <a:rPr lang="en-US" sz="1600" dirty="0" smtClean="0">
                <a:latin typeface="Arial" panose="020B0604020202020204" pitchFamily="34" charset="0"/>
                <a:cs typeface="Arial" panose="020B0604020202020204" pitchFamily="34" charset="0"/>
              </a:rPr>
              <a:t>7. Add </a:t>
            </a:r>
            <a:r>
              <a:rPr lang="en-US" sz="1600" b="1" dirty="0" err="1" smtClean="0">
                <a:latin typeface="Arial" panose="020B0604020202020204" pitchFamily="34" charset="0"/>
                <a:cs typeface="Arial" panose="020B0604020202020204" pitchFamily="34" charset="0"/>
              </a:rPr>
              <a:t>Gradle_Home</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by providing </a:t>
            </a:r>
            <a:r>
              <a:rPr lang="en-US" sz="1600" dirty="0" err="1" smtClean="0">
                <a:latin typeface="Arial" panose="020B0604020202020204" pitchFamily="34" charset="0"/>
                <a:cs typeface="Arial" panose="020B0604020202020204" pitchFamily="34" charset="0"/>
              </a:rPr>
              <a:t>Gradle</a:t>
            </a:r>
            <a:r>
              <a:rPr lang="en-US" sz="1600" dirty="0" smtClean="0">
                <a:latin typeface="Arial" panose="020B0604020202020204" pitchFamily="34" charset="0"/>
                <a:cs typeface="Arial" panose="020B0604020202020204" pitchFamily="34" charset="0"/>
              </a:rPr>
              <a:t> Installation path</a:t>
            </a:r>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613700" y="1321354"/>
            <a:ext cx="3977350" cy="3215905"/>
          </a:xfrm>
          <a:prstGeom prst="rect">
            <a:avLst/>
          </a:prstGeom>
        </p:spPr>
      </p:pic>
      <p:pic>
        <p:nvPicPr>
          <p:cNvPr id="7" name="Picture 6"/>
          <p:cNvPicPr>
            <a:picLocks noChangeAspect="1"/>
          </p:cNvPicPr>
          <p:nvPr/>
        </p:nvPicPr>
        <p:blipFill>
          <a:blip r:embed="rId4"/>
          <a:stretch>
            <a:fillRect/>
          </a:stretch>
        </p:blipFill>
        <p:spPr>
          <a:xfrm>
            <a:off x="4729913" y="1321353"/>
            <a:ext cx="4033087" cy="3215905"/>
          </a:xfrm>
          <a:prstGeom prst="rect">
            <a:avLst/>
          </a:prstGeom>
        </p:spPr>
      </p:pic>
    </p:spTree>
    <p:extLst>
      <p:ext uri="{BB962C8B-B14F-4D97-AF65-F5344CB8AC3E}">
        <p14:creationId xmlns:p14="http://schemas.microsoft.com/office/powerpoint/2010/main" val="2353312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a:t>
            </a:r>
            <a:r>
              <a:rPr lang="en-US" dirty="0" err="1" smtClean="0"/>
              <a:t>FreeStyle</a:t>
            </a:r>
            <a:r>
              <a:rPr lang="en-US" dirty="0" smtClean="0"/>
              <a:t>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41</a:t>
            </a:fld>
            <a:endParaRPr lang="en-US" dirty="0"/>
          </a:p>
        </p:txBody>
      </p:sp>
      <p:sp>
        <p:nvSpPr>
          <p:cNvPr id="6" name="Rectangle 5"/>
          <p:cNvSpPr/>
          <p:nvPr/>
        </p:nvSpPr>
        <p:spPr>
          <a:xfrm>
            <a:off x="242734" y="801178"/>
            <a:ext cx="8110847" cy="5016758"/>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1. Create</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Gradle</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FreeStyle</a:t>
            </a:r>
            <a:r>
              <a:rPr lang="en-US" sz="1600" b="1" dirty="0" smtClean="0">
                <a:latin typeface="Arial" panose="020B0604020202020204" pitchFamily="34" charset="0"/>
                <a:cs typeface="Arial" panose="020B0604020202020204" pitchFamily="34" charset="0"/>
              </a:rPr>
              <a:t> Project </a:t>
            </a:r>
            <a:r>
              <a:rPr lang="en-US" sz="1600" dirty="0" smtClean="0">
                <a:latin typeface="Arial" panose="020B0604020202020204" pitchFamily="34" charset="0"/>
                <a:cs typeface="Arial" panose="020B0604020202020204" pitchFamily="34" charset="0"/>
              </a:rPr>
              <a:t>by providing its Name and Description </a:t>
            </a:r>
          </a:p>
          <a:p>
            <a:r>
              <a:rPr lang="en-US" sz="1600" dirty="0" smtClean="0">
                <a:latin typeface="Arial" panose="020B0604020202020204" pitchFamily="34" charset="0"/>
                <a:cs typeface="Arial" panose="020B0604020202020204" pitchFamily="34" charset="0"/>
              </a:rPr>
              <a:t>2. Provide the source code path in the </a:t>
            </a:r>
            <a:r>
              <a:rPr lang="en-US" sz="1600" b="1" dirty="0" smtClean="0">
                <a:latin typeface="Arial" panose="020B0604020202020204" pitchFamily="34" charset="0"/>
                <a:cs typeface="Arial" panose="020B0604020202020204" pitchFamily="34" charset="0"/>
              </a:rPr>
              <a:t>Source Code Management </a:t>
            </a:r>
            <a:r>
              <a:rPr lang="en-US" sz="1600" dirty="0" smtClean="0">
                <a:latin typeface="Arial" panose="020B0604020202020204" pitchFamily="34" charset="0"/>
                <a:cs typeface="Arial" panose="020B0604020202020204" pitchFamily="34" charset="0"/>
              </a:rPr>
              <a:t>Section</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 In the </a:t>
            </a:r>
            <a:r>
              <a:rPr lang="en-US" sz="1600" b="1" dirty="0" smtClean="0">
                <a:latin typeface="Arial" panose="020B0604020202020204" pitchFamily="34" charset="0"/>
                <a:cs typeface="Arial" panose="020B0604020202020204" pitchFamily="34" charset="0"/>
              </a:rPr>
              <a:t>Build</a:t>
            </a:r>
            <a:r>
              <a:rPr lang="en-US" sz="1600" dirty="0" smtClean="0">
                <a:latin typeface="Arial" panose="020B0604020202020204" pitchFamily="34" charset="0"/>
                <a:cs typeface="Arial" panose="020B0604020202020204" pitchFamily="34" charset="0"/>
              </a:rPr>
              <a:t> section, choose </a:t>
            </a:r>
            <a:r>
              <a:rPr lang="en-US" sz="1600" b="1" dirty="0" smtClean="0">
                <a:latin typeface="Arial" panose="020B0604020202020204" pitchFamily="34" charset="0"/>
                <a:cs typeface="Arial" panose="020B0604020202020204" pitchFamily="34" charset="0"/>
              </a:rPr>
              <a:t>Invoke </a:t>
            </a:r>
            <a:r>
              <a:rPr lang="en-US" sz="1600" b="1" dirty="0" err="1" smtClean="0">
                <a:latin typeface="Arial" panose="020B0604020202020204" pitchFamily="34" charset="0"/>
                <a:cs typeface="Arial" panose="020B0604020202020204" pitchFamily="34" charset="0"/>
              </a:rPr>
              <a:t>Gradle</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option</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and select </a:t>
            </a:r>
            <a:r>
              <a:rPr lang="en-US" sz="1600" b="1" dirty="0" err="1" smtClean="0">
                <a:latin typeface="Arial" panose="020B0604020202020204" pitchFamily="34" charset="0"/>
                <a:cs typeface="Arial" panose="020B0604020202020204" pitchFamily="34" charset="0"/>
              </a:rPr>
              <a:t>Gradle</a:t>
            </a:r>
            <a:r>
              <a:rPr lang="en-US" sz="1600" b="1" dirty="0" smtClean="0">
                <a:latin typeface="Arial" panose="020B0604020202020204" pitchFamily="34" charset="0"/>
                <a:cs typeface="Arial" panose="020B0604020202020204" pitchFamily="34" charset="0"/>
              </a:rPr>
              <a:t> version </a:t>
            </a:r>
            <a:r>
              <a:rPr lang="en-US" sz="1600" dirty="0" smtClean="0">
                <a:latin typeface="Arial" panose="020B0604020202020204" pitchFamily="34" charset="0"/>
                <a:cs typeface="Arial" panose="020B0604020202020204" pitchFamily="34" charset="0"/>
              </a:rPr>
              <a:t>as      </a:t>
            </a:r>
            <a:r>
              <a:rPr lang="en-US" sz="1600" dirty="0" err="1" smtClean="0">
                <a:latin typeface="Arial" panose="020B0604020202020204" pitchFamily="34" charset="0"/>
                <a:cs typeface="Arial" panose="020B0604020202020204" pitchFamily="34" charset="0"/>
              </a:rPr>
              <a:t>Gradle_Home</a:t>
            </a:r>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556550" y="1346008"/>
            <a:ext cx="4572000" cy="2606867"/>
          </a:xfrm>
          <a:prstGeom prst="rect">
            <a:avLst/>
          </a:prstGeom>
        </p:spPr>
      </p:pic>
    </p:spTree>
    <p:extLst>
      <p:ext uri="{BB962C8B-B14F-4D97-AF65-F5344CB8AC3E}">
        <p14:creationId xmlns:p14="http://schemas.microsoft.com/office/powerpoint/2010/main" val="23522709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a:t>
            </a:r>
            <a:r>
              <a:rPr lang="en-US" dirty="0" err="1" smtClean="0"/>
              <a:t>FreeStyle</a:t>
            </a:r>
            <a:r>
              <a:rPr lang="en-US" dirty="0" smtClean="0"/>
              <a:t>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42</a:t>
            </a:fld>
            <a:endParaRPr lang="en-US" dirty="0"/>
          </a:p>
        </p:txBody>
      </p:sp>
      <p:sp>
        <p:nvSpPr>
          <p:cNvPr id="6" name="Rectangle 5"/>
          <p:cNvSpPr/>
          <p:nvPr/>
        </p:nvSpPr>
        <p:spPr>
          <a:xfrm>
            <a:off x="242734" y="801178"/>
            <a:ext cx="8110847" cy="452431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4</a:t>
            </a:r>
            <a:r>
              <a:rPr lang="en-US" sz="1600" dirty="0" smtClean="0">
                <a:latin typeface="Arial" panose="020B0604020202020204" pitchFamily="34" charset="0"/>
                <a:cs typeface="Arial" panose="020B0604020202020204" pitchFamily="34" charset="0"/>
              </a:rPr>
              <a:t>. Provide </a:t>
            </a:r>
            <a:r>
              <a:rPr lang="en-US" sz="1600" b="1" dirty="0" smtClean="0">
                <a:latin typeface="Arial" panose="020B0604020202020204" pitchFamily="34" charset="0"/>
                <a:cs typeface="Arial" panose="020B0604020202020204" pitchFamily="34" charset="0"/>
              </a:rPr>
              <a:t>Tasks </a:t>
            </a:r>
            <a:r>
              <a:rPr lang="en-US" sz="1600" dirty="0" smtClean="0">
                <a:latin typeface="Arial" panose="020B0604020202020204" pitchFamily="34" charset="0"/>
                <a:cs typeface="Arial" panose="020B0604020202020204" pitchFamily="34" charset="0"/>
              </a:rPr>
              <a:t>as ‘clean build’ which will clean the existing build of the application and then build &amp; run the application.</a:t>
            </a:r>
          </a:p>
          <a:p>
            <a:r>
              <a:rPr lang="en-US" sz="1600" dirty="0" smtClean="0">
                <a:latin typeface="Arial" panose="020B0604020202020204" pitchFamily="34" charset="0"/>
                <a:cs typeface="Arial" panose="020B0604020202020204" pitchFamily="34" charset="0"/>
              </a:rPr>
              <a:t>5. Mention the path of the build file and save the project.</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6. When you click the </a:t>
            </a:r>
            <a:r>
              <a:rPr lang="en-US" sz="1600" b="1" dirty="0" smtClean="0">
                <a:latin typeface="Arial" panose="020B0604020202020204" pitchFamily="34" charset="0"/>
                <a:cs typeface="Arial" panose="020B0604020202020204" pitchFamily="34" charset="0"/>
              </a:rPr>
              <a:t>build now </a:t>
            </a:r>
            <a:r>
              <a:rPr lang="en-US" sz="1600" dirty="0" smtClean="0">
                <a:latin typeface="Arial" panose="020B0604020202020204" pitchFamily="34" charset="0"/>
                <a:cs typeface="Arial" panose="020B0604020202020204" pitchFamily="34" charset="0"/>
              </a:rPr>
              <a:t>option, tasks will which we configured will get executed</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613699" y="1711115"/>
            <a:ext cx="6749125" cy="2727536"/>
          </a:xfrm>
          <a:prstGeom prst="rect">
            <a:avLst/>
          </a:prstGeom>
        </p:spPr>
      </p:pic>
    </p:spTree>
    <p:extLst>
      <p:ext uri="{BB962C8B-B14F-4D97-AF65-F5344CB8AC3E}">
        <p14:creationId xmlns:p14="http://schemas.microsoft.com/office/powerpoint/2010/main" val="20883613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Gradle</a:t>
            </a:r>
            <a:r>
              <a:rPr lang="en-US" dirty="0" smtClean="0"/>
              <a:t> Pipeline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43</a:t>
            </a:fld>
            <a:endParaRPr lang="en-US" dirty="0"/>
          </a:p>
        </p:txBody>
      </p:sp>
      <p:sp>
        <p:nvSpPr>
          <p:cNvPr id="6" name="Rectangle 5"/>
          <p:cNvSpPr/>
          <p:nvPr/>
        </p:nvSpPr>
        <p:spPr>
          <a:xfrm>
            <a:off x="242734" y="801178"/>
            <a:ext cx="8110847" cy="5262979"/>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1. Create</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Gradle</a:t>
            </a:r>
            <a:r>
              <a:rPr lang="en-US" sz="1600" b="1" dirty="0" smtClean="0">
                <a:latin typeface="Arial" panose="020B0604020202020204" pitchFamily="34" charset="0"/>
                <a:cs typeface="Arial" panose="020B0604020202020204" pitchFamily="34" charset="0"/>
              </a:rPr>
              <a:t> Pipeline Project </a:t>
            </a:r>
            <a:r>
              <a:rPr lang="en-US" sz="1600" dirty="0" smtClean="0">
                <a:latin typeface="Arial" panose="020B0604020202020204" pitchFamily="34" charset="0"/>
                <a:cs typeface="Arial" panose="020B0604020202020204" pitchFamily="34" charset="0"/>
              </a:rPr>
              <a:t>by providing its Name and Description </a:t>
            </a:r>
          </a:p>
          <a:p>
            <a:r>
              <a:rPr lang="en-US" sz="1600" dirty="0" smtClean="0">
                <a:latin typeface="Arial" panose="020B0604020202020204" pitchFamily="34" charset="0"/>
                <a:cs typeface="Arial" panose="020B0604020202020204" pitchFamily="34" charset="0"/>
              </a:rPr>
              <a:t>2. Create Pipeline script in </a:t>
            </a:r>
            <a:r>
              <a:rPr lang="en-US" sz="1600" b="1" dirty="0" smtClean="0">
                <a:latin typeface="Arial" panose="020B0604020202020204" pitchFamily="34" charset="0"/>
                <a:cs typeface="Arial" panose="020B0604020202020204" pitchFamily="34" charset="0"/>
              </a:rPr>
              <a:t>Pipeline </a:t>
            </a:r>
            <a:r>
              <a:rPr lang="en-US" sz="1600" dirty="0" smtClean="0">
                <a:latin typeface="Arial" panose="020B0604020202020204" pitchFamily="34" charset="0"/>
                <a:cs typeface="Arial" panose="020B0604020202020204" pitchFamily="34" charset="0"/>
              </a:rPr>
              <a:t>Section</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 Save the project</a:t>
            </a:r>
          </a:p>
          <a:p>
            <a:r>
              <a:rPr lang="en-US" sz="1600" dirty="0" smtClean="0">
                <a:latin typeface="Arial" panose="020B0604020202020204" pitchFamily="34" charset="0"/>
                <a:cs typeface="Arial" panose="020B0604020202020204" pitchFamily="34" charset="0"/>
              </a:rPr>
              <a:t>4. Click on Build Now option, pipeline project will get executed and project build will be created.</a:t>
            </a:r>
          </a:p>
          <a:p>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499400" y="1422208"/>
            <a:ext cx="6689800" cy="2569689"/>
          </a:xfrm>
          <a:prstGeom prst="rect">
            <a:avLst/>
          </a:prstGeom>
        </p:spPr>
      </p:pic>
    </p:spTree>
    <p:extLst>
      <p:ext uri="{BB962C8B-B14F-4D97-AF65-F5344CB8AC3E}">
        <p14:creationId xmlns:p14="http://schemas.microsoft.com/office/powerpoint/2010/main" val="34764874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integration with </a:t>
            </a:r>
            <a:r>
              <a:rPr lang="en-US" dirty="0" err="1" smtClean="0"/>
              <a:t>MSBuild</a:t>
            </a:r>
            <a:r>
              <a:rPr lang="en-US" dirty="0" smtClean="0"/>
              <a:t> &amp; </a:t>
            </a:r>
            <a:r>
              <a:rPr lang="en-US" dirty="0" err="1" smtClean="0"/>
              <a:t>NuGet</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sz="1400" dirty="0" smtClean="0"/>
              <a:t>Install </a:t>
            </a:r>
            <a:r>
              <a:rPr lang="en-US" sz="1400" dirty="0" err="1" smtClean="0"/>
              <a:t>MSBuild</a:t>
            </a:r>
            <a:r>
              <a:rPr lang="en-US" sz="1400" dirty="0" smtClean="0"/>
              <a:t> Jenkins plugin. </a:t>
            </a:r>
            <a:r>
              <a:rPr lang="en-US" sz="1400" dirty="0"/>
              <a:t>This plugin makes it possible to build a Visual Studio project (</a:t>
            </a:r>
            <a:r>
              <a:rPr lang="en-US" sz="1400" i="1" dirty="0"/>
              <a:t>.</a:t>
            </a:r>
            <a:r>
              <a:rPr lang="en-US" sz="1400" i="1" dirty="0" err="1"/>
              <a:t>proj</a:t>
            </a:r>
            <a:r>
              <a:rPr lang="en-US" sz="1400" dirty="0"/>
              <a:t>) and solution files (</a:t>
            </a:r>
            <a:r>
              <a:rPr lang="en-US" sz="1400" i="1" dirty="0"/>
              <a:t>.</a:t>
            </a:r>
            <a:r>
              <a:rPr lang="en-US" sz="1400" i="1" dirty="0" err="1"/>
              <a:t>sln</a:t>
            </a:r>
            <a:r>
              <a:rPr lang="en-US" sz="1400" dirty="0" smtClean="0"/>
              <a:t>).</a:t>
            </a:r>
          </a:p>
          <a:p>
            <a:pPr marL="285750" indent="-285750">
              <a:buFont typeface="Arial" panose="020B0604020202020204" pitchFamily="34" charset="0"/>
              <a:buChar char="•"/>
            </a:pPr>
            <a:r>
              <a:rPr lang="en-US" sz="1400" dirty="0" smtClean="0"/>
              <a:t>Manage Jenkins &gt; Configure System</a:t>
            </a:r>
          </a:p>
          <a:p>
            <a:pPr marL="285750" indent="-285750">
              <a:buFont typeface="Arial" panose="020B0604020202020204" pitchFamily="34" charset="0"/>
              <a:buChar char="•"/>
            </a:pPr>
            <a:r>
              <a:rPr lang="en-US" sz="1400" dirty="0"/>
              <a:t>Under the </a:t>
            </a:r>
            <a:r>
              <a:rPr lang="en-US" sz="1400" b="1" dirty="0" err="1"/>
              <a:t>MSBuild</a:t>
            </a:r>
            <a:r>
              <a:rPr lang="en-US" sz="1400" b="1" dirty="0"/>
              <a:t> </a:t>
            </a:r>
            <a:r>
              <a:rPr lang="en-US" sz="1400" dirty="0"/>
              <a:t>section, click </a:t>
            </a:r>
            <a:r>
              <a:rPr lang="en-US" sz="1400" b="1" dirty="0" err="1"/>
              <a:t>MSBuild</a:t>
            </a:r>
            <a:r>
              <a:rPr lang="en-US" sz="1400" b="1" dirty="0"/>
              <a:t> Installations… </a:t>
            </a:r>
            <a:r>
              <a:rPr lang="en-US" sz="1400" dirty="0"/>
              <a:t>button</a:t>
            </a:r>
          </a:p>
          <a:p>
            <a:pPr marL="285750" indent="-285750">
              <a:buFont typeface="Arial" panose="020B0604020202020204" pitchFamily="34" charset="0"/>
              <a:buChar char="•"/>
            </a:pPr>
            <a:r>
              <a:rPr lang="en-US" sz="1400" dirty="0"/>
              <a:t>Enter </a:t>
            </a:r>
            <a:r>
              <a:rPr lang="en-US" sz="1400" b="1" dirty="0"/>
              <a:t>Name</a:t>
            </a:r>
            <a:r>
              <a:rPr lang="en-US" sz="1400" dirty="0"/>
              <a:t>- </a:t>
            </a:r>
            <a:r>
              <a:rPr lang="en-US" sz="1400" i="1" dirty="0"/>
              <a:t>msbuild.exe</a:t>
            </a:r>
            <a:endParaRPr lang="en-US" sz="1400" dirty="0"/>
          </a:p>
          <a:p>
            <a:pPr marL="285750" indent="-285750">
              <a:buFont typeface="Arial" panose="020B0604020202020204" pitchFamily="34" charset="0"/>
              <a:buChar char="•"/>
            </a:pPr>
            <a:r>
              <a:rPr lang="en-US" sz="1400" dirty="0"/>
              <a:t>Enter default path to </a:t>
            </a:r>
            <a:r>
              <a:rPr lang="en-US" sz="1400" i="1" dirty="0"/>
              <a:t>msbuild.exe </a:t>
            </a:r>
            <a:r>
              <a:rPr lang="en-US" sz="1400" dirty="0"/>
              <a:t>- </a:t>
            </a:r>
            <a:r>
              <a:rPr lang="en-US" sz="1400" b="1" i="1" dirty="0"/>
              <a:t>C:\Windows\Microsoft.NET\Framework64\v4.0.30319\MsBuild</a:t>
            </a:r>
            <a:endParaRPr lang="en-US" sz="1400" dirty="0"/>
          </a:p>
          <a:p>
            <a:endParaRPr lang="en-US" dirty="0" smtClean="0"/>
          </a:p>
          <a:p>
            <a:endParaRPr lang="en-US" dirty="0" smtClean="0"/>
          </a:p>
          <a:p>
            <a:endParaRPr lang="en-US" dirty="0"/>
          </a:p>
        </p:txBody>
      </p:sp>
      <p:sp>
        <p:nvSpPr>
          <p:cNvPr id="4" name="Footer Placeholder 3"/>
          <p:cNvSpPr>
            <a:spLocks noGrp="1"/>
          </p:cNvSpPr>
          <p:nvPr>
            <p:ph type="ftr" sz="quarter" idx="3"/>
          </p:nvPr>
        </p:nvSpPr>
        <p:spPr>
          <a:xfrm>
            <a:off x="-174242" y="9321217"/>
            <a:ext cx="2138656" cy="57385"/>
          </a:xfrm>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44</a:t>
            </a:fld>
            <a:endParaRPr lang="en-US" dirty="0"/>
          </a:p>
        </p:txBody>
      </p:sp>
      <p:sp>
        <p:nvSpPr>
          <p:cNvPr id="6" name="AutoShape 2" descr="Image 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descr="Imag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69" y="3155780"/>
            <a:ext cx="4748559" cy="158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259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45</a:t>
            </a:fld>
            <a:endParaRPr lang="en-US" dirty="0"/>
          </a:p>
        </p:txBody>
      </p:sp>
      <p:sp>
        <p:nvSpPr>
          <p:cNvPr id="6" name="Rectangle 1"/>
          <p:cNvSpPr>
            <a:spLocks noGrp="1" noChangeArrowheads="1"/>
          </p:cNvSpPr>
          <p:nvPr>
            <p:ph sz="quarter" idx="13"/>
          </p:nvPr>
        </p:nvSpPr>
        <p:spPr bwMode="auto">
          <a:xfrm>
            <a:off x="385100" y="152471"/>
            <a:ext cx="8920712" cy="20467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Open the configure page of your </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Jenkins</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 job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Click </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Add build step </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Select </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Build a Visual Studio project or solution using </a:t>
            </a:r>
            <a:r>
              <a:rPr kumimoji="0" lang="en-US" altLang="en-US" sz="1100" b="1" i="0" u="none" strike="noStrike" cap="none" normalizeH="0" baseline="0" dirty="0" err="1" smtClean="0">
                <a:ln>
                  <a:noFill/>
                </a:ln>
                <a:solidFill>
                  <a:schemeClr val="tx1">
                    <a:lumMod val="75000"/>
                  </a:schemeClr>
                </a:solidFill>
                <a:effectLst/>
                <a:latin typeface="+mn-lt"/>
                <a:cs typeface="Segoe UI" panose="020B0502040204020203" pitchFamily="34" charset="0"/>
              </a:rPr>
              <a:t>MSBuild</a:t>
            </a:r>
            <a:endPar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For </a:t>
            </a:r>
            <a:r>
              <a:rPr kumimoji="0" lang="en-US" altLang="en-US" sz="1100" b="1" i="0" u="none" strike="noStrike" cap="none" normalizeH="0" baseline="0" dirty="0" err="1" smtClean="0">
                <a:ln>
                  <a:noFill/>
                </a:ln>
                <a:solidFill>
                  <a:schemeClr val="tx1">
                    <a:lumMod val="75000"/>
                  </a:schemeClr>
                </a:solidFill>
                <a:effectLst/>
                <a:latin typeface="+mn-lt"/>
                <a:cs typeface="Segoe UI" panose="020B0502040204020203" pitchFamily="34" charset="0"/>
              </a:rPr>
              <a:t>MSBuild</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Version</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 choose the configuration that you have created – </a:t>
            </a:r>
            <a:r>
              <a:rPr kumimoji="0" lang="en-US" altLang="en-US" sz="1100" b="1" i="1" u="none" strike="noStrike" cap="none" normalizeH="0" baseline="0" dirty="0" smtClean="0">
                <a:ln>
                  <a:noFill/>
                </a:ln>
                <a:solidFill>
                  <a:schemeClr val="tx1">
                    <a:lumMod val="75000"/>
                  </a:schemeClr>
                </a:solidFill>
                <a:effectLst/>
                <a:latin typeface="+mn-lt"/>
                <a:cs typeface="Segoe UI" panose="020B0502040204020203" pitchFamily="34" charset="0"/>
              </a:rPr>
              <a:t>msbuild.exe</a:t>
            </a:r>
            <a:endPar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For </a:t>
            </a:r>
            <a:r>
              <a:rPr kumimoji="0" lang="en-US" altLang="en-US" sz="1100" b="1" i="0" u="none" strike="noStrike" cap="none" normalizeH="0" baseline="0" dirty="0" err="1" smtClean="0">
                <a:ln>
                  <a:noFill/>
                </a:ln>
                <a:solidFill>
                  <a:schemeClr val="tx1">
                    <a:lumMod val="75000"/>
                  </a:schemeClr>
                </a:solidFill>
                <a:effectLst/>
                <a:latin typeface="+mn-lt"/>
                <a:cs typeface="Segoe UI" panose="020B0502040204020203" pitchFamily="34" charset="0"/>
              </a:rPr>
              <a:t>MSBuild</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Build File</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 – enter the path to the project/solution that needs to be built in the format -</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1" u="none" strike="noStrike" cap="none" normalizeH="0" baseline="0" dirty="0" smtClean="0">
                <a:ln>
                  <a:noFill/>
                </a:ln>
                <a:solidFill>
                  <a:schemeClr val="tx1">
                    <a:lumMod val="75000"/>
                  </a:schemeClr>
                </a:solidFill>
                <a:effectLst/>
                <a:latin typeface="+mn-lt"/>
                <a:cs typeface="Segoe UI" panose="020B0502040204020203" pitchFamily="34" charset="0"/>
              </a:rPr>
              <a:t>${WORKSPACE}</a:t>
            </a:r>
            <a:r>
              <a:rPr kumimoji="0" lang="en-US" altLang="en-US" sz="1100" b="0" i="1" u="none" strike="noStrike" cap="none" normalizeH="0" baseline="0" dirty="0" smtClean="0">
                <a:ln>
                  <a:noFill/>
                </a:ln>
                <a:solidFill>
                  <a:schemeClr val="tx1">
                    <a:lumMod val="75000"/>
                  </a:schemeClr>
                </a:solidFill>
                <a:effectLst/>
                <a:latin typeface="+mn-lt"/>
                <a:cs typeface="Segoe UI" panose="020B0502040204020203" pitchFamily="34" charset="0"/>
              </a:rPr>
              <a:t>\</a:t>
            </a:r>
            <a:r>
              <a:rPr kumimoji="0" lang="en-US" altLang="en-US" sz="1100" b="0" i="1" u="none" strike="noStrike" cap="none" normalizeH="0" baseline="0" dirty="0" err="1" smtClean="0">
                <a:ln>
                  <a:noFill/>
                </a:ln>
                <a:solidFill>
                  <a:schemeClr val="tx1">
                    <a:lumMod val="75000"/>
                  </a:schemeClr>
                </a:solidFill>
                <a:effectLst/>
                <a:latin typeface="+mn-lt"/>
                <a:cs typeface="Segoe UI" panose="020B0502040204020203" pitchFamily="34" charset="0"/>
              </a:rPr>
              <a:t>PhantomTube</a:t>
            </a:r>
            <a:r>
              <a:rPr kumimoji="0" lang="en-US" altLang="en-US" sz="1100" b="0" i="1" u="none" strike="noStrike" cap="none" normalizeH="0" baseline="0" dirty="0" smtClean="0">
                <a:ln>
                  <a:noFill/>
                </a:ln>
                <a:solidFill>
                  <a:schemeClr val="tx1">
                    <a:lumMod val="75000"/>
                  </a:schemeClr>
                </a:solidFill>
                <a:effectLst/>
                <a:latin typeface="+mn-lt"/>
                <a:cs typeface="Segoe UI" panose="020B0502040204020203" pitchFamily="34" charset="0"/>
              </a:rPr>
              <a:t>\PhantomTube.sln (</a:t>
            </a:r>
            <a:r>
              <a:rPr kumimoji="0" lang="en-US" altLang="en-US" sz="1100" b="1" i="1" u="none" strike="noStrike" cap="none" normalizeH="0" baseline="0" dirty="0" smtClean="0">
                <a:ln>
                  <a:noFill/>
                </a:ln>
                <a:solidFill>
                  <a:schemeClr val="tx1">
                    <a:lumMod val="75000"/>
                  </a:schemeClr>
                </a:solidFill>
                <a:effectLst/>
                <a:latin typeface="+mn-lt"/>
                <a:cs typeface="Segoe UI" panose="020B0502040204020203" pitchFamily="34" charset="0"/>
              </a:rPr>
              <a:t>${WORKSPACE}</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is a Jenkins variable that contains the default workspace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In</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Command Line Arguments – </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you can enter </a:t>
            </a:r>
            <a:r>
              <a:rPr kumimoji="0" lang="en-US" altLang="en-US" sz="1100" b="0" i="1" u="none" strike="noStrike" cap="none" normalizeH="0" baseline="0" dirty="0" smtClean="0">
                <a:ln>
                  <a:noFill/>
                </a:ln>
                <a:solidFill>
                  <a:schemeClr val="tx1">
                    <a:lumMod val="75000"/>
                  </a:schemeClr>
                </a:solidFill>
                <a:effectLst/>
                <a:latin typeface="+mn-lt"/>
                <a:cs typeface="Segoe UI" panose="020B0502040204020203" pitchFamily="34" charset="0"/>
              </a:rPr>
              <a:t>msbuild.exe</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 arguments that you use when you build your project though command line.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For example </a:t>
            </a:r>
            <a:r>
              <a:rPr kumimoji="0" lang="en-US" altLang="en-US" sz="1400" b="1" i="0" u="none" strike="noStrike" cap="none" normalizeH="0" baseline="0" dirty="0" smtClean="0">
                <a:ln>
                  <a:noFill/>
                </a:ln>
                <a:solidFill>
                  <a:schemeClr val="tx1">
                    <a:lumMod val="75000"/>
                  </a:schemeClr>
                </a:solidFill>
                <a:effectLst/>
                <a:latin typeface="+mn-lt"/>
                <a:cs typeface="Segoe UI" panose="020B0502040204020203" pitchFamily="34" charset="0"/>
              </a:rPr>
              <a:t>/</a:t>
            </a:r>
            <a:r>
              <a:rPr kumimoji="0" lang="en-US" altLang="en-US" sz="1400" b="1" i="0" u="none" strike="noStrike" cap="none" normalizeH="0" baseline="0" dirty="0" err="1" smtClean="0">
                <a:ln>
                  <a:noFill/>
                </a:ln>
                <a:solidFill>
                  <a:schemeClr val="tx1">
                    <a:lumMod val="75000"/>
                  </a:schemeClr>
                </a:solidFill>
                <a:effectLst/>
                <a:latin typeface="+mn-lt"/>
                <a:cs typeface="Segoe UI" panose="020B0502040204020203" pitchFamily="34" charset="0"/>
              </a:rPr>
              <a:t>p:Configuration</a:t>
            </a:r>
            <a:r>
              <a:rPr kumimoji="0" lang="en-US" altLang="en-US" sz="1400" b="1" i="0" u="none" strike="noStrike" cap="none" normalizeH="0" baseline="0" dirty="0" smtClean="0">
                <a:ln>
                  <a:noFill/>
                </a:ln>
                <a:solidFill>
                  <a:schemeClr val="tx1">
                    <a:lumMod val="75000"/>
                  </a:schemeClr>
                </a:solidFill>
                <a:effectLst/>
                <a:latin typeface="+mn-lt"/>
                <a:cs typeface="Segoe UI" panose="020B0502040204020203" pitchFamily="34" charset="0"/>
              </a:rPr>
              <a:t>=Release</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 </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is going to build your project in </a:t>
            </a:r>
            <a:r>
              <a:rPr kumimoji="0" lang="en-US" altLang="en-US" sz="1100" b="1" i="0" u="none" strike="noStrike" cap="none" normalizeH="0" baseline="0" dirty="0" smtClean="0">
                <a:ln>
                  <a:noFill/>
                </a:ln>
                <a:solidFill>
                  <a:schemeClr val="tx1">
                    <a:lumMod val="75000"/>
                  </a:schemeClr>
                </a:solidFill>
                <a:effectLst/>
                <a:latin typeface="+mn-lt"/>
                <a:cs typeface="Segoe UI" panose="020B0502040204020203" pitchFamily="34" charset="0"/>
              </a:rPr>
              <a:t>Release</a:t>
            </a:r>
            <a:r>
              <a:rPr kumimoji="0" lang="en-US" altLang="en-US" sz="1100" b="0" i="0" u="none" strike="noStrike" cap="none" normalizeH="0" baseline="0" dirty="0" smtClean="0">
                <a:ln>
                  <a:noFill/>
                </a:ln>
                <a:solidFill>
                  <a:schemeClr val="tx1">
                    <a:lumMod val="75000"/>
                  </a:schemeClr>
                </a:solidFill>
                <a:effectLst/>
                <a:latin typeface="+mn-lt"/>
                <a:cs typeface="Segoe UI" panose="020B0502040204020203" pitchFamily="34" charset="0"/>
              </a:rPr>
              <a:t> mode. Or you can increase the logging verbosity,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lumMod val="75000"/>
                </a:schemeClr>
              </a:solidFill>
              <a:effectLst/>
              <a:latin typeface="+mn-lt"/>
            </a:endParaRPr>
          </a:p>
        </p:txBody>
      </p:sp>
      <p:sp>
        <p:nvSpPr>
          <p:cNvPr id="7" name="AutoShape 3" descr="Image 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Image 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Image 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164201" y="2199185"/>
            <a:ext cx="6343650" cy="2314575"/>
          </a:xfrm>
          <a:prstGeom prst="rect">
            <a:avLst/>
          </a:prstGeom>
        </p:spPr>
      </p:pic>
    </p:spTree>
    <p:extLst>
      <p:ext uri="{BB962C8B-B14F-4D97-AF65-F5344CB8AC3E}">
        <p14:creationId xmlns:p14="http://schemas.microsoft.com/office/powerpoint/2010/main" val="2945223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b="0" dirty="0"/>
              <a:t>Configure </a:t>
            </a:r>
            <a:r>
              <a:rPr lang="en-US" b="0" dirty="0" err="1"/>
              <a:t>NuGet</a:t>
            </a:r>
            <a:r>
              <a:rPr lang="en-US" b="0" dirty="0"/>
              <a:t> Package Restoration</a:t>
            </a:r>
            <a:endParaRPr lang="en-US" dirty="0"/>
          </a:p>
        </p:txBody>
      </p:sp>
      <p:sp>
        <p:nvSpPr>
          <p:cNvPr id="3" name="Content Placeholder 2"/>
          <p:cNvSpPr>
            <a:spLocks noGrp="1"/>
          </p:cNvSpPr>
          <p:nvPr>
            <p:ph sz="quarter" idx="13"/>
          </p:nvPr>
        </p:nvSpPr>
        <p:spPr/>
        <p:txBody>
          <a:bodyPr/>
          <a:lstStyle/>
          <a:p>
            <a:r>
              <a:rPr lang="en-US" dirty="0" smtClean="0"/>
              <a:t>Download NuGet.exe</a:t>
            </a:r>
          </a:p>
          <a:p>
            <a:r>
              <a:rPr lang="en-US" dirty="0" smtClean="0"/>
              <a:t>Windows batch command : </a:t>
            </a:r>
          </a:p>
          <a:p>
            <a:r>
              <a:rPr lang="en-US" b="1" i="1" dirty="0" smtClean="0"/>
              <a:t>C</a:t>
            </a:r>
            <a:r>
              <a:rPr lang="en-US" b="1" i="1" dirty="0"/>
              <a:t>:\J\Nuget\NuGet_2.81.exe </a:t>
            </a:r>
            <a:r>
              <a:rPr lang="en-US" b="1" dirty="0"/>
              <a:t>restore “</a:t>
            </a:r>
            <a:r>
              <a:rPr lang="en-US" b="1" i="1" dirty="0"/>
              <a:t>C:\</a:t>
            </a:r>
            <a:r>
              <a:rPr lang="en-US" b="1" i="1" dirty="0" smtClean="0"/>
              <a:t>J\jobs\</a:t>
            </a:r>
            <a:r>
              <a:rPr lang="en-US" b="1" i="1" dirty="0" err="1" smtClean="0"/>
              <a:t>PhantomTube</a:t>
            </a:r>
            <a:r>
              <a:rPr lang="en-US" b="1" i="1" dirty="0" smtClean="0"/>
              <a:t>\workspace\</a:t>
            </a:r>
            <a:r>
              <a:rPr lang="en-US" b="1" i="1" dirty="0" err="1" smtClean="0"/>
              <a:t>PhantomTube</a:t>
            </a:r>
            <a:r>
              <a:rPr lang="en-US" b="1" i="1" dirty="0" smtClean="0"/>
              <a:t>\PhantomTube.sln</a:t>
            </a:r>
            <a:r>
              <a:rPr lang="en-US" dirty="0" smtClean="0"/>
              <a:t>”</a:t>
            </a:r>
            <a:endParaRPr lang="en-US" dirty="0"/>
          </a:p>
        </p:txBody>
      </p:sp>
      <p:sp>
        <p:nvSpPr>
          <p:cNvPr id="4" name="Footer Placeholder 3"/>
          <p:cNvSpPr>
            <a:spLocks noGrp="1"/>
          </p:cNvSpPr>
          <p:nvPr>
            <p:ph type="ftr" sz="quarter" idx="3"/>
          </p:nvPr>
        </p:nvSpPr>
        <p:spPr>
          <a:xfrm>
            <a:off x="504811" y="8519084"/>
            <a:ext cx="4389120" cy="187241"/>
          </a:xfrm>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46</a:t>
            </a:fld>
            <a:endParaRPr lang="en-US" dirty="0"/>
          </a:p>
        </p:txBody>
      </p:sp>
      <p:pic>
        <p:nvPicPr>
          <p:cNvPr id="9218" name="Picture 2" descr="Imag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0173"/>
            <a:ext cx="91440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32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5176CFEE-36C4-4A0C-BC89-DCE02F99B3D3}" type="slidenum">
              <a:rPr lang="en-US" smtClean="0"/>
              <a:t>47</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Other Alternatives</a:t>
            </a:r>
            <a:endParaRPr lang="en-US" sz="2800" dirty="0"/>
          </a:p>
        </p:txBody>
      </p:sp>
    </p:spTree>
    <p:extLst>
      <p:ext uri="{BB962C8B-B14F-4D97-AF65-F5344CB8AC3E}">
        <p14:creationId xmlns:p14="http://schemas.microsoft.com/office/powerpoint/2010/main" val="12426400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48</a:t>
            </a:fld>
            <a:endParaRPr lang="en-US"/>
          </a:p>
        </p:txBody>
      </p:sp>
      <p:pic>
        <p:nvPicPr>
          <p:cNvPr id="2050" name="Picture 2" descr="https://content.altexsoft.com/media/2019/02/word-image-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0" y="979136"/>
            <a:ext cx="3416833" cy="2993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4208" y="221650"/>
            <a:ext cx="4572000" cy="369332"/>
          </a:xfrm>
          <a:prstGeom prst="rect">
            <a:avLst/>
          </a:prstGeom>
        </p:spPr>
        <p:txBody>
          <a:bodyPr>
            <a:spAutoFit/>
          </a:bodyPr>
          <a:lstStyle/>
          <a:p>
            <a:r>
              <a:rPr lang="en-US" i="1" dirty="0"/>
              <a:t>G2 Crowd Grid of the mid-market CI tools </a:t>
            </a:r>
            <a:endParaRPr lang="en-US" b="1" dirty="0"/>
          </a:p>
        </p:txBody>
      </p:sp>
      <p:sp>
        <p:nvSpPr>
          <p:cNvPr id="4" name="Rectangle 3"/>
          <p:cNvSpPr/>
          <p:nvPr/>
        </p:nvSpPr>
        <p:spPr>
          <a:xfrm>
            <a:off x="4572000" y="1175173"/>
            <a:ext cx="4572000" cy="2123658"/>
          </a:xfrm>
          <a:prstGeom prst="rect">
            <a:avLst/>
          </a:prstGeom>
        </p:spPr>
        <p:txBody>
          <a:bodyPr>
            <a:spAutoFit/>
          </a:bodyPr>
          <a:lstStyle/>
          <a:p>
            <a:pPr marL="285750" indent="-285750">
              <a:buFont typeface="Wingdings" panose="05000000000000000000" pitchFamily="2" charset="2"/>
              <a:buChar char="§"/>
            </a:pPr>
            <a:r>
              <a:rPr lang="en-US" sz="1600" dirty="0" smtClean="0">
                <a:solidFill>
                  <a:schemeClr val="accent3"/>
                </a:solidFill>
                <a:latin typeface="Open Sans" panose="020B0606030504020204" pitchFamily="34" charset="0"/>
              </a:rPr>
              <a:t>Leaders</a:t>
            </a:r>
            <a:r>
              <a:rPr lang="en-US" sz="1600" dirty="0" smtClean="0">
                <a:solidFill>
                  <a:srgbClr val="000000"/>
                </a:solidFill>
                <a:latin typeface="Open Sans" panose="020B0606030504020204" pitchFamily="34" charset="0"/>
              </a:rPr>
              <a:t> - </a:t>
            </a:r>
            <a:r>
              <a:rPr lang="en-US" sz="1600" dirty="0" err="1" smtClean="0">
                <a:solidFill>
                  <a:srgbClr val="000000"/>
                </a:solidFill>
                <a:latin typeface="Open Sans" panose="020B0606030504020204" pitchFamily="34" charset="0"/>
              </a:rPr>
              <a:t>CircleCI</a:t>
            </a:r>
            <a:endParaRPr lang="en-US" sz="1600" dirty="0" smtClean="0">
              <a:solidFill>
                <a:srgbClr val="000000"/>
              </a:solidFill>
              <a:latin typeface="Open Sans" panose="020B0606030504020204" pitchFamily="34" charset="0"/>
            </a:endParaRPr>
          </a:p>
          <a:p>
            <a:pPr marL="285750" indent="-285750">
              <a:buFont typeface="Wingdings" panose="05000000000000000000" pitchFamily="2" charset="2"/>
              <a:buChar char="§"/>
            </a:pPr>
            <a:endParaRPr lang="en-US" sz="1600" dirty="0">
              <a:solidFill>
                <a:srgbClr val="000000"/>
              </a:solidFill>
              <a:latin typeface="Open Sans" panose="020B0606030504020204" pitchFamily="34" charset="0"/>
            </a:endParaRPr>
          </a:p>
          <a:p>
            <a:pPr marL="285750" indent="-285750">
              <a:buFont typeface="Wingdings" panose="05000000000000000000" pitchFamily="2" charset="2"/>
              <a:buChar char="§"/>
            </a:pPr>
            <a:r>
              <a:rPr lang="en-US" sz="1600" dirty="0">
                <a:solidFill>
                  <a:schemeClr val="accent3"/>
                </a:solidFill>
                <a:latin typeface="Open Sans" panose="020B0606030504020204" pitchFamily="34" charset="0"/>
              </a:rPr>
              <a:t>H</a:t>
            </a:r>
            <a:r>
              <a:rPr lang="en-US" sz="1600" dirty="0" smtClean="0">
                <a:solidFill>
                  <a:schemeClr val="accent3"/>
                </a:solidFill>
                <a:latin typeface="Open Sans" panose="020B0606030504020204" pitchFamily="34" charset="0"/>
              </a:rPr>
              <a:t>igh </a:t>
            </a:r>
            <a:r>
              <a:rPr lang="en-US" sz="1600" dirty="0">
                <a:solidFill>
                  <a:schemeClr val="accent3"/>
                </a:solidFill>
                <a:latin typeface="Open Sans" panose="020B0606030504020204" pitchFamily="34" charset="0"/>
              </a:rPr>
              <a:t>performers </a:t>
            </a:r>
            <a:r>
              <a:rPr lang="en-US" sz="1600" dirty="0" smtClean="0">
                <a:solidFill>
                  <a:schemeClr val="accent3"/>
                </a:solidFill>
                <a:latin typeface="Open Sans" panose="020B0606030504020204" pitchFamily="34" charset="0"/>
              </a:rPr>
              <a:t> </a:t>
            </a:r>
            <a:r>
              <a:rPr lang="en-US" sz="1600" dirty="0" smtClean="0">
                <a:solidFill>
                  <a:srgbClr val="000000"/>
                </a:solidFill>
                <a:latin typeface="Open Sans" panose="020B0606030504020204" pitchFamily="34" charset="0"/>
              </a:rPr>
              <a:t>- Jenkins &amp; Travis </a:t>
            </a:r>
            <a:r>
              <a:rPr lang="en-US" sz="1600" dirty="0">
                <a:solidFill>
                  <a:srgbClr val="000000"/>
                </a:solidFill>
                <a:latin typeface="Open Sans" panose="020B0606030504020204" pitchFamily="34" charset="0"/>
              </a:rPr>
              <a:t>CI </a:t>
            </a:r>
            <a:endParaRPr lang="en-US" sz="1600" dirty="0" smtClean="0">
              <a:solidFill>
                <a:srgbClr val="000000"/>
              </a:solidFill>
              <a:latin typeface="Open Sans" panose="020B0606030504020204" pitchFamily="34" charset="0"/>
            </a:endParaRPr>
          </a:p>
          <a:p>
            <a:pPr marL="285750" indent="-285750">
              <a:buFont typeface="Wingdings" panose="05000000000000000000" pitchFamily="2" charset="2"/>
              <a:buChar char="§"/>
            </a:pPr>
            <a:endParaRPr lang="en-US" sz="1600" dirty="0">
              <a:solidFill>
                <a:srgbClr val="000000"/>
              </a:solidFill>
              <a:latin typeface="Open Sans" panose="020B0606030504020204" pitchFamily="34" charset="0"/>
            </a:endParaRPr>
          </a:p>
          <a:p>
            <a:pPr marL="285750" indent="-285750">
              <a:buFont typeface="Wingdings" panose="05000000000000000000" pitchFamily="2" charset="2"/>
              <a:buChar char="§"/>
            </a:pPr>
            <a:r>
              <a:rPr lang="en-US" sz="1600" dirty="0">
                <a:solidFill>
                  <a:schemeClr val="accent3"/>
                </a:solidFill>
                <a:latin typeface="Open Sans" panose="020B0606030504020204" pitchFamily="34" charset="0"/>
              </a:rPr>
              <a:t>N</a:t>
            </a:r>
            <a:r>
              <a:rPr lang="en-US" sz="1600" dirty="0" smtClean="0">
                <a:solidFill>
                  <a:schemeClr val="accent3"/>
                </a:solidFill>
                <a:latin typeface="Open Sans" panose="020B0606030504020204" pitchFamily="34" charset="0"/>
              </a:rPr>
              <a:t>iche</a:t>
            </a:r>
            <a:r>
              <a:rPr lang="en-US" sz="1600" dirty="0" smtClean="0">
                <a:solidFill>
                  <a:srgbClr val="000000"/>
                </a:solidFill>
                <a:latin typeface="Open Sans" panose="020B0606030504020204" pitchFamily="34" charset="0"/>
              </a:rPr>
              <a:t> - </a:t>
            </a:r>
            <a:r>
              <a:rPr lang="en-US" sz="1600" dirty="0" err="1" smtClean="0">
                <a:solidFill>
                  <a:srgbClr val="000000"/>
                </a:solidFill>
                <a:latin typeface="Open Sans" panose="020B0606030504020204" pitchFamily="34" charset="0"/>
              </a:rPr>
              <a:t>CodeShip</a:t>
            </a:r>
            <a:r>
              <a:rPr lang="en-US" sz="1600" dirty="0">
                <a:solidFill>
                  <a:srgbClr val="000000"/>
                </a:solidFill>
                <a:latin typeface="Open Sans" panose="020B0606030504020204" pitchFamily="34" charset="0"/>
              </a:rPr>
              <a:t>, TeamCity, </a:t>
            </a:r>
            <a:r>
              <a:rPr lang="en-US" sz="1600" dirty="0" smtClean="0">
                <a:solidFill>
                  <a:srgbClr val="000000"/>
                </a:solidFill>
                <a:latin typeface="Open Sans" panose="020B0606030504020204" pitchFamily="34" charset="0"/>
              </a:rPr>
              <a:t>Bamboo </a:t>
            </a:r>
            <a:r>
              <a:rPr lang="en-US" sz="1600" dirty="0">
                <a:solidFill>
                  <a:srgbClr val="000000"/>
                </a:solidFill>
                <a:latin typeface="Open Sans" panose="020B0606030504020204" pitchFamily="34" charset="0"/>
              </a:rPr>
              <a:t>and </a:t>
            </a:r>
            <a:r>
              <a:rPr lang="en-US" sz="1600" dirty="0" smtClean="0">
                <a:solidFill>
                  <a:srgbClr val="000000"/>
                </a:solidFill>
                <a:latin typeface="Open Sans" panose="020B0606030504020204" pitchFamily="34" charset="0"/>
              </a:rPr>
              <a:t>Chef</a:t>
            </a:r>
          </a:p>
          <a:p>
            <a:pPr marL="285750" indent="-285750">
              <a:buFont typeface="Wingdings" panose="05000000000000000000" pitchFamily="2" charset="2"/>
              <a:buChar char="§"/>
            </a:pPr>
            <a:endParaRPr lang="en-US" sz="1600" dirty="0">
              <a:solidFill>
                <a:srgbClr val="000000"/>
              </a:solidFill>
              <a:latin typeface="Open Sans" panose="020B0606030504020204" pitchFamily="34" charset="0"/>
            </a:endParaRPr>
          </a:p>
          <a:p>
            <a:pPr marL="285750" indent="-285750">
              <a:buFont typeface="Wingdings" panose="05000000000000000000" pitchFamily="2" charset="2"/>
              <a:buChar char="§"/>
            </a:pPr>
            <a:r>
              <a:rPr lang="en-US" sz="1600" dirty="0">
                <a:solidFill>
                  <a:schemeClr val="accent3"/>
                </a:solidFill>
                <a:latin typeface="Open Sans" panose="020B0606030504020204" pitchFamily="34" charset="0"/>
              </a:rPr>
              <a:t>C</a:t>
            </a:r>
            <a:r>
              <a:rPr lang="en-US" sz="1600" dirty="0" smtClean="0">
                <a:solidFill>
                  <a:schemeClr val="accent3"/>
                </a:solidFill>
                <a:latin typeface="Open Sans" panose="020B0606030504020204" pitchFamily="34" charset="0"/>
              </a:rPr>
              <a:t>ontenders</a:t>
            </a:r>
            <a:r>
              <a:rPr lang="en-US" sz="1600" dirty="0" smtClean="0">
                <a:solidFill>
                  <a:srgbClr val="000000"/>
                </a:solidFill>
                <a:latin typeface="Open Sans" panose="020B0606030504020204" pitchFamily="34" charset="0"/>
              </a:rPr>
              <a:t> - TFS</a:t>
            </a:r>
            <a:endParaRPr lang="en-US" sz="1600" dirty="0"/>
          </a:p>
        </p:txBody>
      </p:sp>
    </p:spTree>
    <p:extLst>
      <p:ext uri="{BB962C8B-B14F-4D97-AF65-F5344CB8AC3E}">
        <p14:creationId xmlns:p14="http://schemas.microsoft.com/office/powerpoint/2010/main" val="3633698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49</a:t>
            </a:fld>
            <a:endParaRPr lang="en-US"/>
          </a:p>
        </p:txBody>
      </p:sp>
      <p:sp>
        <p:nvSpPr>
          <p:cNvPr id="5" name="Rectangle 4"/>
          <p:cNvSpPr/>
          <p:nvPr/>
        </p:nvSpPr>
        <p:spPr>
          <a:xfrm>
            <a:off x="264208" y="221650"/>
            <a:ext cx="4572000" cy="369332"/>
          </a:xfrm>
          <a:prstGeom prst="rect">
            <a:avLst/>
          </a:prstGeom>
        </p:spPr>
        <p:txBody>
          <a:bodyPr>
            <a:spAutoFit/>
          </a:bodyPr>
          <a:lstStyle/>
          <a:p>
            <a:r>
              <a:rPr lang="en-US" dirty="0" smtClean="0"/>
              <a:t>Table of Comparison</a:t>
            </a:r>
            <a:endParaRPr lang="en-US" b="1" dirty="0"/>
          </a:p>
        </p:txBody>
      </p:sp>
      <p:pic>
        <p:nvPicPr>
          <p:cNvPr id="6" name="Picture 5"/>
          <p:cNvPicPr>
            <a:picLocks noChangeAspect="1"/>
          </p:cNvPicPr>
          <p:nvPr/>
        </p:nvPicPr>
        <p:blipFill>
          <a:blip r:embed="rId2"/>
          <a:stretch>
            <a:fillRect/>
          </a:stretch>
        </p:blipFill>
        <p:spPr>
          <a:xfrm>
            <a:off x="1300470" y="817085"/>
            <a:ext cx="6044228" cy="3652223"/>
          </a:xfrm>
          <a:prstGeom prst="rect">
            <a:avLst/>
          </a:prstGeom>
        </p:spPr>
      </p:pic>
    </p:spTree>
    <p:extLst>
      <p:ext uri="{BB962C8B-B14F-4D97-AF65-F5344CB8AC3E}">
        <p14:creationId xmlns:p14="http://schemas.microsoft.com/office/powerpoint/2010/main" val="343974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10" name="Rectangle 9"/>
          <p:cNvSpPr/>
          <p:nvPr/>
        </p:nvSpPr>
        <p:spPr>
          <a:xfrm>
            <a:off x="136276" y="86169"/>
            <a:ext cx="4476008" cy="461665"/>
          </a:xfrm>
          <a:prstGeom prst="rect">
            <a:avLst/>
          </a:prstGeom>
        </p:spPr>
        <p:txBody>
          <a:bodyPr wrap="square">
            <a:spAutoFit/>
          </a:bodyPr>
          <a:lstStyle/>
          <a:p>
            <a:r>
              <a:rPr lang="en-US" sz="2400" b="1" dirty="0" smtClean="0">
                <a:latin typeface="Arial" panose="020B0604020202020204" pitchFamily="34" charset="0"/>
                <a:ea typeface="+mj-ea"/>
                <a:cs typeface="Arial" panose="020B0604020202020204" pitchFamily="34" charset="0"/>
              </a:rPr>
              <a:t>Jenkins – </a:t>
            </a:r>
            <a:r>
              <a:rPr lang="en-US" sz="2400" b="1" dirty="0" err="1" smtClean="0">
                <a:latin typeface="Arial" panose="020B0604020202020204" pitchFamily="34" charset="0"/>
                <a:ea typeface="+mj-ea"/>
                <a:cs typeface="Arial" panose="020B0604020202020204" pitchFamily="34" charset="0"/>
              </a:rPr>
              <a:t>Git</a:t>
            </a:r>
            <a:r>
              <a:rPr lang="en-US" sz="2400" b="1" dirty="0" smtClean="0">
                <a:latin typeface="Arial" panose="020B0604020202020204" pitchFamily="34" charset="0"/>
                <a:ea typeface="+mj-ea"/>
                <a:cs typeface="Arial" panose="020B0604020202020204" pitchFamily="34" charset="0"/>
              </a:rPr>
              <a:t> Setup</a:t>
            </a:r>
            <a:endParaRPr lang="en-US" sz="2400" b="1" dirty="0">
              <a:latin typeface="Arial" panose="020B0604020202020204" pitchFamily="34" charset="0"/>
              <a:ea typeface="+mj-ea"/>
              <a:cs typeface="Arial" panose="020B0604020202020204" pitchFamily="34" charset="0"/>
            </a:endParaRPr>
          </a:p>
        </p:txBody>
      </p:sp>
      <p:sp>
        <p:nvSpPr>
          <p:cNvPr id="11" name="Rectangle 10"/>
          <p:cNvSpPr/>
          <p:nvPr/>
        </p:nvSpPr>
        <p:spPr>
          <a:xfrm>
            <a:off x="136276" y="722398"/>
            <a:ext cx="8552070" cy="461665"/>
          </a:xfrm>
          <a:prstGeom prst="rect">
            <a:avLst/>
          </a:prstGeom>
        </p:spPr>
        <p:txBody>
          <a:bodyPr wrap="square">
            <a:spAutoFit/>
          </a:bodyPr>
          <a:lstStyle/>
          <a:p>
            <a:r>
              <a:rPr lang="en-US" sz="1200" dirty="0"/>
              <a:t>GitHub is a web-based repository of </a:t>
            </a:r>
            <a:r>
              <a:rPr lang="en-US" sz="1200" dirty="0" smtClean="0"/>
              <a:t>code with SCM features. Jenkins need GitHub plugin to be installed to pull code from GitHub repository.</a:t>
            </a:r>
            <a:endParaRPr lang="en-US" sz="1100" dirty="0">
              <a:cs typeface="Calibri" panose="020F0502020204030204" pitchFamily="34" charset="0"/>
            </a:endParaRPr>
          </a:p>
        </p:txBody>
      </p:sp>
      <p:sp>
        <p:nvSpPr>
          <p:cNvPr id="7" name="Rectangle 6"/>
          <p:cNvSpPr/>
          <p:nvPr/>
        </p:nvSpPr>
        <p:spPr>
          <a:xfrm>
            <a:off x="136276" y="1527398"/>
            <a:ext cx="4572000" cy="253916"/>
          </a:xfrm>
          <a:prstGeom prst="rect">
            <a:avLst/>
          </a:prstGeom>
        </p:spPr>
        <p:txBody>
          <a:bodyPr>
            <a:spAutoFit/>
          </a:bodyPr>
          <a:lstStyle/>
          <a:p>
            <a:r>
              <a:rPr lang="en-US" sz="1050" b="1" dirty="0">
                <a:solidFill>
                  <a:srgbClr val="222222"/>
                </a:solidFill>
                <a:latin typeface="Source Sans Pro"/>
              </a:rPr>
              <a:t>Step 1: </a:t>
            </a:r>
            <a:r>
              <a:rPr lang="en-US" sz="1050" dirty="0">
                <a:solidFill>
                  <a:srgbClr val="222222"/>
                </a:solidFill>
                <a:latin typeface="Source Sans Pro"/>
              </a:rPr>
              <a:t>Click on the </a:t>
            </a:r>
            <a:r>
              <a:rPr lang="en-US" sz="1050" b="1" dirty="0">
                <a:solidFill>
                  <a:srgbClr val="222222"/>
                </a:solidFill>
                <a:latin typeface="Source Sans Pro"/>
              </a:rPr>
              <a:t>Manage Jenkins</a:t>
            </a:r>
            <a:r>
              <a:rPr lang="en-US" sz="1050" dirty="0">
                <a:solidFill>
                  <a:srgbClr val="222222"/>
                </a:solidFill>
                <a:latin typeface="Source Sans Pro"/>
              </a:rPr>
              <a:t> button on your Jenkins dashboard:</a:t>
            </a:r>
            <a:endParaRPr lang="en-US" sz="1050" dirty="0"/>
          </a:p>
        </p:txBody>
      </p:sp>
      <p:pic>
        <p:nvPicPr>
          <p:cNvPr id="3074" name="Picture 2" descr="https://www.guru99.com/images/1/091318_0440_JenkinsGit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9" y="1905192"/>
            <a:ext cx="4809788" cy="23286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232386" y="1487591"/>
            <a:ext cx="2249334" cy="261610"/>
          </a:xfrm>
          <a:prstGeom prst="rect">
            <a:avLst/>
          </a:prstGeom>
        </p:spPr>
        <p:txBody>
          <a:bodyPr wrap="none">
            <a:spAutoFit/>
          </a:bodyPr>
          <a:lstStyle/>
          <a:p>
            <a:r>
              <a:rPr lang="en-US" sz="1050" b="1" dirty="0">
                <a:solidFill>
                  <a:srgbClr val="222222"/>
                </a:solidFill>
                <a:latin typeface="Source Sans Pro"/>
              </a:rPr>
              <a:t>Step 2: </a:t>
            </a:r>
            <a:r>
              <a:rPr lang="en-US" sz="1050" dirty="0">
                <a:solidFill>
                  <a:srgbClr val="222222"/>
                </a:solidFill>
                <a:latin typeface="Source Sans Pro"/>
              </a:rPr>
              <a:t>Click on </a:t>
            </a:r>
            <a:r>
              <a:rPr lang="en-US" sz="1050" b="1" dirty="0">
                <a:solidFill>
                  <a:srgbClr val="222222"/>
                </a:solidFill>
                <a:latin typeface="Source Sans Pro"/>
              </a:rPr>
              <a:t>Manage Plugins</a:t>
            </a:r>
            <a:r>
              <a:rPr lang="en-US" sz="1100" dirty="0">
                <a:solidFill>
                  <a:srgbClr val="222222"/>
                </a:solidFill>
                <a:latin typeface="Source Sans Pro"/>
              </a:rPr>
              <a:t>:</a:t>
            </a:r>
            <a:endParaRPr lang="en-US" sz="1100" dirty="0"/>
          </a:p>
        </p:txBody>
      </p:sp>
      <p:pic>
        <p:nvPicPr>
          <p:cNvPr id="3076" name="Picture 4" descr="https://www.guru99.com/images/1/091318_0440_JenkinsGitH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072" y="1865961"/>
            <a:ext cx="3632654" cy="3277539"/>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4526973" y="3291520"/>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884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50</a:t>
            </a:fld>
            <a:endParaRPr lang="en-US"/>
          </a:p>
        </p:txBody>
      </p:sp>
      <p:sp>
        <p:nvSpPr>
          <p:cNvPr id="5" name="Rectangle 4"/>
          <p:cNvSpPr/>
          <p:nvPr/>
        </p:nvSpPr>
        <p:spPr>
          <a:xfrm>
            <a:off x="264208" y="221650"/>
            <a:ext cx="4572000" cy="369332"/>
          </a:xfrm>
          <a:prstGeom prst="rect">
            <a:avLst/>
          </a:prstGeom>
        </p:spPr>
        <p:txBody>
          <a:bodyPr>
            <a:spAutoFit/>
          </a:bodyPr>
          <a:lstStyle/>
          <a:p>
            <a:r>
              <a:rPr lang="en-US" dirty="0" smtClean="0"/>
              <a:t>Table of Comparison</a:t>
            </a:r>
            <a:endParaRPr lang="en-US" b="1" dirty="0"/>
          </a:p>
        </p:txBody>
      </p:sp>
      <p:pic>
        <p:nvPicPr>
          <p:cNvPr id="4" name="Picture 3"/>
          <p:cNvPicPr>
            <a:picLocks noChangeAspect="1"/>
          </p:cNvPicPr>
          <p:nvPr/>
        </p:nvPicPr>
        <p:blipFill>
          <a:blip r:embed="rId2"/>
          <a:stretch>
            <a:fillRect/>
          </a:stretch>
        </p:blipFill>
        <p:spPr>
          <a:xfrm>
            <a:off x="981690" y="1190211"/>
            <a:ext cx="7219950" cy="3505200"/>
          </a:xfrm>
          <a:prstGeom prst="rect">
            <a:avLst/>
          </a:prstGeom>
        </p:spPr>
      </p:pic>
      <p:pic>
        <p:nvPicPr>
          <p:cNvPr id="7" name="Picture 6"/>
          <p:cNvPicPr>
            <a:picLocks noChangeAspect="1"/>
          </p:cNvPicPr>
          <p:nvPr/>
        </p:nvPicPr>
        <p:blipFill>
          <a:blip r:embed="rId3"/>
          <a:stretch>
            <a:fillRect/>
          </a:stretch>
        </p:blipFill>
        <p:spPr>
          <a:xfrm>
            <a:off x="981690" y="764845"/>
            <a:ext cx="7219950" cy="476250"/>
          </a:xfrm>
          <a:prstGeom prst="rect">
            <a:avLst/>
          </a:prstGeom>
        </p:spPr>
      </p:pic>
    </p:spTree>
    <p:extLst>
      <p:ext uri="{BB962C8B-B14F-4D97-AF65-F5344CB8AC3E}">
        <p14:creationId xmlns:p14="http://schemas.microsoft.com/office/powerpoint/2010/main" val="1344684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5176CFEE-36C4-4A0C-BC89-DCE02F99B3D3}" type="slidenum">
              <a:rPr lang="en-US" smtClean="0"/>
              <a:t>51</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Reference</a:t>
            </a:r>
            <a:endParaRPr lang="en-US" sz="2800" dirty="0"/>
          </a:p>
        </p:txBody>
      </p:sp>
      <p:sp>
        <p:nvSpPr>
          <p:cNvPr id="5" name="Pentagon 4"/>
          <p:cNvSpPr/>
          <p:nvPr/>
        </p:nvSpPr>
        <p:spPr>
          <a:xfrm>
            <a:off x="4758813" y="1980766"/>
            <a:ext cx="1651819" cy="900086"/>
          </a:xfrm>
          <a:prstGeom prst="homePlate">
            <a:avLst/>
          </a:prstGeom>
        </p:spPr>
        <p:txBody>
          <a:bodyPr wrap="square" rtlCol="0" anchor="ctr">
            <a:spAutoFit/>
          </a:bodyPr>
          <a:lstStyle/>
          <a:p>
            <a:pPr algn="ctr"/>
            <a:endParaRPr lang="en-US" sz="900" dirty="0">
              <a:solidFill>
                <a:schemeClr val="tx2"/>
              </a:solidFill>
            </a:endParaRPr>
          </a:p>
        </p:txBody>
      </p:sp>
      <p:sp>
        <p:nvSpPr>
          <p:cNvPr id="6" name="Pentagon 5"/>
          <p:cNvSpPr/>
          <p:nvPr/>
        </p:nvSpPr>
        <p:spPr>
          <a:xfrm>
            <a:off x="2074606" y="3510116"/>
            <a:ext cx="1307691" cy="491613"/>
          </a:xfrm>
          <a:prstGeom prst="homePlate">
            <a:avLst/>
          </a:prstGeom>
        </p:spPr>
        <p:txBody>
          <a:bodyPr wrap="square" rtlCol="0" anchor="ctr">
            <a:spAutoFit/>
          </a:bodyPr>
          <a:lstStyle/>
          <a:p>
            <a:pPr algn="ctr"/>
            <a:endParaRPr lang="en-US" sz="900" dirty="0">
              <a:solidFill>
                <a:schemeClr val="tx2"/>
              </a:solidFill>
            </a:endParaRPr>
          </a:p>
        </p:txBody>
      </p:sp>
    </p:spTree>
    <p:extLst>
      <p:ext uri="{BB962C8B-B14F-4D97-AF65-F5344CB8AC3E}">
        <p14:creationId xmlns:p14="http://schemas.microsoft.com/office/powerpoint/2010/main" val="25763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52</a:t>
            </a:fld>
            <a:endParaRPr lang="en-US"/>
          </a:p>
        </p:txBody>
      </p:sp>
      <p:sp>
        <p:nvSpPr>
          <p:cNvPr id="4" name="TextBox 3"/>
          <p:cNvSpPr txBox="1"/>
          <p:nvPr/>
        </p:nvSpPr>
        <p:spPr>
          <a:xfrm>
            <a:off x="499400" y="353962"/>
            <a:ext cx="7586403" cy="4047262"/>
          </a:xfrm>
          <a:prstGeom prst="rect">
            <a:avLst/>
          </a:prstGeom>
        </p:spPr>
        <p:txBody>
          <a:bodyPr wrap="square" lIns="0" tIns="0" rIns="0" bIns="0" rtlCol="0">
            <a:spAutoFit/>
          </a:bodyPr>
          <a:lstStyle/>
          <a:p>
            <a:pPr algn="l"/>
            <a:r>
              <a:rPr lang="en-US" sz="1100" b="1" dirty="0" smtClean="0">
                <a:solidFill>
                  <a:schemeClr val="tx2"/>
                </a:solidFill>
              </a:rPr>
              <a:t>Online Video tutorial</a:t>
            </a:r>
          </a:p>
          <a:p>
            <a:pPr algn="l"/>
            <a:endParaRPr lang="en-US" sz="1100" dirty="0">
              <a:solidFill>
                <a:schemeClr val="tx2"/>
              </a:solidFill>
            </a:endParaRPr>
          </a:p>
          <a:p>
            <a:r>
              <a:rPr lang="en-US" sz="1100" dirty="0">
                <a:hlinkClick r:id="rId2"/>
              </a:rPr>
              <a:t>https://</a:t>
            </a:r>
            <a:r>
              <a:rPr lang="en-US" sz="1100" dirty="0" smtClean="0">
                <a:hlinkClick r:id="rId2"/>
              </a:rPr>
              <a:t>www.youtube.com/watch?v=FX322RVNGj4</a:t>
            </a:r>
            <a:endParaRPr lang="en-US" sz="1100" dirty="0" smtClean="0"/>
          </a:p>
          <a:p>
            <a:r>
              <a:rPr lang="en-US" sz="1100" dirty="0">
                <a:hlinkClick r:id="rId3"/>
              </a:rPr>
              <a:t>https://www.youtube.com/watch?v=Lxd6JMMxuwo</a:t>
            </a:r>
            <a:endParaRPr lang="en-US" sz="1100" dirty="0" smtClean="0">
              <a:solidFill>
                <a:schemeClr val="tx2"/>
              </a:solidFill>
            </a:endParaRPr>
          </a:p>
          <a:p>
            <a:pPr algn="l"/>
            <a:endParaRPr lang="en-US" sz="1100" dirty="0">
              <a:solidFill>
                <a:schemeClr val="tx2"/>
              </a:solidFill>
            </a:endParaRPr>
          </a:p>
          <a:p>
            <a:pPr algn="l"/>
            <a:r>
              <a:rPr lang="en-US" sz="1100" b="1" dirty="0" smtClean="0">
                <a:solidFill>
                  <a:schemeClr val="tx2"/>
                </a:solidFill>
              </a:rPr>
              <a:t>Jenkins User Documentation</a:t>
            </a:r>
          </a:p>
          <a:p>
            <a:pPr algn="l"/>
            <a:endParaRPr lang="en-US" sz="1100" dirty="0" smtClean="0">
              <a:solidFill>
                <a:schemeClr val="tx2"/>
              </a:solidFill>
            </a:endParaRPr>
          </a:p>
          <a:p>
            <a:r>
              <a:rPr lang="en-US" sz="1100" dirty="0" smtClean="0">
                <a:hlinkClick r:id="rId4"/>
              </a:rPr>
              <a:t>https</a:t>
            </a:r>
            <a:r>
              <a:rPr lang="en-US" sz="1100" dirty="0">
                <a:hlinkClick r:id="rId4"/>
              </a:rPr>
              <a:t>://www.jenkins.io/doc</a:t>
            </a:r>
            <a:r>
              <a:rPr lang="en-US" sz="1100" dirty="0" smtClean="0">
                <a:hlinkClick r:id="rId4"/>
              </a:rPr>
              <a:t>/</a:t>
            </a:r>
            <a:endParaRPr lang="en-US" sz="1100" dirty="0" smtClean="0"/>
          </a:p>
          <a:p>
            <a:endParaRPr lang="en-US" sz="1100" dirty="0"/>
          </a:p>
          <a:p>
            <a:r>
              <a:rPr lang="en-US" sz="1100" b="1" dirty="0">
                <a:solidFill>
                  <a:schemeClr val="tx2"/>
                </a:solidFill>
              </a:rPr>
              <a:t>Jenkins Handbooks</a:t>
            </a:r>
          </a:p>
          <a:p>
            <a:endParaRPr lang="en-US" sz="1100" dirty="0"/>
          </a:p>
          <a:p>
            <a:r>
              <a:rPr lang="en-US" sz="1100" dirty="0">
                <a:hlinkClick r:id="rId5"/>
              </a:rPr>
              <a:t>https</a:t>
            </a:r>
            <a:r>
              <a:rPr lang="en-US" sz="1100" dirty="0" smtClean="0">
                <a:hlinkClick r:id="rId5"/>
              </a:rPr>
              <a:t>://www.jenkins.io/doc/book/</a:t>
            </a:r>
            <a:endParaRPr lang="en-US" sz="1100" dirty="0" smtClean="0"/>
          </a:p>
          <a:p>
            <a:r>
              <a:rPr lang="en-US" sz="1100" dirty="0" smtClean="0">
                <a:hlinkClick r:id="rId6"/>
              </a:rPr>
              <a:t>https://www.jenkins.io/user-handbook.pdf</a:t>
            </a:r>
            <a:endParaRPr lang="en-US" sz="1100" dirty="0" smtClean="0"/>
          </a:p>
          <a:p>
            <a:endParaRPr lang="en-US" sz="1100" dirty="0" smtClean="0">
              <a:solidFill>
                <a:schemeClr val="tx2"/>
              </a:solidFill>
            </a:endParaRPr>
          </a:p>
          <a:p>
            <a:pPr algn="l"/>
            <a:r>
              <a:rPr lang="en-US" sz="1100" b="1" dirty="0" smtClean="0">
                <a:solidFill>
                  <a:schemeClr val="tx2"/>
                </a:solidFill>
              </a:rPr>
              <a:t>Jenkins Vs Other Tools</a:t>
            </a:r>
          </a:p>
          <a:p>
            <a:pPr algn="l"/>
            <a:endParaRPr lang="en-US" sz="1100" dirty="0">
              <a:solidFill>
                <a:schemeClr val="tx2"/>
              </a:solidFill>
            </a:endParaRPr>
          </a:p>
          <a:p>
            <a:r>
              <a:rPr lang="en-US" sz="1100" dirty="0">
                <a:hlinkClick r:id="rId7"/>
              </a:rPr>
              <a:t>https://www.altexsoft.com/blog/engineering/comparison-of-most-popular-continuous-integration-tools-jenkins-teamcity-bamboo-travis-ci-and-more</a:t>
            </a:r>
            <a:r>
              <a:rPr lang="en-US" sz="1100" dirty="0" smtClean="0">
                <a:hlinkClick r:id="rId7"/>
              </a:rPr>
              <a:t>/</a:t>
            </a:r>
            <a:endParaRPr lang="en-US" sz="1100" dirty="0" smtClean="0"/>
          </a:p>
          <a:p>
            <a:endParaRPr lang="en-US" sz="1100" dirty="0"/>
          </a:p>
          <a:p>
            <a:r>
              <a:rPr lang="en-US" sz="1100" b="1" dirty="0" smtClean="0">
                <a:solidFill>
                  <a:schemeClr val="accent5"/>
                </a:solidFill>
              </a:rPr>
              <a:t>Jenkins on Cloud</a:t>
            </a:r>
          </a:p>
          <a:p>
            <a:endParaRPr lang="en-US" sz="1100" dirty="0"/>
          </a:p>
          <a:p>
            <a:r>
              <a:rPr lang="en-US" sz="1100" dirty="0">
                <a:hlinkClick r:id="rId8"/>
              </a:rPr>
              <a:t>https://geekflare.com/jenkins-hosting-platform/</a:t>
            </a:r>
            <a:endParaRPr lang="en-US" sz="1100" dirty="0" smtClean="0"/>
          </a:p>
          <a:p>
            <a:endParaRPr lang="en-US" sz="1400" dirty="0" smtClean="0">
              <a:solidFill>
                <a:schemeClr val="tx2"/>
              </a:solidFill>
            </a:endParaRPr>
          </a:p>
        </p:txBody>
      </p:sp>
      <p:sp>
        <p:nvSpPr>
          <p:cNvPr id="5" name="Pentagon 4"/>
          <p:cNvSpPr/>
          <p:nvPr/>
        </p:nvSpPr>
        <p:spPr>
          <a:xfrm>
            <a:off x="904568" y="628345"/>
            <a:ext cx="978408" cy="230832"/>
          </a:xfrm>
          <a:prstGeom prst="homePlate">
            <a:avLst/>
          </a:prstGeom>
        </p:spPr>
        <p:txBody>
          <a:bodyPr wrap="square" rtlCol="0" anchor="ctr">
            <a:spAutoFit/>
          </a:bodyPr>
          <a:lstStyle/>
          <a:p>
            <a:pPr algn="ctr"/>
            <a:r>
              <a:rPr lang="en-US" sz="900" dirty="0" smtClean="0">
                <a:solidFill>
                  <a:schemeClr val="tx2"/>
                </a:solidFill>
              </a:rPr>
              <a:t>`</a:t>
            </a:r>
            <a:endParaRPr lang="en-US" sz="900" dirty="0">
              <a:solidFill>
                <a:schemeClr val="tx2"/>
              </a:solidFill>
            </a:endParaRPr>
          </a:p>
        </p:txBody>
      </p:sp>
      <p:sp>
        <p:nvSpPr>
          <p:cNvPr id="6" name="Pentagon 5"/>
          <p:cNvSpPr/>
          <p:nvPr/>
        </p:nvSpPr>
        <p:spPr>
          <a:xfrm>
            <a:off x="0" y="353962"/>
            <a:ext cx="2448232" cy="274383"/>
          </a:xfrm>
          <a:prstGeom prst="homePlate">
            <a:avLst/>
          </a:prstGeom>
        </p:spPr>
        <p:txBody>
          <a:bodyPr wrap="square" rtlCol="0" anchor="ctr">
            <a:spAutoFit/>
          </a:bodyPr>
          <a:lstStyle/>
          <a:p>
            <a:pPr algn="ctr"/>
            <a:endParaRPr lang="en-US" sz="900" dirty="0">
              <a:solidFill>
                <a:schemeClr val="tx2"/>
              </a:solidFill>
            </a:endParaRPr>
          </a:p>
        </p:txBody>
      </p:sp>
      <p:sp>
        <p:nvSpPr>
          <p:cNvPr id="7" name="Pentagon 6"/>
          <p:cNvSpPr/>
          <p:nvPr/>
        </p:nvSpPr>
        <p:spPr>
          <a:xfrm>
            <a:off x="3018503" y="285135"/>
            <a:ext cx="1274098" cy="343210"/>
          </a:xfrm>
          <a:prstGeom prst="homePlate">
            <a:avLst/>
          </a:prstGeom>
        </p:spPr>
        <p:txBody>
          <a:bodyPr wrap="square" rtlCol="0" anchor="ctr">
            <a:spAutoFit/>
          </a:bodyPr>
          <a:lstStyle/>
          <a:p>
            <a:pPr algn="ctr"/>
            <a:endParaRPr lang="en-US" sz="900" dirty="0">
              <a:solidFill>
                <a:schemeClr val="tx2"/>
              </a:solidFill>
            </a:endParaRPr>
          </a:p>
        </p:txBody>
      </p:sp>
      <p:pic>
        <p:nvPicPr>
          <p:cNvPr id="8" name="Picture 7"/>
          <p:cNvPicPr>
            <a:picLocks noChangeAspect="1"/>
          </p:cNvPicPr>
          <p:nvPr/>
        </p:nvPicPr>
        <p:blipFill>
          <a:blip r:embed="rId9"/>
          <a:stretch>
            <a:fillRect/>
          </a:stretch>
        </p:blipFill>
        <p:spPr>
          <a:xfrm>
            <a:off x="8521519" y="86169"/>
            <a:ext cx="553065" cy="598466"/>
          </a:xfrm>
          <a:prstGeom prst="rect">
            <a:avLst/>
          </a:prstGeom>
        </p:spPr>
      </p:pic>
    </p:spTree>
    <p:extLst>
      <p:ext uri="{BB962C8B-B14F-4D97-AF65-F5344CB8AC3E}">
        <p14:creationId xmlns:p14="http://schemas.microsoft.com/office/powerpoint/2010/main" val="2925370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a:xfrm>
            <a:off x="391633" y="1665888"/>
            <a:ext cx="4069701" cy="609398"/>
          </a:xfrm>
        </p:spPr>
        <p:txBody>
          <a:bodyPr/>
          <a:lstStyle/>
          <a:p>
            <a:r>
              <a:rPr lang="en-US" sz="4400" dirty="0"/>
              <a:t>Thank You</a:t>
            </a:r>
          </a:p>
        </p:txBody>
      </p:sp>
      <p:sp>
        <p:nvSpPr>
          <p:cNvPr id="6" name="Text Placeholder 5"/>
          <p:cNvSpPr>
            <a:spLocks noGrp="1"/>
          </p:cNvSpPr>
          <p:nvPr>
            <p:ph type="body" sz="quarter" idx="11"/>
          </p:nvPr>
        </p:nvSpPr>
        <p:spPr/>
        <p:txBody>
          <a:bodyPr/>
          <a:lstStyle/>
          <a:p>
            <a:r>
              <a:rPr lang="en-US" dirty="0" smtClean="0"/>
              <a:t>Engineering Excellence Team</a:t>
            </a:r>
            <a:endParaRPr lang="en-US" dirty="0"/>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262140" y="194049"/>
            <a:ext cx="8417052" cy="621030"/>
          </a:xfrm>
        </p:spPr>
        <p:txBody>
          <a:bodyPr/>
          <a:lstStyle/>
          <a:p>
            <a:pPr defTabSz="457200"/>
            <a:r>
              <a:rPr lang="en-US" dirty="0" smtClean="0"/>
              <a:t>       		</a:t>
            </a:r>
            <a:endParaRPr lang="en-US" sz="1100" dirty="0">
              <a:solidFill>
                <a:schemeClr val="tx2"/>
              </a:solidFill>
              <a:latin typeface="+mn-lt"/>
              <a:ea typeface="+mn-ea"/>
              <a:cs typeface="+mn-cs"/>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11" name="Rectangle 10"/>
          <p:cNvSpPr/>
          <p:nvPr/>
        </p:nvSpPr>
        <p:spPr>
          <a:xfrm>
            <a:off x="295965" y="402794"/>
            <a:ext cx="8552070" cy="261610"/>
          </a:xfrm>
          <a:prstGeom prst="rect">
            <a:avLst/>
          </a:prstGeom>
        </p:spPr>
        <p:txBody>
          <a:bodyPr wrap="square">
            <a:spAutoFit/>
          </a:bodyPr>
          <a:lstStyle/>
          <a:p>
            <a:r>
              <a:rPr lang="en-US" sz="1100" b="1" dirty="0">
                <a:solidFill>
                  <a:schemeClr val="tx2"/>
                </a:solidFill>
              </a:rPr>
              <a:t>Step 3: </a:t>
            </a:r>
            <a:r>
              <a:rPr lang="en-US" sz="1100" dirty="0">
                <a:solidFill>
                  <a:schemeClr val="tx2"/>
                </a:solidFill>
              </a:rPr>
              <a:t>In the Plugins Page</a:t>
            </a:r>
            <a:endParaRPr lang="en-US" sz="800" dirty="0">
              <a:solidFill>
                <a:schemeClr val="tx2"/>
              </a:solidFill>
              <a:cs typeface="Calibri" panose="020F0502020204030204" pitchFamily="34" charset="0"/>
            </a:endParaRPr>
          </a:p>
        </p:txBody>
      </p:sp>
      <p:sp>
        <p:nvSpPr>
          <p:cNvPr id="4" name="Rectangle 3"/>
          <p:cNvSpPr/>
          <p:nvPr/>
        </p:nvSpPr>
        <p:spPr>
          <a:xfrm>
            <a:off x="260249" y="713097"/>
            <a:ext cx="4582160" cy="1323439"/>
          </a:xfrm>
          <a:prstGeom prst="rect">
            <a:avLst/>
          </a:prstGeom>
        </p:spPr>
        <p:txBody>
          <a:bodyPr wrap="square">
            <a:spAutoFit/>
          </a:bodyPr>
          <a:lstStyle/>
          <a:p>
            <a:pPr>
              <a:buFont typeface="+mj-lt"/>
              <a:buAutoNum type="arabicPeriod"/>
            </a:pPr>
            <a:r>
              <a:rPr lang="en-US" sz="1000" dirty="0">
                <a:solidFill>
                  <a:srgbClr val="222222"/>
                </a:solidFill>
                <a:latin typeface="Source Sans Pro"/>
              </a:rPr>
              <a:t>Select the GIT Plugin</a:t>
            </a:r>
          </a:p>
          <a:p>
            <a:pPr>
              <a:buFont typeface="+mj-lt"/>
              <a:buAutoNum type="arabicPeriod"/>
            </a:pPr>
            <a:r>
              <a:rPr lang="en-US" sz="1000" dirty="0">
                <a:solidFill>
                  <a:srgbClr val="222222"/>
                </a:solidFill>
                <a:latin typeface="Source Sans Pro"/>
              </a:rPr>
              <a:t>Click on </a:t>
            </a:r>
            <a:r>
              <a:rPr lang="en-US" sz="1000" b="1" dirty="0">
                <a:solidFill>
                  <a:srgbClr val="222222"/>
                </a:solidFill>
                <a:latin typeface="Source Sans Pro"/>
              </a:rPr>
              <a:t>Install without restart. </a:t>
            </a:r>
            <a:r>
              <a:rPr lang="en-US" sz="1000" dirty="0">
                <a:solidFill>
                  <a:srgbClr val="222222"/>
                </a:solidFill>
                <a:latin typeface="Source Sans Pro"/>
              </a:rPr>
              <a:t>The plugin will take a few moments to finish downloading depending on your internet connection, and will be installed automatically.</a:t>
            </a:r>
          </a:p>
          <a:p>
            <a:pPr>
              <a:buFont typeface="+mj-lt"/>
              <a:buAutoNum type="arabicPeriod"/>
            </a:pPr>
            <a:r>
              <a:rPr lang="en-US" sz="1000" dirty="0">
                <a:solidFill>
                  <a:srgbClr val="222222"/>
                </a:solidFill>
                <a:latin typeface="Source Sans Pro"/>
              </a:rPr>
              <a:t>You can also select the option </a:t>
            </a:r>
            <a:r>
              <a:rPr lang="en-US" sz="1000" b="1" dirty="0">
                <a:solidFill>
                  <a:srgbClr val="222222"/>
                </a:solidFill>
                <a:latin typeface="Source Sans Pro"/>
              </a:rPr>
              <a:t>Download now and Install after restart </a:t>
            </a:r>
            <a:r>
              <a:rPr lang="en-US" sz="1000" dirty="0">
                <a:solidFill>
                  <a:srgbClr val="222222"/>
                </a:solidFill>
                <a:latin typeface="Source Sans Pro"/>
              </a:rPr>
              <a:t>button. In which plugin is installed after restart</a:t>
            </a:r>
          </a:p>
          <a:p>
            <a:pPr>
              <a:buFont typeface="+mj-lt"/>
              <a:buAutoNum type="arabicPeriod"/>
            </a:pPr>
            <a:r>
              <a:rPr lang="en-US" sz="1000" dirty="0">
                <a:solidFill>
                  <a:srgbClr val="222222"/>
                </a:solidFill>
                <a:latin typeface="Source Sans Pro"/>
              </a:rPr>
              <a:t>You will be shown a "No updates available" message if you already have the </a:t>
            </a:r>
            <a:r>
              <a:rPr lang="en-US" sz="1000" dirty="0" err="1">
                <a:solidFill>
                  <a:srgbClr val="222222"/>
                </a:solidFill>
                <a:latin typeface="Source Sans Pro"/>
              </a:rPr>
              <a:t>Git</a:t>
            </a:r>
            <a:r>
              <a:rPr lang="en-US" sz="1000" dirty="0">
                <a:solidFill>
                  <a:srgbClr val="222222"/>
                </a:solidFill>
                <a:latin typeface="Source Sans Pro"/>
              </a:rPr>
              <a:t> plugin installed.</a:t>
            </a:r>
            <a:endParaRPr lang="en-US" sz="1000" b="0" i="0" dirty="0">
              <a:solidFill>
                <a:srgbClr val="222222"/>
              </a:solidFill>
              <a:effectLst/>
              <a:latin typeface="Source Sans Pro"/>
            </a:endParaRPr>
          </a:p>
        </p:txBody>
      </p:sp>
      <p:pic>
        <p:nvPicPr>
          <p:cNvPr id="4098" name="Picture 2" descr="https://www.guru99.com/images/1/091318_0440_JenkinsGitH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65" y="2279853"/>
            <a:ext cx="4332207" cy="2086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26228" y="1145733"/>
            <a:ext cx="4572000" cy="369332"/>
          </a:xfrm>
          <a:prstGeom prst="rect">
            <a:avLst/>
          </a:prstGeom>
        </p:spPr>
        <p:txBody>
          <a:bodyPr>
            <a:spAutoFit/>
          </a:bodyPr>
          <a:lstStyle/>
          <a:p>
            <a:r>
              <a:rPr lang="en-US" sz="900" b="1" dirty="0">
                <a:solidFill>
                  <a:srgbClr val="222222"/>
                </a:solidFill>
                <a:latin typeface="Source Sans Pro"/>
              </a:rPr>
              <a:t>Step 4:</a:t>
            </a:r>
            <a:r>
              <a:rPr lang="en-US" sz="900" dirty="0">
                <a:solidFill>
                  <a:srgbClr val="222222"/>
                </a:solidFill>
                <a:latin typeface="Source Sans Pro"/>
              </a:rPr>
              <a:t> Once the plugins have been installed, go to </a:t>
            </a:r>
            <a:r>
              <a:rPr lang="en-US" sz="900" b="1" dirty="0">
                <a:solidFill>
                  <a:srgbClr val="222222"/>
                </a:solidFill>
                <a:latin typeface="Source Sans Pro"/>
              </a:rPr>
              <a:t>Manage Jenkins </a:t>
            </a:r>
            <a:r>
              <a:rPr lang="en-US" sz="900" dirty="0">
                <a:solidFill>
                  <a:srgbClr val="222222"/>
                </a:solidFill>
                <a:latin typeface="Source Sans Pro"/>
              </a:rPr>
              <a:t>on your </a:t>
            </a:r>
            <a:endParaRPr lang="en-US" sz="900" dirty="0" smtClean="0">
              <a:solidFill>
                <a:srgbClr val="222222"/>
              </a:solidFill>
              <a:latin typeface="Source Sans Pro"/>
            </a:endParaRPr>
          </a:p>
          <a:p>
            <a:r>
              <a:rPr lang="en-US" sz="900" dirty="0" smtClean="0">
                <a:solidFill>
                  <a:srgbClr val="222222"/>
                </a:solidFill>
                <a:latin typeface="Source Sans Pro"/>
              </a:rPr>
              <a:t>Jenkins </a:t>
            </a:r>
            <a:r>
              <a:rPr lang="en-US" sz="900" dirty="0">
                <a:solidFill>
                  <a:srgbClr val="222222"/>
                </a:solidFill>
                <a:latin typeface="Source Sans Pro"/>
              </a:rPr>
              <a:t>dashboard. You will see your plugins listed among the rest.</a:t>
            </a:r>
            <a:endParaRPr lang="en-US" sz="900" dirty="0"/>
          </a:p>
        </p:txBody>
      </p:sp>
      <p:pic>
        <p:nvPicPr>
          <p:cNvPr id="4100" name="Picture 4" descr="https://www.guru99.com/images/1/091318_0440_JenkinsGitH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430" y="2226570"/>
            <a:ext cx="4230636" cy="1602677"/>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4454365" y="2719143"/>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93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7</a:t>
            </a:fld>
            <a:endParaRPr lang="en-US" dirty="0"/>
          </a:p>
        </p:txBody>
      </p:sp>
      <p:sp>
        <p:nvSpPr>
          <p:cNvPr id="5" name="Rectangle 4"/>
          <p:cNvSpPr/>
          <p:nvPr/>
        </p:nvSpPr>
        <p:spPr>
          <a:xfrm>
            <a:off x="4680404" y="151010"/>
            <a:ext cx="4572000" cy="400110"/>
          </a:xfrm>
          <a:prstGeom prst="rect">
            <a:avLst/>
          </a:prstGeom>
        </p:spPr>
        <p:txBody>
          <a:bodyPr>
            <a:spAutoFit/>
          </a:bodyPr>
          <a:lstStyle/>
          <a:p>
            <a:r>
              <a:rPr lang="en-US" sz="1000" b="1" dirty="0">
                <a:solidFill>
                  <a:schemeClr val="tx2"/>
                </a:solidFill>
              </a:rPr>
              <a:t>Step </a:t>
            </a:r>
            <a:r>
              <a:rPr lang="en-US" sz="1000" b="1" dirty="0" smtClean="0">
                <a:solidFill>
                  <a:schemeClr val="tx2"/>
                </a:solidFill>
              </a:rPr>
              <a:t>6)</a:t>
            </a:r>
            <a:r>
              <a:rPr lang="en-US" sz="1000" b="1" dirty="0">
                <a:solidFill>
                  <a:schemeClr val="tx2"/>
                </a:solidFill>
              </a:rPr>
              <a:t> </a:t>
            </a:r>
            <a:r>
              <a:rPr lang="en-US" sz="1000" dirty="0">
                <a:solidFill>
                  <a:schemeClr val="tx2"/>
                </a:solidFill>
              </a:rPr>
              <a:t>Enter the item name, select job type and click </a:t>
            </a:r>
            <a:r>
              <a:rPr lang="en-US" sz="1000" b="1" dirty="0">
                <a:solidFill>
                  <a:schemeClr val="tx2"/>
                </a:solidFill>
              </a:rPr>
              <a:t>OK</a:t>
            </a:r>
            <a:r>
              <a:rPr lang="en-US" sz="1000" dirty="0">
                <a:solidFill>
                  <a:schemeClr val="tx2"/>
                </a:solidFill>
              </a:rPr>
              <a:t>. We shall create a Freestyle project as an example.</a:t>
            </a:r>
            <a:endParaRPr lang="en-US" sz="100" dirty="0">
              <a:solidFill>
                <a:schemeClr val="tx2"/>
              </a:solidFill>
            </a:endParaRPr>
          </a:p>
        </p:txBody>
      </p:sp>
      <p:sp>
        <p:nvSpPr>
          <p:cNvPr id="13" name="Rectangle 12"/>
          <p:cNvSpPr/>
          <p:nvPr/>
        </p:nvSpPr>
        <p:spPr>
          <a:xfrm>
            <a:off x="136276" y="151010"/>
            <a:ext cx="4572000" cy="877163"/>
          </a:xfrm>
          <a:prstGeom prst="rect">
            <a:avLst/>
          </a:prstGeom>
        </p:spPr>
        <p:txBody>
          <a:bodyPr>
            <a:spAutoFit/>
          </a:bodyPr>
          <a:lstStyle/>
          <a:p>
            <a:r>
              <a:rPr lang="en-US" sz="1000" b="1" dirty="0">
                <a:solidFill>
                  <a:schemeClr val="tx2"/>
                </a:solidFill>
              </a:rPr>
              <a:t>Step </a:t>
            </a:r>
            <a:r>
              <a:rPr lang="en-US" sz="1000" b="1" dirty="0" smtClean="0">
                <a:solidFill>
                  <a:schemeClr val="tx2"/>
                </a:solidFill>
              </a:rPr>
              <a:t>5)</a:t>
            </a:r>
            <a:r>
              <a:rPr lang="en-US" sz="1000" b="1" dirty="0">
                <a:solidFill>
                  <a:schemeClr val="tx2"/>
                </a:solidFill>
              </a:rPr>
              <a:t> </a:t>
            </a:r>
            <a:r>
              <a:rPr lang="en-US" sz="1000" dirty="0">
                <a:solidFill>
                  <a:schemeClr val="tx2"/>
                </a:solidFill>
              </a:rPr>
              <a:t>Create a new job in Jenkins, open the Jenkins dashboard with your Jenkins URL. For example, </a:t>
            </a:r>
            <a:r>
              <a:rPr lang="en-US" sz="1000" dirty="0">
                <a:solidFill>
                  <a:schemeClr val="tx2"/>
                </a:solidFill>
                <a:hlinkClick r:id="rId3"/>
              </a:rPr>
              <a:t>http://localhost:8080</a:t>
            </a:r>
            <a:r>
              <a:rPr lang="en-US" sz="1000" dirty="0" smtClean="0">
                <a:solidFill>
                  <a:schemeClr val="tx2"/>
                </a:solidFill>
                <a:hlinkClick r:id="rId3"/>
              </a:rPr>
              <a:t>/</a:t>
            </a:r>
            <a:endParaRPr lang="en-US" sz="1000" dirty="0" smtClean="0">
              <a:solidFill>
                <a:schemeClr val="tx2"/>
              </a:solidFill>
            </a:endParaRPr>
          </a:p>
          <a:p>
            <a:endParaRPr lang="en-US" sz="1000" b="0" i="0" dirty="0">
              <a:solidFill>
                <a:schemeClr val="tx2"/>
              </a:solidFill>
              <a:effectLst/>
              <a:latin typeface="Arial" panose="020B0604020202020204" pitchFamily="34" charset="0"/>
            </a:endParaRPr>
          </a:p>
          <a:p>
            <a:endParaRPr lang="en-US" sz="1000" dirty="0" smtClean="0">
              <a:solidFill>
                <a:schemeClr val="tx2"/>
              </a:solidFill>
              <a:latin typeface="Arial" panose="020B0604020202020204" pitchFamily="34" charset="0"/>
            </a:endParaRPr>
          </a:p>
          <a:p>
            <a:r>
              <a:rPr lang="en-US" sz="1050" dirty="0">
                <a:solidFill>
                  <a:schemeClr val="tx2"/>
                </a:solidFill>
              </a:rPr>
              <a:t>Click on </a:t>
            </a:r>
            <a:r>
              <a:rPr lang="en-US" sz="1050" b="1" dirty="0">
                <a:solidFill>
                  <a:schemeClr val="tx2"/>
                </a:solidFill>
              </a:rPr>
              <a:t>create new jobs</a:t>
            </a:r>
            <a:r>
              <a:rPr lang="en-US" sz="1050" dirty="0">
                <a:solidFill>
                  <a:schemeClr val="tx2"/>
                </a:solidFill>
              </a:rPr>
              <a:t>:</a:t>
            </a:r>
            <a:endParaRPr lang="en-US" sz="100" b="0" i="0" dirty="0">
              <a:solidFill>
                <a:schemeClr val="tx2"/>
              </a:solidFill>
              <a:effectLst/>
              <a:latin typeface="Arial" panose="020B0604020202020204" pitchFamily="34" charset="0"/>
            </a:endParaRPr>
          </a:p>
        </p:txBody>
      </p:sp>
      <p:sp>
        <p:nvSpPr>
          <p:cNvPr id="18" name="Right Arrow 17"/>
          <p:cNvSpPr/>
          <p:nvPr/>
        </p:nvSpPr>
        <p:spPr>
          <a:xfrm>
            <a:off x="4253801" y="3461758"/>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www.guru99.com/images/1/091318_0440_JenkinsGitH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945" y="1324294"/>
            <a:ext cx="2960885" cy="9184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guru99.com/images/1/091318_0440_JenkinsGitH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51120"/>
            <a:ext cx="3807282" cy="189072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36276" y="2502637"/>
            <a:ext cx="4572000" cy="400110"/>
          </a:xfrm>
          <a:prstGeom prst="rect">
            <a:avLst/>
          </a:prstGeom>
        </p:spPr>
        <p:txBody>
          <a:bodyPr>
            <a:spAutoFit/>
          </a:bodyPr>
          <a:lstStyle/>
          <a:p>
            <a:r>
              <a:rPr lang="en-US" sz="1000" b="1" dirty="0" smtClean="0">
                <a:solidFill>
                  <a:schemeClr val="tx2"/>
                </a:solidFill>
              </a:rPr>
              <a:t>Step </a:t>
            </a:r>
            <a:r>
              <a:rPr lang="en-US" sz="1000" b="1" dirty="0">
                <a:solidFill>
                  <a:schemeClr val="tx2"/>
                </a:solidFill>
              </a:rPr>
              <a:t>7</a:t>
            </a:r>
            <a:r>
              <a:rPr lang="en-US" sz="1000" b="1" dirty="0" smtClean="0">
                <a:solidFill>
                  <a:schemeClr val="tx2"/>
                </a:solidFill>
              </a:rPr>
              <a:t>)</a:t>
            </a:r>
            <a:r>
              <a:rPr lang="en-US" sz="1000" b="1" dirty="0">
                <a:solidFill>
                  <a:schemeClr val="tx2"/>
                </a:solidFill>
              </a:rPr>
              <a:t> </a:t>
            </a:r>
            <a:r>
              <a:rPr lang="en-US" sz="1000" dirty="0">
                <a:solidFill>
                  <a:schemeClr val="tx2"/>
                </a:solidFill>
              </a:rPr>
              <a:t>Once you click </a:t>
            </a:r>
            <a:r>
              <a:rPr lang="en-US" sz="1000" b="1" dirty="0">
                <a:solidFill>
                  <a:schemeClr val="tx2"/>
                </a:solidFill>
              </a:rPr>
              <a:t>OK, </a:t>
            </a:r>
            <a:r>
              <a:rPr lang="en-US" sz="1000" dirty="0">
                <a:solidFill>
                  <a:schemeClr val="tx2"/>
                </a:solidFill>
              </a:rPr>
              <a:t>the page will be redirected to its project form. Here you will need to enter the project information</a:t>
            </a:r>
            <a:r>
              <a:rPr lang="en-US" sz="1000" dirty="0" smtClean="0">
                <a:solidFill>
                  <a:schemeClr val="tx2"/>
                </a:solidFill>
              </a:rPr>
              <a:t>:</a:t>
            </a:r>
            <a:endParaRPr lang="en-US" sz="400" dirty="0" smtClean="0">
              <a:solidFill>
                <a:schemeClr val="tx2"/>
              </a:solidFill>
            </a:endParaRPr>
          </a:p>
        </p:txBody>
      </p:sp>
      <p:sp>
        <p:nvSpPr>
          <p:cNvPr id="17" name="Rectangle 16"/>
          <p:cNvSpPr/>
          <p:nvPr/>
        </p:nvSpPr>
        <p:spPr>
          <a:xfrm>
            <a:off x="4572000" y="2502637"/>
            <a:ext cx="4572000" cy="523220"/>
          </a:xfrm>
          <a:prstGeom prst="rect">
            <a:avLst/>
          </a:prstGeom>
        </p:spPr>
        <p:txBody>
          <a:bodyPr>
            <a:spAutoFit/>
          </a:bodyPr>
          <a:lstStyle/>
          <a:p>
            <a:r>
              <a:rPr lang="en-US" sz="900" b="1" dirty="0">
                <a:solidFill>
                  <a:schemeClr val="tx2"/>
                </a:solidFill>
              </a:rPr>
              <a:t>Step </a:t>
            </a:r>
            <a:r>
              <a:rPr lang="en-US" sz="900" b="1" dirty="0" smtClean="0">
                <a:solidFill>
                  <a:schemeClr val="tx2"/>
                </a:solidFill>
              </a:rPr>
              <a:t>8)</a:t>
            </a:r>
            <a:r>
              <a:rPr lang="en-US" sz="900" b="1" dirty="0">
                <a:solidFill>
                  <a:schemeClr val="tx2"/>
                </a:solidFill>
              </a:rPr>
              <a:t> </a:t>
            </a:r>
            <a:r>
              <a:rPr lang="en-US" sz="900" dirty="0">
                <a:solidFill>
                  <a:schemeClr val="tx2"/>
                </a:solidFill>
              </a:rPr>
              <a:t>You will see a </a:t>
            </a:r>
            <a:r>
              <a:rPr lang="en-US" sz="900" b="1" dirty="0" err="1">
                <a:solidFill>
                  <a:schemeClr val="tx2"/>
                </a:solidFill>
              </a:rPr>
              <a:t>Git</a:t>
            </a:r>
            <a:r>
              <a:rPr lang="en-US" sz="900" b="1" dirty="0">
                <a:solidFill>
                  <a:schemeClr val="tx2"/>
                </a:solidFill>
              </a:rPr>
              <a:t> </a:t>
            </a:r>
            <a:r>
              <a:rPr lang="en-US" sz="900" dirty="0">
                <a:solidFill>
                  <a:schemeClr val="tx2"/>
                </a:solidFill>
              </a:rPr>
              <a:t>option under </a:t>
            </a:r>
            <a:r>
              <a:rPr lang="en-US" sz="900" b="1" dirty="0">
                <a:solidFill>
                  <a:schemeClr val="tx2"/>
                </a:solidFill>
              </a:rPr>
              <a:t>Source Code Management </a:t>
            </a:r>
            <a:r>
              <a:rPr lang="en-US" sz="900" dirty="0">
                <a:solidFill>
                  <a:schemeClr val="tx2"/>
                </a:solidFill>
              </a:rPr>
              <a:t>if your </a:t>
            </a:r>
            <a:r>
              <a:rPr lang="en-US" sz="900" dirty="0" err="1">
                <a:solidFill>
                  <a:schemeClr val="tx2"/>
                </a:solidFill>
              </a:rPr>
              <a:t>Git</a:t>
            </a:r>
            <a:r>
              <a:rPr lang="en-US" sz="900" dirty="0">
                <a:solidFill>
                  <a:schemeClr val="tx2"/>
                </a:solidFill>
              </a:rPr>
              <a:t> plugin has been installed in Jenkins:</a:t>
            </a:r>
            <a:endParaRPr lang="en-US" sz="300" b="0" i="0" dirty="0">
              <a:solidFill>
                <a:schemeClr val="tx2"/>
              </a:solidFill>
              <a:effectLst/>
              <a:latin typeface="Arial" panose="020B0604020202020204" pitchFamily="34" charset="0"/>
            </a:endParaRPr>
          </a:p>
          <a:p>
            <a:endParaRPr lang="en-US" sz="1000" dirty="0" smtClean="0">
              <a:solidFill>
                <a:schemeClr val="tx2"/>
              </a:solidFill>
              <a:latin typeface="Arial" panose="020B0604020202020204" pitchFamily="34" charset="0"/>
            </a:endParaRPr>
          </a:p>
        </p:txBody>
      </p:sp>
      <p:pic>
        <p:nvPicPr>
          <p:cNvPr id="2054" name="Picture 6" descr="https://www.guru99.com/images/1/091318_0440_JenkinsGitH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25" y="3222617"/>
            <a:ext cx="3952875" cy="1666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guru99.com/images/1/091318_0440_JenkinsGitH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077182"/>
            <a:ext cx="1909199" cy="9808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21251" y="4056097"/>
            <a:ext cx="4572000" cy="553998"/>
          </a:xfrm>
          <a:prstGeom prst="rect">
            <a:avLst/>
          </a:prstGeom>
        </p:spPr>
        <p:txBody>
          <a:bodyPr>
            <a:spAutoFit/>
          </a:bodyPr>
          <a:lstStyle/>
          <a:p>
            <a:r>
              <a:rPr lang="en-US" sz="1000" dirty="0">
                <a:solidFill>
                  <a:schemeClr val="tx2"/>
                </a:solidFill>
              </a:rPr>
              <a:t>NOTE: If the </a:t>
            </a:r>
            <a:r>
              <a:rPr lang="en-US" sz="1000" b="1" dirty="0" err="1">
                <a:solidFill>
                  <a:schemeClr val="tx2"/>
                </a:solidFill>
              </a:rPr>
              <a:t>Git</a:t>
            </a:r>
            <a:r>
              <a:rPr lang="en-US" sz="1000" b="1" dirty="0">
                <a:solidFill>
                  <a:schemeClr val="tx2"/>
                </a:solidFill>
              </a:rPr>
              <a:t> </a:t>
            </a:r>
            <a:r>
              <a:rPr lang="en-US" sz="1000" dirty="0">
                <a:solidFill>
                  <a:schemeClr val="tx2"/>
                </a:solidFill>
              </a:rPr>
              <a:t>option does not appear, try re-installing the plugins, followed by a restart and a re-login into your Jenkins dashboard.</a:t>
            </a:r>
            <a:r>
              <a:rPr lang="en-US" sz="1000" b="1" dirty="0">
                <a:solidFill>
                  <a:schemeClr val="tx2"/>
                </a:solidFill>
              </a:rPr>
              <a:t> </a:t>
            </a:r>
            <a:r>
              <a:rPr lang="en-US" sz="1000" dirty="0">
                <a:solidFill>
                  <a:schemeClr val="tx2"/>
                </a:solidFill>
              </a:rPr>
              <a:t>You will now be able to see the </a:t>
            </a:r>
            <a:r>
              <a:rPr lang="en-US" sz="1000" b="1" dirty="0" err="1">
                <a:solidFill>
                  <a:schemeClr val="tx2"/>
                </a:solidFill>
              </a:rPr>
              <a:t>Git</a:t>
            </a:r>
            <a:r>
              <a:rPr lang="en-US" sz="1000" b="1" dirty="0">
                <a:solidFill>
                  <a:schemeClr val="tx2"/>
                </a:solidFill>
              </a:rPr>
              <a:t> </a:t>
            </a:r>
            <a:r>
              <a:rPr lang="en-US" sz="1000" dirty="0">
                <a:solidFill>
                  <a:schemeClr val="tx2"/>
                </a:solidFill>
              </a:rPr>
              <a:t>option as mentioned above.</a:t>
            </a:r>
            <a:endParaRPr lang="en-US" sz="200" dirty="0">
              <a:solidFill>
                <a:schemeClr val="tx2"/>
              </a:solidFill>
              <a:latin typeface="Arial" panose="020B0604020202020204" pitchFamily="34" charset="0"/>
            </a:endParaRPr>
          </a:p>
        </p:txBody>
      </p:sp>
      <p:sp>
        <p:nvSpPr>
          <p:cNvPr id="20" name="Right Arrow 19"/>
          <p:cNvSpPr/>
          <p:nvPr/>
        </p:nvSpPr>
        <p:spPr>
          <a:xfrm>
            <a:off x="4189500" y="1580544"/>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6625" y="2441847"/>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76256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8</a:t>
            </a:fld>
            <a:endParaRPr lang="en-US" dirty="0"/>
          </a:p>
        </p:txBody>
      </p:sp>
      <p:sp>
        <p:nvSpPr>
          <p:cNvPr id="5" name="Rectangle 4"/>
          <p:cNvSpPr/>
          <p:nvPr/>
        </p:nvSpPr>
        <p:spPr>
          <a:xfrm>
            <a:off x="4680404" y="151010"/>
            <a:ext cx="4572000" cy="415498"/>
          </a:xfrm>
          <a:prstGeom prst="rect">
            <a:avLst/>
          </a:prstGeom>
        </p:spPr>
        <p:txBody>
          <a:bodyPr>
            <a:spAutoFit/>
          </a:bodyPr>
          <a:lstStyle/>
          <a:p>
            <a:r>
              <a:rPr lang="en-US" sz="1050" b="1" dirty="0">
                <a:solidFill>
                  <a:schemeClr val="tx2"/>
                </a:solidFill>
              </a:rPr>
              <a:t>Step </a:t>
            </a:r>
            <a:r>
              <a:rPr lang="en-US" sz="1050" b="1" dirty="0" smtClean="0">
                <a:solidFill>
                  <a:schemeClr val="tx2"/>
                </a:solidFill>
              </a:rPr>
              <a:t>10)</a:t>
            </a:r>
            <a:r>
              <a:rPr lang="en-US" sz="1050" b="1" dirty="0">
                <a:solidFill>
                  <a:schemeClr val="tx2"/>
                </a:solidFill>
              </a:rPr>
              <a:t> </a:t>
            </a:r>
            <a:r>
              <a:rPr lang="en-US" sz="1050" dirty="0">
                <a:solidFill>
                  <a:schemeClr val="tx2"/>
                </a:solidFill>
              </a:rPr>
              <a:t>You might get an error message the first time you enter the repository URL. For example:</a:t>
            </a:r>
            <a:endParaRPr lang="en-US" sz="200" dirty="0">
              <a:solidFill>
                <a:schemeClr val="tx2"/>
              </a:solidFill>
            </a:endParaRPr>
          </a:p>
        </p:txBody>
      </p:sp>
      <p:sp>
        <p:nvSpPr>
          <p:cNvPr id="13" name="Rectangle 12"/>
          <p:cNvSpPr/>
          <p:nvPr/>
        </p:nvSpPr>
        <p:spPr>
          <a:xfrm>
            <a:off x="136276" y="151010"/>
            <a:ext cx="4572000" cy="415498"/>
          </a:xfrm>
          <a:prstGeom prst="rect">
            <a:avLst/>
          </a:prstGeom>
        </p:spPr>
        <p:txBody>
          <a:bodyPr>
            <a:spAutoFit/>
          </a:bodyPr>
          <a:lstStyle/>
          <a:p>
            <a:r>
              <a:rPr lang="en-US" sz="1100" b="1" dirty="0" smtClean="0">
                <a:solidFill>
                  <a:schemeClr val="tx2"/>
                </a:solidFill>
              </a:rPr>
              <a:t>Step </a:t>
            </a:r>
            <a:r>
              <a:rPr lang="en-US" sz="1100" b="1" dirty="0">
                <a:solidFill>
                  <a:schemeClr val="tx2"/>
                </a:solidFill>
              </a:rPr>
              <a:t>9</a:t>
            </a:r>
            <a:r>
              <a:rPr lang="en-US" sz="1100" b="1" dirty="0" smtClean="0">
                <a:solidFill>
                  <a:schemeClr val="tx2"/>
                </a:solidFill>
              </a:rPr>
              <a:t>)</a:t>
            </a:r>
            <a:r>
              <a:rPr lang="en-US" sz="1100" b="1" dirty="0">
                <a:solidFill>
                  <a:schemeClr val="tx2"/>
                </a:solidFill>
              </a:rPr>
              <a:t> </a:t>
            </a:r>
            <a:r>
              <a:rPr lang="en-US" sz="1100" dirty="0">
                <a:solidFill>
                  <a:schemeClr val="tx2"/>
                </a:solidFill>
              </a:rPr>
              <a:t>Enter the </a:t>
            </a:r>
            <a:r>
              <a:rPr lang="en-US" sz="1100" dirty="0" err="1">
                <a:solidFill>
                  <a:schemeClr val="tx2"/>
                </a:solidFill>
              </a:rPr>
              <a:t>Git</a:t>
            </a:r>
            <a:r>
              <a:rPr lang="en-US" sz="1100" dirty="0">
                <a:solidFill>
                  <a:schemeClr val="tx2"/>
                </a:solidFill>
              </a:rPr>
              <a:t> repository URL to pull the code from GitHub.</a:t>
            </a:r>
            <a:endParaRPr lang="en-US" sz="600" b="0" i="0" dirty="0">
              <a:solidFill>
                <a:schemeClr val="tx2"/>
              </a:solidFill>
              <a:effectLst/>
              <a:latin typeface="Arial" panose="020B0604020202020204" pitchFamily="34" charset="0"/>
            </a:endParaRPr>
          </a:p>
          <a:p>
            <a:endParaRPr lang="en-US" sz="1000" dirty="0" smtClean="0">
              <a:solidFill>
                <a:schemeClr val="tx2"/>
              </a:solidFill>
              <a:latin typeface="Arial" panose="020B0604020202020204" pitchFamily="34" charset="0"/>
            </a:endParaRPr>
          </a:p>
        </p:txBody>
      </p:sp>
      <p:sp>
        <p:nvSpPr>
          <p:cNvPr id="18" name="Right Arrow 17"/>
          <p:cNvSpPr/>
          <p:nvPr/>
        </p:nvSpPr>
        <p:spPr>
          <a:xfrm>
            <a:off x="4253801" y="3461758"/>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6276" y="2502637"/>
            <a:ext cx="4572000" cy="400110"/>
          </a:xfrm>
          <a:prstGeom prst="rect">
            <a:avLst/>
          </a:prstGeom>
        </p:spPr>
        <p:txBody>
          <a:bodyPr>
            <a:spAutoFit/>
          </a:bodyPr>
          <a:lstStyle/>
          <a:p>
            <a:r>
              <a:rPr lang="en-US" sz="1000" dirty="0">
                <a:solidFill>
                  <a:schemeClr val="tx2"/>
                </a:solidFill>
              </a:rPr>
              <a:t>This happens if you do not have </a:t>
            </a:r>
            <a:r>
              <a:rPr lang="en-US" sz="1000" dirty="0" err="1">
                <a:solidFill>
                  <a:schemeClr val="tx2"/>
                </a:solidFill>
              </a:rPr>
              <a:t>Git</a:t>
            </a:r>
            <a:r>
              <a:rPr lang="en-US" sz="1000" b="1" dirty="0">
                <a:solidFill>
                  <a:schemeClr val="tx2"/>
                </a:solidFill>
              </a:rPr>
              <a:t> </a:t>
            </a:r>
            <a:r>
              <a:rPr lang="en-US" sz="1000" dirty="0">
                <a:solidFill>
                  <a:schemeClr val="tx2"/>
                </a:solidFill>
              </a:rPr>
              <a:t>installed in your local machine. To install </a:t>
            </a:r>
            <a:r>
              <a:rPr lang="en-US" sz="1000" dirty="0" err="1">
                <a:solidFill>
                  <a:schemeClr val="tx2"/>
                </a:solidFill>
              </a:rPr>
              <a:t>Git</a:t>
            </a:r>
            <a:r>
              <a:rPr lang="en-US" sz="1000" dirty="0">
                <a:solidFill>
                  <a:schemeClr val="tx2"/>
                </a:solidFill>
              </a:rPr>
              <a:t> in your local machine, go to </a:t>
            </a:r>
            <a:r>
              <a:rPr lang="en-US" sz="1000" dirty="0">
                <a:solidFill>
                  <a:schemeClr val="tx2"/>
                </a:solidFill>
                <a:hlinkClick r:id="rId3"/>
              </a:rPr>
              <a:t>https://git-scm.com/downloads</a:t>
            </a:r>
            <a:endParaRPr lang="en-US" sz="100" dirty="0" smtClean="0">
              <a:solidFill>
                <a:schemeClr val="tx2"/>
              </a:solidFill>
            </a:endParaRPr>
          </a:p>
        </p:txBody>
      </p:sp>
      <p:sp>
        <p:nvSpPr>
          <p:cNvPr id="17" name="Rectangle 16"/>
          <p:cNvSpPr/>
          <p:nvPr/>
        </p:nvSpPr>
        <p:spPr>
          <a:xfrm>
            <a:off x="4572000" y="2502637"/>
            <a:ext cx="4572000" cy="553998"/>
          </a:xfrm>
          <a:prstGeom prst="rect">
            <a:avLst/>
          </a:prstGeom>
        </p:spPr>
        <p:txBody>
          <a:bodyPr>
            <a:spAutoFit/>
          </a:bodyPr>
          <a:lstStyle/>
          <a:p>
            <a:r>
              <a:rPr lang="en-US" sz="1000" dirty="0">
                <a:solidFill>
                  <a:schemeClr val="tx2"/>
                </a:solidFill>
              </a:rPr>
              <a:t>Download the appropriate </a:t>
            </a:r>
            <a:r>
              <a:rPr lang="en-US" sz="1000" dirty="0" err="1">
                <a:solidFill>
                  <a:schemeClr val="tx2"/>
                </a:solidFill>
              </a:rPr>
              <a:t>Git</a:t>
            </a:r>
            <a:r>
              <a:rPr lang="en-US" sz="1000" dirty="0">
                <a:solidFill>
                  <a:schemeClr val="tx2"/>
                </a:solidFill>
              </a:rPr>
              <a:t> file for your Operating System, in this case, Windows, and install it onto your local machine running Jenkins. Complete the onscreen instructions to install GIT.</a:t>
            </a:r>
            <a:endParaRPr lang="en-US" sz="400" dirty="0" smtClean="0">
              <a:solidFill>
                <a:schemeClr val="tx2"/>
              </a:solidFill>
              <a:latin typeface="Arial" panose="020B0604020202020204" pitchFamily="34" charset="0"/>
            </a:endParaRPr>
          </a:p>
        </p:txBody>
      </p:sp>
      <p:sp>
        <p:nvSpPr>
          <p:cNvPr id="20" name="Right Arrow 19"/>
          <p:cNvSpPr/>
          <p:nvPr/>
        </p:nvSpPr>
        <p:spPr>
          <a:xfrm>
            <a:off x="4189500" y="1580544"/>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6625" y="2441847"/>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https://www.guru99.com/images/1/091318_0440_JenkinsGitH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25" y="648349"/>
            <a:ext cx="3852539" cy="1681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uru99.com/images/1/091318_0440_JenkinsGitH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701" y="1035970"/>
            <a:ext cx="4179902" cy="10553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guru99.com/images/1/091318_0440_JenkinsGitH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848" y="3189137"/>
            <a:ext cx="3824253" cy="1517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guru99.com/images/1/091318_0440_JenkinsGitH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0315" y="3084549"/>
            <a:ext cx="2521130" cy="196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001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smtClean="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9</a:t>
            </a:fld>
            <a:endParaRPr lang="en-US" dirty="0"/>
          </a:p>
        </p:txBody>
      </p:sp>
      <p:sp>
        <p:nvSpPr>
          <p:cNvPr id="5" name="Rectangle 4"/>
          <p:cNvSpPr/>
          <p:nvPr/>
        </p:nvSpPr>
        <p:spPr>
          <a:xfrm>
            <a:off x="4680404" y="151010"/>
            <a:ext cx="4572000" cy="400110"/>
          </a:xfrm>
          <a:prstGeom prst="rect">
            <a:avLst/>
          </a:prstGeom>
        </p:spPr>
        <p:txBody>
          <a:bodyPr>
            <a:spAutoFit/>
          </a:bodyPr>
          <a:lstStyle/>
          <a:p>
            <a:r>
              <a:rPr lang="en-US" sz="1000" b="1" dirty="0">
                <a:solidFill>
                  <a:schemeClr val="tx2"/>
                </a:solidFill>
              </a:rPr>
              <a:t>Step </a:t>
            </a:r>
            <a:r>
              <a:rPr lang="en-US" sz="1000" b="1" dirty="0" smtClean="0">
                <a:solidFill>
                  <a:schemeClr val="tx2"/>
                </a:solidFill>
              </a:rPr>
              <a:t>12)</a:t>
            </a:r>
            <a:r>
              <a:rPr lang="en-US" sz="1000" b="1" dirty="0">
                <a:solidFill>
                  <a:schemeClr val="tx2"/>
                </a:solidFill>
              </a:rPr>
              <a:t> </a:t>
            </a:r>
            <a:r>
              <a:rPr lang="en-US" sz="1000" dirty="0">
                <a:solidFill>
                  <a:schemeClr val="tx2"/>
                </a:solidFill>
              </a:rPr>
              <a:t>Once you have everything in place, try adding the </a:t>
            </a:r>
            <a:r>
              <a:rPr lang="en-US" sz="1000" dirty="0" err="1">
                <a:solidFill>
                  <a:schemeClr val="tx2"/>
                </a:solidFill>
              </a:rPr>
              <a:t>Git</a:t>
            </a:r>
            <a:r>
              <a:rPr lang="en-US" sz="1000" dirty="0">
                <a:solidFill>
                  <a:schemeClr val="tx2"/>
                </a:solidFill>
              </a:rPr>
              <a:t> URL into Jenkins. You will not see any error messages:</a:t>
            </a:r>
            <a:endParaRPr lang="en-US" sz="100" dirty="0">
              <a:solidFill>
                <a:schemeClr val="tx2"/>
              </a:solidFill>
            </a:endParaRPr>
          </a:p>
        </p:txBody>
      </p:sp>
      <p:sp>
        <p:nvSpPr>
          <p:cNvPr id="13" name="Rectangle 12"/>
          <p:cNvSpPr/>
          <p:nvPr/>
        </p:nvSpPr>
        <p:spPr>
          <a:xfrm>
            <a:off x="136276" y="151010"/>
            <a:ext cx="4572000" cy="646331"/>
          </a:xfrm>
          <a:prstGeom prst="rect">
            <a:avLst/>
          </a:prstGeom>
        </p:spPr>
        <p:txBody>
          <a:bodyPr>
            <a:spAutoFit/>
          </a:bodyPr>
          <a:lstStyle/>
          <a:p>
            <a:r>
              <a:rPr lang="en-US" sz="900" b="1" dirty="0">
                <a:solidFill>
                  <a:schemeClr val="tx2"/>
                </a:solidFill>
              </a:rPr>
              <a:t>Step </a:t>
            </a:r>
            <a:r>
              <a:rPr lang="en-US" sz="900" b="1" dirty="0" smtClean="0">
                <a:solidFill>
                  <a:schemeClr val="tx2"/>
                </a:solidFill>
              </a:rPr>
              <a:t>11)</a:t>
            </a:r>
            <a:r>
              <a:rPr lang="en-US" sz="900" b="1" dirty="0">
                <a:solidFill>
                  <a:schemeClr val="tx2"/>
                </a:solidFill>
              </a:rPr>
              <a:t> </a:t>
            </a:r>
            <a:r>
              <a:rPr lang="en-US" sz="900" dirty="0">
                <a:solidFill>
                  <a:schemeClr val="tx2"/>
                </a:solidFill>
              </a:rPr>
              <a:t>You can execute </a:t>
            </a:r>
            <a:r>
              <a:rPr lang="en-US" sz="900" dirty="0" err="1">
                <a:solidFill>
                  <a:schemeClr val="tx2"/>
                </a:solidFill>
              </a:rPr>
              <a:t>Git</a:t>
            </a:r>
            <a:r>
              <a:rPr lang="en-US" sz="900" dirty="0">
                <a:solidFill>
                  <a:schemeClr val="tx2"/>
                </a:solidFill>
              </a:rPr>
              <a:t> repositories in your Jenkins once </a:t>
            </a:r>
            <a:r>
              <a:rPr lang="en-US" sz="900" dirty="0" err="1">
                <a:solidFill>
                  <a:schemeClr val="tx2"/>
                </a:solidFill>
              </a:rPr>
              <a:t>Git</a:t>
            </a:r>
            <a:r>
              <a:rPr lang="en-US" sz="900" dirty="0">
                <a:solidFill>
                  <a:schemeClr val="tx2"/>
                </a:solidFill>
              </a:rPr>
              <a:t> has been installed on your machine. To check if</a:t>
            </a:r>
            <a:r>
              <a:rPr lang="en-US" sz="900" b="1" dirty="0">
                <a:solidFill>
                  <a:schemeClr val="tx2"/>
                </a:solidFill>
              </a:rPr>
              <a:t> </a:t>
            </a:r>
            <a:r>
              <a:rPr lang="en-US" sz="900" dirty="0">
                <a:solidFill>
                  <a:schemeClr val="tx2"/>
                </a:solidFill>
              </a:rPr>
              <a:t>it</a:t>
            </a:r>
            <a:r>
              <a:rPr lang="en-US" sz="900" b="1" dirty="0">
                <a:solidFill>
                  <a:schemeClr val="tx2"/>
                </a:solidFill>
              </a:rPr>
              <a:t> </a:t>
            </a:r>
            <a:r>
              <a:rPr lang="en-US" sz="900" dirty="0">
                <a:solidFill>
                  <a:schemeClr val="tx2"/>
                </a:solidFill>
              </a:rPr>
              <a:t>has been successfully installed onto your system, open your </a:t>
            </a:r>
            <a:r>
              <a:rPr lang="en-US" sz="900" b="1" dirty="0">
                <a:solidFill>
                  <a:schemeClr val="tx2"/>
                </a:solidFill>
              </a:rPr>
              <a:t>command prompt,</a:t>
            </a:r>
            <a:r>
              <a:rPr lang="en-US" sz="900" dirty="0">
                <a:solidFill>
                  <a:schemeClr val="tx2"/>
                </a:solidFill>
              </a:rPr>
              <a:t> type "</a:t>
            </a:r>
            <a:r>
              <a:rPr lang="en-US" sz="900" dirty="0" err="1">
                <a:solidFill>
                  <a:schemeClr val="tx2"/>
                </a:solidFill>
              </a:rPr>
              <a:t>Git</a:t>
            </a:r>
            <a:r>
              <a:rPr lang="en-US" sz="900" dirty="0">
                <a:solidFill>
                  <a:schemeClr val="tx2"/>
                </a:solidFill>
              </a:rPr>
              <a:t>"</a:t>
            </a:r>
            <a:r>
              <a:rPr lang="en-US" sz="900" b="1" dirty="0">
                <a:solidFill>
                  <a:schemeClr val="tx2"/>
                </a:solidFill>
              </a:rPr>
              <a:t> </a:t>
            </a:r>
            <a:r>
              <a:rPr lang="en-US" sz="900" dirty="0">
                <a:solidFill>
                  <a:schemeClr val="tx2"/>
                </a:solidFill>
              </a:rPr>
              <a:t>and press enter. You should see different options come up for </a:t>
            </a:r>
            <a:r>
              <a:rPr lang="en-US" sz="900" dirty="0" err="1">
                <a:solidFill>
                  <a:schemeClr val="tx2"/>
                </a:solidFill>
              </a:rPr>
              <a:t>Git</a:t>
            </a:r>
            <a:r>
              <a:rPr lang="en-US" sz="900" dirty="0">
                <a:solidFill>
                  <a:schemeClr val="tx2"/>
                </a:solidFill>
              </a:rPr>
              <a:t>:</a:t>
            </a:r>
            <a:endParaRPr lang="en-US" sz="100" dirty="0" smtClean="0">
              <a:solidFill>
                <a:schemeClr val="tx2"/>
              </a:solidFill>
              <a:latin typeface="Arial" panose="020B0604020202020204" pitchFamily="34" charset="0"/>
            </a:endParaRPr>
          </a:p>
        </p:txBody>
      </p:sp>
      <p:sp>
        <p:nvSpPr>
          <p:cNvPr id="20" name="Right Arrow 19"/>
          <p:cNvSpPr/>
          <p:nvPr/>
        </p:nvSpPr>
        <p:spPr>
          <a:xfrm>
            <a:off x="4189500" y="1580544"/>
            <a:ext cx="534900"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6625" y="2441847"/>
            <a:ext cx="861240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0" name="Picture 2" descr="https://www.guru99.com/images/1/091318_0440_JenkinsGitH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25" y="797341"/>
            <a:ext cx="3558135" cy="107467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84551" y="1898374"/>
            <a:ext cx="4572000" cy="507831"/>
          </a:xfrm>
          <a:prstGeom prst="rect">
            <a:avLst/>
          </a:prstGeom>
        </p:spPr>
        <p:txBody>
          <a:bodyPr>
            <a:spAutoFit/>
          </a:bodyPr>
          <a:lstStyle/>
          <a:p>
            <a:r>
              <a:rPr lang="en-US" sz="900" dirty="0">
                <a:solidFill>
                  <a:schemeClr val="tx2"/>
                </a:solidFill>
              </a:rPr>
              <a:t>This means that </a:t>
            </a:r>
            <a:r>
              <a:rPr lang="en-US" sz="900" dirty="0" err="1">
                <a:solidFill>
                  <a:schemeClr val="tx2"/>
                </a:solidFill>
              </a:rPr>
              <a:t>Git</a:t>
            </a:r>
            <a:r>
              <a:rPr lang="en-US" sz="900" dirty="0">
                <a:solidFill>
                  <a:schemeClr val="tx2"/>
                </a:solidFill>
              </a:rPr>
              <a:t> has been installed in your system.</a:t>
            </a:r>
          </a:p>
          <a:p>
            <a:r>
              <a:rPr lang="en-US" sz="900" dirty="0">
                <a:solidFill>
                  <a:schemeClr val="tx2"/>
                </a:solidFill>
              </a:rPr>
              <a:t>Note: If you have GIT already installed in your system, just add git.exe path in Global Tool Configuration.</a:t>
            </a:r>
          </a:p>
        </p:txBody>
      </p:sp>
      <p:pic>
        <p:nvPicPr>
          <p:cNvPr id="2052" name="Picture 4" descr="https://www.guru99.com/images/1/091318_0440_JenkinsGitH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783415"/>
            <a:ext cx="4317457" cy="144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99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900" dirty="0">
            <a:solidFill>
              <a:schemeClr val="tx2"/>
            </a:solidFill>
          </a:defRPr>
        </a:defPPr>
      </a:lst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21221-6257-44B8-A0C2-D26A1BFC5168}">
  <ds:schemaRefs>
    <ds:schemaRef ds:uri="http://schemas.microsoft.com/office/infopath/2007/PartnerControls"/>
    <ds:schemaRef ds:uri="http://schemas.microsoft.com/office/2006/documentManagement/types"/>
    <ds:schemaRef ds:uri="http://purl.org/dc/dcmitype/"/>
    <ds:schemaRef ds:uri="http://schemas.microsoft.com/sharepoint/v3"/>
    <ds:schemaRef ds:uri="http://www.w3.org/XML/1998/namespace"/>
    <ds:schemaRef ds:uri="http://schemas.openxmlformats.org/package/2006/metadata/core-properties"/>
    <ds:schemaRef ds:uri="http://purl.org/dc/elements/1.1/"/>
    <ds:schemaRef ds:uri="8eee6e3a-f15c-45a4-a98e-64b2de71ed30"/>
    <ds:schemaRef ds:uri="3a98b63c-e4b6-4949-b066-c7278696d2a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1806</TotalTime>
  <Words>3795</Words>
  <Application>Microsoft Office PowerPoint</Application>
  <PresentationFormat>On-screen Show (16:9)</PresentationFormat>
  <Paragraphs>608</Paragraphs>
  <Slides>53</Slides>
  <Notes>26</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71" baseType="lpstr">
      <vt:lpstr>Arial</vt:lpstr>
      <vt:lpstr>Arial Regular</vt:lpstr>
      <vt:lpstr>Calibri</vt:lpstr>
      <vt:lpstr>Courier New</vt:lpstr>
      <vt:lpstr>Helvetica Neue</vt:lpstr>
      <vt:lpstr>medium-content-sans-serif-font</vt:lpstr>
      <vt:lpstr>medium-content-serif-font</vt:lpstr>
      <vt:lpstr>Menlo</vt:lpstr>
      <vt:lpstr>Monaco</vt:lpstr>
      <vt:lpstr>Open Sans</vt:lpstr>
      <vt:lpstr>Segoe UI</vt:lpstr>
      <vt:lpstr>SFMono-Regular</vt:lpstr>
      <vt:lpstr>Source Sans Pro</vt:lpstr>
      <vt:lpstr>Times New Roman</vt:lpstr>
      <vt:lpstr>Verdana</vt:lpstr>
      <vt:lpstr>Wingdings</vt:lpstr>
      <vt:lpstr>Cognizantnewbrand</vt:lpstr>
      <vt:lpstr>Packager Shell Object</vt:lpstr>
      <vt:lpstr>Jenkins – Advanced</vt:lpstr>
      <vt:lpstr>Agenda</vt:lpstr>
      <vt:lpstr>Jenkins Integrations</vt:lpstr>
      <vt:lpstr>PowerPoint Presentation</vt:lpstr>
      <vt:lpstr>         </vt:lpstr>
      <vt:lpstr>         </vt:lpstr>
      <vt:lpstr>         </vt:lpstr>
      <vt:lpstr>         </vt:lpstr>
      <vt:lpstr>         </vt:lpstr>
      <vt:lpstr>Jenkins with SVN</vt:lpstr>
      <vt:lpstr>Jenkins with Bitbucket</vt:lpstr>
      <vt:lpstr>GitHub integration using Webhook - Pipeline</vt:lpstr>
      <vt:lpstr>GitHub integration using Webhook - Pipeline</vt:lpstr>
      <vt:lpstr>Git Pipeline</vt:lpstr>
      <vt:lpstr>Jenkins with TFS</vt:lpstr>
      <vt:lpstr>PowerPoint Presentation</vt:lpstr>
      <vt:lpstr>Maven project structures</vt:lpstr>
      <vt:lpstr>Understanding Maven pom.xml (pom - project object model)</vt:lpstr>
      <vt:lpstr>PowerPoint Presentation</vt:lpstr>
      <vt:lpstr>PowerPoint Presentation</vt:lpstr>
      <vt:lpstr>         </vt:lpstr>
      <vt:lpstr>         </vt:lpstr>
      <vt:lpstr>         </vt:lpstr>
      <vt:lpstr>         </vt:lpstr>
      <vt:lpstr>Jenkins Maven Build setting</vt:lpstr>
      <vt:lpstr>Jenkins pipeline with Maven code</vt:lpstr>
      <vt:lpstr>ANT Build Overview</vt:lpstr>
      <vt:lpstr>ANT Build Overview</vt:lpstr>
      <vt:lpstr>   Jenkins - ANT Build  Freestyle Project</vt:lpstr>
      <vt:lpstr>   Jenkins - ANT Build  Freestyle Project (contd.) </vt:lpstr>
      <vt:lpstr>   Jenkins - ANT Build  Pipeline Project</vt:lpstr>
      <vt:lpstr>   Jenkins - ANT Build  Pipeline Project (contd.) </vt:lpstr>
      <vt:lpstr>   Jenkins - ANT Build  Pipeline Project (contd.) </vt:lpstr>
      <vt:lpstr>Jenkins for PHP project using Ant</vt:lpstr>
      <vt:lpstr>Gradle Overview</vt:lpstr>
      <vt:lpstr> Gradle Installation</vt:lpstr>
      <vt:lpstr> Gradle Installation</vt:lpstr>
      <vt:lpstr> Gradle Installation</vt:lpstr>
      <vt:lpstr> Gradle Plugin Installation in Jenkins</vt:lpstr>
      <vt:lpstr> Gradle Plugin Installation in Jenkins</vt:lpstr>
      <vt:lpstr> Gradle FreeStyle Project</vt:lpstr>
      <vt:lpstr> Gradle FreeStyle Project</vt:lpstr>
      <vt:lpstr> Gradle Pipeline Project</vt:lpstr>
      <vt:lpstr>Jenkins integration with MSBuild &amp; NuGet</vt:lpstr>
      <vt:lpstr>PowerPoint Presentation</vt:lpstr>
      <vt:lpstr> Configure NuGet Package Restoration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 The Basics</dc:title>
  <dc:creator>D, Manoj Reddy (Cognizant)</dc:creator>
  <cp:lastModifiedBy>V, Priya (Cognizant)</cp:lastModifiedBy>
  <cp:revision>79</cp:revision>
  <dcterms:created xsi:type="dcterms:W3CDTF">2020-06-11T05:19:03Z</dcterms:created>
  <dcterms:modified xsi:type="dcterms:W3CDTF">2020-06-23T09:55:40Z</dcterms:modified>
</cp:coreProperties>
</file>