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47"/>
  </p:notesMasterIdLst>
  <p:handoutMasterIdLst>
    <p:handoutMasterId r:id="rId48"/>
  </p:handoutMasterIdLst>
  <p:sldIdLst>
    <p:sldId id="2112" r:id="rId5"/>
    <p:sldId id="2181" r:id="rId6"/>
    <p:sldId id="2170" r:id="rId7"/>
    <p:sldId id="2190" r:id="rId8"/>
    <p:sldId id="2191" r:id="rId9"/>
    <p:sldId id="2192" r:id="rId10"/>
    <p:sldId id="2193" r:id="rId11"/>
    <p:sldId id="2189" r:id="rId12"/>
    <p:sldId id="2171" r:id="rId13"/>
    <p:sldId id="2172" r:id="rId14"/>
    <p:sldId id="2173" r:id="rId15"/>
    <p:sldId id="2174" r:id="rId16"/>
    <p:sldId id="2175" r:id="rId17"/>
    <p:sldId id="2176" r:id="rId18"/>
    <p:sldId id="2177" r:id="rId19"/>
    <p:sldId id="2178" r:id="rId20"/>
    <p:sldId id="2179" r:id="rId21"/>
    <p:sldId id="2180" r:id="rId22"/>
    <p:sldId id="2162" r:id="rId23"/>
    <p:sldId id="2163" r:id="rId24"/>
    <p:sldId id="2198" r:id="rId25"/>
    <p:sldId id="2164" r:id="rId26"/>
    <p:sldId id="2165" r:id="rId27"/>
    <p:sldId id="2199" r:id="rId28"/>
    <p:sldId id="2200" r:id="rId29"/>
    <p:sldId id="2201" r:id="rId30"/>
    <p:sldId id="2202" r:id="rId31"/>
    <p:sldId id="2166" r:id="rId32"/>
    <p:sldId id="2167" r:id="rId33"/>
    <p:sldId id="2194" r:id="rId34"/>
    <p:sldId id="2195" r:id="rId35"/>
    <p:sldId id="2196" r:id="rId36"/>
    <p:sldId id="2197" r:id="rId37"/>
    <p:sldId id="2168" r:id="rId38"/>
    <p:sldId id="2182" r:id="rId39"/>
    <p:sldId id="2183" r:id="rId40"/>
    <p:sldId id="2184" r:id="rId41"/>
    <p:sldId id="2185" r:id="rId42"/>
    <p:sldId id="2186" r:id="rId43"/>
    <p:sldId id="2187" r:id="rId44"/>
    <p:sldId id="2188" r:id="rId45"/>
    <p:sldId id="2128"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 id="3" name="T S, Chethan (Cognizant)" initials="TSC(" lastIdx="0" clrIdx="2">
    <p:extLst>
      <p:ext uri="{19B8F6BF-5375-455C-9EA6-DF929625EA0E}">
        <p15:presenceInfo xmlns:p15="http://schemas.microsoft.com/office/powerpoint/2012/main" userId="S-1-5-21-1178368992-402679808-390482200-23545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DFF"/>
    <a:srgbClr val="0A0C40"/>
    <a:srgbClr val="D9D9D9"/>
    <a:srgbClr val="000063"/>
    <a:srgbClr val="00075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3" autoAdjust="0"/>
    <p:restoredTop sz="94343" autoAdjust="0"/>
  </p:normalViewPr>
  <p:slideViewPr>
    <p:cSldViewPr snapToGrid="0">
      <p:cViewPr>
        <p:scale>
          <a:sx n="90" d="100"/>
          <a:sy n="90" d="100"/>
        </p:scale>
        <p:origin x="486" y="126"/>
      </p:cViewPr>
      <p:guideLst/>
    </p:cSldViewPr>
  </p:slideViewPr>
  <p:outlineViewPr>
    <p:cViewPr>
      <p:scale>
        <a:sx n="33" d="100"/>
        <a:sy n="33" d="100"/>
      </p:scale>
      <p:origin x="0" y="-2789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8/5/2020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8/5/2020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dirty="0"/>
          </a:p>
        </p:txBody>
      </p:sp>
    </p:spTree>
    <p:extLst>
      <p:ext uri="{BB962C8B-B14F-4D97-AF65-F5344CB8AC3E}">
        <p14:creationId xmlns:p14="http://schemas.microsoft.com/office/powerpoint/2010/main" val="2125652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589935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43220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138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7567" y="3999679"/>
            <a:ext cx="4305898" cy="1183200"/>
          </a:xfrm>
          <a:prstGeom prst="rect">
            <a:avLst/>
          </a:prstGeom>
        </p:spPr>
      </p:pic>
    </p:spTree>
    <p:extLst>
      <p:ext uri="{BB962C8B-B14F-4D97-AF65-F5344CB8AC3E}">
        <p14:creationId xmlns:p14="http://schemas.microsoft.com/office/powerpoint/2010/main" val="361801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47616" y="3988714"/>
            <a:ext cx="4239062" cy="1164834"/>
          </a:xfrm>
          <a:prstGeom prst="rect">
            <a:avLst/>
          </a:prstGeom>
        </p:spPr>
      </p:pic>
    </p:spTree>
    <p:extLst>
      <p:ext uri="{BB962C8B-B14F-4D97-AF65-F5344CB8AC3E}">
        <p14:creationId xmlns:p14="http://schemas.microsoft.com/office/powerpoint/2010/main" val="3572497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126807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278392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367480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1781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640668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8" y="-95633"/>
            <a:ext cx="5405253" cy="1485287"/>
          </a:xfrm>
          <a:prstGeom prst="rect">
            <a:avLst/>
          </a:prstGeom>
        </p:spPr>
      </p:pic>
    </p:spTree>
    <p:extLst>
      <p:ext uri="{BB962C8B-B14F-4D97-AF65-F5344CB8AC3E}">
        <p14:creationId xmlns:p14="http://schemas.microsoft.com/office/powerpoint/2010/main" val="124871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821" y="-105407"/>
            <a:ext cx="5414838" cy="1487921"/>
          </a:xfrm>
          <a:prstGeom prst="rect">
            <a:avLst/>
          </a:prstGeom>
        </p:spPr>
      </p:pic>
    </p:spTree>
    <p:extLst>
      <p:ext uri="{BB962C8B-B14F-4D97-AF65-F5344CB8AC3E}">
        <p14:creationId xmlns:p14="http://schemas.microsoft.com/office/powerpoint/2010/main" val="409086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84" r:id="rId9"/>
    <p:sldLayoutId id="2147484186" r:id="rId10"/>
    <p:sldLayoutId id="2147484119" r:id="rId11"/>
    <p:sldLayoutId id="2147484193" r:id="rId12"/>
    <p:sldLayoutId id="2147484194" r:id="rId13"/>
    <p:sldLayoutId id="2147484195" r:id="rId14"/>
    <p:sldLayoutId id="2147484196" r:id="rId15"/>
    <p:sldLayoutId id="2147484100" r:id="rId16"/>
    <p:sldLayoutId id="2147484126" r:id="rId17"/>
    <p:sldLayoutId id="2147484131" r:id="rId18"/>
    <p:sldLayoutId id="2147484192" r:id="rId19"/>
    <p:sldLayoutId id="2147484200" r:id="rId20"/>
    <p:sldLayoutId id="2147484198" r:id="rId21"/>
    <p:sldLayoutId id="2147484199" r:id="rId22"/>
    <p:sldLayoutId id="2147484128" r:id="rId23"/>
    <p:sldLayoutId id="2147484130" r:id="rId24"/>
    <p:sldLayoutId id="2147484102" r:id="rId25"/>
    <p:sldLayoutId id="2147484113" r:id="rId26"/>
    <p:sldLayoutId id="2147484110" r:id="rId27"/>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9000/" TargetMode="Externa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43.wmf"/><Relationship Id="rId5" Type="http://schemas.openxmlformats.org/officeDocument/2006/relationships/oleObject" Target="../embeddings/oleObject1.bin"/><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hyperlink" Target="https://www.sonarqube.org/downloads/"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a:xfrm>
            <a:off x="392897" y="4611638"/>
            <a:ext cx="4572000" cy="155448"/>
          </a:xfrm>
        </p:spPr>
        <p:txBody>
          <a:bodyPr/>
          <a:lstStyle/>
          <a:p>
            <a:r>
              <a:rPr lang="en-US" dirty="0"/>
              <a:t>© 2020 Cognizant</a:t>
            </a:r>
          </a:p>
        </p:txBody>
      </p:sp>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p:txBody>
          <a:bodyPr/>
          <a:lstStyle/>
          <a:p>
            <a:r>
              <a:rPr lang="en-US" dirty="0" err="1" smtClean="0"/>
              <a:t>SonarQube</a:t>
            </a:r>
            <a:r>
              <a:rPr lang="en-US" dirty="0" smtClean="0"/>
              <a:t> – Advanced Training</a:t>
            </a:r>
            <a:endParaRPr lang="en-US"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smtClean="0"/>
              <a:t>August 2020</a:t>
            </a:r>
            <a:endParaRPr lang="en-US" dirty="0"/>
          </a:p>
        </p:txBody>
      </p:sp>
      <p:sp>
        <p:nvSpPr>
          <p:cNvPr id="2" name="Text Placeholder 1"/>
          <p:cNvSpPr>
            <a:spLocks noGrp="1"/>
          </p:cNvSpPr>
          <p:nvPr>
            <p:ph type="body" sz="quarter" idx="12"/>
          </p:nvPr>
        </p:nvSpPr>
        <p:spPr/>
        <p:txBody>
          <a:bodyPr/>
          <a:lstStyle/>
          <a:p>
            <a:r>
              <a:rPr lang="en-US" dirty="0" smtClean="0"/>
              <a:t>Agila, Padma, Bhaskar </a:t>
            </a:r>
            <a:r>
              <a:rPr lang="en-US" dirty="0" smtClean="0"/>
              <a:t>&amp; Chethan</a:t>
            </a:r>
            <a:endParaRPr lang="en-US" dirty="0"/>
          </a:p>
        </p:txBody>
      </p:sp>
    </p:spTree>
    <p:extLst>
      <p:ext uri="{BB962C8B-B14F-4D97-AF65-F5344CB8AC3E}">
        <p14:creationId xmlns:p14="http://schemas.microsoft.com/office/powerpoint/2010/main" val="2456754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Setup – CONTD..</a:t>
            </a:r>
            <a:endParaRPr lang="en-US" dirty="0"/>
          </a:p>
        </p:txBody>
      </p:sp>
      <p:sp>
        <p:nvSpPr>
          <p:cNvPr id="3" name="Content Placeholder 2"/>
          <p:cNvSpPr>
            <a:spLocks noGrp="1"/>
          </p:cNvSpPr>
          <p:nvPr>
            <p:ph sz="quarter" idx="13"/>
          </p:nvPr>
        </p:nvSpPr>
        <p:spPr>
          <a:xfrm>
            <a:off x="381000" y="778593"/>
            <a:ext cx="8417052" cy="3916818"/>
          </a:xfrm>
        </p:spPr>
        <p:txBody>
          <a:bodyPr/>
          <a:lstStyle/>
          <a:p>
            <a:r>
              <a:rPr lang="en-US" sz="1500" dirty="0" smtClean="0"/>
              <a:t>To Start the SonarQube Server, login to the command line &amp; navigate </a:t>
            </a:r>
            <a:r>
              <a:rPr lang="en-US" sz="1500" dirty="0"/>
              <a:t>to the path  </a:t>
            </a:r>
            <a:r>
              <a:rPr lang="en-US" sz="1500" dirty="0" smtClean="0"/>
              <a:t> </a:t>
            </a:r>
          </a:p>
          <a:p>
            <a:r>
              <a:rPr lang="en-US" sz="1500" dirty="0"/>
              <a:t> </a:t>
            </a:r>
            <a:r>
              <a:rPr lang="en-US" sz="1500" dirty="0" smtClean="0"/>
              <a:t>  	</a:t>
            </a:r>
            <a:r>
              <a:rPr lang="en-US" sz="1500" b="1" dirty="0" smtClean="0"/>
              <a:t>SonarQube_7.9.3\bin\windows-x86-64</a:t>
            </a:r>
          </a:p>
          <a:p>
            <a:r>
              <a:rPr lang="en-US" sz="1500" dirty="0" smtClean="0"/>
              <a:t>Start the SonarQube with the command</a:t>
            </a:r>
          </a:p>
          <a:p>
            <a:r>
              <a:rPr lang="en-US" sz="1500" dirty="0"/>
              <a:t>	</a:t>
            </a:r>
            <a:r>
              <a:rPr lang="en-US" sz="1500" b="1" dirty="0" smtClean="0"/>
              <a:t>StartSonar.bat</a:t>
            </a:r>
            <a:endParaRPr lang="en-US" sz="1500" b="1" dirty="0"/>
          </a:p>
          <a:p>
            <a:r>
              <a:rPr lang="en-US" sz="1500" dirty="0" smtClean="0"/>
              <a:t>Issue that can be encountered when JDK is not </a:t>
            </a:r>
            <a:r>
              <a:rPr lang="en-US" sz="1500" dirty="0" smtClean="0"/>
              <a:t>installed</a:t>
            </a:r>
            <a:endParaRPr lang="en-US" sz="1500" dirty="0" smtClean="0"/>
          </a:p>
          <a:p>
            <a:endParaRPr lang="en-US" dirty="0"/>
          </a:p>
          <a:p>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10</a:t>
            </a:fld>
            <a:endParaRPr lang="en-US" dirty="0"/>
          </a:p>
        </p:txBody>
      </p:sp>
      <p:pic>
        <p:nvPicPr>
          <p:cNvPr id="6" name="Picture 5"/>
          <p:cNvPicPr/>
          <p:nvPr/>
        </p:nvPicPr>
        <p:blipFill>
          <a:blip r:embed="rId2"/>
          <a:stretch>
            <a:fillRect/>
          </a:stretch>
        </p:blipFill>
        <p:spPr>
          <a:xfrm>
            <a:off x="1285571" y="2462627"/>
            <a:ext cx="5943600" cy="1870075"/>
          </a:xfrm>
          <a:prstGeom prst="rect">
            <a:avLst/>
          </a:prstGeom>
          <a:ln>
            <a:solidFill>
              <a:schemeClr val="tx1"/>
            </a:solidFill>
          </a:ln>
        </p:spPr>
      </p:pic>
    </p:spTree>
    <p:extLst>
      <p:ext uri="{BB962C8B-B14F-4D97-AF65-F5344CB8AC3E}">
        <p14:creationId xmlns:p14="http://schemas.microsoft.com/office/powerpoint/2010/main" val="2682824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a:t>
            </a:r>
            <a:r>
              <a:rPr lang="en-US" dirty="0"/>
              <a:t>Setup – CONTD..</a:t>
            </a:r>
          </a:p>
        </p:txBody>
      </p:sp>
      <p:sp>
        <p:nvSpPr>
          <p:cNvPr id="3" name="Content Placeholder 2"/>
          <p:cNvSpPr>
            <a:spLocks noGrp="1"/>
          </p:cNvSpPr>
          <p:nvPr>
            <p:ph sz="quarter" idx="13"/>
          </p:nvPr>
        </p:nvSpPr>
        <p:spPr>
          <a:xfrm>
            <a:off x="381000" y="802541"/>
            <a:ext cx="8417052" cy="3706659"/>
          </a:xfrm>
          <a:ln>
            <a:solidFill>
              <a:schemeClr val="bg1"/>
            </a:solidFill>
          </a:ln>
        </p:spPr>
        <p:txBody>
          <a:bodyPr>
            <a:normAutofit/>
          </a:bodyPr>
          <a:lstStyle/>
          <a:p>
            <a:r>
              <a:rPr lang="en-US" sz="1500" dirty="0" smtClean="0"/>
              <a:t>To fix the issue with the Java version, set the Java version through one of the options</a:t>
            </a:r>
          </a:p>
          <a:p>
            <a:pPr marL="457200" lvl="1" indent="-285750"/>
            <a:r>
              <a:rPr lang="en-US" sz="1200" dirty="0" smtClean="0"/>
              <a:t>Java version in the system should be set to JDK 11</a:t>
            </a:r>
          </a:p>
          <a:p>
            <a:pPr lvl="2" indent="0">
              <a:buNone/>
            </a:pPr>
            <a:r>
              <a:rPr lang="en-US" sz="1000" dirty="0" smtClean="0"/>
              <a:t>		</a:t>
            </a:r>
            <a:r>
              <a:rPr lang="en-US" sz="1500" b="1" dirty="0" smtClean="0"/>
              <a:t>OR</a:t>
            </a:r>
            <a:endParaRPr lang="en-US" sz="1500" b="1" dirty="0"/>
          </a:p>
          <a:p>
            <a:pPr marL="457200" lvl="1" indent="-285750"/>
            <a:r>
              <a:rPr lang="en-US" sz="1200" dirty="0" smtClean="0"/>
              <a:t>Update </a:t>
            </a:r>
            <a:r>
              <a:rPr lang="en-US" sz="1200" dirty="0"/>
              <a:t>the </a:t>
            </a:r>
            <a:r>
              <a:rPr lang="en-US" sz="1200" b="1" dirty="0" smtClean="0"/>
              <a:t>SonarQube_7.9.3\conf\wrapper.conf</a:t>
            </a:r>
            <a:r>
              <a:rPr lang="en-US" sz="1200" dirty="0" smtClean="0"/>
              <a:t> path with the path for JDK 11 as shown below</a:t>
            </a:r>
          </a:p>
          <a:p>
            <a:pPr lvl="1" indent="0">
              <a:buNone/>
            </a:pPr>
            <a:r>
              <a:rPr lang="en-US" sz="1200" dirty="0"/>
              <a:t>	</a:t>
            </a:r>
            <a:endParaRPr lang="en-US" sz="1200" dirty="0" smtClean="0"/>
          </a:p>
          <a:p>
            <a:pPr lvl="1" indent="0">
              <a:buNone/>
            </a:pPr>
            <a:endParaRPr lang="en-US" sz="1200" dirty="0"/>
          </a:p>
          <a:p>
            <a:pPr lvl="1" indent="0">
              <a:buNone/>
            </a:pPr>
            <a:endParaRPr lang="en-US" sz="1200" dirty="0" smtClean="0"/>
          </a:p>
          <a:p>
            <a:pPr lvl="1" indent="0">
              <a:buNone/>
            </a:pPr>
            <a:endParaRPr lang="en-US" sz="1200" dirty="0"/>
          </a:p>
          <a:p>
            <a:pPr lvl="1" indent="0">
              <a:buNone/>
            </a:pPr>
            <a:r>
              <a:rPr lang="en-US" sz="1200" dirty="0" smtClean="0"/>
              <a:t>Now Start the SonarQube Server with the command </a:t>
            </a:r>
            <a:r>
              <a:rPr lang="en-US" b="1" dirty="0" smtClean="0"/>
              <a:t>StartSonar.bat</a:t>
            </a:r>
            <a:r>
              <a:rPr lang="en-US" dirty="0" smtClean="0"/>
              <a:t>.</a:t>
            </a:r>
          </a:p>
          <a:p>
            <a:pPr lvl="1" indent="0">
              <a:buNone/>
            </a:pPr>
            <a:endParaRPr lang="en-US" sz="1200" dirty="0"/>
          </a:p>
          <a:p>
            <a:pPr lvl="1" indent="0">
              <a:buNone/>
            </a:pPr>
            <a:endParaRPr lang="en-US" sz="12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11</a:t>
            </a:fld>
            <a:endParaRPr lang="en-US" dirty="0"/>
          </a:p>
        </p:txBody>
      </p:sp>
      <p:pic>
        <p:nvPicPr>
          <p:cNvPr id="6" name="Picture 5"/>
          <p:cNvPicPr/>
          <p:nvPr/>
        </p:nvPicPr>
        <p:blipFill>
          <a:blip r:embed="rId2"/>
          <a:stretch>
            <a:fillRect/>
          </a:stretch>
        </p:blipFill>
        <p:spPr>
          <a:xfrm>
            <a:off x="872305" y="2038503"/>
            <a:ext cx="4705350" cy="771525"/>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872305" y="3216531"/>
            <a:ext cx="7701424" cy="1266825"/>
          </a:xfrm>
          <a:prstGeom prst="rect">
            <a:avLst/>
          </a:prstGeom>
          <a:ln>
            <a:solidFill>
              <a:schemeClr val="tx1"/>
            </a:solidFill>
          </a:ln>
        </p:spPr>
      </p:pic>
    </p:spTree>
    <p:extLst>
      <p:ext uri="{BB962C8B-B14F-4D97-AF65-F5344CB8AC3E}">
        <p14:creationId xmlns:p14="http://schemas.microsoft.com/office/powerpoint/2010/main" val="4191680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 Validating Setup</a:t>
            </a:r>
            <a:endParaRPr lang="en-US" dirty="0"/>
          </a:p>
        </p:txBody>
      </p:sp>
      <p:sp>
        <p:nvSpPr>
          <p:cNvPr id="3" name="Content Placeholder 2"/>
          <p:cNvSpPr>
            <a:spLocks noGrp="1"/>
          </p:cNvSpPr>
          <p:nvPr>
            <p:ph sz="quarter" idx="13"/>
          </p:nvPr>
        </p:nvSpPr>
        <p:spPr>
          <a:xfrm>
            <a:off x="381000" y="717755"/>
            <a:ext cx="8417052" cy="4041785"/>
          </a:xfrm>
        </p:spPr>
        <p:txBody>
          <a:bodyPr>
            <a:normAutofit/>
          </a:bodyPr>
          <a:lstStyle/>
          <a:p>
            <a:r>
              <a:rPr lang="en-US" sz="1200" dirty="0" smtClean="0"/>
              <a:t>Once the StartSonar.bat is completed as expected, launch the SonarQube Server with the below URL,</a:t>
            </a:r>
          </a:p>
          <a:p>
            <a:r>
              <a:rPr lang="en-US" sz="1200" dirty="0"/>
              <a:t>	</a:t>
            </a:r>
            <a:r>
              <a:rPr lang="en-US" sz="1200" dirty="0" smtClean="0">
                <a:hlinkClick r:id="rId2"/>
              </a:rPr>
              <a:t>http://localhost:9000</a:t>
            </a:r>
            <a:endParaRPr lang="en-US" sz="1200" dirty="0" smtClean="0"/>
          </a:p>
          <a:p>
            <a:r>
              <a:rPr lang="en-US" sz="1200" dirty="0" smtClean="0"/>
              <a:t>The Below screen should appear, with option to Login.</a:t>
            </a:r>
          </a:p>
          <a:p>
            <a:endParaRPr lang="en-US" sz="1500" dirty="0"/>
          </a:p>
          <a:p>
            <a:endParaRPr lang="en-US" sz="1500" dirty="0" smtClean="0"/>
          </a:p>
          <a:p>
            <a:endParaRPr lang="en-US" sz="1500" dirty="0"/>
          </a:p>
          <a:p>
            <a:endParaRPr lang="en-US" sz="1500" dirty="0" smtClean="0"/>
          </a:p>
          <a:p>
            <a:endParaRPr lang="en-US" sz="1500" dirty="0" smtClean="0"/>
          </a:p>
          <a:p>
            <a:r>
              <a:rPr lang="en-US" sz="1200" dirty="0" smtClean="0"/>
              <a:t>Login with default admin/admin credentials &amp; below Dashboard will be displayed, confirming successful SonarQube Server setup</a:t>
            </a:r>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12</a:t>
            </a:fld>
            <a:endParaRPr lang="en-US" dirty="0"/>
          </a:p>
        </p:txBody>
      </p:sp>
      <p:pic>
        <p:nvPicPr>
          <p:cNvPr id="7" name="Picture 6"/>
          <p:cNvPicPr/>
          <p:nvPr/>
        </p:nvPicPr>
        <p:blipFill>
          <a:blip r:embed="rId3"/>
          <a:stretch>
            <a:fillRect/>
          </a:stretch>
        </p:blipFill>
        <p:spPr>
          <a:xfrm>
            <a:off x="499400" y="1522642"/>
            <a:ext cx="5943600" cy="1304803"/>
          </a:xfrm>
          <a:prstGeom prst="rect">
            <a:avLst/>
          </a:prstGeom>
          <a:ln>
            <a:solidFill>
              <a:schemeClr val="tx1"/>
            </a:solidFill>
          </a:ln>
        </p:spPr>
      </p:pic>
      <p:pic>
        <p:nvPicPr>
          <p:cNvPr id="8" name="Picture 7"/>
          <p:cNvPicPr/>
          <p:nvPr/>
        </p:nvPicPr>
        <p:blipFill>
          <a:blip r:embed="rId4"/>
          <a:stretch>
            <a:fillRect/>
          </a:stretch>
        </p:blipFill>
        <p:spPr>
          <a:xfrm>
            <a:off x="499400" y="3408344"/>
            <a:ext cx="5943600" cy="1163955"/>
          </a:xfrm>
          <a:prstGeom prst="rect">
            <a:avLst/>
          </a:prstGeom>
          <a:ln>
            <a:solidFill>
              <a:schemeClr val="tx1"/>
            </a:solidFill>
          </a:ln>
        </p:spPr>
      </p:pic>
    </p:spTree>
    <p:extLst>
      <p:ext uri="{BB962C8B-B14F-4D97-AF65-F5344CB8AC3E}">
        <p14:creationId xmlns:p14="http://schemas.microsoft.com/office/powerpoint/2010/main" val="2493678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1799" y="1709543"/>
            <a:ext cx="6731000" cy="609398"/>
          </a:xfrm>
        </p:spPr>
        <p:txBody>
          <a:bodyPr/>
          <a:lstStyle/>
          <a:p>
            <a:r>
              <a:rPr lang="en-US" dirty="0" smtClean="0"/>
              <a:t>LDAP Integration</a:t>
            </a:r>
            <a:endParaRPr lang="en-US" dirty="0"/>
          </a:p>
        </p:txBody>
      </p:sp>
      <p:sp>
        <p:nvSpPr>
          <p:cNvPr id="4" name="Footer Placeholder 3"/>
          <p:cNvSpPr>
            <a:spLocks noGrp="1"/>
          </p:cNvSpPr>
          <p:nvPr>
            <p:ph type="ftr" sz="quarter" idx="4294967295"/>
          </p:nvPr>
        </p:nvSpPr>
        <p:spPr>
          <a:xfrm>
            <a:off x="0" y="4695825"/>
            <a:ext cx="4572000" cy="187325"/>
          </a:xfrm>
        </p:spPr>
        <p:txBody>
          <a:bodyPr/>
          <a:lstStyle/>
          <a:p>
            <a:r>
              <a:rPr lang="en-US" smtClean="0"/>
              <a:t>© 2020 Cognizant</a:t>
            </a:r>
            <a:endParaRPr lang="en-US" dirty="0"/>
          </a:p>
        </p:txBody>
      </p:sp>
      <p:sp>
        <p:nvSpPr>
          <p:cNvPr id="5" name="Slide Number Placeholder 4"/>
          <p:cNvSpPr>
            <a:spLocks noGrp="1"/>
          </p:cNvSpPr>
          <p:nvPr>
            <p:ph type="sldNum" sz="quarter" idx="4294967295"/>
          </p:nvPr>
        </p:nvSpPr>
        <p:spPr>
          <a:xfrm>
            <a:off x="0" y="4759325"/>
            <a:ext cx="228600" cy="123825"/>
          </a:xfrm>
        </p:spPr>
        <p:txBody>
          <a:bodyPr/>
          <a:lstStyle/>
          <a:p>
            <a:fld id="{2EFEF571-C9B4-4D92-A7F7-315B894862A8}" type="slidenum">
              <a:rPr lang="en-US" smtClean="0"/>
              <a:pPr/>
              <a:t>13</a:t>
            </a:fld>
            <a:endParaRPr lang="en-US" dirty="0"/>
          </a:p>
        </p:txBody>
      </p:sp>
    </p:spTree>
    <p:extLst>
      <p:ext uri="{BB962C8B-B14F-4D97-AF65-F5344CB8AC3E}">
        <p14:creationId xmlns:p14="http://schemas.microsoft.com/office/powerpoint/2010/main" val="4226299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LDAP Integration</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pPr>
              <a:lnSpc>
                <a:spcPct val="150000"/>
              </a:lnSpc>
            </a:pPr>
            <a:r>
              <a:rPr lang="en-US" sz="1200" dirty="0" smtClean="0"/>
              <a:t>You can configure SonarQube </a:t>
            </a:r>
            <a:r>
              <a:rPr lang="en-US" sz="1200" dirty="0"/>
              <a:t>authentication and authorization </a:t>
            </a:r>
            <a:r>
              <a:rPr lang="en-US" sz="1200" dirty="0" smtClean="0"/>
              <a:t>to </a:t>
            </a:r>
            <a:r>
              <a:rPr lang="en-US" sz="1200" dirty="0"/>
              <a:t>an LDAP server (including LDAP Service of Active Directory) by configuring the correct values in </a:t>
            </a:r>
            <a:r>
              <a:rPr lang="en-US" sz="1200" i="1" dirty="0"/>
              <a:t>$SONARQUBE-HOME/</a:t>
            </a:r>
            <a:r>
              <a:rPr lang="en-US" sz="1200" i="1" dirty="0" err="1"/>
              <a:t>conf</a:t>
            </a:r>
            <a:r>
              <a:rPr lang="en-US" sz="1200" i="1" dirty="0"/>
              <a:t>/</a:t>
            </a:r>
            <a:r>
              <a:rPr lang="en-US" sz="1200" i="1" dirty="0" err="1"/>
              <a:t>sonar.properties</a:t>
            </a:r>
            <a:r>
              <a:rPr lang="en-US" sz="1200" dirty="0" smtClean="0"/>
              <a:t>.</a:t>
            </a:r>
          </a:p>
          <a:p>
            <a:endParaRPr lang="en-US" sz="1200" dirty="0"/>
          </a:p>
          <a:p>
            <a:pPr>
              <a:lnSpc>
                <a:spcPct val="150000"/>
              </a:lnSpc>
            </a:pPr>
            <a:r>
              <a:rPr lang="en-US" sz="1200" dirty="0"/>
              <a:t>The main features are:</a:t>
            </a:r>
          </a:p>
          <a:p>
            <a:pPr marL="171450" indent="-171450">
              <a:lnSpc>
                <a:spcPct val="150000"/>
              </a:lnSpc>
              <a:buFont typeface="Arial" panose="020B0604020202020204" pitchFamily="34" charset="0"/>
              <a:buChar char="•"/>
            </a:pPr>
            <a:r>
              <a:rPr lang="en-US" sz="1200" dirty="0"/>
              <a:t>Password checking against the external authentication engine.</a:t>
            </a:r>
          </a:p>
          <a:p>
            <a:pPr marL="171450" indent="-171450">
              <a:lnSpc>
                <a:spcPct val="150000"/>
              </a:lnSpc>
              <a:buFont typeface="Arial" panose="020B0604020202020204" pitchFamily="34" charset="0"/>
              <a:buChar char="•"/>
            </a:pPr>
            <a:r>
              <a:rPr lang="en-US" sz="1200" dirty="0"/>
              <a:t>Automatic synchronization of usernames and emails.</a:t>
            </a:r>
          </a:p>
          <a:p>
            <a:pPr marL="171450" indent="-171450">
              <a:lnSpc>
                <a:spcPct val="150000"/>
              </a:lnSpc>
              <a:buFont typeface="Arial" panose="020B0604020202020204" pitchFamily="34" charset="0"/>
              <a:buChar char="•"/>
            </a:pPr>
            <a:r>
              <a:rPr lang="en-US" sz="1200" dirty="0"/>
              <a:t>Automatic synchronization of relationships between users and groups (authorization).</a:t>
            </a:r>
          </a:p>
          <a:p>
            <a:pPr marL="171450" indent="-171450">
              <a:lnSpc>
                <a:spcPct val="150000"/>
              </a:lnSpc>
              <a:buFont typeface="Arial" panose="020B0604020202020204" pitchFamily="34" charset="0"/>
              <a:buChar char="•"/>
            </a:pPr>
            <a:r>
              <a:rPr lang="en-US" sz="1200" dirty="0"/>
              <a:t>Ability to authenticate against both the external and the internal authentication systems. There is an automatic fallback on SonarQube internal system if the LDAP server is down</a:t>
            </a:r>
            <a:r>
              <a:rPr lang="en-US" sz="1200" dirty="0" smtClean="0"/>
              <a:t>.</a:t>
            </a:r>
            <a:endParaRPr lang="en-US" sz="1200" dirty="0"/>
          </a:p>
        </p:txBody>
      </p:sp>
      <p:sp>
        <p:nvSpPr>
          <p:cNvPr id="3" name="Footer Placeholder 2"/>
          <p:cNvSpPr>
            <a:spLocks noGrp="1"/>
          </p:cNvSpPr>
          <p:nvPr>
            <p:ph type="ftr" sz="quarter" idx="3"/>
          </p:nvPr>
        </p:nvSpPr>
        <p:spPr/>
        <p:txBody>
          <a:bodyPr/>
          <a:lstStyle/>
          <a:p>
            <a:r>
              <a:rPr lang="en-US" dirty="0"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14</a:t>
            </a:fld>
            <a:endParaRPr lang="en-US" dirty="0"/>
          </a:p>
        </p:txBody>
      </p:sp>
    </p:spTree>
    <p:extLst>
      <p:ext uri="{BB962C8B-B14F-4D97-AF65-F5344CB8AC3E}">
        <p14:creationId xmlns:p14="http://schemas.microsoft.com/office/powerpoint/2010/main" val="2470220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sz="quarter" idx="13"/>
          </p:nvPr>
        </p:nvSpPr>
        <p:spPr bwMode="auto">
          <a:xfrm>
            <a:off x="719099" y="615645"/>
            <a:ext cx="7203378" cy="37779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2"/>
                </a:solidFill>
                <a:effectLst/>
                <a:latin typeface="+mn-lt"/>
              </a:rPr>
              <a:t>Setup</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200" b="0" i="0" u="none" strike="noStrike" cap="none" normalizeH="0" baseline="0" dirty="0" smtClean="0">
                <a:ln>
                  <a:noFill/>
                </a:ln>
                <a:solidFill>
                  <a:schemeClr val="tx2"/>
                </a:solidFill>
                <a:effectLst/>
                <a:latin typeface="+mn-lt"/>
              </a:rPr>
              <a:t>Configure LDAP by editing </a:t>
            </a:r>
            <a:r>
              <a:rPr kumimoji="0" lang="en-US" altLang="en-US" sz="1200" b="0" i="1" u="none" strike="noStrike" cap="none" normalizeH="0" baseline="0" dirty="0" smtClean="0">
                <a:ln>
                  <a:noFill/>
                </a:ln>
                <a:solidFill>
                  <a:schemeClr val="tx2"/>
                </a:solidFill>
                <a:effectLst/>
                <a:latin typeface="+mn-lt"/>
              </a:rPr>
              <a:t>$SONARQUBE-HOME/conf/sonar.properties</a:t>
            </a:r>
            <a:r>
              <a:rPr kumimoji="0" lang="en-US" altLang="en-US" sz="1200" b="0" i="0" u="none" strike="noStrike" cap="none" normalizeH="0" baseline="0" dirty="0" smtClean="0">
                <a:ln>
                  <a:noFill/>
                </a:ln>
                <a:solidFill>
                  <a:schemeClr val="tx2"/>
                </a:solidFill>
                <a:effectLst/>
                <a:latin typeface="+mn-lt"/>
              </a:rPr>
              <a:t> (see table below)</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endParaRPr lang="en-US" altLang="en-US" sz="1200" dirty="0" smtClean="0">
              <a:solidFill>
                <a:schemeClr val="tx2"/>
              </a:solidFill>
              <a:latin typeface="+mn-lt"/>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en-US" sz="1200" b="0" i="0" u="none" strike="noStrike" cap="none" normalizeH="0" baseline="0" dirty="0" smtClean="0">
              <a:ln>
                <a:noFill/>
              </a:ln>
              <a:solidFill>
                <a:schemeClr val="tx2"/>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endParaRPr lang="en-US" altLang="en-US" sz="1200" dirty="0">
              <a:solidFill>
                <a:schemeClr val="tx2"/>
              </a:solidFill>
              <a:latin typeface="+mn-lt"/>
            </a:endParaRPr>
          </a:p>
          <a:p>
            <a:pPr marL="0" marR="0" lvl="0" indent="0" algn="l" defTabSz="914400" rtl="0" eaLnBrk="0" fontAlgn="base" latinLnBrk="0" hangingPunct="0">
              <a:lnSpc>
                <a:spcPct val="150000"/>
              </a:lnSpc>
              <a:spcBef>
                <a:spcPct val="0"/>
              </a:spcBef>
              <a:spcAft>
                <a:spcPct val="0"/>
              </a:spcAft>
              <a:buClrTx/>
              <a:buSzTx/>
              <a:tabLst/>
            </a:pPr>
            <a:endParaRPr lang="en-US" altLang="en-US" sz="1200" dirty="0">
              <a:solidFill>
                <a:schemeClr val="tx2"/>
              </a:solidFill>
              <a:latin typeface="+mn-lt"/>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en-US" sz="1200" b="0" i="0" u="none" strike="noStrike" cap="none" normalizeH="0" baseline="0" dirty="0" smtClean="0">
              <a:ln>
                <a:noFill/>
              </a:ln>
              <a:solidFill>
                <a:schemeClr val="tx2"/>
              </a:solidFill>
              <a:effectLst/>
              <a:latin typeface="+mn-lt"/>
            </a:endParaRPr>
          </a:p>
          <a:p>
            <a:pPr marL="0" marR="0" lvl="0" indent="0" algn="l" defTabSz="914400" rtl="0" eaLnBrk="0" fontAlgn="base" latinLnBrk="0" hangingPunct="0">
              <a:lnSpc>
                <a:spcPct val="150000"/>
              </a:lnSpc>
              <a:spcBef>
                <a:spcPct val="0"/>
              </a:spcBef>
              <a:spcAft>
                <a:spcPct val="0"/>
              </a:spcAft>
              <a:buClrTx/>
              <a:buSzTx/>
              <a:tabLst/>
            </a:pPr>
            <a:endParaRPr lang="en-US" altLang="en-US" sz="1200" dirty="0">
              <a:solidFill>
                <a:schemeClr val="tx2"/>
              </a:solidFill>
              <a:latin typeface="+mn-lt"/>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en-US" sz="1200" b="0" i="0" u="none" strike="noStrike" cap="none" normalizeH="0" baseline="0" dirty="0" smtClean="0">
              <a:ln>
                <a:noFill/>
              </a:ln>
              <a:solidFill>
                <a:schemeClr val="tx2"/>
              </a:solidFill>
              <a:effectLst/>
              <a:latin typeface="+mn-lt"/>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en-US" sz="1200" b="0" i="0" u="none" strike="noStrike" cap="none" normalizeH="0" baseline="0" dirty="0" smtClean="0">
              <a:ln>
                <a:noFill/>
              </a:ln>
              <a:solidFill>
                <a:schemeClr val="tx2"/>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200" b="0" i="0" u="none" strike="noStrike" cap="none" normalizeH="0" baseline="0" dirty="0" smtClean="0">
                <a:ln>
                  <a:noFill/>
                </a:ln>
                <a:solidFill>
                  <a:schemeClr val="tx2"/>
                </a:solidFill>
                <a:effectLst/>
                <a:latin typeface="+mn-lt"/>
              </a:rPr>
              <a:t>Restart the SonarQube server and check the log file for:</a:t>
            </a:r>
            <a:endParaRPr kumimoji="0" lang="en-US" altLang="en-US" sz="1200" b="0" i="0" u="none" strike="noStrike" cap="none" normalizeH="0" baseline="0" dirty="0" smtClean="0">
              <a:ln>
                <a:noFill/>
              </a:ln>
              <a:solidFill>
                <a:schemeClr val="tx2"/>
              </a:solidFill>
              <a:effectLst/>
              <a:latin typeface="+mn-lt"/>
              <a:cs typeface="Courier New" panose="02070309020205020404" pitchFamily="49" charset="0"/>
            </a:endParaRPr>
          </a:p>
          <a:p>
            <a:pPr lvl="1" indent="0" defTabSz="914400" eaLnBrk="0" fontAlgn="base" hangingPunct="0">
              <a:lnSpc>
                <a:spcPct val="150000"/>
              </a:lnSpc>
              <a:spcBef>
                <a:spcPct val="0"/>
              </a:spcBef>
              <a:spcAft>
                <a:spcPct val="0"/>
              </a:spcAft>
              <a:buSzTx/>
              <a:buFontTx/>
              <a:buNone/>
            </a:pPr>
            <a:r>
              <a:rPr kumimoji="0" lang="en-US" altLang="en-US" sz="650" b="0" i="1" u="none" strike="noStrike" cap="none" normalizeH="0" baseline="0" dirty="0" smtClean="0">
                <a:ln>
                  <a:noFill/>
                </a:ln>
                <a:solidFill>
                  <a:schemeClr val="tx2"/>
                </a:solidFill>
                <a:effectLst/>
                <a:latin typeface="+mn-lt"/>
                <a:cs typeface="Courier New" panose="02070309020205020404" pitchFamily="49" charset="0"/>
              </a:rPr>
              <a:t>INFO org.sonar.INFO Security realm: LDAP ... </a:t>
            </a:r>
          </a:p>
          <a:p>
            <a:pPr lvl="1" indent="0" defTabSz="914400" eaLnBrk="0" fontAlgn="base" hangingPunct="0">
              <a:lnSpc>
                <a:spcPct val="150000"/>
              </a:lnSpc>
              <a:spcBef>
                <a:spcPct val="0"/>
              </a:spcBef>
              <a:spcAft>
                <a:spcPct val="0"/>
              </a:spcAft>
              <a:buSzTx/>
              <a:buFontTx/>
              <a:buNone/>
            </a:pPr>
            <a:r>
              <a:rPr kumimoji="0" lang="en-US" altLang="en-US" sz="650" b="0" i="1" u="none" strike="noStrike" cap="none" normalizeH="0" baseline="0" dirty="0" smtClean="0">
                <a:ln>
                  <a:noFill/>
                </a:ln>
                <a:solidFill>
                  <a:schemeClr val="tx2"/>
                </a:solidFill>
                <a:effectLst/>
                <a:latin typeface="+mn-lt"/>
                <a:cs typeface="Courier New" panose="02070309020205020404" pitchFamily="49" charset="0"/>
              </a:rPr>
              <a:t>INFO o.s.p.l.LdapContextFactory Test LDAP connection: OK </a:t>
            </a:r>
            <a:endParaRPr kumimoji="0" lang="en-US" altLang="en-US" sz="650" b="0" i="1" u="none" strike="noStrike" cap="none" normalizeH="0" baseline="0" dirty="0" smtClean="0">
              <a:ln>
                <a:noFill/>
              </a:ln>
              <a:solidFill>
                <a:schemeClr val="tx2"/>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200" b="0" i="0" u="none" strike="noStrike" cap="none" normalizeH="0" baseline="0" dirty="0" smtClean="0">
                <a:ln>
                  <a:noFill/>
                </a:ln>
                <a:solidFill>
                  <a:schemeClr val="tx2"/>
                </a:solidFill>
                <a:effectLst/>
                <a:latin typeface="+mn-lt"/>
              </a:rPr>
              <a:t>Log into SonarQube using AD credentials</a:t>
            </a:r>
          </a:p>
        </p:txBody>
      </p:sp>
      <p:sp>
        <p:nvSpPr>
          <p:cNvPr id="2" name="Title 1"/>
          <p:cNvSpPr>
            <a:spLocks noGrp="1"/>
          </p:cNvSpPr>
          <p:nvPr>
            <p:ph type="title"/>
          </p:nvPr>
        </p:nvSpPr>
        <p:spPr>
          <a:xfrm>
            <a:off x="384048" y="274321"/>
            <a:ext cx="8417052" cy="291071"/>
          </a:xfrm>
        </p:spPr>
        <p:txBody>
          <a:bodyPr/>
          <a:lstStyle/>
          <a:p>
            <a:r>
              <a:rPr lang="en-US" sz="2000" dirty="0" smtClean="0"/>
              <a:t>LDAP Integration</a:t>
            </a:r>
            <a:r>
              <a:rPr lang="en-US" sz="1600" dirty="0"/>
              <a:t> – CONTD..</a:t>
            </a:r>
            <a:r>
              <a:rPr lang="en-US" sz="1500" dirty="0"/>
              <a:t/>
            </a:r>
            <a:br>
              <a:rPr lang="en-US" sz="1500" dirty="0"/>
            </a:br>
            <a:endParaRPr lang="en-US" dirty="0"/>
          </a:p>
        </p:txBody>
      </p:sp>
      <p:sp>
        <p:nvSpPr>
          <p:cNvPr id="3" name="Footer Placeholder 2"/>
          <p:cNvSpPr>
            <a:spLocks noGrp="1"/>
          </p:cNvSpPr>
          <p:nvPr>
            <p:ph type="ftr" sz="quarter" idx="3"/>
          </p:nvPr>
        </p:nvSpPr>
        <p:spPr/>
        <p:txBody>
          <a:bodyPr/>
          <a:lstStyle/>
          <a:p>
            <a:r>
              <a:rPr lang="en-US" dirty="0"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15</a:t>
            </a:fld>
            <a:endParaRPr lang="en-US" dirty="0"/>
          </a:p>
        </p:txBody>
      </p:sp>
      <p:pic>
        <p:nvPicPr>
          <p:cNvPr id="11" name="Content Placeholder 8"/>
          <p:cNvPicPr>
            <a:picLocks noChangeAspect="1"/>
          </p:cNvPicPr>
          <p:nvPr/>
        </p:nvPicPr>
        <p:blipFill>
          <a:blip r:embed="rId2"/>
          <a:stretch>
            <a:fillRect/>
          </a:stretch>
        </p:blipFill>
        <p:spPr>
          <a:xfrm>
            <a:off x="975484" y="1319048"/>
            <a:ext cx="4538835" cy="2036230"/>
          </a:xfrm>
          <a:prstGeom prst="rect">
            <a:avLst/>
          </a:prstGeom>
          <a:ln w="12700">
            <a:solidFill>
              <a:schemeClr val="tx1">
                <a:lumMod val="75000"/>
              </a:schemeClr>
            </a:solidFill>
          </a:ln>
        </p:spPr>
      </p:pic>
    </p:spTree>
    <p:extLst>
      <p:ext uri="{BB962C8B-B14F-4D97-AF65-F5344CB8AC3E}">
        <p14:creationId xmlns:p14="http://schemas.microsoft.com/office/powerpoint/2010/main" val="3678369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1799" y="1709543"/>
            <a:ext cx="6731000" cy="609398"/>
          </a:xfrm>
        </p:spPr>
        <p:txBody>
          <a:bodyPr/>
          <a:lstStyle/>
          <a:p>
            <a:r>
              <a:rPr lang="en-US" dirty="0" smtClean="0"/>
              <a:t>Database Setup</a:t>
            </a:r>
            <a:endParaRPr lang="en-US" dirty="0"/>
          </a:p>
        </p:txBody>
      </p:sp>
      <p:sp>
        <p:nvSpPr>
          <p:cNvPr id="4" name="Footer Placeholder 3"/>
          <p:cNvSpPr>
            <a:spLocks noGrp="1"/>
          </p:cNvSpPr>
          <p:nvPr>
            <p:ph type="ftr" sz="quarter" idx="4294967295"/>
          </p:nvPr>
        </p:nvSpPr>
        <p:spPr>
          <a:xfrm>
            <a:off x="0" y="4695825"/>
            <a:ext cx="4572000" cy="187325"/>
          </a:xfrm>
        </p:spPr>
        <p:txBody>
          <a:bodyPr/>
          <a:lstStyle/>
          <a:p>
            <a:r>
              <a:rPr lang="en-US" smtClean="0"/>
              <a:t>© 2020 Cognizant</a:t>
            </a:r>
            <a:endParaRPr lang="en-US" dirty="0"/>
          </a:p>
        </p:txBody>
      </p:sp>
      <p:sp>
        <p:nvSpPr>
          <p:cNvPr id="5" name="Slide Number Placeholder 4"/>
          <p:cNvSpPr>
            <a:spLocks noGrp="1"/>
          </p:cNvSpPr>
          <p:nvPr>
            <p:ph type="sldNum" sz="quarter" idx="4294967295"/>
          </p:nvPr>
        </p:nvSpPr>
        <p:spPr>
          <a:xfrm>
            <a:off x="0" y="4759325"/>
            <a:ext cx="228600" cy="123825"/>
          </a:xfrm>
        </p:spPr>
        <p:txBody>
          <a:bodyPr/>
          <a:lstStyle/>
          <a:p>
            <a:fld id="{2EFEF571-C9B4-4D92-A7F7-315B894862A8}" type="slidenum">
              <a:rPr lang="en-US" smtClean="0"/>
              <a:pPr/>
              <a:t>16</a:t>
            </a:fld>
            <a:endParaRPr lang="en-US" dirty="0"/>
          </a:p>
        </p:txBody>
      </p:sp>
    </p:spTree>
    <p:extLst>
      <p:ext uri="{BB962C8B-B14F-4D97-AF65-F5344CB8AC3E}">
        <p14:creationId xmlns:p14="http://schemas.microsoft.com/office/powerpoint/2010/main" val="2895269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Database Setup</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normAutofit fontScale="92500" lnSpcReduction="10000"/>
          </a:bodyPr>
          <a:lstStyle/>
          <a:p>
            <a:pPr algn="just">
              <a:lnSpc>
                <a:spcPct val="150000"/>
              </a:lnSpc>
            </a:pPr>
            <a:r>
              <a:rPr lang="en-US" sz="1200" dirty="0"/>
              <a:t> </a:t>
            </a:r>
            <a:r>
              <a:rPr lang="en-US" sz="1200" dirty="0" smtClean="0"/>
              <a:t>      SonarQube </a:t>
            </a:r>
            <a:r>
              <a:rPr lang="en-US" sz="1200" dirty="0"/>
              <a:t>uses H2 database internally to store information on Projects, Quality &amp; other </a:t>
            </a:r>
            <a:r>
              <a:rPr lang="en-US" sz="1200" dirty="0" smtClean="0"/>
              <a:t>details. Embedded </a:t>
            </a:r>
            <a:r>
              <a:rPr lang="en-US" sz="1200" dirty="0"/>
              <a:t>database should be used for evaluation purposes </a:t>
            </a:r>
            <a:r>
              <a:rPr lang="en-US" sz="1200" dirty="0" smtClean="0"/>
              <a:t>only. The </a:t>
            </a:r>
            <a:r>
              <a:rPr lang="en-US" sz="1200" dirty="0"/>
              <a:t>embedded database will not scale, it will not support upgrading to newer versions of SonarQube, and there is no support for migrating your data out of it into a different database </a:t>
            </a:r>
            <a:r>
              <a:rPr lang="en-US" sz="1200" dirty="0" smtClean="0"/>
              <a:t>engine. So we </a:t>
            </a:r>
            <a:r>
              <a:rPr lang="en-US" sz="1200" dirty="0"/>
              <a:t>will be using PostgreSQL Database for SonarQube instance instead of default H2 database</a:t>
            </a:r>
            <a:r>
              <a:rPr lang="en-US" sz="1200" dirty="0" smtClean="0"/>
              <a:t>.</a:t>
            </a:r>
          </a:p>
          <a:p>
            <a:pPr algn="just">
              <a:lnSpc>
                <a:spcPct val="150000"/>
              </a:lnSpc>
            </a:pPr>
            <a:r>
              <a:rPr lang="en-US" sz="1200" dirty="0" smtClean="0"/>
              <a:t>Follow the below steps for Database setup:</a:t>
            </a:r>
          </a:p>
          <a:p>
            <a:pPr marL="228600" indent="-228600" algn="just">
              <a:lnSpc>
                <a:spcPct val="150000"/>
              </a:lnSpc>
              <a:buFont typeface="+mj-lt"/>
              <a:buAutoNum type="arabicPeriod"/>
            </a:pPr>
            <a:r>
              <a:rPr lang="en-US" sz="1200" dirty="0" smtClean="0"/>
              <a:t>Install PostgreSQL database version 9.3 or greater</a:t>
            </a:r>
          </a:p>
          <a:p>
            <a:pPr marL="228600" indent="-228600" algn="just">
              <a:lnSpc>
                <a:spcPct val="150000"/>
              </a:lnSpc>
              <a:buFont typeface="+mj-lt"/>
              <a:buAutoNum type="arabicPeriod"/>
            </a:pPr>
            <a:r>
              <a:rPr lang="en-US" sz="1200" dirty="0" smtClean="0"/>
              <a:t>Create an empty database with specific name to be used for SonarQube</a:t>
            </a:r>
            <a:endParaRPr lang="en-US" sz="1200" dirty="0"/>
          </a:p>
          <a:p>
            <a:pPr marL="228600" indent="-228600">
              <a:lnSpc>
                <a:spcPct val="150000"/>
              </a:lnSpc>
              <a:buFont typeface="+mj-lt"/>
              <a:buAutoNum type="arabicPeriod"/>
            </a:pPr>
            <a:r>
              <a:rPr lang="en-US" altLang="en-US" sz="1200" dirty="0"/>
              <a:t>Configure DATABASE tags by editing $SONARQUBE-HOME/conf/sonar.properties (see table below) </a:t>
            </a:r>
          </a:p>
          <a:p>
            <a:pPr marL="228600" indent="-228600">
              <a:lnSpc>
                <a:spcPct val="150000"/>
              </a:lnSpc>
              <a:buFont typeface="+mj-lt"/>
              <a:buAutoNum type="arabicPeriod"/>
            </a:pPr>
            <a:endParaRPr lang="en-US" altLang="en-US" sz="1200" dirty="0">
              <a:solidFill>
                <a:schemeClr val="tx2"/>
              </a:solidFill>
            </a:endParaRPr>
          </a:p>
          <a:p>
            <a:pPr marL="228600" indent="-228600">
              <a:lnSpc>
                <a:spcPct val="150000"/>
              </a:lnSpc>
              <a:buFont typeface="+mj-lt"/>
              <a:buAutoNum type="arabicPeriod"/>
            </a:pPr>
            <a:endParaRPr lang="en-US" altLang="en-US" sz="1200" dirty="0" smtClean="0">
              <a:solidFill>
                <a:schemeClr val="tx2"/>
              </a:solidFill>
            </a:endParaRPr>
          </a:p>
          <a:p>
            <a:pPr marL="228600" indent="-228600">
              <a:lnSpc>
                <a:spcPct val="150000"/>
              </a:lnSpc>
              <a:buFont typeface="+mj-lt"/>
              <a:buAutoNum type="arabicPeriod"/>
            </a:pPr>
            <a:endParaRPr lang="en-US" altLang="en-US" sz="1200" dirty="0">
              <a:solidFill>
                <a:schemeClr val="tx2"/>
              </a:solidFill>
            </a:endParaRPr>
          </a:p>
          <a:p>
            <a:pPr marL="228600" indent="-228600">
              <a:lnSpc>
                <a:spcPct val="150000"/>
              </a:lnSpc>
              <a:buFont typeface="+mj-lt"/>
              <a:buAutoNum type="arabicPeriod"/>
            </a:pPr>
            <a:endParaRPr lang="en-US" altLang="en-US" sz="1200" dirty="0" smtClean="0">
              <a:solidFill>
                <a:schemeClr val="tx2"/>
              </a:solidFill>
            </a:endParaRPr>
          </a:p>
          <a:p>
            <a:pPr marL="228600" indent="-228600">
              <a:buFont typeface="+mj-lt"/>
              <a:buAutoNum type="arabicPeriod"/>
            </a:pPr>
            <a:r>
              <a:rPr lang="en-US" altLang="en-US" sz="1200" dirty="0">
                <a:solidFill>
                  <a:schemeClr val="tx2"/>
                </a:solidFill>
              </a:rPr>
              <a:t>Restart the SonarQube </a:t>
            </a:r>
            <a:r>
              <a:rPr lang="en-US" altLang="en-US" sz="1200" dirty="0" smtClean="0">
                <a:solidFill>
                  <a:schemeClr val="tx2"/>
                </a:solidFill>
              </a:rPr>
              <a:t>server</a:t>
            </a:r>
          </a:p>
        </p:txBody>
      </p:sp>
      <p:sp>
        <p:nvSpPr>
          <p:cNvPr id="3" name="Footer Placeholder 2"/>
          <p:cNvSpPr>
            <a:spLocks noGrp="1"/>
          </p:cNvSpPr>
          <p:nvPr>
            <p:ph type="ftr" sz="quarter" idx="3"/>
          </p:nvPr>
        </p:nvSpPr>
        <p:spPr/>
        <p:txBody>
          <a:bodyPr/>
          <a:lstStyle/>
          <a:p>
            <a:r>
              <a:rPr lang="en-US" dirty="0"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17</a:t>
            </a:fld>
            <a:endParaRPr lang="en-US" dirty="0"/>
          </a:p>
        </p:txBody>
      </p:sp>
      <p:pic>
        <p:nvPicPr>
          <p:cNvPr id="7" name="Picture 6"/>
          <p:cNvPicPr>
            <a:picLocks noChangeAspect="1"/>
          </p:cNvPicPr>
          <p:nvPr/>
        </p:nvPicPr>
        <p:blipFill>
          <a:blip r:embed="rId2"/>
          <a:stretch>
            <a:fillRect/>
          </a:stretch>
        </p:blipFill>
        <p:spPr>
          <a:xfrm>
            <a:off x="613700" y="3052989"/>
            <a:ext cx="7167563" cy="906705"/>
          </a:xfrm>
          <a:prstGeom prst="rect">
            <a:avLst/>
          </a:prstGeom>
          <a:ln w="12700">
            <a:solidFill>
              <a:schemeClr val="tx1">
                <a:lumMod val="75000"/>
              </a:schemeClr>
            </a:solidFill>
          </a:ln>
        </p:spPr>
      </p:pic>
    </p:spTree>
    <p:extLst>
      <p:ext uri="{BB962C8B-B14F-4D97-AF65-F5344CB8AC3E}">
        <p14:creationId xmlns:p14="http://schemas.microsoft.com/office/powerpoint/2010/main" val="1448727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stretch>
            <a:fillRect/>
          </a:stretch>
        </p:blipFill>
        <p:spPr>
          <a:xfrm>
            <a:off x="951608" y="729126"/>
            <a:ext cx="4136923" cy="1874544"/>
          </a:xfrm>
          <a:prstGeom prst="rect">
            <a:avLst/>
          </a:prstGeom>
          <a:ln w="12700">
            <a:solidFill>
              <a:schemeClr val="tx1">
                <a:lumMod val="75000"/>
              </a:schemeClr>
            </a:solidFill>
          </a:ln>
        </p:spPr>
      </p:pic>
      <p:sp>
        <p:nvSpPr>
          <p:cNvPr id="2" name="Title 1"/>
          <p:cNvSpPr>
            <a:spLocks noGrp="1"/>
          </p:cNvSpPr>
          <p:nvPr>
            <p:ph type="title"/>
          </p:nvPr>
        </p:nvSpPr>
        <p:spPr>
          <a:xfrm>
            <a:off x="384048" y="274321"/>
            <a:ext cx="8417052" cy="291071"/>
          </a:xfrm>
        </p:spPr>
        <p:txBody>
          <a:bodyPr/>
          <a:lstStyle/>
          <a:p>
            <a:r>
              <a:rPr lang="en-US" sz="2000" dirty="0"/>
              <a:t>Database </a:t>
            </a:r>
            <a:r>
              <a:rPr lang="en-US" sz="2000" dirty="0" smtClean="0"/>
              <a:t>Setup</a:t>
            </a:r>
            <a:r>
              <a:rPr lang="en-US" sz="1600" dirty="0"/>
              <a:t> – CONTD..</a:t>
            </a:r>
            <a:r>
              <a:rPr lang="en-US" sz="1500" dirty="0"/>
              <a:t/>
            </a:r>
            <a:br>
              <a:rPr lang="en-US" sz="1500" dirty="0"/>
            </a:br>
            <a:endParaRPr lang="en-US" dirty="0"/>
          </a:p>
        </p:txBody>
      </p:sp>
      <p:sp>
        <p:nvSpPr>
          <p:cNvPr id="3" name="Footer Placeholder 2"/>
          <p:cNvSpPr>
            <a:spLocks noGrp="1"/>
          </p:cNvSpPr>
          <p:nvPr>
            <p:ph type="ftr" sz="quarter" idx="3"/>
          </p:nvPr>
        </p:nvSpPr>
        <p:spPr/>
        <p:txBody>
          <a:bodyPr/>
          <a:lstStyle/>
          <a:p>
            <a:r>
              <a:rPr lang="en-US" dirty="0"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18</a:t>
            </a:fld>
            <a:endParaRPr lang="en-US" dirty="0"/>
          </a:p>
        </p:txBody>
      </p:sp>
      <p:pic>
        <p:nvPicPr>
          <p:cNvPr id="7" name="Picture 6"/>
          <p:cNvPicPr>
            <a:picLocks noChangeAspect="1"/>
          </p:cNvPicPr>
          <p:nvPr/>
        </p:nvPicPr>
        <p:blipFill>
          <a:blip r:embed="rId3"/>
          <a:stretch>
            <a:fillRect/>
          </a:stretch>
        </p:blipFill>
        <p:spPr>
          <a:xfrm>
            <a:off x="3575565" y="2712973"/>
            <a:ext cx="4961161" cy="1946270"/>
          </a:xfrm>
          <a:prstGeom prst="rect">
            <a:avLst/>
          </a:prstGeom>
          <a:ln w="12700">
            <a:solidFill>
              <a:schemeClr val="tx1">
                <a:lumMod val="75000"/>
              </a:schemeClr>
            </a:solidFill>
          </a:ln>
        </p:spPr>
      </p:pic>
      <p:sp>
        <p:nvSpPr>
          <p:cNvPr id="9" name="Rounded Rectangular Callout 8"/>
          <p:cNvSpPr/>
          <p:nvPr/>
        </p:nvSpPr>
        <p:spPr>
          <a:xfrm>
            <a:off x="6009911" y="605415"/>
            <a:ext cx="1661276" cy="1060983"/>
          </a:xfrm>
          <a:prstGeom prst="wedgeRoundRectCallout">
            <a:avLst>
              <a:gd name="adj1" fmla="val -103606"/>
              <a:gd name="adj2" fmla="val 61184"/>
              <a:gd name="adj3" fmla="val 166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SonarQube with Default H2 Database</a:t>
            </a:r>
            <a:endParaRPr lang="en-US" sz="1400" dirty="0"/>
          </a:p>
        </p:txBody>
      </p:sp>
      <p:sp>
        <p:nvSpPr>
          <p:cNvPr id="12" name="Rounded Rectangular Callout 11"/>
          <p:cNvSpPr/>
          <p:nvPr/>
        </p:nvSpPr>
        <p:spPr>
          <a:xfrm>
            <a:off x="951608" y="2991464"/>
            <a:ext cx="1661276" cy="1060983"/>
          </a:xfrm>
          <a:prstGeom prst="wedgeRoundRectCallout">
            <a:avLst>
              <a:gd name="adj1" fmla="val 107739"/>
              <a:gd name="adj2" fmla="val 46052"/>
              <a:gd name="adj3" fmla="val 166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SonarQube with </a:t>
            </a:r>
            <a:r>
              <a:rPr lang="en-US" sz="1400" dirty="0"/>
              <a:t>PostgreSQL</a:t>
            </a:r>
            <a:r>
              <a:rPr lang="en-US" sz="1400" dirty="0" smtClean="0"/>
              <a:t> Database</a:t>
            </a:r>
            <a:endParaRPr lang="en-US" sz="1400" dirty="0"/>
          </a:p>
        </p:txBody>
      </p:sp>
    </p:spTree>
    <p:extLst>
      <p:ext uri="{BB962C8B-B14F-4D97-AF65-F5344CB8AC3E}">
        <p14:creationId xmlns:p14="http://schemas.microsoft.com/office/powerpoint/2010/main" val="34875491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1799" y="1709543"/>
            <a:ext cx="6731000" cy="609398"/>
          </a:xfrm>
        </p:spPr>
        <p:txBody>
          <a:bodyPr/>
          <a:lstStyle/>
          <a:p>
            <a:r>
              <a:rPr lang="en-US" dirty="0" smtClean="0"/>
              <a:t>SMTP Integration</a:t>
            </a:r>
            <a:endParaRPr lang="en-US" dirty="0"/>
          </a:p>
        </p:txBody>
      </p:sp>
      <p:sp>
        <p:nvSpPr>
          <p:cNvPr id="4" name="Footer Placeholder 3"/>
          <p:cNvSpPr>
            <a:spLocks noGrp="1"/>
          </p:cNvSpPr>
          <p:nvPr>
            <p:ph type="ftr" sz="quarter" idx="4294967295"/>
          </p:nvPr>
        </p:nvSpPr>
        <p:spPr>
          <a:xfrm>
            <a:off x="0" y="4695825"/>
            <a:ext cx="4572000" cy="187325"/>
          </a:xfrm>
        </p:spPr>
        <p:txBody>
          <a:bodyPr/>
          <a:lstStyle/>
          <a:p>
            <a:r>
              <a:rPr lang="en-US" smtClean="0"/>
              <a:t>© 2020 Cognizant</a:t>
            </a:r>
            <a:endParaRPr lang="en-US" dirty="0"/>
          </a:p>
        </p:txBody>
      </p:sp>
      <p:sp>
        <p:nvSpPr>
          <p:cNvPr id="5" name="Slide Number Placeholder 4"/>
          <p:cNvSpPr>
            <a:spLocks noGrp="1"/>
          </p:cNvSpPr>
          <p:nvPr>
            <p:ph type="sldNum" sz="quarter" idx="4294967295"/>
          </p:nvPr>
        </p:nvSpPr>
        <p:spPr>
          <a:xfrm>
            <a:off x="0" y="4759325"/>
            <a:ext cx="228600" cy="123825"/>
          </a:xfrm>
        </p:spPr>
        <p:txBody>
          <a:bodyPr/>
          <a:lstStyle/>
          <a:p>
            <a:fld id="{2EFEF571-C9B4-4D92-A7F7-315B894862A8}" type="slidenum">
              <a:rPr lang="en-US" smtClean="0"/>
              <a:pPr/>
              <a:t>19</a:t>
            </a:fld>
            <a:endParaRPr lang="en-US" dirty="0"/>
          </a:p>
        </p:txBody>
      </p:sp>
    </p:spTree>
    <p:extLst>
      <p:ext uri="{BB962C8B-B14F-4D97-AF65-F5344CB8AC3E}">
        <p14:creationId xmlns:p14="http://schemas.microsoft.com/office/powerpoint/2010/main" val="2436824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5" name="Footer Placeholder 4"/>
          <p:cNvSpPr>
            <a:spLocks noGrp="1"/>
          </p:cNvSpPr>
          <p:nvPr>
            <p:ph type="ftr" sz="quarter" idx="3"/>
          </p:nvPr>
        </p:nvSpPr>
        <p:spPr/>
        <p:txBody>
          <a:bodyPr/>
          <a:lstStyle/>
          <a:p>
            <a:r>
              <a:rPr lang="en-US" dirty="0" smtClean="0"/>
              <a:t>© 2020 Cognizant</a:t>
            </a:r>
            <a:endParaRPr lang="en-US" dirty="0"/>
          </a:p>
        </p:txBody>
      </p:sp>
      <p:sp>
        <p:nvSpPr>
          <p:cNvPr id="7" name="Content Placeholder 6"/>
          <p:cNvSpPr>
            <a:spLocks noGrp="1"/>
          </p:cNvSpPr>
          <p:nvPr>
            <p:ph idx="1"/>
          </p:nvPr>
        </p:nvSpPr>
        <p:spPr>
          <a:xfrm>
            <a:off x="377952" y="895091"/>
            <a:ext cx="8385048" cy="3319272"/>
          </a:xfrm>
        </p:spPr>
        <p:txBody>
          <a:bodyPr>
            <a:normAutofit/>
          </a:bodyPr>
          <a:lstStyle/>
          <a:p>
            <a:pPr marL="285750" lvl="1" indent="-285750">
              <a:buFont typeface="Wingdings" panose="05000000000000000000" pitchFamily="2" charset="2"/>
              <a:buChar char="q"/>
            </a:pPr>
            <a:r>
              <a:rPr lang="en-US" sz="1600" dirty="0" err="1"/>
              <a:t>SonarQube</a:t>
            </a:r>
            <a:r>
              <a:rPr lang="en-US" sz="1600" dirty="0"/>
              <a:t> – Architecture &amp; Integration</a:t>
            </a:r>
          </a:p>
          <a:p>
            <a:pPr marL="285750" lvl="1" indent="-285750">
              <a:buFont typeface="Wingdings" panose="05000000000000000000" pitchFamily="2" charset="2"/>
              <a:buChar char="q"/>
            </a:pPr>
            <a:r>
              <a:rPr lang="en-US" sz="1600" dirty="0" err="1"/>
              <a:t>SonarQube</a:t>
            </a:r>
            <a:r>
              <a:rPr lang="en-US" sz="1600" dirty="0"/>
              <a:t> Server set up</a:t>
            </a:r>
          </a:p>
          <a:p>
            <a:pPr marL="285750" lvl="1" indent="-285750">
              <a:buFont typeface="Wingdings" panose="05000000000000000000" pitchFamily="2" charset="2"/>
              <a:buChar char="q"/>
            </a:pPr>
            <a:r>
              <a:rPr lang="en-US" sz="1600" dirty="0" smtClean="0"/>
              <a:t>LDAP Integration</a:t>
            </a:r>
          </a:p>
          <a:p>
            <a:pPr marL="285750" lvl="1" indent="-285750">
              <a:buFont typeface="Wingdings" panose="05000000000000000000" pitchFamily="2" charset="2"/>
              <a:buChar char="q"/>
            </a:pPr>
            <a:r>
              <a:rPr lang="en-US" sz="1600" dirty="0" smtClean="0"/>
              <a:t>Database </a:t>
            </a:r>
            <a:r>
              <a:rPr lang="en-US" sz="1600" dirty="0"/>
              <a:t>Setup</a:t>
            </a:r>
          </a:p>
          <a:p>
            <a:pPr marL="285750" lvl="1" indent="-285750">
              <a:buFont typeface="Wingdings" panose="05000000000000000000" pitchFamily="2" charset="2"/>
              <a:buChar char="q"/>
            </a:pPr>
            <a:r>
              <a:rPr lang="en-US" sz="1600" dirty="0" smtClean="0"/>
              <a:t>SMTP </a:t>
            </a:r>
            <a:r>
              <a:rPr lang="en-US" sz="1600" dirty="0" smtClean="0"/>
              <a:t>Integration</a:t>
            </a:r>
          </a:p>
          <a:p>
            <a:pPr marL="285750" lvl="1" indent="-285750">
              <a:buFont typeface="Wingdings" panose="05000000000000000000" pitchFamily="2" charset="2"/>
              <a:buChar char="q"/>
            </a:pPr>
            <a:r>
              <a:rPr lang="en-US" sz="1600" dirty="0" err="1" smtClean="0"/>
              <a:t>SonarQube</a:t>
            </a:r>
            <a:r>
              <a:rPr lang="en-US" sz="1600" dirty="0" smtClean="0"/>
              <a:t> </a:t>
            </a:r>
            <a:r>
              <a:rPr lang="en-US" sz="1600" dirty="0"/>
              <a:t>analysis for </a:t>
            </a:r>
            <a:r>
              <a:rPr lang="en-US" sz="1600" dirty="0" err="1"/>
              <a:t>.Net</a:t>
            </a:r>
            <a:r>
              <a:rPr lang="en-US" sz="1600" dirty="0"/>
              <a:t> application with </a:t>
            </a:r>
            <a:r>
              <a:rPr lang="en-US" sz="1600" dirty="0" err="1" smtClean="0"/>
              <a:t>MSBuild</a:t>
            </a:r>
            <a:r>
              <a:rPr lang="en-US" sz="1600" dirty="0"/>
              <a:t>, </a:t>
            </a:r>
            <a:r>
              <a:rPr lang="en-US" sz="1600" dirty="0" err="1"/>
              <a:t>NUnit</a:t>
            </a:r>
            <a:r>
              <a:rPr lang="en-US" sz="1600" dirty="0"/>
              <a:t> &amp; </a:t>
            </a:r>
            <a:r>
              <a:rPr lang="en-US" sz="1600" dirty="0" err="1" smtClean="0"/>
              <a:t>OpenCover</a:t>
            </a:r>
            <a:endParaRPr lang="en-US" sz="1600" dirty="0" smtClean="0"/>
          </a:p>
          <a:p>
            <a:pPr marL="285750" lvl="1" indent="-285750">
              <a:buFont typeface="Wingdings" panose="05000000000000000000" pitchFamily="2" charset="2"/>
              <a:buChar char="q"/>
            </a:pPr>
            <a:r>
              <a:rPr lang="nn-NO" sz="1600" dirty="0" smtClean="0"/>
              <a:t>SonarLint for Visual Studio / Eclipse</a:t>
            </a:r>
          </a:p>
          <a:p>
            <a:pPr marL="285750" lvl="1" indent="-285750">
              <a:buFont typeface="Wingdings" panose="05000000000000000000" pitchFamily="2" charset="2"/>
              <a:buChar char="q"/>
            </a:pPr>
            <a:r>
              <a:rPr lang="en-US" sz="1600" dirty="0" smtClean="0"/>
              <a:t>Setup a Jenkins Pipeline for Java project with </a:t>
            </a:r>
            <a:r>
              <a:rPr lang="en-US" sz="1600" dirty="0" err="1" smtClean="0"/>
              <a:t>SonarQube</a:t>
            </a:r>
            <a:r>
              <a:rPr lang="en-US" sz="1600" dirty="0" smtClean="0"/>
              <a:t>, Maven, GitHub for Complete Automated CI</a:t>
            </a:r>
            <a:endParaRPr lang="en-US" sz="1600" dirty="0" smtClean="0"/>
          </a:p>
        </p:txBody>
      </p:sp>
    </p:spTree>
    <p:extLst>
      <p:ext uri="{BB962C8B-B14F-4D97-AF65-F5344CB8AC3E}">
        <p14:creationId xmlns:p14="http://schemas.microsoft.com/office/powerpoint/2010/main" val="3315947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SMTP Integration</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r>
              <a:rPr lang="en-US" sz="1400" dirty="0" smtClean="0"/>
              <a:t>SMTP integration in </a:t>
            </a:r>
            <a:r>
              <a:rPr lang="en-US" sz="1400" dirty="0" err="1" smtClean="0"/>
              <a:t>Sonarqube</a:t>
            </a:r>
            <a:r>
              <a:rPr lang="en-US" sz="1400" dirty="0" smtClean="0"/>
              <a:t> is carried out to send notifications at the end of each analysis via Email to intended recipients.</a:t>
            </a:r>
          </a:p>
          <a:p>
            <a:r>
              <a:rPr lang="en-US" sz="1400" dirty="0" err="1" smtClean="0"/>
              <a:t>Sonarqube</a:t>
            </a:r>
            <a:r>
              <a:rPr lang="en-US" sz="1400" dirty="0" smtClean="0"/>
              <a:t> does not push the notifications to the users</a:t>
            </a:r>
            <a:r>
              <a:rPr lang="en-US" sz="1400" dirty="0"/>
              <a:t>. Only users who subscribe themselves will get notifications. </a:t>
            </a:r>
            <a:endParaRPr lang="en-US" sz="1400" dirty="0" smtClean="0"/>
          </a:p>
          <a:p>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3754916" y="1770899"/>
            <a:ext cx="5043136" cy="2813594"/>
          </a:xfrm>
          <a:prstGeom prst="rect">
            <a:avLst/>
          </a:prstGeom>
        </p:spPr>
      </p:pic>
      <p:sp>
        <p:nvSpPr>
          <p:cNvPr id="7" name="Content Placeholder 5"/>
          <p:cNvSpPr txBox="1">
            <a:spLocks/>
          </p:cNvSpPr>
          <p:nvPr/>
        </p:nvSpPr>
        <p:spPr>
          <a:xfrm>
            <a:off x="377952" y="1933370"/>
            <a:ext cx="3311829" cy="2540205"/>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400" b="1" dirty="0" smtClean="0"/>
              <a:t>Email Configuration</a:t>
            </a:r>
          </a:p>
          <a:p>
            <a:pPr marL="342900" indent="-342900">
              <a:buFont typeface="+mj-lt"/>
              <a:buAutoNum type="arabicPeriod"/>
            </a:pPr>
            <a:r>
              <a:rPr lang="en-US" sz="1400" dirty="0" smtClean="0"/>
              <a:t>Log in to the </a:t>
            </a:r>
            <a:r>
              <a:rPr lang="en-US" sz="1400" dirty="0" err="1" smtClean="0"/>
              <a:t>SonarQube</a:t>
            </a:r>
            <a:r>
              <a:rPr lang="en-US" sz="1400" dirty="0" smtClean="0"/>
              <a:t> dashboard using Admin credentials and click on the “Administration” tab.</a:t>
            </a:r>
          </a:p>
          <a:p>
            <a:pPr marL="342900" indent="-342900">
              <a:buFont typeface="+mj-lt"/>
              <a:buAutoNum type="arabicPeriod"/>
            </a:pPr>
            <a:r>
              <a:rPr lang="en-US" sz="1400" dirty="0" smtClean="0"/>
              <a:t>Browse to the “Configuration -&gt; General settings -&gt; General” menu.</a:t>
            </a:r>
          </a:p>
          <a:p>
            <a:pPr marL="342900" indent="-342900">
              <a:buFont typeface="+mj-lt"/>
              <a:buAutoNum type="arabicPeriod"/>
            </a:pPr>
            <a:r>
              <a:rPr lang="en-US" sz="1400" dirty="0" smtClean="0"/>
              <a:t>Under the “Email” section, fill out the required information. </a:t>
            </a:r>
          </a:p>
          <a:p>
            <a:pPr marL="342900" indent="-342900">
              <a:buFont typeface="+mj-lt"/>
              <a:buAutoNum type="arabicPeriod"/>
            </a:pPr>
            <a:r>
              <a:rPr lang="en-US" sz="1400" dirty="0" smtClean="0"/>
              <a:t>Save the changes.</a:t>
            </a:r>
            <a:endParaRPr lang="en-US" sz="1400" dirty="0"/>
          </a:p>
        </p:txBody>
      </p:sp>
    </p:spTree>
    <p:extLst>
      <p:ext uri="{BB962C8B-B14F-4D97-AF65-F5344CB8AC3E}">
        <p14:creationId xmlns:p14="http://schemas.microsoft.com/office/powerpoint/2010/main" val="3353860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SMTP Integration</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r>
              <a:rPr lang="en-US" sz="1400" dirty="0" smtClean="0"/>
              <a:t>Users can login to their profile and click on “My Account”.</a:t>
            </a:r>
            <a:endParaRPr lang="en-US" sz="1400" dirty="0" smtClean="0"/>
          </a:p>
          <a:p>
            <a:endParaRPr lang="en-US" sz="1400" dirty="0"/>
          </a:p>
          <a:p>
            <a:pPr marL="342900" indent="-342900">
              <a:buFont typeface="+mj-lt"/>
              <a:buAutoNum type="arabicPeriod"/>
            </a:pPr>
            <a:endParaRPr lang="en-US" sz="1400" dirty="0" smtClean="0"/>
          </a:p>
          <a:p>
            <a:pPr marL="342900" indent="-342900">
              <a:buFont typeface="+mj-lt"/>
              <a:buAutoNum type="arabicPeriod"/>
            </a:pPr>
            <a:endParaRPr lang="en-US" sz="1400"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21</a:t>
            </a:fld>
            <a:endParaRPr lang="en-US" dirty="0"/>
          </a:p>
        </p:txBody>
      </p:sp>
      <p:sp>
        <p:nvSpPr>
          <p:cNvPr id="7" name="Content Placeholder 5"/>
          <p:cNvSpPr txBox="1">
            <a:spLocks/>
          </p:cNvSpPr>
          <p:nvPr/>
        </p:nvSpPr>
        <p:spPr>
          <a:xfrm>
            <a:off x="377952" y="2660872"/>
            <a:ext cx="4851386" cy="1955686"/>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400" dirty="0" smtClean="0"/>
              <a:t>Go to “Notifications” tab. Select the overall notifications options or opt for notifications based on the project.</a:t>
            </a:r>
          </a:p>
          <a:p>
            <a:endParaRPr lang="en-US" sz="1400" dirty="0" smtClean="0"/>
          </a:p>
          <a:p>
            <a:r>
              <a:rPr lang="en-US" sz="1400" dirty="0" smtClean="0"/>
              <a:t>Post which, users will get notified via emails.</a:t>
            </a:r>
            <a:endParaRPr lang="en-US" sz="1400" dirty="0"/>
          </a:p>
        </p:txBody>
      </p:sp>
      <p:pic>
        <p:nvPicPr>
          <p:cNvPr id="8" name="Picture 7"/>
          <p:cNvPicPr>
            <a:picLocks noChangeAspect="1"/>
          </p:cNvPicPr>
          <p:nvPr/>
        </p:nvPicPr>
        <p:blipFill>
          <a:blip r:embed="rId2"/>
          <a:stretch>
            <a:fillRect/>
          </a:stretch>
        </p:blipFill>
        <p:spPr>
          <a:xfrm>
            <a:off x="1741952" y="1124937"/>
            <a:ext cx="1977257" cy="1106986"/>
          </a:xfrm>
          <a:prstGeom prst="rect">
            <a:avLst/>
          </a:prstGeom>
        </p:spPr>
      </p:pic>
      <p:pic>
        <p:nvPicPr>
          <p:cNvPr id="9" name="Picture 8"/>
          <p:cNvPicPr>
            <a:picLocks noChangeAspect="1"/>
          </p:cNvPicPr>
          <p:nvPr/>
        </p:nvPicPr>
        <p:blipFill>
          <a:blip r:embed="rId3"/>
          <a:stretch>
            <a:fillRect/>
          </a:stretch>
        </p:blipFill>
        <p:spPr>
          <a:xfrm>
            <a:off x="4817806" y="1130289"/>
            <a:ext cx="3618077" cy="3343286"/>
          </a:xfrm>
          <a:prstGeom prst="rect">
            <a:avLst/>
          </a:prstGeom>
        </p:spPr>
      </p:pic>
    </p:spTree>
    <p:extLst>
      <p:ext uri="{BB962C8B-B14F-4D97-AF65-F5344CB8AC3E}">
        <p14:creationId xmlns:p14="http://schemas.microsoft.com/office/powerpoint/2010/main" val="2140340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1799" y="1709543"/>
            <a:ext cx="6731000" cy="1661993"/>
          </a:xfrm>
        </p:spPr>
        <p:txBody>
          <a:bodyPr/>
          <a:lstStyle/>
          <a:p>
            <a:r>
              <a:rPr lang="en-US" sz="4000" dirty="0" err="1" smtClean="0"/>
              <a:t>SonarQube</a:t>
            </a:r>
            <a:r>
              <a:rPr lang="en-US" sz="4000" dirty="0" smtClean="0"/>
              <a:t> </a:t>
            </a:r>
            <a:r>
              <a:rPr lang="en-US" sz="4000" dirty="0"/>
              <a:t>analysis for </a:t>
            </a:r>
            <a:r>
              <a:rPr lang="en-US" sz="4000" dirty="0" err="1"/>
              <a:t>.Net</a:t>
            </a:r>
            <a:r>
              <a:rPr lang="en-US" sz="4000" dirty="0"/>
              <a:t> application with </a:t>
            </a:r>
            <a:r>
              <a:rPr lang="en-US" sz="4000" dirty="0" err="1" smtClean="0"/>
              <a:t>MSBuild</a:t>
            </a:r>
            <a:r>
              <a:rPr lang="en-US" sz="4000" dirty="0"/>
              <a:t>, </a:t>
            </a:r>
            <a:r>
              <a:rPr lang="en-US" sz="4000" dirty="0" err="1"/>
              <a:t>NUnit</a:t>
            </a:r>
            <a:r>
              <a:rPr lang="en-US" sz="4000" dirty="0"/>
              <a:t> &amp; </a:t>
            </a:r>
            <a:r>
              <a:rPr lang="en-US" sz="4000" dirty="0" err="1"/>
              <a:t>Opencover</a:t>
            </a:r>
            <a:endParaRPr lang="en-US" sz="4000" dirty="0"/>
          </a:p>
        </p:txBody>
      </p:sp>
      <p:sp>
        <p:nvSpPr>
          <p:cNvPr id="4" name="Footer Placeholder 3"/>
          <p:cNvSpPr>
            <a:spLocks noGrp="1"/>
          </p:cNvSpPr>
          <p:nvPr>
            <p:ph type="ftr" sz="quarter" idx="4294967295"/>
          </p:nvPr>
        </p:nvSpPr>
        <p:spPr>
          <a:xfrm>
            <a:off x="0" y="4695825"/>
            <a:ext cx="4572000" cy="187325"/>
          </a:xfrm>
        </p:spPr>
        <p:txBody>
          <a:bodyPr/>
          <a:lstStyle/>
          <a:p>
            <a:r>
              <a:rPr lang="en-US" smtClean="0"/>
              <a:t>© 2020 Cognizant</a:t>
            </a:r>
            <a:endParaRPr lang="en-US" dirty="0"/>
          </a:p>
        </p:txBody>
      </p:sp>
      <p:sp>
        <p:nvSpPr>
          <p:cNvPr id="5" name="Slide Number Placeholder 4"/>
          <p:cNvSpPr>
            <a:spLocks noGrp="1"/>
          </p:cNvSpPr>
          <p:nvPr>
            <p:ph type="sldNum" sz="quarter" idx="4294967295"/>
          </p:nvPr>
        </p:nvSpPr>
        <p:spPr>
          <a:xfrm>
            <a:off x="0" y="4759325"/>
            <a:ext cx="228600" cy="123825"/>
          </a:xfrm>
        </p:spPr>
        <p:txBody>
          <a:bodyPr/>
          <a:lstStyle/>
          <a:p>
            <a:fld id="{2EFEF571-C9B4-4D92-A7F7-315B894862A8}" type="slidenum">
              <a:rPr lang="en-US" smtClean="0"/>
              <a:pPr/>
              <a:t>22</a:t>
            </a:fld>
            <a:endParaRPr lang="en-US" dirty="0"/>
          </a:p>
        </p:txBody>
      </p:sp>
    </p:spTree>
    <p:extLst>
      <p:ext uri="{BB962C8B-B14F-4D97-AF65-F5344CB8AC3E}">
        <p14:creationId xmlns:p14="http://schemas.microsoft.com/office/powerpoint/2010/main" val="2390658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SonarQube</a:t>
            </a:r>
            <a:r>
              <a:rPr lang="en-US" sz="2000" dirty="0" smtClean="0"/>
              <a:t> – </a:t>
            </a:r>
            <a:r>
              <a:rPr lang="en-US" sz="2000" dirty="0" err="1" smtClean="0"/>
              <a:t>MSBuild</a:t>
            </a:r>
            <a:r>
              <a:rPr lang="en-US" sz="2000" dirty="0" smtClean="0"/>
              <a:t>, </a:t>
            </a:r>
            <a:r>
              <a:rPr lang="en-US" sz="2000" dirty="0" err="1" smtClean="0"/>
              <a:t>NUnit</a:t>
            </a:r>
            <a:r>
              <a:rPr lang="en-US" sz="2000" dirty="0" smtClean="0"/>
              <a:t> </a:t>
            </a:r>
            <a:r>
              <a:rPr lang="en-US" sz="2000" dirty="0" smtClean="0"/>
              <a:t>&amp; </a:t>
            </a:r>
            <a:r>
              <a:rPr lang="en-US" sz="2000" dirty="0" err="1" smtClean="0"/>
              <a:t>OpenCover</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lstStyle/>
          <a:p>
            <a:r>
              <a:rPr lang="en-US" sz="1600" b="1" dirty="0" smtClean="0"/>
              <a:t>Analyzing </a:t>
            </a:r>
            <a:r>
              <a:rPr lang="en-US" sz="1600" b="1" dirty="0" err="1"/>
              <a:t>C</a:t>
            </a:r>
            <a:r>
              <a:rPr lang="en-US" sz="1600" b="1" dirty="0" err="1" smtClean="0"/>
              <a:t>#.Net</a:t>
            </a:r>
            <a:r>
              <a:rPr lang="en-US" sz="1600" b="1" dirty="0" smtClean="0"/>
              <a:t> application with </a:t>
            </a:r>
            <a:r>
              <a:rPr lang="en-US" sz="1600" b="1" dirty="0" err="1" smtClean="0"/>
              <a:t>Nunit</a:t>
            </a:r>
            <a:r>
              <a:rPr lang="en-US" sz="1600" b="1" dirty="0" smtClean="0"/>
              <a:t> &amp; </a:t>
            </a:r>
            <a:r>
              <a:rPr lang="en-US" sz="1600" b="1" dirty="0" err="1" smtClean="0"/>
              <a:t>OpenCover</a:t>
            </a:r>
            <a:r>
              <a:rPr lang="en-US" sz="1600" b="1" dirty="0" smtClean="0"/>
              <a:t> using </a:t>
            </a:r>
            <a:r>
              <a:rPr lang="en-US" sz="1600" b="1" dirty="0" err="1" smtClean="0"/>
              <a:t>SonarScanner</a:t>
            </a:r>
            <a:r>
              <a:rPr lang="en-US" sz="1600" b="1" dirty="0" smtClean="0"/>
              <a:t> </a:t>
            </a:r>
            <a:r>
              <a:rPr lang="en-US" sz="1600" b="1" dirty="0"/>
              <a:t>for </a:t>
            </a:r>
            <a:r>
              <a:rPr lang="en-US" sz="1600" b="1" dirty="0" err="1" smtClean="0"/>
              <a:t>MSBuild</a:t>
            </a:r>
            <a:r>
              <a:rPr lang="en-US" sz="1600" b="1" dirty="0" smtClean="0"/>
              <a:t>:</a:t>
            </a:r>
            <a:endParaRPr lang="en-US" sz="1600" b="1" dirty="0"/>
          </a:p>
          <a:p>
            <a:r>
              <a:rPr lang="en-US" sz="1400" u="sng" dirty="0"/>
              <a:t>Pre-Requisites : </a:t>
            </a:r>
            <a:r>
              <a:rPr lang="en-US" sz="1400" dirty="0" err="1"/>
              <a:t>SonarQube</a:t>
            </a:r>
            <a:r>
              <a:rPr lang="en-US" sz="1400" dirty="0"/>
              <a:t> 7.9.3 installed, SonarScanner_MSBuild_4.9.0,.NET Framework 4.8, </a:t>
            </a:r>
            <a:r>
              <a:rPr lang="en-US" sz="1400" dirty="0" err="1"/>
              <a:t>MSBuild</a:t>
            </a:r>
            <a:r>
              <a:rPr lang="en-US" sz="1400" dirty="0"/>
              <a:t> 16.0, Sample C</a:t>
            </a:r>
            <a:r>
              <a:rPr lang="en-US" sz="1400" dirty="0" smtClean="0"/>
              <a:t>#.NET Project, </a:t>
            </a:r>
            <a:r>
              <a:rPr lang="en-US" sz="1400" dirty="0" err="1" smtClean="0"/>
              <a:t>Nunit</a:t>
            </a:r>
            <a:r>
              <a:rPr lang="en-US" sz="1400" dirty="0" smtClean="0"/>
              <a:t> Console Runner 3.11.1, </a:t>
            </a:r>
            <a:r>
              <a:rPr lang="en-US" sz="1400" dirty="0" err="1" smtClean="0"/>
              <a:t>OpenCover</a:t>
            </a:r>
            <a:r>
              <a:rPr lang="en-US" sz="1400" dirty="0"/>
              <a:t> </a:t>
            </a:r>
            <a:r>
              <a:rPr lang="en-US" sz="1400" dirty="0" smtClean="0"/>
              <a:t>4.7.922</a:t>
            </a:r>
          </a:p>
          <a:p>
            <a:r>
              <a:rPr lang="en-US" sz="1400" dirty="0" smtClean="0"/>
              <a:t>Note: Include </a:t>
            </a:r>
            <a:r>
              <a:rPr lang="en-US" sz="1400" dirty="0" err="1" smtClean="0"/>
              <a:t>Nunit</a:t>
            </a:r>
            <a:r>
              <a:rPr lang="en-US" sz="1400" dirty="0" smtClean="0"/>
              <a:t> Console Runner &amp; </a:t>
            </a:r>
            <a:r>
              <a:rPr lang="en-US" sz="1400" dirty="0" err="1" smtClean="0"/>
              <a:t>OpenCover</a:t>
            </a:r>
            <a:r>
              <a:rPr lang="en-US" sz="1400" dirty="0" smtClean="0"/>
              <a:t> in the source code folder</a:t>
            </a:r>
          </a:p>
          <a:p>
            <a:endParaRPr lang="en-US" sz="1400" dirty="0"/>
          </a:p>
          <a:p>
            <a:endParaRPr lang="en-US" sz="1400" dirty="0" smtClean="0"/>
          </a:p>
          <a:p>
            <a:endParaRPr lang="en-US" sz="1400" dirty="0"/>
          </a:p>
          <a:p>
            <a:endParaRPr lang="en-US" sz="1400" dirty="0"/>
          </a:p>
          <a:p>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613700" y="2249007"/>
            <a:ext cx="7524750" cy="1428750"/>
          </a:xfrm>
          <a:prstGeom prst="rect">
            <a:avLst/>
          </a:prstGeom>
        </p:spPr>
      </p:pic>
    </p:spTree>
    <p:extLst>
      <p:ext uri="{BB962C8B-B14F-4D97-AF65-F5344CB8AC3E}">
        <p14:creationId xmlns:p14="http://schemas.microsoft.com/office/powerpoint/2010/main" val="1640759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SonarQube</a:t>
            </a:r>
            <a:r>
              <a:rPr lang="en-US" sz="2000" dirty="0" smtClean="0"/>
              <a:t> – </a:t>
            </a:r>
            <a:r>
              <a:rPr lang="en-US" sz="2000" dirty="0" err="1" smtClean="0"/>
              <a:t>MSBuild</a:t>
            </a:r>
            <a:r>
              <a:rPr lang="en-US" sz="2000" dirty="0" smtClean="0"/>
              <a:t>, </a:t>
            </a:r>
            <a:r>
              <a:rPr lang="en-US" sz="2000" dirty="0" err="1" smtClean="0"/>
              <a:t>NUnit</a:t>
            </a:r>
            <a:r>
              <a:rPr lang="en-US" sz="2000" dirty="0" smtClean="0"/>
              <a:t> </a:t>
            </a:r>
            <a:r>
              <a:rPr lang="en-US" sz="2000" dirty="0" smtClean="0"/>
              <a:t>&amp; </a:t>
            </a:r>
            <a:r>
              <a:rPr lang="en-US" sz="2000" dirty="0" err="1" smtClean="0"/>
              <a:t>OpenCover</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lstStyle/>
          <a:p>
            <a:r>
              <a:rPr lang="en-US" sz="1400" b="1" u="sng" dirty="0" smtClean="0"/>
              <a:t>Step 1: </a:t>
            </a:r>
            <a:r>
              <a:rPr lang="en-US" sz="1400" dirty="0" smtClean="0"/>
              <a:t>Click on + symbol &amp; choose the Create Project option as shown below &amp; create the Project with the corresponding Project Attributes, Project Key (Unique for a Project) &amp; Display Name (Dashboard Display Name). The Token Generated is to identify the Project &amp; to enable Analysis, without any Login credentials being provided.</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b="1" u="sng" dirty="0" smtClean="0"/>
              <a:t>Step 2: </a:t>
            </a:r>
            <a:r>
              <a:rPr lang="en-US" sz="1400" dirty="0" smtClean="0"/>
              <a:t>Choose </a:t>
            </a:r>
            <a:r>
              <a:rPr lang="en-US" sz="1400" dirty="0"/>
              <a:t>the Option to indicate the language is C# or VB.NET based. </a:t>
            </a:r>
          </a:p>
          <a:p>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24</a:t>
            </a:fld>
            <a:endParaRPr lang="en-US" dirty="0"/>
          </a:p>
        </p:txBody>
      </p:sp>
      <p:pic>
        <p:nvPicPr>
          <p:cNvPr id="7" name="Picture 6"/>
          <p:cNvPicPr/>
          <p:nvPr/>
        </p:nvPicPr>
        <p:blipFill>
          <a:blip r:embed="rId2"/>
          <a:stretch>
            <a:fillRect/>
          </a:stretch>
        </p:blipFill>
        <p:spPr>
          <a:xfrm>
            <a:off x="3651278" y="1774801"/>
            <a:ext cx="2634455" cy="1579872"/>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381000" y="1936200"/>
            <a:ext cx="3132036" cy="1019817"/>
          </a:xfrm>
          <a:prstGeom prst="rect">
            <a:avLst/>
          </a:prstGeom>
          <a:ln>
            <a:solidFill>
              <a:schemeClr val="tx1"/>
            </a:solidFill>
          </a:ln>
        </p:spPr>
      </p:pic>
      <p:pic>
        <p:nvPicPr>
          <p:cNvPr id="9" name="Picture 8"/>
          <p:cNvPicPr/>
          <p:nvPr/>
        </p:nvPicPr>
        <p:blipFill>
          <a:blip r:embed="rId4"/>
          <a:stretch>
            <a:fillRect/>
          </a:stretch>
        </p:blipFill>
        <p:spPr>
          <a:xfrm>
            <a:off x="6422898" y="1936200"/>
            <a:ext cx="2479444" cy="1141769"/>
          </a:xfrm>
          <a:prstGeom prst="rect">
            <a:avLst/>
          </a:prstGeom>
          <a:ln>
            <a:solidFill>
              <a:schemeClr val="tx1"/>
            </a:solidFill>
          </a:ln>
        </p:spPr>
      </p:pic>
    </p:spTree>
    <p:extLst>
      <p:ext uri="{BB962C8B-B14F-4D97-AF65-F5344CB8AC3E}">
        <p14:creationId xmlns:p14="http://schemas.microsoft.com/office/powerpoint/2010/main" val="1986978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9400" y="3726426"/>
            <a:ext cx="8202148" cy="8947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2000" dirty="0" err="1" smtClean="0"/>
              <a:t>SonarQube</a:t>
            </a:r>
            <a:r>
              <a:rPr lang="en-US" sz="2000" dirty="0" smtClean="0"/>
              <a:t> – </a:t>
            </a:r>
            <a:r>
              <a:rPr lang="en-US" sz="2000" dirty="0" err="1" smtClean="0"/>
              <a:t>MSBuild</a:t>
            </a:r>
            <a:r>
              <a:rPr lang="en-US" sz="2000" dirty="0" smtClean="0"/>
              <a:t>, </a:t>
            </a:r>
            <a:r>
              <a:rPr lang="en-US" sz="2000" dirty="0" err="1" smtClean="0"/>
              <a:t>NUnit</a:t>
            </a:r>
            <a:r>
              <a:rPr lang="en-US" sz="2000" dirty="0" smtClean="0"/>
              <a:t> </a:t>
            </a:r>
            <a:r>
              <a:rPr lang="en-US" sz="2000" dirty="0" smtClean="0"/>
              <a:t>&amp; </a:t>
            </a:r>
            <a:r>
              <a:rPr lang="en-US" sz="2000" dirty="0" err="1" smtClean="0"/>
              <a:t>OpenCover</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499400" y="2722705"/>
            <a:ext cx="8298652" cy="1972706"/>
          </a:xfrm>
        </p:spPr>
        <p:txBody>
          <a:bodyPr>
            <a:normAutofit/>
          </a:bodyPr>
          <a:lstStyle/>
          <a:p>
            <a:r>
              <a:rPr lang="en-US" sz="1400" b="1" u="sng" dirty="0" smtClean="0"/>
              <a:t>Step </a:t>
            </a:r>
            <a:r>
              <a:rPr lang="en-US" sz="1400" b="1" u="sng" dirty="0"/>
              <a:t>3: </a:t>
            </a:r>
            <a:r>
              <a:rPr lang="en-US" sz="1400" dirty="0"/>
              <a:t>Open a Command Line Interface to execute the commands &amp; initiate the Analysis for the Project Code. The Commands can be initiated from the Project Code Location. The following Commands need to be </a:t>
            </a:r>
            <a:r>
              <a:rPr lang="en-US" sz="1400" dirty="0" smtClean="0"/>
              <a:t>executed </a:t>
            </a:r>
            <a:r>
              <a:rPr lang="en-US" sz="1400" dirty="0"/>
              <a:t>in a sequence</a:t>
            </a:r>
            <a:r>
              <a:rPr lang="en-US" sz="1400" dirty="0" smtClean="0"/>
              <a:t>.</a:t>
            </a:r>
          </a:p>
          <a:p>
            <a:r>
              <a:rPr lang="en-US" sz="1400" b="1" dirty="0"/>
              <a:t>Command </a:t>
            </a:r>
            <a:r>
              <a:rPr lang="en-US" sz="1400" b="1" dirty="0" smtClean="0"/>
              <a:t>1: </a:t>
            </a:r>
            <a:r>
              <a:rPr lang="en-US" sz="1400" b="1" dirty="0"/>
              <a:t>Preprocessing Project </a:t>
            </a:r>
            <a:r>
              <a:rPr lang="en-US" sz="1400" b="1" dirty="0" smtClean="0"/>
              <a:t>Code</a:t>
            </a:r>
          </a:p>
          <a:p>
            <a:r>
              <a:rPr lang="en-US" sz="1400" dirty="0" smtClean="0">
                <a:solidFill>
                  <a:schemeClr val="bg1"/>
                </a:solidFill>
              </a:rPr>
              <a:t>SonarScanner.MSBuild.exe </a:t>
            </a:r>
            <a:r>
              <a:rPr lang="en-US" sz="1400" dirty="0">
                <a:solidFill>
                  <a:schemeClr val="bg1"/>
                </a:solidFill>
              </a:rPr>
              <a:t>begin /k:"</a:t>
            </a:r>
            <a:r>
              <a:rPr lang="en-US" sz="1400" dirty="0" err="1">
                <a:solidFill>
                  <a:schemeClr val="bg1"/>
                </a:solidFill>
              </a:rPr>
              <a:t>nunit_opencover</a:t>
            </a:r>
            <a:r>
              <a:rPr lang="en-US" sz="1400" dirty="0">
                <a:solidFill>
                  <a:schemeClr val="bg1"/>
                </a:solidFill>
              </a:rPr>
              <a:t>" /</a:t>
            </a:r>
            <a:r>
              <a:rPr lang="en-US" sz="1400" dirty="0" err="1">
                <a:solidFill>
                  <a:schemeClr val="bg1"/>
                </a:solidFill>
              </a:rPr>
              <a:t>d:sonar.host.url</a:t>
            </a:r>
            <a:r>
              <a:rPr lang="en-US" sz="1400" dirty="0">
                <a:solidFill>
                  <a:schemeClr val="bg1"/>
                </a:solidFill>
              </a:rPr>
              <a:t>="http://10.142.146.158:9000" /</a:t>
            </a:r>
            <a:r>
              <a:rPr lang="en-US" sz="1400" dirty="0" err="1">
                <a:solidFill>
                  <a:schemeClr val="bg1"/>
                </a:solidFill>
              </a:rPr>
              <a:t>d:sonar.login</a:t>
            </a:r>
            <a:r>
              <a:rPr lang="en-US" sz="1400" dirty="0">
                <a:solidFill>
                  <a:schemeClr val="bg1"/>
                </a:solidFill>
              </a:rPr>
              <a:t>="be97ae33465186d7c92155f69fe8a4762654e5d1" /</a:t>
            </a:r>
            <a:r>
              <a:rPr lang="en-US" sz="1400" dirty="0" err="1">
                <a:solidFill>
                  <a:schemeClr val="bg1"/>
                </a:solidFill>
              </a:rPr>
              <a:t>d:sonar.cs.nunit.reportsPaths</a:t>
            </a:r>
            <a:r>
              <a:rPr lang="en-US" sz="1400" dirty="0">
                <a:solidFill>
                  <a:schemeClr val="bg1"/>
                </a:solidFill>
              </a:rPr>
              <a:t>=NUnitResults.xml /</a:t>
            </a:r>
            <a:r>
              <a:rPr lang="en-US" sz="1400" dirty="0" err="1">
                <a:solidFill>
                  <a:schemeClr val="bg1"/>
                </a:solidFill>
              </a:rPr>
              <a:t>d:sonar.cs.opencover.reportsPaths</a:t>
            </a:r>
            <a:r>
              <a:rPr lang="en-US" sz="1400" dirty="0">
                <a:solidFill>
                  <a:schemeClr val="bg1"/>
                </a:solidFill>
              </a:rPr>
              <a:t>=OpenCoverResults.xml</a:t>
            </a:r>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25</a:t>
            </a:fld>
            <a:endParaRPr lang="en-US" dirty="0"/>
          </a:p>
        </p:txBody>
      </p:sp>
      <p:pic>
        <p:nvPicPr>
          <p:cNvPr id="7" name="Picture 6"/>
          <p:cNvPicPr/>
          <p:nvPr/>
        </p:nvPicPr>
        <p:blipFill>
          <a:blip r:embed="rId2"/>
          <a:stretch>
            <a:fillRect/>
          </a:stretch>
        </p:blipFill>
        <p:spPr>
          <a:xfrm>
            <a:off x="499400" y="788479"/>
            <a:ext cx="3591231" cy="1746986"/>
          </a:xfrm>
          <a:prstGeom prst="rect">
            <a:avLst/>
          </a:prstGeom>
          <a:ln>
            <a:solidFill>
              <a:schemeClr val="tx1"/>
            </a:solidFill>
          </a:ln>
        </p:spPr>
      </p:pic>
    </p:spTree>
    <p:extLst>
      <p:ext uri="{BB962C8B-B14F-4D97-AF65-F5344CB8AC3E}">
        <p14:creationId xmlns:p14="http://schemas.microsoft.com/office/powerpoint/2010/main" val="2655443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SonarQube</a:t>
            </a:r>
            <a:r>
              <a:rPr lang="en-US" sz="2000" dirty="0" smtClean="0"/>
              <a:t> – </a:t>
            </a:r>
            <a:r>
              <a:rPr lang="en-US" sz="2000" dirty="0" err="1" smtClean="0"/>
              <a:t>MSBuild</a:t>
            </a:r>
            <a:r>
              <a:rPr lang="en-US" sz="2000" dirty="0" smtClean="0"/>
              <a:t>, </a:t>
            </a:r>
            <a:r>
              <a:rPr lang="en-US" sz="2000" dirty="0" err="1" smtClean="0"/>
              <a:t>NUnit</a:t>
            </a:r>
            <a:r>
              <a:rPr lang="en-US" sz="2000" dirty="0" smtClean="0"/>
              <a:t> &amp; </a:t>
            </a:r>
            <a:r>
              <a:rPr lang="en-US" sz="2000" dirty="0" err="1" smtClean="0"/>
              <a:t>OpenCover</a:t>
            </a:r>
            <a:r>
              <a:rPr lang="en-US" sz="1500" dirty="0" smtClean="0"/>
              <a:t/>
            </a:r>
            <a:br>
              <a:rPr lang="en-US" sz="1500" dirty="0" smtClean="0"/>
            </a:br>
            <a:r>
              <a:rPr lang="en-US" dirty="0" smtClean="0"/>
              <a:t/>
            </a:r>
            <a:br>
              <a:rPr lang="en-US" dirty="0" smtClean="0"/>
            </a:br>
            <a:r>
              <a:rPr lang="en-US" dirty="0" smtClean="0"/>
              <a:t/>
            </a:r>
            <a:br>
              <a:rPr lang="en-US" dirty="0" smtClean="0"/>
            </a:br>
            <a:endParaRPr lang="en-US" dirty="0"/>
          </a:p>
        </p:txBody>
      </p:sp>
      <p:sp>
        <p:nvSpPr>
          <p:cNvPr id="6" name="Content Placeholder 5"/>
          <p:cNvSpPr>
            <a:spLocks noGrp="1"/>
          </p:cNvSpPr>
          <p:nvPr>
            <p:ph sz="quarter" idx="13"/>
          </p:nvPr>
        </p:nvSpPr>
        <p:spPr>
          <a:xfrm>
            <a:off x="381000" y="776748"/>
            <a:ext cx="8417052" cy="3696827"/>
          </a:xfrm>
        </p:spPr>
        <p:txBody>
          <a:bodyPr>
            <a:normAutofit lnSpcReduction="10000"/>
          </a:bodyPr>
          <a:lstStyle/>
          <a:p>
            <a:r>
              <a:rPr lang="en-US" sz="1400" b="1" dirty="0" smtClean="0"/>
              <a:t>Command 2: </a:t>
            </a:r>
            <a:r>
              <a:rPr lang="en-US" sz="1400" b="1" dirty="0"/>
              <a:t>Build the Project code</a:t>
            </a:r>
          </a:p>
          <a:p>
            <a:r>
              <a:rPr lang="en-US" sz="1400" dirty="0"/>
              <a:t>"C:\Program Files (x86)\Microsoft Visual Studio\2019\Enterprise\</a:t>
            </a:r>
            <a:r>
              <a:rPr lang="en-US" sz="1400" dirty="0" err="1"/>
              <a:t>MSBuild</a:t>
            </a:r>
            <a:r>
              <a:rPr lang="en-US" sz="1400" dirty="0"/>
              <a:t>\Current\Bin\MsBuild.exe" /</a:t>
            </a:r>
            <a:r>
              <a:rPr lang="en-US" sz="1400" dirty="0" err="1" smtClean="0"/>
              <a:t>t:Rebuild</a:t>
            </a:r>
            <a:endParaRPr lang="en-US" sz="1400" dirty="0" smtClean="0"/>
          </a:p>
          <a:p>
            <a:endParaRPr lang="en-US" sz="1400" dirty="0" smtClean="0"/>
          </a:p>
          <a:p>
            <a:r>
              <a:rPr lang="en-US" sz="1400" b="1" dirty="0"/>
              <a:t>Command </a:t>
            </a:r>
            <a:r>
              <a:rPr lang="en-US" sz="1400" b="1" dirty="0" smtClean="0"/>
              <a:t>3: Execute </a:t>
            </a:r>
            <a:r>
              <a:rPr lang="en-US" sz="1400" b="1" dirty="0" err="1" smtClean="0"/>
              <a:t>Nunit</a:t>
            </a:r>
            <a:r>
              <a:rPr lang="en-US" sz="1400" b="1" dirty="0" smtClean="0"/>
              <a:t> test cases</a:t>
            </a:r>
          </a:p>
          <a:p>
            <a:r>
              <a:rPr lang="en-US" sz="1400" dirty="0"/>
              <a:t>packages\NUnit.ConsoleRunner.3.11.1\tools\nunit3-console.exe --result=NUnitResults.xml "</a:t>
            </a:r>
            <a:r>
              <a:rPr lang="en-US" sz="1400" dirty="0" err="1" smtClean="0"/>
              <a:t>NUnitExamples.Tests</a:t>
            </a:r>
            <a:r>
              <a:rPr lang="en-US" sz="1400" dirty="0" smtClean="0"/>
              <a:t>\bin\Debug\NUnitExamples.Test.dll“</a:t>
            </a:r>
          </a:p>
          <a:p>
            <a:endParaRPr lang="en-US" sz="1400" dirty="0"/>
          </a:p>
          <a:p>
            <a:r>
              <a:rPr lang="en-US" sz="1400" b="1" dirty="0"/>
              <a:t>Command </a:t>
            </a:r>
            <a:r>
              <a:rPr lang="en-US" sz="1400" b="1" dirty="0" smtClean="0"/>
              <a:t>4: Create Coverage report using Open Cover</a:t>
            </a:r>
          </a:p>
          <a:p>
            <a:r>
              <a:rPr lang="en-US" sz="1400" dirty="0"/>
              <a:t>packages\OpenCover.4.7.922\tools\OpenCover.Console.exe -</a:t>
            </a:r>
            <a:r>
              <a:rPr lang="en-US" sz="1400" dirty="0" err="1"/>
              <a:t>output:OpenCoverResults.xml</a:t>
            </a:r>
            <a:r>
              <a:rPr lang="en-US" sz="1400" dirty="0"/>
              <a:t> -</a:t>
            </a:r>
            <a:r>
              <a:rPr lang="en-US" sz="1400" dirty="0" err="1"/>
              <a:t>register:user</a:t>
            </a:r>
            <a:r>
              <a:rPr lang="en-US" sz="1400" dirty="0"/>
              <a:t> -</a:t>
            </a:r>
            <a:r>
              <a:rPr lang="en-US" sz="1400" dirty="0" err="1"/>
              <a:t>target:"packages</a:t>
            </a:r>
            <a:r>
              <a:rPr lang="en-US" sz="1400" dirty="0"/>
              <a:t>\NUnit.ConsoleRunner.3.11.1\tools\nunit3-console.exe" -</a:t>
            </a:r>
            <a:r>
              <a:rPr lang="en-US" sz="1400" dirty="0" err="1"/>
              <a:t>targetargs</a:t>
            </a:r>
            <a:r>
              <a:rPr lang="en-US" sz="1400" dirty="0"/>
              <a:t>:"</a:t>
            </a:r>
            <a:r>
              <a:rPr lang="en-US" sz="1400" dirty="0" err="1" smtClean="0"/>
              <a:t>NUnitExamples.Tests</a:t>
            </a:r>
            <a:r>
              <a:rPr lang="en-US" sz="1400" dirty="0" smtClean="0"/>
              <a:t>\bin\Debug\NUnitExamples.Test.dll“</a:t>
            </a:r>
          </a:p>
          <a:p>
            <a:endParaRPr lang="en-US" sz="1400" dirty="0"/>
          </a:p>
          <a:p>
            <a:r>
              <a:rPr lang="en-US" sz="1400" b="1" dirty="0"/>
              <a:t>Command </a:t>
            </a:r>
            <a:r>
              <a:rPr lang="en-US" sz="1400" b="1" dirty="0" smtClean="0"/>
              <a:t>5</a:t>
            </a:r>
            <a:r>
              <a:rPr lang="en-US" sz="1400" b="1" dirty="0"/>
              <a:t>: Initiate the Analysis through the </a:t>
            </a:r>
            <a:r>
              <a:rPr lang="en-US" sz="1400" b="1" dirty="0" err="1" smtClean="0"/>
              <a:t>SonarScanner</a:t>
            </a:r>
            <a:endParaRPr lang="en-US" sz="1400" b="1" dirty="0"/>
          </a:p>
          <a:p>
            <a:r>
              <a:rPr lang="en-US" sz="1400" dirty="0"/>
              <a:t>SonarScanner.MSBuild.exe end /</a:t>
            </a:r>
            <a:r>
              <a:rPr lang="en-US" sz="1400" dirty="0" err="1"/>
              <a:t>d:sonar.login</a:t>
            </a:r>
            <a:r>
              <a:rPr lang="en-US" sz="1400" dirty="0"/>
              <a:t>="be97ae33465186d7c92155f69fe8a4762654e5d1"</a:t>
            </a:r>
            <a:endParaRPr lang="en-US" sz="1400" dirty="0"/>
          </a:p>
          <a:p>
            <a:endParaRPr lang="en-US" sz="1400"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26</a:t>
            </a:fld>
            <a:endParaRPr lang="en-US" dirty="0"/>
          </a:p>
        </p:txBody>
      </p:sp>
    </p:spTree>
    <p:extLst>
      <p:ext uri="{BB962C8B-B14F-4D97-AF65-F5344CB8AC3E}">
        <p14:creationId xmlns:p14="http://schemas.microsoft.com/office/powerpoint/2010/main" val="1168892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SonarQube</a:t>
            </a:r>
            <a:r>
              <a:rPr lang="en-US" sz="2000" dirty="0" smtClean="0"/>
              <a:t> – </a:t>
            </a:r>
            <a:r>
              <a:rPr lang="en-US" sz="2000" dirty="0" err="1" smtClean="0"/>
              <a:t>MSBuild</a:t>
            </a:r>
            <a:r>
              <a:rPr lang="en-US" sz="2000" dirty="0" smtClean="0"/>
              <a:t>, </a:t>
            </a:r>
            <a:r>
              <a:rPr lang="en-US" sz="2000" dirty="0" err="1" smtClean="0"/>
              <a:t>NUnit</a:t>
            </a:r>
            <a:r>
              <a:rPr lang="en-US" sz="2000" dirty="0" smtClean="0"/>
              <a:t> &amp; </a:t>
            </a:r>
            <a:r>
              <a:rPr lang="en-US" sz="2000" dirty="0" err="1" smtClean="0"/>
              <a:t>OpenCover</a:t>
            </a:r>
            <a:r>
              <a:rPr lang="en-US" sz="1500" dirty="0" smtClean="0"/>
              <a:t/>
            </a:r>
            <a:br>
              <a:rPr lang="en-US" sz="1500" dirty="0" smtClean="0"/>
            </a:br>
            <a:r>
              <a:rPr lang="en-US" dirty="0" smtClean="0"/>
              <a:t/>
            </a:r>
            <a:br>
              <a:rPr lang="en-US" dirty="0" smtClean="0"/>
            </a:br>
            <a:r>
              <a:rPr lang="en-US" dirty="0" smtClean="0"/>
              <a:t/>
            </a:r>
            <a:br>
              <a:rPr lang="en-US" dirty="0" smtClean="0"/>
            </a:b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r>
              <a:rPr lang="en-US" sz="1400" b="1" u="sng" dirty="0"/>
              <a:t>Step 4 : </a:t>
            </a:r>
            <a:r>
              <a:rPr lang="en-US" sz="1400" dirty="0"/>
              <a:t>Once </a:t>
            </a:r>
            <a:r>
              <a:rPr lang="en-US" sz="1400" dirty="0" err="1"/>
              <a:t>SonarScanner</a:t>
            </a:r>
            <a:r>
              <a:rPr lang="en-US" sz="1400" dirty="0"/>
              <a:t> analysis is successful, login to the Dashboard to view the Results as shown in the below </a:t>
            </a:r>
            <a:r>
              <a:rPr lang="en-US" sz="1400" dirty="0" smtClean="0"/>
              <a:t>screenshots.</a:t>
            </a:r>
            <a:endParaRPr lang="en-US" sz="1400" dirty="0"/>
          </a:p>
          <a:p>
            <a:endParaRPr lang="en-US" sz="1400"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1373594" y="1397778"/>
            <a:ext cx="5548202" cy="3073106"/>
          </a:xfrm>
          <a:prstGeom prst="rect">
            <a:avLst/>
          </a:prstGeom>
        </p:spPr>
      </p:pic>
    </p:spTree>
    <p:extLst>
      <p:ext uri="{BB962C8B-B14F-4D97-AF65-F5344CB8AC3E}">
        <p14:creationId xmlns:p14="http://schemas.microsoft.com/office/powerpoint/2010/main" val="2679992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1799" y="1709543"/>
            <a:ext cx="6731000" cy="609398"/>
          </a:xfrm>
        </p:spPr>
        <p:txBody>
          <a:bodyPr/>
          <a:lstStyle/>
          <a:p>
            <a:pPr algn="ctr"/>
            <a:r>
              <a:rPr lang="en-US" dirty="0" err="1" smtClean="0"/>
              <a:t>SonarLint</a:t>
            </a:r>
            <a:endParaRPr lang="en-US" dirty="0"/>
          </a:p>
        </p:txBody>
      </p:sp>
      <p:sp>
        <p:nvSpPr>
          <p:cNvPr id="4" name="Footer Placeholder 3"/>
          <p:cNvSpPr>
            <a:spLocks noGrp="1"/>
          </p:cNvSpPr>
          <p:nvPr>
            <p:ph type="ftr" sz="quarter" idx="4294967295"/>
          </p:nvPr>
        </p:nvSpPr>
        <p:spPr>
          <a:xfrm>
            <a:off x="0" y="4695825"/>
            <a:ext cx="4572000" cy="187325"/>
          </a:xfrm>
        </p:spPr>
        <p:txBody>
          <a:bodyPr/>
          <a:lstStyle/>
          <a:p>
            <a:r>
              <a:rPr lang="en-US" smtClean="0"/>
              <a:t>© 2020 Cognizant</a:t>
            </a:r>
            <a:endParaRPr lang="en-US" dirty="0"/>
          </a:p>
        </p:txBody>
      </p:sp>
      <p:sp>
        <p:nvSpPr>
          <p:cNvPr id="5" name="Slide Number Placeholder 4"/>
          <p:cNvSpPr>
            <a:spLocks noGrp="1"/>
          </p:cNvSpPr>
          <p:nvPr>
            <p:ph type="sldNum" sz="quarter" idx="4294967295"/>
          </p:nvPr>
        </p:nvSpPr>
        <p:spPr>
          <a:xfrm>
            <a:off x="0" y="4759325"/>
            <a:ext cx="228600" cy="123825"/>
          </a:xfrm>
        </p:spPr>
        <p:txBody>
          <a:bodyPr/>
          <a:lstStyle/>
          <a:p>
            <a:fld id="{2EFEF571-C9B4-4D92-A7F7-315B894862A8}" type="slidenum">
              <a:rPr lang="en-US" smtClean="0"/>
              <a:pPr/>
              <a:t>28</a:t>
            </a:fld>
            <a:endParaRPr lang="en-US" dirty="0"/>
          </a:p>
        </p:txBody>
      </p:sp>
    </p:spTree>
    <p:extLst>
      <p:ext uri="{BB962C8B-B14F-4D97-AF65-F5344CB8AC3E}">
        <p14:creationId xmlns:p14="http://schemas.microsoft.com/office/powerpoint/2010/main" val="1416607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SonarLint</a:t>
            </a:r>
            <a:endParaRPr lang="en-US" dirty="0"/>
          </a:p>
        </p:txBody>
      </p:sp>
      <p:sp>
        <p:nvSpPr>
          <p:cNvPr id="6" name="Content Placeholder 5"/>
          <p:cNvSpPr>
            <a:spLocks noGrp="1"/>
          </p:cNvSpPr>
          <p:nvPr>
            <p:ph sz="quarter" idx="13"/>
          </p:nvPr>
        </p:nvSpPr>
        <p:spPr>
          <a:xfrm>
            <a:off x="381000" y="776748"/>
            <a:ext cx="8417052" cy="3696827"/>
          </a:xfrm>
        </p:spPr>
        <p:txBody>
          <a:bodyPr/>
          <a:lstStyle/>
          <a:p>
            <a:r>
              <a:rPr lang="en-US" sz="1600" dirty="0" err="1" smtClean="0"/>
              <a:t>SonarLint</a:t>
            </a:r>
            <a:r>
              <a:rPr lang="en-US" sz="1600" dirty="0" smtClean="0"/>
              <a:t> is </a:t>
            </a:r>
            <a:r>
              <a:rPr lang="en-US" sz="1600" dirty="0"/>
              <a:t>an IDE extension that helps you detect and fix quality issues as you write </a:t>
            </a:r>
            <a:r>
              <a:rPr lang="en-US" sz="1600" dirty="0" smtClean="0"/>
              <a:t>code. Like </a:t>
            </a:r>
            <a:r>
              <a:rPr lang="en-US" sz="1600" dirty="0"/>
              <a:t>a spell checker, </a:t>
            </a:r>
            <a:r>
              <a:rPr lang="en-US" sz="1600" dirty="0" err="1"/>
              <a:t>SonarLint</a:t>
            </a:r>
            <a:r>
              <a:rPr lang="en-US" sz="1600" dirty="0"/>
              <a:t> squiggles flaws so that they can be fixed before </a:t>
            </a:r>
            <a:r>
              <a:rPr lang="en-US" sz="1600" dirty="0" smtClean="0"/>
              <a:t>committing </a:t>
            </a:r>
            <a:r>
              <a:rPr lang="en-US" sz="1600" dirty="0"/>
              <a:t>code</a:t>
            </a:r>
            <a:r>
              <a:rPr lang="en-US" sz="1600" dirty="0" smtClean="0"/>
              <a:t>.</a:t>
            </a:r>
          </a:p>
          <a:p>
            <a:endParaRPr lang="en-US" dirty="0" smtClean="0"/>
          </a:p>
          <a:p>
            <a:r>
              <a:rPr lang="en-US" sz="1600" b="1" dirty="0" smtClean="0"/>
              <a:t>Supported IDE</a:t>
            </a:r>
          </a:p>
          <a:p>
            <a:endParaRPr lang="en-US" sz="1600" b="1" dirty="0"/>
          </a:p>
          <a:p>
            <a:endParaRPr lang="en-US" sz="1600" b="1" dirty="0" smtClean="0"/>
          </a:p>
          <a:p>
            <a:r>
              <a:rPr lang="en-US" sz="1600" b="1" dirty="0" smtClean="0"/>
              <a:t>Features</a:t>
            </a:r>
            <a:endParaRPr lang="en-US" sz="1600" b="1" dirty="0"/>
          </a:p>
          <a:p>
            <a:endParaRPr lang="en-US" sz="1600" b="1"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7628604" y="344440"/>
            <a:ext cx="856635" cy="292684"/>
          </a:xfrm>
          <a:prstGeom prst="rect">
            <a:avLst/>
          </a:prstGeom>
        </p:spPr>
      </p:pic>
      <p:pic>
        <p:nvPicPr>
          <p:cNvPr id="8" name="Picture 7"/>
          <p:cNvPicPr>
            <a:picLocks noChangeAspect="1"/>
          </p:cNvPicPr>
          <p:nvPr/>
        </p:nvPicPr>
        <p:blipFill>
          <a:blip r:embed="rId3"/>
          <a:stretch>
            <a:fillRect/>
          </a:stretch>
        </p:blipFill>
        <p:spPr>
          <a:xfrm>
            <a:off x="1985348" y="1600768"/>
            <a:ext cx="5643256" cy="1024393"/>
          </a:xfrm>
          <a:prstGeom prst="rect">
            <a:avLst/>
          </a:prstGeom>
        </p:spPr>
      </p:pic>
      <p:pic>
        <p:nvPicPr>
          <p:cNvPr id="10" name="Picture 9"/>
          <p:cNvPicPr>
            <a:picLocks noChangeAspect="1"/>
          </p:cNvPicPr>
          <p:nvPr/>
        </p:nvPicPr>
        <p:blipFill>
          <a:blip r:embed="rId4"/>
          <a:stretch>
            <a:fillRect/>
          </a:stretch>
        </p:blipFill>
        <p:spPr>
          <a:xfrm>
            <a:off x="499400" y="3330578"/>
            <a:ext cx="8210550" cy="942975"/>
          </a:xfrm>
          <a:prstGeom prst="rect">
            <a:avLst/>
          </a:prstGeom>
        </p:spPr>
      </p:pic>
    </p:spTree>
    <p:extLst>
      <p:ext uri="{BB962C8B-B14F-4D97-AF65-F5344CB8AC3E}">
        <p14:creationId xmlns:p14="http://schemas.microsoft.com/office/powerpoint/2010/main" val="3845590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1799" y="1709543"/>
            <a:ext cx="6731000" cy="1218795"/>
          </a:xfrm>
        </p:spPr>
        <p:txBody>
          <a:bodyPr/>
          <a:lstStyle/>
          <a:p>
            <a:pPr algn="ctr"/>
            <a:r>
              <a:rPr lang="en-US" dirty="0" err="1" smtClean="0"/>
              <a:t>SonarQube</a:t>
            </a:r>
            <a:r>
              <a:rPr lang="en-US" dirty="0" smtClean="0"/>
              <a:t> </a:t>
            </a:r>
            <a:r>
              <a:rPr lang="en-US" dirty="0" smtClean="0"/>
              <a:t/>
            </a:r>
            <a:br>
              <a:rPr lang="en-US" dirty="0" smtClean="0"/>
            </a:br>
            <a:r>
              <a:rPr lang="en-US" dirty="0" smtClean="0"/>
              <a:t>Architecture &amp; Integration</a:t>
            </a:r>
            <a:endParaRPr lang="en-US" dirty="0"/>
          </a:p>
        </p:txBody>
      </p:sp>
      <p:sp>
        <p:nvSpPr>
          <p:cNvPr id="4" name="Footer Placeholder 3"/>
          <p:cNvSpPr>
            <a:spLocks noGrp="1"/>
          </p:cNvSpPr>
          <p:nvPr>
            <p:ph type="ftr" sz="quarter" idx="4294967295"/>
          </p:nvPr>
        </p:nvSpPr>
        <p:spPr>
          <a:xfrm>
            <a:off x="0" y="4695825"/>
            <a:ext cx="4572000" cy="187325"/>
          </a:xfrm>
        </p:spPr>
        <p:txBody>
          <a:bodyPr/>
          <a:lstStyle/>
          <a:p>
            <a:r>
              <a:rPr lang="en-US" smtClean="0"/>
              <a:t>© 2020 Cognizant</a:t>
            </a:r>
            <a:endParaRPr lang="en-US" dirty="0"/>
          </a:p>
        </p:txBody>
      </p:sp>
      <p:sp>
        <p:nvSpPr>
          <p:cNvPr id="5" name="Slide Number Placeholder 4"/>
          <p:cNvSpPr>
            <a:spLocks noGrp="1"/>
          </p:cNvSpPr>
          <p:nvPr>
            <p:ph type="sldNum" sz="quarter" idx="4294967295"/>
          </p:nvPr>
        </p:nvSpPr>
        <p:spPr>
          <a:xfrm>
            <a:off x="0" y="4759325"/>
            <a:ext cx="228600" cy="123825"/>
          </a:xfrm>
        </p:spPr>
        <p:txBody>
          <a:bodyPr/>
          <a:lstStyle/>
          <a:p>
            <a:fld id="{2EFEF571-C9B4-4D92-A7F7-315B894862A8}" type="slidenum">
              <a:rPr lang="en-US" smtClean="0"/>
              <a:pPr/>
              <a:t>3</a:t>
            </a:fld>
            <a:endParaRPr lang="en-US" dirty="0"/>
          </a:p>
        </p:txBody>
      </p:sp>
    </p:spTree>
    <p:extLst>
      <p:ext uri="{BB962C8B-B14F-4D97-AF65-F5344CB8AC3E}">
        <p14:creationId xmlns:p14="http://schemas.microsoft.com/office/powerpoint/2010/main" val="21704265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SonarLint</a:t>
            </a:r>
            <a:endParaRPr lang="en-US" dirty="0"/>
          </a:p>
        </p:txBody>
      </p:sp>
      <p:sp>
        <p:nvSpPr>
          <p:cNvPr id="6" name="Content Placeholder 5"/>
          <p:cNvSpPr>
            <a:spLocks noGrp="1"/>
          </p:cNvSpPr>
          <p:nvPr>
            <p:ph sz="quarter" idx="13"/>
          </p:nvPr>
        </p:nvSpPr>
        <p:spPr>
          <a:xfrm>
            <a:off x="381000" y="776748"/>
            <a:ext cx="4004187" cy="3696827"/>
          </a:xfrm>
        </p:spPr>
        <p:txBody>
          <a:bodyPr>
            <a:normAutofit fontScale="92500"/>
          </a:bodyPr>
          <a:lstStyle/>
          <a:p>
            <a:r>
              <a:rPr lang="en-US" sz="1400" b="1" dirty="0" smtClean="0"/>
              <a:t>Bug </a:t>
            </a:r>
            <a:r>
              <a:rPr lang="en-US" sz="1400" b="1" dirty="0"/>
              <a:t>detection</a:t>
            </a:r>
          </a:p>
          <a:p>
            <a:r>
              <a:rPr lang="en-US" sz="1400" dirty="0"/>
              <a:t>Benefit from thousands of rules </a:t>
            </a:r>
            <a:r>
              <a:rPr lang="en-US" sz="1400" dirty="0" smtClean="0"/>
              <a:t>which </a:t>
            </a:r>
            <a:r>
              <a:rPr lang="en-US" sz="1400" dirty="0"/>
              <a:t>detect common mistakes, tricky bugs and known vulnerabilities.</a:t>
            </a:r>
          </a:p>
          <a:p>
            <a:r>
              <a:rPr lang="en-US" sz="1400" b="1" dirty="0"/>
              <a:t>Instant feedback</a:t>
            </a:r>
          </a:p>
          <a:p>
            <a:r>
              <a:rPr lang="en-US" sz="1400" dirty="0"/>
              <a:t>On-the-fly! Issues are detected and reported as you code, just like a spell-checker.</a:t>
            </a:r>
          </a:p>
          <a:p>
            <a:r>
              <a:rPr lang="en-US" sz="1400" b="1" dirty="0" smtClean="0"/>
              <a:t>Know </a:t>
            </a:r>
            <a:r>
              <a:rPr lang="en-US" sz="1400" b="1" dirty="0"/>
              <a:t>what to do</a:t>
            </a:r>
          </a:p>
          <a:p>
            <a:r>
              <a:rPr lang="en-US" sz="1400" dirty="0" err="1"/>
              <a:t>SonarLint</a:t>
            </a:r>
            <a:r>
              <a:rPr lang="en-US" sz="1400" dirty="0"/>
              <a:t> precisely </a:t>
            </a:r>
            <a:r>
              <a:rPr lang="en-US" sz="1400" dirty="0" smtClean="0"/>
              <a:t>pinpoints </a:t>
            </a:r>
            <a:r>
              <a:rPr lang="en-US" sz="1400" dirty="0"/>
              <a:t>where </a:t>
            </a:r>
            <a:r>
              <a:rPr lang="en-US" sz="1400" dirty="0" smtClean="0"/>
              <a:t>the </a:t>
            </a:r>
            <a:r>
              <a:rPr lang="en-US" sz="1400" dirty="0"/>
              <a:t>problem is, and gives you recommendations on how to fix it</a:t>
            </a:r>
            <a:r>
              <a:rPr lang="en-US" sz="1400" dirty="0" smtClean="0"/>
              <a:t>.</a:t>
            </a:r>
          </a:p>
          <a:p>
            <a:r>
              <a:rPr lang="en-US" sz="1400" b="1" dirty="0"/>
              <a:t>Learn from your </a:t>
            </a:r>
            <a:r>
              <a:rPr lang="en-US" sz="1400" b="1" dirty="0" smtClean="0"/>
              <a:t>mistakes</a:t>
            </a:r>
          </a:p>
          <a:p>
            <a:r>
              <a:rPr lang="en-US" sz="1400" dirty="0"/>
              <a:t>Rich </a:t>
            </a:r>
            <a:r>
              <a:rPr lang="en-US" sz="1400" dirty="0" smtClean="0"/>
              <a:t>documentation </a:t>
            </a:r>
            <a:r>
              <a:rPr lang="en-US" sz="1400" dirty="0"/>
              <a:t>lets you understand issues in detail and discover coding best practices</a:t>
            </a:r>
            <a:r>
              <a:rPr lang="en-US" sz="1400" dirty="0" smtClean="0"/>
              <a:t>.</a:t>
            </a:r>
          </a:p>
          <a:p>
            <a:r>
              <a:rPr lang="en-US" sz="1400" b="1" dirty="0"/>
              <a:t>Uncover old issues</a:t>
            </a:r>
          </a:p>
          <a:p>
            <a:r>
              <a:rPr lang="en-US" sz="1400" dirty="0"/>
              <a:t>See which issues were already existing, and become a hero for fixing them.</a:t>
            </a:r>
            <a:endParaRPr lang="en-US" sz="1400" dirty="0" smtClean="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7628604" y="344440"/>
            <a:ext cx="856635" cy="292684"/>
          </a:xfrm>
          <a:prstGeom prst="rect">
            <a:avLst/>
          </a:prstGeom>
        </p:spPr>
      </p:pic>
      <p:pic>
        <p:nvPicPr>
          <p:cNvPr id="7" name="Picture 6"/>
          <p:cNvPicPr>
            <a:picLocks noChangeAspect="1"/>
          </p:cNvPicPr>
          <p:nvPr/>
        </p:nvPicPr>
        <p:blipFill>
          <a:blip r:embed="rId3"/>
          <a:stretch>
            <a:fillRect/>
          </a:stretch>
        </p:blipFill>
        <p:spPr>
          <a:xfrm>
            <a:off x="4572000" y="707243"/>
            <a:ext cx="3690476" cy="2158572"/>
          </a:xfrm>
          <a:prstGeom prst="rect">
            <a:avLst/>
          </a:prstGeom>
        </p:spPr>
      </p:pic>
      <p:pic>
        <p:nvPicPr>
          <p:cNvPr id="9" name="Picture 8"/>
          <p:cNvPicPr>
            <a:picLocks noChangeAspect="1"/>
          </p:cNvPicPr>
          <p:nvPr/>
        </p:nvPicPr>
        <p:blipFill>
          <a:blip r:embed="rId4"/>
          <a:stretch>
            <a:fillRect/>
          </a:stretch>
        </p:blipFill>
        <p:spPr>
          <a:xfrm>
            <a:off x="4572000" y="2965036"/>
            <a:ext cx="3690476" cy="1631154"/>
          </a:xfrm>
          <a:prstGeom prst="rect">
            <a:avLst/>
          </a:prstGeom>
        </p:spPr>
      </p:pic>
    </p:spTree>
    <p:extLst>
      <p:ext uri="{BB962C8B-B14F-4D97-AF65-F5344CB8AC3E}">
        <p14:creationId xmlns:p14="http://schemas.microsoft.com/office/powerpoint/2010/main" val="3424070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SonarLint</a:t>
            </a:r>
            <a:endParaRPr lang="en-US" dirty="0"/>
          </a:p>
        </p:txBody>
      </p:sp>
      <p:sp>
        <p:nvSpPr>
          <p:cNvPr id="6" name="Content Placeholder 5"/>
          <p:cNvSpPr>
            <a:spLocks noGrp="1"/>
          </p:cNvSpPr>
          <p:nvPr>
            <p:ph sz="quarter" idx="13"/>
          </p:nvPr>
        </p:nvSpPr>
        <p:spPr>
          <a:xfrm>
            <a:off x="381000" y="776748"/>
            <a:ext cx="8417052" cy="3696827"/>
          </a:xfrm>
        </p:spPr>
        <p:txBody>
          <a:bodyPr/>
          <a:lstStyle/>
          <a:p>
            <a:r>
              <a:rPr lang="en-US" sz="1600" b="1" dirty="0" smtClean="0"/>
              <a:t>Adding </a:t>
            </a:r>
            <a:r>
              <a:rPr lang="en-US" sz="1600" b="1" dirty="0" err="1"/>
              <a:t>SonarLint</a:t>
            </a:r>
            <a:r>
              <a:rPr lang="en-US" sz="1600" b="1" dirty="0"/>
              <a:t> to Visual Studio</a:t>
            </a:r>
            <a:endParaRPr lang="en-US" sz="1600" b="1" dirty="0" smtClean="0"/>
          </a:p>
          <a:p>
            <a:r>
              <a:rPr lang="en-US" sz="1400" dirty="0"/>
              <a:t>In Visual Studio, </a:t>
            </a:r>
            <a:r>
              <a:rPr lang="en-US" sz="1400" dirty="0" err="1"/>
              <a:t>SonarLint</a:t>
            </a:r>
            <a:r>
              <a:rPr lang="en-US" sz="1400" dirty="0"/>
              <a:t> is an extension that can be installed by going to the following</a:t>
            </a:r>
            <a:r>
              <a:rPr lang="en-US" sz="1400" dirty="0" smtClean="0"/>
              <a:t>:</a:t>
            </a:r>
            <a:endParaRPr lang="en-US" sz="1400" dirty="0"/>
          </a:p>
          <a:p>
            <a:r>
              <a:rPr lang="en-US" sz="1400" i="1" dirty="0"/>
              <a:t>Tools -&gt; Extensions and Updates -&gt; </a:t>
            </a:r>
            <a:r>
              <a:rPr lang="en-US" sz="1400" i="1" dirty="0" smtClean="0"/>
              <a:t>Online</a:t>
            </a:r>
            <a:endParaRPr lang="en-US" sz="1400" i="1" dirty="0"/>
          </a:p>
          <a:p>
            <a:r>
              <a:rPr lang="en-US" sz="1400" dirty="0"/>
              <a:t>Then in the search box, search for “</a:t>
            </a:r>
            <a:r>
              <a:rPr lang="en-US" sz="1400" dirty="0" err="1"/>
              <a:t>SonarLint</a:t>
            </a:r>
            <a:r>
              <a:rPr lang="en-US" sz="1400" dirty="0"/>
              <a:t>”. </a:t>
            </a:r>
            <a:r>
              <a:rPr lang="en-US" sz="1400" dirty="0" smtClean="0"/>
              <a:t>Once </a:t>
            </a:r>
            <a:r>
              <a:rPr lang="en-US" sz="1400" dirty="0"/>
              <a:t>you see </a:t>
            </a:r>
            <a:r>
              <a:rPr lang="en-US" sz="1400" dirty="0" err="1"/>
              <a:t>SonarLint</a:t>
            </a:r>
            <a:r>
              <a:rPr lang="en-US" sz="1400" dirty="0"/>
              <a:t>, press “Download</a:t>
            </a:r>
            <a:r>
              <a:rPr lang="en-US" sz="1400" dirty="0" smtClean="0"/>
              <a:t>”.</a:t>
            </a:r>
          </a:p>
          <a:p>
            <a:endParaRPr lang="en-US" sz="1400" dirty="0"/>
          </a:p>
          <a:p>
            <a:endParaRPr lang="en-US" sz="1400"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7628604" y="344440"/>
            <a:ext cx="856635" cy="292684"/>
          </a:xfrm>
          <a:prstGeom prst="rect">
            <a:avLst/>
          </a:prstGeom>
        </p:spPr>
      </p:pic>
      <p:pic>
        <p:nvPicPr>
          <p:cNvPr id="7" name="Picture 6"/>
          <p:cNvPicPr>
            <a:picLocks noChangeAspect="1"/>
          </p:cNvPicPr>
          <p:nvPr/>
        </p:nvPicPr>
        <p:blipFill>
          <a:blip r:embed="rId3"/>
          <a:stretch>
            <a:fillRect/>
          </a:stretch>
        </p:blipFill>
        <p:spPr>
          <a:xfrm>
            <a:off x="2188845" y="2038252"/>
            <a:ext cx="4079875" cy="2546241"/>
          </a:xfrm>
          <a:prstGeom prst="rect">
            <a:avLst/>
          </a:prstGeom>
        </p:spPr>
      </p:pic>
    </p:spTree>
    <p:extLst>
      <p:ext uri="{BB962C8B-B14F-4D97-AF65-F5344CB8AC3E}">
        <p14:creationId xmlns:p14="http://schemas.microsoft.com/office/powerpoint/2010/main" val="2626819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SonarLint</a:t>
            </a: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r>
              <a:rPr lang="en-US" sz="1400" dirty="0"/>
              <a:t>You must now sign out of Visual Studio to let the changes save properly. VSIX Installer will prompt you to allow for it to modify Visual Studio. After this is completed, you can now use </a:t>
            </a:r>
            <a:r>
              <a:rPr lang="en-US" sz="1400" dirty="0" err="1"/>
              <a:t>SonarLint</a:t>
            </a:r>
            <a:r>
              <a:rPr lang="en-US" sz="1400" dirty="0"/>
              <a:t> for your project</a:t>
            </a:r>
            <a:r>
              <a:rPr lang="en-US" sz="1400" dirty="0" smtClean="0"/>
              <a:t>.</a:t>
            </a:r>
          </a:p>
          <a:p>
            <a:endParaRPr lang="en-US" sz="1400" dirty="0" smtClean="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32</a:t>
            </a:fld>
            <a:endParaRPr lang="en-US" dirty="0"/>
          </a:p>
        </p:txBody>
      </p:sp>
      <p:pic>
        <p:nvPicPr>
          <p:cNvPr id="5" name="Picture 4"/>
          <p:cNvPicPr>
            <a:picLocks noChangeAspect="1"/>
          </p:cNvPicPr>
          <p:nvPr/>
        </p:nvPicPr>
        <p:blipFill>
          <a:blip r:embed="rId2"/>
          <a:stretch>
            <a:fillRect/>
          </a:stretch>
        </p:blipFill>
        <p:spPr>
          <a:xfrm>
            <a:off x="7628604" y="344440"/>
            <a:ext cx="856635" cy="292684"/>
          </a:xfrm>
          <a:prstGeom prst="rect">
            <a:avLst/>
          </a:prstGeom>
        </p:spPr>
      </p:pic>
      <p:pic>
        <p:nvPicPr>
          <p:cNvPr id="8" name="Picture 7"/>
          <p:cNvPicPr>
            <a:picLocks noChangeAspect="1"/>
          </p:cNvPicPr>
          <p:nvPr/>
        </p:nvPicPr>
        <p:blipFill>
          <a:blip r:embed="rId3"/>
          <a:stretch>
            <a:fillRect/>
          </a:stretch>
        </p:blipFill>
        <p:spPr>
          <a:xfrm>
            <a:off x="4846535" y="1682140"/>
            <a:ext cx="3776355" cy="2791435"/>
          </a:xfrm>
          <a:prstGeom prst="rect">
            <a:avLst/>
          </a:prstGeom>
        </p:spPr>
      </p:pic>
      <p:sp>
        <p:nvSpPr>
          <p:cNvPr id="9" name="Content Placeholder 5"/>
          <p:cNvSpPr txBox="1">
            <a:spLocks/>
          </p:cNvSpPr>
          <p:nvPr/>
        </p:nvSpPr>
        <p:spPr>
          <a:xfrm>
            <a:off x="377953" y="1467215"/>
            <a:ext cx="4293420" cy="3006360"/>
          </a:xfrm>
          <a:prstGeom prst="rect">
            <a:avLst/>
          </a:prstGeom>
        </p:spPr>
        <p:txBody>
          <a:bodyPr vert="horz" lIns="0" tIns="0" rIns="0" bIns="0" rtlCol="0">
            <a:normAutofit fontScale="92500"/>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700" b="1" dirty="0" smtClean="0"/>
              <a:t>Using </a:t>
            </a:r>
            <a:r>
              <a:rPr lang="en-US" sz="1700" b="1" dirty="0" err="1" smtClean="0"/>
              <a:t>SonarLint</a:t>
            </a:r>
            <a:r>
              <a:rPr lang="en-US" sz="1700" b="1" dirty="0" smtClean="0"/>
              <a:t> in your project</a:t>
            </a:r>
          </a:p>
          <a:p>
            <a:r>
              <a:rPr lang="en-US" sz="1500" dirty="0" smtClean="0"/>
              <a:t>To connect an existing project with </a:t>
            </a:r>
            <a:r>
              <a:rPr lang="en-US" sz="1500" dirty="0" err="1" smtClean="0"/>
              <a:t>SonarQube</a:t>
            </a:r>
            <a:r>
              <a:rPr lang="en-US" sz="1500" dirty="0" smtClean="0"/>
              <a:t>, click on the following:</a:t>
            </a:r>
          </a:p>
          <a:p>
            <a:r>
              <a:rPr lang="en-US" sz="1500" i="1" dirty="0" smtClean="0"/>
              <a:t>Analyze -&gt; Manage </a:t>
            </a:r>
            <a:r>
              <a:rPr lang="en-US" sz="1500" i="1" dirty="0" err="1" smtClean="0"/>
              <a:t>SonarQube</a:t>
            </a:r>
            <a:r>
              <a:rPr lang="en-US" sz="1500" i="1" dirty="0" smtClean="0"/>
              <a:t> Connections</a:t>
            </a:r>
          </a:p>
          <a:p>
            <a:r>
              <a:rPr lang="en-US" sz="1500" dirty="0" smtClean="0"/>
              <a:t>Then you will need to press “Connect” to connect to your </a:t>
            </a:r>
            <a:r>
              <a:rPr lang="en-US" sz="1500" dirty="0" err="1" smtClean="0"/>
              <a:t>SonarQube</a:t>
            </a:r>
            <a:r>
              <a:rPr lang="en-US" sz="1500" dirty="0" smtClean="0"/>
              <a:t> Server. Add in the </a:t>
            </a:r>
            <a:r>
              <a:rPr lang="en-US" sz="1500" dirty="0" err="1" smtClean="0"/>
              <a:t>SonarQube</a:t>
            </a:r>
            <a:r>
              <a:rPr lang="en-US" sz="1500" dirty="0" smtClean="0"/>
              <a:t> server, username, and password information.</a:t>
            </a:r>
          </a:p>
          <a:p>
            <a:r>
              <a:rPr lang="en-US" sz="1500" dirty="0"/>
              <a:t>Once you connect, you will see </a:t>
            </a:r>
            <a:r>
              <a:rPr lang="en-US" sz="1500" dirty="0" err="1"/>
              <a:t>SonarLint</a:t>
            </a:r>
            <a:r>
              <a:rPr lang="en-US" sz="1500" dirty="0"/>
              <a:t> connect to the </a:t>
            </a:r>
            <a:r>
              <a:rPr lang="en-US" sz="1500" dirty="0" err="1"/>
              <a:t>SonarQube</a:t>
            </a:r>
            <a:r>
              <a:rPr lang="en-US" sz="1500" dirty="0"/>
              <a:t> server. Then you will see a screen that will ask you to select a </a:t>
            </a:r>
            <a:r>
              <a:rPr lang="en-US" sz="1500" dirty="0" err="1"/>
              <a:t>SonarQube</a:t>
            </a:r>
            <a:r>
              <a:rPr lang="en-US" sz="1500" dirty="0"/>
              <a:t> project to bind your solution to. When you do this, your changes in </a:t>
            </a:r>
            <a:r>
              <a:rPr lang="en-US" sz="1500" dirty="0" err="1"/>
              <a:t>SonarQube</a:t>
            </a:r>
            <a:r>
              <a:rPr lang="en-US" sz="1500" dirty="0"/>
              <a:t> will now be synced to Visual Studio.</a:t>
            </a:r>
            <a:endParaRPr lang="en-US" sz="1500" dirty="0" smtClean="0"/>
          </a:p>
        </p:txBody>
      </p:sp>
    </p:spTree>
    <p:extLst>
      <p:ext uri="{BB962C8B-B14F-4D97-AF65-F5344CB8AC3E}">
        <p14:creationId xmlns:p14="http://schemas.microsoft.com/office/powerpoint/2010/main" val="2529148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SonarLint</a:t>
            </a: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r>
              <a:rPr lang="en-US" sz="1600" b="1" dirty="0" smtClean="0"/>
              <a:t>Analyzing </a:t>
            </a:r>
            <a:r>
              <a:rPr lang="en-US" sz="1600" b="1" dirty="0"/>
              <a:t>your code</a:t>
            </a:r>
          </a:p>
          <a:p>
            <a:r>
              <a:rPr lang="en-US" sz="1400" dirty="0"/>
              <a:t>You can now analyze your code. You can do this with the following</a:t>
            </a:r>
            <a:r>
              <a:rPr lang="en-US" sz="1400" dirty="0" smtClean="0"/>
              <a:t>:</a:t>
            </a:r>
            <a:endParaRPr lang="en-US" sz="1400" dirty="0"/>
          </a:p>
          <a:p>
            <a:r>
              <a:rPr lang="en-US" sz="1400" i="1" dirty="0"/>
              <a:t>Right click solution -&gt; Analysis -&gt; Run Code </a:t>
            </a:r>
            <a:r>
              <a:rPr lang="en-US" sz="1400" i="1" dirty="0" smtClean="0"/>
              <a:t>Analysis</a:t>
            </a:r>
            <a:endParaRPr lang="en-US" sz="1400" i="1" dirty="0"/>
          </a:p>
          <a:p>
            <a:r>
              <a:rPr lang="en-US" sz="1400" dirty="0"/>
              <a:t>If there are any errors or issue with your code, you will see it in the “Error List” box built into Visual Studio. </a:t>
            </a:r>
            <a:endParaRPr lang="en-US" sz="1400" dirty="0" smtClean="0"/>
          </a:p>
          <a:p>
            <a:r>
              <a:rPr lang="en-US" sz="1400" dirty="0" smtClean="0"/>
              <a:t>Moreover</a:t>
            </a:r>
            <a:r>
              <a:rPr lang="en-US" sz="1400" dirty="0"/>
              <a:t>, you will be able to see the UI line items directly in Visual Studio. Normally, you would need to log into the </a:t>
            </a:r>
            <a:r>
              <a:rPr lang="en-US" sz="1400" dirty="0" err="1"/>
              <a:t>SonarQube</a:t>
            </a:r>
            <a:r>
              <a:rPr lang="en-US" sz="1400" dirty="0"/>
              <a:t> web application directly to get this information</a:t>
            </a:r>
            <a:r>
              <a:rPr lang="en-US" sz="1400" dirty="0" smtClean="0"/>
              <a:t>.</a:t>
            </a:r>
            <a:endParaRPr lang="en-US" sz="1400" dirty="0"/>
          </a:p>
          <a:p>
            <a:r>
              <a:rPr lang="en-US" sz="1400" dirty="0"/>
              <a:t>Another benefit of </a:t>
            </a:r>
            <a:r>
              <a:rPr lang="en-US" sz="1400" dirty="0" err="1"/>
              <a:t>SonarLint</a:t>
            </a:r>
            <a:r>
              <a:rPr lang="en-US" sz="1400" dirty="0"/>
              <a:t> in Visual Studio is that you will see a helper notify you with errors or warnings as you write code. This allows you to fix code right away in real time. This can drastically improve efficiency for developers </a:t>
            </a:r>
            <a:r>
              <a:rPr lang="en-US" sz="1400" dirty="0" smtClean="0"/>
              <a:t>and </a:t>
            </a:r>
            <a:r>
              <a:rPr lang="en-US" sz="1400" dirty="0"/>
              <a:t>it will help reduce time needed for code checks</a:t>
            </a:r>
            <a:r>
              <a:rPr lang="en-US" sz="1400" dirty="0" smtClean="0"/>
              <a:t>.</a:t>
            </a:r>
            <a:endParaRPr lang="en-US" sz="1400" dirty="0"/>
          </a:p>
          <a:p>
            <a:r>
              <a:rPr lang="en-US" sz="1400" dirty="0"/>
              <a:t>Overall, </a:t>
            </a:r>
            <a:r>
              <a:rPr lang="en-US" sz="1400" dirty="0" err="1"/>
              <a:t>SonarLint</a:t>
            </a:r>
            <a:r>
              <a:rPr lang="en-US" sz="1400" dirty="0"/>
              <a:t> will catch issues in code on an IDE such as Visual Studio. However, it will not catch issues when your code is integrated with other pieces of the project. Having </a:t>
            </a:r>
            <a:r>
              <a:rPr lang="en-US" sz="1400" dirty="0" err="1"/>
              <a:t>SonarQube</a:t>
            </a:r>
            <a:r>
              <a:rPr lang="en-US" sz="1400" dirty="0"/>
              <a:t> in </a:t>
            </a:r>
            <a:r>
              <a:rPr lang="en-US" sz="1400" dirty="0" smtClean="0"/>
              <a:t>your </a:t>
            </a:r>
            <a:r>
              <a:rPr lang="en-US" sz="1400" dirty="0"/>
              <a:t>build </a:t>
            </a:r>
            <a:r>
              <a:rPr lang="en-US" sz="1400" dirty="0" smtClean="0"/>
              <a:t>pipeline </a:t>
            </a:r>
            <a:r>
              <a:rPr lang="en-US" sz="1400" dirty="0"/>
              <a:t>is very important to ensure that code smells and issues are being detected when code integration occurs. </a:t>
            </a:r>
            <a:endParaRPr lang="en-US" sz="1400" dirty="0" smtClean="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7628604" y="344440"/>
            <a:ext cx="856635" cy="292684"/>
          </a:xfrm>
          <a:prstGeom prst="rect">
            <a:avLst/>
          </a:prstGeom>
        </p:spPr>
      </p:pic>
    </p:spTree>
    <p:extLst>
      <p:ext uri="{BB962C8B-B14F-4D97-AF65-F5344CB8AC3E}">
        <p14:creationId xmlns:p14="http://schemas.microsoft.com/office/powerpoint/2010/main" val="41018967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1799" y="1709543"/>
            <a:ext cx="6731000" cy="1661993"/>
          </a:xfrm>
        </p:spPr>
        <p:txBody>
          <a:bodyPr/>
          <a:lstStyle/>
          <a:p>
            <a:r>
              <a:rPr lang="en-US" sz="4000" dirty="0" smtClean="0"/>
              <a:t>Automated CI – Maven, </a:t>
            </a:r>
            <a:r>
              <a:rPr lang="en-US" sz="4000" dirty="0" err="1" smtClean="0"/>
              <a:t>Git</a:t>
            </a:r>
            <a:r>
              <a:rPr lang="en-US" sz="4000" dirty="0" smtClean="0"/>
              <a:t>, Junit, </a:t>
            </a:r>
            <a:r>
              <a:rPr lang="en-US" sz="4000" dirty="0" err="1" smtClean="0"/>
              <a:t>Jacoco</a:t>
            </a:r>
            <a:r>
              <a:rPr lang="en-US" sz="4000" dirty="0" smtClean="0"/>
              <a:t>, </a:t>
            </a:r>
            <a:r>
              <a:rPr lang="en-US" sz="4000" dirty="0" err="1" smtClean="0"/>
              <a:t>SonarQube</a:t>
            </a:r>
            <a:r>
              <a:rPr lang="en-US" sz="4000" dirty="0" smtClean="0"/>
              <a:t> &amp; Jenkins</a:t>
            </a:r>
            <a:endParaRPr lang="en-US" sz="4000" dirty="0"/>
          </a:p>
        </p:txBody>
      </p:sp>
      <p:sp>
        <p:nvSpPr>
          <p:cNvPr id="4" name="Footer Placeholder 3"/>
          <p:cNvSpPr>
            <a:spLocks noGrp="1"/>
          </p:cNvSpPr>
          <p:nvPr>
            <p:ph type="ftr" sz="quarter" idx="4294967295"/>
          </p:nvPr>
        </p:nvSpPr>
        <p:spPr>
          <a:xfrm>
            <a:off x="0" y="4695825"/>
            <a:ext cx="4572000" cy="187325"/>
          </a:xfrm>
        </p:spPr>
        <p:txBody>
          <a:bodyPr/>
          <a:lstStyle/>
          <a:p>
            <a:r>
              <a:rPr lang="en-US" smtClean="0"/>
              <a:t>© 2020 Cognizant</a:t>
            </a:r>
            <a:endParaRPr lang="en-US" dirty="0"/>
          </a:p>
        </p:txBody>
      </p:sp>
      <p:sp>
        <p:nvSpPr>
          <p:cNvPr id="5" name="Slide Number Placeholder 4"/>
          <p:cNvSpPr>
            <a:spLocks noGrp="1"/>
          </p:cNvSpPr>
          <p:nvPr>
            <p:ph type="sldNum" sz="quarter" idx="4294967295"/>
          </p:nvPr>
        </p:nvSpPr>
        <p:spPr>
          <a:xfrm>
            <a:off x="0" y="4759325"/>
            <a:ext cx="228600" cy="123825"/>
          </a:xfrm>
        </p:spPr>
        <p:txBody>
          <a:bodyPr/>
          <a:lstStyle/>
          <a:p>
            <a:fld id="{2EFEF571-C9B4-4D92-A7F7-315B894862A8}" type="slidenum">
              <a:rPr lang="en-US" smtClean="0"/>
              <a:pPr/>
              <a:t>34</a:t>
            </a:fld>
            <a:endParaRPr lang="en-US" dirty="0"/>
          </a:p>
        </p:txBody>
      </p:sp>
    </p:spTree>
    <p:extLst>
      <p:ext uri="{BB962C8B-B14F-4D97-AF65-F5344CB8AC3E}">
        <p14:creationId xmlns:p14="http://schemas.microsoft.com/office/powerpoint/2010/main" val="3471416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err="1" smtClean="0"/>
              <a:t>Automated</a:t>
            </a:r>
            <a:r>
              <a:rPr lang="fr-FR" sz="2000" dirty="0" smtClean="0"/>
              <a:t> </a:t>
            </a:r>
            <a:r>
              <a:rPr lang="fr-FR" sz="2000" dirty="0"/>
              <a:t>CI – </a:t>
            </a:r>
            <a:r>
              <a:rPr lang="fr-FR" sz="2000" dirty="0" err="1"/>
              <a:t>Maven</a:t>
            </a:r>
            <a:r>
              <a:rPr lang="fr-FR" sz="2000" dirty="0"/>
              <a:t>, Git, </a:t>
            </a:r>
            <a:r>
              <a:rPr lang="fr-FR" sz="2000" dirty="0" err="1"/>
              <a:t>Junit</a:t>
            </a:r>
            <a:r>
              <a:rPr lang="fr-FR" sz="2000" dirty="0"/>
              <a:t>, </a:t>
            </a:r>
            <a:r>
              <a:rPr lang="fr-FR" sz="2000" dirty="0" err="1"/>
              <a:t>Jacoco</a:t>
            </a:r>
            <a:r>
              <a:rPr lang="fr-FR" sz="2000" dirty="0"/>
              <a:t>, </a:t>
            </a:r>
            <a:r>
              <a:rPr lang="fr-FR" sz="2000" dirty="0" err="1"/>
              <a:t>SonarQube</a:t>
            </a:r>
            <a:r>
              <a:rPr lang="fr-FR" sz="2000" dirty="0"/>
              <a:t> &amp; Jenkins</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4048" y="914903"/>
            <a:ext cx="8417052" cy="3696827"/>
          </a:xfrm>
        </p:spPr>
        <p:txBody>
          <a:bodyPr>
            <a:normAutofit/>
          </a:bodyPr>
          <a:lstStyle/>
          <a:p>
            <a:pPr marL="0" lvl="1" indent="0" algn="just">
              <a:buNone/>
            </a:pPr>
            <a:r>
              <a:rPr lang="en-US" sz="1800" b="1" u="sng" dirty="0" smtClean="0"/>
              <a:t>Pre-Requisites </a:t>
            </a:r>
            <a:r>
              <a:rPr lang="en-US" sz="1800" b="1" u="sng" dirty="0"/>
              <a:t>:</a:t>
            </a:r>
            <a:r>
              <a:rPr lang="en-US" sz="1800" dirty="0"/>
              <a:t> </a:t>
            </a:r>
            <a:r>
              <a:rPr lang="en-US" sz="1800" dirty="0" err="1"/>
              <a:t>SonarQube</a:t>
            </a:r>
            <a:r>
              <a:rPr lang="en-US" sz="1800" dirty="0"/>
              <a:t> 7.9.3 installed, Maven Installed</a:t>
            </a:r>
            <a:r>
              <a:rPr lang="en-US" sz="1800" dirty="0" smtClean="0"/>
              <a:t>, </a:t>
            </a:r>
            <a:r>
              <a:rPr lang="en-US" sz="1800" dirty="0"/>
              <a:t>Eclipse IDE, JDK 11 Installed, </a:t>
            </a:r>
            <a:r>
              <a:rPr lang="en-US" sz="1800" dirty="0" smtClean="0"/>
              <a:t>Junit, </a:t>
            </a:r>
            <a:r>
              <a:rPr lang="en-US" sz="1800" dirty="0"/>
              <a:t>JACOCO maven </a:t>
            </a:r>
            <a:r>
              <a:rPr lang="en-US" sz="1800" dirty="0" smtClean="0"/>
              <a:t>plugin-0.8.2, </a:t>
            </a:r>
            <a:r>
              <a:rPr lang="en-US" sz="1800" dirty="0" err="1" smtClean="0"/>
              <a:t>SonarScanner</a:t>
            </a:r>
            <a:r>
              <a:rPr lang="en-US" sz="1800" dirty="0" smtClean="0"/>
              <a:t> for Jenkins plugin.</a:t>
            </a:r>
            <a:endParaRPr lang="en-US" sz="1600" dirty="0" smtClean="0"/>
          </a:p>
          <a:p>
            <a:r>
              <a:rPr lang="en-US" b="1" u="sng" dirty="0" smtClean="0"/>
              <a:t>Installation:</a:t>
            </a:r>
            <a:endParaRPr lang="en-US" b="1" u="sng" dirty="0"/>
          </a:p>
          <a:p>
            <a:pPr marL="342900" indent="-342900">
              <a:buAutoNum type="arabicPeriod"/>
            </a:pPr>
            <a:r>
              <a:rPr lang="en-US" dirty="0" smtClean="0"/>
              <a:t>Install the </a:t>
            </a:r>
            <a:r>
              <a:rPr lang="en-US" dirty="0" err="1" smtClean="0"/>
              <a:t>SonarScanner</a:t>
            </a:r>
            <a:r>
              <a:rPr lang="en-US" dirty="0" smtClean="0"/>
              <a:t> Plugins for Jenkins via the Jenkins Update Center</a:t>
            </a:r>
          </a:p>
          <a:p>
            <a:pPr algn="just">
              <a:lnSpc>
                <a:spcPct val="150000"/>
              </a:lnSpc>
            </a:pPr>
            <a:endParaRPr lang="en-US" dirty="0"/>
          </a:p>
          <a:p>
            <a:pPr algn="just">
              <a:lnSpc>
                <a:spcPct val="150000"/>
              </a:lnSpc>
            </a:pPr>
            <a:endParaRPr lang="en-US" dirty="0" smtClean="0"/>
          </a:p>
          <a:p>
            <a:pPr algn="just">
              <a:lnSpc>
                <a:spcPct val="150000"/>
              </a:lnSpc>
            </a:pPr>
            <a:endParaRPr lang="en-US" dirty="0"/>
          </a:p>
          <a:p>
            <a:pPr algn="just">
              <a:lnSpc>
                <a:spcPct val="150000"/>
              </a:lnSpc>
            </a:pPr>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35</a:t>
            </a:fld>
            <a:endParaRPr lang="en-US" dirty="0"/>
          </a:p>
        </p:txBody>
      </p:sp>
      <p:pic>
        <p:nvPicPr>
          <p:cNvPr id="5" name="Picture 4"/>
          <p:cNvPicPr>
            <a:picLocks noChangeAspect="1"/>
          </p:cNvPicPr>
          <p:nvPr/>
        </p:nvPicPr>
        <p:blipFill>
          <a:blip r:embed="rId2"/>
          <a:stretch>
            <a:fillRect/>
          </a:stretch>
        </p:blipFill>
        <p:spPr>
          <a:xfrm>
            <a:off x="660386" y="2763316"/>
            <a:ext cx="7439025" cy="1277742"/>
          </a:xfrm>
          <a:prstGeom prst="rect">
            <a:avLst/>
          </a:prstGeom>
        </p:spPr>
      </p:pic>
    </p:spTree>
    <p:extLst>
      <p:ext uri="{BB962C8B-B14F-4D97-AF65-F5344CB8AC3E}">
        <p14:creationId xmlns:p14="http://schemas.microsoft.com/office/powerpoint/2010/main" val="8733238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err="1" smtClean="0"/>
              <a:t>Automated</a:t>
            </a:r>
            <a:r>
              <a:rPr lang="fr-FR" sz="2000" dirty="0" smtClean="0"/>
              <a:t> </a:t>
            </a:r>
            <a:r>
              <a:rPr lang="fr-FR" sz="2000" dirty="0"/>
              <a:t>CI – </a:t>
            </a:r>
            <a:r>
              <a:rPr lang="fr-FR" sz="2000" dirty="0" err="1"/>
              <a:t>Maven</a:t>
            </a:r>
            <a:r>
              <a:rPr lang="fr-FR" sz="2000" dirty="0"/>
              <a:t>, Git, </a:t>
            </a:r>
            <a:r>
              <a:rPr lang="fr-FR" sz="2000" dirty="0" err="1"/>
              <a:t>Junit</a:t>
            </a:r>
            <a:r>
              <a:rPr lang="fr-FR" sz="2000" dirty="0"/>
              <a:t>, </a:t>
            </a:r>
            <a:r>
              <a:rPr lang="fr-FR" sz="2000" dirty="0" err="1"/>
              <a:t>Jacoco</a:t>
            </a:r>
            <a:r>
              <a:rPr lang="fr-FR" sz="2000" dirty="0"/>
              <a:t>, </a:t>
            </a:r>
            <a:r>
              <a:rPr lang="fr-FR" sz="2000" dirty="0" err="1"/>
              <a:t>SonarQube</a:t>
            </a:r>
            <a:r>
              <a:rPr lang="fr-FR" sz="2000" dirty="0"/>
              <a:t> &amp; Jenkins</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4048" y="914903"/>
            <a:ext cx="8417052" cy="3696827"/>
          </a:xfrm>
        </p:spPr>
        <p:txBody>
          <a:bodyPr>
            <a:normAutofit/>
          </a:bodyPr>
          <a:lstStyle/>
          <a:p>
            <a:r>
              <a:rPr lang="en-US" b="1" u="sng" dirty="0" smtClean="0"/>
              <a:t>Installation:</a:t>
            </a:r>
          </a:p>
          <a:p>
            <a:r>
              <a:rPr lang="en-US" dirty="0" smtClean="0"/>
              <a:t>2. Configure your </a:t>
            </a:r>
            <a:r>
              <a:rPr lang="en-US" dirty="0" err="1" smtClean="0"/>
              <a:t>SonarQube</a:t>
            </a:r>
            <a:r>
              <a:rPr lang="en-US" dirty="0" smtClean="0"/>
              <a:t> server(s</a:t>
            </a:r>
            <a:r>
              <a:rPr lang="en-US" dirty="0"/>
              <a:t>)</a:t>
            </a:r>
          </a:p>
          <a:p>
            <a:pPr lvl="5"/>
            <a:r>
              <a:rPr lang="en-US" sz="1400" dirty="0"/>
              <a:t>Log into Jenkins as an administrator and go to Manage Jenkins &gt; Configure System</a:t>
            </a:r>
          </a:p>
          <a:p>
            <a:pPr lvl="5"/>
            <a:r>
              <a:rPr lang="en-US" sz="1400" dirty="0"/>
              <a:t>Scroll down to the </a:t>
            </a:r>
            <a:r>
              <a:rPr lang="en-US" sz="1400" dirty="0" err="1"/>
              <a:t>SonarQube</a:t>
            </a:r>
            <a:r>
              <a:rPr lang="en-US" sz="1400" dirty="0"/>
              <a:t> configuration section, click on Add </a:t>
            </a:r>
            <a:r>
              <a:rPr lang="en-US" sz="1400" dirty="0" err="1"/>
              <a:t>SonarQube</a:t>
            </a:r>
            <a:r>
              <a:rPr lang="en-US" sz="1400" dirty="0"/>
              <a:t>, and add the values you're prompted for.</a:t>
            </a:r>
          </a:p>
          <a:p>
            <a:pPr lvl="5"/>
            <a:r>
              <a:rPr lang="en-US" sz="1400" dirty="0"/>
              <a:t>The server authentication token should be created as a 'Secret Text' </a:t>
            </a:r>
            <a:r>
              <a:rPr lang="en-US" sz="1400" dirty="0" smtClean="0"/>
              <a:t>credential.</a:t>
            </a:r>
          </a:p>
          <a:p>
            <a:pPr lvl="5"/>
            <a:r>
              <a:rPr lang="en-US" sz="1400" dirty="0"/>
              <a:t>C</a:t>
            </a:r>
            <a:r>
              <a:rPr lang="en-US" sz="1400" dirty="0" smtClean="0"/>
              <a:t>heck “Enable </a:t>
            </a:r>
            <a:r>
              <a:rPr lang="en-US" sz="1400" dirty="0"/>
              <a:t>injection of </a:t>
            </a:r>
            <a:r>
              <a:rPr lang="en-US" sz="1400" dirty="0" err="1"/>
              <a:t>SonarQube</a:t>
            </a:r>
            <a:r>
              <a:rPr lang="en-US" sz="1400" dirty="0"/>
              <a:t> server configuration as build environment </a:t>
            </a:r>
            <a:r>
              <a:rPr lang="en-US" sz="1400" dirty="0" smtClean="0"/>
              <a:t>variables”</a:t>
            </a:r>
            <a:endParaRPr lang="en-US" sz="1400" dirty="0"/>
          </a:p>
          <a:p>
            <a:pPr algn="just">
              <a:lnSpc>
                <a:spcPct val="150000"/>
              </a:lnSpc>
            </a:pPr>
            <a:endParaRPr lang="en-US" sz="1400" dirty="0" smtClean="0"/>
          </a:p>
          <a:p>
            <a:pPr algn="just">
              <a:lnSpc>
                <a:spcPct val="150000"/>
              </a:lnSpc>
            </a:pPr>
            <a:endParaRPr lang="en-US" dirty="0"/>
          </a:p>
          <a:p>
            <a:pPr algn="just">
              <a:lnSpc>
                <a:spcPct val="150000"/>
              </a:lnSpc>
            </a:pPr>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660385" y="3008671"/>
            <a:ext cx="8140715" cy="1750870"/>
          </a:xfrm>
          <a:prstGeom prst="rect">
            <a:avLst/>
          </a:prstGeom>
        </p:spPr>
      </p:pic>
    </p:spTree>
    <p:extLst>
      <p:ext uri="{BB962C8B-B14F-4D97-AF65-F5344CB8AC3E}">
        <p14:creationId xmlns:p14="http://schemas.microsoft.com/office/powerpoint/2010/main" val="3508650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err="1" smtClean="0"/>
              <a:t>Automated</a:t>
            </a:r>
            <a:r>
              <a:rPr lang="fr-FR" sz="2000" dirty="0" smtClean="0"/>
              <a:t> </a:t>
            </a:r>
            <a:r>
              <a:rPr lang="fr-FR" sz="2000" dirty="0"/>
              <a:t>CI – </a:t>
            </a:r>
            <a:r>
              <a:rPr lang="fr-FR" sz="2000" dirty="0" err="1"/>
              <a:t>Maven</a:t>
            </a:r>
            <a:r>
              <a:rPr lang="fr-FR" sz="2000" dirty="0"/>
              <a:t>, Git, </a:t>
            </a:r>
            <a:r>
              <a:rPr lang="fr-FR" sz="2000" dirty="0" err="1"/>
              <a:t>Junit</a:t>
            </a:r>
            <a:r>
              <a:rPr lang="fr-FR" sz="2000" dirty="0"/>
              <a:t>, </a:t>
            </a:r>
            <a:r>
              <a:rPr lang="fr-FR" sz="2000" dirty="0" err="1"/>
              <a:t>Jacoco</a:t>
            </a:r>
            <a:r>
              <a:rPr lang="fr-FR" sz="2000" dirty="0"/>
              <a:t>, </a:t>
            </a:r>
            <a:r>
              <a:rPr lang="fr-FR" sz="2000" dirty="0" err="1"/>
              <a:t>SonarQube</a:t>
            </a:r>
            <a:r>
              <a:rPr lang="fr-FR" sz="2000" dirty="0"/>
              <a:t> &amp; Jenkins</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4048" y="914903"/>
            <a:ext cx="8417052" cy="3696827"/>
          </a:xfrm>
        </p:spPr>
        <p:txBody>
          <a:bodyPr>
            <a:normAutofit/>
          </a:bodyPr>
          <a:lstStyle/>
          <a:p>
            <a:r>
              <a:rPr lang="en-US" b="1" u="sng" dirty="0" smtClean="0"/>
              <a:t>Automated CI with Jenkins Freestyle project</a:t>
            </a:r>
          </a:p>
          <a:p>
            <a:pPr marL="457200" lvl="1" indent="-285750">
              <a:buFont typeface="Wingdings" panose="05000000000000000000" pitchFamily="2" charset="2"/>
              <a:buChar char="ü"/>
            </a:pPr>
            <a:r>
              <a:rPr lang="en-US" dirty="0" smtClean="0">
                <a:solidFill>
                  <a:schemeClr val="tx2"/>
                </a:solidFill>
              </a:rPr>
              <a:t>Create a </a:t>
            </a:r>
            <a:r>
              <a:rPr lang="en-US" dirty="0">
                <a:solidFill>
                  <a:schemeClr val="tx2"/>
                </a:solidFill>
              </a:rPr>
              <a:t>Jenkins Freestyle Job, </a:t>
            </a:r>
            <a:r>
              <a:rPr lang="en-US" dirty="0" smtClean="0">
                <a:solidFill>
                  <a:schemeClr val="tx2"/>
                </a:solidFill>
              </a:rPr>
              <a:t>and select the </a:t>
            </a:r>
            <a:r>
              <a:rPr lang="en-US" dirty="0" err="1" smtClean="0">
                <a:solidFill>
                  <a:schemeClr val="tx2"/>
                </a:solidFill>
              </a:rPr>
              <a:t>SonarQube</a:t>
            </a:r>
            <a:r>
              <a:rPr lang="en-US" dirty="0" smtClean="0">
                <a:solidFill>
                  <a:schemeClr val="tx2"/>
                </a:solidFill>
              </a:rPr>
              <a:t> server to be used for the analysis in the build Environment step</a:t>
            </a:r>
            <a:endParaRPr lang="en-US" dirty="0">
              <a:solidFill>
                <a:schemeClr val="tx2"/>
              </a:solidFill>
            </a:endParaRPr>
          </a:p>
          <a:p>
            <a:endParaRPr lang="en-US" dirty="0"/>
          </a:p>
          <a:p>
            <a:pPr algn="just">
              <a:lnSpc>
                <a:spcPct val="150000"/>
              </a:lnSpc>
            </a:pPr>
            <a:endParaRPr lang="en-US" dirty="0" smtClean="0"/>
          </a:p>
          <a:p>
            <a:pPr algn="just">
              <a:lnSpc>
                <a:spcPct val="150000"/>
              </a:lnSpc>
            </a:pPr>
            <a:endParaRPr lang="en-US" dirty="0"/>
          </a:p>
          <a:p>
            <a:pPr algn="just">
              <a:lnSpc>
                <a:spcPct val="150000"/>
              </a:lnSpc>
            </a:pPr>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37</a:t>
            </a:fld>
            <a:endParaRPr lang="en-US" dirty="0"/>
          </a:p>
        </p:txBody>
      </p:sp>
      <p:pic>
        <p:nvPicPr>
          <p:cNvPr id="7" name="Picture 6"/>
          <p:cNvPicPr>
            <a:picLocks noChangeAspect="1"/>
          </p:cNvPicPr>
          <p:nvPr/>
        </p:nvPicPr>
        <p:blipFill>
          <a:blip r:embed="rId2"/>
          <a:stretch>
            <a:fillRect/>
          </a:stretch>
        </p:blipFill>
        <p:spPr>
          <a:xfrm>
            <a:off x="613700" y="1822101"/>
            <a:ext cx="7999358" cy="2789629"/>
          </a:xfrm>
          <a:prstGeom prst="rect">
            <a:avLst/>
          </a:prstGeom>
        </p:spPr>
      </p:pic>
    </p:spTree>
    <p:extLst>
      <p:ext uri="{BB962C8B-B14F-4D97-AF65-F5344CB8AC3E}">
        <p14:creationId xmlns:p14="http://schemas.microsoft.com/office/powerpoint/2010/main" val="14103474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err="1" smtClean="0"/>
              <a:t>Automated</a:t>
            </a:r>
            <a:r>
              <a:rPr lang="fr-FR" sz="2000" dirty="0" smtClean="0"/>
              <a:t> </a:t>
            </a:r>
            <a:r>
              <a:rPr lang="fr-FR" sz="2000" dirty="0"/>
              <a:t>CI – </a:t>
            </a:r>
            <a:r>
              <a:rPr lang="fr-FR" sz="2000" dirty="0" err="1"/>
              <a:t>Maven</a:t>
            </a:r>
            <a:r>
              <a:rPr lang="fr-FR" sz="2000" dirty="0"/>
              <a:t>, Git, </a:t>
            </a:r>
            <a:r>
              <a:rPr lang="fr-FR" sz="2000" dirty="0" err="1"/>
              <a:t>Junit</a:t>
            </a:r>
            <a:r>
              <a:rPr lang="fr-FR" sz="2000" dirty="0"/>
              <a:t>, </a:t>
            </a:r>
            <a:r>
              <a:rPr lang="fr-FR" sz="2000" dirty="0" err="1"/>
              <a:t>Jacoco</a:t>
            </a:r>
            <a:r>
              <a:rPr lang="fr-FR" sz="2000" dirty="0"/>
              <a:t>, </a:t>
            </a:r>
            <a:r>
              <a:rPr lang="fr-FR" sz="2000" dirty="0" err="1"/>
              <a:t>SonarQube</a:t>
            </a:r>
            <a:r>
              <a:rPr lang="fr-FR" sz="2000" dirty="0"/>
              <a:t> &amp; Jenkins</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4048" y="914903"/>
            <a:ext cx="8417052" cy="3696827"/>
          </a:xfrm>
        </p:spPr>
        <p:txBody>
          <a:bodyPr>
            <a:normAutofit/>
          </a:bodyPr>
          <a:lstStyle/>
          <a:p>
            <a:r>
              <a:rPr lang="en-US" b="1" u="sng" dirty="0"/>
              <a:t>Automated CI with Jenkins Freestyle </a:t>
            </a:r>
            <a:r>
              <a:rPr lang="en-US" b="1" u="sng" dirty="0" smtClean="0"/>
              <a:t>project </a:t>
            </a:r>
            <a:endParaRPr lang="en-US" b="1" u="sng" dirty="0"/>
          </a:p>
          <a:p>
            <a:pPr marL="457200" lvl="1" indent="-285750">
              <a:buFont typeface="Wingdings" panose="05000000000000000000" pitchFamily="2" charset="2"/>
              <a:buChar char="ü"/>
            </a:pPr>
            <a:r>
              <a:rPr lang="en-US" dirty="0" smtClean="0">
                <a:solidFill>
                  <a:schemeClr val="tx2"/>
                </a:solidFill>
              </a:rPr>
              <a:t>In build step, maven build steps to be added for Clean, install and Sonar</a:t>
            </a:r>
          </a:p>
          <a:p>
            <a:pPr marL="457200" lvl="1" indent="-285750">
              <a:buFont typeface="Wingdings" panose="05000000000000000000" pitchFamily="2" charset="2"/>
              <a:buChar char="ü"/>
            </a:pPr>
            <a:r>
              <a:rPr lang="en-US" dirty="0" smtClean="0">
                <a:solidFill>
                  <a:schemeClr val="tx2"/>
                </a:solidFill>
              </a:rPr>
              <a:t>If multiple Java version available, select JDK to be used for this analysis in the General Tab.</a:t>
            </a:r>
          </a:p>
          <a:p>
            <a:pPr marL="457200" lvl="1" indent="-285750">
              <a:buFont typeface="Wingdings" panose="05000000000000000000" pitchFamily="2" charset="2"/>
              <a:buChar char="ü"/>
            </a:pPr>
            <a:endParaRPr lang="en-US" dirty="0">
              <a:solidFill>
                <a:schemeClr val="tx2"/>
              </a:solidFill>
            </a:endParaRPr>
          </a:p>
          <a:p>
            <a:endParaRPr lang="en-US" dirty="0"/>
          </a:p>
          <a:p>
            <a:pPr algn="just">
              <a:lnSpc>
                <a:spcPct val="150000"/>
              </a:lnSpc>
            </a:pPr>
            <a:endParaRPr lang="en-US" dirty="0" smtClean="0"/>
          </a:p>
          <a:p>
            <a:pPr algn="just">
              <a:lnSpc>
                <a:spcPct val="150000"/>
              </a:lnSpc>
            </a:pPr>
            <a:endParaRPr lang="en-US" dirty="0"/>
          </a:p>
          <a:p>
            <a:pPr algn="just">
              <a:lnSpc>
                <a:spcPct val="150000"/>
              </a:lnSpc>
            </a:pPr>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38</a:t>
            </a:fld>
            <a:endParaRPr lang="en-US" dirty="0"/>
          </a:p>
        </p:txBody>
      </p:sp>
      <p:pic>
        <p:nvPicPr>
          <p:cNvPr id="8" name="Picture 7"/>
          <p:cNvPicPr>
            <a:picLocks noChangeAspect="1"/>
          </p:cNvPicPr>
          <p:nvPr/>
        </p:nvPicPr>
        <p:blipFill>
          <a:blip r:embed="rId3"/>
          <a:stretch>
            <a:fillRect/>
          </a:stretch>
        </p:blipFill>
        <p:spPr>
          <a:xfrm>
            <a:off x="481781" y="2814005"/>
            <a:ext cx="8190271" cy="1817277"/>
          </a:xfrm>
          <a:prstGeom prst="rect">
            <a:avLst/>
          </a:prstGeom>
        </p:spPr>
      </p:pic>
      <p:pic>
        <p:nvPicPr>
          <p:cNvPr id="9" name="Picture 8"/>
          <p:cNvPicPr>
            <a:picLocks noChangeAspect="1"/>
          </p:cNvPicPr>
          <p:nvPr/>
        </p:nvPicPr>
        <p:blipFill>
          <a:blip r:embed="rId4"/>
          <a:stretch>
            <a:fillRect/>
          </a:stretch>
        </p:blipFill>
        <p:spPr>
          <a:xfrm>
            <a:off x="481781" y="1840964"/>
            <a:ext cx="8190271" cy="730065"/>
          </a:xfrm>
          <a:prstGeom prst="rect">
            <a:avLst/>
          </a:prstGeom>
        </p:spPr>
      </p:pic>
      <p:graphicFrame>
        <p:nvGraphicFramePr>
          <p:cNvPr id="10" name="Object 9"/>
          <p:cNvGraphicFramePr>
            <a:graphicFrameLocks noChangeAspect="1"/>
          </p:cNvGraphicFramePr>
          <p:nvPr>
            <p:extLst/>
          </p:nvPr>
        </p:nvGraphicFramePr>
        <p:xfrm>
          <a:off x="7591425" y="1214438"/>
          <a:ext cx="487363" cy="439737"/>
        </p:xfrm>
        <a:graphic>
          <a:graphicData uri="http://schemas.openxmlformats.org/presentationml/2006/ole">
            <mc:AlternateContent xmlns:mc="http://schemas.openxmlformats.org/markup-compatibility/2006">
              <mc:Choice xmlns:v="urn:schemas-microsoft-com:vml" Requires="v">
                <p:oleObj spid="_x0000_s1066" name="Packager Shell Object" showAsIcon="1" r:id="rId5" imgW="487440" imgH="440280" progId="Package">
                  <p:embed/>
                </p:oleObj>
              </mc:Choice>
              <mc:Fallback>
                <p:oleObj name="Packager Shell Object" showAsIcon="1" r:id="rId5" imgW="487440" imgH="440280" progId="Package">
                  <p:embed/>
                  <p:pic>
                    <p:nvPicPr>
                      <p:cNvPr id="10" name="Object 9"/>
                      <p:cNvPicPr/>
                      <p:nvPr/>
                    </p:nvPicPr>
                    <p:blipFill>
                      <a:blip r:embed="rId6"/>
                      <a:stretch>
                        <a:fillRect/>
                      </a:stretch>
                    </p:blipFill>
                    <p:spPr>
                      <a:xfrm>
                        <a:off x="7591425" y="1214438"/>
                        <a:ext cx="487363" cy="439737"/>
                      </a:xfrm>
                      <a:prstGeom prst="rect">
                        <a:avLst/>
                      </a:prstGeom>
                    </p:spPr>
                  </p:pic>
                </p:oleObj>
              </mc:Fallback>
            </mc:AlternateContent>
          </a:graphicData>
        </a:graphic>
      </p:graphicFrame>
    </p:spTree>
    <p:extLst>
      <p:ext uri="{BB962C8B-B14F-4D97-AF65-F5344CB8AC3E}">
        <p14:creationId xmlns:p14="http://schemas.microsoft.com/office/powerpoint/2010/main" val="1220640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err="1" smtClean="0"/>
              <a:t>Automated</a:t>
            </a:r>
            <a:r>
              <a:rPr lang="fr-FR" sz="2000" dirty="0" smtClean="0"/>
              <a:t> </a:t>
            </a:r>
            <a:r>
              <a:rPr lang="fr-FR" sz="2000" dirty="0"/>
              <a:t>CI – </a:t>
            </a:r>
            <a:r>
              <a:rPr lang="fr-FR" sz="2000" dirty="0" err="1"/>
              <a:t>Maven</a:t>
            </a:r>
            <a:r>
              <a:rPr lang="fr-FR" sz="2000" dirty="0"/>
              <a:t>, Git, </a:t>
            </a:r>
            <a:r>
              <a:rPr lang="fr-FR" sz="2000" dirty="0" err="1"/>
              <a:t>Junit</a:t>
            </a:r>
            <a:r>
              <a:rPr lang="fr-FR" sz="2000" dirty="0"/>
              <a:t>, </a:t>
            </a:r>
            <a:r>
              <a:rPr lang="fr-FR" sz="2000" dirty="0" err="1"/>
              <a:t>Jacoco</a:t>
            </a:r>
            <a:r>
              <a:rPr lang="fr-FR" sz="2000" dirty="0"/>
              <a:t>, </a:t>
            </a:r>
            <a:r>
              <a:rPr lang="fr-FR" sz="2000" dirty="0" err="1"/>
              <a:t>SonarQube</a:t>
            </a:r>
            <a:r>
              <a:rPr lang="fr-FR" sz="2000" dirty="0"/>
              <a:t> &amp; Jenkins</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4048" y="914903"/>
            <a:ext cx="8417052" cy="3696827"/>
          </a:xfrm>
        </p:spPr>
        <p:txBody>
          <a:bodyPr>
            <a:normAutofit fontScale="77500" lnSpcReduction="20000"/>
          </a:bodyPr>
          <a:lstStyle/>
          <a:p>
            <a:r>
              <a:rPr lang="en-US" b="1" u="sng" dirty="0"/>
              <a:t>Automated CI with Jenkins </a:t>
            </a:r>
            <a:r>
              <a:rPr lang="en-US" b="1" u="sng" dirty="0" smtClean="0"/>
              <a:t>Pipeline Project</a:t>
            </a:r>
          </a:p>
          <a:p>
            <a:endParaRPr lang="en-US" b="1" u="sng" dirty="0"/>
          </a:p>
          <a:p>
            <a:pPr marL="685800" lvl="2" indent="-285750">
              <a:buFont typeface="Wingdings" panose="05000000000000000000" pitchFamily="2" charset="2"/>
              <a:buChar char="ü"/>
              <a:defRPr/>
            </a:pPr>
            <a:r>
              <a:rPr lang="en-US" sz="1600" dirty="0">
                <a:solidFill>
                  <a:schemeClr val="tx2"/>
                </a:solidFill>
              </a:rPr>
              <a:t>Create a Jenkins Pipeline Job. In the pipeline script, provide stages for SCM, maven </a:t>
            </a:r>
            <a:r>
              <a:rPr lang="en-US" sz="1600" dirty="0" smtClean="0">
                <a:solidFill>
                  <a:schemeClr val="tx2"/>
                </a:solidFill>
              </a:rPr>
              <a:t>build </a:t>
            </a:r>
            <a:r>
              <a:rPr lang="en-US" sz="1600" dirty="0">
                <a:solidFill>
                  <a:schemeClr val="tx2"/>
                </a:solidFill>
              </a:rPr>
              <a:t>and </a:t>
            </a:r>
            <a:r>
              <a:rPr lang="en-US" sz="1600" dirty="0" smtClean="0">
                <a:solidFill>
                  <a:schemeClr val="tx2"/>
                </a:solidFill>
              </a:rPr>
              <a:t>Sonar as below.</a:t>
            </a:r>
            <a:endParaRPr lang="en-US" sz="1600" dirty="0">
              <a:solidFill>
                <a:schemeClr val="tx2"/>
              </a:solidFill>
            </a:endParaRPr>
          </a:p>
          <a:p>
            <a:pPr marL="457200" lvl="1" indent="-285750">
              <a:buFont typeface="Wingdings" panose="05000000000000000000" pitchFamily="2" charset="2"/>
              <a:buChar char="ü"/>
            </a:pPr>
            <a:endParaRPr lang="en-US" dirty="0">
              <a:solidFill>
                <a:schemeClr val="tx2"/>
              </a:solidFill>
            </a:endParaRPr>
          </a:p>
          <a:p>
            <a:r>
              <a:rPr lang="en-US" sz="1400" dirty="0"/>
              <a:t>node {</a:t>
            </a:r>
          </a:p>
          <a:p>
            <a:r>
              <a:rPr lang="en-US" sz="1400" dirty="0"/>
              <a:t> </a:t>
            </a:r>
            <a:r>
              <a:rPr lang="en-US" sz="1400" dirty="0" smtClean="0"/>
              <a:t>  </a:t>
            </a:r>
            <a:r>
              <a:rPr lang="en-US" sz="1400" dirty="0" err="1" smtClean="0"/>
              <a:t>jdk</a:t>
            </a:r>
            <a:r>
              <a:rPr lang="en-US" sz="1400" dirty="0" smtClean="0"/>
              <a:t> </a:t>
            </a:r>
            <a:r>
              <a:rPr lang="en-US" sz="1400" dirty="0"/>
              <a:t>= tool name: 'JDK 11.0.7'</a:t>
            </a:r>
          </a:p>
          <a:p>
            <a:r>
              <a:rPr lang="en-US" sz="1400" dirty="0" smtClean="0"/>
              <a:t>   </a:t>
            </a:r>
            <a:r>
              <a:rPr lang="en-US" sz="1400" dirty="0" err="1" smtClean="0"/>
              <a:t>env.JAVA_HOME</a:t>
            </a:r>
            <a:r>
              <a:rPr lang="en-US" sz="1400" dirty="0" smtClean="0"/>
              <a:t> </a:t>
            </a:r>
            <a:r>
              <a:rPr lang="en-US" sz="1400" dirty="0"/>
              <a:t>= "${</a:t>
            </a:r>
            <a:r>
              <a:rPr lang="en-US" sz="1400" dirty="0" err="1"/>
              <a:t>jdk</a:t>
            </a:r>
            <a:r>
              <a:rPr lang="en-US" sz="1400" dirty="0"/>
              <a:t>}"</a:t>
            </a:r>
          </a:p>
          <a:p>
            <a:r>
              <a:rPr lang="en-US" sz="1400" dirty="0"/>
              <a:t>  stage('SCM </a:t>
            </a:r>
            <a:r>
              <a:rPr lang="en-US" sz="1400" dirty="0" smtClean="0"/>
              <a:t>Checkout</a:t>
            </a:r>
            <a:r>
              <a:rPr lang="en-US" sz="1400" dirty="0"/>
              <a:t>')</a:t>
            </a:r>
          </a:p>
          <a:p>
            <a:r>
              <a:rPr lang="en-US" sz="1400" dirty="0"/>
              <a:t>  {</a:t>
            </a:r>
          </a:p>
          <a:p>
            <a:r>
              <a:rPr lang="en-US" sz="1400" dirty="0"/>
              <a:t>  </a:t>
            </a:r>
            <a:r>
              <a:rPr lang="en-US" sz="1400" dirty="0" err="1"/>
              <a:t>git</a:t>
            </a:r>
            <a:r>
              <a:rPr lang="en-US" sz="1400" dirty="0"/>
              <a:t> 'https://github.com/Padmapriyak1/</a:t>
            </a:r>
            <a:r>
              <a:rPr lang="en-US" sz="1400" dirty="0" err="1"/>
              <a:t>SampleWebProject</a:t>
            </a:r>
            <a:r>
              <a:rPr lang="en-US" sz="1400" dirty="0"/>
              <a:t>'</a:t>
            </a:r>
          </a:p>
          <a:p>
            <a:r>
              <a:rPr lang="en-US" sz="1400" dirty="0"/>
              <a:t>  }</a:t>
            </a:r>
          </a:p>
          <a:p>
            <a:r>
              <a:rPr lang="en-US" sz="1400" dirty="0"/>
              <a:t>  stage('clean')</a:t>
            </a:r>
          </a:p>
          <a:p>
            <a:r>
              <a:rPr lang="en-US" sz="1400" dirty="0"/>
              <a:t>  {</a:t>
            </a:r>
          </a:p>
          <a:p>
            <a:r>
              <a:rPr lang="en-US" sz="1400" dirty="0"/>
              <a:t>  //get maven home path </a:t>
            </a:r>
          </a:p>
          <a:p>
            <a:r>
              <a:rPr lang="en-US" sz="1400" dirty="0"/>
              <a:t>  </a:t>
            </a:r>
            <a:r>
              <a:rPr lang="en-US" sz="1400" dirty="0" err="1"/>
              <a:t>def</a:t>
            </a:r>
            <a:r>
              <a:rPr lang="en-US" sz="1400" dirty="0"/>
              <a:t> </a:t>
            </a:r>
            <a:r>
              <a:rPr lang="en-US" sz="1400" dirty="0" err="1"/>
              <a:t>mvnhome</a:t>
            </a:r>
            <a:r>
              <a:rPr lang="en-US" sz="1400" dirty="0"/>
              <a:t> = tool name: 'M3', type: 'maven'</a:t>
            </a:r>
          </a:p>
          <a:p>
            <a:r>
              <a:rPr lang="en-US" sz="1400" dirty="0"/>
              <a:t>  bat "${</a:t>
            </a:r>
            <a:r>
              <a:rPr lang="en-US" sz="1400" dirty="0" err="1"/>
              <a:t>mvnhome</a:t>
            </a:r>
            <a:r>
              <a:rPr lang="en-US" sz="1400" dirty="0"/>
              <a:t>}/bin/</a:t>
            </a:r>
            <a:r>
              <a:rPr lang="en-US" sz="1400" dirty="0" err="1"/>
              <a:t>mvn</a:t>
            </a:r>
            <a:r>
              <a:rPr lang="en-US" sz="1400" dirty="0"/>
              <a:t> clean"</a:t>
            </a:r>
          </a:p>
          <a:p>
            <a:r>
              <a:rPr lang="en-US" sz="1400" dirty="0"/>
              <a:t>  }</a:t>
            </a:r>
          </a:p>
          <a:p>
            <a:pPr algn="just">
              <a:lnSpc>
                <a:spcPct val="150000"/>
              </a:lnSpc>
            </a:pPr>
            <a:endParaRPr lang="en-US" dirty="0" smtClean="0"/>
          </a:p>
          <a:p>
            <a:pPr algn="just">
              <a:lnSpc>
                <a:spcPct val="150000"/>
              </a:lnSpc>
            </a:pPr>
            <a:endParaRPr lang="en-US" dirty="0"/>
          </a:p>
          <a:p>
            <a:pPr algn="just">
              <a:lnSpc>
                <a:spcPct val="150000"/>
              </a:lnSpc>
            </a:pPr>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39</a:t>
            </a:fld>
            <a:endParaRPr lang="en-US" dirty="0"/>
          </a:p>
        </p:txBody>
      </p:sp>
      <p:sp>
        <p:nvSpPr>
          <p:cNvPr id="10" name="Oval Callout 9"/>
          <p:cNvSpPr/>
          <p:nvPr/>
        </p:nvSpPr>
        <p:spPr>
          <a:xfrm>
            <a:off x="3340237" y="1543664"/>
            <a:ext cx="1811866" cy="550607"/>
          </a:xfrm>
          <a:prstGeom prst="wedgeEllipseCallout">
            <a:avLst>
              <a:gd name="adj1" fmla="val -104395"/>
              <a:gd name="adj2" fmla="val 74536"/>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rPr>
              <a:t>For selecting JAVA version</a:t>
            </a:r>
            <a:endParaRPr lang="en-US" sz="1000" dirty="0">
              <a:solidFill>
                <a:schemeClr val="tx2"/>
              </a:solidFill>
            </a:endParaRPr>
          </a:p>
        </p:txBody>
      </p:sp>
    </p:spTree>
    <p:extLst>
      <p:ext uri="{BB962C8B-B14F-4D97-AF65-F5344CB8AC3E}">
        <p14:creationId xmlns:p14="http://schemas.microsoft.com/office/powerpoint/2010/main" val="2128150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SonarQube</a:t>
            </a:r>
            <a:r>
              <a:rPr lang="en-US" sz="2000" dirty="0" smtClean="0"/>
              <a:t> – </a:t>
            </a:r>
            <a:r>
              <a:rPr lang="en-US" sz="2000" dirty="0" smtClean="0"/>
              <a:t>Architecture </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r>
              <a:rPr lang="en-US" sz="1600" dirty="0" smtClean="0"/>
              <a:t>The </a:t>
            </a:r>
            <a:r>
              <a:rPr lang="en-US" sz="1600" dirty="0" err="1"/>
              <a:t>SonarQube</a:t>
            </a:r>
            <a:r>
              <a:rPr lang="en-US" sz="1600" dirty="0"/>
              <a:t> Platform is made of 4 components</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377952" y="1359870"/>
            <a:ext cx="8412952" cy="2530581"/>
          </a:xfrm>
          <a:prstGeom prst="rect">
            <a:avLst/>
          </a:prstGeom>
        </p:spPr>
      </p:pic>
    </p:spTree>
    <p:extLst>
      <p:ext uri="{BB962C8B-B14F-4D97-AF65-F5344CB8AC3E}">
        <p14:creationId xmlns:p14="http://schemas.microsoft.com/office/powerpoint/2010/main" val="21035552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err="1" smtClean="0"/>
              <a:t>Automated</a:t>
            </a:r>
            <a:r>
              <a:rPr lang="fr-FR" sz="2000" dirty="0" smtClean="0"/>
              <a:t> </a:t>
            </a:r>
            <a:r>
              <a:rPr lang="fr-FR" sz="2000" dirty="0"/>
              <a:t>CI – </a:t>
            </a:r>
            <a:r>
              <a:rPr lang="fr-FR" sz="2000" dirty="0" err="1"/>
              <a:t>Maven</a:t>
            </a:r>
            <a:r>
              <a:rPr lang="fr-FR" sz="2000" dirty="0"/>
              <a:t>, Git, </a:t>
            </a:r>
            <a:r>
              <a:rPr lang="fr-FR" sz="2000" dirty="0" err="1"/>
              <a:t>Junit</a:t>
            </a:r>
            <a:r>
              <a:rPr lang="fr-FR" sz="2000" dirty="0"/>
              <a:t>, </a:t>
            </a:r>
            <a:r>
              <a:rPr lang="fr-FR" sz="2000" dirty="0" err="1"/>
              <a:t>Jacoco</a:t>
            </a:r>
            <a:r>
              <a:rPr lang="fr-FR" sz="2000" dirty="0"/>
              <a:t>, </a:t>
            </a:r>
            <a:r>
              <a:rPr lang="fr-FR" sz="2000" dirty="0" err="1"/>
              <a:t>SonarQube</a:t>
            </a:r>
            <a:r>
              <a:rPr lang="fr-FR" sz="2000" dirty="0"/>
              <a:t> &amp; Jenkins</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4048" y="914903"/>
            <a:ext cx="8417052" cy="3696827"/>
          </a:xfrm>
        </p:spPr>
        <p:txBody>
          <a:bodyPr>
            <a:normAutofit fontScale="25000" lnSpcReduction="20000"/>
          </a:bodyPr>
          <a:lstStyle/>
          <a:p>
            <a:r>
              <a:rPr lang="en-US" sz="5600" b="1" u="sng" dirty="0"/>
              <a:t>Automated CI with Jenkins </a:t>
            </a:r>
            <a:r>
              <a:rPr lang="en-US" sz="5600" b="1" u="sng" dirty="0" smtClean="0"/>
              <a:t>Pipeline Project</a:t>
            </a:r>
          </a:p>
          <a:p>
            <a:endParaRPr lang="en-US" sz="5600" b="1" u="sng" dirty="0"/>
          </a:p>
          <a:p>
            <a:pPr marL="685800" lvl="2" indent="-285750">
              <a:buFont typeface="Wingdings" panose="05000000000000000000" pitchFamily="2" charset="2"/>
              <a:buChar char="ü"/>
              <a:defRPr/>
            </a:pPr>
            <a:r>
              <a:rPr lang="en-US" sz="5600" dirty="0">
                <a:solidFill>
                  <a:schemeClr val="tx2"/>
                </a:solidFill>
              </a:rPr>
              <a:t>Create a Jenkins Pipeline Job. In the pipeline script, provide stages for SCM, maven </a:t>
            </a:r>
            <a:r>
              <a:rPr lang="en-US" sz="5600" dirty="0" smtClean="0">
                <a:solidFill>
                  <a:schemeClr val="tx2"/>
                </a:solidFill>
              </a:rPr>
              <a:t>build </a:t>
            </a:r>
            <a:r>
              <a:rPr lang="en-US" sz="5600" dirty="0">
                <a:solidFill>
                  <a:schemeClr val="tx2"/>
                </a:solidFill>
              </a:rPr>
              <a:t>and </a:t>
            </a:r>
            <a:r>
              <a:rPr lang="en-US" sz="5600" dirty="0" smtClean="0">
                <a:solidFill>
                  <a:schemeClr val="tx2"/>
                </a:solidFill>
              </a:rPr>
              <a:t>Sonar as below.</a:t>
            </a:r>
            <a:endParaRPr lang="en-US" sz="5600" dirty="0">
              <a:solidFill>
                <a:schemeClr val="tx2"/>
              </a:solidFill>
            </a:endParaRPr>
          </a:p>
          <a:p>
            <a:pPr algn="just">
              <a:lnSpc>
                <a:spcPct val="150000"/>
              </a:lnSpc>
            </a:pPr>
            <a:endParaRPr lang="en-US" sz="4400" dirty="0" smtClean="0"/>
          </a:p>
          <a:p>
            <a:pPr algn="just">
              <a:lnSpc>
                <a:spcPct val="150000"/>
              </a:lnSpc>
            </a:pPr>
            <a:r>
              <a:rPr lang="en-US" sz="4400" dirty="0"/>
              <a:t> stage('war</a:t>
            </a:r>
            <a:r>
              <a:rPr lang="en-US" sz="4400" dirty="0" smtClean="0"/>
              <a:t>')  </a:t>
            </a:r>
            <a:r>
              <a:rPr lang="en-US" sz="4400" dirty="0"/>
              <a:t>{</a:t>
            </a:r>
          </a:p>
          <a:p>
            <a:pPr algn="just">
              <a:lnSpc>
                <a:spcPct val="150000"/>
              </a:lnSpc>
            </a:pPr>
            <a:r>
              <a:rPr lang="en-US" sz="4400" dirty="0"/>
              <a:t>  </a:t>
            </a:r>
            <a:r>
              <a:rPr lang="en-US" sz="4400" dirty="0" err="1"/>
              <a:t>def</a:t>
            </a:r>
            <a:r>
              <a:rPr lang="en-US" sz="4400" dirty="0"/>
              <a:t> </a:t>
            </a:r>
            <a:r>
              <a:rPr lang="en-US" sz="4400" dirty="0" err="1"/>
              <a:t>mvnhome</a:t>
            </a:r>
            <a:r>
              <a:rPr lang="en-US" sz="4400" dirty="0"/>
              <a:t> = tool name: 'M3', type: 'maven'</a:t>
            </a:r>
          </a:p>
          <a:p>
            <a:pPr algn="just">
              <a:lnSpc>
                <a:spcPct val="150000"/>
              </a:lnSpc>
            </a:pPr>
            <a:r>
              <a:rPr lang="en-US" sz="4400" dirty="0"/>
              <a:t>  bat "${</a:t>
            </a:r>
            <a:r>
              <a:rPr lang="en-US" sz="4400" dirty="0" err="1"/>
              <a:t>mvnhome</a:t>
            </a:r>
            <a:r>
              <a:rPr lang="en-US" sz="4400" dirty="0"/>
              <a:t>}/bin/</a:t>
            </a:r>
            <a:r>
              <a:rPr lang="en-US" sz="4400" dirty="0" err="1"/>
              <a:t>mvn</a:t>
            </a:r>
            <a:r>
              <a:rPr lang="en-US" sz="4400" dirty="0"/>
              <a:t> </a:t>
            </a:r>
            <a:r>
              <a:rPr lang="en-US" sz="4400" dirty="0" smtClean="0"/>
              <a:t>install“    }</a:t>
            </a:r>
            <a:endParaRPr lang="en-US" sz="4400" dirty="0"/>
          </a:p>
          <a:p>
            <a:pPr algn="just">
              <a:lnSpc>
                <a:spcPct val="150000"/>
              </a:lnSpc>
            </a:pPr>
            <a:r>
              <a:rPr lang="en-US" sz="4400" dirty="0"/>
              <a:t>    stage('Sonar</a:t>
            </a:r>
            <a:r>
              <a:rPr lang="en-US" sz="4400" dirty="0" smtClean="0"/>
              <a:t>')  </a:t>
            </a:r>
            <a:r>
              <a:rPr lang="en-US" sz="4400" dirty="0"/>
              <a:t>{</a:t>
            </a:r>
          </a:p>
          <a:p>
            <a:pPr algn="just">
              <a:lnSpc>
                <a:spcPct val="150000"/>
              </a:lnSpc>
            </a:pPr>
            <a:r>
              <a:rPr lang="en-US" sz="4400" dirty="0"/>
              <a:t>  </a:t>
            </a:r>
            <a:r>
              <a:rPr lang="en-US" sz="4400" dirty="0" err="1"/>
              <a:t>withSonarQubeEnv</a:t>
            </a:r>
            <a:r>
              <a:rPr lang="en-US" sz="4400" dirty="0"/>
              <a:t>(</a:t>
            </a:r>
            <a:r>
              <a:rPr lang="en-US" sz="4400" dirty="0" err="1"/>
              <a:t>credentialsId</a:t>
            </a:r>
            <a:r>
              <a:rPr lang="en-US" sz="4400" dirty="0"/>
              <a:t>: 'JenkinsM13SonarToken', </a:t>
            </a:r>
            <a:r>
              <a:rPr lang="en-US" sz="4400" dirty="0" err="1"/>
              <a:t>installationName</a:t>
            </a:r>
            <a:r>
              <a:rPr lang="en-US" sz="4400" dirty="0"/>
              <a:t>: 'M13 </a:t>
            </a:r>
            <a:r>
              <a:rPr lang="en-US" sz="4400" dirty="0" err="1"/>
              <a:t>SonarQube</a:t>
            </a:r>
            <a:r>
              <a:rPr lang="en-US" sz="4400" dirty="0"/>
              <a:t>')</a:t>
            </a:r>
          </a:p>
          <a:p>
            <a:pPr algn="just">
              <a:lnSpc>
                <a:spcPct val="150000"/>
              </a:lnSpc>
            </a:pPr>
            <a:r>
              <a:rPr lang="en-US" sz="4400" dirty="0"/>
              <a:t>  {</a:t>
            </a:r>
          </a:p>
          <a:p>
            <a:pPr algn="just">
              <a:lnSpc>
                <a:spcPct val="150000"/>
              </a:lnSpc>
            </a:pPr>
            <a:r>
              <a:rPr lang="en-US" sz="4400" dirty="0"/>
              <a:t>    </a:t>
            </a:r>
            <a:r>
              <a:rPr lang="en-US" sz="4400" dirty="0" err="1"/>
              <a:t>def</a:t>
            </a:r>
            <a:r>
              <a:rPr lang="en-US" sz="4400" dirty="0"/>
              <a:t> </a:t>
            </a:r>
            <a:r>
              <a:rPr lang="en-US" sz="4400" dirty="0" err="1"/>
              <a:t>mvnhome</a:t>
            </a:r>
            <a:r>
              <a:rPr lang="en-US" sz="4400" dirty="0"/>
              <a:t> = tool name: 'M3', type: 'maven'</a:t>
            </a:r>
          </a:p>
          <a:p>
            <a:pPr algn="just">
              <a:lnSpc>
                <a:spcPct val="150000"/>
              </a:lnSpc>
            </a:pPr>
            <a:r>
              <a:rPr lang="en-US" sz="4400" dirty="0"/>
              <a:t>    bat "${</a:t>
            </a:r>
            <a:r>
              <a:rPr lang="en-US" sz="4400" dirty="0" err="1"/>
              <a:t>mvnhome</a:t>
            </a:r>
            <a:r>
              <a:rPr lang="en-US" sz="4400" dirty="0"/>
              <a:t>}/bin/</a:t>
            </a:r>
            <a:r>
              <a:rPr lang="en-US" sz="4400" dirty="0" err="1"/>
              <a:t>mvn</a:t>
            </a:r>
            <a:r>
              <a:rPr lang="en-US" sz="4400" dirty="0"/>
              <a:t> </a:t>
            </a:r>
            <a:r>
              <a:rPr lang="en-US" sz="4400" dirty="0" err="1"/>
              <a:t>sonar:sonar</a:t>
            </a:r>
            <a:r>
              <a:rPr lang="en-US" sz="4400" dirty="0"/>
              <a:t>"</a:t>
            </a:r>
          </a:p>
          <a:p>
            <a:pPr algn="just">
              <a:lnSpc>
                <a:spcPct val="150000"/>
              </a:lnSpc>
            </a:pPr>
            <a:r>
              <a:rPr lang="en-US" sz="4400" dirty="0"/>
              <a:t>  } </a:t>
            </a:r>
          </a:p>
          <a:p>
            <a:pPr algn="just">
              <a:lnSpc>
                <a:spcPct val="150000"/>
              </a:lnSpc>
            </a:pPr>
            <a:endParaRPr lang="en-US" dirty="0"/>
          </a:p>
          <a:p>
            <a:pPr algn="just">
              <a:lnSpc>
                <a:spcPct val="150000"/>
              </a:lnSpc>
            </a:pPr>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40</a:t>
            </a:fld>
            <a:endParaRPr lang="en-US" dirty="0"/>
          </a:p>
        </p:txBody>
      </p:sp>
      <p:sp>
        <p:nvSpPr>
          <p:cNvPr id="10" name="Oval Callout 9"/>
          <p:cNvSpPr/>
          <p:nvPr/>
        </p:nvSpPr>
        <p:spPr>
          <a:xfrm>
            <a:off x="5483670" y="2408903"/>
            <a:ext cx="1811866" cy="550607"/>
          </a:xfrm>
          <a:prstGeom prst="wedgeEllipseCallout">
            <a:avLst>
              <a:gd name="adj1" fmla="val -104395"/>
              <a:gd name="adj2" fmla="val 74536"/>
            </a:avLst>
          </a:prstGeom>
          <a:solidFill>
            <a:schemeClr val="accent4">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2"/>
                </a:solidFill>
              </a:rPr>
              <a:t>For selecting Sonar Scanner Environment</a:t>
            </a:r>
            <a:endParaRPr lang="en-US" sz="1000" dirty="0">
              <a:solidFill>
                <a:schemeClr val="tx2"/>
              </a:solidFill>
            </a:endParaRPr>
          </a:p>
        </p:txBody>
      </p:sp>
    </p:spTree>
    <p:extLst>
      <p:ext uri="{BB962C8B-B14F-4D97-AF65-F5344CB8AC3E}">
        <p14:creationId xmlns:p14="http://schemas.microsoft.com/office/powerpoint/2010/main" val="2996877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dirty="0" err="1" smtClean="0"/>
              <a:t>Automated</a:t>
            </a:r>
            <a:r>
              <a:rPr lang="fr-FR" sz="2000" dirty="0" smtClean="0"/>
              <a:t> </a:t>
            </a:r>
            <a:r>
              <a:rPr lang="fr-FR" sz="2000" dirty="0"/>
              <a:t>CI – </a:t>
            </a:r>
            <a:r>
              <a:rPr lang="fr-FR" sz="2000" dirty="0" err="1"/>
              <a:t>Maven</a:t>
            </a:r>
            <a:r>
              <a:rPr lang="fr-FR" sz="2000" dirty="0"/>
              <a:t>, Git, </a:t>
            </a:r>
            <a:r>
              <a:rPr lang="fr-FR" sz="2000" dirty="0" err="1"/>
              <a:t>Junit</a:t>
            </a:r>
            <a:r>
              <a:rPr lang="fr-FR" sz="2000" dirty="0"/>
              <a:t>, </a:t>
            </a:r>
            <a:r>
              <a:rPr lang="fr-FR" sz="2000" dirty="0" err="1"/>
              <a:t>Jacoco</a:t>
            </a:r>
            <a:r>
              <a:rPr lang="fr-FR" sz="2000" dirty="0"/>
              <a:t>, </a:t>
            </a:r>
            <a:r>
              <a:rPr lang="fr-FR" sz="2000" dirty="0" err="1"/>
              <a:t>SonarQube</a:t>
            </a:r>
            <a:r>
              <a:rPr lang="fr-FR" sz="2000" dirty="0"/>
              <a:t> &amp; Jenkins</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4048" y="914903"/>
            <a:ext cx="8417052" cy="3696827"/>
          </a:xfrm>
        </p:spPr>
        <p:txBody>
          <a:bodyPr>
            <a:normAutofit/>
          </a:bodyPr>
          <a:lstStyle/>
          <a:p>
            <a:r>
              <a:rPr lang="en-US" sz="1600" b="1" u="sng" dirty="0"/>
              <a:t>Automated CI with Jenkins </a:t>
            </a:r>
            <a:r>
              <a:rPr lang="en-US" sz="1600" b="1" u="sng" dirty="0" smtClean="0"/>
              <a:t>Pipeline Project</a:t>
            </a:r>
          </a:p>
          <a:p>
            <a:pPr lvl="2" indent="0">
              <a:buNone/>
              <a:defRPr/>
            </a:pPr>
            <a:endParaRPr lang="en-US" sz="1600" dirty="0" smtClean="0"/>
          </a:p>
          <a:p>
            <a:pPr algn="just">
              <a:lnSpc>
                <a:spcPct val="150000"/>
              </a:lnSpc>
            </a:pPr>
            <a:endParaRPr lang="en-US" dirty="0"/>
          </a:p>
          <a:p>
            <a:pPr algn="just">
              <a:lnSpc>
                <a:spcPct val="150000"/>
              </a:lnSpc>
            </a:pPr>
            <a:endParaRPr lang="en-US"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613700" y="1321866"/>
            <a:ext cx="8014680" cy="3289864"/>
          </a:xfrm>
          <a:prstGeom prst="rect">
            <a:avLst/>
          </a:prstGeom>
        </p:spPr>
      </p:pic>
    </p:spTree>
    <p:extLst>
      <p:ext uri="{BB962C8B-B14F-4D97-AF65-F5344CB8AC3E}">
        <p14:creationId xmlns:p14="http://schemas.microsoft.com/office/powerpoint/2010/main" val="3215588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079CE-1157-1949-82DC-628D3FB1658D}"/>
              </a:ext>
            </a:extLst>
          </p:cNvPr>
          <p:cNvSpPr>
            <a:spLocks noGrp="1"/>
          </p:cNvSpPr>
          <p:nvPr>
            <p:ph type="body" sz="quarter" idx="11"/>
          </p:nvPr>
        </p:nvSpPr>
        <p:spPr/>
        <p:txBody>
          <a:bodyPr/>
          <a:lstStyle/>
          <a:p>
            <a:r>
              <a:rPr lang="en-US" dirty="0" smtClean="0"/>
              <a:t>DE Engineering Excellence</a:t>
            </a:r>
            <a:endParaRPr lang="en-US" dirty="0"/>
          </a:p>
        </p:txBody>
      </p:sp>
      <p:sp>
        <p:nvSpPr>
          <p:cNvPr id="3" name="Text Placeholder 2">
            <a:extLst>
              <a:ext uri="{FF2B5EF4-FFF2-40B4-BE49-F238E27FC236}">
                <a16:creationId xmlns:a16="http://schemas.microsoft.com/office/drawing/2014/main" id="{8D0AD2C5-24F5-ED48-B57A-BB5AFBAC60A6}"/>
              </a:ext>
            </a:extLst>
          </p:cNvPr>
          <p:cNvSpPr>
            <a:spLocks noGrp="1"/>
          </p:cNvSpPr>
          <p:nvPr>
            <p:ph type="body" sz="quarter" idx="12"/>
          </p:nvPr>
        </p:nvSpPr>
        <p:spPr/>
        <p:txBody>
          <a:bodyPr/>
          <a:lstStyle/>
          <a:p>
            <a:r>
              <a:rPr lang="en-US" dirty="0" smtClean="0"/>
              <a:t>DETAGEnggExcellence@cognizant.com</a:t>
            </a:r>
            <a:endParaRPr lang="en-US" dirty="0"/>
          </a:p>
        </p:txBody>
      </p:sp>
      <p:sp>
        <p:nvSpPr>
          <p:cNvPr id="4" name="Title 3">
            <a:extLst>
              <a:ext uri="{FF2B5EF4-FFF2-40B4-BE49-F238E27FC236}">
                <a16:creationId xmlns:a16="http://schemas.microsoft.com/office/drawing/2014/main" id="{FF9749A6-EA40-0847-AE40-1ACFC8A75D9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73345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SonarQube</a:t>
            </a:r>
            <a:r>
              <a:rPr lang="en-US" sz="2000" dirty="0" smtClean="0"/>
              <a:t> – </a:t>
            </a:r>
            <a:r>
              <a:rPr lang="en-US" sz="2000" dirty="0" smtClean="0"/>
              <a:t>Architecture</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r>
              <a:rPr lang="en-US" sz="1600" dirty="0" smtClean="0"/>
              <a:t>1. </a:t>
            </a:r>
            <a:r>
              <a:rPr lang="en-US" sz="1600" dirty="0" err="1" smtClean="0"/>
              <a:t>SonarQube</a:t>
            </a:r>
            <a:r>
              <a:rPr lang="en-US" sz="1600" dirty="0" smtClean="0"/>
              <a:t> </a:t>
            </a:r>
            <a:r>
              <a:rPr lang="en-US" sz="1600" dirty="0"/>
              <a:t>Server is responsible for starting 3 main processes:</a:t>
            </a:r>
          </a:p>
          <a:p>
            <a:pPr marL="571500" lvl="2">
              <a:buFont typeface="Arial" panose="020B0604020202020204" pitchFamily="34" charset="0"/>
              <a:buChar char="•"/>
            </a:pPr>
            <a:r>
              <a:rPr lang="en-US" sz="1600" dirty="0"/>
              <a:t>Web Server for developers, managers to browse quality snapshots and configure the </a:t>
            </a:r>
            <a:r>
              <a:rPr lang="en-US" sz="1600" dirty="0" err="1"/>
              <a:t>SonarQube</a:t>
            </a:r>
            <a:r>
              <a:rPr lang="en-US" sz="1600" dirty="0"/>
              <a:t> instance</a:t>
            </a:r>
          </a:p>
          <a:p>
            <a:pPr marL="571500" lvl="2">
              <a:buFont typeface="Arial" panose="020B0604020202020204" pitchFamily="34" charset="0"/>
              <a:buChar char="•"/>
            </a:pPr>
            <a:r>
              <a:rPr lang="en-US" sz="1600" dirty="0"/>
              <a:t>Search Server based on </a:t>
            </a:r>
            <a:r>
              <a:rPr lang="en-US" sz="1600" dirty="0" err="1"/>
              <a:t>Elasticsearch</a:t>
            </a:r>
            <a:r>
              <a:rPr lang="en-US" sz="1600" dirty="0"/>
              <a:t> to back searches from the UI</a:t>
            </a:r>
          </a:p>
          <a:p>
            <a:pPr marL="571500" lvl="2">
              <a:buFont typeface="Arial" panose="020B0604020202020204" pitchFamily="34" charset="0"/>
              <a:buChar char="•"/>
            </a:pPr>
            <a:r>
              <a:rPr lang="en-US" sz="1600" dirty="0"/>
              <a:t>Compute Engine Server in charge of processing code analysis reports and saving them in the </a:t>
            </a:r>
            <a:r>
              <a:rPr lang="en-US" sz="1600" dirty="0" err="1"/>
              <a:t>SonarQube</a:t>
            </a:r>
            <a:r>
              <a:rPr lang="en-US" sz="1600" dirty="0"/>
              <a:t> </a:t>
            </a:r>
            <a:r>
              <a:rPr lang="en-US" sz="1600" dirty="0" smtClean="0"/>
              <a:t>Database</a:t>
            </a:r>
          </a:p>
          <a:p>
            <a:r>
              <a:rPr lang="en-US" sz="1600" dirty="0" smtClean="0"/>
              <a:t>2. </a:t>
            </a:r>
            <a:r>
              <a:rPr lang="en-US" sz="1600" dirty="0" err="1" smtClean="0"/>
              <a:t>SonarQube</a:t>
            </a:r>
            <a:r>
              <a:rPr lang="en-US" sz="1600" dirty="0" smtClean="0"/>
              <a:t> </a:t>
            </a:r>
            <a:r>
              <a:rPr lang="en-US" sz="1600" dirty="0"/>
              <a:t>Database </a:t>
            </a:r>
            <a:r>
              <a:rPr lang="en-US" sz="1600" dirty="0" smtClean="0"/>
              <a:t>is responsible to </a:t>
            </a:r>
            <a:r>
              <a:rPr lang="en-US" sz="1600" dirty="0"/>
              <a:t>store:</a:t>
            </a:r>
          </a:p>
          <a:p>
            <a:pPr marL="685800" lvl="2" indent="-285750">
              <a:buFont typeface="Arial" panose="020B0604020202020204" pitchFamily="34" charset="0"/>
              <a:buChar char="•"/>
            </a:pPr>
            <a:r>
              <a:rPr lang="en-US" sz="1600" dirty="0"/>
              <a:t>the configuration of the </a:t>
            </a:r>
            <a:r>
              <a:rPr lang="en-US" sz="1600" dirty="0" err="1"/>
              <a:t>SonarQube</a:t>
            </a:r>
            <a:r>
              <a:rPr lang="en-US" sz="1600" dirty="0"/>
              <a:t> instance (security, plugins settings, etc.)</a:t>
            </a:r>
          </a:p>
          <a:p>
            <a:pPr marL="685800" lvl="2" indent="-285750">
              <a:buFont typeface="Arial" panose="020B0604020202020204" pitchFamily="34" charset="0"/>
              <a:buChar char="•"/>
            </a:pPr>
            <a:r>
              <a:rPr lang="en-US" sz="1600" dirty="0"/>
              <a:t>the quality </a:t>
            </a:r>
            <a:r>
              <a:rPr lang="en-US" sz="1600" dirty="0" smtClean="0"/>
              <a:t>snapshots </a:t>
            </a:r>
            <a:r>
              <a:rPr lang="en-US" sz="1600" dirty="0"/>
              <a:t>of projects, views, etc</a:t>
            </a:r>
            <a:r>
              <a:rPr lang="en-US" sz="1600" dirty="0" smtClean="0"/>
              <a:t>.</a:t>
            </a:r>
          </a:p>
          <a:p>
            <a:pPr marL="285750" indent="-285750"/>
            <a:r>
              <a:rPr lang="en-US" sz="1600" dirty="0"/>
              <a:t>3. Multiple </a:t>
            </a:r>
            <a:r>
              <a:rPr lang="en-US" sz="1600" dirty="0" err="1"/>
              <a:t>SonarQube</a:t>
            </a:r>
            <a:r>
              <a:rPr lang="en-US" sz="1600" dirty="0"/>
              <a:t> Plugins installed on the server, possibly including language, SCM, integration, authentication, and governance plugins</a:t>
            </a:r>
          </a:p>
          <a:p>
            <a:pPr marL="285750" indent="-285750"/>
            <a:r>
              <a:rPr lang="en-US" sz="1600" dirty="0" smtClean="0"/>
              <a:t>4. One </a:t>
            </a:r>
            <a:r>
              <a:rPr lang="en-US" sz="1600" dirty="0"/>
              <a:t>or more </a:t>
            </a:r>
            <a:r>
              <a:rPr lang="en-US" sz="1600" dirty="0" err="1"/>
              <a:t>SonarScanners</a:t>
            </a:r>
            <a:r>
              <a:rPr lang="en-US" sz="1600" dirty="0"/>
              <a:t> running on your Build / Continuous Integration Servers to analyze projects</a:t>
            </a:r>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5</a:t>
            </a:fld>
            <a:endParaRPr lang="en-US" dirty="0"/>
          </a:p>
        </p:txBody>
      </p:sp>
    </p:spTree>
    <p:extLst>
      <p:ext uri="{BB962C8B-B14F-4D97-AF65-F5344CB8AC3E}">
        <p14:creationId xmlns:p14="http://schemas.microsoft.com/office/powerpoint/2010/main" val="1848938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SonarQube</a:t>
            </a:r>
            <a:r>
              <a:rPr lang="en-US" sz="2000" dirty="0" smtClean="0"/>
              <a:t> – </a:t>
            </a:r>
            <a:r>
              <a:rPr lang="en-US" sz="2000" dirty="0" smtClean="0"/>
              <a:t>Integration </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r>
              <a:rPr lang="en-US" sz="1600" dirty="0" smtClean="0"/>
              <a:t>The following </a:t>
            </a:r>
            <a:r>
              <a:rPr lang="en-US" sz="1600" dirty="0"/>
              <a:t>schema shows how </a:t>
            </a:r>
            <a:r>
              <a:rPr lang="en-US" sz="1600" dirty="0" err="1"/>
              <a:t>SonarQube</a:t>
            </a:r>
            <a:r>
              <a:rPr lang="en-US" sz="1600" dirty="0"/>
              <a:t> integrates with other ALM tools and where the various components of </a:t>
            </a:r>
            <a:r>
              <a:rPr lang="en-US" sz="1600" dirty="0" err="1"/>
              <a:t>SonarQube</a:t>
            </a:r>
            <a:r>
              <a:rPr lang="en-US" sz="1600" dirty="0"/>
              <a:t> are used.</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6</a:t>
            </a:fld>
            <a:endParaRPr lang="en-US" dirty="0"/>
          </a:p>
        </p:txBody>
      </p:sp>
      <p:pic>
        <p:nvPicPr>
          <p:cNvPr id="7" name="Picture 6"/>
          <p:cNvPicPr>
            <a:picLocks noChangeAspect="1"/>
          </p:cNvPicPr>
          <p:nvPr/>
        </p:nvPicPr>
        <p:blipFill>
          <a:blip r:embed="rId2"/>
          <a:stretch>
            <a:fillRect/>
          </a:stretch>
        </p:blipFill>
        <p:spPr>
          <a:xfrm>
            <a:off x="1738478" y="1397778"/>
            <a:ext cx="5702095" cy="3168178"/>
          </a:xfrm>
          <a:prstGeom prst="rect">
            <a:avLst/>
          </a:prstGeom>
        </p:spPr>
      </p:pic>
    </p:spTree>
    <p:extLst>
      <p:ext uri="{BB962C8B-B14F-4D97-AF65-F5344CB8AC3E}">
        <p14:creationId xmlns:p14="http://schemas.microsoft.com/office/powerpoint/2010/main" val="338140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err="1" smtClean="0"/>
              <a:t>SonarQube</a:t>
            </a:r>
            <a:r>
              <a:rPr lang="en-US" sz="2000" dirty="0" smtClean="0"/>
              <a:t> – </a:t>
            </a:r>
            <a:r>
              <a:rPr lang="en-US" sz="2000" dirty="0" smtClean="0"/>
              <a:t>Integration </a:t>
            </a:r>
            <a:r>
              <a:rPr lang="en-US" sz="1500" dirty="0"/>
              <a:t/>
            </a:r>
            <a:br>
              <a:rPr lang="en-US" sz="1500" dirty="0"/>
            </a:br>
            <a:r>
              <a:rPr lang="en-US" dirty="0"/>
              <a:t/>
            </a:r>
            <a:br>
              <a:rPr lang="en-US" dirty="0"/>
            </a:br>
            <a:endParaRPr lang="en-US" dirty="0"/>
          </a:p>
        </p:txBody>
      </p:sp>
      <p:sp>
        <p:nvSpPr>
          <p:cNvPr id="6" name="Content Placeholder 5"/>
          <p:cNvSpPr>
            <a:spLocks noGrp="1"/>
          </p:cNvSpPr>
          <p:nvPr>
            <p:ph sz="quarter" idx="13"/>
          </p:nvPr>
        </p:nvSpPr>
        <p:spPr>
          <a:xfrm>
            <a:off x="381000" y="776748"/>
            <a:ext cx="8417052" cy="3696827"/>
          </a:xfrm>
        </p:spPr>
        <p:txBody>
          <a:bodyPr>
            <a:normAutofit/>
          </a:bodyPr>
          <a:lstStyle/>
          <a:p>
            <a:pPr marL="342900" indent="-342900">
              <a:buFont typeface="+mj-lt"/>
              <a:buAutoNum type="arabicPeriod"/>
            </a:pPr>
            <a:r>
              <a:rPr lang="en-US" sz="1600" dirty="0" smtClean="0"/>
              <a:t>Developers </a:t>
            </a:r>
            <a:r>
              <a:rPr lang="en-US" sz="1600" dirty="0"/>
              <a:t>code in their IDEs and use </a:t>
            </a:r>
            <a:r>
              <a:rPr lang="en-US" sz="1600" dirty="0" err="1"/>
              <a:t>SonarLint</a:t>
            </a:r>
            <a:r>
              <a:rPr lang="en-US" sz="1600" dirty="0"/>
              <a:t> to run local analysis.</a:t>
            </a:r>
          </a:p>
          <a:p>
            <a:pPr marL="342900" indent="-342900">
              <a:buFont typeface="+mj-lt"/>
              <a:buAutoNum type="arabicPeriod"/>
            </a:pPr>
            <a:r>
              <a:rPr lang="en-US" sz="1600" dirty="0"/>
              <a:t>Developers push their code into their </a:t>
            </a:r>
            <a:r>
              <a:rPr lang="en-US" sz="1600" dirty="0" err="1"/>
              <a:t>favourite</a:t>
            </a:r>
            <a:r>
              <a:rPr lang="en-US" sz="1600" dirty="0"/>
              <a:t> SCM : </a:t>
            </a:r>
            <a:r>
              <a:rPr lang="en-US" sz="1600" dirty="0" err="1"/>
              <a:t>git</a:t>
            </a:r>
            <a:r>
              <a:rPr lang="en-US" sz="1600" dirty="0"/>
              <a:t>, SVN, </a:t>
            </a:r>
            <a:r>
              <a:rPr lang="en-US" sz="1600" dirty="0" smtClean="0"/>
              <a:t>TFS.</a:t>
            </a:r>
            <a:endParaRPr lang="en-US" sz="1600" dirty="0"/>
          </a:p>
          <a:p>
            <a:pPr marL="342900" indent="-342900">
              <a:buFont typeface="+mj-lt"/>
              <a:buAutoNum type="arabicPeriod"/>
            </a:pPr>
            <a:r>
              <a:rPr lang="en-US" sz="1600" dirty="0"/>
              <a:t>The Continuous Integration Server triggers an automatic build, and the execution of the </a:t>
            </a:r>
            <a:r>
              <a:rPr lang="en-US" sz="1600" dirty="0" err="1"/>
              <a:t>SonarScanner</a:t>
            </a:r>
            <a:r>
              <a:rPr lang="en-US" sz="1600" dirty="0"/>
              <a:t> required to run the </a:t>
            </a:r>
            <a:r>
              <a:rPr lang="en-US" sz="1600" dirty="0" err="1"/>
              <a:t>SonarQube</a:t>
            </a:r>
            <a:r>
              <a:rPr lang="en-US" sz="1600" dirty="0"/>
              <a:t> analysis.</a:t>
            </a:r>
          </a:p>
          <a:p>
            <a:pPr marL="342900" indent="-342900">
              <a:buFont typeface="+mj-lt"/>
              <a:buAutoNum type="arabicPeriod"/>
            </a:pPr>
            <a:r>
              <a:rPr lang="en-US" sz="1600" dirty="0"/>
              <a:t>The analysis report is sent to the </a:t>
            </a:r>
            <a:r>
              <a:rPr lang="en-US" sz="1600" dirty="0" err="1"/>
              <a:t>SonarQube</a:t>
            </a:r>
            <a:r>
              <a:rPr lang="en-US" sz="1600" dirty="0"/>
              <a:t> Server for processing.</a:t>
            </a:r>
          </a:p>
          <a:p>
            <a:pPr marL="342900" indent="-342900">
              <a:buFont typeface="+mj-lt"/>
              <a:buAutoNum type="arabicPeriod"/>
            </a:pPr>
            <a:r>
              <a:rPr lang="en-US" sz="1600" dirty="0" err="1"/>
              <a:t>SonarQube</a:t>
            </a:r>
            <a:r>
              <a:rPr lang="en-US" sz="1600" dirty="0"/>
              <a:t> Server processes and stores the analysis report results in the </a:t>
            </a:r>
            <a:r>
              <a:rPr lang="en-US" sz="1600" dirty="0" err="1"/>
              <a:t>SonarQube</a:t>
            </a:r>
            <a:r>
              <a:rPr lang="en-US" sz="1600" dirty="0"/>
              <a:t> Database, and displays the results in the UI.</a:t>
            </a:r>
          </a:p>
          <a:p>
            <a:pPr marL="342900" indent="-342900">
              <a:buFont typeface="+mj-lt"/>
              <a:buAutoNum type="arabicPeriod"/>
            </a:pPr>
            <a:r>
              <a:rPr lang="en-US" sz="1600" dirty="0"/>
              <a:t>Developers review, comment, challenge their Issues to manage and reduce their Technical Debt through the </a:t>
            </a:r>
            <a:r>
              <a:rPr lang="en-US" sz="1600" dirty="0" err="1"/>
              <a:t>SonarQube</a:t>
            </a:r>
            <a:r>
              <a:rPr lang="en-US" sz="1600" dirty="0"/>
              <a:t> UI.</a:t>
            </a:r>
          </a:p>
          <a:p>
            <a:pPr marL="342900" indent="-342900">
              <a:buFont typeface="+mj-lt"/>
              <a:buAutoNum type="arabicPeriod"/>
            </a:pPr>
            <a:r>
              <a:rPr lang="en-US" sz="1600" dirty="0"/>
              <a:t>Managers receive Reports from the analysis. Ops use APIs to automate configuration and extract data from </a:t>
            </a:r>
            <a:r>
              <a:rPr lang="en-US" sz="1600" dirty="0" err="1"/>
              <a:t>SonarQube</a:t>
            </a:r>
            <a:r>
              <a:rPr lang="en-US" sz="1600" dirty="0"/>
              <a:t>. Ops use JMX to monitor </a:t>
            </a:r>
            <a:r>
              <a:rPr lang="en-US" sz="1600" dirty="0" err="1"/>
              <a:t>SonarQube</a:t>
            </a:r>
            <a:r>
              <a:rPr lang="en-US" sz="1600" dirty="0"/>
              <a:t> Server.</a:t>
            </a:r>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a:p>
        </p:txBody>
      </p:sp>
      <p:sp>
        <p:nvSpPr>
          <p:cNvPr id="3" name="Footer Placeholder 2"/>
          <p:cNvSpPr>
            <a:spLocks noGrp="1"/>
          </p:cNvSpPr>
          <p:nvPr>
            <p:ph type="ftr" sz="quarter" idx="3"/>
          </p:nvPr>
        </p:nvSpPr>
        <p:spPr/>
        <p:txBody>
          <a:bodyPr/>
          <a:lstStyle/>
          <a:p>
            <a:r>
              <a:rPr lang="en-US" smtClean="0"/>
              <a:t>© 2020 Cognizant</a:t>
            </a:r>
            <a:endParaRPr lang="en-US" dirty="0"/>
          </a:p>
        </p:txBody>
      </p:sp>
      <p:sp>
        <p:nvSpPr>
          <p:cNvPr id="4" name="Slide Number Placeholder 3"/>
          <p:cNvSpPr>
            <a:spLocks noGrp="1"/>
          </p:cNvSpPr>
          <p:nvPr>
            <p:ph type="sldNum" sz="quarter" idx="4"/>
          </p:nvPr>
        </p:nvSpPr>
        <p:spPr/>
        <p:txBody>
          <a:bodyPr/>
          <a:lstStyle/>
          <a:p>
            <a:fld id="{2EFEF571-C9B4-4D92-A7F7-315B894862A8}" type="slidenum">
              <a:rPr lang="en-US" smtClean="0"/>
              <a:pPr/>
              <a:t>7</a:t>
            </a:fld>
            <a:endParaRPr lang="en-US" dirty="0"/>
          </a:p>
        </p:txBody>
      </p:sp>
    </p:spTree>
    <p:extLst>
      <p:ext uri="{BB962C8B-B14F-4D97-AF65-F5344CB8AC3E}">
        <p14:creationId xmlns:p14="http://schemas.microsoft.com/office/powerpoint/2010/main" val="20325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21799" y="1709543"/>
            <a:ext cx="6731000" cy="609398"/>
          </a:xfrm>
        </p:spPr>
        <p:txBody>
          <a:bodyPr/>
          <a:lstStyle/>
          <a:p>
            <a:r>
              <a:rPr lang="en-US" dirty="0" err="1" smtClean="0"/>
              <a:t>SonarQube</a:t>
            </a:r>
            <a:r>
              <a:rPr lang="en-US" dirty="0" smtClean="0"/>
              <a:t> Server Setup</a:t>
            </a:r>
            <a:endParaRPr lang="en-US" dirty="0"/>
          </a:p>
        </p:txBody>
      </p:sp>
      <p:sp>
        <p:nvSpPr>
          <p:cNvPr id="4" name="Footer Placeholder 3"/>
          <p:cNvSpPr>
            <a:spLocks noGrp="1"/>
          </p:cNvSpPr>
          <p:nvPr>
            <p:ph type="ftr" sz="quarter" idx="4294967295"/>
          </p:nvPr>
        </p:nvSpPr>
        <p:spPr>
          <a:xfrm>
            <a:off x="0" y="4695825"/>
            <a:ext cx="4572000" cy="187325"/>
          </a:xfrm>
        </p:spPr>
        <p:txBody>
          <a:bodyPr/>
          <a:lstStyle/>
          <a:p>
            <a:r>
              <a:rPr lang="en-US" smtClean="0"/>
              <a:t>© 2020 Cognizant</a:t>
            </a:r>
            <a:endParaRPr lang="en-US" dirty="0"/>
          </a:p>
        </p:txBody>
      </p:sp>
      <p:sp>
        <p:nvSpPr>
          <p:cNvPr id="5" name="Slide Number Placeholder 4"/>
          <p:cNvSpPr>
            <a:spLocks noGrp="1"/>
          </p:cNvSpPr>
          <p:nvPr>
            <p:ph type="sldNum" sz="quarter" idx="4294967295"/>
          </p:nvPr>
        </p:nvSpPr>
        <p:spPr>
          <a:xfrm>
            <a:off x="0" y="4759325"/>
            <a:ext cx="228600" cy="123825"/>
          </a:xfrm>
        </p:spPr>
        <p:txBody>
          <a:bodyPr/>
          <a:lstStyle/>
          <a:p>
            <a:fld id="{2EFEF571-C9B4-4D92-A7F7-315B894862A8}" type="slidenum">
              <a:rPr lang="en-US" smtClean="0"/>
              <a:pPr/>
              <a:t>8</a:t>
            </a:fld>
            <a:endParaRPr lang="en-US" dirty="0"/>
          </a:p>
        </p:txBody>
      </p:sp>
    </p:spTree>
    <p:extLst>
      <p:ext uri="{BB962C8B-B14F-4D97-AF65-F5344CB8AC3E}">
        <p14:creationId xmlns:p14="http://schemas.microsoft.com/office/powerpoint/2010/main" val="52052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SonarQube Setup</a:t>
            </a:r>
            <a:endParaRPr lang="en-US" dirty="0"/>
          </a:p>
        </p:txBody>
      </p:sp>
      <p:sp>
        <p:nvSpPr>
          <p:cNvPr id="3" name="Content Placeholder 2"/>
          <p:cNvSpPr>
            <a:spLocks noGrp="1"/>
          </p:cNvSpPr>
          <p:nvPr>
            <p:ph sz="quarter" idx="13"/>
          </p:nvPr>
        </p:nvSpPr>
        <p:spPr>
          <a:xfrm>
            <a:off x="381000" y="747251"/>
            <a:ext cx="8417052" cy="3834478"/>
          </a:xfrm>
        </p:spPr>
        <p:txBody>
          <a:bodyPr>
            <a:normAutofit/>
          </a:bodyPr>
          <a:lstStyle/>
          <a:p>
            <a:r>
              <a:rPr lang="en-US" sz="1600" dirty="0" smtClean="0"/>
              <a:t>SonarQube Setup can be downloaded from the below link</a:t>
            </a:r>
          </a:p>
          <a:p>
            <a:r>
              <a:rPr lang="en-US" sz="1600" dirty="0" smtClean="0">
                <a:hlinkClick r:id="rId2"/>
              </a:rPr>
              <a:t>https</a:t>
            </a:r>
            <a:r>
              <a:rPr lang="en-US" sz="1600" dirty="0">
                <a:hlinkClick r:id="rId2"/>
              </a:rPr>
              <a:t>://www.sonarqube.org/downloads</a:t>
            </a:r>
            <a:r>
              <a:rPr lang="en-US" sz="1600" dirty="0" smtClean="0">
                <a:hlinkClick r:id="rId2"/>
              </a:rPr>
              <a:t>/</a:t>
            </a:r>
            <a:endParaRPr lang="en-US" sz="1600" dirty="0" smtClean="0"/>
          </a:p>
          <a:p>
            <a:endParaRPr lang="en-US" sz="1600" dirty="0" smtClean="0"/>
          </a:p>
          <a:p>
            <a:r>
              <a:rPr lang="en-US" sz="1600" dirty="0" smtClean="0"/>
              <a:t>It </a:t>
            </a:r>
            <a:r>
              <a:rPr lang="en-US" sz="1600" dirty="0" smtClean="0"/>
              <a:t>is recommended to download the Long Term Support version for Large Organizations for Stability &amp; Reliability purposes. The Last Long Term Support version is 7.9(1</a:t>
            </a:r>
            <a:r>
              <a:rPr lang="en-US" sz="1600" baseline="30000" dirty="0" smtClean="0"/>
              <a:t>st</a:t>
            </a:r>
            <a:r>
              <a:rPr lang="en-US" sz="1600" dirty="0" smtClean="0"/>
              <a:t> Jul 2019), with latest upgrade in Mar 2020 with patch 7.9.3</a:t>
            </a:r>
            <a:r>
              <a:rPr lang="en-US" sz="1600" dirty="0" smtClean="0"/>
              <a:t>.</a:t>
            </a:r>
            <a:endParaRPr lang="en-US" sz="1600" dirty="0" smtClean="0"/>
          </a:p>
          <a:p>
            <a:endParaRPr lang="en-US" sz="1600" dirty="0" smtClean="0"/>
          </a:p>
          <a:p>
            <a:r>
              <a:rPr lang="en-US" sz="1600" dirty="0" smtClean="0"/>
              <a:t>Once </a:t>
            </a:r>
            <a:r>
              <a:rPr lang="en-US" sz="1600" dirty="0" smtClean="0"/>
              <a:t>the Setup zip file is download, place extract the contents onto the folder where setup is desired, based on user preference</a:t>
            </a:r>
            <a:r>
              <a:rPr lang="en-US" sz="1600" dirty="0" smtClean="0"/>
              <a:t>.</a:t>
            </a:r>
            <a:endParaRPr lang="en-US" sz="1600" dirty="0" smtClean="0"/>
          </a:p>
          <a:p>
            <a:endParaRPr lang="en-US" sz="1600" dirty="0" smtClean="0"/>
          </a:p>
          <a:p>
            <a:r>
              <a:rPr lang="en-US" sz="1600" dirty="0" smtClean="0"/>
              <a:t>The </a:t>
            </a:r>
            <a:r>
              <a:rPr lang="en-US" sz="1600" dirty="0" smtClean="0"/>
              <a:t>only Pre-requisite is to have JDK 11 installed in the system before proceeding with the setup of SonarQube</a:t>
            </a:r>
            <a:endParaRPr lang="en-US" sz="1600" dirty="0"/>
          </a:p>
          <a:p>
            <a:endParaRPr lang="en-US" sz="1500"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9</a:t>
            </a:fld>
            <a:endParaRPr lang="en-US" dirty="0"/>
          </a:p>
        </p:txBody>
      </p:sp>
    </p:spTree>
    <p:extLst>
      <p:ext uri="{BB962C8B-B14F-4D97-AF65-F5344CB8AC3E}">
        <p14:creationId xmlns:p14="http://schemas.microsoft.com/office/powerpoint/2010/main" val="3412343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riticality xmlns="3a98b63c-e4b6-4949-b066-c7278696d2a3">C3</Criticality>
    <TaxCatchAll xmlns="3a98b63c-e4b6-4949-b066-c7278696d2a3">
      <Value>14</Value>
    </TaxCatchAll>
    <IsCertified xmlns="3a98b63c-e4b6-4949-b066-c7278696d2a3">No</IsCertified>
    <Approved_x0020_Date xmlns="3a98b63c-e4b6-4949-b066-c7278696d2a3">2020-03-03T09:21:19+00:00</Approved_x0020_Date>
    <If_x0020_this_x0020_document_x0020_is_x0020_leaked_x002f_lost_x002c__x0020_could_x0020_there_x0020_be_x0020_loss_x0020_of_x0020_Cognizant_x0020_Trade_x0020_Secret_x0020__x002f__x0020_Patent_x0020_Protection_x003f_ xmlns="3a98b63c-e4b6-4949-b066-c7278696d2a3">Little or No Chance</If_x0020_this_x0020_document_x0020_is_x0020_leaked_x002f_lost_x002c__x0020_could_x0020_there_x0020_be_x0020_loss_x0020_of_x0020_Cognizant_x0020_Trade_x0020_Secret_x0020__x002f__x0020_Patent_x0020_Protection_x003f_>
    <Terms_x0020__x0026__x0020_Conditions xmlns="3a98b63c-e4b6-4949-b066-c7278696d2a3">
      <Value>I hereby confirm that this document does not contain any Cognizant/Customer confidential content and has been shared only with the appropriate audience.</Value>
    </Terms_x0020__x0026__x0020_Conditions>
    <Approved_x0020_By xmlns="3a98b63c-e4b6-4949-b066-c7278696d2a3">
      <UserInfo>
        <DisplayName>Mohan, Vijay (Cognizant)</DisplayName>
        <AccountId>276</AccountId>
        <AccountType/>
      </UserInfo>
    </Approved_x0020_By>
    <Approvers xmlns="3a98b63c-e4b6-4949-b066-c7278696d2a3">DE_Approvers</Approvers>
    <Rejected_x0020_Date xmlns="3a98b63c-e4b6-4949-b066-c7278696d2a3" xsi:nil="true"/>
    <ArchivalDate xmlns="8eee6e3a-f15c-45a4-a98e-64b2de71ed30" xsi:nil="true"/>
    <Leadership xmlns="3a98b63c-e4b6-4949-b066-c7278696d2a3">DE_Leadership</Leadership>
    <Last_x0020_Updated_x0020_By xmlns="3a98b63c-e4b6-4949-b066-c7278696d2a3">
      <UserInfo>
        <DisplayName>Sabapathi, Anitha (Cognizant)</DisplayName>
        <AccountId>30049</AccountId>
        <AccountType/>
      </UserInfo>
    </Last_x0020_Updated_x0020_By>
    <oe5c027bed2042d28c368accc2fa4ca6 xmlns="3a98b63c-e4b6-4949-b066-c7278696d2a3">
      <Terms xmlns="http://schemas.microsoft.com/office/infopath/2007/PartnerControls"/>
    </oe5c027bed2042d28c368accc2fa4ca6>
    <Description_x0020_Of_x0020_The_x0020_Asset xmlns="3a98b63c-e4b6-4949-b066-c7278696d2a3">2020 PowerPoint Template </Description_x0020_Of_x0020_The_x0020_Asset>
    <Average_x0020_Criticality_x0020_Score xmlns="3a98b63c-e4b6-4949-b066-c7278696d2a3">0</Average_x0020_Criticality_x0020_Score>
    <Contributors xmlns="3a98b63c-e4b6-4949-b066-c7278696d2a3">DE_Contributors</Contributors>
    <Developers xmlns="3a98b63c-e4b6-4949-b066-c7278696d2a3">DE_Developers</Developers>
    <Will_x0020_our_x0020_competitors_x0020_be_x0020_interested_x0020_in_x0020_acquiring_x0020_the_x0020_information_x0020_shared_x0020_in_x0020_this_x0020_document_x003f_ xmlns="3a98b63c-e4b6-4949-b066-c7278696d2a3">Little or No Chance</Will_x0020_our_x0020_competitors_x0020_be_x0020_interested_x0020_in_x0020_acquiring_x0020_the_x0020_information_x0020_shared_x0020_in_x0020_this_x0020_document_x003f_>
    <ELC_x0020_Phase xmlns="3a98b63c-e4b6-4949-b066-c7278696d2a3">Delivery</ELC_x0020_Phase>
    <Restriction xmlns="3a98b63c-e4b6-4949-b066-c7278696d2a3">Shared with Enterprise</Restriction>
    <Users xmlns="3a98b63c-e4b6-4949-b066-c7278696d2a3">DE_Users</Users>
    <Source_x0020_Name xmlns="3a98b63c-e4b6-4949-b066-c7278696d2a3">DE</Source_x0020_Name>
    <If_x0020_this_x0020_document_x0020_is_x0020_leaked_x002f_lost_x002c__x0020_could_x0020_there_x0020_be_x0020_loss_x0020_of_x0020_sales_x0020_or_x0020_customer_x0020_confidence_x003f_ xmlns="3a98b63c-e4b6-4949-b066-c7278696d2a3">Little or No Chance</If_x0020_this_x0020_document_x0020_is_x0020_leaked_x002f_lost_x002c__x0020_could_x0020_there_x0020_be_x0020_loss_x0020_of_x0020_sales_x0020_or_x0020_customer_x0020_confidence_x003f_>
    <a5dea8e4894849ecb670363feb574b5c xmlns="3a98b63c-e4b6-4949-b066-c7278696d2a3">
      <Terms xmlns="http://schemas.microsoft.com/office/infopath/2007/PartnerControls"/>
    </a5dea8e4894849ecb670363feb574b5c>
    <Asset_x0020_Owner xmlns="3a98b63c-e4b6-4949-b066-c7278696d2a3">
      <UserInfo>
        <DisplayName>i:0#.w|cts\583359</DisplayName>
        <AccountId>30049</AccountId>
        <AccountType/>
      </UserInfo>
    </Asset_x0020_Owner>
    <Champions xmlns="3a98b63c-e4b6-4949-b066-c7278696d2a3">DE_Champions</Champions>
    <jb3c803b1b7d46f6b151d79f964b244d xmlns="3a98b63c-e4b6-4949-b066-c7278696d2a3">
      <Terms xmlns="http://schemas.microsoft.com/office/infopath/2007/PartnerControls"/>
    </jb3c803b1b7d46f6b151d79f964b244d>
    <jf6c112928f14c30a6627f64d536a738 xmlns="3a98b63c-e4b6-4949-b066-c7278696d2a3">
      <Terms xmlns="http://schemas.microsoft.com/office/infopath/2007/PartnerControls">
        <TermInfo xmlns="http://schemas.microsoft.com/office/infopath/2007/PartnerControls">
          <TermName xmlns="http://schemas.microsoft.com/office/infopath/2007/PartnerControls">DE</TermName>
          <TermId xmlns="http://schemas.microsoft.com/office/infopath/2007/PartnerControls">fe4b05a8-bea3-4973-a9cb-254853996c0a</TermId>
        </TermInfo>
      </Terms>
    </jf6c112928f14c30a6627f64d536a738>
    <Confidentiality xmlns="3a98b63c-e4b6-4949-b066-c7278696d2a3">Cognizant Confidential</Confidentiality>
    <LessonsLearntlinkUrl xmlns="3a98b63c-e4b6-4949-b066-c7278696d2a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emo Video" ma:contentTypeID="0x010100AAA3B9D1DB18404993EC050D414F68F800282D84F06CD65C40ACDD84C977B9968B" ma:contentTypeVersion="19" ma:contentTypeDescription="" ma:contentTypeScope="" ma:versionID="4f2ad0a98be17151ed3b67c4a21aabc1">
  <xsd:schema xmlns:xsd="http://www.w3.org/2001/XMLSchema" xmlns:xs="http://www.w3.org/2001/XMLSchema" xmlns:p="http://schemas.microsoft.com/office/2006/metadata/properties" xmlns:ns1="http://schemas.microsoft.com/sharepoint/v3" xmlns:ns2="3a98b63c-e4b6-4949-b066-c7278696d2a3" xmlns:ns3="8eee6e3a-f15c-45a4-a98e-64b2de71ed30" targetNamespace="http://schemas.microsoft.com/office/2006/metadata/properties" ma:root="true" ma:fieldsID="52c94421ba3c3cc65ff41308b8293474" ns1:_="" ns2:_="" ns3:_="">
    <xsd:import namespace="http://schemas.microsoft.com/sharepoint/v3"/>
    <xsd:import namespace="3a98b63c-e4b6-4949-b066-c7278696d2a3"/>
    <xsd:import namespace="8eee6e3a-f15c-45a4-a98e-64b2de71ed30"/>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ELC_x0020_Phase"/>
                <xsd:element ref="ns2:IsCertified"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2:Terms_x0020__x0026__x0020_Conditions" minOccurs="0"/>
                <xsd:element ref="ns2:Approved_x0020_By"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Developers" minOccurs="0"/>
                <xsd:element ref="ns2:Leadership" minOccurs="0"/>
                <xsd:element ref="ns2:Users" minOccurs="0"/>
                <xsd:element ref="ns2:Source_x0020_Name" minOccurs="0"/>
                <xsd:element ref="ns2:Last_x0020_Updated_x0020_By" minOccurs="0"/>
                <xsd:element ref="ns2:Rejected_x0020_Date" minOccurs="0"/>
                <xsd:element ref="ns2:TaxCatchAllLabel" minOccurs="0"/>
                <xsd:element ref="ns2:a5dea8e4894849ecb670363feb574b5c" minOccurs="0"/>
                <xsd:element ref="ns2:jb3c803b1b7d46f6b151d79f964b244d" minOccurs="0"/>
                <xsd:element ref="ns2:jf6c112928f14c30a6627f64d536a738" minOccurs="0"/>
                <xsd:element ref="ns2:TaxCatchAll" minOccurs="0"/>
                <xsd:element ref="ns3:ArchivalDate" minOccurs="0"/>
                <xsd:element ref="ns2:oe5c027bed2042d28c368accc2fa4ca6" minOccurs="0"/>
                <xsd:element ref="ns1:_dlc_ExpireDateSaved" minOccurs="0"/>
                <xsd:element ref="ns1:_dlc_ExpireDate" minOccurs="0"/>
                <xsd:element ref="ns1:_dlc_Exempt" minOccurs="0"/>
                <xsd:element ref="ns2:LessonsLearntlink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46" nillable="true" ma:displayName="Original Expiration Date" ma:hidden="true" ma:internalName="_dlc_ExpireDateSaved" ma:readOnly="true">
      <xsd:simpleType>
        <xsd:restriction base="dms:DateTime"/>
      </xsd:simpleType>
    </xsd:element>
    <xsd:element name="_dlc_ExpireDate" ma:index="47" nillable="true" ma:displayName="Expiration Date" ma:description="" ma:hidden="true" ma:indexed="true" ma:internalName="_dlc_ExpireDate" ma:readOnly="true">
      <xsd:simpleType>
        <xsd:restriction base="dms:DateTime"/>
      </xsd:simpleType>
    </xsd:element>
    <xsd:element name="_dlc_Exempt" ma:index="4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a98b63c-e4b6-4949-b066-c7278696d2a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xsd:simpleType>
        <xsd:restriction base="dms:Note">
          <xsd:maxLength value="255"/>
        </xsd:restriction>
      </xsd:simpleType>
    </xsd:element>
    <xsd:element name="Confidentiality" ma:index="4" ma:displayName="Confidentiality" ma:default="Cognizant Confidential" ma:format="Dropdown" ma:internalName="Confidentiality">
      <xsd:simpleType>
        <xsd:restriction base="dms:Choice">
          <xsd:enumeration value="Cognizant Confidential"/>
          <xsd:enumeration value="Available for Distribution"/>
        </xsd:restriction>
      </xsd:simpleType>
    </xsd:element>
    <xsd:element name="Restriction" ma:index="5" ma:displayName="Restriction" ma:default="Shared with Enterprise" ma:description="DE Restricted – for documents that are specific to DE Team and can be viewed only by the DE Team.&#10;Shared with Enterprise -for documents that can be viewed by all Cognizant associates." ma:format="Dropdown" ma:internalName="Restriction">
      <xsd:simpleType>
        <xsd:restriction base="dms:Choice">
          <xsd:enumeration value="DE Restricted"/>
          <xsd:enumeration value="Shared with Enterprise"/>
        </xsd:restriction>
      </xsd:simpleType>
    </xsd:element>
    <xsd:element name="ELC_x0020_Phase" ma:index="6" ma:displayName="ELC Phase" ma:default="Pursuit" ma:format="Dropdown" ma:internalName="ELC_x0020_Phase">
      <xsd:simpleType>
        <xsd:restriction base="dms:Choice">
          <xsd:enumeration value="Pursuit"/>
          <xsd:enumeration value="Delivery"/>
        </xsd:restriction>
      </xsd:simpleType>
    </xsd:element>
    <xsd:element name="IsCertified" ma:index="11" nillable="true" ma:displayName="IsCertified" ma:default="No" ma:description="To be updated by the KM Champions and BU Leadership" ma:format="Dropdown" ma:internalName="IsCertified">
      <xsd:simpleType>
        <xsd:restriction base="dms:Choice">
          <xsd:enumeration value="No"/>
          <xsd:enumeration value="Yes"/>
        </xsd:restriction>
      </xsd:simpleType>
    </xsd:element>
    <xsd:element name="If_x0020_this_x0020_document_x0020_is_x0020_leaked_x002f_lost_x002c__x0020_could_x0020_there_x0020_be_x0020_loss_x0020_of_x0020_Cognizant_x0020_Trade_x0020_Secret_x0020__x002f__x0020_Patent_x0020_Protection_x003f_" ma:index="12"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3"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4"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5" nillable="true" ma:displayName="Terms &amp; Conditions" ma:internalName="Terms_x0020__x0026__x0020_Conditions"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By" ma:index="16" nillable="true" ma:displayName="Approved By" ma:list="UserInfo" ma:SearchPeopleOnly="false" ma:SharePointGroup="0" ma:internalName="Approv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ed_x0020_Date" ma:index="17" nillable="true" ma:displayName="Approved Date" ma:format="DateTime" ma:internalName="Approved_x0020_Date">
      <xsd:simpleType>
        <xsd:restriction base="dms:DateTime"/>
      </xsd:simpleType>
    </xsd:element>
    <xsd:element name="Approvers" ma:index="18" nillable="true" ma:displayName="Approvers" ma:internalName="Approvers">
      <xsd:simpleType>
        <xsd:restriction base="dms:Text">
          <xsd:maxLength value="255"/>
        </xsd:restriction>
      </xsd:simpleType>
    </xsd:element>
    <xsd:element name="Average_x0020_Criticality_x0020_Score" ma:index="19" nillable="true" ma:displayName="Average Criticality Score" ma:decimals="2" ma:internalName="Average_x0020_Criticality_x0020_Score">
      <xsd:simpleType>
        <xsd:restriction base="dms:Number"/>
      </xsd:simpleType>
    </xsd:element>
    <xsd:element name="Champions" ma:index="20" nillable="true" ma:displayName="Champions" ma:internalName="Champions">
      <xsd:simpleType>
        <xsd:restriction base="dms:Text">
          <xsd:maxLength value="255"/>
        </xsd:restriction>
      </xsd:simpleType>
    </xsd:element>
    <xsd:element name="Contributors" ma:index="21" nillable="true" ma:displayName="Contributors" ma:internalName="Contributors">
      <xsd:simpleType>
        <xsd:restriction base="dms:Text">
          <xsd:maxLength value="255"/>
        </xsd:restriction>
      </xsd:simpleType>
    </xsd:element>
    <xsd:element name="Criticality" ma:index="22" nillable="true" ma:displayName="Criticality" ma:format="Dropdown" ma:internalName="Criticality">
      <xsd:simpleType>
        <xsd:restriction base="dms:Choice">
          <xsd:enumeration value="C1"/>
          <xsd:enumeration value="C2"/>
          <xsd:enumeration value="C3"/>
          <xsd:enumeration value="C4"/>
        </xsd:restriction>
      </xsd:simpleType>
    </xsd:element>
    <xsd:element name="Developers" ma:index="23" nillable="true" ma:displayName="Developers" ma:internalName="Developers">
      <xsd:simpleType>
        <xsd:restriction base="dms:Text">
          <xsd:maxLength value="255"/>
        </xsd:restriction>
      </xsd:simpleType>
    </xsd:element>
    <xsd:element name="Leadership" ma:index="24" nillable="true" ma:displayName="Leadership" ma:internalName="Leadership">
      <xsd:simpleType>
        <xsd:restriction base="dms:Text">
          <xsd:maxLength value="255"/>
        </xsd:restriction>
      </xsd:simpleType>
    </xsd:element>
    <xsd:element name="Users" ma:index="25" nillable="true" ma:displayName="Users" ma:internalName="Users">
      <xsd:simpleType>
        <xsd:restriction base="dms:Text">
          <xsd:maxLength value="255"/>
        </xsd:restriction>
      </xsd:simpleType>
    </xsd:element>
    <xsd:element name="Source_x0020_Name" ma:index="26" nillable="true" ma:displayName="Source Name" ma:internalName="Source_x0020_Name">
      <xsd:simpleType>
        <xsd:restriction base="dms:Text">
          <xsd:maxLength value="255"/>
        </xsd:restriction>
      </xsd:simpleType>
    </xsd:element>
    <xsd:element name="Last_x0020_Updated_x0020_By" ma:index="32" nillable="true" ma:displayName="Last Updated By" ma:list="UserInfo" ma:SearchPeopleOnly="false" ma:SharePointGroup="0" ma:internalName="Last_x0020_Updat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jected_x0020_Date" ma:index="33" nillable="true" ma:displayName="Rejected Date" ma:format="DateTime" ma:internalName="Rejected_x0020_Date">
      <xsd:simpleType>
        <xsd:restriction base="dms:DateTime"/>
      </xsd:simpleType>
    </xsd:element>
    <xsd:element name="TaxCatchAllLabel" ma:index="34" nillable="true" ma:displayName="Taxonomy Catch All Column1" ma:hidden="true" ma:list="{3a54751c-40fd-4efe-aae9-51a0e0082dac}" ma:internalName="TaxCatchAllLabel" ma:readOnly="true" ma:showField="CatchAllDataLabel"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a5dea8e4894849ecb670363feb574b5c" ma:index="35" nillable="true" ma:taxonomy="true" ma:internalName="a5dea8e4894849ecb670363feb574b5c" ma:taxonomyFieldName="Initiative_x002F_Charter" ma:displayName="Initiative/Charter" ma:default="" ma:fieldId="{a5dea8e4-8948-49ec-b670-363feb574b5c}" ma:taxonomyMulti="true" ma:sspId="da2a8d6e-eaef-4067-bfde-2a78757b0a8e" ma:termSetId="656f4df8-f00f-4873-a99e-062d84052ad1" ma:anchorId="00000000-0000-0000-0000-000000000000" ma:open="false" ma:isKeyword="false">
      <xsd:complexType>
        <xsd:sequence>
          <xsd:element ref="pc:Terms" minOccurs="0" maxOccurs="1"/>
        </xsd:sequence>
      </xsd:complexType>
    </xsd:element>
    <xsd:element name="jb3c803b1b7d46f6b151d79f964b244d" ma:index="37" nillable="true" ma:taxonomy="true" ma:internalName="jb3c803b1b7d46f6b151d79f964b244d" ma:taxonomyFieldName="BU_x0020_or_x0020_Practice" ma:displayName="BU or Practice" ma:default="" ma:fieldId="{3b3c803b-1b7d-46f6-b151-d79f964b244d}" ma:taxonomyMulti="true" ma:sspId="da2a8d6e-eaef-4067-bfde-2a78757b0a8e" ma:termSetId="6620a2eb-6647-4854-9b86-6ff7be128d1f" ma:anchorId="00000000-0000-0000-0000-000000000000" ma:open="false" ma:isKeyword="false">
      <xsd:complexType>
        <xsd:sequence>
          <xsd:element ref="pc:Terms" minOccurs="0" maxOccurs="1"/>
        </xsd:sequence>
      </xsd:complexType>
    </xsd:element>
    <xsd:element name="jf6c112928f14c30a6627f64d536a738" ma:index="41" ma:taxonomy="true" ma:internalName="jf6c112928f14c30a6627f64d536a738" ma:taxonomyFieldName="Tower" ma:displayName="Tower" ma:readOnly="false" ma:default="" ma:fieldId="{3f6c1129-28f1-4c30-a662-7f64d536a738}" ma:taxonomyMulti="true" ma:sspId="da2a8d6e-eaef-4067-bfde-2a78757b0a8e" ma:termSetId="ae5e7742-2b6c-40af-86cc-f92ac5e46997" ma:anchorId="00000000-0000-0000-0000-000000000000" ma:open="false" ma:isKeyword="false">
      <xsd:complexType>
        <xsd:sequence>
          <xsd:element ref="pc:Terms" minOccurs="0" maxOccurs="1"/>
        </xsd:sequence>
      </xsd:complexType>
    </xsd:element>
    <xsd:element name="TaxCatchAll" ma:index="42" nillable="true" ma:displayName="Taxonomy Catch All Column" ma:hidden="true" ma:list="{3a54751c-40fd-4efe-aae9-51a0e0082dac}" ma:internalName="TaxCatchAll" ma:showField="CatchAllData" ma:web="3a98b63c-e4b6-4949-b066-c7278696d2a3">
      <xsd:complexType>
        <xsd:complexContent>
          <xsd:extension base="dms:MultiChoiceLookup">
            <xsd:sequence>
              <xsd:element name="Value" type="dms:Lookup" maxOccurs="unbounded" minOccurs="0" nillable="true"/>
            </xsd:sequence>
          </xsd:extension>
        </xsd:complexContent>
      </xsd:complexType>
    </xsd:element>
    <xsd:element name="oe5c027bed2042d28c368accc2fa4ca6" ma:index="44" nillable="true" ma:taxonomy="true" ma:internalName="oe5c027bed2042d28c368accc2fa4ca6" ma:taxonomyFieldName="Video_x0020_Category" ma:displayName="Video Category" ma:default="" ma:fieldId="{8e5c027b-ed20-42d2-8c36-8accc2fa4ca6}" ma:taxonomyMulti="true" ma:sspId="da2a8d6e-eaef-4067-bfde-2a78757b0a8e" ma:termSetId="d4708a0d-d296-4b00-82cd-c0292fba8a28" ma:anchorId="00000000-0000-0000-0000-000000000000" ma:open="false" ma:isKeyword="false">
      <xsd:complexType>
        <xsd:sequence>
          <xsd:element ref="pc:Terms" minOccurs="0" maxOccurs="1"/>
        </xsd:sequence>
      </xsd:complexType>
    </xsd:element>
    <xsd:element name="LessonsLearntlinkUrl" ma:index="50" nillable="true" ma:displayName="LessonsLearntlinkUrl" ma:internalName="LessonsLearntlinkUr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e6e3a-f15c-45a4-a98e-64b2de71ed30" elementFormDefault="qualified">
    <xsd:import namespace="http://schemas.microsoft.com/office/2006/documentManagement/types"/>
    <xsd:import namespace="http://schemas.microsoft.com/office/infopath/2007/PartnerControls"/>
    <xsd:element name="ArchivalDate" ma:index="43"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5"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2.xml><?xml version="1.0" encoding="utf-8"?>
<ds:datastoreItem xmlns:ds="http://schemas.openxmlformats.org/officeDocument/2006/customXml" ds:itemID="{DA421221-6257-44B8-A0C2-D26A1BFC5168}">
  <ds:schemaRefs>
    <ds:schemaRef ds:uri="http://purl.org/dc/terms/"/>
    <ds:schemaRef ds:uri="http://purl.org/dc/elements/1.1/"/>
    <ds:schemaRef ds:uri="http://schemas.openxmlformats.org/package/2006/metadata/core-properties"/>
    <ds:schemaRef ds:uri="3a98b63c-e4b6-4949-b066-c7278696d2a3"/>
    <ds:schemaRef ds:uri="http://schemas.microsoft.com/office/2006/documentManagement/types"/>
    <ds:schemaRef ds:uri="http://purl.org/dc/dcmitype/"/>
    <ds:schemaRef ds:uri="http://schemas.microsoft.com/sharepoint/v3"/>
    <ds:schemaRef ds:uri="http://schemas.microsoft.com/office/infopath/2007/PartnerControls"/>
    <ds:schemaRef ds:uri="8eee6e3a-f15c-45a4-a98e-64b2de71ed30"/>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BA3C90F-A370-4ED6-998F-FF76DC61D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8b63c-e4b6-4949-b066-c7278696d2a3"/>
    <ds:schemaRef ds:uri="8eee6e3a-f15c-45a4-a98e-64b2de71ed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62805</TotalTime>
  <Words>2659</Words>
  <Application>Microsoft Office PowerPoint</Application>
  <PresentationFormat>On-screen Show (16:9)</PresentationFormat>
  <Paragraphs>380</Paragraphs>
  <Slides>42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Arial Regular</vt:lpstr>
      <vt:lpstr>Courier New</vt:lpstr>
      <vt:lpstr>Wingdings</vt:lpstr>
      <vt:lpstr>Cognizantnewbrand</vt:lpstr>
      <vt:lpstr>Packager Shell Object</vt:lpstr>
      <vt:lpstr>SonarQube – Advanced Training</vt:lpstr>
      <vt:lpstr>Agenda</vt:lpstr>
      <vt:lpstr>SonarQube  Architecture &amp; Integration</vt:lpstr>
      <vt:lpstr>SonarQube – Architecture   </vt:lpstr>
      <vt:lpstr>SonarQube – Architecture  </vt:lpstr>
      <vt:lpstr>SonarQube – Integration   </vt:lpstr>
      <vt:lpstr>SonarQube – Integration   </vt:lpstr>
      <vt:lpstr>SonarQube Server Setup</vt:lpstr>
      <vt:lpstr>SonarQube Setup</vt:lpstr>
      <vt:lpstr>SonarQube Setup – CONTD..</vt:lpstr>
      <vt:lpstr>SonarQube Setup – CONTD..</vt:lpstr>
      <vt:lpstr>SonarQube – Validating Setup</vt:lpstr>
      <vt:lpstr>LDAP Integration</vt:lpstr>
      <vt:lpstr>LDAP Integration  </vt:lpstr>
      <vt:lpstr>LDAP Integration – CONTD.. </vt:lpstr>
      <vt:lpstr>Database Setup</vt:lpstr>
      <vt:lpstr>Database Setup  </vt:lpstr>
      <vt:lpstr>Database Setup – CONTD.. </vt:lpstr>
      <vt:lpstr>SMTP Integration</vt:lpstr>
      <vt:lpstr>SMTP Integration  </vt:lpstr>
      <vt:lpstr>SMTP Integration  </vt:lpstr>
      <vt:lpstr>SonarQube analysis for .Net application with MSBuild, NUnit &amp; Opencover</vt:lpstr>
      <vt:lpstr>SonarQube – MSBuild, NUnit &amp; OpenCover  </vt:lpstr>
      <vt:lpstr>SonarQube – MSBuild, NUnit &amp; OpenCover  </vt:lpstr>
      <vt:lpstr>SonarQube – MSBuild, NUnit &amp; OpenCover  </vt:lpstr>
      <vt:lpstr>SonarQube – MSBuild, NUnit &amp; OpenCover   </vt:lpstr>
      <vt:lpstr>SonarQube – MSBuild, NUnit &amp; OpenCover   </vt:lpstr>
      <vt:lpstr>SonarLint</vt:lpstr>
      <vt:lpstr>SonarLint</vt:lpstr>
      <vt:lpstr>SonarLint</vt:lpstr>
      <vt:lpstr>SonarLint</vt:lpstr>
      <vt:lpstr>SonarLint</vt:lpstr>
      <vt:lpstr>SonarLint</vt:lpstr>
      <vt:lpstr>Automated CI – Maven, Git, Junit, Jacoco, SonarQube &amp; Jenkins</vt:lpstr>
      <vt:lpstr>Automated CI – Maven, Git, Junit, Jacoco, SonarQube &amp; Jenkins  </vt:lpstr>
      <vt:lpstr>Automated CI – Maven, Git, Junit, Jacoco, SonarQube &amp; Jenkins  </vt:lpstr>
      <vt:lpstr>Automated CI – Maven, Git, Junit, Jacoco, SonarQube &amp; Jenkins  </vt:lpstr>
      <vt:lpstr>Automated CI – Maven, Git, Junit, Jacoco, SonarQube &amp; Jenkins  </vt:lpstr>
      <vt:lpstr>Automated CI – Maven, Git, Junit, Jacoco, SonarQube &amp; Jenkins  </vt:lpstr>
      <vt:lpstr>Automated CI – Maven, Git, Junit, Jacoco, SonarQube &amp; Jenkins  </vt:lpstr>
      <vt:lpstr>Automated CI – Maven, Git, Junit, Jacoco, SonarQube &amp; Jenkins  </vt:lpstr>
      <vt:lpstr>Thank You</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2020 - Presentation Template - New (March)</dc:title>
  <dc:subject/>
  <dc:creator>Engineering Excellence Team</dc:creator>
  <cp:keywords/>
  <dc:description/>
  <cp:lastModifiedBy>Sangar, Agila (Cognizant)</cp:lastModifiedBy>
  <cp:revision>3110</cp:revision>
  <cp:lastPrinted>2020-02-12T20:07:34Z</cp:lastPrinted>
  <dcterms:created xsi:type="dcterms:W3CDTF">2018-08-01T04:55:58Z</dcterms:created>
  <dcterms:modified xsi:type="dcterms:W3CDTF">2020-08-06T21:01:28Z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0x010100AAA3B9D1DB18404993EC050D414F68F800282D84F06CD65C40ACDD84C977B9968B</vt:lpwstr>
  </property>
  <property fmtid="{D5CDD505-2E9C-101B-9397-08002B2CF9AE}" pid="3" name="_dlc_policyId">
    <vt:lpwstr>/org/DE/Repository</vt:lpwstr>
  </property>
  <property fmtid="{D5CDD505-2E9C-101B-9397-08002B2CF9AE}" pid="4"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5" name="Video Category">
    <vt:lpwstr/>
  </property>
  <property fmtid="{D5CDD505-2E9C-101B-9397-08002B2CF9AE}" pid="6" name="Initiative/Charter">
    <vt:lpwstr/>
  </property>
  <property fmtid="{D5CDD505-2E9C-101B-9397-08002B2CF9AE}" pid="7" name="Tower">
    <vt:lpwstr>14;#DE|fe4b05a8-bea3-4973-a9cb-254853996c0a</vt:lpwstr>
  </property>
  <property fmtid="{D5CDD505-2E9C-101B-9397-08002B2CF9AE}" pid="8" name="BU or Practice">
    <vt:lpwstr/>
  </property>
  <property fmtid="{D5CDD505-2E9C-101B-9397-08002B2CF9AE}" pid="9" name="WorkflowChangePath">
    <vt:lpwstr>3b643a02-9de9-4de3-8a28-9e3996ed85b1,4;3b643a02-9de9-4de3-8a28-9e3996ed85b1,4;3b643a02-9de9-4de3-8a28-9e3996ed85b1,4;3b643a02-9de9-4de3-8a28-9e3996ed85b1,5;3b643a02-9de9-4de3-8a28-9e3996ed85b1,5;3b643a02-9de9-4de3-8a28-9e3996ed85b1,6;</vt:lpwstr>
  </property>
</Properties>
</file>