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48"/>
  </p:notesMasterIdLst>
  <p:handoutMasterIdLst>
    <p:handoutMasterId r:id="rId49"/>
  </p:handoutMasterIdLst>
  <p:sldIdLst>
    <p:sldId id="2112" r:id="rId5"/>
    <p:sldId id="2132" r:id="rId6"/>
    <p:sldId id="2129" r:id="rId7"/>
    <p:sldId id="2173" r:id="rId8"/>
    <p:sldId id="2204" r:id="rId9"/>
    <p:sldId id="2174" r:id="rId10"/>
    <p:sldId id="2130" r:id="rId11"/>
    <p:sldId id="2131" r:id="rId12"/>
    <p:sldId id="2187" r:id="rId13"/>
    <p:sldId id="2133" r:id="rId14"/>
    <p:sldId id="2170" r:id="rId15"/>
    <p:sldId id="2171" r:id="rId16"/>
    <p:sldId id="2172" r:id="rId17"/>
    <p:sldId id="2188" r:id="rId18"/>
    <p:sldId id="2189" r:id="rId19"/>
    <p:sldId id="2190" r:id="rId20"/>
    <p:sldId id="2191" r:id="rId21"/>
    <p:sldId id="2159" r:id="rId22"/>
    <p:sldId id="2200" r:id="rId23"/>
    <p:sldId id="2164" r:id="rId24"/>
    <p:sldId id="2162" r:id="rId25"/>
    <p:sldId id="2163" r:id="rId26"/>
    <p:sldId id="2165" r:id="rId27"/>
    <p:sldId id="2161" r:id="rId28"/>
    <p:sldId id="2192" r:id="rId29"/>
    <p:sldId id="2199" r:id="rId30"/>
    <p:sldId id="2201" r:id="rId31"/>
    <p:sldId id="2202" r:id="rId32"/>
    <p:sldId id="2203" r:id="rId33"/>
    <p:sldId id="2205" r:id="rId34"/>
    <p:sldId id="2150" r:id="rId35"/>
    <p:sldId id="2167" r:id="rId36"/>
    <p:sldId id="2168" r:id="rId37"/>
    <p:sldId id="2176" r:id="rId38"/>
    <p:sldId id="2193" r:id="rId39"/>
    <p:sldId id="2194" r:id="rId40"/>
    <p:sldId id="2195" r:id="rId41"/>
    <p:sldId id="2196" r:id="rId42"/>
    <p:sldId id="2197" r:id="rId43"/>
    <p:sldId id="2177" r:id="rId44"/>
    <p:sldId id="2178" r:id="rId45"/>
    <p:sldId id="2181" r:id="rId46"/>
    <p:sldId id="2128"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CC4B714-CF09-1D4F-8557-026836CAAC25}">
          <p14:sldIdLst>
            <p14:sldId id="2112"/>
            <p14:sldId id="2132"/>
          </p14:sldIdLst>
        </p14:section>
        <p14:section name="Main Content Slides" id="{1A22F92B-4816-4B47-BC91-189589120950}">
          <p14:sldIdLst>
            <p14:sldId id="2129"/>
            <p14:sldId id="2173"/>
            <p14:sldId id="2204"/>
            <p14:sldId id="2174"/>
            <p14:sldId id="2130"/>
            <p14:sldId id="2131"/>
            <p14:sldId id="2187"/>
            <p14:sldId id="2133"/>
            <p14:sldId id="2170"/>
            <p14:sldId id="2171"/>
            <p14:sldId id="2172"/>
            <p14:sldId id="2188"/>
            <p14:sldId id="2189"/>
            <p14:sldId id="2190"/>
            <p14:sldId id="2191"/>
            <p14:sldId id="2159"/>
            <p14:sldId id="2200"/>
            <p14:sldId id="2164"/>
            <p14:sldId id="2162"/>
            <p14:sldId id="2163"/>
            <p14:sldId id="2165"/>
            <p14:sldId id="2161"/>
            <p14:sldId id="2192"/>
            <p14:sldId id="2199"/>
            <p14:sldId id="2201"/>
            <p14:sldId id="2202"/>
            <p14:sldId id="2203"/>
            <p14:sldId id="2205"/>
            <p14:sldId id="2150"/>
            <p14:sldId id="2167"/>
            <p14:sldId id="2168"/>
            <p14:sldId id="2176"/>
            <p14:sldId id="2193"/>
            <p14:sldId id="2194"/>
            <p14:sldId id="2195"/>
            <p14:sldId id="2196"/>
            <p14:sldId id="2197"/>
            <p14:sldId id="2177"/>
            <p14:sldId id="2178"/>
            <p14:sldId id="2181"/>
          </p14:sldIdLst>
        </p14:section>
        <p14:section name="Divider Slides" id="{D255E154-F5F1-7149-8630-FB0EB740939B}">
          <p14:sldIdLst>
            <p14:sldId id="21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 id="3" name="T S, Chethan (Cognizant)" initials="TSC(" lastIdx="0" clrIdx="2">
    <p:extLst>
      <p:ext uri="{19B8F6BF-5375-455C-9EA6-DF929625EA0E}">
        <p15:presenceInfo xmlns:p15="http://schemas.microsoft.com/office/powerpoint/2012/main" userId="S-1-5-21-1178368992-402679808-390482200-23545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DFF"/>
    <a:srgbClr val="0A0C40"/>
    <a:srgbClr val="D9D9D9"/>
    <a:srgbClr val="000063"/>
    <a:srgbClr val="00075F"/>
    <a:srgbClr val="00065E"/>
    <a:srgbClr val="050E48"/>
    <a:srgbClr val="221181"/>
    <a:srgbClr val="020B51"/>
    <a:srgbClr val="021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10" autoAdjust="0"/>
    <p:restoredTop sz="96879" autoAdjust="0"/>
  </p:normalViewPr>
  <p:slideViewPr>
    <p:cSldViewPr snapToGrid="0">
      <p:cViewPr varScale="1">
        <p:scale>
          <a:sx n="97" d="100"/>
          <a:sy n="97" d="100"/>
        </p:scale>
        <p:origin x="264" y="72"/>
      </p:cViewPr>
      <p:guideLst/>
    </p:cSldViewPr>
  </p:slideViewPr>
  <p:outlineViewPr>
    <p:cViewPr>
      <p:scale>
        <a:sx n="33" d="100"/>
        <a:sy n="33" d="100"/>
      </p:scale>
      <p:origin x="0" y="-11296"/>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D428E2-117E-4DE9-8047-88495E160C66}" type="doc">
      <dgm:prSet loTypeId="urn:microsoft.com/office/officeart/2005/8/layout/chevron2" loCatId="list" qsTypeId="urn:microsoft.com/office/officeart/2005/8/quickstyle/simple1" qsCatId="simple" csTypeId="urn:microsoft.com/office/officeart/2005/8/colors/accent3_2" csCatId="accent3" phldr="1"/>
      <dgm:spPr/>
      <dgm:t>
        <a:bodyPr/>
        <a:lstStyle/>
        <a:p>
          <a:endParaRPr lang="en-US"/>
        </a:p>
      </dgm:t>
    </dgm:pt>
    <dgm:pt modelId="{B6BC96D1-4F7A-4CD9-9D37-ED7CE4AA6703}">
      <dgm:prSet phldrT="[Text]"/>
      <dgm:spPr/>
      <dgm:t>
        <a:bodyPr/>
        <a:lstStyle/>
        <a:p>
          <a:r>
            <a:rPr lang="en-US" b="1" dirty="0" smtClean="0">
              <a:solidFill>
                <a:schemeClr val="tx2"/>
              </a:solidFill>
            </a:rPr>
            <a:t>SONARQUBE 2006-2007</a:t>
          </a:r>
          <a:endParaRPr lang="en-US" b="1" dirty="0">
            <a:solidFill>
              <a:schemeClr val="tx2"/>
            </a:solidFill>
          </a:endParaRPr>
        </a:p>
      </dgm:t>
    </dgm:pt>
    <dgm:pt modelId="{F583039F-A88C-4630-9A47-E5D2D6741287}" type="parTrans" cxnId="{068ADF0F-B47F-4AEF-97D0-4120C152C5DF}">
      <dgm:prSet/>
      <dgm:spPr/>
      <dgm:t>
        <a:bodyPr/>
        <a:lstStyle/>
        <a:p>
          <a:endParaRPr lang="en-US"/>
        </a:p>
      </dgm:t>
    </dgm:pt>
    <dgm:pt modelId="{9B3FDEBA-90B3-42C8-B3C4-3DE0A68D4F0E}" type="sibTrans" cxnId="{068ADF0F-B47F-4AEF-97D0-4120C152C5DF}">
      <dgm:prSet/>
      <dgm:spPr/>
      <dgm:t>
        <a:bodyPr/>
        <a:lstStyle/>
        <a:p>
          <a:endParaRPr lang="en-US"/>
        </a:p>
      </dgm:t>
    </dgm:pt>
    <dgm:pt modelId="{1A9543B5-8D2F-48B6-A543-D912F7AB927B}">
      <dgm:prSet phldrT="[Text]"/>
      <dgm:spPr/>
      <dgm:t>
        <a:bodyPr/>
        <a:lstStyle/>
        <a:p>
          <a:r>
            <a:rPr lang="en-US" b="1" i="0" dirty="0" smtClean="0"/>
            <a:t>Freddy Mallet </a:t>
          </a:r>
          <a:r>
            <a:rPr lang="en-US" b="0" i="0" dirty="0" smtClean="0"/>
            <a:t>realizes that code quality management &amp; idea of Automated Code Review is not addressed by products</a:t>
          </a:r>
          <a:endParaRPr lang="en-US" dirty="0"/>
        </a:p>
      </dgm:t>
    </dgm:pt>
    <dgm:pt modelId="{DD0E966D-7DC9-4F8D-85E9-B3A020918773}" type="parTrans" cxnId="{45C4BD48-6F6C-40E1-8A23-F19138DABEAB}">
      <dgm:prSet/>
      <dgm:spPr/>
      <dgm:t>
        <a:bodyPr/>
        <a:lstStyle/>
        <a:p>
          <a:endParaRPr lang="en-US"/>
        </a:p>
      </dgm:t>
    </dgm:pt>
    <dgm:pt modelId="{871880D6-F4E1-47EA-AA3D-9D4627450405}" type="sibTrans" cxnId="{45C4BD48-6F6C-40E1-8A23-F19138DABEAB}">
      <dgm:prSet/>
      <dgm:spPr/>
      <dgm:t>
        <a:bodyPr/>
        <a:lstStyle/>
        <a:p>
          <a:endParaRPr lang="en-US"/>
        </a:p>
      </dgm:t>
    </dgm:pt>
    <dgm:pt modelId="{323FD5F2-E243-4F42-BA9D-093234726F97}">
      <dgm:prSet phldrT="[Text]"/>
      <dgm:spPr/>
      <dgm:t>
        <a:bodyPr/>
        <a:lstStyle/>
        <a:p>
          <a:r>
            <a:rPr lang="en-US" b="1" i="0" dirty="0" smtClean="0"/>
            <a:t>Simon Brandhof </a:t>
          </a:r>
          <a:r>
            <a:rPr lang="en-US" b="0" i="0" dirty="0" smtClean="0"/>
            <a:t>starts developing the Sonar platform by integrating best-of-breed open source tools for Java.</a:t>
          </a:r>
          <a:endParaRPr lang="en-US" dirty="0"/>
        </a:p>
      </dgm:t>
    </dgm:pt>
    <dgm:pt modelId="{6A479FF9-2EC0-49B0-AB24-BDEAC9B90F64}" type="parTrans" cxnId="{DEBF613F-1A92-4560-BFA1-4996BAB1CE7C}">
      <dgm:prSet/>
      <dgm:spPr/>
      <dgm:t>
        <a:bodyPr/>
        <a:lstStyle/>
        <a:p>
          <a:endParaRPr lang="en-US"/>
        </a:p>
      </dgm:t>
    </dgm:pt>
    <dgm:pt modelId="{4342939D-3128-4D24-8C45-BC1D15ECB7CD}" type="sibTrans" cxnId="{DEBF613F-1A92-4560-BFA1-4996BAB1CE7C}">
      <dgm:prSet/>
      <dgm:spPr/>
      <dgm:t>
        <a:bodyPr/>
        <a:lstStyle/>
        <a:p>
          <a:endParaRPr lang="en-US"/>
        </a:p>
      </dgm:t>
    </dgm:pt>
    <dgm:pt modelId="{580AFF95-F34F-47AB-BC8F-BAD73F23F13B}">
      <dgm:prSet phldrT="[Text]"/>
      <dgm:spPr/>
      <dgm:t>
        <a:bodyPr/>
        <a:lstStyle/>
        <a:p>
          <a:r>
            <a:rPr lang="en-US" b="1" dirty="0" smtClean="0">
              <a:solidFill>
                <a:schemeClr val="tx2"/>
              </a:solidFill>
            </a:rPr>
            <a:t>SONARLINT 2008</a:t>
          </a:r>
          <a:endParaRPr lang="en-US" b="1" dirty="0">
            <a:solidFill>
              <a:schemeClr val="tx2"/>
            </a:solidFill>
          </a:endParaRPr>
        </a:p>
      </dgm:t>
    </dgm:pt>
    <dgm:pt modelId="{06ACCE73-FCAA-43DF-AA04-BE32E409B718}" type="parTrans" cxnId="{C774E742-05A7-4DD6-A76A-B7FE924D0C87}">
      <dgm:prSet/>
      <dgm:spPr/>
      <dgm:t>
        <a:bodyPr/>
        <a:lstStyle/>
        <a:p>
          <a:endParaRPr lang="en-US"/>
        </a:p>
      </dgm:t>
    </dgm:pt>
    <dgm:pt modelId="{CE62C862-C5C7-459E-A70B-72F4ACE2AD63}" type="sibTrans" cxnId="{C774E742-05A7-4DD6-A76A-B7FE924D0C87}">
      <dgm:prSet/>
      <dgm:spPr/>
      <dgm:t>
        <a:bodyPr/>
        <a:lstStyle/>
        <a:p>
          <a:endParaRPr lang="en-US"/>
        </a:p>
      </dgm:t>
    </dgm:pt>
    <dgm:pt modelId="{A1000998-AAC8-4F33-91EB-BCF457EBF605}">
      <dgm:prSet phldrT="[Text]"/>
      <dgm:spPr/>
      <dgm:t>
        <a:bodyPr/>
        <a:lstStyle/>
        <a:p>
          <a:r>
            <a:rPr lang="en-US" b="1" dirty="0" smtClean="0"/>
            <a:t>SonarLint</a:t>
          </a:r>
          <a:r>
            <a:rPr lang="en-US" dirty="0" smtClean="0"/>
            <a:t> was launched in 2008 as </a:t>
          </a:r>
          <a:r>
            <a:rPr lang="en-US" b="0" i="0" dirty="0" smtClean="0"/>
            <a:t>a free IDE extension for static analysis.</a:t>
          </a:r>
          <a:endParaRPr lang="en-US" dirty="0"/>
        </a:p>
      </dgm:t>
    </dgm:pt>
    <dgm:pt modelId="{6C16AFDC-7FB0-4BD8-B291-D2BCEB57D50A}" type="parTrans" cxnId="{47EF1D86-67D6-499D-90E1-919522D0C76A}">
      <dgm:prSet/>
      <dgm:spPr/>
      <dgm:t>
        <a:bodyPr/>
        <a:lstStyle/>
        <a:p>
          <a:endParaRPr lang="en-US"/>
        </a:p>
      </dgm:t>
    </dgm:pt>
    <dgm:pt modelId="{A32B7C9F-8BB6-400A-B4D0-27935B5AB960}" type="sibTrans" cxnId="{47EF1D86-67D6-499D-90E1-919522D0C76A}">
      <dgm:prSet/>
      <dgm:spPr/>
      <dgm:t>
        <a:bodyPr/>
        <a:lstStyle/>
        <a:p>
          <a:endParaRPr lang="en-US"/>
        </a:p>
      </dgm:t>
    </dgm:pt>
    <dgm:pt modelId="{0F63F741-E600-418A-B8D1-7746C11E2CC3}">
      <dgm:prSet phldrT="[Text]"/>
      <dgm:spPr/>
      <dgm:t>
        <a:bodyPr/>
        <a:lstStyle/>
        <a:p>
          <a:r>
            <a:rPr lang="en-US" dirty="0" smtClean="0"/>
            <a:t>SonarLint supports the IDE’s such as Eclipse, IntelliJ, Visual Studio &amp; VS Code</a:t>
          </a:r>
          <a:endParaRPr lang="en-US" dirty="0"/>
        </a:p>
      </dgm:t>
    </dgm:pt>
    <dgm:pt modelId="{B4F3CBEA-901B-464B-89E2-4384A80233B5}" type="parTrans" cxnId="{2C876B74-DCFF-4D7C-94E1-E2924AB138BB}">
      <dgm:prSet/>
      <dgm:spPr/>
      <dgm:t>
        <a:bodyPr/>
        <a:lstStyle/>
        <a:p>
          <a:endParaRPr lang="en-US"/>
        </a:p>
      </dgm:t>
    </dgm:pt>
    <dgm:pt modelId="{2EC2CF6E-048A-4F18-9C6B-D59E89C0D208}" type="sibTrans" cxnId="{2C876B74-DCFF-4D7C-94E1-E2924AB138BB}">
      <dgm:prSet/>
      <dgm:spPr/>
      <dgm:t>
        <a:bodyPr/>
        <a:lstStyle/>
        <a:p>
          <a:endParaRPr lang="en-US"/>
        </a:p>
      </dgm:t>
    </dgm:pt>
    <dgm:pt modelId="{CD4BA365-5A84-4CFD-BDD7-B89B8010AB1B}">
      <dgm:prSet phldrT="[Text]"/>
      <dgm:spPr/>
      <dgm:t>
        <a:bodyPr/>
        <a:lstStyle/>
        <a:p>
          <a:r>
            <a:rPr lang="en-US" b="1" dirty="0" smtClean="0">
              <a:solidFill>
                <a:schemeClr val="tx2"/>
              </a:solidFill>
            </a:rPr>
            <a:t>SONARCLOUD 2018</a:t>
          </a:r>
          <a:endParaRPr lang="en-US" b="1" dirty="0">
            <a:solidFill>
              <a:schemeClr val="tx2"/>
            </a:solidFill>
          </a:endParaRPr>
        </a:p>
      </dgm:t>
    </dgm:pt>
    <dgm:pt modelId="{4431C615-BBAD-4F0A-A8A1-892B76F00B3E}" type="parTrans" cxnId="{AD2270CC-C66C-4555-86E0-F51374D179B9}">
      <dgm:prSet/>
      <dgm:spPr/>
      <dgm:t>
        <a:bodyPr/>
        <a:lstStyle/>
        <a:p>
          <a:endParaRPr lang="en-US"/>
        </a:p>
      </dgm:t>
    </dgm:pt>
    <dgm:pt modelId="{B5BA39DE-B4B1-4286-9646-466DF1999295}" type="sibTrans" cxnId="{AD2270CC-C66C-4555-86E0-F51374D179B9}">
      <dgm:prSet/>
      <dgm:spPr/>
      <dgm:t>
        <a:bodyPr/>
        <a:lstStyle/>
        <a:p>
          <a:endParaRPr lang="en-US"/>
        </a:p>
      </dgm:t>
    </dgm:pt>
    <dgm:pt modelId="{34958D31-4548-4D4B-B2D0-85B98D115BE9}">
      <dgm:prSet phldrT="[Text]"/>
      <dgm:spPr/>
      <dgm:t>
        <a:bodyPr/>
        <a:lstStyle/>
        <a:p>
          <a:r>
            <a:rPr lang="en-US" b="0" i="0" dirty="0" smtClean="0"/>
            <a:t>SonarCloud is a cloud-based code analysis service designed to detect code quality issues in 25 different programming languages, continuously ensuring the maintainability, reliability and security of your code.</a:t>
          </a:r>
          <a:endParaRPr lang="en-US" dirty="0"/>
        </a:p>
      </dgm:t>
    </dgm:pt>
    <dgm:pt modelId="{DC467FDF-A953-4686-95B8-E35F1122C46F}" type="parTrans" cxnId="{C2D5E3C2-2A75-4D27-B6FA-EF5147076273}">
      <dgm:prSet/>
      <dgm:spPr/>
      <dgm:t>
        <a:bodyPr/>
        <a:lstStyle/>
        <a:p>
          <a:endParaRPr lang="en-US"/>
        </a:p>
      </dgm:t>
    </dgm:pt>
    <dgm:pt modelId="{3560F467-ECCB-472A-95BA-BFD143141703}" type="sibTrans" cxnId="{C2D5E3C2-2A75-4D27-B6FA-EF5147076273}">
      <dgm:prSet/>
      <dgm:spPr/>
      <dgm:t>
        <a:bodyPr/>
        <a:lstStyle/>
        <a:p>
          <a:endParaRPr lang="en-US"/>
        </a:p>
      </dgm:t>
    </dgm:pt>
    <dgm:pt modelId="{38C83E55-2D43-468F-BE61-F0300587FF1A}">
      <dgm:prSet phldrT="[Text]"/>
      <dgm:spPr/>
      <dgm:t>
        <a:bodyPr/>
        <a:lstStyle/>
        <a:p>
          <a:r>
            <a:rPr lang="en-US" b="0" i="0" dirty="0" smtClean="0"/>
            <a:t>SonarCloud is a cloud service that works by connecting to the cloud-based code repository service that you already use such as GitHub, BitBucket Cloud, Azure DevOps Services &amp; GitLab</a:t>
          </a:r>
          <a:endParaRPr lang="en-US" dirty="0"/>
        </a:p>
      </dgm:t>
    </dgm:pt>
    <dgm:pt modelId="{672EA07B-18DB-4F46-B499-5B63FFD3EF0F}" type="parTrans" cxnId="{3F74923A-4761-4D06-92C8-AE09175D103A}">
      <dgm:prSet/>
      <dgm:spPr/>
      <dgm:t>
        <a:bodyPr/>
        <a:lstStyle/>
        <a:p>
          <a:endParaRPr lang="en-US"/>
        </a:p>
      </dgm:t>
    </dgm:pt>
    <dgm:pt modelId="{F595C086-5206-4C0A-ADA3-A0750D6268F3}" type="sibTrans" cxnId="{3F74923A-4761-4D06-92C8-AE09175D103A}">
      <dgm:prSet/>
      <dgm:spPr/>
      <dgm:t>
        <a:bodyPr/>
        <a:lstStyle/>
        <a:p>
          <a:endParaRPr lang="en-US"/>
        </a:p>
      </dgm:t>
    </dgm:pt>
    <dgm:pt modelId="{28BA8FF2-8406-4224-B7CA-E67D2836E6AA}">
      <dgm:prSet phldrT="[Text]"/>
      <dgm:spPr/>
      <dgm:t>
        <a:bodyPr/>
        <a:lstStyle/>
        <a:p>
          <a:r>
            <a:rPr lang="en-US" b="0" i="0" dirty="0" smtClean="0"/>
            <a:t>The two of them are joined in September 2007 by </a:t>
          </a:r>
          <a:r>
            <a:rPr lang="en-US" b="1" i="0" dirty="0" smtClean="0"/>
            <a:t>Olivier Gaudin</a:t>
          </a:r>
          <a:r>
            <a:rPr lang="en-US" b="0" i="0" dirty="0" smtClean="0"/>
            <a:t>, who was enthused by the Sonar platform’s vision and starts contributing to it.</a:t>
          </a:r>
          <a:endParaRPr lang="en-US" dirty="0"/>
        </a:p>
      </dgm:t>
    </dgm:pt>
    <dgm:pt modelId="{FF11B7F6-7809-4131-A0A3-B39B725FF6C8}" type="parTrans" cxnId="{5E1DA466-C3FB-4C8D-9309-8D81A93B9A47}">
      <dgm:prSet/>
      <dgm:spPr/>
      <dgm:t>
        <a:bodyPr/>
        <a:lstStyle/>
        <a:p>
          <a:endParaRPr lang="en-US"/>
        </a:p>
      </dgm:t>
    </dgm:pt>
    <dgm:pt modelId="{ED829CBF-ECF8-4921-844D-5C2A97AAC286}" type="sibTrans" cxnId="{5E1DA466-C3FB-4C8D-9309-8D81A93B9A47}">
      <dgm:prSet/>
      <dgm:spPr/>
      <dgm:t>
        <a:bodyPr/>
        <a:lstStyle/>
        <a:p>
          <a:endParaRPr lang="en-US"/>
        </a:p>
      </dgm:t>
    </dgm:pt>
    <dgm:pt modelId="{66ACDEB2-98AF-453C-843E-7AFDAB31C69B}" type="pres">
      <dgm:prSet presAssocID="{D6D428E2-117E-4DE9-8047-88495E160C66}" presName="linearFlow" presStyleCnt="0">
        <dgm:presLayoutVars>
          <dgm:dir/>
          <dgm:animLvl val="lvl"/>
          <dgm:resizeHandles val="exact"/>
        </dgm:presLayoutVars>
      </dgm:prSet>
      <dgm:spPr/>
      <dgm:t>
        <a:bodyPr/>
        <a:lstStyle/>
        <a:p>
          <a:endParaRPr lang="en-US"/>
        </a:p>
      </dgm:t>
    </dgm:pt>
    <dgm:pt modelId="{281A9717-A6BF-4024-BFA5-1D1B3528A67F}" type="pres">
      <dgm:prSet presAssocID="{B6BC96D1-4F7A-4CD9-9D37-ED7CE4AA6703}" presName="composite" presStyleCnt="0"/>
      <dgm:spPr/>
    </dgm:pt>
    <dgm:pt modelId="{BE381AC9-71B9-41C9-AAB9-CEF79E88D165}" type="pres">
      <dgm:prSet presAssocID="{B6BC96D1-4F7A-4CD9-9D37-ED7CE4AA6703}" presName="parentText" presStyleLbl="alignNode1" presStyleIdx="0" presStyleCnt="3">
        <dgm:presLayoutVars>
          <dgm:chMax val="1"/>
          <dgm:bulletEnabled val="1"/>
        </dgm:presLayoutVars>
      </dgm:prSet>
      <dgm:spPr/>
      <dgm:t>
        <a:bodyPr/>
        <a:lstStyle/>
        <a:p>
          <a:endParaRPr lang="en-US"/>
        </a:p>
      </dgm:t>
    </dgm:pt>
    <dgm:pt modelId="{DC51223E-BAE6-48AE-937D-E65C04C3A12A}" type="pres">
      <dgm:prSet presAssocID="{B6BC96D1-4F7A-4CD9-9D37-ED7CE4AA6703}" presName="descendantText" presStyleLbl="alignAcc1" presStyleIdx="0" presStyleCnt="3" custLinFactNeighborX="172">
        <dgm:presLayoutVars>
          <dgm:bulletEnabled val="1"/>
        </dgm:presLayoutVars>
      </dgm:prSet>
      <dgm:spPr/>
      <dgm:t>
        <a:bodyPr/>
        <a:lstStyle/>
        <a:p>
          <a:endParaRPr lang="en-US"/>
        </a:p>
      </dgm:t>
    </dgm:pt>
    <dgm:pt modelId="{3C58939D-0651-40C2-97C6-5C319047C283}" type="pres">
      <dgm:prSet presAssocID="{9B3FDEBA-90B3-42C8-B3C4-3DE0A68D4F0E}" presName="sp" presStyleCnt="0"/>
      <dgm:spPr/>
    </dgm:pt>
    <dgm:pt modelId="{E2695F06-B741-4600-A97C-0B596B3B0E8B}" type="pres">
      <dgm:prSet presAssocID="{580AFF95-F34F-47AB-BC8F-BAD73F23F13B}" presName="composite" presStyleCnt="0"/>
      <dgm:spPr/>
    </dgm:pt>
    <dgm:pt modelId="{D6CC122F-C983-4B6F-B13F-7B0D86522FBF}" type="pres">
      <dgm:prSet presAssocID="{580AFF95-F34F-47AB-BC8F-BAD73F23F13B}" presName="parentText" presStyleLbl="alignNode1" presStyleIdx="1" presStyleCnt="3">
        <dgm:presLayoutVars>
          <dgm:chMax val="1"/>
          <dgm:bulletEnabled val="1"/>
        </dgm:presLayoutVars>
      </dgm:prSet>
      <dgm:spPr/>
      <dgm:t>
        <a:bodyPr/>
        <a:lstStyle/>
        <a:p>
          <a:endParaRPr lang="en-US"/>
        </a:p>
      </dgm:t>
    </dgm:pt>
    <dgm:pt modelId="{46E90DF2-A77F-48AA-A3BF-A7B0FE96BF31}" type="pres">
      <dgm:prSet presAssocID="{580AFF95-F34F-47AB-BC8F-BAD73F23F13B}" presName="descendantText" presStyleLbl="alignAcc1" presStyleIdx="1" presStyleCnt="3">
        <dgm:presLayoutVars>
          <dgm:bulletEnabled val="1"/>
        </dgm:presLayoutVars>
      </dgm:prSet>
      <dgm:spPr/>
      <dgm:t>
        <a:bodyPr/>
        <a:lstStyle/>
        <a:p>
          <a:endParaRPr lang="en-US"/>
        </a:p>
      </dgm:t>
    </dgm:pt>
    <dgm:pt modelId="{1DFD8ADF-B4A2-4CE4-9A82-CEF4447AC102}" type="pres">
      <dgm:prSet presAssocID="{CE62C862-C5C7-459E-A70B-72F4ACE2AD63}" presName="sp" presStyleCnt="0"/>
      <dgm:spPr/>
    </dgm:pt>
    <dgm:pt modelId="{D8F674E2-4EB6-49FC-8037-11A48BEDC6BD}" type="pres">
      <dgm:prSet presAssocID="{CD4BA365-5A84-4CFD-BDD7-B89B8010AB1B}" presName="composite" presStyleCnt="0"/>
      <dgm:spPr/>
    </dgm:pt>
    <dgm:pt modelId="{7C052EA4-7349-4B5A-B0BD-DB568B082CE9}" type="pres">
      <dgm:prSet presAssocID="{CD4BA365-5A84-4CFD-BDD7-B89B8010AB1B}" presName="parentText" presStyleLbl="alignNode1" presStyleIdx="2" presStyleCnt="3">
        <dgm:presLayoutVars>
          <dgm:chMax val="1"/>
          <dgm:bulletEnabled val="1"/>
        </dgm:presLayoutVars>
      </dgm:prSet>
      <dgm:spPr/>
      <dgm:t>
        <a:bodyPr/>
        <a:lstStyle/>
        <a:p>
          <a:endParaRPr lang="en-US"/>
        </a:p>
      </dgm:t>
    </dgm:pt>
    <dgm:pt modelId="{2F19DC26-9F71-4DD3-B115-E13A6F8E8334}" type="pres">
      <dgm:prSet presAssocID="{CD4BA365-5A84-4CFD-BDD7-B89B8010AB1B}" presName="descendantText" presStyleLbl="alignAcc1" presStyleIdx="2" presStyleCnt="3">
        <dgm:presLayoutVars>
          <dgm:bulletEnabled val="1"/>
        </dgm:presLayoutVars>
      </dgm:prSet>
      <dgm:spPr/>
      <dgm:t>
        <a:bodyPr/>
        <a:lstStyle/>
        <a:p>
          <a:endParaRPr lang="en-US"/>
        </a:p>
      </dgm:t>
    </dgm:pt>
  </dgm:ptLst>
  <dgm:cxnLst>
    <dgm:cxn modelId="{81EDBD44-7A73-4213-833A-2E6D19A98C93}" type="presOf" srcId="{34958D31-4548-4D4B-B2D0-85B98D115BE9}" destId="{2F19DC26-9F71-4DD3-B115-E13A6F8E8334}" srcOrd="0" destOrd="0" presId="urn:microsoft.com/office/officeart/2005/8/layout/chevron2"/>
    <dgm:cxn modelId="{3F74923A-4761-4D06-92C8-AE09175D103A}" srcId="{CD4BA365-5A84-4CFD-BDD7-B89B8010AB1B}" destId="{38C83E55-2D43-468F-BE61-F0300587FF1A}" srcOrd="1" destOrd="0" parTransId="{672EA07B-18DB-4F46-B499-5B63FFD3EF0F}" sibTransId="{F595C086-5206-4C0A-ADA3-A0750D6268F3}"/>
    <dgm:cxn modelId="{DEBF613F-1A92-4560-BFA1-4996BAB1CE7C}" srcId="{B6BC96D1-4F7A-4CD9-9D37-ED7CE4AA6703}" destId="{323FD5F2-E243-4F42-BA9D-093234726F97}" srcOrd="1" destOrd="0" parTransId="{6A479FF9-2EC0-49B0-AB24-BDEAC9B90F64}" sibTransId="{4342939D-3128-4D24-8C45-BC1D15ECB7CD}"/>
    <dgm:cxn modelId="{C774E742-05A7-4DD6-A76A-B7FE924D0C87}" srcId="{D6D428E2-117E-4DE9-8047-88495E160C66}" destId="{580AFF95-F34F-47AB-BC8F-BAD73F23F13B}" srcOrd="1" destOrd="0" parTransId="{06ACCE73-FCAA-43DF-AA04-BE32E409B718}" sibTransId="{CE62C862-C5C7-459E-A70B-72F4ACE2AD63}"/>
    <dgm:cxn modelId="{2E49E7BA-B14A-47A7-8421-A2EBABCEF0BB}" type="presOf" srcId="{A1000998-AAC8-4F33-91EB-BCF457EBF605}" destId="{46E90DF2-A77F-48AA-A3BF-A7B0FE96BF31}" srcOrd="0" destOrd="0" presId="urn:microsoft.com/office/officeart/2005/8/layout/chevron2"/>
    <dgm:cxn modelId="{2C876B74-DCFF-4D7C-94E1-E2924AB138BB}" srcId="{580AFF95-F34F-47AB-BC8F-BAD73F23F13B}" destId="{0F63F741-E600-418A-B8D1-7746C11E2CC3}" srcOrd="1" destOrd="0" parTransId="{B4F3CBEA-901B-464B-89E2-4384A80233B5}" sibTransId="{2EC2CF6E-048A-4F18-9C6B-D59E89C0D208}"/>
    <dgm:cxn modelId="{AD2270CC-C66C-4555-86E0-F51374D179B9}" srcId="{D6D428E2-117E-4DE9-8047-88495E160C66}" destId="{CD4BA365-5A84-4CFD-BDD7-B89B8010AB1B}" srcOrd="2" destOrd="0" parTransId="{4431C615-BBAD-4F0A-A8A1-892B76F00B3E}" sibTransId="{B5BA39DE-B4B1-4286-9646-466DF1999295}"/>
    <dgm:cxn modelId="{C2D5E3C2-2A75-4D27-B6FA-EF5147076273}" srcId="{CD4BA365-5A84-4CFD-BDD7-B89B8010AB1B}" destId="{34958D31-4548-4D4B-B2D0-85B98D115BE9}" srcOrd="0" destOrd="0" parTransId="{DC467FDF-A953-4686-95B8-E35F1122C46F}" sibTransId="{3560F467-ECCB-472A-95BA-BFD143141703}"/>
    <dgm:cxn modelId="{2FF59E70-EA80-4444-A2B1-071CA21E73DD}" type="presOf" srcId="{38C83E55-2D43-468F-BE61-F0300587FF1A}" destId="{2F19DC26-9F71-4DD3-B115-E13A6F8E8334}" srcOrd="0" destOrd="1" presId="urn:microsoft.com/office/officeart/2005/8/layout/chevron2"/>
    <dgm:cxn modelId="{47EF1D86-67D6-499D-90E1-919522D0C76A}" srcId="{580AFF95-F34F-47AB-BC8F-BAD73F23F13B}" destId="{A1000998-AAC8-4F33-91EB-BCF457EBF605}" srcOrd="0" destOrd="0" parTransId="{6C16AFDC-7FB0-4BD8-B291-D2BCEB57D50A}" sibTransId="{A32B7C9F-8BB6-400A-B4D0-27935B5AB960}"/>
    <dgm:cxn modelId="{BC6C180E-39B9-4BA5-96FD-98D25B44F759}" type="presOf" srcId="{B6BC96D1-4F7A-4CD9-9D37-ED7CE4AA6703}" destId="{BE381AC9-71B9-41C9-AAB9-CEF79E88D165}" srcOrd="0" destOrd="0" presId="urn:microsoft.com/office/officeart/2005/8/layout/chevron2"/>
    <dgm:cxn modelId="{5E1DA466-C3FB-4C8D-9309-8D81A93B9A47}" srcId="{B6BC96D1-4F7A-4CD9-9D37-ED7CE4AA6703}" destId="{28BA8FF2-8406-4224-B7CA-E67D2836E6AA}" srcOrd="2" destOrd="0" parTransId="{FF11B7F6-7809-4131-A0A3-B39B725FF6C8}" sibTransId="{ED829CBF-ECF8-4921-844D-5C2A97AAC286}"/>
    <dgm:cxn modelId="{28D294CD-39B6-428F-95E8-FC9962C6A0B7}" type="presOf" srcId="{28BA8FF2-8406-4224-B7CA-E67D2836E6AA}" destId="{DC51223E-BAE6-48AE-937D-E65C04C3A12A}" srcOrd="0" destOrd="2" presId="urn:microsoft.com/office/officeart/2005/8/layout/chevron2"/>
    <dgm:cxn modelId="{C24A7DA4-10D0-438A-B09C-095D0E9E037A}" type="presOf" srcId="{580AFF95-F34F-47AB-BC8F-BAD73F23F13B}" destId="{D6CC122F-C983-4B6F-B13F-7B0D86522FBF}" srcOrd="0" destOrd="0" presId="urn:microsoft.com/office/officeart/2005/8/layout/chevron2"/>
    <dgm:cxn modelId="{0BFDC73B-4322-421E-BE7E-92E5825FC69E}" type="presOf" srcId="{1A9543B5-8D2F-48B6-A543-D912F7AB927B}" destId="{DC51223E-BAE6-48AE-937D-E65C04C3A12A}" srcOrd="0" destOrd="0" presId="urn:microsoft.com/office/officeart/2005/8/layout/chevron2"/>
    <dgm:cxn modelId="{45C4BD48-6F6C-40E1-8A23-F19138DABEAB}" srcId="{B6BC96D1-4F7A-4CD9-9D37-ED7CE4AA6703}" destId="{1A9543B5-8D2F-48B6-A543-D912F7AB927B}" srcOrd="0" destOrd="0" parTransId="{DD0E966D-7DC9-4F8D-85E9-B3A020918773}" sibTransId="{871880D6-F4E1-47EA-AA3D-9D4627450405}"/>
    <dgm:cxn modelId="{068ADF0F-B47F-4AEF-97D0-4120C152C5DF}" srcId="{D6D428E2-117E-4DE9-8047-88495E160C66}" destId="{B6BC96D1-4F7A-4CD9-9D37-ED7CE4AA6703}" srcOrd="0" destOrd="0" parTransId="{F583039F-A88C-4630-9A47-E5D2D6741287}" sibTransId="{9B3FDEBA-90B3-42C8-B3C4-3DE0A68D4F0E}"/>
    <dgm:cxn modelId="{D2A53BDB-3B2F-4267-91F5-0A94D1E6EF0D}" type="presOf" srcId="{323FD5F2-E243-4F42-BA9D-093234726F97}" destId="{DC51223E-BAE6-48AE-937D-E65C04C3A12A}" srcOrd="0" destOrd="1" presId="urn:microsoft.com/office/officeart/2005/8/layout/chevron2"/>
    <dgm:cxn modelId="{23F1A9C2-D80B-4116-9044-1A3377794EDF}" type="presOf" srcId="{D6D428E2-117E-4DE9-8047-88495E160C66}" destId="{66ACDEB2-98AF-453C-843E-7AFDAB31C69B}" srcOrd="0" destOrd="0" presId="urn:microsoft.com/office/officeart/2005/8/layout/chevron2"/>
    <dgm:cxn modelId="{C2339D36-3E0B-4A21-9689-72558A78CD6D}" type="presOf" srcId="{0F63F741-E600-418A-B8D1-7746C11E2CC3}" destId="{46E90DF2-A77F-48AA-A3BF-A7B0FE96BF31}" srcOrd="0" destOrd="1" presId="urn:microsoft.com/office/officeart/2005/8/layout/chevron2"/>
    <dgm:cxn modelId="{8ED480CD-06A5-4C72-BA2A-20CB73E1CBA8}" type="presOf" srcId="{CD4BA365-5A84-4CFD-BDD7-B89B8010AB1B}" destId="{7C052EA4-7349-4B5A-B0BD-DB568B082CE9}" srcOrd="0" destOrd="0" presId="urn:microsoft.com/office/officeart/2005/8/layout/chevron2"/>
    <dgm:cxn modelId="{93C5C452-283D-4A3F-B1A0-2C739C2EF56F}" type="presParOf" srcId="{66ACDEB2-98AF-453C-843E-7AFDAB31C69B}" destId="{281A9717-A6BF-4024-BFA5-1D1B3528A67F}" srcOrd="0" destOrd="0" presId="urn:microsoft.com/office/officeart/2005/8/layout/chevron2"/>
    <dgm:cxn modelId="{BC89779C-00FC-484D-82D0-CD61762F51DC}" type="presParOf" srcId="{281A9717-A6BF-4024-BFA5-1D1B3528A67F}" destId="{BE381AC9-71B9-41C9-AAB9-CEF79E88D165}" srcOrd="0" destOrd="0" presId="urn:microsoft.com/office/officeart/2005/8/layout/chevron2"/>
    <dgm:cxn modelId="{5B98AAE1-F1D0-444D-B913-6CF0A3D2C3DF}" type="presParOf" srcId="{281A9717-A6BF-4024-BFA5-1D1B3528A67F}" destId="{DC51223E-BAE6-48AE-937D-E65C04C3A12A}" srcOrd="1" destOrd="0" presId="urn:microsoft.com/office/officeart/2005/8/layout/chevron2"/>
    <dgm:cxn modelId="{E9545728-53CE-4292-A6D6-8F7F1C47B078}" type="presParOf" srcId="{66ACDEB2-98AF-453C-843E-7AFDAB31C69B}" destId="{3C58939D-0651-40C2-97C6-5C319047C283}" srcOrd="1" destOrd="0" presId="urn:microsoft.com/office/officeart/2005/8/layout/chevron2"/>
    <dgm:cxn modelId="{43483E96-EADF-407D-A7F0-57885B312562}" type="presParOf" srcId="{66ACDEB2-98AF-453C-843E-7AFDAB31C69B}" destId="{E2695F06-B741-4600-A97C-0B596B3B0E8B}" srcOrd="2" destOrd="0" presId="urn:microsoft.com/office/officeart/2005/8/layout/chevron2"/>
    <dgm:cxn modelId="{21B6B527-705E-4E2D-BA28-27E33F9B05D6}" type="presParOf" srcId="{E2695F06-B741-4600-A97C-0B596B3B0E8B}" destId="{D6CC122F-C983-4B6F-B13F-7B0D86522FBF}" srcOrd="0" destOrd="0" presId="urn:microsoft.com/office/officeart/2005/8/layout/chevron2"/>
    <dgm:cxn modelId="{A28B44BD-E0F7-448B-AC61-DD75655D56A1}" type="presParOf" srcId="{E2695F06-B741-4600-A97C-0B596B3B0E8B}" destId="{46E90DF2-A77F-48AA-A3BF-A7B0FE96BF31}" srcOrd="1" destOrd="0" presId="urn:microsoft.com/office/officeart/2005/8/layout/chevron2"/>
    <dgm:cxn modelId="{5B5C6FB5-FFC2-4663-8F88-4A5D698979D0}" type="presParOf" srcId="{66ACDEB2-98AF-453C-843E-7AFDAB31C69B}" destId="{1DFD8ADF-B4A2-4CE4-9A82-CEF4447AC102}" srcOrd="3" destOrd="0" presId="urn:microsoft.com/office/officeart/2005/8/layout/chevron2"/>
    <dgm:cxn modelId="{2FEF883E-F120-4F1E-990A-9E413A6BD173}" type="presParOf" srcId="{66ACDEB2-98AF-453C-843E-7AFDAB31C69B}" destId="{D8F674E2-4EB6-49FC-8037-11A48BEDC6BD}" srcOrd="4" destOrd="0" presId="urn:microsoft.com/office/officeart/2005/8/layout/chevron2"/>
    <dgm:cxn modelId="{CF4ADBFB-3E38-4193-B545-BDE9B54B690E}" type="presParOf" srcId="{D8F674E2-4EB6-49FC-8037-11A48BEDC6BD}" destId="{7C052EA4-7349-4B5A-B0BD-DB568B082CE9}" srcOrd="0" destOrd="0" presId="urn:microsoft.com/office/officeart/2005/8/layout/chevron2"/>
    <dgm:cxn modelId="{F59794B1-017D-449F-AE5D-E0FFB6023B6E}" type="presParOf" srcId="{D8F674E2-4EB6-49FC-8037-11A48BEDC6BD}" destId="{2F19DC26-9F71-4DD3-B115-E13A6F8E833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7D1C49-093F-42E9-B357-6AB2E4994480}"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0039EF1D-0DBB-4312-90B0-D0C3591C48E5}">
      <dgm:prSet phldrT="[Text]"/>
      <dgm:spPr/>
      <dgm:t>
        <a:bodyPr/>
        <a:lstStyle/>
        <a:p>
          <a:r>
            <a:rPr lang="en-US" dirty="0" smtClean="0"/>
            <a:t>SonarQube</a:t>
          </a:r>
          <a:endParaRPr lang="en-US" dirty="0"/>
        </a:p>
      </dgm:t>
    </dgm:pt>
    <dgm:pt modelId="{4301B693-17B7-4C20-BFEE-5FA39FF7CF40}" type="parTrans" cxnId="{7B12D565-F3BA-4A2A-A81B-C7D9DACBCDF4}">
      <dgm:prSet/>
      <dgm:spPr/>
      <dgm:t>
        <a:bodyPr/>
        <a:lstStyle/>
        <a:p>
          <a:endParaRPr lang="en-US"/>
        </a:p>
      </dgm:t>
    </dgm:pt>
    <dgm:pt modelId="{391EE0F2-E938-4D4B-9CAF-DBF3F4E2336F}" type="sibTrans" cxnId="{7B12D565-F3BA-4A2A-A81B-C7D9DACBCDF4}">
      <dgm:prSet/>
      <dgm:spPr/>
      <dgm:t>
        <a:bodyPr/>
        <a:lstStyle/>
        <a:p>
          <a:endParaRPr lang="en-US"/>
        </a:p>
      </dgm:t>
    </dgm:pt>
    <dgm:pt modelId="{967A22A4-F264-43F9-B9F0-5D7A7180E96C}">
      <dgm:prSet phldrT="[Text]"/>
      <dgm:spPr/>
      <dgm:t>
        <a:bodyPr/>
        <a:lstStyle/>
        <a:p>
          <a:r>
            <a:rPr lang="en-US" dirty="0" smtClean="0"/>
            <a:t>Metrics &amp; Issues Investigation</a:t>
          </a:r>
          <a:endParaRPr lang="en-US" dirty="0"/>
        </a:p>
      </dgm:t>
    </dgm:pt>
    <dgm:pt modelId="{C5614C65-7E27-4F12-96BF-B11CAD753A72}" type="parTrans" cxnId="{D76A28CE-2C74-4EFA-9CD7-EFC25C131E84}">
      <dgm:prSet/>
      <dgm:spPr/>
      <dgm:t>
        <a:bodyPr/>
        <a:lstStyle/>
        <a:p>
          <a:endParaRPr lang="en-US"/>
        </a:p>
      </dgm:t>
    </dgm:pt>
    <dgm:pt modelId="{E19A0887-023C-41D1-8127-8FE352030EE2}" type="sibTrans" cxnId="{D76A28CE-2C74-4EFA-9CD7-EFC25C131E84}">
      <dgm:prSet/>
      <dgm:spPr/>
      <dgm:t>
        <a:bodyPr/>
        <a:lstStyle/>
        <a:p>
          <a:endParaRPr lang="en-US"/>
        </a:p>
      </dgm:t>
    </dgm:pt>
    <dgm:pt modelId="{767C994B-2081-44A7-B98E-094D7A6FDBB2}">
      <dgm:prSet phldrT="[Text]"/>
      <dgm:spPr/>
      <dgm:t>
        <a:bodyPr/>
        <a:lstStyle/>
        <a:p>
          <a:r>
            <a:rPr lang="en-US" dirty="0" smtClean="0"/>
            <a:t>Quality Rules &amp; Customization</a:t>
          </a:r>
          <a:endParaRPr lang="en-US" dirty="0"/>
        </a:p>
      </dgm:t>
    </dgm:pt>
    <dgm:pt modelId="{D971C177-39BA-4CCD-B9B5-CCDB0728AD7E}" type="parTrans" cxnId="{386D00DB-75FE-4788-8BE3-1D6D8F78C465}">
      <dgm:prSet/>
      <dgm:spPr/>
      <dgm:t>
        <a:bodyPr/>
        <a:lstStyle/>
        <a:p>
          <a:endParaRPr lang="en-US"/>
        </a:p>
      </dgm:t>
    </dgm:pt>
    <dgm:pt modelId="{E2B1C017-A7DD-447C-A64D-EB3ABC616FC8}" type="sibTrans" cxnId="{386D00DB-75FE-4788-8BE3-1D6D8F78C465}">
      <dgm:prSet/>
      <dgm:spPr/>
      <dgm:t>
        <a:bodyPr/>
        <a:lstStyle/>
        <a:p>
          <a:endParaRPr lang="en-US"/>
        </a:p>
      </dgm:t>
    </dgm:pt>
    <dgm:pt modelId="{49456D0E-EBF5-4CC6-A3C3-9A215794731B}">
      <dgm:prSet phldrT="[Text]"/>
      <dgm:spPr/>
      <dgm:t>
        <a:bodyPr/>
        <a:lstStyle/>
        <a:p>
          <a:r>
            <a:rPr lang="en-US" dirty="0" smtClean="0"/>
            <a:t>Enforce Quality Gate</a:t>
          </a:r>
          <a:endParaRPr lang="en-US" dirty="0"/>
        </a:p>
      </dgm:t>
    </dgm:pt>
    <dgm:pt modelId="{1AF44CE2-E828-4C50-8EE2-76C89F8F024B}" type="parTrans" cxnId="{8B18F207-8B02-412F-9AF2-4564C7C6406B}">
      <dgm:prSet/>
      <dgm:spPr/>
      <dgm:t>
        <a:bodyPr/>
        <a:lstStyle/>
        <a:p>
          <a:endParaRPr lang="en-US"/>
        </a:p>
      </dgm:t>
    </dgm:pt>
    <dgm:pt modelId="{AF858A53-7924-4366-B85A-8C86D795BEC2}" type="sibTrans" cxnId="{8B18F207-8B02-412F-9AF2-4564C7C6406B}">
      <dgm:prSet/>
      <dgm:spPr/>
      <dgm:t>
        <a:bodyPr/>
        <a:lstStyle/>
        <a:p>
          <a:endParaRPr lang="en-US"/>
        </a:p>
      </dgm:t>
    </dgm:pt>
    <dgm:pt modelId="{93B3DEEA-7317-47C4-9117-94DD0B7150CA}">
      <dgm:prSet phldrT="[Text]"/>
      <dgm:spPr/>
      <dgm:t>
        <a:bodyPr/>
        <a:lstStyle/>
        <a:p>
          <a:r>
            <a:rPr lang="en-US" dirty="0" smtClean="0"/>
            <a:t>Project History</a:t>
          </a:r>
          <a:endParaRPr lang="en-US" dirty="0"/>
        </a:p>
      </dgm:t>
    </dgm:pt>
    <dgm:pt modelId="{94ED46C3-A8C7-48A5-87FC-F631E8AA54F7}" type="parTrans" cxnId="{18C10B3E-00DB-4634-9900-93193BA716CF}">
      <dgm:prSet/>
      <dgm:spPr/>
      <dgm:t>
        <a:bodyPr/>
        <a:lstStyle/>
        <a:p>
          <a:endParaRPr lang="en-US"/>
        </a:p>
      </dgm:t>
    </dgm:pt>
    <dgm:pt modelId="{BBB091C2-3000-43D4-AAA5-49E790B241C3}" type="sibTrans" cxnId="{18C10B3E-00DB-4634-9900-93193BA716CF}">
      <dgm:prSet/>
      <dgm:spPr/>
      <dgm:t>
        <a:bodyPr/>
        <a:lstStyle/>
        <a:p>
          <a:endParaRPr lang="en-US"/>
        </a:p>
      </dgm:t>
    </dgm:pt>
    <dgm:pt modelId="{7F34F27C-851C-45AB-BB79-910F367E52ED}">
      <dgm:prSet phldrT="[Text]"/>
      <dgm:spPr/>
      <dgm:t>
        <a:bodyPr/>
        <a:lstStyle/>
        <a:p>
          <a:r>
            <a:rPr lang="en-US" dirty="0" smtClean="0"/>
            <a:t>Administration &amp; Project Management</a:t>
          </a:r>
          <a:endParaRPr lang="en-US" dirty="0"/>
        </a:p>
      </dgm:t>
    </dgm:pt>
    <dgm:pt modelId="{5194FEC7-29EB-49D3-BCAA-B406760AF7F7}" type="parTrans" cxnId="{A0975BE7-202A-4E15-BB06-FC7245500634}">
      <dgm:prSet/>
      <dgm:spPr/>
      <dgm:t>
        <a:bodyPr/>
        <a:lstStyle/>
        <a:p>
          <a:endParaRPr lang="en-US"/>
        </a:p>
      </dgm:t>
    </dgm:pt>
    <dgm:pt modelId="{B06CA13F-D23D-407B-806A-FFC2ED3D0F44}" type="sibTrans" cxnId="{A0975BE7-202A-4E15-BB06-FC7245500634}">
      <dgm:prSet/>
      <dgm:spPr/>
      <dgm:t>
        <a:bodyPr/>
        <a:lstStyle/>
        <a:p>
          <a:endParaRPr lang="en-US"/>
        </a:p>
      </dgm:t>
    </dgm:pt>
    <dgm:pt modelId="{CB8C1C2A-11FF-40C1-953B-708809FCFA17}">
      <dgm:prSet phldrT="[Text]"/>
      <dgm:spPr/>
      <dgm:t>
        <a:bodyPr/>
        <a:lstStyle/>
        <a:p>
          <a:r>
            <a:rPr lang="en-US" dirty="0" smtClean="0"/>
            <a:t>Continuous Code Inspection</a:t>
          </a:r>
          <a:endParaRPr lang="en-US" dirty="0"/>
        </a:p>
      </dgm:t>
    </dgm:pt>
    <dgm:pt modelId="{2EAE5FC3-1705-46B5-B591-25BD7A1C8963}" type="parTrans" cxnId="{D5320D6F-DD77-497E-9E1C-10B51710A434}">
      <dgm:prSet/>
      <dgm:spPr/>
      <dgm:t>
        <a:bodyPr/>
        <a:lstStyle/>
        <a:p>
          <a:endParaRPr lang="en-US"/>
        </a:p>
      </dgm:t>
    </dgm:pt>
    <dgm:pt modelId="{3A5E4F7E-21BE-4463-8348-4B84181A45F2}" type="sibTrans" cxnId="{D5320D6F-DD77-497E-9E1C-10B51710A434}">
      <dgm:prSet/>
      <dgm:spPr/>
      <dgm:t>
        <a:bodyPr/>
        <a:lstStyle/>
        <a:p>
          <a:endParaRPr lang="en-US"/>
        </a:p>
      </dgm:t>
    </dgm:pt>
    <dgm:pt modelId="{E647BE4F-1E46-4BF8-B1FD-C484BA35668F}" type="pres">
      <dgm:prSet presAssocID="{647D1C49-093F-42E9-B357-6AB2E4994480}" presName="Name0" presStyleCnt="0">
        <dgm:presLayoutVars>
          <dgm:chMax val="1"/>
          <dgm:chPref val="1"/>
          <dgm:dir/>
          <dgm:animOne val="branch"/>
          <dgm:animLvl val="lvl"/>
        </dgm:presLayoutVars>
      </dgm:prSet>
      <dgm:spPr/>
      <dgm:t>
        <a:bodyPr/>
        <a:lstStyle/>
        <a:p>
          <a:endParaRPr lang="en-US"/>
        </a:p>
      </dgm:t>
    </dgm:pt>
    <dgm:pt modelId="{D659283D-5EEF-43C8-ABD0-A29ACE2FF052}" type="pres">
      <dgm:prSet presAssocID="{0039EF1D-0DBB-4312-90B0-D0C3591C48E5}" presName="Parent" presStyleLbl="node0" presStyleIdx="0" presStyleCnt="1">
        <dgm:presLayoutVars>
          <dgm:chMax val="6"/>
          <dgm:chPref val="6"/>
        </dgm:presLayoutVars>
      </dgm:prSet>
      <dgm:spPr/>
      <dgm:t>
        <a:bodyPr/>
        <a:lstStyle/>
        <a:p>
          <a:endParaRPr lang="en-US"/>
        </a:p>
      </dgm:t>
    </dgm:pt>
    <dgm:pt modelId="{F2EE4A1E-4EEA-429B-942E-E5C13890B8EB}" type="pres">
      <dgm:prSet presAssocID="{967A22A4-F264-43F9-B9F0-5D7A7180E96C}" presName="Accent1" presStyleCnt="0"/>
      <dgm:spPr/>
    </dgm:pt>
    <dgm:pt modelId="{85DFF5B5-393C-4037-867F-1DEE6056A9B2}" type="pres">
      <dgm:prSet presAssocID="{967A22A4-F264-43F9-B9F0-5D7A7180E96C}" presName="Accent" presStyleLbl="bgShp" presStyleIdx="0" presStyleCnt="6"/>
      <dgm:spPr/>
    </dgm:pt>
    <dgm:pt modelId="{8C26C0F6-BF81-488E-A631-79D0D7C002C2}" type="pres">
      <dgm:prSet presAssocID="{967A22A4-F264-43F9-B9F0-5D7A7180E96C}" presName="Child1" presStyleLbl="node1" presStyleIdx="0" presStyleCnt="6">
        <dgm:presLayoutVars>
          <dgm:chMax val="0"/>
          <dgm:chPref val="0"/>
          <dgm:bulletEnabled val="1"/>
        </dgm:presLayoutVars>
      </dgm:prSet>
      <dgm:spPr/>
      <dgm:t>
        <a:bodyPr/>
        <a:lstStyle/>
        <a:p>
          <a:endParaRPr lang="en-US"/>
        </a:p>
      </dgm:t>
    </dgm:pt>
    <dgm:pt modelId="{6E095ED6-FE6E-4230-80F6-2718730B47EC}" type="pres">
      <dgm:prSet presAssocID="{767C994B-2081-44A7-B98E-094D7A6FDBB2}" presName="Accent2" presStyleCnt="0"/>
      <dgm:spPr/>
    </dgm:pt>
    <dgm:pt modelId="{42AD8C4F-18F2-475C-99A4-946495ACCE90}" type="pres">
      <dgm:prSet presAssocID="{767C994B-2081-44A7-B98E-094D7A6FDBB2}" presName="Accent" presStyleLbl="bgShp" presStyleIdx="1" presStyleCnt="6"/>
      <dgm:spPr/>
    </dgm:pt>
    <dgm:pt modelId="{ADBEC91E-9965-4591-8828-D564FC6232D0}" type="pres">
      <dgm:prSet presAssocID="{767C994B-2081-44A7-B98E-094D7A6FDBB2}" presName="Child2" presStyleLbl="node1" presStyleIdx="1" presStyleCnt="6">
        <dgm:presLayoutVars>
          <dgm:chMax val="0"/>
          <dgm:chPref val="0"/>
          <dgm:bulletEnabled val="1"/>
        </dgm:presLayoutVars>
      </dgm:prSet>
      <dgm:spPr/>
      <dgm:t>
        <a:bodyPr/>
        <a:lstStyle/>
        <a:p>
          <a:endParaRPr lang="en-US"/>
        </a:p>
      </dgm:t>
    </dgm:pt>
    <dgm:pt modelId="{2A1AC4EA-8133-4BCA-BB56-17912AC09A02}" type="pres">
      <dgm:prSet presAssocID="{49456D0E-EBF5-4CC6-A3C3-9A215794731B}" presName="Accent3" presStyleCnt="0"/>
      <dgm:spPr/>
    </dgm:pt>
    <dgm:pt modelId="{65643771-1E0A-4974-BDD0-66B5EEDE3057}" type="pres">
      <dgm:prSet presAssocID="{49456D0E-EBF5-4CC6-A3C3-9A215794731B}" presName="Accent" presStyleLbl="bgShp" presStyleIdx="2" presStyleCnt="6"/>
      <dgm:spPr/>
    </dgm:pt>
    <dgm:pt modelId="{13F83B00-5FC4-4854-8C66-DA9787F077BD}" type="pres">
      <dgm:prSet presAssocID="{49456D0E-EBF5-4CC6-A3C3-9A215794731B}" presName="Child3" presStyleLbl="node1" presStyleIdx="2" presStyleCnt="6">
        <dgm:presLayoutVars>
          <dgm:chMax val="0"/>
          <dgm:chPref val="0"/>
          <dgm:bulletEnabled val="1"/>
        </dgm:presLayoutVars>
      </dgm:prSet>
      <dgm:spPr/>
      <dgm:t>
        <a:bodyPr/>
        <a:lstStyle/>
        <a:p>
          <a:endParaRPr lang="en-US"/>
        </a:p>
      </dgm:t>
    </dgm:pt>
    <dgm:pt modelId="{AC33FA71-9910-4C26-83C7-BCFCB724E38B}" type="pres">
      <dgm:prSet presAssocID="{93B3DEEA-7317-47C4-9117-94DD0B7150CA}" presName="Accent4" presStyleCnt="0"/>
      <dgm:spPr/>
    </dgm:pt>
    <dgm:pt modelId="{BA93479C-359C-43DE-944F-1D4BE3445214}" type="pres">
      <dgm:prSet presAssocID="{93B3DEEA-7317-47C4-9117-94DD0B7150CA}" presName="Accent" presStyleLbl="bgShp" presStyleIdx="3" presStyleCnt="6"/>
      <dgm:spPr/>
    </dgm:pt>
    <dgm:pt modelId="{E1359CAD-92DE-4571-B832-7C6D629A1BD0}" type="pres">
      <dgm:prSet presAssocID="{93B3DEEA-7317-47C4-9117-94DD0B7150CA}" presName="Child4" presStyleLbl="node1" presStyleIdx="3" presStyleCnt="6">
        <dgm:presLayoutVars>
          <dgm:chMax val="0"/>
          <dgm:chPref val="0"/>
          <dgm:bulletEnabled val="1"/>
        </dgm:presLayoutVars>
      </dgm:prSet>
      <dgm:spPr/>
      <dgm:t>
        <a:bodyPr/>
        <a:lstStyle/>
        <a:p>
          <a:endParaRPr lang="en-US"/>
        </a:p>
      </dgm:t>
    </dgm:pt>
    <dgm:pt modelId="{7C4FC6B5-10D3-4D25-AF94-D0C9DB992556}" type="pres">
      <dgm:prSet presAssocID="{7F34F27C-851C-45AB-BB79-910F367E52ED}" presName="Accent5" presStyleCnt="0"/>
      <dgm:spPr/>
    </dgm:pt>
    <dgm:pt modelId="{123E02DE-C641-40F8-82BA-BAF9728F1222}" type="pres">
      <dgm:prSet presAssocID="{7F34F27C-851C-45AB-BB79-910F367E52ED}" presName="Accent" presStyleLbl="bgShp" presStyleIdx="4" presStyleCnt="6"/>
      <dgm:spPr/>
    </dgm:pt>
    <dgm:pt modelId="{EAC6EDCE-A258-4A23-A96C-B7503952B883}" type="pres">
      <dgm:prSet presAssocID="{7F34F27C-851C-45AB-BB79-910F367E52ED}" presName="Child5" presStyleLbl="node1" presStyleIdx="4" presStyleCnt="6">
        <dgm:presLayoutVars>
          <dgm:chMax val="0"/>
          <dgm:chPref val="0"/>
          <dgm:bulletEnabled val="1"/>
        </dgm:presLayoutVars>
      </dgm:prSet>
      <dgm:spPr/>
      <dgm:t>
        <a:bodyPr/>
        <a:lstStyle/>
        <a:p>
          <a:endParaRPr lang="en-US"/>
        </a:p>
      </dgm:t>
    </dgm:pt>
    <dgm:pt modelId="{92089DC7-88EA-4EE4-B326-844A0207D411}" type="pres">
      <dgm:prSet presAssocID="{CB8C1C2A-11FF-40C1-953B-708809FCFA17}" presName="Accent6" presStyleCnt="0"/>
      <dgm:spPr/>
    </dgm:pt>
    <dgm:pt modelId="{30075A38-31EB-4878-A046-7267B61D2776}" type="pres">
      <dgm:prSet presAssocID="{CB8C1C2A-11FF-40C1-953B-708809FCFA17}" presName="Accent" presStyleLbl="bgShp" presStyleIdx="5" presStyleCnt="6"/>
      <dgm:spPr/>
    </dgm:pt>
    <dgm:pt modelId="{8DD6CABD-53E2-4FEE-87A0-F0D0D9265A70}" type="pres">
      <dgm:prSet presAssocID="{CB8C1C2A-11FF-40C1-953B-708809FCFA17}" presName="Child6" presStyleLbl="node1" presStyleIdx="5" presStyleCnt="6">
        <dgm:presLayoutVars>
          <dgm:chMax val="0"/>
          <dgm:chPref val="0"/>
          <dgm:bulletEnabled val="1"/>
        </dgm:presLayoutVars>
      </dgm:prSet>
      <dgm:spPr/>
      <dgm:t>
        <a:bodyPr/>
        <a:lstStyle/>
        <a:p>
          <a:endParaRPr lang="en-US"/>
        </a:p>
      </dgm:t>
    </dgm:pt>
  </dgm:ptLst>
  <dgm:cxnLst>
    <dgm:cxn modelId="{D5320D6F-DD77-497E-9E1C-10B51710A434}" srcId="{0039EF1D-0DBB-4312-90B0-D0C3591C48E5}" destId="{CB8C1C2A-11FF-40C1-953B-708809FCFA17}" srcOrd="5" destOrd="0" parTransId="{2EAE5FC3-1705-46B5-B591-25BD7A1C8963}" sibTransId="{3A5E4F7E-21BE-4463-8348-4B84181A45F2}"/>
    <dgm:cxn modelId="{7B12D565-F3BA-4A2A-A81B-C7D9DACBCDF4}" srcId="{647D1C49-093F-42E9-B357-6AB2E4994480}" destId="{0039EF1D-0DBB-4312-90B0-D0C3591C48E5}" srcOrd="0" destOrd="0" parTransId="{4301B693-17B7-4C20-BFEE-5FA39FF7CF40}" sibTransId="{391EE0F2-E938-4D4B-9CAF-DBF3F4E2336F}"/>
    <dgm:cxn modelId="{ACABD0D8-DA65-4656-AFBF-55B0B91A4C3E}" type="presOf" srcId="{967A22A4-F264-43F9-B9F0-5D7A7180E96C}" destId="{8C26C0F6-BF81-488E-A631-79D0D7C002C2}" srcOrd="0" destOrd="0" presId="urn:microsoft.com/office/officeart/2011/layout/HexagonRadial"/>
    <dgm:cxn modelId="{8B18F207-8B02-412F-9AF2-4564C7C6406B}" srcId="{0039EF1D-0DBB-4312-90B0-D0C3591C48E5}" destId="{49456D0E-EBF5-4CC6-A3C3-9A215794731B}" srcOrd="2" destOrd="0" parTransId="{1AF44CE2-E828-4C50-8EE2-76C89F8F024B}" sibTransId="{AF858A53-7924-4366-B85A-8C86D795BEC2}"/>
    <dgm:cxn modelId="{65D3FC8C-A61D-4D0E-A2A9-D9CCE534444F}" type="presOf" srcId="{93B3DEEA-7317-47C4-9117-94DD0B7150CA}" destId="{E1359CAD-92DE-4571-B832-7C6D629A1BD0}" srcOrd="0" destOrd="0" presId="urn:microsoft.com/office/officeart/2011/layout/HexagonRadial"/>
    <dgm:cxn modelId="{18C10B3E-00DB-4634-9900-93193BA716CF}" srcId="{0039EF1D-0DBB-4312-90B0-D0C3591C48E5}" destId="{93B3DEEA-7317-47C4-9117-94DD0B7150CA}" srcOrd="3" destOrd="0" parTransId="{94ED46C3-A8C7-48A5-87FC-F631E8AA54F7}" sibTransId="{BBB091C2-3000-43D4-AAA5-49E790B241C3}"/>
    <dgm:cxn modelId="{A0975BE7-202A-4E15-BB06-FC7245500634}" srcId="{0039EF1D-0DBB-4312-90B0-D0C3591C48E5}" destId="{7F34F27C-851C-45AB-BB79-910F367E52ED}" srcOrd="4" destOrd="0" parTransId="{5194FEC7-29EB-49D3-BCAA-B406760AF7F7}" sibTransId="{B06CA13F-D23D-407B-806A-FFC2ED3D0F44}"/>
    <dgm:cxn modelId="{361EC071-B78B-406C-A964-4085FC11CC7F}" type="presOf" srcId="{647D1C49-093F-42E9-B357-6AB2E4994480}" destId="{E647BE4F-1E46-4BF8-B1FD-C484BA35668F}" srcOrd="0" destOrd="0" presId="urn:microsoft.com/office/officeart/2011/layout/HexagonRadial"/>
    <dgm:cxn modelId="{62349A2C-33D9-4EB5-AC8D-3C1969C64AB2}" type="presOf" srcId="{CB8C1C2A-11FF-40C1-953B-708809FCFA17}" destId="{8DD6CABD-53E2-4FEE-87A0-F0D0D9265A70}" srcOrd="0" destOrd="0" presId="urn:microsoft.com/office/officeart/2011/layout/HexagonRadial"/>
    <dgm:cxn modelId="{1E38FB41-A28C-4224-8C97-8D069AD29A7B}" type="presOf" srcId="{49456D0E-EBF5-4CC6-A3C3-9A215794731B}" destId="{13F83B00-5FC4-4854-8C66-DA9787F077BD}" srcOrd="0" destOrd="0" presId="urn:microsoft.com/office/officeart/2011/layout/HexagonRadial"/>
    <dgm:cxn modelId="{AD9AA07B-A407-4509-81A8-758A35B58935}" type="presOf" srcId="{7F34F27C-851C-45AB-BB79-910F367E52ED}" destId="{EAC6EDCE-A258-4A23-A96C-B7503952B883}" srcOrd="0" destOrd="0" presId="urn:microsoft.com/office/officeart/2011/layout/HexagonRadial"/>
    <dgm:cxn modelId="{5AE21106-7E59-4D63-A7B3-E16715D43A0C}" type="presOf" srcId="{767C994B-2081-44A7-B98E-094D7A6FDBB2}" destId="{ADBEC91E-9965-4591-8828-D564FC6232D0}" srcOrd="0" destOrd="0" presId="urn:microsoft.com/office/officeart/2011/layout/HexagonRadial"/>
    <dgm:cxn modelId="{9B429BF4-675C-4E64-B6A3-F112312575C2}" type="presOf" srcId="{0039EF1D-0DBB-4312-90B0-D0C3591C48E5}" destId="{D659283D-5EEF-43C8-ABD0-A29ACE2FF052}" srcOrd="0" destOrd="0" presId="urn:microsoft.com/office/officeart/2011/layout/HexagonRadial"/>
    <dgm:cxn modelId="{D76A28CE-2C74-4EFA-9CD7-EFC25C131E84}" srcId="{0039EF1D-0DBB-4312-90B0-D0C3591C48E5}" destId="{967A22A4-F264-43F9-B9F0-5D7A7180E96C}" srcOrd="0" destOrd="0" parTransId="{C5614C65-7E27-4F12-96BF-B11CAD753A72}" sibTransId="{E19A0887-023C-41D1-8127-8FE352030EE2}"/>
    <dgm:cxn modelId="{386D00DB-75FE-4788-8BE3-1D6D8F78C465}" srcId="{0039EF1D-0DBB-4312-90B0-D0C3591C48E5}" destId="{767C994B-2081-44A7-B98E-094D7A6FDBB2}" srcOrd="1" destOrd="0" parTransId="{D971C177-39BA-4CCD-B9B5-CCDB0728AD7E}" sibTransId="{E2B1C017-A7DD-447C-A64D-EB3ABC616FC8}"/>
    <dgm:cxn modelId="{95E403C0-1176-4D6E-BBFE-A3A9F8C6CB86}" type="presParOf" srcId="{E647BE4F-1E46-4BF8-B1FD-C484BA35668F}" destId="{D659283D-5EEF-43C8-ABD0-A29ACE2FF052}" srcOrd="0" destOrd="0" presId="urn:microsoft.com/office/officeart/2011/layout/HexagonRadial"/>
    <dgm:cxn modelId="{55082734-86E0-4ED8-8EB0-8F03F413D5C7}" type="presParOf" srcId="{E647BE4F-1E46-4BF8-B1FD-C484BA35668F}" destId="{F2EE4A1E-4EEA-429B-942E-E5C13890B8EB}" srcOrd="1" destOrd="0" presId="urn:microsoft.com/office/officeart/2011/layout/HexagonRadial"/>
    <dgm:cxn modelId="{842F67B4-45AC-41A9-BF1B-C6B24F11F643}" type="presParOf" srcId="{F2EE4A1E-4EEA-429B-942E-E5C13890B8EB}" destId="{85DFF5B5-393C-4037-867F-1DEE6056A9B2}" srcOrd="0" destOrd="0" presId="urn:microsoft.com/office/officeart/2011/layout/HexagonRadial"/>
    <dgm:cxn modelId="{A879A257-6142-4847-9DAA-DC1EE1F2F99D}" type="presParOf" srcId="{E647BE4F-1E46-4BF8-B1FD-C484BA35668F}" destId="{8C26C0F6-BF81-488E-A631-79D0D7C002C2}" srcOrd="2" destOrd="0" presId="urn:microsoft.com/office/officeart/2011/layout/HexagonRadial"/>
    <dgm:cxn modelId="{59C82F52-3995-45E0-AA1A-4A8BBEAD33AD}" type="presParOf" srcId="{E647BE4F-1E46-4BF8-B1FD-C484BA35668F}" destId="{6E095ED6-FE6E-4230-80F6-2718730B47EC}" srcOrd="3" destOrd="0" presId="urn:microsoft.com/office/officeart/2011/layout/HexagonRadial"/>
    <dgm:cxn modelId="{BF8DB1B2-4AF8-42E9-8E5A-2B1FDFF42A9E}" type="presParOf" srcId="{6E095ED6-FE6E-4230-80F6-2718730B47EC}" destId="{42AD8C4F-18F2-475C-99A4-946495ACCE90}" srcOrd="0" destOrd="0" presId="urn:microsoft.com/office/officeart/2011/layout/HexagonRadial"/>
    <dgm:cxn modelId="{D0D87C5F-5E7E-4316-885C-BA26B997CAA6}" type="presParOf" srcId="{E647BE4F-1E46-4BF8-B1FD-C484BA35668F}" destId="{ADBEC91E-9965-4591-8828-D564FC6232D0}" srcOrd="4" destOrd="0" presId="urn:microsoft.com/office/officeart/2011/layout/HexagonRadial"/>
    <dgm:cxn modelId="{B1554A21-5012-4226-A155-AFB94DBDF140}" type="presParOf" srcId="{E647BE4F-1E46-4BF8-B1FD-C484BA35668F}" destId="{2A1AC4EA-8133-4BCA-BB56-17912AC09A02}" srcOrd="5" destOrd="0" presId="urn:microsoft.com/office/officeart/2011/layout/HexagonRadial"/>
    <dgm:cxn modelId="{FCEE89EB-5986-4B90-B390-72F376B5A646}" type="presParOf" srcId="{2A1AC4EA-8133-4BCA-BB56-17912AC09A02}" destId="{65643771-1E0A-4974-BDD0-66B5EEDE3057}" srcOrd="0" destOrd="0" presId="urn:microsoft.com/office/officeart/2011/layout/HexagonRadial"/>
    <dgm:cxn modelId="{3EA39716-E6B7-4805-975C-5BE3107EE07D}" type="presParOf" srcId="{E647BE4F-1E46-4BF8-B1FD-C484BA35668F}" destId="{13F83B00-5FC4-4854-8C66-DA9787F077BD}" srcOrd="6" destOrd="0" presId="urn:microsoft.com/office/officeart/2011/layout/HexagonRadial"/>
    <dgm:cxn modelId="{41E2BFA8-901C-4C27-9178-C1991529F979}" type="presParOf" srcId="{E647BE4F-1E46-4BF8-B1FD-C484BA35668F}" destId="{AC33FA71-9910-4C26-83C7-BCFCB724E38B}" srcOrd="7" destOrd="0" presId="urn:microsoft.com/office/officeart/2011/layout/HexagonRadial"/>
    <dgm:cxn modelId="{F43AC115-6DFE-465B-8C15-97CA5D4752FD}" type="presParOf" srcId="{AC33FA71-9910-4C26-83C7-BCFCB724E38B}" destId="{BA93479C-359C-43DE-944F-1D4BE3445214}" srcOrd="0" destOrd="0" presId="urn:microsoft.com/office/officeart/2011/layout/HexagonRadial"/>
    <dgm:cxn modelId="{5C3AB886-1259-427D-AC00-048CE29BEC30}" type="presParOf" srcId="{E647BE4F-1E46-4BF8-B1FD-C484BA35668F}" destId="{E1359CAD-92DE-4571-B832-7C6D629A1BD0}" srcOrd="8" destOrd="0" presId="urn:microsoft.com/office/officeart/2011/layout/HexagonRadial"/>
    <dgm:cxn modelId="{F6566510-F051-44F0-A7B0-35A94FD55948}" type="presParOf" srcId="{E647BE4F-1E46-4BF8-B1FD-C484BA35668F}" destId="{7C4FC6B5-10D3-4D25-AF94-D0C9DB992556}" srcOrd="9" destOrd="0" presId="urn:microsoft.com/office/officeart/2011/layout/HexagonRadial"/>
    <dgm:cxn modelId="{1A6FE25D-5B56-48BB-8FAB-B15FB0935A67}" type="presParOf" srcId="{7C4FC6B5-10D3-4D25-AF94-D0C9DB992556}" destId="{123E02DE-C641-40F8-82BA-BAF9728F1222}" srcOrd="0" destOrd="0" presId="urn:microsoft.com/office/officeart/2011/layout/HexagonRadial"/>
    <dgm:cxn modelId="{084878FC-A509-40A0-A99F-04F8EF6AB92D}" type="presParOf" srcId="{E647BE4F-1E46-4BF8-B1FD-C484BA35668F}" destId="{EAC6EDCE-A258-4A23-A96C-B7503952B883}" srcOrd="10" destOrd="0" presId="urn:microsoft.com/office/officeart/2011/layout/HexagonRadial"/>
    <dgm:cxn modelId="{41CCE53B-175C-487A-8B74-D8C3C60871E7}" type="presParOf" srcId="{E647BE4F-1E46-4BF8-B1FD-C484BA35668F}" destId="{92089DC7-88EA-4EE4-B326-844A0207D411}" srcOrd="11" destOrd="0" presId="urn:microsoft.com/office/officeart/2011/layout/HexagonRadial"/>
    <dgm:cxn modelId="{293BC506-E2BC-4581-84A1-6CFD303F9513}" type="presParOf" srcId="{92089DC7-88EA-4EE4-B326-844A0207D411}" destId="{30075A38-31EB-4878-A046-7267B61D2776}" srcOrd="0" destOrd="0" presId="urn:microsoft.com/office/officeart/2011/layout/HexagonRadial"/>
    <dgm:cxn modelId="{5DA774D3-AA13-476C-A80B-F934FE0659C8}" type="presParOf" srcId="{E647BE4F-1E46-4BF8-B1FD-C484BA35668F}" destId="{8DD6CABD-53E2-4FEE-87A0-F0D0D9265A70}"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81AC9-71B9-41C9-AAB9-CEF79E88D165}">
      <dsp:nvSpPr>
        <dsp:cNvPr id="0" name=""/>
        <dsp:cNvSpPr/>
      </dsp:nvSpPr>
      <dsp:spPr>
        <a:xfrm rot="5400000">
          <a:off x="-210084" y="210813"/>
          <a:ext cx="1400561" cy="980393"/>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2"/>
              </a:solidFill>
            </a:rPr>
            <a:t>SONARQUBE 2006-2007</a:t>
          </a:r>
          <a:endParaRPr lang="en-US" sz="1000" b="1" kern="1200" dirty="0">
            <a:solidFill>
              <a:schemeClr val="tx2"/>
            </a:solidFill>
          </a:endParaRPr>
        </a:p>
      </dsp:txBody>
      <dsp:txXfrm rot="-5400000">
        <a:off x="1" y="490926"/>
        <a:ext cx="980393" cy="420168"/>
      </dsp:txXfrm>
    </dsp:sp>
    <dsp:sp modelId="{DC51223E-BAE6-48AE-937D-E65C04C3A12A}">
      <dsp:nvSpPr>
        <dsp:cNvPr id="0" name=""/>
        <dsp:cNvSpPr/>
      </dsp:nvSpPr>
      <dsp:spPr>
        <a:xfrm rot="5400000">
          <a:off x="3382898" y="-2401775"/>
          <a:ext cx="910365" cy="5715374"/>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b="1" i="0" kern="1200" dirty="0" smtClean="0"/>
            <a:t>Freddy Mallet </a:t>
          </a:r>
          <a:r>
            <a:rPr lang="en-US" sz="900" b="0" i="0" kern="1200" dirty="0" smtClean="0"/>
            <a:t>realizes that code quality management &amp; idea of Automated Code Review is not addressed by products</a:t>
          </a:r>
          <a:endParaRPr lang="en-US" sz="900" kern="1200" dirty="0"/>
        </a:p>
        <a:p>
          <a:pPr marL="57150" lvl="1" indent="-57150" algn="l" defTabSz="400050">
            <a:lnSpc>
              <a:spcPct val="90000"/>
            </a:lnSpc>
            <a:spcBef>
              <a:spcPct val="0"/>
            </a:spcBef>
            <a:spcAft>
              <a:spcPct val="15000"/>
            </a:spcAft>
            <a:buChar char="••"/>
          </a:pPr>
          <a:r>
            <a:rPr lang="en-US" sz="900" b="1" i="0" kern="1200" dirty="0" smtClean="0"/>
            <a:t>Simon Brandhof </a:t>
          </a:r>
          <a:r>
            <a:rPr lang="en-US" sz="900" b="0" i="0" kern="1200" dirty="0" smtClean="0"/>
            <a:t>starts developing the Sonar platform by integrating best-of-breed open source tools for Java.</a:t>
          </a:r>
          <a:endParaRPr lang="en-US" sz="900" kern="1200" dirty="0"/>
        </a:p>
        <a:p>
          <a:pPr marL="57150" lvl="1" indent="-57150" algn="l" defTabSz="400050">
            <a:lnSpc>
              <a:spcPct val="90000"/>
            </a:lnSpc>
            <a:spcBef>
              <a:spcPct val="0"/>
            </a:spcBef>
            <a:spcAft>
              <a:spcPct val="15000"/>
            </a:spcAft>
            <a:buChar char="••"/>
          </a:pPr>
          <a:r>
            <a:rPr lang="en-US" sz="900" b="0" i="0" kern="1200" dirty="0" smtClean="0"/>
            <a:t>The two of them are joined in September 2007 by </a:t>
          </a:r>
          <a:r>
            <a:rPr lang="en-US" sz="900" b="1" i="0" kern="1200" dirty="0" smtClean="0"/>
            <a:t>Olivier Gaudin</a:t>
          </a:r>
          <a:r>
            <a:rPr lang="en-US" sz="900" b="0" i="0" kern="1200" dirty="0" smtClean="0"/>
            <a:t>, who was enthused by the Sonar platform’s vision and starts contributing to it.</a:t>
          </a:r>
          <a:endParaRPr lang="en-US" sz="900" kern="1200" dirty="0"/>
        </a:p>
      </dsp:txBody>
      <dsp:txXfrm rot="-5400000">
        <a:off x="980394" y="45169"/>
        <a:ext cx="5670934" cy="821485"/>
      </dsp:txXfrm>
    </dsp:sp>
    <dsp:sp modelId="{D6CC122F-C983-4B6F-B13F-7B0D86522FBF}">
      <dsp:nvSpPr>
        <dsp:cNvPr id="0" name=""/>
        <dsp:cNvSpPr/>
      </dsp:nvSpPr>
      <dsp:spPr>
        <a:xfrm rot="5400000">
          <a:off x="-210084" y="1414418"/>
          <a:ext cx="1400561" cy="980393"/>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2"/>
              </a:solidFill>
            </a:rPr>
            <a:t>SONARLINT 2008</a:t>
          </a:r>
          <a:endParaRPr lang="en-US" sz="1000" b="1" kern="1200" dirty="0">
            <a:solidFill>
              <a:schemeClr val="tx2"/>
            </a:solidFill>
          </a:endParaRPr>
        </a:p>
      </dsp:txBody>
      <dsp:txXfrm rot="-5400000">
        <a:off x="1" y="1694531"/>
        <a:ext cx="980393" cy="420168"/>
      </dsp:txXfrm>
    </dsp:sp>
    <dsp:sp modelId="{46E90DF2-A77F-48AA-A3BF-A7B0FE96BF31}">
      <dsp:nvSpPr>
        <dsp:cNvPr id="0" name=""/>
        <dsp:cNvSpPr/>
      </dsp:nvSpPr>
      <dsp:spPr>
        <a:xfrm rot="5400000">
          <a:off x="3382898" y="-1198170"/>
          <a:ext cx="910365" cy="5715374"/>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b="1" kern="1200" dirty="0" smtClean="0"/>
            <a:t>SonarLint</a:t>
          </a:r>
          <a:r>
            <a:rPr lang="en-US" sz="900" kern="1200" dirty="0" smtClean="0"/>
            <a:t> was launched in 2008 as </a:t>
          </a:r>
          <a:r>
            <a:rPr lang="en-US" sz="900" b="0" i="0" kern="1200" dirty="0" smtClean="0"/>
            <a:t>a free IDE extension for static analysis.</a:t>
          </a:r>
          <a:endParaRPr lang="en-US" sz="900" kern="1200" dirty="0"/>
        </a:p>
        <a:p>
          <a:pPr marL="57150" lvl="1" indent="-57150" algn="l" defTabSz="400050">
            <a:lnSpc>
              <a:spcPct val="90000"/>
            </a:lnSpc>
            <a:spcBef>
              <a:spcPct val="0"/>
            </a:spcBef>
            <a:spcAft>
              <a:spcPct val="15000"/>
            </a:spcAft>
            <a:buChar char="••"/>
          </a:pPr>
          <a:r>
            <a:rPr lang="en-US" sz="900" kern="1200" dirty="0" smtClean="0"/>
            <a:t>SonarLint supports the IDE’s such as Eclipse, IntelliJ, Visual Studio &amp; VS Code</a:t>
          </a:r>
          <a:endParaRPr lang="en-US" sz="900" kern="1200" dirty="0"/>
        </a:p>
      </dsp:txBody>
      <dsp:txXfrm rot="-5400000">
        <a:off x="980394" y="1248774"/>
        <a:ext cx="5670934" cy="821485"/>
      </dsp:txXfrm>
    </dsp:sp>
    <dsp:sp modelId="{7C052EA4-7349-4B5A-B0BD-DB568B082CE9}">
      <dsp:nvSpPr>
        <dsp:cNvPr id="0" name=""/>
        <dsp:cNvSpPr/>
      </dsp:nvSpPr>
      <dsp:spPr>
        <a:xfrm rot="5400000">
          <a:off x="-210084" y="2618023"/>
          <a:ext cx="1400561" cy="980393"/>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2"/>
              </a:solidFill>
            </a:rPr>
            <a:t>SONARCLOUD 2018</a:t>
          </a:r>
          <a:endParaRPr lang="en-US" sz="1000" b="1" kern="1200" dirty="0">
            <a:solidFill>
              <a:schemeClr val="tx2"/>
            </a:solidFill>
          </a:endParaRPr>
        </a:p>
      </dsp:txBody>
      <dsp:txXfrm rot="-5400000">
        <a:off x="1" y="2898136"/>
        <a:ext cx="980393" cy="420168"/>
      </dsp:txXfrm>
    </dsp:sp>
    <dsp:sp modelId="{2F19DC26-9F71-4DD3-B115-E13A6F8E8334}">
      <dsp:nvSpPr>
        <dsp:cNvPr id="0" name=""/>
        <dsp:cNvSpPr/>
      </dsp:nvSpPr>
      <dsp:spPr>
        <a:xfrm rot="5400000">
          <a:off x="3382898" y="5434"/>
          <a:ext cx="910365" cy="5715374"/>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smtClean="0"/>
            <a:t>SonarCloud is a cloud-based code analysis service designed to detect code quality issues in 25 different programming languages, continuously ensuring the maintainability, reliability and security of your code.</a:t>
          </a:r>
          <a:endParaRPr lang="en-US" sz="900" kern="1200" dirty="0"/>
        </a:p>
        <a:p>
          <a:pPr marL="57150" lvl="1" indent="-57150" algn="l" defTabSz="400050">
            <a:lnSpc>
              <a:spcPct val="90000"/>
            </a:lnSpc>
            <a:spcBef>
              <a:spcPct val="0"/>
            </a:spcBef>
            <a:spcAft>
              <a:spcPct val="15000"/>
            </a:spcAft>
            <a:buChar char="••"/>
          </a:pPr>
          <a:r>
            <a:rPr lang="en-US" sz="900" b="0" i="0" kern="1200" dirty="0" smtClean="0"/>
            <a:t>SonarCloud is a cloud service that works by connecting to the cloud-based code repository service that you already use such as GitHub, BitBucket Cloud, Azure DevOps Services &amp; GitLab</a:t>
          </a:r>
          <a:endParaRPr lang="en-US" sz="900" kern="1200" dirty="0"/>
        </a:p>
      </dsp:txBody>
      <dsp:txXfrm rot="-5400000">
        <a:off x="980394" y="2452378"/>
        <a:ext cx="5670934" cy="821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9283D-5EEF-43C8-ABD0-A29ACE2FF052}">
      <dsp:nvSpPr>
        <dsp:cNvPr id="0" name=""/>
        <dsp:cNvSpPr/>
      </dsp:nvSpPr>
      <dsp:spPr>
        <a:xfrm>
          <a:off x="2593575" y="1124765"/>
          <a:ext cx="1429625" cy="123668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SonarQube</a:t>
          </a:r>
          <a:endParaRPr lang="en-US" sz="900" kern="1200" dirty="0"/>
        </a:p>
      </dsp:txBody>
      <dsp:txXfrm>
        <a:off x="2830484" y="1329701"/>
        <a:ext cx="955807" cy="826812"/>
      </dsp:txXfrm>
    </dsp:sp>
    <dsp:sp modelId="{42AD8C4F-18F2-475C-99A4-946495ACCE90}">
      <dsp:nvSpPr>
        <dsp:cNvPr id="0" name=""/>
        <dsp:cNvSpPr/>
      </dsp:nvSpPr>
      <dsp:spPr>
        <a:xfrm>
          <a:off x="3488796" y="533095"/>
          <a:ext cx="539393" cy="4647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26C0F6-BF81-488E-A631-79D0D7C002C2}">
      <dsp:nvSpPr>
        <dsp:cNvPr id="0" name=""/>
        <dsp:cNvSpPr/>
      </dsp:nvSpPr>
      <dsp:spPr>
        <a:xfrm>
          <a:off x="2725264" y="0"/>
          <a:ext cx="1171568" cy="101354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Metrics &amp; Issues Investigation</a:t>
          </a:r>
          <a:endParaRPr lang="en-US" sz="900" kern="1200" dirty="0"/>
        </a:p>
      </dsp:txBody>
      <dsp:txXfrm>
        <a:off x="2919418" y="167966"/>
        <a:ext cx="783260" cy="677612"/>
      </dsp:txXfrm>
    </dsp:sp>
    <dsp:sp modelId="{65643771-1E0A-4974-BDD0-66B5EEDE3057}">
      <dsp:nvSpPr>
        <dsp:cNvPr id="0" name=""/>
        <dsp:cNvSpPr/>
      </dsp:nvSpPr>
      <dsp:spPr>
        <a:xfrm>
          <a:off x="4118310" y="1401947"/>
          <a:ext cx="539393" cy="4647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BEC91E-9965-4591-8828-D564FC6232D0}">
      <dsp:nvSpPr>
        <dsp:cNvPr id="0" name=""/>
        <dsp:cNvSpPr/>
      </dsp:nvSpPr>
      <dsp:spPr>
        <a:xfrm>
          <a:off x="3799729" y="623397"/>
          <a:ext cx="1171568" cy="101354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Quality Rules &amp; Customization</a:t>
          </a:r>
          <a:endParaRPr lang="en-US" sz="900" kern="1200" dirty="0"/>
        </a:p>
      </dsp:txBody>
      <dsp:txXfrm>
        <a:off x="3993883" y="791363"/>
        <a:ext cx="783260" cy="677612"/>
      </dsp:txXfrm>
    </dsp:sp>
    <dsp:sp modelId="{BA93479C-359C-43DE-944F-1D4BE3445214}">
      <dsp:nvSpPr>
        <dsp:cNvPr id="0" name=""/>
        <dsp:cNvSpPr/>
      </dsp:nvSpPr>
      <dsp:spPr>
        <a:xfrm>
          <a:off x="3681009" y="2382717"/>
          <a:ext cx="539393" cy="4647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83B00-5FC4-4854-8C66-DA9787F077BD}">
      <dsp:nvSpPr>
        <dsp:cNvPr id="0" name=""/>
        <dsp:cNvSpPr/>
      </dsp:nvSpPr>
      <dsp:spPr>
        <a:xfrm>
          <a:off x="3799729" y="1848924"/>
          <a:ext cx="1171568" cy="101354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Enforce Quality Gate</a:t>
          </a:r>
          <a:endParaRPr lang="en-US" sz="900" kern="1200" dirty="0"/>
        </a:p>
      </dsp:txBody>
      <dsp:txXfrm>
        <a:off x="3993883" y="2016890"/>
        <a:ext cx="783260" cy="677612"/>
      </dsp:txXfrm>
    </dsp:sp>
    <dsp:sp modelId="{123E02DE-C641-40F8-82BA-BAF9728F1222}">
      <dsp:nvSpPr>
        <dsp:cNvPr id="0" name=""/>
        <dsp:cNvSpPr/>
      </dsp:nvSpPr>
      <dsp:spPr>
        <a:xfrm>
          <a:off x="2596236" y="2484525"/>
          <a:ext cx="539393" cy="4647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59CAD-92DE-4571-B832-7C6D629A1BD0}">
      <dsp:nvSpPr>
        <dsp:cNvPr id="0" name=""/>
        <dsp:cNvSpPr/>
      </dsp:nvSpPr>
      <dsp:spPr>
        <a:xfrm>
          <a:off x="2725264" y="2473019"/>
          <a:ext cx="1171568" cy="101354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Project History</a:t>
          </a:r>
          <a:endParaRPr lang="en-US" sz="900" kern="1200" dirty="0"/>
        </a:p>
      </dsp:txBody>
      <dsp:txXfrm>
        <a:off x="2919418" y="2640985"/>
        <a:ext cx="783260" cy="677612"/>
      </dsp:txXfrm>
    </dsp:sp>
    <dsp:sp modelId="{30075A38-31EB-4878-A046-7267B61D2776}">
      <dsp:nvSpPr>
        <dsp:cNvPr id="0" name=""/>
        <dsp:cNvSpPr/>
      </dsp:nvSpPr>
      <dsp:spPr>
        <a:xfrm>
          <a:off x="1956412" y="1616022"/>
          <a:ext cx="539393" cy="46475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6EDCE-A258-4A23-A96C-B7503952B883}">
      <dsp:nvSpPr>
        <dsp:cNvPr id="0" name=""/>
        <dsp:cNvSpPr/>
      </dsp:nvSpPr>
      <dsp:spPr>
        <a:xfrm>
          <a:off x="1645812" y="1849622"/>
          <a:ext cx="1171568" cy="101354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Administration &amp; Project Management</a:t>
          </a:r>
          <a:endParaRPr lang="en-US" sz="900" kern="1200" dirty="0"/>
        </a:p>
      </dsp:txBody>
      <dsp:txXfrm>
        <a:off x="1839966" y="2017588"/>
        <a:ext cx="783260" cy="677612"/>
      </dsp:txXfrm>
    </dsp:sp>
    <dsp:sp modelId="{8DD6CABD-53E2-4FEE-87A0-F0D0D9265A70}">
      <dsp:nvSpPr>
        <dsp:cNvPr id="0" name=""/>
        <dsp:cNvSpPr/>
      </dsp:nvSpPr>
      <dsp:spPr>
        <a:xfrm>
          <a:off x="1645812" y="622003"/>
          <a:ext cx="1171568" cy="101354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Continuous Code Inspection</a:t>
          </a:r>
          <a:endParaRPr lang="en-US" sz="900" kern="1200" dirty="0"/>
        </a:p>
      </dsp:txBody>
      <dsp:txXfrm>
        <a:off x="1839966" y="789969"/>
        <a:ext cx="783260" cy="6776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7/2/2020</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7/2/2020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663BC2-C113-4DF0-828D-49E1A236C7F8}" type="slidenum">
              <a:rPr lang="en-US" smtClean="0"/>
              <a:t>1</a:t>
            </a:fld>
            <a:endParaRPr lang="en-US" dirty="0"/>
          </a:p>
        </p:txBody>
      </p:sp>
    </p:spTree>
    <p:extLst>
      <p:ext uri="{BB962C8B-B14F-4D97-AF65-F5344CB8AC3E}">
        <p14:creationId xmlns:p14="http://schemas.microsoft.com/office/powerpoint/2010/main" val="212565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663BC2-C113-4DF0-828D-49E1A236C7F8}" type="slidenum">
              <a:rPr lang="en-US" smtClean="0"/>
              <a:t>32</a:t>
            </a:fld>
            <a:endParaRPr lang="en-US" dirty="0"/>
          </a:p>
        </p:txBody>
      </p:sp>
    </p:spTree>
    <p:extLst>
      <p:ext uri="{BB962C8B-B14F-4D97-AF65-F5344CB8AC3E}">
        <p14:creationId xmlns:p14="http://schemas.microsoft.com/office/powerpoint/2010/main" val="3354443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663BC2-C113-4DF0-828D-49E1A236C7F8}" type="slidenum">
              <a:rPr lang="en-US" smtClean="0"/>
              <a:t>33</a:t>
            </a:fld>
            <a:endParaRPr lang="en-US" dirty="0"/>
          </a:p>
        </p:txBody>
      </p:sp>
    </p:spTree>
    <p:extLst>
      <p:ext uri="{BB962C8B-B14F-4D97-AF65-F5344CB8AC3E}">
        <p14:creationId xmlns:p14="http://schemas.microsoft.com/office/powerpoint/2010/main" val="2801786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589935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43220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949839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1521777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72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89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36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1381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819156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618016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61554490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3572497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893964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38864385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089563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55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62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26807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278392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367480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781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64066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124871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09086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3" r:id="rId3"/>
    <p:sldLayoutId id="2147484189" r:id="rId4"/>
    <p:sldLayoutId id="2147484190" r:id="rId5"/>
    <p:sldLayoutId id="2147484191" r:id="rId6"/>
    <p:sldLayoutId id="2147484146" r:id="rId7"/>
    <p:sldLayoutId id="2147484144" r:id="rId8"/>
    <p:sldLayoutId id="2147484184" r:id="rId9"/>
    <p:sldLayoutId id="2147484186" r:id="rId10"/>
    <p:sldLayoutId id="2147484119" r:id="rId11"/>
    <p:sldLayoutId id="2147484193" r:id="rId12"/>
    <p:sldLayoutId id="2147484194" r:id="rId13"/>
    <p:sldLayoutId id="2147484195" r:id="rId14"/>
    <p:sldLayoutId id="2147484196" r:id="rId15"/>
    <p:sldLayoutId id="2147484100" r:id="rId16"/>
    <p:sldLayoutId id="2147484126" r:id="rId17"/>
    <p:sldLayoutId id="2147484131" r:id="rId18"/>
    <p:sldLayoutId id="2147484192" r:id="rId19"/>
    <p:sldLayoutId id="2147484200" r:id="rId20"/>
    <p:sldLayoutId id="2147484198" r:id="rId21"/>
    <p:sldLayoutId id="2147484199" r:id="rId22"/>
    <p:sldLayoutId id="2147484128" r:id="rId23"/>
    <p:sldLayoutId id="2147484130" r:id="rId24"/>
    <p:sldLayoutId id="2147484102" r:id="rId25"/>
    <p:sldLayoutId id="2147484113" r:id="rId26"/>
    <p:sldLayoutId id="2147484110" r:id="rId27"/>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sonarqube.org/downloads/"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9000/" TargetMode="Externa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hyperlink" Target="https://docs.sonarqube.org/latest/analysis/scan/sonarscanner/"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9000/" TargetMode="Externa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hyperlink" Target="https://docs.sonarqube.org/7.9/user-guide/metric-definitions/" TargetMode="Externa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hyperlink" Target="https://docs.sonarqube.org/7.9/user-guide/metric-definitions/" TargetMode="Externa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hyperlink" Target="https://docs.sonarqube.org/7.9/user-guide/metric-definitions/" TargetMode="Externa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hyperlink" Target="https://docs.sonarqube.org/7.9/user-guide/metric-definitions/" TargetMode="Externa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hyperlink" Target="https://docs.sonarqube.org/7.9/user-guide/metric-definitions/"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hyperlink" Target="https://docs.sonarqube.org/7.9/user-guide/metric-definitions/" TargetMode="External"/><Relationship Id="rId2" Type="http://schemas.openxmlformats.org/officeDocument/2006/relationships/hyperlink" Target="https://www.sonarsource.com/resources/white-papers/cognitive-complexity.html" TargetMode="Externa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www.sonarqube.org/trial-request/enterprise-edition/" TargetMode="External"/><Relationship Id="rId2" Type="http://schemas.openxmlformats.org/officeDocument/2006/relationships/hyperlink" Target="https://www.sonarqube.org/trial-request/developer-edition/"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3"/>
          </p:nvPr>
        </p:nvSpPr>
        <p:spPr>
          <a:xfrm>
            <a:off x="392897" y="4611638"/>
            <a:ext cx="4572000" cy="155448"/>
          </a:xfrm>
        </p:spPr>
        <p:txBody>
          <a:bodyPr/>
          <a:lstStyle/>
          <a:p>
            <a:r>
              <a:rPr lang="en-US" dirty="0"/>
              <a:t>© 2020 Cognizant</a:t>
            </a:r>
          </a:p>
        </p:txBody>
      </p:sp>
      <p:sp>
        <p:nvSpPr>
          <p:cNvPr id="16" name="Title 15">
            <a:extLst>
              <a:ext uri="{FF2B5EF4-FFF2-40B4-BE49-F238E27FC236}">
                <a16:creationId xmlns:a16="http://schemas.microsoft.com/office/drawing/2014/main" id="{4BCE1D04-0A9E-5D41-992E-0FA6F4F8B1DE}"/>
              </a:ext>
            </a:extLst>
          </p:cNvPr>
          <p:cNvSpPr>
            <a:spLocks noGrp="1"/>
          </p:cNvSpPr>
          <p:nvPr>
            <p:ph type="ctrTitle"/>
          </p:nvPr>
        </p:nvSpPr>
        <p:spPr/>
        <p:txBody>
          <a:bodyPr/>
          <a:lstStyle/>
          <a:p>
            <a:r>
              <a:rPr lang="en-US" dirty="0" smtClean="0"/>
              <a:t>SonarQube</a:t>
            </a:r>
            <a:endParaRPr lang="en-US" dirty="0"/>
          </a:p>
        </p:txBody>
      </p:sp>
      <p:sp>
        <p:nvSpPr>
          <p:cNvPr id="5" name="Text Placeholder 4">
            <a:extLst>
              <a:ext uri="{FF2B5EF4-FFF2-40B4-BE49-F238E27FC236}">
                <a16:creationId xmlns:a16="http://schemas.microsoft.com/office/drawing/2014/main" id="{7617C62E-0EDE-0B4D-AC45-361F7429018C}"/>
              </a:ext>
            </a:extLst>
          </p:cNvPr>
          <p:cNvSpPr>
            <a:spLocks noGrp="1"/>
          </p:cNvSpPr>
          <p:nvPr>
            <p:ph type="body" sz="quarter" idx="13"/>
          </p:nvPr>
        </p:nvSpPr>
        <p:spPr/>
        <p:txBody>
          <a:bodyPr/>
          <a:lstStyle/>
          <a:p>
            <a:r>
              <a:rPr lang="en-US" dirty="0" smtClean="0"/>
              <a:t>June 2020</a:t>
            </a:r>
            <a:endParaRPr lang="en-US" dirty="0"/>
          </a:p>
        </p:txBody>
      </p:sp>
      <p:sp>
        <p:nvSpPr>
          <p:cNvPr id="2" name="Text Placeholder 1"/>
          <p:cNvSpPr>
            <a:spLocks noGrp="1"/>
          </p:cNvSpPr>
          <p:nvPr>
            <p:ph type="body" sz="quarter" idx="12"/>
          </p:nvPr>
        </p:nvSpPr>
        <p:spPr/>
        <p:txBody>
          <a:bodyPr/>
          <a:lstStyle/>
          <a:p>
            <a:r>
              <a:rPr lang="en-US" dirty="0" smtClean="0"/>
              <a:t>Chethan T S</a:t>
            </a:r>
            <a:endParaRPr lang="en-US" dirty="0"/>
          </a:p>
        </p:txBody>
      </p:sp>
    </p:spTree>
    <p:extLst>
      <p:ext uri="{BB962C8B-B14F-4D97-AF65-F5344CB8AC3E}">
        <p14:creationId xmlns:p14="http://schemas.microsoft.com/office/powerpoint/2010/main" val="2456754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SonarQube Setup</a:t>
            </a:r>
            <a:endParaRPr lang="en-US" dirty="0"/>
          </a:p>
        </p:txBody>
      </p:sp>
      <p:sp>
        <p:nvSpPr>
          <p:cNvPr id="3" name="Content Placeholder 2"/>
          <p:cNvSpPr>
            <a:spLocks noGrp="1"/>
          </p:cNvSpPr>
          <p:nvPr>
            <p:ph sz="quarter" idx="13"/>
          </p:nvPr>
        </p:nvSpPr>
        <p:spPr>
          <a:xfrm>
            <a:off x="381000" y="747251"/>
            <a:ext cx="8417052" cy="3834478"/>
          </a:xfrm>
        </p:spPr>
        <p:txBody>
          <a:bodyPr>
            <a:normAutofit/>
          </a:bodyPr>
          <a:lstStyle/>
          <a:p>
            <a:r>
              <a:rPr lang="en-US" sz="1500" dirty="0" smtClean="0"/>
              <a:t>SonarQube Setup can be downloaded from the below link</a:t>
            </a:r>
          </a:p>
          <a:p>
            <a:r>
              <a:rPr lang="en-US" sz="1500" dirty="0"/>
              <a:t>	</a:t>
            </a:r>
            <a:r>
              <a:rPr lang="en-US" sz="1500" dirty="0">
                <a:hlinkClick r:id="rId2"/>
              </a:rPr>
              <a:t>https://www.sonarqube.org/downloads</a:t>
            </a:r>
            <a:r>
              <a:rPr lang="en-US" sz="1500" dirty="0" smtClean="0">
                <a:hlinkClick r:id="rId2"/>
              </a:rPr>
              <a:t>/</a:t>
            </a:r>
            <a:endParaRPr lang="en-US" sz="1500" dirty="0" smtClean="0"/>
          </a:p>
          <a:p>
            <a:r>
              <a:rPr lang="en-US" sz="1500" dirty="0" smtClean="0"/>
              <a:t>It is recommended to download the Long Term Support version for Large Organizations for Stability &amp; Reliability purposes. The Last Long Term Support version is 7.9(1</a:t>
            </a:r>
            <a:r>
              <a:rPr lang="en-US" sz="1500" baseline="30000" dirty="0" smtClean="0"/>
              <a:t>st</a:t>
            </a:r>
            <a:r>
              <a:rPr lang="en-US" sz="1500" dirty="0" smtClean="0"/>
              <a:t> Jul 2019), with latest upgrade in Mar 2020 with patch 7.9.3.</a:t>
            </a:r>
          </a:p>
          <a:p>
            <a:r>
              <a:rPr lang="en-US" sz="1500" dirty="0" smtClean="0"/>
              <a:t>Once the Setup zip file is download, place extract the contents onto the folder where setup is desired, based on user preference.</a:t>
            </a:r>
          </a:p>
          <a:p>
            <a:endParaRPr lang="en-US" sz="1500" dirty="0"/>
          </a:p>
          <a:p>
            <a:r>
              <a:rPr lang="en-US" sz="1500" dirty="0" smtClean="0"/>
              <a:t>The only Pre-requisite is to have JDK 11 installed in the system before proceeding with the setup of SonarQube</a:t>
            </a:r>
            <a:endParaRPr lang="en-US" sz="1500" dirty="0"/>
          </a:p>
          <a:p>
            <a:endParaRPr lang="en-US" sz="15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10</a:t>
            </a:fld>
            <a:endParaRPr lang="en-US" dirty="0"/>
          </a:p>
        </p:txBody>
      </p:sp>
    </p:spTree>
    <p:extLst>
      <p:ext uri="{BB962C8B-B14F-4D97-AF65-F5344CB8AC3E}">
        <p14:creationId xmlns:p14="http://schemas.microsoft.com/office/powerpoint/2010/main" val="3990641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a:t>
            </a:r>
            <a:r>
              <a:rPr lang="en-US" dirty="0"/>
              <a:t>SonarQube </a:t>
            </a:r>
            <a:r>
              <a:rPr lang="en-US" dirty="0" smtClean="0"/>
              <a:t>Setup – CONTD..</a:t>
            </a:r>
            <a:endParaRPr lang="en-US" dirty="0"/>
          </a:p>
        </p:txBody>
      </p:sp>
      <p:sp>
        <p:nvSpPr>
          <p:cNvPr id="3" name="Content Placeholder 2"/>
          <p:cNvSpPr>
            <a:spLocks noGrp="1"/>
          </p:cNvSpPr>
          <p:nvPr>
            <p:ph sz="quarter" idx="13"/>
          </p:nvPr>
        </p:nvSpPr>
        <p:spPr>
          <a:xfrm>
            <a:off x="381000" y="778593"/>
            <a:ext cx="8417052" cy="3916818"/>
          </a:xfrm>
        </p:spPr>
        <p:txBody>
          <a:bodyPr/>
          <a:lstStyle/>
          <a:p>
            <a:r>
              <a:rPr lang="en-US" sz="1500" dirty="0" smtClean="0"/>
              <a:t>To Start the SonarQube Server, login to the command line &amp; navigate </a:t>
            </a:r>
            <a:r>
              <a:rPr lang="en-US" sz="1500" dirty="0"/>
              <a:t>to the path  </a:t>
            </a:r>
            <a:r>
              <a:rPr lang="en-US" sz="1500" dirty="0" smtClean="0"/>
              <a:t> </a:t>
            </a:r>
          </a:p>
          <a:p>
            <a:r>
              <a:rPr lang="en-US" sz="1500" dirty="0"/>
              <a:t> </a:t>
            </a:r>
            <a:r>
              <a:rPr lang="en-US" sz="1500" dirty="0" smtClean="0"/>
              <a:t>  	</a:t>
            </a:r>
            <a:r>
              <a:rPr lang="en-US" sz="1500" b="1" dirty="0" smtClean="0"/>
              <a:t>SonarQube_7.9.3\bin\windows-x86-64</a:t>
            </a:r>
          </a:p>
          <a:p>
            <a:r>
              <a:rPr lang="en-US" sz="1500" dirty="0" smtClean="0"/>
              <a:t>Start the SonarQube with the command</a:t>
            </a:r>
          </a:p>
          <a:p>
            <a:r>
              <a:rPr lang="en-US" sz="1500" dirty="0"/>
              <a:t>	</a:t>
            </a:r>
            <a:r>
              <a:rPr lang="en-US" sz="1500" b="1" dirty="0" smtClean="0"/>
              <a:t>StartSonar.bat</a:t>
            </a:r>
            <a:endParaRPr lang="en-US" sz="1500" b="1" dirty="0"/>
          </a:p>
          <a:p>
            <a:r>
              <a:rPr lang="en-US" sz="1500" dirty="0" smtClean="0"/>
              <a:t>Issue that can be encountered when JDK is not </a:t>
            </a:r>
          </a:p>
          <a:p>
            <a:endParaRPr lang="en-US" dirty="0"/>
          </a:p>
          <a:p>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11</a:t>
            </a:fld>
            <a:endParaRPr lang="en-US" dirty="0"/>
          </a:p>
        </p:txBody>
      </p:sp>
      <p:pic>
        <p:nvPicPr>
          <p:cNvPr id="6" name="Picture 5"/>
          <p:cNvPicPr/>
          <p:nvPr/>
        </p:nvPicPr>
        <p:blipFill>
          <a:blip r:embed="rId2"/>
          <a:stretch>
            <a:fillRect/>
          </a:stretch>
        </p:blipFill>
        <p:spPr>
          <a:xfrm>
            <a:off x="1285571" y="2462627"/>
            <a:ext cx="5943600" cy="1870075"/>
          </a:xfrm>
          <a:prstGeom prst="rect">
            <a:avLst/>
          </a:prstGeom>
          <a:ln>
            <a:solidFill>
              <a:schemeClr val="tx1"/>
            </a:solidFill>
          </a:ln>
        </p:spPr>
      </p:pic>
    </p:spTree>
    <p:extLst>
      <p:ext uri="{BB962C8B-B14F-4D97-AF65-F5344CB8AC3E}">
        <p14:creationId xmlns:p14="http://schemas.microsoft.com/office/powerpoint/2010/main" val="2208205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a:t>
            </a:r>
            <a:r>
              <a:rPr lang="en-US" dirty="0"/>
              <a:t>SonarQube Setup – CONTD..</a:t>
            </a:r>
          </a:p>
        </p:txBody>
      </p:sp>
      <p:sp>
        <p:nvSpPr>
          <p:cNvPr id="3" name="Content Placeholder 2"/>
          <p:cNvSpPr>
            <a:spLocks noGrp="1"/>
          </p:cNvSpPr>
          <p:nvPr>
            <p:ph sz="quarter" idx="13"/>
          </p:nvPr>
        </p:nvSpPr>
        <p:spPr>
          <a:xfrm>
            <a:off x="381000" y="802541"/>
            <a:ext cx="8417052" cy="3706659"/>
          </a:xfrm>
          <a:ln>
            <a:solidFill>
              <a:schemeClr val="tx1"/>
            </a:solidFill>
          </a:ln>
        </p:spPr>
        <p:txBody>
          <a:bodyPr>
            <a:normAutofit/>
          </a:bodyPr>
          <a:lstStyle/>
          <a:p>
            <a:r>
              <a:rPr lang="en-US" sz="1500" dirty="0" smtClean="0"/>
              <a:t>To fix the issue with the Java version, set the Java version through one of the options</a:t>
            </a:r>
          </a:p>
          <a:p>
            <a:pPr marL="457200" lvl="1" indent="-285750"/>
            <a:r>
              <a:rPr lang="en-US" sz="1200" dirty="0" smtClean="0"/>
              <a:t>Java version in the system should be set to JDK 11</a:t>
            </a:r>
          </a:p>
          <a:p>
            <a:pPr lvl="2" indent="0">
              <a:buNone/>
            </a:pPr>
            <a:r>
              <a:rPr lang="en-US" sz="1000" dirty="0" smtClean="0"/>
              <a:t>		</a:t>
            </a:r>
            <a:r>
              <a:rPr lang="en-US" sz="1500" b="1" dirty="0" smtClean="0"/>
              <a:t>OR</a:t>
            </a:r>
            <a:endParaRPr lang="en-US" sz="1500" b="1" dirty="0"/>
          </a:p>
          <a:p>
            <a:pPr marL="457200" lvl="1" indent="-285750"/>
            <a:r>
              <a:rPr lang="en-US" sz="1200" dirty="0" smtClean="0"/>
              <a:t>Update </a:t>
            </a:r>
            <a:r>
              <a:rPr lang="en-US" sz="1200" dirty="0"/>
              <a:t>the </a:t>
            </a:r>
            <a:r>
              <a:rPr lang="en-US" sz="1200" b="1" dirty="0" smtClean="0"/>
              <a:t>SonarQube_7.9.3\conf\wrapper.conf</a:t>
            </a:r>
            <a:r>
              <a:rPr lang="en-US" sz="1200" dirty="0" smtClean="0"/>
              <a:t> path with the path for JDK 11 as shown below</a:t>
            </a:r>
          </a:p>
          <a:p>
            <a:pPr lvl="1" indent="0">
              <a:buNone/>
            </a:pPr>
            <a:r>
              <a:rPr lang="en-US" sz="1200" dirty="0"/>
              <a:t>	</a:t>
            </a:r>
            <a:endParaRPr lang="en-US" sz="1200" dirty="0" smtClean="0"/>
          </a:p>
          <a:p>
            <a:pPr lvl="1" indent="0">
              <a:buNone/>
            </a:pPr>
            <a:endParaRPr lang="en-US" sz="1200" dirty="0"/>
          </a:p>
          <a:p>
            <a:pPr lvl="1" indent="0">
              <a:buNone/>
            </a:pPr>
            <a:endParaRPr lang="en-US" sz="1200" dirty="0" smtClean="0"/>
          </a:p>
          <a:p>
            <a:pPr lvl="1" indent="0">
              <a:buNone/>
            </a:pPr>
            <a:endParaRPr lang="en-US" sz="1200" dirty="0"/>
          </a:p>
          <a:p>
            <a:pPr lvl="1" indent="0">
              <a:buNone/>
            </a:pPr>
            <a:r>
              <a:rPr lang="en-US" sz="1200" dirty="0" smtClean="0"/>
              <a:t>Now Start the SonarQube Server with the command </a:t>
            </a:r>
            <a:r>
              <a:rPr lang="en-US" b="1" dirty="0" smtClean="0"/>
              <a:t>StartSonar.bat</a:t>
            </a:r>
            <a:r>
              <a:rPr lang="en-US" dirty="0" smtClean="0"/>
              <a:t>.</a:t>
            </a:r>
          </a:p>
          <a:p>
            <a:pPr lvl="1" indent="0">
              <a:buNone/>
            </a:pPr>
            <a:endParaRPr lang="en-US" sz="1200" dirty="0"/>
          </a:p>
          <a:p>
            <a:pPr lvl="1" indent="0">
              <a:buNone/>
            </a:pPr>
            <a:endParaRPr lang="en-US" sz="12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12</a:t>
            </a:fld>
            <a:endParaRPr lang="en-US" dirty="0"/>
          </a:p>
        </p:txBody>
      </p:sp>
      <p:pic>
        <p:nvPicPr>
          <p:cNvPr id="6" name="Picture 5"/>
          <p:cNvPicPr/>
          <p:nvPr/>
        </p:nvPicPr>
        <p:blipFill>
          <a:blip r:embed="rId2"/>
          <a:stretch>
            <a:fillRect/>
          </a:stretch>
        </p:blipFill>
        <p:spPr>
          <a:xfrm>
            <a:off x="872305" y="2038503"/>
            <a:ext cx="4705350" cy="771525"/>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872305" y="3216531"/>
            <a:ext cx="7701424" cy="1266825"/>
          </a:xfrm>
          <a:prstGeom prst="rect">
            <a:avLst/>
          </a:prstGeom>
          <a:ln>
            <a:solidFill>
              <a:schemeClr val="tx1"/>
            </a:solidFill>
          </a:ln>
        </p:spPr>
      </p:pic>
    </p:spTree>
    <p:extLst>
      <p:ext uri="{BB962C8B-B14F-4D97-AF65-F5344CB8AC3E}">
        <p14:creationId xmlns:p14="http://schemas.microsoft.com/office/powerpoint/2010/main" val="2251585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SonarQube – Validating Setup</a:t>
            </a:r>
            <a:endParaRPr lang="en-US" dirty="0"/>
          </a:p>
        </p:txBody>
      </p:sp>
      <p:sp>
        <p:nvSpPr>
          <p:cNvPr id="3" name="Content Placeholder 2"/>
          <p:cNvSpPr>
            <a:spLocks noGrp="1"/>
          </p:cNvSpPr>
          <p:nvPr>
            <p:ph sz="quarter" idx="13"/>
          </p:nvPr>
        </p:nvSpPr>
        <p:spPr>
          <a:xfrm>
            <a:off x="381000" y="717755"/>
            <a:ext cx="8417052" cy="4041785"/>
          </a:xfrm>
        </p:spPr>
        <p:txBody>
          <a:bodyPr>
            <a:normAutofit/>
          </a:bodyPr>
          <a:lstStyle/>
          <a:p>
            <a:r>
              <a:rPr lang="en-US" sz="1200" dirty="0" smtClean="0"/>
              <a:t>Once the StartSonar.bat is completed as expected, launch the SonarQube Server with the below URL,</a:t>
            </a:r>
          </a:p>
          <a:p>
            <a:r>
              <a:rPr lang="en-US" sz="1200" dirty="0"/>
              <a:t>	</a:t>
            </a:r>
            <a:r>
              <a:rPr lang="en-US" sz="1200" dirty="0" smtClean="0">
                <a:hlinkClick r:id="rId2"/>
              </a:rPr>
              <a:t>http://localhost:9000</a:t>
            </a:r>
            <a:endParaRPr lang="en-US" sz="1200" dirty="0" smtClean="0"/>
          </a:p>
          <a:p>
            <a:r>
              <a:rPr lang="en-US" sz="1200" dirty="0" smtClean="0"/>
              <a:t>The Below screen should appear, with option to Login.</a:t>
            </a:r>
          </a:p>
          <a:p>
            <a:endParaRPr lang="en-US" sz="1500" dirty="0"/>
          </a:p>
          <a:p>
            <a:endParaRPr lang="en-US" sz="1500" dirty="0" smtClean="0"/>
          </a:p>
          <a:p>
            <a:endParaRPr lang="en-US" sz="1500" dirty="0"/>
          </a:p>
          <a:p>
            <a:endParaRPr lang="en-US" sz="1500" dirty="0" smtClean="0"/>
          </a:p>
          <a:p>
            <a:r>
              <a:rPr lang="en-US" sz="1200" dirty="0" smtClean="0"/>
              <a:t>Login with default admin/admin credentials &amp; below Dashboard will be displayed, confirming successful SonarQube Server setup</a:t>
            </a:r>
          </a:p>
          <a:p>
            <a:endParaRPr lang="en-US" sz="15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13</a:t>
            </a:fld>
            <a:endParaRPr lang="en-US" dirty="0"/>
          </a:p>
        </p:txBody>
      </p:sp>
      <p:pic>
        <p:nvPicPr>
          <p:cNvPr id="7" name="Picture 6"/>
          <p:cNvPicPr/>
          <p:nvPr/>
        </p:nvPicPr>
        <p:blipFill>
          <a:blip r:embed="rId3"/>
          <a:stretch>
            <a:fillRect/>
          </a:stretch>
        </p:blipFill>
        <p:spPr>
          <a:xfrm>
            <a:off x="499400" y="1428566"/>
            <a:ext cx="5943600" cy="1304803"/>
          </a:xfrm>
          <a:prstGeom prst="rect">
            <a:avLst/>
          </a:prstGeom>
          <a:ln>
            <a:solidFill>
              <a:schemeClr val="tx1"/>
            </a:solidFill>
          </a:ln>
        </p:spPr>
      </p:pic>
      <p:pic>
        <p:nvPicPr>
          <p:cNvPr id="8" name="Picture 7"/>
          <p:cNvPicPr/>
          <p:nvPr/>
        </p:nvPicPr>
        <p:blipFill>
          <a:blip r:embed="rId4"/>
          <a:stretch>
            <a:fillRect/>
          </a:stretch>
        </p:blipFill>
        <p:spPr>
          <a:xfrm>
            <a:off x="499400" y="3102233"/>
            <a:ext cx="5943600" cy="1163955"/>
          </a:xfrm>
          <a:prstGeom prst="rect">
            <a:avLst/>
          </a:prstGeom>
          <a:ln>
            <a:solidFill>
              <a:schemeClr val="tx1"/>
            </a:solidFill>
          </a:ln>
        </p:spPr>
      </p:pic>
    </p:spTree>
    <p:extLst>
      <p:ext uri="{BB962C8B-B14F-4D97-AF65-F5344CB8AC3E}">
        <p14:creationId xmlns:p14="http://schemas.microsoft.com/office/powerpoint/2010/main" val="688235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SonarScanner Setup</a:t>
            </a:r>
            <a:endParaRPr lang="en-US" dirty="0"/>
          </a:p>
        </p:txBody>
      </p:sp>
      <p:sp>
        <p:nvSpPr>
          <p:cNvPr id="3" name="Content Placeholder 2"/>
          <p:cNvSpPr>
            <a:spLocks noGrp="1"/>
          </p:cNvSpPr>
          <p:nvPr>
            <p:ph sz="quarter" idx="13"/>
          </p:nvPr>
        </p:nvSpPr>
        <p:spPr>
          <a:xfrm>
            <a:off x="381000" y="782876"/>
            <a:ext cx="8417052" cy="4012290"/>
          </a:xfrm>
        </p:spPr>
        <p:txBody>
          <a:bodyPr>
            <a:normAutofit fontScale="55000" lnSpcReduction="20000"/>
          </a:bodyPr>
          <a:lstStyle/>
          <a:p>
            <a:r>
              <a:rPr lang="en-US" sz="1900" dirty="0" smtClean="0"/>
              <a:t>SonarScanner CLI can be downloaded from the below link</a:t>
            </a:r>
          </a:p>
          <a:p>
            <a:r>
              <a:rPr lang="en-US" sz="1900" dirty="0"/>
              <a:t>	</a:t>
            </a:r>
            <a:r>
              <a:rPr lang="en-US" sz="1900" dirty="0">
                <a:hlinkClick r:id="rId2"/>
              </a:rPr>
              <a:t>https://docs.sonarqube.org/latest/analysis/scan/sonarscanner</a:t>
            </a:r>
            <a:r>
              <a:rPr lang="en-US" sz="1900" dirty="0" smtClean="0">
                <a:hlinkClick r:id="rId2"/>
              </a:rPr>
              <a:t>/</a:t>
            </a:r>
            <a:endParaRPr lang="en-US" sz="1900" dirty="0" smtClean="0"/>
          </a:p>
          <a:p>
            <a:r>
              <a:rPr lang="en-US" sz="1900" dirty="0" smtClean="0"/>
              <a:t>The Latest version is 4.3 &amp; the corresponding OS version can be downloaded. </a:t>
            </a:r>
          </a:p>
          <a:p>
            <a:r>
              <a:rPr lang="en-US" sz="1900" dirty="0" smtClean="0"/>
              <a:t>Once the Setup zip file is downloaded, extract the contents onto the folder where setup is desired.</a:t>
            </a:r>
          </a:p>
          <a:p>
            <a:endParaRPr lang="en-US" sz="1900" dirty="0"/>
          </a:p>
          <a:p>
            <a:r>
              <a:rPr lang="en-US" sz="1900" dirty="0" smtClean="0"/>
              <a:t>The Project based setting needs to be done in the </a:t>
            </a:r>
            <a:r>
              <a:rPr lang="en-US" sz="1900" b="1" dirty="0" smtClean="0"/>
              <a:t>sonar-scanner.properties</a:t>
            </a:r>
            <a:r>
              <a:rPr lang="en-US" sz="1900" dirty="0" smtClean="0"/>
              <a:t> file which will be located under the </a:t>
            </a:r>
            <a:r>
              <a:rPr lang="en-US" sz="1900" b="1" dirty="0" smtClean="0"/>
              <a:t>/conf </a:t>
            </a:r>
            <a:r>
              <a:rPr lang="en-US" sz="1900" dirty="0" smtClean="0"/>
              <a:t>folder of </a:t>
            </a:r>
            <a:r>
              <a:rPr lang="en-US" sz="1900" b="1" dirty="0" smtClean="0"/>
              <a:t>SonarScanner</a:t>
            </a:r>
            <a:r>
              <a:rPr lang="en-US" sz="1900" dirty="0" smtClean="0"/>
              <a:t> folder. The contents of the </a:t>
            </a:r>
            <a:r>
              <a:rPr lang="en-US" sz="1900" b="1" dirty="0" smtClean="0"/>
              <a:t>sonar-scanner.properties </a:t>
            </a:r>
            <a:r>
              <a:rPr lang="en-US" sz="1900" dirty="0" smtClean="0"/>
              <a:t>file needs to be as follows:</a:t>
            </a:r>
          </a:p>
          <a:p>
            <a:endParaRPr lang="en-US" sz="1900" dirty="0" smtClean="0"/>
          </a:p>
          <a:p>
            <a:r>
              <a:rPr lang="en-US" sz="1900" dirty="0"/>
              <a:t>#----- Default SonarQube server</a:t>
            </a:r>
          </a:p>
          <a:p>
            <a:r>
              <a:rPr lang="en-US" sz="1900" dirty="0"/>
              <a:t>sonar.host.url=http://</a:t>
            </a:r>
            <a:r>
              <a:rPr lang="en-US" sz="1900" dirty="0" smtClean="0"/>
              <a:t>localhost:9000</a:t>
            </a:r>
          </a:p>
          <a:p>
            <a:r>
              <a:rPr lang="en-US" sz="1900" dirty="0" smtClean="0"/>
              <a:t>#----- </a:t>
            </a:r>
            <a:r>
              <a:rPr lang="en-US" sz="1900" dirty="0"/>
              <a:t>Default source code </a:t>
            </a:r>
            <a:r>
              <a:rPr lang="en-US" sz="1900" dirty="0" smtClean="0"/>
              <a:t>encoding</a:t>
            </a:r>
          </a:p>
          <a:p>
            <a:r>
              <a:rPr lang="en-US" sz="1900" dirty="0" smtClean="0"/>
              <a:t>sonar.sourceEncoding=UTF-8</a:t>
            </a:r>
          </a:p>
          <a:p>
            <a:r>
              <a:rPr lang="en-US" sz="1900" dirty="0" smtClean="0"/>
              <a:t>#must </a:t>
            </a:r>
            <a:r>
              <a:rPr lang="en-US" sz="1900" dirty="0"/>
              <a:t>be unique in a given SonarQube </a:t>
            </a:r>
            <a:r>
              <a:rPr lang="en-US" sz="1900" dirty="0" smtClean="0"/>
              <a:t>instance</a:t>
            </a:r>
          </a:p>
          <a:p>
            <a:r>
              <a:rPr lang="en-US" sz="1900" dirty="0" smtClean="0"/>
              <a:t>sonar.projectKey=my:</a:t>
            </a:r>
            <a:r>
              <a:rPr lang="en-US" sz="1900" b="1" dirty="0" smtClean="0">
                <a:solidFill>
                  <a:schemeClr val="tx1"/>
                </a:solidFill>
              </a:rPr>
              <a:t>ProjectKey</a:t>
            </a:r>
          </a:p>
          <a:p>
            <a:r>
              <a:rPr lang="en-US" sz="1900" dirty="0" smtClean="0"/>
              <a:t># </a:t>
            </a:r>
            <a:r>
              <a:rPr lang="en-US" sz="1900" dirty="0"/>
              <a:t>--- optional properties ---# defaults to project </a:t>
            </a:r>
            <a:r>
              <a:rPr lang="en-US" sz="1900" dirty="0" smtClean="0"/>
              <a:t>key</a:t>
            </a:r>
          </a:p>
          <a:p>
            <a:r>
              <a:rPr lang="en-US" sz="1900" dirty="0" smtClean="0"/>
              <a:t>sonar.projectName=</a:t>
            </a:r>
            <a:r>
              <a:rPr lang="en-US" sz="1900" b="1" dirty="0" smtClean="0">
                <a:solidFill>
                  <a:schemeClr val="tx1"/>
                </a:solidFill>
              </a:rPr>
              <a:t>ProjectName</a:t>
            </a:r>
          </a:p>
          <a:p>
            <a:r>
              <a:rPr lang="en-US" sz="1900" dirty="0" smtClean="0"/>
              <a:t>sonar.projectVersion=1.0</a:t>
            </a:r>
          </a:p>
          <a:p>
            <a:r>
              <a:rPr lang="en-US" sz="1900" dirty="0" smtClean="0"/>
              <a:t>sonar.projectBaseDir=</a:t>
            </a:r>
            <a:r>
              <a:rPr lang="en-US" sz="1900" b="1" dirty="0" smtClean="0">
                <a:solidFill>
                  <a:schemeClr val="tx1"/>
                </a:solidFill>
              </a:rPr>
              <a:t>&lt;&lt;Folder path for Project sources&gt;&gt;</a:t>
            </a:r>
          </a:p>
          <a:p>
            <a:r>
              <a:rPr lang="en-US" sz="1900" dirty="0" smtClean="0"/>
              <a:t>sonar.sources=</a:t>
            </a:r>
            <a:r>
              <a:rPr lang="en-US" sz="1900" b="1" dirty="0" smtClean="0">
                <a:solidFill>
                  <a:schemeClr val="tx1"/>
                </a:solidFill>
              </a:rPr>
              <a:t>&lt;&lt;folder containing Java Classes (.java)&gt;&gt;</a:t>
            </a:r>
          </a:p>
          <a:p>
            <a:r>
              <a:rPr lang="en-US" sz="1900" dirty="0" smtClean="0"/>
              <a:t>sonar.java.binaries=</a:t>
            </a:r>
            <a:r>
              <a:rPr lang="en-US" sz="1900" b="1" dirty="0" smtClean="0">
                <a:solidFill>
                  <a:schemeClr val="tx1"/>
                </a:solidFill>
              </a:rPr>
              <a:t>&lt;&lt;folder containing Java Compiled Classes (.class)&gt;&gt;</a:t>
            </a:r>
          </a:p>
          <a:p>
            <a:endParaRPr lang="en-US" sz="1500" dirty="0"/>
          </a:p>
          <a:p>
            <a:endParaRPr lang="en-US" sz="1500" dirty="0"/>
          </a:p>
        </p:txBody>
      </p:sp>
      <p:sp>
        <p:nvSpPr>
          <p:cNvPr id="4" name="Footer Placeholder 3"/>
          <p:cNvSpPr>
            <a:spLocks noGrp="1"/>
          </p:cNvSpPr>
          <p:nvPr>
            <p:ph type="ftr" sz="quarter" idx="3"/>
          </p:nvPr>
        </p:nvSpPr>
        <p:spPr>
          <a:xfrm>
            <a:off x="648511" y="4707286"/>
            <a:ext cx="4572000" cy="187241"/>
          </a:xfrm>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14</a:t>
            </a:fld>
            <a:endParaRPr lang="en-US" dirty="0"/>
          </a:p>
        </p:txBody>
      </p:sp>
      <p:sp>
        <p:nvSpPr>
          <p:cNvPr id="9" name="Left Arrow Callout 8"/>
          <p:cNvSpPr/>
          <p:nvPr/>
        </p:nvSpPr>
        <p:spPr>
          <a:xfrm>
            <a:off x="5043947" y="2674374"/>
            <a:ext cx="3411795" cy="993058"/>
          </a:xfrm>
          <a:prstGeom prst="leftArrowCallo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This sonar-scanner.properties is a sample for Java Project</a:t>
            </a:r>
          </a:p>
        </p:txBody>
      </p:sp>
    </p:spTree>
    <p:extLst>
      <p:ext uri="{BB962C8B-B14F-4D97-AF65-F5344CB8AC3E}">
        <p14:creationId xmlns:p14="http://schemas.microsoft.com/office/powerpoint/2010/main" val="4023607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11. Use Case : Analyzing a Simple Java Project using SonarScanner</a:t>
            </a:r>
            <a:endParaRPr lang="en-US" sz="2000" dirty="0"/>
          </a:p>
        </p:txBody>
      </p:sp>
      <p:sp>
        <p:nvSpPr>
          <p:cNvPr id="3" name="Content Placeholder 2"/>
          <p:cNvSpPr>
            <a:spLocks noGrp="1"/>
          </p:cNvSpPr>
          <p:nvPr>
            <p:ph sz="quarter" idx="13"/>
          </p:nvPr>
        </p:nvSpPr>
        <p:spPr>
          <a:xfrm>
            <a:off x="384048" y="639097"/>
            <a:ext cx="8417052" cy="4056314"/>
          </a:xfrm>
        </p:spPr>
        <p:txBody>
          <a:bodyPr/>
          <a:lstStyle/>
          <a:p>
            <a:pPr algn="just"/>
            <a:r>
              <a:rPr lang="en-US" sz="1400" dirty="0" smtClean="0"/>
              <a:t>In this Use Case we look at how to Analyze a Simple Java Project through the CLI SonarScanner component.</a:t>
            </a:r>
          </a:p>
          <a:p>
            <a:pPr algn="just"/>
            <a:r>
              <a:rPr lang="en-US" sz="1400" b="1" u="sng" dirty="0" smtClean="0"/>
              <a:t>Pre-Requisites:</a:t>
            </a:r>
            <a:r>
              <a:rPr lang="en-US" sz="1400" dirty="0" smtClean="0"/>
              <a:t> SonarQube 7.9.3 installed, SonarScanner 4.3 Setup, JDK 11, Sample Java Compiled Project sources.</a:t>
            </a:r>
            <a:endParaRPr lang="en-US" sz="1400" b="1" u="sng" dirty="0" smtClean="0"/>
          </a:p>
          <a:p>
            <a:pPr algn="just"/>
            <a:r>
              <a:rPr lang="en-US" sz="1400" b="1" u="sng" dirty="0" smtClean="0"/>
              <a:t>Step 1 </a:t>
            </a:r>
            <a:r>
              <a:rPr lang="en-US" sz="1400" b="1" u="sng" dirty="0"/>
              <a:t>:</a:t>
            </a:r>
            <a:r>
              <a:rPr lang="en-US" sz="1400" dirty="0"/>
              <a:t> Ensure a sample Java Project is Compiled &amp; contains the compiled .class files, along with the sources.</a:t>
            </a:r>
          </a:p>
          <a:p>
            <a:pPr algn="just"/>
            <a:r>
              <a:rPr lang="en-US" sz="1400" b="1" u="sng" dirty="0" smtClean="0"/>
              <a:t>Step 2 :</a:t>
            </a:r>
            <a:r>
              <a:rPr lang="en-US" sz="1400" dirty="0" smtClean="0"/>
              <a:t> Set Properties in sonar-scanner.properties file according to the Properties of the Sample Java Project. Sample below:</a:t>
            </a:r>
          </a:p>
          <a:p>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15</a:t>
            </a:fld>
            <a:endParaRPr lang="en-US" dirty="0"/>
          </a:p>
        </p:txBody>
      </p:sp>
      <p:pic>
        <p:nvPicPr>
          <p:cNvPr id="6" name="Picture 5"/>
          <p:cNvPicPr/>
          <p:nvPr/>
        </p:nvPicPr>
        <p:blipFill>
          <a:blip r:embed="rId2"/>
          <a:stretch>
            <a:fillRect/>
          </a:stretch>
        </p:blipFill>
        <p:spPr>
          <a:xfrm>
            <a:off x="410911" y="2703869"/>
            <a:ext cx="5773581" cy="2021037"/>
          </a:xfrm>
          <a:prstGeom prst="rect">
            <a:avLst/>
          </a:prstGeom>
        </p:spPr>
      </p:pic>
    </p:spTree>
    <p:extLst>
      <p:ext uri="{BB962C8B-B14F-4D97-AF65-F5344CB8AC3E}">
        <p14:creationId xmlns:p14="http://schemas.microsoft.com/office/powerpoint/2010/main" val="59294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11. Use Case : Analyzing a Simple Java Project using SonarScanner</a:t>
            </a:r>
            <a:endParaRPr lang="en-US" sz="2000" dirty="0"/>
          </a:p>
        </p:txBody>
      </p:sp>
      <p:sp>
        <p:nvSpPr>
          <p:cNvPr id="3" name="Content Placeholder 2"/>
          <p:cNvSpPr>
            <a:spLocks noGrp="1"/>
          </p:cNvSpPr>
          <p:nvPr>
            <p:ph sz="quarter" idx="13"/>
          </p:nvPr>
        </p:nvSpPr>
        <p:spPr>
          <a:xfrm>
            <a:off x="384048" y="639097"/>
            <a:ext cx="8417052" cy="4056314"/>
          </a:xfrm>
        </p:spPr>
        <p:txBody>
          <a:bodyPr/>
          <a:lstStyle/>
          <a:p>
            <a:r>
              <a:rPr lang="en-US" sz="1500" b="1" u="sng" dirty="0"/>
              <a:t>Step 3</a:t>
            </a:r>
            <a:r>
              <a:rPr lang="en-US" sz="1500" b="1" u="sng" dirty="0" smtClean="0"/>
              <a:t>:</a:t>
            </a:r>
            <a:r>
              <a:rPr lang="en-US" sz="1500" dirty="0" smtClean="0"/>
              <a:t> Run the Sonar-scanner bat file from the bin folder under SonarScanner directory, as shown below &amp; ensure you see </a:t>
            </a:r>
            <a:r>
              <a:rPr lang="en-US" sz="1500" b="1" dirty="0" smtClean="0"/>
              <a:t>EXECUTION SUCCESS.</a:t>
            </a:r>
            <a:endParaRPr lang="en-US" sz="1500" dirty="0" smtClean="0"/>
          </a:p>
          <a:p>
            <a:endParaRPr lang="en-US" dirty="0"/>
          </a:p>
          <a:p>
            <a:endParaRPr lang="en-US" dirty="0" smtClean="0"/>
          </a:p>
          <a:p>
            <a:endParaRPr lang="en-US" dirty="0" smtClean="0"/>
          </a:p>
          <a:p>
            <a:endParaRPr lang="en-US" dirty="0"/>
          </a:p>
          <a:p>
            <a:endParaRPr lang="en-US" dirty="0" smtClean="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16</a:t>
            </a:fld>
            <a:endParaRPr lang="en-US" dirty="0"/>
          </a:p>
        </p:txBody>
      </p:sp>
      <p:pic>
        <p:nvPicPr>
          <p:cNvPr id="7" name="Picture 6"/>
          <p:cNvPicPr>
            <a:picLocks noChangeAspect="1"/>
          </p:cNvPicPr>
          <p:nvPr/>
        </p:nvPicPr>
        <p:blipFill>
          <a:blip r:embed="rId2"/>
          <a:stretch>
            <a:fillRect/>
          </a:stretch>
        </p:blipFill>
        <p:spPr>
          <a:xfrm>
            <a:off x="384048" y="1194003"/>
            <a:ext cx="7239000" cy="1143000"/>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405337" y="2541134"/>
            <a:ext cx="7207879" cy="1295400"/>
          </a:xfrm>
          <a:prstGeom prst="rect">
            <a:avLst/>
          </a:prstGeom>
          <a:ln>
            <a:solidFill>
              <a:schemeClr val="tx1"/>
            </a:solidFill>
          </a:ln>
        </p:spPr>
      </p:pic>
    </p:spTree>
    <p:extLst>
      <p:ext uri="{BB962C8B-B14F-4D97-AF65-F5344CB8AC3E}">
        <p14:creationId xmlns:p14="http://schemas.microsoft.com/office/powerpoint/2010/main" val="1298893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11. Use Case : Analyzing a Simple Java Project using SonarScanner</a:t>
            </a:r>
            <a:endParaRPr lang="en-US" sz="2000" dirty="0"/>
          </a:p>
        </p:txBody>
      </p:sp>
      <p:sp>
        <p:nvSpPr>
          <p:cNvPr id="3" name="Content Placeholder 2"/>
          <p:cNvSpPr>
            <a:spLocks noGrp="1"/>
          </p:cNvSpPr>
          <p:nvPr>
            <p:ph sz="quarter" idx="13"/>
          </p:nvPr>
        </p:nvSpPr>
        <p:spPr>
          <a:xfrm>
            <a:off x="384048" y="639097"/>
            <a:ext cx="8417052" cy="4056314"/>
          </a:xfrm>
        </p:spPr>
        <p:txBody>
          <a:bodyPr/>
          <a:lstStyle/>
          <a:p>
            <a:r>
              <a:rPr lang="en-US" sz="1500" b="1" u="sng" dirty="0" smtClean="0"/>
              <a:t>Step 4:</a:t>
            </a:r>
            <a:r>
              <a:rPr lang="en-US" sz="1500" dirty="0" smtClean="0"/>
              <a:t> Login to the SonarQube portal Dashboard with the link </a:t>
            </a:r>
            <a:r>
              <a:rPr lang="en-US" sz="1500" dirty="0" smtClean="0">
                <a:hlinkClick r:id="rId2"/>
              </a:rPr>
              <a:t>http://localhost:9000</a:t>
            </a:r>
            <a:r>
              <a:rPr lang="en-US" sz="1500" dirty="0" smtClean="0"/>
              <a:t> , you should see Projects Analyzed should reflect 1 &amp; display basic issue details.</a:t>
            </a:r>
          </a:p>
          <a:p>
            <a:endParaRPr lang="en-US" sz="1500" dirty="0" smtClean="0"/>
          </a:p>
          <a:p>
            <a:endParaRPr lang="en-US" dirty="0"/>
          </a:p>
          <a:p>
            <a:endParaRPr lang="en-US" dirty="0" smtClean="0"/>
          </a:p>
          <a:p>
            <a:endParaRPr lang="en-US" dirty="0" smtClean="0"/>
          </a:p>
          <a:p>
            <a:endParaRPr lang="en-US" dirty="0"/>
          </a:p>
          <a:p>
            <a:endParaRPr lang="en-US" dirty="0" smtClean="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17</a:t>
            </a:fld>
            <a:endParaRPr lang="en-US" dirty="0"/>
          </a:p>
        </p:txBody>
      </p:sp>
      <p:pic>
        <p:nvPicPr>
          <p:cNvPr id="8" name="Picture 7"/>
          <p:cNvPicPr/>
          <p:nvPr/>
        </p:nvPicPr>
        <p:blipFill>
          <a:blip r:embed="rId3"/>
          <a:stretch>
            <a:fillRect/>
          </a:stretch>
        </p:blipFill>
        <p:spPr>
          <a:xfrm>
            <a:off x="384047" y="1260127"/>
            <a:ext cx="6596856" cy="1542067"/>
          </a:xfrm>
          <a:prstGeom prst="rect">
            <a:avLst/>
          </a:prstGeom>
          <a:ln>
            <a:solidFill>
              <a:schemeClr val="tx1"/>
            </a:solidFill>
          </a:ln>
        </p:spPr>
      </p:pic>
    </p:spTree>
    <p:extLst>
      <p:ext uri="{BB962C8B-B14F-4D97-AF65-F5344CB8AC3E}">
        <p14:creationId xmlns:p14="http://schemas.microsoft.com/office/powerpoint/2010/main" val="776537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SonarQube Capabilities</a:t>
            </a:r>
            <a:endParaRPr lang="en-US" dirty="0"/>
          </a:p>
        </p:txBody>
      </p:sp>
      <p:sp>
        <p:nvSpPr>
          <p:cNvPr id="3" name="Content Placeholder 2"/>
          <p:cNvSpPr>
            <a:spLocks noGrp="1"/>
          </p:cNvSpPr>
          <p:nvPr>
            <p:ph sz="quarter" idx="13"/>
          </p:nvPr>
        </p:nvSpPr>
        <p:spPr>
          <a:xfrm>
            <a:off x="381000" y="639098"/>
            <a:ext cx="8417052" cy="3834478"/>
          </a:xfrm>
        </p:spPr>
        <p:txBody>
          <a:bodyPr/>
          <a:lstStyle/>
          <a:p>
            <a:r>
              <a:rPr lang="en-US" dirty="0" smtClean="0"/>
              <a:t>SonarQube has multiple capabilities &amp; features, the key ones are mentioned below</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18</a:t>
            </a:fld>
            <a:endParaRPr lang="en-US" dirty="0"/>
          </a:p>
        </p:txBody>
      </p:sp>
      <p:graphicFrame>
        <p:nvGraphicFramePr>
          <p:cNvPr id="7" name="Diagram 6"/>
          <p:cNvGraphicFramePr/>
          <p:nvPr>
            <p:extLst>
              <p:ext uri="{D42A27DB-BD31-4B8C-83A1-F6EECF244321}">
                <p14:modId xmlns:p14="http://schemas.microsoft.com/office/powerpoint/2010/main" val="3635798231"/>
              </p:ext>
            </p:extLst>
          </p:nvPr>
        </p:nvGraphicFramePr>
        <p:xfrm>
          <a:off x="660386" y="1078265"/>
          <a:ext cx="6617110" cy="3486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23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12.SonarQube Capabilities – Metrics Indicators</a:t>
            </a:r>
            <a:endParaRPr lang="en-US" sz="2000" dirty="0"/>
          </a:p>
        </p:txBody>
      </p:sp>
      <p:sp>
        <p:nvSpPr>
          <p:cNvPr id="3" name="Content Placeholder 2"/>
          <p:cNvSpPr>
            <a:spLocks noGrp="1"/>
          </p:cNvSpPr>
          <p:nvPr>
            <p:ph sz="quarter" idx="13"/>
          </p:nvPr>
        </p:nvSpPr>
        <p:spPr>
          <a:xfrm>
            <a:off x="381000" y="857252"/>
            <a:ext cx="8417052" cy="3586929"/>
          </a:xfrm>
        </p:spPr>
        <p:txBody>
          <a:bodyPr>
            <a:normAutofit/>
          </a:bodyPr>
          <a:lstStyle/>
          <a:p>
            <a:r>
              <a:rPr lang="en-US" sz="1500" dirty="0" smtClean="0"/>
              <a:t>Several Key Metrics are generated as part of the Analysis, some of the indicators are mentioned using the Characters or rating using Alphabets as follows, each Alphabet can correspond to a color indicating the Quality of the Code in various categories. The Projects Analyzed are also categories according to Size, which are represented as XS,S,M,L &amp; XL similar to Shirt/T Shirt Sizes.</a:t>
            </a:r>
          </a:p>
          <a:p>
            <a:endParaRPr lang="en-US" sz="1500" dirty="0" smtClean="0"/>
          </a:p>
          <a:p>
            <a:endParaRPr lang="en-US" dirty="0" smtClean="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19</a:t>
            </a:fld>
            <a:endParaRPr lang="en-US" dirty="0"/>
          </a:p>
        </p:txBody>
      </p:sp>
      <p:sp>
        <p:nvSpPr>
          <p:cNvPr id="8" name="TextBox 7"/>
          <p:cNvSpPr txBox="1"/>
          <p:nvPr/>
        </p:nvSpPr>
        <p:spPr>
          <a:xfrm>
            <a:off x="385100" y="4141413"/>
            <a:ext cx="8149300" cy="369332"/>
          </a:xfrm>
          <a:prstGeom prst="rect">
            <a:avLst/>
          </a:prstGeom>
        </p:spPr>
        <p:txBody>
          <a:bodyPr wrap="square" lIns="0" tIns="0" rIns="0" bIns="0" rtlCol="0">
            <a:spAutoFit/>
          </a:bodyPr>
          <a:lstStyle/>
          <a:p>
            <a:pPr algn="l"/>
            <a:r>
              <a:rPr lang="en-US" sz="1200" b="1" u="sng" dirty="0" smtClean="0">
                <a:solidFill>
                  <a:schemeClr val="tx2"/>
                </a:solidFill>
              </a:rPr>
              <a:t>Note:</a:t>
            </a:r>
            <a:r>
              <a:rPr lang="en-US" sz="1200" dirty="0" smtClean="0">
                <a:solidFill>
                  <a:schemeClr val="tx2"/>
                </a:solidFill>
              </a:rPr>
              <a:t> Detailed set of Metrics are addressed in the Appendix section in the corresponding Categories such as Reliability, Security, Maintainability etc.</a:t>
            </a:r>
          </a:p>
        </p:txBody>
      </p:sp>
      <p:pic>
        <p:nvPicPr>
          <p:cNvPr id="16" name="Picture 15"/>
          <p:cNvPicPr>
            <a:picLocks noChangeAspect="1"/>
          </p:cNvPicPr>
          <p:nvPr/>
        </p:nvPicPr>
        <p:blipFill>
          <a:blip r:embed="rId2"/>
          <a:stretch>
            <a:fillRect/>
          </a:stretch>
        </p:blipFill>
        <p:spPr>
          <a:xfrm>
            <a:off x="1248698" y="2463001"/>
            <a:ext cx="5633884" cy="1385734"/>
          </a:xfrm>
          <a:prstGeom prst="rect">
            <a:avLst/>
          </a:prstGeom>
          <a:ln>
            <a:solidFill>
              <a:schemeClr val="tx1"/>
            </a:solidFill>
          </a:ln>
        </p:spPr>
      </p:pic>
      <p:pic>
        <p:nvPicPr>
          <p:cNvPr id="17" name="Picture 16"/>
          <p:cNvPicPr>
            <a:picLocks noChangeAspect="1"/>
          </p:cNvPicPr>
          <p:nvPr/>
        </p:nvPicPr>
        <p:blipFill>
          <a:blip r:embed="rId3"/>
          <a:stretch>
            <a:fillRect/>
          </a:stretch>
        </p:blipFill>
        <p:spPr>
          <a:xfrm>
            <a:off x="2418888" y="1992724"/>
            <a:ext cx="3319371" cy="368819"/>
          </a:xfrm>
          <a:prstGeom prst="rect">
            <a:avLst/>
          </a:prstGeom>
        </p:spPr>
      </p:pic>
      <p:pic>
        <p:nvPicPr>
          <p:cNvPr id="6" name="Picture 5"/>
          <p:cNvPicPr>
            <a:picLocks noChangeAspect="1"/>
          </p:cNvPicPr>
          <p:nvPr/>
        </p:nvPicPr>
        <p:blipFill>
          <a:blip r:embed="rId4"/>
          <a:stretch>
            <a:fillRect/>
          </a:stretch>
        </p:blipFill>
        <p:spPr>
          <a:xfrm>
            <a:off x="7303063" y="2463001"/>
            <a:ext cx="1381125" cy="1385734"/>
          </a:xfrm>
          <a:prstGeom prst="rect">
            <a:avLst/>
          </a:prstGeom>
          <a:ln>
            <a:solidFill>
              <a:schemeClr val="tx1"/>
            </a:solidFill>
          </a:ln>
        </p:spPr>
      </p:pic>
    </p:spTree>
    <p:extLst>
      <p:ext uri="{BB962C8B-B14F-4D97-AF65-F5344CB8AC3E}">
        <p14:creationId xmlns:p14="http://schemas.microsoft.com/office/powerpoint/2010/main" val="1025403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5" name="Footer Placeholder 4"/>
          <p:cNvSpPr>
            <a:spLocks noGrp="1"/>
          </p:cNvSpPr>
          <p:nvPr>
            <p:ph type="ftr" sz="quarter" idx="3"/>
          </p:nvPr>
        </p:nvSpPr>
        <p:spPr/>
        <p:txBody>
          <a:bodyPr/>
          <a:lstStyle/>
          <a:p>
            <a:r>
              <a:rPr lang="en-US" dirty="0" smtClean="0"/>
              <a:t>© 2020 Cognizant</a:t>
            </a:r>
            <a:endParaRPr lang="en-US" dirty="0"/>
          </a:p>
        </p:txBody>
      </p:sp>
      <p:sp>
        <p:nvSpPr>
          <p:cNvPr id="7" name="Content Placeholder 6"/>
          <p:cNvSpPr>
            <a:spLocks noGrp="1"/>
          </p:cNvSpPr>
          <p:nvPr>
            <p:ph idx="1"/>
          </p:nvPr>
        </p:nvSpPr>
        <p:spPr>
          <a:xfrm>
            <a:off x="377952" y="895091"/>
            <a:ext cx="8385048" cy="3319272"/>
          </a:xfrm>
        </p:spPr>
        <p:txBody>
          <a:bodyPr>
            <a:normAutofit fontScale="55000" lnSpcReduction="20000"/>
          </a:bodyPr>
          <a:lstStyle/>
          <a:p>
            <a:r>
              <a:rPr lang="en-US" dirty="0" smtClean="0"/>
              <a:t>Static Code Analysis &amp; SAST</a:t>
            </a:r>
          </a:p>
          <a:p>
            <a:r>
              <a:rPr lang="en-US" dirty="0" smtClean="0"/>
              <a:t>Why Static Code Analysis?</a:t>
            </a:r>
          </a:p>
          <a:p>
            <a:r>
              <a:rPr lang="en-US" dirty="0" smtClean="0"/>
              <a:t>SonarSource S.A – History &amp; Background</a:t>
            </a:r>
          </a:p>
          <a:p>
            <a:r>
              <a:rPr lang="en-US" dirty="0"/>
              <a:t>SonarQube </a:t>
            </a:r>
            <a:r>
              <a:rPr lang="en-US" dirty="0" smtClean="0"/>
              <a:t>Overview</a:t>
            </a:r>
          </a:p>
          <a:p>
            <a:r>
              <a:rPr lang="en-US" dirty="0" smtClean="0"/>
              <a:t>SonarQube - Various Editions Comparison</a:t>
            </a:r>
          </a:p>
          <a:p>
            <a:r>
              <a:rPr lang="en-US" dirty="0"/>
              <a:t>SonarQube – Various Editions (Languages Supported</a:t>
            </a:r>
            <a:r>
              <a:rPr lang="en-US" dirty="0" smtClean="0"/>
              <a:t>)</a:t>
            </a:r>
          </a:p>
          <a:p>
            <a:r>
              <a:rPr lang="en-US" dirty="0" smtClean="0"/>
              <a:t>SonarScanner - Overview</a:t>
            </a:r>
          </a:p>
          <a:p>
            <a:r>
              <a:rPr lang="en-US" dirty="0"/>
              <a:t>SonarQube </a:t>
            </a:r>
            <a:r>
              <a:rPr lang="en-US" dirty="0" smtClean="0"/>
              <a:t>Setup</a:t>
            </a:r>
          </a:p>
          <a:p>
            <a:r>
              <a:rPr lang="en-US" dirty="0" smtClean="0"/>
              <a:t>SonarQube – Validating Setup</a:t>
            </a:r>
          </a:p>
          <a:p>
            <a:r>
              <a:rPr lang="en-US" dirty="0" smtClean="0"/>
              <a:t>SonarScanner – Setup</a:t>
            </a:r>
          </a:p>
          <a:p>
            <a:r>
              <a:rPr lang="en-US" dirty="0" smtClean="0"/>
              <a:t>Use Case : Analyzing </a:t>
            </a:r>
            <a:r>
              <a:rPr lang="en-US" dirty="0"/>
              <a:t>a Simple Java Project using Sonar </a:t>
            </a:r>
            <a:r>
              <a:rPr lang="en-US" dirty="0" smtClean="0"/>
              <a:t>Runner</a:t>
            </a:r>
          </a:p>
          <a:p>
            <a:r>
              <a:rPr lang="en-US" dirty="0" smtClean="0"/>
              <a:t>SonarQube Capabilities</a:t>
            </a:r>
          </a:p>
          <a:p>
            <a:r>
              <a:rPr lang="en-US" dirty="0"/>
              <a:t>Use Case : Analyzing a Simple PHP Project using </a:t>
            </a:r>
            <a:r>
              <a:rPr lang="en-US" dirty="0" smtClean="0"/>
              <a:t>SonarScanner</a:t>
            </a:r>
          </a:p>
          <a:p>
            <a:r>
              <a:rPr lang="en-US" dirty="0" smtClean="0"/>
              <a:t>Use Case : </a:t>
            </a:r>
            <a:r>
              <a:rPr lang="en-US" dirty="0"/>
              <a:t>Python, Flex &amp; PHP Analysis</a:t>
            </a:r>
            <a:endParaRPr lang="en-US" dirty="0" smtClean="0"/>
          </a:p>
          <a:p>
            <a:r>
              <a:rPr lang="en-US" dirty="0" smtClean="0"/>
              <a:t>SonarQube – Reporting</a:t>
            </a:r>
          </a:p>
          <a:p>
            <a:r>
              <a:rPr lang="en-US" dirty="0" smtClean="0"/>
              <a:t>SonarQube - Benefits</a:t>
            </a:r>
          </a:p>
          <a:p>
            <a:r>
              <a:rPr lang="en-US" dirty="0" smtClean="0"/>
              <a:t>Appendix</a:t>
            </a:r>
          </a:p>
          <a:p>
            <a:pPr lvl="1"/>
            <a:endParaRPr lang="en-US" dirty="0"/>
          </a:p>
          <a:p>
            <a:pPr lvl="1"/>
            <a:endParaRPr lang="en-US" dirty="0"/>
          </a:p>
          <a:p>
            <a:pPr lvl="1"/>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1987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9.SonarQube Capabilities – Issue Investigation</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20</a:t>
            </a:fld>
            <a:endParaRPr lang="en-US" dirty="0"/>
          </a:p>
        </p:txBody>
      </p:sp>
      <p:sp>
        <p:nvSpPr>
          <p:cNvPr id="7" name="TextBox 6"/>
          <p:cNvSpPr txBox="1"/>
          <p:nvPr/>
        </p:nvSpPr>
        <p:spPr>
          <a:xfrm>
            <a:off x="381000" y="681800"/>
            <a:ext cx="8417052" cy="923330"/>
          </a:xfrm>
          <a:prstGeom prst="rect">
            <a:avLst/>
          </a:prstGeom>
        </p:spPr>
        <p:txBody>
          <a:bodyPr wrap="square" lIns="0" tIns="0" rIns="0" bIns="0" rtlCol="0">
            <a:spAutoFit/>
          </a:bodyPr>
          <a:lstStyle/>
          <a:p>
            <a:pPr algn="l"/>
            <a:r>
              <a:rPr lang="en-US" sz="1200" dirty="0" smtClean="0">
                <a:solidFill>
                  <a:schemeClr val="tx2"/>
                </a:solidFill>
              </a:rPr>
              <a:t>SonarQube offers In Depth investigation or drilldown into the Quality Rules violated as per the Analysis. The Project team/developers will be able to drill down the issues to the code level to reduce the effort in pin pointing or finding code based issues. With this it further helps improve the Productivity of the Dev Team to reduce review based efforts. Below Screenshot illustrates the Issue drilldown feature in SonarQube. Sample set of screens shown below to showcase drill down to code for Code Smells in a Sample Java Project.</a:t>
            </a:r>
          </a:p>
        </p:txBody>
      </p:sp>
      <p:pic>
        <p:nvPicPr>
          <p:cNvPr id="10" name="Content Placeholder 9"/>
          <p:cNvPicPr>
            <a:picLocks noGrp="1" noChangeAspect="1"/>
          </p:cNvPicPr>
          <p:nvPr>
            <p:ph sz="quarter" idx="13"/>
          </p:nvPr>
        </p:nvPicPr>
        <p:blipFill>
          <a:blip r:embed="rId2"/>
          <a:stretch>
            <a:fillRect/>
          </a:stretch>
        </p:blipFill>
        <p:spPr>
          <a:xfrm>
            <a:off x="381000" y="1587152"/>
            <a:ext cx="6590071" cy="803164"/>
          </a:xfrm>
          <a:prstGeom prst="rect">
            <a:avLst/>
          </a:prstGeom>
          <a:ln>
            <a:solidFill>
              <a:schemeClr val="tx1"/>
            </a:solidFill>
          </a:ln>
        </p:spPr>
      </p:pic>
      <p:pic>
        <p:nvPicPr>
          <p:cNvPr id="11" name="Picture 10"/>
          <p:cNvPicPr>
            <a:picLocks noChangeAspect="1"/>
          </p:cNvPicPr>
          <p:nvPr/>
        </p:nvPicPr>
        <p:blipFill>
          <a:blip r:embed="rId3"/>
          <a:stretch>
            <a:fillRect/>
          </a:stretch>
        </p:blipFill>
        <p:spPr>
          <a:xfrm>
            <a:off x="3175819" y="3292934"/>
            <a:ext cx="5622233" cy="1466607"/>
          </a:xfrm>
          <a:prstGeom prst="rect">
            <a:avLst/>
          </a:prstGeom>
          <a:ln>
            <a:solidFill>
              <a:schemeClr val="tx1"/>
            </a:solidFill>
          </a:ln>
        </p:spPr>
      </p:pic>
      <p:pic>
        <p:nvPicPr>
          <p:cNvPr id="14" name="Picture 13"/>
          <p:cNvPicPr>
            <a:picLocks noChangeAspect="1"/>
          </p:cNvPicPr>
          <p:nvPr/>
        </p:nvPicPr>
        <p:blipFill>
          <a:blip r:embed="rId4"/>
          <a:stretch>
            <a:fillRect/>
          </a:stretch>
        </p:blipFill>
        <p:spPr>
          <a:xfrm>
            <a:off x="2826325" y="2522860"/>
            <a:ext cx="3526401" cy="637530"/>
          </a:xfrm>
          <a:prstGeom prst="rect">
            <a:avLst/>
          </a:prstGeom>
          <a:ln>
            <a:solidFill>
              <a:schemeClr val="tx1"/>
            </a:solidFill>
          </a:ln>
        </p:spPr>
      </p:pic>
      <p:sp>
        <p:nvSpPr>
          <p:cNvPr id="15" name="Curved Right Arrow 14"/>
          <p:cNvSpPr/>
          <p:nvPr/>
        </p:nvSpPr>
        <p:spPr>
          <a:xfrm>
            <a:off x="2251587" y="2390316"/>
            <a:ext cx="471948" cy="691801"/>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Right Arrow 15"/>
          <p:cNvSpPr/>
          <p:nvPr/>
        </p:nvSpPr>
        <p:spPr>
          <a:xfrm>
            <a:off x="5514987" y="2947033"/>
            <a:ext cx="471948" cy="691801"/>
          </a:xfrm>
          <a:prstGeom prst="curv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1205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12.SonarQube Capabilities – Quality Rules &amp; Customization</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21</a:t>
            </a:fld>
            <a:endParaRPr lang="en-US" dirty="0"/>
          </a:p>
        </p:txBody>
      </p:sp>
      <p:sp>
        <p:nvSpPr>
          <p:cNvPr id="7" name="TextBox 6"/>
          <p:cNvSpPr txBox="1"/>
          <p:nvPr/>
        </p:nvSpPr>
        <p:spPr>
          <a:xfrm>
            <a:off x="384048" y="737419"/>
            <a:ext cx="7639075" cy="738664"/>
          </a:xfrm>
          <a:prstGeom prst="rect">
            <a:avLst/>
          </a:prstGeom>
        </p:spPr>
        <p:txBody>
          <a:bodyPr wrap="square" lIns="0" tIns="0" rIns="0" bIns="0" rtlCol="0">
            <a:spAutoFit/>
          </a:bodyPr>
          <a:lstStyle/>
          <a:p>
            <a:pPr algn="l"/>
            <a:r>
              <a:rPr lang="en-US" sz="1200" dirty="0" smtClean="0">
                <a:solidFill>
                  <a:schemeClr val="tx2"/>
                </a:solidFill>
              </a:rPr>
              <a:t>SonarQube has a provision for Quality Rules where the Quality Rules for all Languages supported are listed. A Sample for Java Programming Language is mentioned below. Each of the Rule can be Activated/Deactivated based on need. And each rule can be updated for Severity based on relevance &amp; requirement. SonarQube also offers for Customizing Rules.</a:t>
            </a:r>
          </a:p>
        </p:txBody>
      </p:sp>
      <p:pic>
        <p:nvPicPr>
          <p:cNvPr id="12" name="Picture 11"/>
          <p:cNvPicPr/>
          <p:nvPr/>
        </p:nvPicPr>
        <p:blipFill>
          <a:blip r:embed="rId2"/>
          <a:stretch>
            <a:fillRect/>
          </a:stretch>
        </p:blipFill>
        <p:spPr>
          <a:xfrm>
            <a:off x="384048" y="1694117"/>
            <a:ext cx="7936992" cy="795083"/>
          </a:xfrm>
          <a:prstGeom prst="rect">
            <a:avLst/>
          </a:prstGeom>
          <a:ln>
            <a:solidFill>
              <a:schemeClr val="tx1"/>
            </a:solidFill>
          </a:ln>
        </p:spPr>
      </p:pic>
      <p:pic>
        <p:nvPicPr>
          <p:cNvPr id="13" name="Picture 12"/>
          <p:cNvPicPr/>
          <p:nvPr/>
        </p:nvPicPr>
        <p:blipFill>
          <a:blip r:embed="rId3"/>
          <a:stretch>
            <a:fillRect/>
          </a:stretch>
        </p:blipFill>
        <p:spPr>
          <a:xfrm>
            <a:off x="384048" y="2473554"/>
            <a:ext cx="7936992" cy="828446"/>
          </a:xfrm>
          <a:prstGeom prst="rect">
            <a:avLst/>
          </a:prstGeom>
          <a:ln>
            <a:solidFill>
              <a:schemeClr val="tx1"/>
            </a:solidFill>
          </a:ln>
        </p:spPr>
      </p:pic>
      <p:pic>
        <p:nvPicPr>
          <p:cNvPr id="15" name="Picture 14"/>
          <p:cNvPicPr/>
          <p:nvPr/>
        </p:nvPicPr>
        <p:blipFill>
          <a:blip r:embed="rId4"/>
          <a:stretch>
            <a:fillRect/>
          </a:stretch>
        </p:blipFill>
        <p:spPr>
          <a:xfrm>
            <a:off x="528320" y="3301999"/>
            <a:ext cx="6032500" cy="1393411"/>
          </a:xfrm>
          <a:prstGeom prst="rect">
            <a:avLst/>
          </a:prstGeom>
          <a:ln>
            <a:solidFill>
              <a:schemeClr val="tx1"/>
            </a:solidFill>
          </a:ln>
        </p:spPr>
      </p:pic>
    </p:spTree>
    <p:extLst>
      <p:ext uri="{BB962C8B-B14F-4D97-AF65-F5344CB8AC3E}">
        <p14:creationId xmlns:p14="http://schemas.microsoft.com/office/powerpoint/2010/main" val="297921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12.SonarQube Capabilities – Enforce Quality Gate</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22</a:t>
            </a:fld>
            <a:endParaRPr lang="en-US" dirty="0"/>
          </a:p>
        </p:txBody>
      </p:sp>
      <p:sp>
        <p:nvSpPr>
          <p:cNvPr id="7" name="TextBox 6"/>
          <p:cNvSpPr txBox="1"/>
          <p:nvPr/>
        </p:nvSpPr>
        <p:spPr>
          <a:xfrm>
            <a:off x="373888" y="681991"/>
            <a:ext cx="8332597" cy="2215991"/>
          </a:xfrm>
          <a:prstGeom prst="rect">
            <a:avLst/>
          </a:prstGeom>
        </p:spPr>
        <p:txBody>
          <a:bodyPr wrap="square" lIns="0" tIns="0" rIns="0" bIns="0" rtlCol="0">
            <a:spAutoFit/>
          </a:bodyPr>
          <a:lstStyle/>
          <a:p>
            <a:pPr algn="just"/>
            <a:r>
              <a:rPr lang="en-US" sz="1200" dirty="0" smtClean="0">
                <a:solidFill>
                  <a:schemeClr val="tx2"/>
                </a:solidFill>
              </a:rPr>
              <a:t>SonarQube offers ways of setting up Quality Gates for Projects. The Quality Gates can be setup based on number of conditions which can be setup, upon which the status of Release can be determined in terms of proceeding with the Deployment or Promotion of the Release to a desired environment.</a:t>
            </a:r>
          </a:p>
          <a:p>
            <a:pPr algn="just"/>
            <a:endParaRPr lang="en-US" sz="1200" dirty="0" smtClean="0">
              <a:solidFill>
                <a:schemeClr val="tx2"/>
              </a:solidFill>
            </a:endParaRPr>
          </a:p>
          <a:p>
            <a:pPr algn="just"/>
            <a:r>
              <a:rPr lang="en-US" sz="1200" dirty="0" smtClean="0">
                <a:solidFill>
                  <a:schemeClr val="tx2"/>
                </a:solidFill>
              </a:rPr>
              <a:t>The Screenshot below showcases various conditions based on the various parameters which can be defined to confirm if the Project Code for the current release adheres to the Quality Gate. For instance a Project should have </a:t>
            </a:r>
          </a:p>
          <a:p>
            <a:pPr algn="just"/>
            <a:r>
              <a:rPr lang="en-US" sz="1200" dirty="0" smtClean="0">
                <a:solidFill>
                  <a:schemeClr val="tx2"/>
                </a:solidFill>
              </a:rPr>
              <a:t>	1) &gt; 80% Coverage for Code/New Code</a:t>
            </a:r>
          </a:p>
          <a:p>
            <a:pPr algn="just"/>
            <a:r>
              <a:rPr lang="en-US" sz="1200" dirty="0">
                <a:solidFill>
                  <a:schemeClr val="tx2"/>
                </a:solidFill>
              </a:rPr>
              <a:t>	2</a:t>
            </a:r>
            <a:r>
              <a:rPr lang="en-US" sz="1200" dirty="0" smtClean="0">
                <a:solidFill>
                  <a:schemeClr val="tx2"/>
                </a:solidFill>
              </a:rPr>
              <a:t>) Duplicated Lines on New Code &lt; than 3%</a:t>
            </a:r>
          </a:p>
          <a:p>
            <a:pPr algn="just"/>
            <a:r>
              <a:rPr lang="en-US" sz="1200" dirty="0">
                <a:solidFill>
                  <a:schemeClr val="tx2"/>
                </a:solidFill>
              </a:rPr>
              <a:t>	</a:t>
            </a:r>
            <a:r>
              <a:rPr lang="en-US" sz="1200" dirty="0" smtClean="0">
                <a:solidFill>
                  <a:schemeClr val="tx2"/>
                </a:solidFill>
              </a:rPr>
              <a:t>3) Maintainability/Reliability/Security Rating should be A</a:t>
            </a:r>
          </a:p>
          <a:p>
            <a:pPr algn="l"/>
            <a:endParaRPr lang="en-US" sz="1200" dirty="0" smtClean="0">
              <a:solidFill>
                <a:schemeClr val="tx2"/>
              </a:solidFill>
            </a:endParaRPr>
          </a:p>
          <a:p>
            <a:pPr algn="l"/>
            <a:endParaRPr lang="en-US" sz="1200" dirty="0" smtClean="0">
              <a:solidFill>
                <a:schemeClr val="tx2"/>
              </a:solidFill>
            </a:endParaRPr>
          </a:p>
          <a:p>
            <a:pPr algn="l"/>
            <a:r>
              <a:rPr lang="en-US" sz="1200" dirty="0" smtClean="0">
                <a:solidFill>
                  <a:schemeClr val="tx2"/>
                </a:solidFill>
              </a:rPr>
              <a:t>Then Quality Gate Status would be                                                     else it would be </a:t>
            </a:r>
          </a:p>
        </p:txBody>
      </p:sp>
      <p:pic>
        <p:nvPicPr>
          <p:cNvPr id="10" name="Content Placeholder 9"/>
          <p:cNvPicPr>
            <a:picLocks noGrp="1" noChangeAspect="1"/>
          </p:cNvPicPr>
          <p:nvPr>
            <p:ph sz="quarter" idx="13"/>
          </p:nvPr>
        </p:nvPicPr>
        <p:blipFill>
          <a:blip r:embed="rId2"/>
          <a:stretch>
            <a:fillRect/>
          </a:stretch>
        </p:blipFill>
        <p:spPr>
          <a:xfrm>
            <a:off x="289560" y="2959580"/>
            <a:ext cx="8416925" cy="1640441"/>
          </a:xfrm>
          <a:prstGeom prst="rect">
            <a:avLst/>
          </a:prstGeom>
          <a:ln>
            <a:solidFill>
              <a:schemeClr val="tx1"/>
            </a:solidFill>
          </a:ln>
        </p:spPr>
      </p:pic>
      <p:pic>
        <p:nvPicPr>
          <p:cNvPr id="11" name="Picture 10"/>
          <p:cNvPicPr>
            <a:picLocks noChangeAspect="1"/>
          </p:cNvPicPr>
          <p:nvPr/>
        </p:nvPicPr>
        <p:blipFill>
          <a:blip r:embed="rId3"/>
          <a:stretch>
            <a:fillRect/>
          </a:stretch>
        </p:blipFill>
        <p:spPr>
          <a:xfrm>
            <a:off x="2802890" y="2677880"/>
            <a:ext cx="2095500" cy="238125"/>
          </a:xfrm>
          <a:prstGeom prst="rect">
            <a:avLst/>
          </a:prstGeom>
        </p:spPr>
      </p:pic>
      <p:pic>
        <p:nvPicPr>
          <p:cNvPr id="12" name="Picture 11"/>
          <p:cNvPicPr>
            <a:picLocks noChangeAspect="1"/>
          </p:cNvPicPr>
          <p:nvPr/>
        </p:nvPicPr>
        <p:blipFill>
          <a:blip r:embed="rId4"/>
          <a:stretch>
            <a:fillRect/>
          </a:stretch>
        </p:blipFill>
        <p:spPr>
          <a:xfrm>
            <a:off x="6163167" y="2677879"/>
            <a:ext cx="1981200" cy="238125"/>
          </a:xfrm>
          <a:prstGeom prst="rect">
            <a:avLst/>
          </a:prstGeom>
        </p:spPr>
      </p:pic>
    </p:spTree>
    <p:extLst>
      <p:ext uri="{BB962C8B-B14F-4D97-AF65-F5344CB8AC3E}">
        <p14:creationId xmlns:p14="http://schemas.microsoft.com/office/powerpoint/2010/main" val="399897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Effect transition="in" filter="fade">
                                      <p:cBhvr>
                                        <p:cTn id="25" dur="1000"/>
                                        <p:tgtEl>
                                          <p:spTgt spid="7">
                                            <p:txEl>
                                              <p:pRg st="8" end="8"/>
                                            </p:txEl>
                                          </p:spTgt>
                                        </p:tgtEl>
                                      </p:cBhvr>
                                    </p:animEffect>
                                    <p:anim calcmode="lin" valueType="num">
                                      <p:cBhvr>
                                        <p:cTn id="2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12.SonarQube Capabilities – Project History</a:t>
            </a:r>
            <a:endParaRPr lang="en-US" dirty="0"/>
          </a:p>
        </p:txBody>
      </p:sp>
      <p:sp>
        <p:nvSpPr>
          <p:cNvPr id="3" name="Content Placeholder 2"/>
          <p:cNvSpPr>
            <a:spLocks noGrp="1"/>
          </p:cNvSpPr>
          <p:nvPr>
            <p:ph sz="quarter" idx="13"/>
          </p:nvPr>
        </p:nvSpPr>
        <p:spPr>
          <a:xfrm>
            <a:off x="381000" y="591780"/>
            <a:ext cx="8417052" cy="4103631"/>
          </a:xfrm>
        </p:spPr>
        <p:txBody>
          <a:bodyPr>
            <a:normAutofit/>
          </a:bodyPr>
          <a:lstStyle/>
          <a:p>
            <a:r>
              <a:rPr lang="en-US" sz="1500" dirty="0" smtClean="0"/>
              <a:t>SonarQube also has the capability to capture various versions of the Project being Analyzed and provide information in terms of trends over period of time or over a period of releases.</a:t>
            </a:r>
          </a:p>
          <a:p>
            <a:r>
              <a:rPr lang="en-US" sz="1500" dirty="0" smtClean="0"/>
              <a:t>We can baseline a Project &amp; capture the metrics &amp; other Data points in terms of the issues, code smells, security vulnerabilities &amp; other supported metrics &amp; see how the numbers are changing over a period of time providing the trend in terms of improvement or change in the Quality of the code over a period of time.</a:t>
            </a:r>
          </a:p>
          <a:p>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23</a:t>
            </a:fld>
            <a:endParaRPr lang="en-US" dirty="0"/>
          </a:p>
        </p:txBody>
      </p:sp>
      <p:pic>
        <p:nvPicPr>
          <p:cNvPr id="8" name="Picture 7"/>
          <p:cNvPicPr/>
          <p:nvPr/>
        </p:nvPicPr>
        <p:blipFill>
          <a:blip r:embed="rId2"/>
          <a:stretch>
            <a:fillRect/>
          </a:stretch>
        </p:blipFill>
        <p:spPr>
          <a:xfrm>
            <a:off x="385099" y="2070951"/>
            <a:ext cx="5664351" cy="2688590"/>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6324737" y="2083638"/>
            <a:ext cx="1904863" cy="2641269"/>
          </a:xfrm>
          <a:prstGeom prst="rect">
            <a:avLst/>
          </a:prstGeom>
          <a:ln>
            <a:solidFill>
              <a:schemeClr val="tx1"/>
            </a:solidFill>
          </a:ln>
        </p:spPr>
      </p:pic>
    </p:spTree>
    <p:extLst>
      <p:ext uri="{BB962C8B-B14F-4D97-AF65-F5344CB8AC3E}">
        <p14:creationId xmlns:p14="http://schemas.microsoft.com/office/powerpoint/2010/main" val="123424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000" dirty="0" smtClean="0"/>
              <a:t>12.SonarQube Capabilities – Administration &amp; Project Management</a:t>
            </a:r>
            <a:endParaRPr lang="en-US" sz="2000" dirty="0"/>
          </a:p>
        </p:txBody>
      </p:sp>
      <p:sp>
        <p:nvSpPr>
          <p:cNvPr id="3" name="Content Placeholder 2"/>
          <p:cNvSpPr>
            <a:spLocks noGrp="1"/>
          </p:cNvSpPr>
          <p:nvPr>
            <p:ph sz="quarter" idx="13"/>
          </p:nvPr>
        </p:nvSpPr>
        <p:spPr>
          <a:xfrm>
            <a:off x="381000" y="857252"/>
            <a:ext cx="8417052" cy="3838159"/>
          </a:xfrm>
        </p:spPr>
        <p:txBody>
          <a:bodyPr>
            <a:noAutofit/>
          </a:bodyPr>
          <a:lstStyle/>
          <a:p>
            <a:pPr algn="just">
              <a:lnSpc>
                <a:spcPct val="150000"/>
              </a:lnSpc>
            </a:pPr>
            <a:r>
              <a:rPr lang="en-US" sz="1250" dirty="0"/>
              <a:t>The Administration tab in the SonarQube Web portal is the place to go for all admin related tasks, following are some of the key activities which can be performed through the Administration </a:t>
            </a:r>
            <a:r>
              <a:rPr lang="en-US" sz="1250" dirty="0" smtClean="0"/>
              <a:t>tab.</a:t>
            </a:r>
            <a:endParaRPr lang="en-US" sz="1250" dirty="0"/>
          </a:p>
          <a:p>
            <a:pPr marL="285750" indent="-285750" algn="just">
              <a:lnSpc>
                <a:spcPct val="150000"/>
              </a:lnSpc>
              <a:buFont typeface="Arial" panose="020B0604020202020204" pitchFamily="34" charset="0"/>
              <a:buChar char="•"/>
            </a:pPr>
            <a:r>
              <a:rPr lang="en-US" sz="1250" b="1" u="sng" dirty="0" smtClean="0"/>
              <a:t>Global Configuration : </a:t>
            </a:r>
            <a:r>
              <a:rPr lang="en-US" sz="1250" dirty="0" smtClean="0"/>
              <a:t>Aspects such as SMTP for Mailer configurations, Language/Technology Configuration, DB Cleaner Configuration etc.</a:t>
            </a:r>
            <a:endParaRPr lang="en-US" sz="1250" b="1" u="sng" dirty="0" smtClean="0"/>
          </a:p>
          <a:p>
            <a:pPr marL="285750" indent="-285750" algn="just">
              <a:lnSpc>
                <a:spcPct val="150000"/>
              </a:lnSpc>
              <a:buFont typeface="Arial" panose="020B0604020202020204" pitchFamily="34" charset="0"/>
              <a:buChar char="•"/>
            </a:pPr>
            <a:r>
              <a:rPr lang="en-US" sz="1250" b="1" u="sng" dirty="0" smtClean="0"/>
              <a:t>Security </a:t>
            </a:r>
            <a:r>
              <a:rPr lang="en-US" sz="1250" b="1" u="sng" dirty="0"/>
              <a:t>Controls :</a:t>
            </a:r>
            <a:r>
              <a:rPr lang="en-US" sz="1250" dirty="0"/>
              <a:t> For User &amp; Groups Management and subsequently managing permissions for the Users &amp; Groups.</a:t>
            </a:r>
          </a:p>
          <a:p>
            <a:pPr marL="285750" indent="-285750" algn="just">
              <a:lnSpc>
                <a:spcPct val="150000"/>
              </a:lnSpc>
              <a:buFont typeface="Arial" panose="020B0604020202020204" pitchFamily="34" charset="0"/>
              <a:buChar char="•"/>
            </a:pPr>
            <a:r>
              <a:rPr lang="en-US" sz="1250" b="1" u="sng" dirty="0" smtClean="0"/>
              <a:t>Project Management -</a:t>
            </a:r>
            <a:r>
              <a:rPr lang="en-US" sz="1250" dirty="0" smtClean="0"/>
              <a:t> Option to create a new Project/delete projects from Web UI. Deleting Projects is also an limited to an Administrator.</a:t>
            </a:r>
          </a:p>
          <a:p>
            <a:pPr marL="285750" indent="-285750" algn="just">
              <a:lnSpc>
                <a:spcPct val="150000"/>
              </a:lnSpc>
              <a:buFont typeface="Arial" panose="020B0604020202020204" pitchFamily="34" charset="0"/>
              <a:buChar char="•"/>
            </a:pPr>
            <a:r>
              <a:rPr lang="en-US" sz="1250" b="1" u="sng" dirty="0" smtClean="0"/>
              <a:t>Project Visibility Controls –</a:t>
            </a:r>
            <a:r>
              <a:rPr lang="en-US" sz="1250" dirty="0" smtClean="0"/>
              <a:t> Visibility of a Project can be controlled through this feature, where you can make a Project either Public or Private. To control access to Projects based on need.</a:t>
            </a:r>
          </a:p>
          <a:p>
            <a:pPr marL="285750" indent="-285750" algn="just">
              <a:lnSpc>
                <a:spcPct val="150000"/>
              </a:lnSpc>
              <a:buFont typeface="Arial" panose="020B0604020202020204" pitchFamily="34" charset="0"/>
              <a:buChar char="•"/>
            </a:pPr>
            <a:r>
              <a:rPr lang="en-US" sz="1250" b="1" u="sng" dirty="0" smtClean="0"/>
              <a:t>Marketplace –</a:t>
            </a:r>
            <a:r>
              <a:rPr lang="en-US" sz="1250" dirty="0" smtClean="0"/>
              <a:t> Marketplace provides the means of providing avenues for getting the various plug-ins supported by SonarQube, which will be relevant for the various Languages support for rules, External Analyzers, Integrations etc.</a:t>
            </a:r>
          </a:p>
        </p:txBody>
      </p:sp>
      <p:sp>
        <p:nvSpPr>
          <p:cNvPr id="4" name="Footer Placeholder 3"/>
          <p:cNvSpPr>
            <a:spLocks noGrp="1"/>
          </p:cNvSpPr>
          <p:nvPr>
            <p:ph type="ftr" sz="quarter" idx="3"/>
          </p:nvPr>
        </p:nvSpPr>
        <p:spPr/>
        <p:txBody>
          <a:bodyPr/>
          <a:lstStyle/>
          <a:p>
            <a:pPr algn="just"/>
            <a:r>
              <a:rPr lang="en-US" dirty="0" smtClean="0"/>
              <a:t>© 2020 Cognizant</a:t>
            </a:r>
            <a:endParaRPr lang="en-US" dirty="0"/>
          </a:p>
        </p:txBody>
      </p:sp>
      <p:sp>
        <p:nvSpPr>
          <p:cNvPr id="5" name="Slide Number Placeholder 4"/>
          <p:cNvSpPr>
            <a:spLocks noGrp="1"/>
          </p:cNvSpPr>
          <p:nvPr>
            <p:ph type="sldNum" sz="quarter" idx="4"/>
          </p:nvPr>
        </p:nvSpPr>
        <p:spPr/>
        <p:txBody>
          <a:bodyPr/>
          <a:lstStyle/>
          <a:p>
            <a:pPr algn="just"/>
            <a:fld id="{2EFEF571-C9B4-4D92-A7F7-315B894862A8}" type="slidenum">
              <a:rPr lang="en-US" smtClean="0"/>
              <a:pPr algn="just"/>
              <a:t>24</a:t>
            </a:fld>
            <a:endParaRPr lang="en-US" dirty="0"/>
          </a:p>
        </p:txBody>
      </p:sp>
    </p:spTree>
    <p:extLst>
      <p:ext uri="{BB962C8B-B14F-4D97-AF65-F5344CB8AC3E}">
        <p14:creationId xmlns:p14="http://schemas.microsoft.com/office/powerpoint/2010/main" val="4106403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12.SonarQube Capabilities – Continuous Code Inspection </a:t>
            </a:r>
            <a:endParaRPr lang="en-US" dirty="0"/>
          </a:p>
        </p:txBody>
      </p:sp>
      <p:sp>
        <p:nvSpPr>
          <p:cNvPr id="3" name="Content Placeholder 2"/>
          <p:cNvSpPr>
            <a:spLocks noGrp="1"/>
          </p:cNvSpPr>
          <p:nvPr>
            <p:ph sz="quarter" idx="13"/>
          </p:nvPr>
        </p:nvSpPr>
        <p:spPr>
          <a:xfrm>
            <a:off x="381000" y="857252"/>
            <a:ext cx="8417052" cy="3724580"/>
          </a:xfrm>
        </p:spPr>
        <p:txBody>
          <a:bodyPr>
            <a:normAutofit lnSpcReduction="10000"/>
          </a:bodyPr>
          <a:lstStyle/>
          <a:p>
            <a:pPr algn="just">
              <a:lnSpc>
                <a:spcPct val="150000"/>
              </a:lnSpc>
            </a:pPr>
            <a:r>
              <a:rPr lang="en-US" sz="1500" dirty="0" smtClean="0"/>
              <a:t>SonarQube enables Project teams to enable Code Inspection in a Continuous Manner for the Languages supported. In the growing Agile based Delivery, there is a way to Automate SonarQube Execution to ensure the following activities can be configured once &amp; implemented Continuously over a period of time, by Integrating SonarQube with the CI/CD Pipelines such as Jenkins/Azure DevOps.</a:t>
            </a:r>
          </a:p>
          <a:p>
            <a:pPr algn="just">
              <a:lnSpc>
                <a:spcPct val="150000"/>
              </a:lnSpc>
            </a:pPr>
            <a:endParaRPr lang="en-US" sz="1500" dirty="0" smtClean="0"/>
          </a:p>
          <a:p>
            <a:pPr marL="285750" indent="-285750" algn="just">
              <a:lnSpc>
                <a:spcPct val="150000"/>
              </a:lnSpc>
              <a:buFont typeface="Arial" panose="020B0604020202020204" pitchFamily="34" charset="0"/>
              <a:buChar char="•"/>
            </a:pPr>
            <a:r>
              <a:rPr lang="en-US" sz="1500" dirty="0" smtClean="0"/>
              <a:t>Code Inspection for Quality – Report Bugs, Code Smells &amp; Security Vulnerabilities</a:t>
            </a:r>
          </a:p>
          <a:p>
            <a:pPr marL="285750" indent="-285750" algn="just">
              <a:lnSpc>
                <a:spcPct val="150000"/>
              </a:lnSpc>
              <a:buFont typeface="Arial" panose="020B0604020202020204" pitchFamily="34" charset="0"/>
              <a:buChar char="•"/>
            </a:pPr>
            <a:r>
              <a:rPr lang="en-US" sz="1500" dirty="0" smtClean="0"/>
              <a:t>Unit testing – To ensure all the Unit Tests are Initiated when SonarQube is started</a:t>
            </a:r>
          </a:p>
          <a:p>
            <a:pPr marL="285750" indent="-285750" algn="just">
              <a:lnSpc>
                <a:spcPct val="150000"/>
              </a:lnSpc>
              <a:buFont typeface="Arial" panose="020B0604020202020204" pitchFamily="34" charset="0"/>
              <a:buChar char="•"/>
            </a:pPr>
            <a:r>
              <a:rPr lang="en-US" sz="1500" dirty="0" smtClean="0"/>
              <a:t>Code Coverage – For all Unit tests executed, ensure Code Coverage based metrics are calculated to ensure higher degree of testing</a:t>
            </a:r>
          </a:p>
          <a:p>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25</a:t>
            </a:fld>
            <a:endParaRPr lang="en-US" dirty="0"/>
          </a:p>
        </p:txBody>
      </p:sp>
    </p:spTree>
    <p:extLst>
      <p:ext uri="{BB962C8B-B14F-4D97-AF65-F5344CB8AC3E}">
        <p14:creationId xmlns:p14="http://schemas.microsoft.com/office/powerpoint/2010/main" val="140751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13. Use Case : Analyzing a Simple PHP Project using SonarScanner</a:t>
            </a:r>
            <a:endParaRPr lang="en-US" sz="2000" dirty="0"/>
          </a:p>
        </p:txBody>
      </p:sp>
      <p:sp>
        <p:nvSpPr>
          <p:cNvPr id="3" name="Content Placeholder 2"/>
          <p:cNvSpPr>
            <a:spLocks noGrp="1"/>
          </p:cNvSpPr>
          <p:nvPr>
            <p:ph sz="quarter" idx="13"/>
          </p:nvPr>
        </p:nvSpPr>
        <p:spPr>
          <a:xfrm>
            <a:off x="384048" y="639097"/>
            <a:ext cx="8602636" cy="4056314"/>
          </a:xfrm>
        </p:spPr>
        <p:txBody>
          <a:bodyPr/>
          <a:lstStyle/>
          <a:p>
            <a:r>
              <a:rPr lang="en-US" sz="1400" dirty="0" smtClean="0"/>
              <a:t>In this Use Case we look at how to Analyze a Simple PHP Project through the CLI SonarScanner component.</a:t>
            </a:r>
          </a:p>
          <a:p>
            <a:r>
              <a:rPr lang="en-US" sz="1400" b="1" u="sng" dirty="0" smtClean="0"/>
              <a:t>Pre-Requisites:</a:t>
            </a:r>
            <a:r>
              <a:rPr lang="en-US" sz="1400" dirty="0" smtClean="0"/>
              <a:t> SonarQube 7.9.3 installed, SonarScanner 4.3 Setup, JDK 11, Sample PHP Code.</a:t>
            </a:r>
            <a:endParaRPr lang="en-US" sz="1400" b="1" u="sng" dirty="0" smtClean="0"/>
          </a:p>
          <a:p>
            <a:r>
              <a:rPr lang="en-US" sz="1400" b="1" u="sng" dirty="0" smtClean="0"/>
              <a:t>Step 1 </a:t>
            </a:r>
            <a:r>
              <a:rPr lang="en-US" sz="1400" b="1" u="sng" dirty="0"/>
              <a:t>:</a:t>
            </a:r>
            <a:r>
              <a:rPr lang="en-US" sz="1400" dirty="0"/>
              <a:t> </a:t>
            </a:r>
            <a:r>
              <a:rPr lang="en-US" sz="1400" dirty="0" smtClean="0"/>
              <a:t>A Sample PHP Project along with the </a:t>
            </a:r>
            <a:r>
              <a:rPr lang="en-US" sz="1400" b="1" dirty="0" smtClean="0"/>
              <a:t>.</a:t>
            </a:r>
            <a:r>
              <a:rPr lang="en-US" sz="1400" b="1" dirty="0" err="1" smtClean="0"/>
              <a:t>php</a:t>
            </a:r>
            <a:r>
              <a:rPr lang="en-US" sz="1400" b="1" dirty="0" smtClean="0"/>
              <a:t> </a:t>
            </a:r>
            <a:r>
              <a:rPr lang="en-US" sz="1400" dirty="0" smtClean="0"/>
              <a:t>files to be present in the system as Sonar Scanner.</a:t>
            </a:r>
            <a:endParaRPr lang="en-US" sz="1400" dirty="0"/>
          </a:p>
          <a:p>
            <a:r>
              <a:rPr lang="en-US" sz="1400" b="1" u="sng" dirty="0" smtClean="0"/>
              <a:t>Step 2 :</a:t>
            </a:r>
            <a:r>
              <a:rPr lang="en-US" sz="1400" dirty="0" smtClean="0"/>
              <a:t> Set Properties in sonar-scanner.properties file according to the Properties of the Sample PHP Project. Sample below:</a:t>
            </a:r>
          </a:p>
          <a:p>
            <a:endParaRPr lang="en-US" sz="1400" dirty="0"/>
          </a:p>
          <a:p>
            <a:endParaRPr lang="en-US" sz="1400" dirty="0" smtClean="0"/>
          </a:p>
          <a:p>
            <a:endParaRPr lang="en-US" sz="1400" dirty="0"/>
          </a:p>
          <a:p>
            <a:endParaRPr lang="en-US" sz="1400" dirty="0" smtClean="0"/>
          </a:p>
          <a:p>
            <a:endParaRPr lang="en-US" sz="1400" dirty="0"/>
          </a:p>
          <a:p>
            <a:r>
              <a:rPr lang="en-US" sz="1400" dirty="0" smtClean="0"/>
              <a:t>\</a:t>
            </a:r>
          </a:p>
          <a:p>
            <a:endParaRPr lang="en-US" sz="1400" b="1" u="sng" dirty="0" smtClean="0"/>
          </a:p>
          <a:p>
            <a:r>
              <a:rPr lang="en-US" sz="1400" b="1" u="sng" dirty="0" smtClean="0"/>
              <a:t>Step </a:t>
            </a:r>
            <a:r>
              <a:rPr lang="en-US" sz="1400" b="1" u="sng" dirty="0"/>
              <a:t>3:</a:t>
            </a:r>
            <a:r>
              <a:rPr lang="en-US" sz="1400" dirty="0"/>
              <a:t> Run the Sonar-scanner bat file from the bin folder under SonarScanner </a:t>
            </a:r>
            <a:r>
              <a:rPr lang="en-US" sz="1400" dirty="0" smtClean="0"/>
              <a:t>directory</a:t>
            </a:r>
            <a:r>
              <a:rPr lang="en-US" sz="1400" dirty="0"/>
              <a:t> </a:t>
            </a:r>
            <a:r>
              <a:rPr lang="en-US" sz="1400" dirty="0" smtClean="0"/>
              <a:t>&amp; </a:t>
            </a:r>
            <a:r>
              <a:rPr lang="en-US" sz="1400" dirty="0"/>
              <a:t>ensure you see </a:t>
            </a:r>
            <a:r>
              <a:rPr lang="en-US" sz="1400" b="1" dirty="0"/>
              <a:t>EXECUTION SUCCESS.</a:t>
            </a:r>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26</a:t>
            </a:fld>
            <a:endParaRPr lang="en-US" dirty="0"/>
          </a:p>
        </p:txBody>
      </p:sp>
      <p:pic>
        <p:nvPicPr>
          <p:cNvPr id="7" name="Picture 6"/>
          <p:cNvPicPr>
            <a:picLocks noChangeAspect="1"/>
          </p:cNvPicPr>
          <p:nvPr/>
        </p:nvPicPr>
        <p:blipFill>
          <a:blip r:embed="rId2"/>
          <a:stretch>
            <a:fillRect/>
          </a:stretch>
        </p:blipFill>
        <p:spPr>
          <a:xfrm>
            <a:off x="384048" y="2196548"/>
            <a:ext cx="3819525" cy="1828800"/>
          </a:xfrm>
          <a:prstGeom prst="rect">
            <a:avLst/>
          </a:prstGeom>
          <a:ln>
            <a:solidFill>
              <a:schemeClr val="tx1"/>
            </a:solidFill>
          </a:ln>
        </p:spPr>
      </p:pic>
    </p:spTree>
    <p:extLst>
      <p:ext uri="{BB962C8B-B14F-4D97-AF65-F5344CB8AC3E}">
        <p14:creationId xmlns:p14="http://schemas.microsoft.com/office/powerpoint/2010/main" val="2764333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a:t>Use Case : Python, Flex &amp; PHP Analysis</a:t>
            </a:r>
          </a:p>
        </p:txBody>
      </p:sp>
      <p:pic>
        <p:nvPicPr>
          <p:cNvPr id="6" name="Content Placeholder 5"/>
          <p:cNvPicPr>
            <a:picLocks noGrp="1" noChangeAspect="1"/>
          </p:cNvPicPr>
          <p:nvPr>
            <p:ph sz="quarter" idx="13"/>
          </p:nvPr>
        </p:nvPicPr>
        <p:blipFill>
          <a:blip r:embed="rId2"/>
          <a:stretch>
            <a:fillRect/>
          </a:stretch>
        </p:blipFill>
        <p:spPr>
          <a:xfrm>
            <a:off x="243347" y="701215"/>
            <a:ext cx="8446423" cy="1220841"/>
          </a:xfrm>
          <a:prstGeom prst="rect">
            <a:avLst/>
          </a:prstGeom>
          <a:ln>
            <a:solidFill>
              <a:schemeClr val="tx1"/>
            </a:solidFill>
          </a:ln>
        </p:spPr>
      </p:pic>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27</a:t>
            </a:fld>
            <a:endParaRPr lang="en-US" dirty="0"/>
          </a:p>
        </p:txBody>
      </p:sp>
      <p:pic>
        <p:nvPicPr>
          <p:cNvPr id="7" name="Picture 6"/>
          <p:cNvPicPr>
            <a:picLocks noChangeAspect="1"/>
          </p:cNvPicPr>
          <p:nvPr/>
        </p:nvPicPr>
        <p:blipFill>
          <a:blip r:embed="rId3"/>
          <a:stretch>
            <a:fillRect/>
          </a:stretch>
        </p:blipFill>
        <p:spPr>
          <a:xfrm>
            <a:off x="243348" y="1904903"/>
            <a:ext cx="8446421" cy="1390650"/>
          </a:xfrm>
          <a:prstGeom prst="rect">
            <a:avLst/>
          </a:prstGeom>
          <a:ln>
            <a:solidFill>
              <a:schemeClr val="tx1"/>
            </a:solidFill>
          </a:ln>
        </p:spPr>
      </p:pic>
      <p:pic>
        <p:nvPicPr>
          <p:cNvPr id="8" name="Picture 7"/>
          <p:cNvPicPr>
            <a:picLocks noChangeAspect="1"/>
          </p:cNvPicPr>
          <p:nvPr/>
        </p:nvPicPr>
        <p:blipFill>
          <a:blip r:embed="rId4"/>
          <a:stretch>
            <a:fillRect/>
          </a:stretch>
        </p:blipFill>
        <p:spPr>
          <a:xfrm>
            <a:off x="243349" y="3264320"/>
            <a:ext cx="8436589" cy="1447800"/>
          </a:xfrm>
          <a:prstGeom prst="rect">
            <a:avLst/>
          </a:prstGeom>
          <a:ln>
            <a:solidFill>
              <a:schemeClr val="tx1"/>
            </a:solidFill>
          </a:ln>
        </p:spPr>
      </p:pic>
    </p:spTree>
    <p:extLst>
      <p:ext uri="{BB962C8B-B14F-4D97-AF65-F5344CB8AC3E}">
        <p14:creationId xmlns:p14="http://schemas.microsoft.com/office/powerpoint/2010/main" val="2314285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SonarQube – Reporting</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28</a:t>
            </a:fld>
            <a:endParaRPr lang="en-US" dirty="0"/>
          </a:p>
        </p:txBody>
      </p:sp>
      <p:sp>
        <p:nvSpPr>
          <p:cNvPr id="9" name="TextBox 8"/>
          <p:cNvSpPr txBox="1"/>
          <p:nvPr/>
        </p:nvSpPr>
        <p:spPr>
          <a:xfrm>
            <a:off x="245806" y="885519"/>
            <a:ext cx="8701549" cy="4431983"/>
          </a:xfrm>
          <a:prstGeom prst="rect">
            <a:avLst/>
          </a:prstGeom>
          <a:ln>
            <a:noFill/>
          </a:ln>
        </p:spPr>
        <p:txBody>
          <a:bodyPr wrap="square" lIns="0" tIns="0" rIns="0" bIns="0" rtlCol="0">
            <a:spAutoFit/>
          </a:bodyPr>
          <a:lstStyle/>
          <a:p>
            <a:pPr algn="l"/>
            <a:r>
              <a:rPr lang="en-US" sz="1200" dirty="0" smtClean="0">
                <a:solidFill>
                  <a:schemeClr val="tx2"/>
                </a:solidFill>
              </a:rPr>
              <a:t>The Reporting option is achieved through Plug-Ins, here we look at how SonarQube CNES Report Plug-in is used for the Report Generation aspect.</a:t>
            </a:r>
          </a:p>
          <a:p>
            <a:pPr algn="l"/>
            <a:endParaRPr lang="en-US" sz="1200" dirty="0" smtClean="0">
              <a:solidFill>
                <a:schemeClr val="tx2"/>
              </a:solidFill>
            </a:endParaRPr>
          </a:p>
          <a:p>
            <a:pPr algn="l"/>
            <a:r>
              <a:rPr lang="en-US" sz="1200" b="1" u="sng" dirty="0" smtClean="0">
                <a:solidFill>
                  <a:schemeClr val="tx2"/>
                </a:solidFill>
              </a:rPr>
              <a:t>Step 1:</a:t>
            </a:r>
            <a:r>
              <a:rPr lang="en-US" sz="1200" dirty="0" smtClean="0">
                <a:solidFill>
                  <a:schemeClr val="tx2"/>
                </a:solidFill>
              </a:rPr>
              <a:t> Download the Plug-in from the SonarQube -&gt; Administration -&gt; Market place section, look for the below plug-in &amp; Click install</a:t>
            </a:r>
          </a:p>
          <a:p>
            <a:pPr algn="l"/>
            <a:endParaRPr lang="en-US" sz="1200" dirty="0">
              <a:solidFill>
                <a:schemeClr val="tx2"/>
              </a:solidFill>
            </a:endParaRPr>
          </a:p>
          <a:p>
            <a:pPr algn="l"/>
            <a:endParaRPr lang="en-US" sz="1200" dirty="0" smtClean="0">
              <a:solidFill>
                <a:schemeClr val="tx2"/>
              </a:solidFill>
            </a:endParaRPr>
          </a:p>
          <a:p>
            <a:pPr algn="l"/>
            <a:endParaRPr lang="en-US" sz="1200" dirty="0">
              <a:solidFill>
                <a:schemeClr val="tx2"/>
              </a:solidFill>
            </a:endParaRPr>
          </a:p>
          <a:p>
            <a:pPr algn="l"/>
            <a:endParaRPr lang="en-US" sz="1200" dirty="0" smtClean="0">
              <a:solidFill>
                <a:schemeClr val="tx2"/>
              </a:solidFill>
            </a:endParaRPr>
          </a:p>
          <a:p>
            <a:pPr algn="l"/>
            <a:endParaRPr lang="en-US" sz="1200" dirty="0">
              <a:solidFill>
                <a:schemeClr val="tx2"/>
              </a:solidFill>
            </a:endParaRPr>
          </a:p>
          <a:p>
            <a:pPr algn="l"/>
            <a:endParaRPr lang="en-US" sz="1200" dirty="0" smtClean="0">
              <a:solidFill>
                <a:schemeClr val="tx2"/>
              </a:solidFill>
            </a:endParaRPr>
          </a:p>
          <a:p>
            <a:pPr algn="l"/>
            <a:r>
              <a:rPr lang="en-US" sz="1200" b="1" u="sng" dirty="0" smtClean="0">
                <a:solidFill>
                  <a:schemeClr val="tx2"/>
                </a:solidFill>
              </a:rPr>
              <a:t>Step 2:</a:t>
            </a:r>
            <a:r>
              <a:rPr lang="en-US" sz="1200" dirty="0" smtClean="0">
                <a:solidFill>
                  <a:schemeClr val="tx2"/>
                </a:solidFill>
              </a:rPr>
              <a:t> Click on Restart Server to install the Plug-in in SonarQube server, SonarQube proceeds to install post completion of Background tasks, if any running at the moment. And then installation is done with a Server Re-Start.</a:t>
            </a:r>
          </a:p>
          <a:p>
            <a:pPr algn="l"/>
            <a:endParaRPr lang="en-US" sz="1200" dirty="0">
              <a:solidFill>
                <a:schemeClr val="tx2"/>
              </a:solidFill>
            </a:endParaRPr>
          </a:p>
          <a:p>
            <a:pPr algn="l"/>
            <a:endParaRPr lang="en-US" sz="1200" dirty="0" smtClean="0">
              <a:solidFill>
                <a:schemeClr val="tx2"/>
              </a:solidFill>
            </a:endParaRPr>
          </a:p>
          <a:p>
            <a:pPr algn="l"/>
            <a:endParaRPr lang="en-US" sz="1200" dirty="0">
              <a:solidFill>
                <a:schemeClr val="tx2"/>
              </a:solidFill>
            </a:endParaRPr>
          </a:p>
          <a:p>
            <a:pPr algn="l"/>
            <a:endParaRPr lang="en-US" sz="1200" dirty="0" smtClean="0">
              <a:solidFill>
                <a:schemeClr val="tx2"/>
              </a:solidFill>
            </a:endParaRPr>
          </a:p>
          <a:p>
            <a:pPr algn="l"/>
            <a:endParaRPr lang="en-US" sz="1200" dirty="0">
              <a:solidFill>
                <a:schemeClr val="tx2"/>
              </a:solidFill>
            </a:endParaRPr>
          </a:p>
          <a:p>
            <a:pPr algn="l"/>
            <a:endParaRPr lang="en-US" dirty="0">
              <a:solidFill>
                <a:schemeClr val="tx2"/>
              </a:solidFill>
            </a:endParaRPr>
          </a:p>
          <a:p>
            <a:pPr algn="l"/>
            <a:endParaRPr lang="en-US" dirty="0" smtClean="0">
              <a:solidFill>
                <a:schemeClr val="tx2"/>
              </a:solidFill>
            </a:endParaRPr>
          </a:p>
          <a:p>
            <a:pPr algn="l"/>
            <a:endParaRPr lang="en-US" dirty="0">
              <a:solidFill>
                <a:schemeClr val="tx2"/>
              </a:solidFill>
            </a:endParaRPr>
          </a:p>
          <a:p>
            <a:pPr algn="l"/>
            <a:endParaRPr lang="en-US" dirty="0" smtClean="0">
              <a:solidFill>
                <a:schemeClr val="tx2"/>
              </a:solidFill>
            </a:endParaRPr>
          </a:p>
        </p:txBody>
      </p:sp>
      <p:pic>
        <p:nvPicPr>
          <p:cNvPr id="11" name="Picture 10"/>
          <p:cNvPicPr/>
          <p:nvPr/>
        </p:nvPicPr>
        <p:blipFill>
          <a:blip r:embed="rId2"/>
          <a:stretch>
            <a:fillRect/>
          </a:stretch>
        </p:blipFill>
        <p:spPr>
          <a:xfrm>
            <a:off x="499400" y="1845258"/>
            <a:ext cx="7566740" cy="992895"/>
          </a:xfrm>
          <a:prstGeom prst="rect">
            <a:avLst/>
          </a:prstGeom>
          <a:ln>
            <a:solidFill>
              <a:schemeClr val="tx1"/>
            </a:solidFill>
          </a:ln>
        </p:spPr>
      </p:pic>
      <p:pic>
        <p:nvPicPr>
          <p:cNvPr id="12" name="Picture 11"/>
          <p:cNvPicPr>
            <a:picLocks noChangeAspect="1"/>
          </p:cNvPicPr>
          <p:nvPr/>
        </p:nvPicPr>
        <p:blipFill>
          <a:blip r:embed="rId3"/>
          <a:stretch>
            <a:fillRect/>
          </a:stretch>
        </p:blipFill>
        <p:spPr>
          <a:xfrm>
            <a:off x="540774" y="3342546"/>
            <a:ext cx="6027174" cy="323850"/>
          </a:xfrm>
          <a:prstGeom prst="rect">
            <a:avLst/>
          </a:prstGeom>
          <a:ln>
            <a:solidFill>
              <a:schemeClr val="tx1"/>
            </a:solidFill>
          </a:ln>
        </p:spPr>
      </p:pic>
      <p:pic>
        <p:nvPicPr>
          <p:cNvPr id="13" name="Picture 12"/>
          <p:cNvPicPr/>
          <p:nvPr/>
        </p:nvPicPr>
        <p:blipFill>
          <a:blip r:embed="rId4"/>
          <a:stretch>
            <a:fillRect/>
          </a:stretch>
        </p:blipFill>
        <p:spPr>
          <a:xfrm>
            <a:off x="540774" y="3724005"/>
            <a:ext cx="6027174" cy="687705"/>
          </a:xfrm>
          <a:prstGeom prst="rect">
            <a:avLst/>
          </a:prstGeom>
          <a:ln>
            <a:solidFill>
              <a:schemeClr val="tx1"/>
            </a:solidFill>
          </a:ln>
        </p:spPr>
      </p:pic>
    </p:spTree>
    <p:extLst>
      <p:ext uri="{BB962C8B-B14F-4D97-AF65-F5344CB8AC3E}">
        <p14:creationId xmlns:p14="http://schemas.microsoft.com/office/powerpoint/2010/main" val="2373499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SonarQube – Reporting, CONTD..</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29</a:t>
            </a:fld>
            <a:endParaRPr lang="en-US" dirty="0"/>
          </a:p>
        </p:txBody>
      </p:sp>
      <p:sp>
        <p:nvSpPr>
          <p:cNvPr id="9" name="TextBox 8"/>
          <p:cNvSpPr txBox="1"/>
          <p:nvPr/>
        </p:nvSpPr>
        <p:spPr>
          <a:xfrm>
            <a:off x="540774" y="895351"/>
            <a:ext cx="8406581" cy="2769989"/>
          </a:xfrm>
          <a:prstGeom prst="rect">
            <a:avLst/>
          </a:prstGeom>
        </p:spPr>
        <p:txBody>
          <a:bodyPr wrap="square" lIns="0" tIns="0" rIns="0" bIns="0" rtlCol="0">
            <a:spAutoFit/>
          </a:bodyPr>
          <a:lstStyle/>
          <a:p>
            <a:pPr algn="l"/>
            <a:r>
              <a:rPr lang="en-US" sz="1200" dirty="0" smtClean="0">
                <a:solidFill>
                  <a:schemeClr val="tx2"/>
                </a:solidFill>
              </a:rPr>
              <a:t>Once the SonarQube CNES Reporting Plug-in installed, an additional option More is enabled next Administration section, from where Report Generation can be initiated for any Analyzed Projects within SonarQube Server. A .zip file for the Project is generated with Reports in .</a:t>
            </a:r>
            <a:r>
              <a:rPr lang="en-US" sz="1200" dirty="0">
                <a:solidFill>
                  <a:schemeClr val="tx2"/>
                </a:solidFill>
              </a:rPr>
              <a:t>d</a:t>
            </a:r>
            <a:r>
              <a:rPr lang="en-US" sz="1200" dirty="0" smtClean="0">
                <a:solidFill>
                  <a:schemeClr val="tx2"/>
                </a:solidFill>
              </a:rPr>
              <a:t>ocx, excel &amp; csv formats.</a:t>
            </a:r>
          </a:p>
          <a:p>
            <a:pPr algn="l"/>
            <a:endParaRPr lang="en-US" sz="1200" dirty="0">
              <a:solidFill>
                <a:schemeClr val="tx2"/>
              </a:solidFill>
            </a:endParaRPr>
          </a:p>
          <a:p>
            <a:pPr algn="l"/>
            <a:endParaRPr lang="en-US" sz="1200" dirty="0">
              <a:solidFill>
                <a:schemeClr val="tx2"/>
              </a:solidFill>
            </a:endParaRPr>
          </a:p>
          <a:p>
            <a:pPr algn="l"/>
            <a:endParaRPr lang="en-US" sz="1200" dirty="0" smtClean="0">
              <a:solidFill>
                <a:schemeClr val="tx2"/>
              </a:solidFill>
            </a:endParaRPr>
          </a:p>
          <a:p>
            <a:pPr algn="l"/>
            <a:endParaRPr lang="en-US" sz="1200" dirty="0">
              <a:solidFill>
                <a:schemeClr val="tx2"/>
              </a:solidFill>
            </a:endParaRPr>
          </a:p>
          <a:p>
            <a:pPr algn="l"/>
            <a:endParaRPr lang="en-US" sz="1200" dirty="0" smtClean="0">
              <a:solidFill>
                <a:schemeClr val="tx2"/>
              </a:solidFill>
            </a:endParaRPr>
          </a:p>
          <a:p>
            <a:pPr algn="l"/>
            <a:endParaRPr lang="en-US" sz="1200" dirty="0">
              <a:solidFill>
                <a:schemeClr val="tx2"/>
              </a:solidFill>
            </a:endParaRPr>
          </a:p>
          <a:p>
            <a:pPr algn="l"/>
            <a:endParaRPr lang="en-US" dirty="0">
              <a:solidFill>
                <a:schemeClr val="tx2"/>
              </a:solidFill>
            </a:endParaRPr>
          </a:p>
          <a:p>
            <a:pPr algn="l"/>
            <a:endParaRPr lang="en-US" dirty="0" smtClean="0">
              <a:solidFill>
                <a:schemeClr val="tx2"/>
              </a:solidFill>
            </a:endParaRPr>
          </a:p>
          <a:p>
            <a:pPr algn="l"/>
            <a:endParaRPr lang="en-US" dirty="0">
              <a:solidFill>
                <a:schemeClr val="tx2"/>
              </a:solidFill>
            </a:endParaRPr>
          </a:p>
          <a:p>
            <a:pPr algn="l"/>
            <a:endParaRPr lang="en-US" dirty="0" smtClean="0">
              <a:solidFill>
                <a:schemeClr val="tx2"/>
              </a:solidFill>
            </a:endParaRPr>
          </a:p>
        </p:txBody>
      </p:sp>
      <p:pic>
        <p:nvPicPr>
          <p:cNvPr id="6" name="Picture 5"/>
          <p:cNvPicPr>
            <a:picLocks noChangeAspect="1"/>
          </p:cNvPicPr>
          <p:nvPr/>
        </p:nvPicPr>
        <p:blipFill>
          <a:blip r:embed="rId2"/>
          <a:stretch>
            <a:fillRect/>
          </a:stretch>
        </p:blipFill>
        <p:spPr>
          <a:xfrm>
            <a:off x="889358" y="1749862"/>
            <a:ext cx="2409825" cy="876300"/>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3888528" y="1516381"/>
            <a:ext cx="4171950" cy="2114550"/>
          </a:xfrm>
          <a:prstGeom prst="rect">
            <a:avLst/>
          </a:prstGeom>
          <a:ln>
            <a:solidFill>
              <a:schemeClr val="tx1"/>
            </a:solidFill>
          </a:ln>
        </p:spPr>
      </p:pic>
    </p:spTree>
    <p:extLst>
      <p:ext uri="{BB962C8B-B14F-4D97-AF65-F5344CB8AC3E}">
        <p14:creationId xmlns:p14="http://schemas.microsoft.com/office/powerpoint/2010/main" val="701488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Static Code Analysis &amp; SAST</a:t>
            </a:r>
            <a:endParaRPr lang="en-US" dirty="0"/>
          </a:p>
        </p:txBody>
      </p:sp>
      <p:sp>
        <p:nvSpPr>
          <p:cNvPr id="3" name="Content Placeholder 2"/>
          <p:cNvSpPr>
            <a:spLocks noGrp="1"/>
          </p:cNvSpPr>
          <p:nvPr>
            <p:ph sz="quarter" idx="13"/>
          </p:nvPr>
        </p:nvSpPr>
        <p:spPr>
          <a:xfrm>
            <a:off x="381000" y="709769"/>
            <a:ext cx="8417052" cy="3891728"/>
          </a:xfrm>
        </p:spPr>
        <p:txBody>
          <a:bodyPr>
            <a:normAutofit fontScale="85000" lnSpcReduction="20000"/>
          </a:bodyPr>
          <a:lstStyle/>
          <a:p>
            <a:pPr algn="just">
              <a:lnSpc>
                <a:spcPct val="120000"/>
              </a:lnSpc>
            </a:pPr>
            <a:r>
              <a:rPr lang="en-US" dirty="0"/>
              <a:t>Static code analysis is a method of debugging by examining source code before a program is run. It's done by analyzing a set of code against a set (or multiple sets) of coding </a:t>
            </a:r>
            <a:r>
              <a:rPr lang="en-US" dirty="0" smtClean="0"/>
              <a:t>rules or Best practices as defined by the corresponding Industry standard/benchmark.</a:t>
            </a:r>
            <a:r>
              <a:rPr lang="en-US" dirty="0"/>
              <a:t> Static code analysis is also considered as a way to automate code review </a:t>
            </a:r>
            <a:r>
              <a:rPr lang="en-US" dirty="0" smtClean="0"/>
              <a:t>process.</a:t>
            </a:r>
          </a:p>
          <a:p>
            <a:pPr algn="just">
              <a:lnSpc>
                <a:spcPct val="120000"/>
              </a:lnSpc>
            </a:pPr>
            <a:endParaRPr lang="en-US" dirty="0"/>
          </a:p>
          <a:p>
            <a:pPr algn="just">
              <a:lnSpc>
                <a:spcPct val="120000"/>
              </a:lnSpc>
            </a:pPr>
            <a:r>
              <a:rPr lang="en-US" dirty="0"/>
              <a:t>Static code analysis and static analysis are often used interchangeably, along with source code analysis. </a:t>
            </a:r>
            <a:r>
              <a:rPr lang="en-US" dirty="0" smtClean="0"/>
              <a:t>This </a:t>
            </a:r>
            <a:r>
              <a:rPr lang="en-US" dirty="0"/>
              <a:t>type of analysis addresses weaknesses in source code that might lead to </a:t>
            </a:r>
            <a:r>
              <a:rPr lang="en-US" dirty="0" smtClean="0"/>
              <a:t>vulnerabilities.</a:t>
            </a:r>
          </a:p>
          <a:p>
            <a:pPr algn="just">
              <a:lnSpc>
                <a:spcPct val="120000"/>
              </a:lnSpc>
            </a:pPr>
            <a:endParaRPr lang="en-US" dirty="0"/>
          </a:p>
          <a:p>
            <a:pPr algn="just">
              <a:lnSpc>
                <a:spcPct val="120000"/>
              </a:lnSpc>
            </a:pPr>
            <a:r>
              <a:rPr lang="en-US" b="1" dirty="0" smtClean="0"/>
              <a:t>SAST (Static Application Security Testing) </a:t>
            </a:r>
            <a:r>
              <a:rPr lang="en-US" dirty="0" smtClean="0"/>
              <a:t>is also a form Static Code Analysis but targeted towards the Security aspect of the Application Source code. To detect security specific vulnerabilities or Hotspots in code which could lead Security related violations/incidents. Static Code Analysis can be referred to all Code Analysis including Security aspect &amp; beyond.</a:t>
            </a:r>
          </a:p>
          <a:p>
            <a:pPr algn="just">
              <a:lnSpc>
                <a:spcPct val="120000"/>
              </a:lnSpc>
            </a:pPr>
            <a:r>
              <a:rPr lang="en-US" dirty="0" smtClean="0"/>
              <a:t>We will explore SonarQube tool in this training which offers the Solution for Static Code Analysis &amp; SAST.</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a:t>
            </a:fld>
            <a:endParaRPr lang="en-US" dirty="0"/>
          </a:p>
        </p:txBody>
      </p:sp>
    </p:spTree>
    <p:extLst>
      <p:ext uri="{BB962C8B-B14F-4D97-AF65-F5344CB8AC3E}">
        <p14:creationId xmlns:p14="http://schemas.microsoft.com/office/powerpoint/2010/main" val="27559056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16.SonarQube - Benefits</a:t>
            </a:r>
            <a:endParaRPr lang="en-US" dirty="0"/>
          </a:p>
        </p:txBody>
      </p:sp>
      <p:sp>
        <p:nvSpPr>
          <p:cNvPr id="3" name="Content Placeholder 2"/>
          <p:cNvSpPr>
            <a:spLocks noGrp="1"/>
          </p:cNvSpPr>
          <p:nvPr>
            <p:ph sz="quarter" idx="13"/>
          </p:nvPr>
        </p:nvSpPr>
        <p:spPr>
          <a:xfrm>
            <a:off x="381000" y="867082"/>
            <a:ext cx="8417052" cy="3311525"/>
          </a:xfrm>
        </p:spPr>
        <p:txBody>
          <a:bodyPr>
            <a:normAutofit lnSpcReduction="10000"/>
          </a:bodyPr>
          <a:lstStyle/>
          <a:p>
            <a:pPr marL="285750" indent="-285750">
              <a:lnSpc>
                <a:spcPct val="150000"/>
              </a:lnSpc>
              <a:buFont typeface="Arial" panose="020B0604020202020204" pitchFamily="34" charset="0"/>
              <a:buChar char="•"/>
            </a:pPr>
            <a:r>
              <a:rPr lang="en-US" dirty="0" smtClean="0"/>
              <a:t>Better Quality of Code</a:t>
            </a:r>
          </a:p>
          <a:p>
            <a:pPr marL="285750" indent="-285750">
              <a:lnSpc>
                <a:spcPct val="150000"/>
              </a:lnSpc>
              <a:buFont typeface="Arial" panose="020B0604020202020204" pitchFamily="34" charset="0"/>
              <a:buChar char="•"/>
            </a:pPr>
            <a:r>
              <a:rPr lang="en-US" dirty="0" smtClean="0"/>
              <a:t>Multi Technology Support</a:t>
            </a:r>
          </a:p>
          <a:p>
            <a:pPr marL="285750" indent="-285750">
              <a:lnSpc>
                <a:spcPct val="150000"/>
              </a:lnSpc>
              <a:buFont typeface="Arial" panose="020B0604020202020204" pitchFamily="34" charset="0"/>
              <a:buChar char="•"/>
            </a:pPr>
            <a:r>
              <a:rPr lang="en-US" dirty="0" smtClean="0"/>
              <a:t>Better Maintainability</a:t>
            </a:r>
          </a:p>
          <a:p>
            <a:pPr marL="285750" indent="-285750">
              <a:lnSpc>
                <a:spcPct val="150000"/>
              </a:lnSpc>
              <a:buFont typeface="Arial" panose="020B0604020202020204" pitchFamily="34" charset="0"/>
              <a:buChar char="•"/>
            </a:pPr>
            <a:r>
              <a:rPr lang="en-US" dirty="0" smtClean="0"/>
              <a:t>Overall Cost Savings </a:t>
            </a:r>
          </a:p>
          <a:p>
            <a:pPr marL="285750" indent="-285750">
              <a:lnSpc>
                <a:spcPct val="150000"/>
              </a:lnSpc>
              <a:buFont typeface="Arial" panose="020B0604020202020204" pitchFamily="34" charset="0"/>
              <a:buChar char="•"/>
            </a:pPr>
            <a:r>
              <a:rPr lang="en-US" dirty="0" smtClean="0"/>
              <a:t>Improved Developer Skills</a:t>
            </a:r>
          </a:p>
          <a:p>
            <a:pPr marL="285750" indent="-285750">
              <a:lnSpc>
                <a:spcPct val="150000"/>
              </a:lnSpc>
              <a:buFont typeface="Arial" panose="020B0604020202020204" pitchFamily="34" charset="0"/>
              <a:buChar char="•"/>
            </a:pPr>
            <a:r>
              <a:rPr lang="en-US" dirty="0" smtClean="0"/>
              <a:t>Release Quality Code with GO/NOGO</a:t>
            </a:r>
          </a:p>
          <a:p>
            <a:pPr marL="285750" indent="-285750">
              <a:lnSpc>
                <a:spcPct val="150000"/>
              </a:lnSpc>
              <a:buFont typeface="Arial" panose="020B0604020202020204" pitchFamily="34" charset="0"/>
              <a:buChar char="•"/>
            </a:pPr>
            <a:r>
              <a:rPr lang="en-US" dirty="0" smtClean="0"/>
              <a:t>Integration with CI/CD</a:t>
            </a:r>
          </a:p>
          <a:p>
            <a:pPr marL="285750" indent="-285750">
              <a:buFont typeface="Arial" panose="020B0604020202020204" pitchFamily="34" charset="0"/>
              <a:buChar char="•"/>
            </a:pP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30</a:t>
            </a:fld>
            <a:endParaRPr lang="en-US" dirty="0"/>
          </a:p>
        </p:txBody>
      </p:sp>
    </p:spTree>
    <p:extLst>
      <p:ext uri="{BB962C8B-B14F-4D97-AF65-F5344CB8AC3E}">
        <p14:creationId xmlns:p14="http://schemas.microsoft.com/office/powerpoint/2010/main" val="3629897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31</a:t>
            </a:fld>
            <a:endParaRPr lang="en-US" dirty="0"/>
          </a:p>
        </p:txBody>
      </p:sp>
      <p:sp>
        <p:nvSpPr>
          <p:cNvPr id="8" name="TextBox 7"/>
          <p:cNvSpPr txBox="1"/>
          <p:nvPr/>
        </p:nvSpPr>
        <p:spPr>
          <a:xfrm>
            <a:off x="1681317" y="2153265"/>
            <a:ext cx="5358580" cy="400110"/>
          </a:xfrm>
          <a:prstGeom prst="rect">
            <a:avLst/>
          </a:prstGeom>
        </p:spPr>
        <p:txBody>
          <a:bodyPr wrap="square" lIns="0" tIns="0" rIns="0" bIns="0" rtlCol="0">
            <a:spAutoFit/>
          </a:bodyPr>
          <a:lstStyle/>
          <a:p>
            <a:pPr algn="ctr"/>
            <a:r>
              <a:rPr lang="en-US" sz="2600" b="1" dirty="0" smtClean="0">
                <a:solidFill>
                  <a:schemeClr val="bg1"/>
                </a:solidFill>
              </a:rPr>
              <a:t>17. APPENDIX</a:t>
            </a:r>
          </a:p>
        </p:txBody>
      </p:sp>
    </p:spTree>
    <p:extLst>
      <p:ext uri="{BB962C8B-B14F-4D97-AF65-F5344CB8AC3E}">
        <p14:creationId xmlns:p14="http://schemas.microsoft.com/office/powerpoint/2010/main" val="29926150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18577" y="105833"/>
            <a:ext cx="8417052" cy="621030"/>
          </a:xfrm>
        </p:spPr>
        <p:txBody>
          <a:bodyPr/>
          <a:lstStyle/>
          <a:p>
            <a:r>
              <a:rPr lang="en-US" dirty="0" smtClean="0"/>
              <a:t>Deployment Requirements</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32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862511355"/>
              </p:ext>
            </p:extLst>
          </p:nvPr>
        </p:nvGraphicFramePr>
        <p:xfrm>
          <a:off x="613700" y="563031"/>
          <a:ext cx="7999357" cy="3584681"/>
        </p:xfrm>
        <a:graphic>
          <a:graphicData uri="http://schemas.openxmlformats.org/drawingml/2006/table">
            <a:tbl>
              <a:tblPr firstRow="1" bandRow="1">
                <a:tableStyleId>{5C22544A-7EE6-4342-B048-85BDC9FD1C3A}</a:tableStyleId>
              </a:tblPr>
              <a:tblGrid>
                <a:gridCol w="2664469">
                  <a:extLst>
                    <a:ext uri="{9D8B030D-6E8A-4147-A177-3AD203B41FA5}">
                      <a16:colId xmlns:a16="http://schemas.microsoft.com/office/drawing/2014/main" val="3166568773"/>
                    </a:ext>
                  </a:extLst>
                </a:gridCol>
                <a:gridCol w="5334888">
                  <a:extLst>
                    <a:ext uri="{9D8B030D-6E8A-4147-A177-3AD203B41FA5}">
                      <a16:colId xmlns:a16="http://schemas.microsoft.com/office/drawing/2014/main" val="1158484478"/>
                    </a:ext>
                  </a:extLst>
                </a:gridCol>
              </a:tblGrid>
              <a:tr h="340490">
                <a:tc>
                  <a:txBody>
                    <a:bodyPr/>
                    <a:lstStyle/>
                    <a:p>
                      <a:pPr marL="0" algn="l" defTabSz="914378" rtl="0" eaLnBrk="1" latinLnBrk="0" hangingPunct="1"/>
                      <a:r>
                        <a:rPr lang="en-US" sz="1800" kern="1200" dirty="0" smtClean="0">
                          <a:solidFill>
                            <a:schemeClr val="dk1"/>
                          </a:solidFill>
                          <a:latin typeface="+mn-lt"/>
                          <a:ea typeface="+mn-ea"/>
                          <a:cs typeface="+mn-cs"/>
                        </a:rPr>
                        <a:t>Tool Name</a:t>
                      </a:r>
                      <a:endParaRPr lang="en-US" sz="1800" kern="1200" dirty="0">
                        <a:solidFill>
                          <a:schemeClr val="dk1"/>
                        </a:solidFill>
                        <a:latin typeface="+mn-lt"/>
                        <a:ea typeface="+mn-ea"/>
                        <a:cs typeface="+mn-cs"/>
                      </a:endParaRPr>
                    </a:p>
                  </a:txBody>
                  <a:tcPr>
                    <a:solidFill>
                      <a:schemeClr val="bg1">
                        <a:lumMod val="85000"/>
                      </a:schemeClr>
                    </a:solidFill>
                  </a:tcPr>
                </a:tc>
                <a:tc>
                  <a:txBody>
                    <a:bodyPr/>
                    <a:lstStyle/>
                    <a:p>
                      <a:r>
                        <a:rPr lang="en-US" sz="1800" b="1" kern="1200" dirty="0" smtClean="0">
                          <a:solidFill>
                            <a:schemeClr val="dk1"/>
                          </a:solidFill>
                          <a:latin typeface="+mn-lt"/>
                          <a:ea typeface="+mn-ea"/>
                          <a:cs typeface="+mn-cs"/>
                        </a:rPr>
                        <a:t>SonarQube</a:t>
                      </a:r>
                      <a:endParaRPr lang="en-US" sz="1800" b="1" kern="1200" dirty="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3783634972"/>
                  </a:ext>
                </a:extLst>
              </a:tr>
              <a:tr h="539109">
                <a:tc>
                  <a:txBody>
                    <a:bodyPr/>
                    <a:lstStyle/>
                    <a:p>
                      <a:r>
                        <a:rPr lang="en-US" sz="1600" dirty="0" smtClean="0"/>
                        <a:t>Software Requirements</a:t>
                      </a:r>
                      <a:endParaRPr lang="en-US" sz="1600" dirty="0"/>
                    </a:p>
                  </a:txBody>
                  <a:tcPr/>
                </a:tc>
                <a:tc>
                  <a:txBody>
                    <a:bodyPr/>
                    <a:lstStyle/>
                    <a:p>
                      <a:r>
                        <a:rPr lang="en-US" sz="1600" dirty="0" smtClean="0"/>
                        <a:t>SonarQube 7.9.x Installable (Community Edition)</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600" dirty="0" smtClean="0"/>
                        <a:t>JDK</a:t>
                      </a:r>
                      <a:r>
                        <a:rPr lang="en-US" sz="1600" baseline="0" dirty="0" smtClean="0"/>
                        <a:t> 8 or JDK 11</a:t>
                      </a:r>
                      <a:endParaRPr lang="en-US" sz="1600" dirty="0" smtClean="0"/>
                    </a:p>
                  </a:txBody>
                  <a:tcPr/>
                </a:tc>
                <a:extLst>
                  <a:ext uri="{0D108BD9-81ED-4DB2-BD59-A6C34878D82A}">
                    <a16:rowId xmlns:a16="http://schemas.microsoft.com/office/drawing/2014/main" val="3294968794"/>
                  </a:ext>
                </a:extLst>
              </a:tr>
              <a:tr h="312116">
                <a:tc>
                  <a:txBody>
                    <a:bodyPr/>
                    <a:lstStyle/>
                    <a:p>
                      <a:r>
                        <a:rPr lang="en-US" sz="1600" dirty="0" smtClean="0"/>
                        <a:t>Hardware requirements</a:t>
                      </a:r>
                      <a:endParaRPr lang="en-US" sz="1600" dirty="0"/>
                    </a:p>
                  </a:txBody>
                  <a:tcPr/>
                </a:tc>
                <a:tc>
                  <a:txBody>
                    <a:bodyPr/>
                    <a:lstStyle/>
                    <a:p>
                      <a:r>
                        <a:rPr lang="en-US" sz="1600" dirty="0" smtClean="0"/>
                        <a:t>2 GB RAM</a:t>
                      </a:r>
                      <a:endParaRPr lang="en-US" sz="1600" dirty="0"/>
                    </a:p>
                  </a:txBody>
                  <a:tcPr/>
                </a:tc>
                <a:extLst>
                  <a:ext uri="{0D108BD9-81ED-4DB2-BD59-A6C34878D82A}">
                    <a16:rowId xmlns:a16="http://schemas.microsoft.com/office/drawing/2014/main" val="1540118565"/>
                  </a:ext>
                </a:extLst>
              </a:tr>
              <a:tr h="539109">
                <a:tc>
                  <a:txBody>
                    <a:bodyPr/>
                    <a:lstStyle/>
                    <a:p>
                      <a:r>
                        <a:rPr lang="en-US" sz="1600" dirty="0" smtClean="0"/>
                        <a:t>Dependencies </a:t>
                      </a:r>
                      <a:endParaRPr lang="en-US" sz="1600" dirty="0"/>
                    </a:p>
                  </a:txBody>
                  <a:tcPr/>
                </a:tc>
                <a:tc>
                  <a:txBody>
                    <a:bodyPr/>
                    <a:lstStyle/>
                    <a:p>
                      <a:pPr marL="285750" indent="-285750">
                        <a:buFont typeface="Arial" panose="020B0604020202020204" pitchFamily="34" charset="0"/>
                        <a:buChar char="•"/>
                      </a:pPr>
                      <a:r>
                        <a:rPr lang="en-US" sz="1600" kern="1200" dirty="0" smtClean="0">
                          <a:solidFill>
                            <a:schemeClr val="dk1"/>
                          </a:solidFill>
                          <a:latin typeface="+mn-lt"/>
                          <a:ea typeface="+mn-ea"/>
                          <a:cs typeface="+mn-cs"/>
                        </a:rPr>
                        <a:t>SonarScanner 4.x CLI version</a:t>
                      </a:r>
                    </a:p>
                    <a:p>
                      <a:pPr marL="285750" indent="-285750">
                        <a:buFont typeface="Arial" panose="020B0604020202020204" pitchFamily="34" charset="0"/>
                        <a:buChar char="•"/>
                      </a:pPr>
                      <a:r>
                        <a:rPr lang="en-US" sz="1600" kern="1200" dirty="0" smtClean="0">
                          <a:solidFill>
                            <a:schemeClr val="dk1"/>
                          </a:solidFill>
                          <a:latin typeface="+mn-lt"/>
                          <a:ea typeface="+mn-ea"/>
                          <a:cs typeface="+mn-cs"/>
                        </a:rPr>
                        <a:t>Sample Project sources (Sample Java Project)</a:t>
                      </a:r>
                    </a:p>
                  </a:txBody>
                  <a:tcPr/>
                </a:tc>
                <a:extLst>
                  <a:ext uri="{0D108BD9-81ED-4DB2-BD59-A6C34878D82A}">
                    <a16:rowId xmlns:a16="http://schemas.microsoft.com/office/drawing/2014/main" val="2019332115"/>
                  </a:ext>
                </a:extLst>
              </a:tr>
              <a:tr h="766103">
                <a:tc>
                  <a:txBody>
                    <a:bodyPr/>
                    <a:lstStyle/>
                    <a:p>
                      <a:r>
                        <a:rPr lang="en-US" sz="1600" dirty="0" smtClean="0"/>
                        <a:t>Other requirements</a:t>
                      </a:r>
                      <a:endParaRPr lang="en-US" sz="1600" dirty="0"/>
                    </a:p>
                  </a:txBody>
                  <a:tcPr/>
                </a:tc>
                <a:tc>
                  <a:txBody>
                    <a:bodyPr/>
                    <a:lstStyle/>
                    <a:p>
                      <a:pPr marL="285750" indent="-285750">
                        <a:buFont typeface="Arial" panose="020B0604020202020204" pitchFamily="34" charset="0"/>
                        <a:buChar char="•"/>
                      </a:pPr>
                      <a:r>
                        <a:rPr lang="en-US" sz="1600" dirty="0" smtClean="0"/>
                        <a:t>IE 11/Chrome/Firefox/Edge</a:t>
                      </a:r>
                      <a:r>
                        <a:rPr lang="en-US" sz="1600" baseline="0" dirty="0" smtClean="0"/>
                        <a:t>/Safari latest versions(Java Script enabled in Browser)</a:t>
                      </a:r>
                    </a:p>
                    <a:p>
                      <a:pPr marL="285750" marR="0" lvl="0" indent="-285750" algn="l" defTabSz="9143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Port 9000, default port used by SonarQube</a:t>
                      </a:r>
                    </a:p>
                  </a:txBody>
                  <a:tcPr/>
                </a:tc>
                <a:extLst>
                  <a:ext uri="{0D108BD9-81ED-4DB2-BD59-A6C34878D82A}">
                    <a16:rowId xmlns:a16="http://schemas.microsoft.com/office/drawing/2014/main" val="2228087577"/>
                  </a:ext>
                </a:extLst>
              </a:tr>
              <a:tr h="902441">
                <a:tc>
                  <a:txBody>
                    <a:bodyPr/>
                    <a:lstStyle/>
                    <a:p>
                      <a:r>
                        <a:rPr lang="en-US" sz="1600" dirty="0" smtClean="0"/>
                        <a:t>Limitations</a:t>
                      </a:r>
                      <a:endParaRPr lang="en-US" sz="1600" dirty="0"/>
                    </a:p>
                  </a:txBody>
                  <a:tcPr/>
                </a:tc>
                <a:tc>
                  <a:txBody>
                    <a:bodyPr/>
                    <a:lstStyle/>
                    <a:p>
                      <a:pPr marL="285750" indent="-285750">
                        <a:buFont typeface="Arial" panose="020B0604020202020204" pitchFamily="34" charset="0"/>
                        <a:buChar char="•"/>
                      </a:pPr>
                      <a:r>
                        <a:rPr lang="en-US" sz="1600" b="0" i="0" kern="1200" dirty="0" smtClean="0">
                          <a:solidFill>
                            <a:schemeClr val="dk1"/>
                          </a:solidFill>
                          <a:effectLst/>
                          <a:latin typeface="+mn-lt"/>
                          <a:ea typeface="+mn-ea"/>
                          <a:cs typeface="+mn-cs"/>
                        </a:rPr>
                        <a:t>It’s not recommended running an antivirus scanner on the machine where a SonarQube analysis runs, it could result in unpredictable behavior.</a:t>
                      </a:r>
                    </a:p>
                  </a:txBody>
                  <a:tcPr/>
                </a:tc>
                <a:extLst>
                  <a:ext uri="{0D108BD9-81ED-4DB2-BD59-A6C34878D82A}">
                    <a16:rowId xmlns:a16="http://schemas.microsoft.com/office/drawing/2014/main" val="1170906661"/>
                  </a:ext>
                </a:extLst>
              </a:tr>
            </a:tbl>
          </a:graphicData>
        </a:graphic>
      </p:graphicFrame>
      <p:sp>
        <p:nvSpPr>
          <p:cNvPr id="4" name="TextBox 3"/>
          <p:cNvSpPr txBox="1"/>
          <p:nvPr/>
        </p:nvSpPr>
        <p:spPr>
          <a:xfrm>
            <a:off x="613700" y="4227872"/>
            <a:ext cx="8149300" cy="553998"/>
          </a:xfrm>
          <a:prstGeom prst="rect">
            <a:avLst/>
          </a:prstGeom>
        </p:spPr>
        <p:txBody>
          <a:bodyPr wrap="square" lIns="0" tIns="0" rIns="0" bIns="0" rtlCol="0">
            <a:spAutoFit/>
          </a:bodyPr>
          <a:lstStyle/>
          <a:p>
            <a:pPr algn="l"/>
            <a:r>
              <a:rPr lang="en-US" sz="1200" b="1" u="sng" dirty="0" smtClean="0">
                <a:solidFill>
                  <a:schemeClr val="tx2"/>
                </a:solidFill>
              </a:rPr>
              <a:t>Note:</a:t>
            </a:r>
            <a:r>
              <a:rPr lang="en-US" sz="1200" dirty="0" smtClean="0">
                <a:solidFill>
                  <a:schemeClr val="tx2"/>
                </a:solidFill>
              </a:rPr>
              <a:t> SonarQube can be integrated with Maven/Gradle/Jenkins</a:t>
            </a:r>
            <a:r>
              <a:rPr lang="en-US" sz="1200" dirty="0">
                <a:solidFill>
                  <a:schemeClr val="tx2"/>
                </a:solidFill>
              </a:rPr>
              <a:t> </a:t>
            </a:r>
            <a:r>
              <a:rPr lang="en-US" sz="1200" dirty="0" smtClean="0">
                <a:solidFill>
                  <a:schemeClr val="tx2"/>
                </a:solidFill>
              </a:rPr>
              <a:t>so on for corresponding Projects. The Requirements would change accordingly. For Ex. A Java Project in Maven will need to have Eclipse with Maven &amp; corresponding Setup as a Pre-Requisite to Integrate with SonarQube. Similarly for other Technologies supported</a:t>
            </a:r>
          </a:p>
        </p:txBody>
      </p:sp>
    </p:spTree>
    <p:extLst>
      <p:ext uri="{BB962C8B-B14F-4D97-AF65-F5344CB8AC3E}">
        <p14:creationId xmlns:p14="http://schemas.microsoft.com/office/powerpoint/2010/main" val="4881955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5833"/>
            <a:ext cx="8382000" cy="457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marL="76200">
              <a:lnSpc>
                <a:spcPct val="97000"/>
              </a:lnSpc>
            </a:pPr>
            <a:endParaRPr sz="2400" b="1" i="0" dirty="0">
              <a:solidFill>
                <a:srgbClr val="0033B4"/>
              </a:solidFill>
              <a:latin typeface="Arial"/>
            </a:endParaRPr>
          </a:p>
        </p:txBody>
      </p:sp>
      <p:sp>
        <p:nvSpPr>
          <p:cNvPr id="9" name="Title 8">
            <a:extLst>
              <a:ext uri="{FF2B5EF4-FFF2-40B4-BE49-F238E27FC236}">
                <a16:creationId xmlns:a16="http://schemas.microsoft.com/office/drawing/2014/main" id="{0BD5F253-9BCF-4741-B957-6240EC1D3039}"/>
              </a:ext>
            </a:extLst>
          </p:cNvPr>
          <p:cNvSpPr>
            <a:spLocks noGrp="1"/>
          </p:cNvSpPr>
          <p:nvPr>
            <p:ph type="title"/>
          </p:nvPr>
        </p:nvSpPr>
        <p:spPr>
          <a:xfrm>
            <a:off x="118577" y="105833"/>
            <a:ext cx="8417052" cy="621030"/>
          </a:xfrm>
        </p:spPr>
        <p:txBody>
          <a:bodyPr/>
          <a:lstStyle/>
          <a:p>
            <a:r>
              <a:rPr lang="en-US" dirty="0" smtClean="0"/>
              <a:t>Deployment Requirements</a:t>
            </a:r>
            <a:endParaRPr lang="en-US" dirty="0"/>
          </a:p>
        </p:txBody>
      </p:sp>
      <p:sp>
        <p:nvSpPr>
          <p:cNvPr id="3" name="Footer Placeholder 2">
            <a:extLst>
              <a:ext uri="{FF2B5EF4-FFF2-40B4-BE49-F238E27FC236}">
                <a16:creationId xmlns:a16="http://schemas.microsoft.com/office/drawing/2014/main" id="{BB59A4AB-0D7F-724A-BB1D-F5F2188DE435}"/>
              </a:ext>
            </a:extLst>
          </p:cNvPr>
          <p:cNvSpPr>
            <a:spLocks noGrp="1"/>
          </p:cNvSpPr>
          <p:nvPr>
            <p:ph type="ftr" sz="quarter" idx="3"/>
          </p:nvPr>
        </p:nvSpPr>
        <p:spPr/>
        <p:txBody>
          <a:bodyPr/>
          <a:lstStyle/>
          <a:p>
            <a:r>
              <a:rPr lang="en-US" dirty="0"/>
              <a:t>© 2020 Cognizant</a:t>
            </a:r>
          </a:p>
        </p:txBody>
      </p:sp>
      <p:sp>
        <p:nvSpPr>
          <p:cNvPr id="12" name="Slide Number Placeholder 11">
            <a:extLst>
              <a:ext uri="{FF2B5EF4-FFF2-40B4-BE49-F238E27FC236}">
                <a16:creationId xmlns:a16="http://schemas.microsoft.com/office/drawing/2014/main" id="{4820D1AA-883F-134E-B0CA-ACD044238B3D}"/>
              </a:ext>
            </a:extLst>
          </p:cNvPr>
          <p:cNvSpPr>
            <a:spLocks noGrp="1"/>
          </p:cNvSpPr>
          <p:nvPr>
            <p:ph type="sldNum" sz="quarter" idx="4"/>
          </p:nvPr>
        </p:nvSpPr>
        <p:spPr/>
        <p:txBody>
          <a:bodyPr/>
          <a:lstStyle/>
          <a:p>
            <a:fld id="{2EFEF571-C9B4-4D92-A7F7-315B894862A8}" type="slidenum">
              <a:rPr lang="en-US" smtClean="0"/>
              <a:pPr/>
              <a:t>33</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753567853"/>
              </p:ext>
            </p:extLst>
          </p:nvPr>
        </p:nvGraphicFramePr>
        <p:xfrm>
          <a:off x="613700" y="563031"/>
          <a:ext cx="7999357" cy="3249401"/>
        </p:xfrm>
        <a:graphic>
          <a:graphicData uri="http://schemas.openxmlformats.org/drawingml/2006/table">
            <a:tbl>
              <a:tblPr firstRow="1" bandRow="1">
                <a:tableStyleId>{5C22544A-7EE6-4342-B048-85BDC9FD1C3A}</a:tableStyleId>
              </a:tblPr>
              <a:tblGrid>
                <a:gridCol w="2664469">
                  <a:extLst>
                    <a:ext uri="{9D8B030D-6E8A-4147-A177-3AD203B41FA5}">
                      <a16:colId xmlns:a16="http://schemas.microsoft.com/office/drawing/2014/main" val="3166568773"/>
                    </a:ext>
                  </a:extLst>
                </a:gridCol>
                <a:gridCol w="5334888">
                  <a:extLst>
                    <a:ext uri="{9D8B030D-6E8A-4147-A177-3AD203B41FA5}">
                      <a16:colId xmlns:a16="http://schemas.microsoft.com/office/drawing/2014/main" val="1158484478"/>
                    </a:ext>
                  </a:extLst>
                </a:gridCol>
              </a:tblGrid>
              <a:tr h="340490">
                <a:tc>
                  <a:txBody>
                    <a:bodyPr/>
                    <a:lstStyle/>
                    <a:p>
                      <a:pPr marL="0" algn="l" defTabSz="914378" rtl="0" eaLnBrk="1" latinLnBrk="0" hangingPunct="1"/>
                      <a:r>
                        <a:rPr lang="en-US" sz="1800" kern="1200" dirty="0" smtClean="0">
                          <a:solidFill>
                            <a:schemeClr val="dk1"/>
                          </a:solidFill>
                          <a:latin typeface="+mn-lt"/>
                          <a:ea typeface="+mn-ea"/>
                          <a:cs typeface="+mn-cs"/>
                        </a:rPr>
                        <a:t>Tool Name</a:t>
                      </a:r>
                      <a:endParaRPr lang="en-US" sz="1800" kern="1200" dirty="0">
                        <a:solidFill>
                          <a:schemeClr val="dk1"/>
                        </a:solidFill>
                        <a:latin typeface="+mn-lt"/>
                        <a:ea typeface="+mn-ea"/>
                        <a:cs typeface="+mn-cs"/>
                      </a:endParaRPr>
                    </a:p>
                  </a:txBody>
                  <a:tcPr>
                    <a:solidFill>
                      <a:schemeClr val="bg1">
                        <a:lumMod val="85000"/>
                      </a:schemeClr>
                    </a:solidFill>
                  </a:tcPr>
                </a:tc>
                <a:tc>
                  <a:txBody>
                    <a:bodyPr/>
                    <a:lstStyle/>
                    <a:p>
                      <a:r>
                        <a:rPr lang="en-US" sz="1800" b="1" kern="1200" dirty="0" smtClean="0">
                          <a:solidFill>
                            <a:schemeClr val="dk1"/>
                          </a:solidFill>
                          <a:latin typeface="+mn-lt"/>
                          <a:ea typeface="+mn-ea"/>
                          <a:cs typeface="+mn-cs"/>
                        </a:rPr>
                        <a:t>SonarQube</a:t>
                      </a:r>
                      <a:endParaRPr lang="en-US" sz="1800" b="1" kern="1200" dirty="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3783634972"/>
                  </a:ext>
                </a:extLst>
              </a:tr>
              <a:tr h="539109">
                <a:tc>
                  <a:txBody>
                    <a:bodyPr/>
                    <a:lstStyle/>
                    <a:p>
                      <a:r>
                        <a:rPr lang="en-US" sz="1600" dirty="0" smtClean="0"/>
                        <a:t>Software Requirements</a:t>
                      </a:r>
                      <a:endParaRPr lang="en-US" sz="1600" dirty="0"/>
                    </a:p>
                  </a:txBody>
                  <a:tcPr/>
                </a:tc>
                <a:tc>
                  <a:txBody>
                    <a:bodyPr/>
                    <a:lstStyle/>
                    <a:p>
                      <a:r>
                        <a:rPr lang="en-US" sz="1600" dirty="0" smtClean="0"/>
                        <a:t>SonarQube 7.9.x Installable (Enterprise Edition)</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600" baseline="0" dirty="0" smtClean="0"/>
                        <a:t>JDK 11/JRE11, 64 Bit OS</a:t>
                      </a:r>
                      <a:endParaRPr lang="en-US" sz="1600" dirty="0" smtClean="0"/>
                    </a:p>
                  </a:txBody>
                  <a:tcPr/>
                </a:tc>
                <a:extLst>
                  <a:ext uri="{0D108BD9-81ED-4DB2-BD59-A6C34878D82A}">
                    <a16:rowId xmlns:a16="http://schemas.microsoft.com/office/drawing/2014/main" val="3294968794"/>
                  </a:ext>
                </a:extLst>
              </a:tr>
              <a:tr h="312116">
                <a:tc>
                  <a:txBody>
                    <a:bodyPr/>
                    <a:lstStyle/>
                    <a:p>
                      <a:r>
                        <a:rPr lang="en-US" sz="1600" dirty="0" smtClean="0"/>
                        <a:t>Hardware requirements</a:t>
                      </a:r>
                      <a:endParaRPr lang="en-US" sz="1600" dirty="0"/>
                    </a:p>
                  </a:txBody>
                  <a:tcPr/>
                </a:tc>
                <a:tc>
                  <a:txBody>
                    <a:bodyPr/>
                    <a:lstStyle/>
                    <a:p>
                      <a:r>
                        <a:rPr lang="en-US" sz="1600" dirty="0" smtClean="0"/>
                        <a:t>8 Cores, 16 GB RAM</a:t>
                      </a:r>
                      <a:r>
                        <a:rPr lang="en-US" sz="1600" baseline="0" dirty="0" smtClean="0"/>
                        <a:t> (For Elastic Search), FAST I/O, 500 GB</a:t>
                      </a:r>
                      <a:endParaRPr lang="en-US" sz="1600" dirty="0"/>
                    </a:p>
                  </a:txBody>
                  <a:tcPr/>
                </a:tc>
                <a:extLst>
                  <a:ext uri="{0D108BD9-81ED-4DB2-BD59-A6C34878D82A}">
                    <a16:rowId xmlns:a16="http://schemas.microsoft.com/office/drawing/2014/main" val="1540118565"/>
                  </a:ext>
                </a:extLst>
              </a:tr>
              <a:tr h="766103">
                <a:tc>
                  <a:txBody>
                    <a:bodyPr/>
                    <a:lstStyle/>
                    <a:p>
                      <a:r>
                        <a:rPr lang="en-US" sz="1600" dirty="0" smtClean="0"/>
                        <a:t>Other requirements</a:t>
                      </a:r>
                      <a:endParaRPr lang="en-US" sz="1600" dirty="0"/>
                    </a:p>
                  </a:txBody>
                  <a:tcPr/>
                </a:tc>
                <a:tc>
                  <a:txBody>
                    <a:bodyPr/>
                    <a:lstStyle/>
                    <a:p>
                      <a:pPr marL="285750" indent="-285750">
                        <a:buFont typeface="Arial" panose="020B0604020202020204" pitchFamily="34" charset="0"/>
                        <a:buChar char="•"/>
                      </a:pPr>
                      <a:r>
                        <a:rPr lang="en-US" sz="1600" dirty="0" smtClean="0"/>
                        <a:t>IE 11/Chrome/Firefox/Edge</a:t>
                      </a:r>
                      <a:r>
                        <a:rPr lang="en-US" sz="1600" baseline="0" dirty="0" smtClean="0"/>
                        <a:t>/Safari latest versions(Java Script enabled in Browser)</a:t>
                      </a:r>
                    </a:p>
                    <a:p>
                      <a:pPr marL="285750" marR="0" lvl="0" indent="-285750" algn="l" defTabSz="9143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Port 9000, default port used by SonarQube</a:t>
                      </a:r>
                    </a:p>
                  </a:txBody>
                  <a:tcPr/>
                </a:tc>
                <a:extLst>
                  <a:ext uri="{0D108BD9-81ED-4DB2-BD59-A6C34878D82A}">
                    <a16:rowId xmlns:a16="http://schemas.microsoft.com/office/drawing/2014/main" val="2228087577"/>
                  </a:ext>
                </a:extLst>
              </a:tr>
              <a:tr h="902441">
                <a:tc>
                  <a:txBody>
                    <a:bodyPr/>
                    <a:lstStyle/>
                    <a:p>
                      <a:r>
                        <a:rPr lang="en-US" sz="1600" dirty="0" smtClean="0"/>
                        <a:t>Limitations</a:t>
                      </a:r>
                      <a:endParaRPr lang="en-US" sz="1600" dirty="0"/>
                    </a:p>
                  </a:txBody>
                  <a:tcPr/>
                </a:tc>
                <a:tc>
                  <a:txBody>
                    <a:bodyPr/>
                    <a:lstStyle/>
                    <a:p>
                      <a:pPr marL="285750" indent="-285750">
                        <a:buFont typeface="Arial" panose="020B0604020202020204" pitchFamily="34" charset="0"/>
                        <a:buChar char="•"/>
                      </a:pPr>
                      <a:r>
                        <a:rPr lang="en-US" sz="1600" b="0" i="0" kern="1200" dirty="0" smtClean="0">
                          <a:solidFill>
                            <a:schemeClr val="dk1"/>
                          </a:solidFill>
                          <a:effectLst/>
                          <a:latin typeface="+mn-lt"/>
                          <a:ea typeface="+mn-ea"/>
                          <a:cs typeface="+mn-cs"/>
                        </a:rPr>
                        <a:t>It’s not recommended running an antivirus scanner on the machine where a SonarQube analysis runs, it could result in unpredictable behavior.</a:t>
                      </a:r>
                    </a:p>
                  </a:txBody>
                  <a:tcPr/>
                </a:tc>
                <a:extLst>
                  <a:ext uri="{0D108BD9-81ED-4DB2-BD59-A6C34878D82A}">
                    <a16:rowId xmlns:a16="http://schemas.microsoft.com/office/drawing/2014/main" val="1170906661"/>
                  </a:ext>
                </a:extLst>
              </a:tr>
            </a:tbl>
          </a:graphicData>
        </a:graphic>
      </p:graphicFrame>
      <p:sp>
        <p:nvSpPr>
          <p:cNvPr id="4" name="TextBox 3"/>
          <p:cNvSpPr txBox="1"/>
          <p:nvPr/>
        </p:nvSpPr>
        <p:spPr>
          <a:xfrm>
            <a:off x="613700" y="4090220"/>
            <a:ext cx="8149300" cy="553998"/>
          </a:xfrm>
          <a:prstGeom prst="rect">
            <a:avLst/>
          </a:prstGeom>
        </p:spPr>
        <p:txBody>
          <a:bodyPr wrap="square" lIns="0" tIns="0" rIns="0" bIns="0" rtlCol="0">
            <a:spAutoFit/>
          </a:bodyPr>
          <a:lstStyle/>
          <a:p>
            <a:pPr algn="l"/>
            <a:r>
              <a:rPr lang="en-US" sz="1200" b="1" u="sng" dirty="0" smtClean="0">
                <a:solidFill>
                  <a:schemeClr val="tx2"/>
                </a:solidFill>
              </a:rPr>
              <a:t>Note:</a:t>
            </a:r>
            <a:r>
              <a:rPr lang="en-US" sz="1200" dirty="0" smtClean="0">
                <a:solidFill>
                  <a:schemeClr val="tx2"/>
                </a:solidFill>
              </a:rPr>
              <a:t> SonarQube can be integrated with Maven/Gradle/Jenkins</a:t>
            </a:r>
            <a:r>
              <a:rPr lang="en-US" sz="1200" dirty="0">
                <a:solidFill>
                  <a:schemeClr val="tx2"/>
                </a:solidFill>
              </a:rPr>
              <a:t> </a:t>
            </a:r>
            <a:r>
              <a:rPr lang="en-US" sz="1200" dirty="0" smtClean="0">
                <a:solidFill>
                  <a:schemeClr val="tx2"/>
                </a:solidFill>
              </a:rPr>
              <a:t>so on for corresponding Projects. The Requirements would change accordingly. For Ex. A Java Project in Maven will need to have Eclipse with Maven &amp; corresponding Setup as a Pre-Requisite to Integrate with SonarQube. Similarly for other Technologies supported</a:t>
            </a:r>
          </a:p>
        </p:txBody>
      </p:sp>
    </p:spTree>
    <p:extLst>
      <p:ext uri="{BB962C8B-B14F-4D97-AF65-F5344CB8AC3E}">
        <p14:creationId xmlns:p14="http://schemas.microsoft.com/office/powerpoint/2010/main" val="3243812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Metrics</a:t>
            </a:r>
            <a:endParaRPr lang="en-US" dirty="0"/>
          </a:p>
        </p:txBody>
      </p:sp>
      <p:sp>
        <p:nvSpPr>
          <p:cNvPr id="3" name="Content Placeholder 2"/>
          <p:cNvSpPr>
            <a:spLocks noGrp="1"/>
          </p:cNvSpPr>
          <p:nvPr>
            <p:ph sz="quarter" idx="13"/>
          </p:nvPr>
        </p:nvSpPr>
        <p:spPr>
          <a:xfrm>
            <a:off x="381000" y="639098"/>
            <a:ext cx="8417052" cy="3834478"/>
          </a:xfrm>
        </p:spPr>
        <p:txBody>
          <a:bodyPr>
            <a:normAutofit/>
          </a:bodyPr>
          <a:lstStyle/>
          <a:p>
            <a:r>
              <a:rPr lang="en-US" sz="1500" dirty="0" smtClean="0"/>
              <a:t>There are numerous metrics available once a Project is Analyzed with SonarQube. The various categories of Metrics are as follows:</a:t>
            </a:r>
          </a:p>
          <a:p>
            <a:pPr marL="285750" indent="-285750">
              <a:buFont typeface="Arial" panose="020B0604020202020204" pitchFamily="34" charset="0"/>
              <a:buChar char="•"/>
            </a:pPr>
            <a:r>
              <a:rPr lang="en-US" dirty="0"/>
              <a:t>Reliability</a:t>
            </a:r>
          </a:p>
          <a:p>
            <a:pPr marL="285750" indent="-285750">
              <a:buFont typeface="Arial" panose="020B0604020202020204" pitchFamily="34" charset="0"/>
              <a:buChar char="•"/>
            </a:pPr>
            <a:r>
              <a:rPr lang="en-US" dirty="0" smtClean="0"/>
              <a:t>Security</a:t>
            </a:r>
          </a:p>
          <a:p>
            <a:pPr marL="285750" indent="-285750">
              <a:buFont typeface="Arial" panose="020B0604020202020204" pitchFamily="34" charset="0"/>
              <a:buChar char="•"/>
            </a:pPr>
            <a:r>
              <a:rPr lang="en-US" dirty="0" smtClean="0"/>
              <a:t>Maintainability</a:t>
            </a:r>
          </a:p>
          <a:p>
            <a:pPr marL="285750" indent="-285750">
              <a:buFont typeface="Arial" panose="020B0604020202020204" pitchFamily="34" charset="0"/>
              <a:buChar char="•"/>
            </a:pPr>
            <a:r>
              <a:rPr lang="en-US" dirty="0" smtClean="0"/>
              <a:t>Tests &amp; Coverage</a:t>
            </a:r>
          </a:p>
          <a:p>
            <a:pPr marL="285750" indent="-285750">
              <a:buFont typeface="Arial" panose="020B0604020202020204" pitchFamily="34" charset="0"/>
              <a:buChar char="•"/>
            </a:pPr>
            <a:r>
              <a:rPr lang="en-US" dirty="0" smtClean="0"/>
              <a:t>Duplications</a:t>
            </a:r>
          </a:p>
          <a:p>
            <a:pPr marL="285750" indent="-285750">
              <a:buFont typeface="Arial" panose="020B0604020202020204" pitchFamily="34" charset="0"/>
              <a:buChar char="•"/>
            </a:pPr>
            <a:r>
              <a:rPr lang="en-US" dirty="0" smtClean="0"/>
              <a:t>Size</a:t>
            </a:r>
          </a:p>
          <a:p>
            <a:pPr marL="285750" indent="-285750">
              <a:buFont typeface="Arial" panose="020B0604020202020204" pitchFamily="34" charset="0"/>
              <a:buChar char="•"/>
            </a:pPr>
            <a:r>
              <a:rPr lang="en-US" dirty="0" smtClean="0"/>
              <a:t>Complexity</a:t>
            </a:r>
          </a:p>
          <a:p>
            <a:pPr marL="285750" indent="-285750">
              <a:buFont typeface="Arial" panose="020B0604020202020204" pitchFamily="34" charset="0"/>
              <a:buChar char="•"/>
            </a:pPr>
            <a:r>
              <a:rPr lang="en-US" dirty="0" smtClean="0"/>
              <a:t>Issues</a:t>
            </a:r>
            <a:endParaRPr lang="en-US" sz="1500" dirty="0"/>
          </a:p>
          <a:p>
            <a:endParaRPr lang="en-US" sz="15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34</a:t>
            </a:fld>
            <a:endParaRPr lang="en-US" dirty="0"/>
          </a:p>
        </p:txBody>
      </p:sp>
    </p:spTree>
    <p:extLst>
      <p:ext uri="{BB962C8B-B14F-4D97-AF65-F5344CB8AC3E}">
        <p14:creationId xmlns:p14="http://schemas.microsoft.com/office/powerpoint/2010/main" val="1368214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a:t>
            </a:r>
            <a:r>
              <a:rPr lang="en-US" dirty="0"/>
              <a:t>Metrics - Reliability</a:t>
            </a:r>
          </a:p>
        </p:txBody>
      </p:sp>
      <p:sp>
        <p:nvSpPr>
          <p:cNvPr id="3" name="Content Placeholder 2"/>
          <p:cNvSpPr>
            <a:spLocks noGrp="1"/>
          </p:cNvSpPr>
          <p:nvPr>
            <p:ph sz="quarter" idx="13"/>
          </p:nvPr>
        </p:nvSpPr>
        <p:spPr>
          <a:xfrm>
            <a:off x="381000" y="639098"/>
            <a:ext cx="8417052" cy="3834478"/>
          </a:xfrm>
        </p:spPr>
        <p:txBody>
          <a:bodyPr>
            <a:normAutofit/>
          </a:bodyPr>
          <a:lstStyle/>
          <a:p>
            <a:r>
              <a:rPr lang="en-US" sz="1500" dirty="0"/>
              <a:t>The Following metrics are provided in regard to the </a:t>
            </a:r>
            <a:r>
              <a:rPr lang="en-US" sz="1500" dirty="0" smtClean="0"/>
              <a:t>Reliability </a:t>
            </a:r>
            <a:r>
              <a:rPr lang="en-US" sz="1500" dirty="0"/>
              <a:t>aspect of the </a:t>
            </a:r>
            <a:r>
              <a:rPr lang="en-US" sz="1500" dirty="0" smtClean="0"/>
              <a:t>Project</a:t>
            </a:r>
            <a:endParaRPr lang="en-US" dirty="0"/>
          </a:p>
          <a:p>
            <a:endParaRPr lang="en-US" sz="1500" dirty="0"/>
          </a:p>
          <a:p>
            <a:endParaRPr lang="en-US" sz="15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26426404"/>
              </p:ext>
            </p:extLst>
          </p:nvPr>
        </p:nvGraphicFramePr>
        <p:xfrm>
          <a:off x="385100" y="1110022"/>
          <a:ext cx="8367256" cy="3129280"/>
        </p:xfrm>
        <a:graphic>
          <a:graphicData uri="http://schemas.openxmlformats.org/drawingml/2006/table">
            <a:tbl>
              <a:tblPr firstRow="1" bandRow="1">
                <a:tableStyleId>{5C22544A-7EE6-4342-B048-85BDC9FD1C3A}</a:tableStyleId>
              </a:tblPr>
              <a:tblGrid>
                <a:gridCol w="2290921">
                  <a:extLst>
                    <a:ext uri="{9D8B030D-6E8A-4147-A177-3AD203B41FA5}">
                      <a16:colId xmlns:a16="http://schemas.microsoft.com/office/drawing/2014/main" val="804309865"/>
                    </a:ext>
                  </a:extLst>
                </a:gridCol>
                <a:gridCol w="6076335">
                  <a:extLst>
                    <a:ext uri="{9D8B030D-6E8A-4147-A177-3AD203B41FA5}">
                      <a16:colId xmlns:a16="http://schemas.microsoft.com/office/drawing/2014/main" val="808561609"/>
                    </a:ext>
                  </a:extLst>
                </a:gridCol>
              </a:tblGrid>
              <a:tr h="370840">
                <a:tc>
                  <a:txBody>
                    <a:bodyPr/>
                    <a:lstStyle/>
                    <a:p>
                      <a:r>
                        <a:rPr lang="en-US" sz="1200" dirty="0" smtClean="0"/>
                        <a:t>Name</a:t>
                      </a:r>
                      <a:endParaRPr lang="en-US" sz="1200" dirty="0"/>
                    </a:p>
                  </a:txBody>
                  <a:tcPr/>
                </a:tc>
                <a:tc>
                  <a:txBody>
                    <a:bodyPr/>
                    <a:lstStyle/>
                    <a:p>
                      <a:r>
                        <a:rPr lang="en-US" sz="1200" dirty="0" smtClean="0"/>
                        <a:t>Description</a:t>
                      </a:r>
                      <a:endParaRPr lang="en-US" sz="1200" dirty="0"/>
                    </a:p>
                  </a:txBody>
                  <a:tcPr/>
                </a:tc>
                <a:extLst>
                  <a:ext uri="{0D108BD9-81ED-4DB2-BD59-A6C34878D82A}">
                    <a16:rowId xmlns:a16="http://schemas.microsoft.com/office/drawing/2014/main" val="2762797716"/>
                  </a:ext>
                </a:extLst>
              </a:tr>
              <a:tr h="370840">
                <a:tc>
                  <a:txBody>
                    <a:bodyPr/>
                    <a:lstStyle/>
                    <a:p>
                      <a:r>
                        <a:rPr lang="en-US" sz="1200" b="1" dirty="0" smtClean="0"/>
                        <a:t>Bugs</a:t>
                      </a:r>
                      <a:endParaRPr lang="en-US" sz="1200" b="1" dirty="0"/>
                    </a:p>
                  </a:txBody>
                  <a:tcPr/>
                </a:tc>
                <a:tc>
                  <a:txBody>
                    <a:bodyPr/>
                    <a:lstStyle/>
                    <a:p>
                      <a:r>
                        <a:rPr lang="en-US" sz="1200" b="0" i="0" kern="1200" dirty="0" smtClean="0">
                          <a:solidFill>
                            <a:schemeClr val="dk1"/>
                          </a:solidFill>
                          <a:effectLst/>
                          <a:latin typeface="+mn-lt"/>
                          <a:ea typeface="+mn-ea"/>
                          <a:cs typeface="+mn-cs"/>
                        </a:rPr>
                        <a:t>Number of bugs.</a:t>
                      </a:r>
                      <a:endParaRPr lang="en-US" sz="1200" b="0" dirty="0"/>
                    </a:p>
                  </a:txBody>
                  <a:tcPr/>
                </a:tc>
                <a:extLst>
                  <a:ext uri="{0D108BD9-81ED-4DB2-BD59-A6C34878D82A}">
                    <a16:rowId xmlns:a16="http://schemas.microsoft.com/office/drawing/2014/main" val="1489885291"/>
                  </a:ext>
                </a:extLst>
              </a:tr>
              <a:tr h="370840">
                <a:tc>
                  <a:txBody>
                    <a:bodyPr/>
                    <a:lstStyle/>
                    <a:p>
                      <a:r>
                        <a:rPr lang="en-US" sz="1200" b="1" dirty="0" smtClean="0"/>
                        <a:t>Rating</a:t>
                      </a:r>
                      <a:endParaRPr lang="en-US" sz="1200" b="1" dirty="0"/>
                    </a:p>
                  </a:txBody>
                  <a:tcPr/>
                </a:tc>
                <a:tc>
                  <a:txBody>
                    <a:bodyPr/>
                    <a:lstStyle/>
                    <a:p>
                      <a:r>
                        <a:rPr lang="en-US" sz="1200" b="0" i="0" kern="1200" dirty="0" smtClean="0">
                          <a:solidFill>
                            <a:schemeClr val="dk1"/>
                          </a:solidFill>
                          <a:effectLst/>
                          <a:latin typeface="+mn-lt"/>
                          <a:ea typeface="+mn-ea"/>
                          <a:cs typeface="+mn-cs"/>
                        </a:rPr>
                        <a:t>A = 0 Bug</a:t>
                      </a:r>
                      <a:r>
                        <a:rPr lang="en-US" sz="1200" dirty="0" smtClean="0"/>
                        <a:t/>
                      </a:r>
                      <a:br>
                        <a:rPr lang="en-US" sz="1200" dirty="0" smtClean="0"/>
                      </a:br>
                      <a:r>
                        <a:rPr lang="en-US" sz="1200" b="0" i="0" kern="1200" dirty="0" smtClean="0">
                          <a:solidFill>
                            <a:schemeClr val="dk1"/>
                          </a:solidFill>
                          <a:effectLst/>
                          <a:latin typeface="+mn-lt"/>
                          <a:ea typeface="+mn-ea"/>
                          <a:cs typeface="+mn-cs"/>
                        </a:rPr>
                        <a:t>B = at least 1 Minor Bug</a:t>
                      </a:r>
                      <a:r>
                        <a:rPr lang="en-US" sz="1200" dirty="0" smtClean="0"/>
                        <a:t/>
                      </a:r>
                      <a:br>
                        <a:rPr lang="en-US" sz="1200" dirty="0" smtClean="0"/>
                      </a:br>
                      <a:r>
                        <a:rPr lang="en-US" sz="1200" b="0" i="0" kern="1200" dirty="0" smtClean="0">
                          <a:solidFill>
                            <a:schemeClr val="dk1"/>
                          </a:solidFill>
                          <a:effectLst/>
                          <a:latin typeface="+mn-lt"/>
                          <a:ea typeface="+mn-ea"/>
                          <a:cs typeface="+mn-cs"/>
                        </a:rPr>
                        <a:t>C = at least 1 Major Bug</a:t>
                      </a:r>
                      <a:r>
                        <a:rPr lang="en-US" sz="1200" dirty="0" smtClean="0"/>
                        <a:t/>
                      </a:r>
                      <a:br>
                        <a:rPr lang="en-US" sz="1200" dirty="0" smtClean="0"/>
                      </a:br>
                      <a:r>
                        <a:rPr lang="en-US" sz="1200" b="0" i="0" kern="1200" dirty="0" smtClean="0">
                          <a:solidFill>
                            <a:schemeClr val="dk1"/>
                          </a:solidFill>
                          <a:effectLst/>
                          <a:latin typeface="+mn-lt"/>
                          <a:ea typeface="+mn-ea"/>
                          <a:cs typeface="+mn-cs"/>
                        </a:rPr>
                        <a:t>D = at least 1 Critical Bug</a:t>
                      </a:r>
                      <a:r>
                        <a:rPr lang="en-US" sz="1200" dirty="0" smtClean="0"/>
                        <a:t/>
                      </a:r>
                      <a:br>
                        <a:rPr lang="en-US" sz="1200" dirty="0" smtClean="0"/>
                      </a:br>
                      <a:r>
                        <a:rPr lang="en-US" sz="1200" b="0" i="0" kern="1200" dirty="0" smtClean="0">
                          <a:solidFill>
                            <a:schemeClr val="dk1"/>
                          </a:solidFill>
                          <a:effectLst/>
                          <a:latin typeface="+mn-lt"/>
                          <a:ea typeface="+mn-ea"/>
                          <a:cs typeface="+mn-cs"/>
                        </a:rPr>
                        <a:t>E = at least 1 Blocker Bug</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1798199371"/>
                  </a:ext>
                </a:extLst>
              </a:tr>
              <a:tr h="370840">
                <a:tc>
                  <a:txBody>
                    <a:bodyPr/>
                    <a:lstStyle/>
                    <a:p>
                      <a:r>
                        <a:rPr lang="en-US" sz="1200" b="1" kern="1200" dirty="0" smtClean="0">
                          <a:solidFill>
                            <a:schemeClr val="dk1"/>
                          </a:solidFill>
                          <a:latin typeface="+mn-lt"/>
                          <a:ea typeface="+mn-ea"/>
                          <a:cs typeface="+mn-cs"/>
                        </a:rPr>
                        <a:t>New Bugs</a:t>
                      </a:r>
                      <a:endParaRPr lang="en-US" sz="1200" b="1" kern="1200" dirty="0">
                        <a:solidFill>
                          <a:schemeClr val="dk1"/>
                        </a:solidFill>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Number of new bugs.(After</a:t>
                      </a:r>
                      <a:r>
                        <a:rPr lang="en-US" sz="1200" b="0" i="0" kern="1200" baseline="0" dirty="0" smtClean="0">
                          <a:solidFill>
                            <a:schemeClr val="dk1"/>
                          </a:solidFill>
                          <a:effectLst/>
                          <a:latin typeface="+mn-lt"/>
                          <a:ea typeface="+mn-ea"/>
                          <a:cs typeface="+mn-cs"/>
                        </a:rPr>
                        <a:t> 2</a:t>
                      </a:r>
                      <a:r>
                        <a:rPr lang="en-US" sz="1200" b="0" i="0" kern="1200" baseline="30000" dirty="0" smtClean="0">
                          <a:solidFill>
                            <a:schemeClr val="dk1"/>
                          </a:solidFill>
                          <a:effectLst/>
                          <a:latin typeface="+mn-lt"/>
                          <a:ea typeface="+mn-ea"/>
                          <a:cs typeface="+mn-cs"/>
                        </a:rPr>
                        <a:t>nd</a:t>
                      </a:r>
                      <a:r>
                        <a:rPr lang="en-US" sz="1200" b="0" i="0" kern="1200" baseline="0" dirty="0" smtClean="0">
                          <a:solidFill>
                            <a:schemeClr val="dk1"/>
                          </a:solidFill>
                          <a:effectLst/>
                          <a:latin typeface="+mn-lt"/>
                          <a:ea typeface="+mn-ea"/>
                          <a:cs typeface="+mn-cs"/>
                        </a:rPr>
                        <a:t> Analysis/Re-Analysis)</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3229632955"/>
                  </a:ext>
                </a:extLst>
              </a:tr>
              <a:tr h="370840">
                <a:tc>
                  <a:txBody>
                    <a:bodyPr/>
                    <a:lstStyle/>
                    <a:p>
                      <a:r>
                        <a:rPr lang="en-US" sz="1200" b="1" kern="1200" dirty="0" smtClean="0">
                          <a:solidFill>
                            <a:schemeClr val="dk1"/>
                          </a:solidFill>
                          <a:latin typeface="+mn-lt"/>
                          <a:ea typeface="+mn-ea"/>
                          <a:cs typeface="+mn-cs"/>
                        </a:rPr>
                        <a:t>Remediation effort</a:t>
                      </a:r>
                      <a:endParaRPr lang="en-US" sz="1200" b="1" kern="1200" dirty="0">
                        <a:solidFill>
                          <a:schemeClr val="dk1"/>
                        </a:solidFill>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Effort to fix all bug issues. The measure is stored in minutes in the DB.</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658026095"/>
                  </a:ext>
                </a:extLst>
              </a:tr>
              <a:tr h="370840">
                <a:tc>
                  <a:txBody>
                    <a:bodyPr/>
                    <a:lstStyle/>
                    <a:p>
                      <a:pPr marL="0" algn="l" defTabSz="914378" rtl="0" eaLnBrk="1" latinLnBrk="0" hangingPunct="1"/>
                      <a:r>
                        <a:rPr lang="en-US" sz="1200" b="1" kern="1200" dirty="0" smtClean="0">
                          <a:solidFill>
                            <a:schemeClr val="dk1"/>
                          </a:solidFill>
                          <a:latin typeface="+mn-lt"/>
                          <a:ea typeface="+mn-ea"/>
                          <a:cs typeface="+mn-cs"/>
                        </a:rPr>
                        <a:t>Reliability remediation effort on new code</a:t>
                      </a:r>
                      <a:endParaRPr lang="en-US" sz="1200" b="1" kern="1200" dirty="0">
                        <a:solidFill>
                          <a:schemeClr val="dk1"/>
                        </a:solidFill>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Same as </a:t>
                      </a:r>
                      <a:r>
                        <a:rPr lang="en-US" sz="1200" b="0" i="1" kern="1200" dirty="0" smtClean="0">
                          <a:solidFill>
                            <a:schemeClr val="dk1"/>
                          </a:solidFill>
                          <a:effectLst/>
                          <a:latin typeface="+mn-lt"/>
                          <a:ea typeface="+mn-ea"/>
                          <a:cs typeface="+mn-cs"/>
                        </a:rPr>
                        <a:t>Reliability remediation effort</a:t>
                      </a:r>
                      <a:r>
                        <a:rPr lang="en-US" sz="1200" b="0" i="0" kern="1200" dirty="0" smtClean="0">
                          <a:solidFill>
                            <a:schemeClr val="dk1"/>
                          </a:solidFill>
                          <a:effectLst/>
                          <a:latin typeface="+mn-lt"/>
                          <a:ea typeface="+mn-ea"/>
                          <a:cs typeface="+mn-cs"/>
                        </a:rPr>
                        <a:t> on the code changed </a:t>
                      </a:r>
                      <a:r>
                        <a:rPr lang="en-US" sz="1200" b="0" i="1" kern="1200" dirty="0" smtClean="0">
                          <a:solidFill>
                            <a:schemeClr val="dk1"/>
                          </a:solidFill>
                          <a:effectLst/>
                          <a:latin typeface="+mn-lt"/>
                          <a:ea typeface="+mn-ea"/>
                          <a:cs typeface="+mn-cs"/>
                        </a:rPr>
                        <a:t>recently</a:t>
                      </a:r>
                      <a:r>
                        <a:rPr lang="en-US" sz="1200" b="0" i="0" kern="1200" dirty="0" smtClean="0">
                          <a:solidFill>
                            <a:schemeClr val="dk1"/>
                          </a:solidFill>
                          <a:effectLst/>
                          <a:latin typeface="+mn-lt"/>
                          <a:ea typeface="+mn-ea"/>
                          <a:cs typeface="+mn-cs"/>
                        </a:rPr>
                        <a:t>*.</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 : it means the code created/updated since the differential period selected on a Project Dashboard</a:t>
                      </a:r>
                    </a:p>
                  </a:txBody>
                  <a:tcPr/>
                </a:tc>
                <a:extLst>
                  <a:ext uri="{0D108BD9-81ED-4DB2-BD59-A6C34878D82A}">
                    <a16:rowId xmlns:a16="http://schemas.microsoft.com/office/drawing/2014/main" val="3687902259"/>
                  </a:ext>
                </a:extLst>
              </a:tr>
            </a:tbl>
          </a:graphicData>
        </a:graphic>
      </p:graphicFrame>
      <p:sp>
        <p:nvSpPr>
          <p:cNvPr id="7" name="TextBox 6"/>
          <p:cNvSpPr txBox="1"/>
          <p:nvPr/>
        </p:nvSpPr>
        <p:spPr>
          <a:xfrm>
            <a:off x="432620" y="4552337"/>
            <a:ext cx="7865806" cy="153888"/>
          </a:xfrm>
          <a:prstGeom prst="rect">
            <a:avLst/>
          </a:prstGeom>
        </p:spPr>
        <p:txBody>
          <a:bodyPr wrap="square" lIns="0" tIns="0" rIns="0" bIns="0" rtlCol="0">
            <a:spAutoFit/>
          </a:bodyPr>
          <a:lstStyle/>
          <a:p>
            <a:r>
              <a:rPr lang="en-US" sz="1000" b="1" u="sng" dirty="0" smtClean="0">
                <a:solidFill>
                  <a:schemeClr val="tx2"/>
                </a:solidFill>
              </a:rPr>
              <a:t>Note:</a:t>
            </a:r>
            <a:r>
              <a:rPr lang="en-US" sz="1000" dirty="0" smtClean="0">
                <a:solidFill>
                  <a:schemeClr val="tx2"/>
                </a:solidFill>
              </a:rPr>
              <a:t> URL reference for all metrics, in case some are missing in the category </a:t>
            </a:r>
            <a:r>
              <a:rPr lang="en-US" sz="1000" dirty="0">
                <a:hlinkClick r:id="rId2"/>
              </a:rPr>
              <a:t>https://docs.sonarqube.org/7.9/user-guide/metric-definitions/</a:t>
            </a:r>
            <a:endParaRPr lang="en-US" sz="1000" dirty="0" smtClean="0">
              <a:solidFill>
                <a:schemeClr val="tx2"/>
              </a:solidFill>
            </a:endParaRPr>
          </a:p>
        </p:txBody>
      </p:sp>
    </p:spTree>
    <p:extLst>
      <p:ext uri="{BB962C8B-B14F-4D97-AF65-F5344CB8AC3E}">
        <p14:creationId xmlns:p14="http://schemas.microsoft.com/office/powerpoint/2010/main" val="12491700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a:t>
            </a:r>
            <a:r>
              <a:rPr lang="en-US" dirty="0"/>
              <a:t>Metrics - </a:t>
            </a:r>
            <a:r>
              <a:rPr lang="en-US" dirty="0" smtClean="0"/>
              <a:t>Security</a:t>
            </a:r>
            <a:endParaRPr lang="en-US" dirty="0"/>
          </a:p>
        </p:txBody>
      </p:sp>
      <p:sp>
        <p:nvSpPr>
          <p:cNvPr id="3" name="Content Placeholder 2"/>
          <p:cNvSpPr>
            <a:spLocks noGrp="1"/>
          </p:cNvSpPr>
          <p:nvPr>
            <p:ph sz="quarter" idx="13"/>
          </p:nvPr>
        </p:nvSpPr>
        <p:spPr>
          <a:xfrm>
            <a:off x="381000" y="639098"/>
            <a:ext cx="8417052" cy="3834478"/>
          </a:xfrm>
        </p:spPr>
        <p:txBody>
          <a:bodyPr>
            <a:normAutofit/>
          </a:bodyPr>
          <a:lstStyle/>
          <a:p>
            <a:r>
              <a:rPr lang="en-US" sz="1500" dirty="0"/>
              <a:t>The Following metrics are provided in regard to the </a:t>
            </a:r>
            <a:r>
              <a:rPr lang="en-US" sz="1500" dirty="0" smtClean="0"/>
              <a:t>Security </a:t>
            </a:r>
            <a:r>
              <a:rPr lang="en-US" sz="1500" dirty="0"/>
              <a:t>aspect of the </a:t>
            </a:r>
            <a:r>
              <a:rPr lang="en-US" sz="1500" dirty="0" smtClean="0"/>
              <a:t>Project</a:t>
            </a:r>
            <a:endParaRPr lang="en-US" dirty="0"/>
          </a:p>
          <a:p>
            <a:endParaRPr lang="en-US" sz="1500" dirty="0"/>
          </a:p>
          <a:p>
            <a:endParaRPr lang="en-US" sz="15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04728969"/>
              </p:ext>
            </p:extLst>
          </p:nvPr>
        </p:nvGraphicFramePr>
        <p:xfrm>
          <a:off x="385100" y="864215"/>
          <a:ext cx="8367256" cy="3515640"/>
        </p:xfrm>
        <a:graphic>
          <a:graphicData uri="http://schemas.openxmlformats.org/drawingml/2006/table">
            <a:tbl>
              <a:tblPr firstRow="1" bandRow="1">
                <a:tableStyleId>{5C22544A-7EE6-4342-B048-85BDC9FD1C3A}</a:tableStyleId>
              </a:tblPr>
              <a:tblGrid>
                <a:gridCol w="2290921">
                  <a:extLst>
                    <a:ext uri="{9D8B030D-6E8A-4147-A177-3AD203B41FA5}">
                      <a16:colId xmlns:a16="http://schemas.microsoft.com/office/drawing/2014/main" val="804309865"/>
                    </a:ext>
                  </a:extLst>
                </a:gridCol>
                <a:gridCol w="6076335">
                  <a:extLst>
                    <a:ext uri="{9D8B030D-6E8A-4147-A177-3AD203B41FA5}">
                      <a16:colId xmlns:a16="http://schemas.microsoft.com/office/drawing/2014/main" val="808561609"/>
                    </a:ext>
                  </a:extLst>
                </a:gridCol>
              </a:tblGrid>
              <a:tr h="311620">
                <a:tc>
                  <a:txBody>
                    <a:bodyPr/>
                    <a:lstStyle/>
                    <a:p>
                      <a:r>
                        <a:rPr lang="en-US" sz="1200" dirty="0" smtClean="0"/>
                        <a:t>Name</a:t>
                      </a:r>
                      <a:endParaRPr lang="en-US" sz="1200" dirty="0"/>
                    </a:p>
                  </a:txBody>
                  <a:tcPr/>
                </a:tc>
                <a:tc>
                  <a:txBody>
                    <a:bodyPr/>
                    <a:lstStyle/>
                    <a:p>
                      <a:r>
                        <a:rPr lang="en-US" sz="1200" dirty="0" smtClean="0"/>
                        <a:t>Description</a:t>
                      </a:r>
                      <a:endParaRPr lang="en-US" sz="1200" dirty="0"/>
                    </a:p>
                  </a:txBody>
                  <a:tcPr/>
                </a:tc>
                <a:extLst>
                  <a:ext uri="{0D108BD9-81ED-4DB2-BD59-A6C34878D82A}">
                    <a16:rowId xmlns:a16="http://schemas.microsoft.com/office/drawing/2014/main" val="2762797716"/>
                  </a:ext>
                </a:extLst>
              </a:tr>
              <a:tr h="311620">
                <a:tc>
                  <a:txBody>
                    <a:bodyPr/>
                    <a:lstStyle/>
                    <a:p>
                      <a:r>
                        <a:rPr lang="en-US" sz="1200" b="1" dirty="0" smtClean="0"/>
                        <a:t>Vulnerabilities</a:t>
                      </a:r>
                      <a:endParaRPr lang="en-US" sz="1200" b="1" dirty="0"/>
                    </a:p>
                  </a:txBody>
                  <a:tcPr/>
                </a:tc>
                <a:tc>
                  <a:txBody>
                    <a:bodyPr/>
                    <a:lstStyle/>
                    <a:p>
                      <a:r>
                        <a:rPr lang="en-US" sz="1200" b="0" i="0" kern="1200" dirty="0" smtClean="0">
                          <a:solidFill>
                            <a:schemeClr val="dk1"/>
                          </a:solidFill>
                          <a:effectLst/>
                          <a:latin typeface="+mn-lt"/>
                          <a:ea typeface="+mn-ea"/>
                          <a:cs typeface="+mn-cs"/>
                        </a:rPr>
                        <a:t>Number of vulnerabilities.</a:t>
                      </a:r>
                      <a:endParaRPr lang="en-US" sz="1200" b="0" dirty="0"/>
                    </a:p>
                  </a:txBody>
                  <a:tcPr/>
                </a:tc>
                <a:extLst>
                  <a:ext uri="{0D108BD9-81ED-4DB2-BD59-A6C34878D82A}">
                    <a16:rowId xmlns:a16="http://schemas.microsoft.com/office/drawing/2014/main" val="1489885291"/>
                  </a:ext>
                </a:extLst>
              </a:tr>
              <a:tr h="311620">
                <a:tc>
                  <a:txBody>
                    <a:bodyPr/>
                    <a:lstStyle/>
                    <a:p>
                      <a:r>
                        <a:rPr lang="en-US" sz="1200" b="1" kern="1200" dirty="0" smtClean="0">
                          <a:solidFill>
                            <a:schemeClr val="dk1"/>
                          </a:solidFill>
                          <a:latin typeface="+mn-lt"/>
                          <a:ea typeface="+mn-ea"/>
                          <a:cs typeface="+mn-cs"/>
                        </a:rPr>
                        <a:t>New Vulnerabilities</a:t>
                      </a:r>
                      <a:endParaRPr lang="en-US" sz="1200" b="1" kern="1200" dirty="0">
                        <a:solidFill>
                          <a:schemeClr val="dk1"/>
                        </a:solidFill>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Number of new vulnerabilities.</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3229632955"/>
                  </a:ext>
                </a:extLst>
              </a:tr>
              <a:tr h="967037">
                <a:tc>
                  <a:txBody>
                    <a:bodyPr/>
                    <a:lstStyle/>
                    <a:p>
                      <a:r>
                        <a:rPr lang="en-US" sz="1200" b="1" kern="1200" dirty="0" smtClean="0">
                          <a:solidFill>
                            <a:schemeClr val="dk1"/>
                          </a:solidFill>
                          <a:latin typeface="+mn-lt"/>
                          <a:ea typeface="+mn-ea"/>
                          <a:cs typeface="+mn-cs"/>
                        </a:rPr>
                        <a:t>Security Rating</a:t>
                      </a:r>
                      <a:endParaRPr lang="en-US" sz="1200" b="1" kern="1200" dirty="0">
                        <a:solidFill>
                          <a:schemeClr val="dk1"/>
                        </a:solidFill>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A = 0 Vulnerability</a:t>
                      </a:r>
                    </a:p>
                    <a:p>
                      <a:r>
                        <a:rPr lang="en-US" sz="1200" b="0" i="0" kern="1200" dirty="0" smtClean="0">
                          <a:solidFill>
                            <a:schemeClr val="dk1"/>
                          </a:solidFill>
                          <a:effectLst/>
                          <a:latin typeface="+mn-lt"/>
                          <a:ea typeface="+mn-ea"/>
                          <a:cs typeface="+mn-cs"/>
                        </a:rPr>
                        <a:t>B = at least 1 Minor Vulnerability</a:t>
                      </a:r>
                    </a:p>
                    <a:p>
                      <a:r>
                        <a:rPr lang="en-US" sz="1200" b="0" i="0" kern="1200" dirty="0" smtClean="0">
                          <a:solidFill>
                            <a:schemeClr val="dk1"/>
                          </a:solidFill>
                          <a:effectLst/>
                          <a:latin typeface="+mn-lt"/>
                          <a:ea typeface="+mn-ea"/>
                          <a:cs typeface="+mn-cs"/>
                        </a:rPr>
                        <a:t>C = at least 1 Major Vulnerability</a:t>
                      </a:r>
                    </a:p>
                    <a:p>
                      <a:r>
                        <a:rPr lang="en-US" sz="1200" b="0" i="0" kern="1200" dirty="0" smtClean="0">
                          <a:solidFill>
                            <a:schemeClr val="dk1"/>
                          </a:solidFill>
                          <a:effectLst/>
                          <a:latin typeface="+mn-lt"/>
                          <a:ea typeface="+mn-ea"/>
                          <a:cs typeface="+mn-cs"/>
                        </a:rPr>
                        <a:t>D = at least 1 Critical Vulnerability</a:t>
                      </a:r>
                    </a:p>
                    <a:p>
                      <a:r>
                        <a:rPr lang="en-US" sz="1200" b="0" i="0" kern="1200" dirty="0" smtClean="0">
                          <a:solidFill>
                            <a:schemeClr val="dk1"/>
                          </a:solidFill>
                          <a:effectLst/>
                          <a:latin typeface="+mn-lt"/>
                          <a:ea typeface="+mn-ea"/>
                          <a:cs typeface="+mn-cs"/>
                        </a:rPr>
                        <a:t>E = at least 1 Blocker Vulnerability</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126614360"/>
                  </a:ext>
                </a:extLst>
              </a:tr>
              <a:tr h="311620">
                <a:tc>
                  <a:txBody>
                    <a:bodyPr/>
                    <a:lstStyle/>
                    <a:p>
                      <a:r>
                        <a:rPr lang="en-US" sz="1200" b="1" kern="1200" dirty="0" smtClean="0">
                          <a:solidFill>
                            <a:schemeClr val="dk1"/>
                          </a:solidFill>
                          <a:latin typeface="+mn-lt"/>
                          <a:ea typeface="+mn-ea"/>
                          <a:cs typeface="+mn-cs"/>
                        </a:rPr>
                        <a:t>Security remediation effort</a:t>
                      </a:r>
                      <a:endParaRPr lang="en-US" sz="1200" b="1" kern="1200" dirty="0">
                        <a:solidFill>
                          <a:schemeClr val="dk1"/>
                        </a:solidFill>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Effort to fix all vulnerability issues. The measure is stored in minutes in the DB.</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658026095"/>
                  </a:ext>
                </a:extLst>
              </a:tr>
              <a:tr h="615387">
                <a:tc>
                  <a:txBody>
                    <a:bodyPr/>
                    <a:lstStyle/>
                    <a:p>
                      <a:pPr marL="0" algn="l" defTabSz="914378" rtl="0" eaLnBrk="1" latinLnBrk="0" hangingPunct="1"/>
                      <a:r>
                        <a:rPr lang="en-US" sz="1200" b="1" kern="1200" dirty="0" smtClean="0">
                          <a:solidFill>
                            <a:schemeClr val="dk1"/>
                          </a:solidFill>
                          <a:latin typeface="+mn-lt"/>
                          <a:ea typeface="+mn-ea"/>
                          <a:cs typeface="+mn-cs"/>
                        </a:rPr>
                        <a:t>Security remediation effort on new code</a:t>
                      </a:r>
                      <a:endParaRPr lang="en-US" sz="1200" b="1" kern="1200" dirty="0">
                        <a:solidFill>
                          <a:schemeClr val="dk1"/>
                        </a:solidFill>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Same as Security remediation effort by on the code changed recently*.</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 : it means the code created/updated since the differential period selected on a Project Dashboard</a:t>
                      </a:r>
                    </a:p>
                  </a:txBody>
                  <a:tcPr/>
                </a:tc>
                <a:extLst>
                  <a:ext uri="{0D108BD9-81ED-4DB2-BD59-A6C34878D82A}">
                    <a16:rowId xmlns:a16="http://schemas.microsoft.com/office/drawing/2014/main" val="3730515874"/>
                  </a:ext>
                </a:extLst>
              </a:tr>
              <a:tr h="311620">
                <a:tc>
                  <a:txBody>
                    <a:bodyPr/>
                    <a:lstStyle/>
                    <a:p>
                      <a:pPr marL="0" algn="l" defTabSz="914378" rtl="0" eaLnBrk="1" latinLnBrk="0" hangingPunct="1"/>
                      <a:r>
                        <a:rPr lang="en-US" sz="1200" b="1" kern="1200" dirty="0" smtClean="0">
                          <a:solidFill>
                            <a:schemeClr val="dk1"/>
                          </a:solidFill>
                          <a:latin typeface="+mn-lt"/>
                          <a:ea typeface="+mn-ea"/>
                          <a:cs typeface="+mn-cs"/>
                        </a:rPr>
                        <a:t>Security Hotspots</a:t>
                      </a:r>
                      <a:endParaRPr lang="en-US" sz="1200" b="1" kern="1200" dirty="0">
                        <a:solidFill>
                          <a:schemeClr val="dk1"/>
                        </a:solidFill>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(security_hotspots) Number of Security Hotspots</a:t>
                      </a:r>
                    </a:p>
                  </a:txBody>
                  <a:tcPr/>
                </a:tc>
                <a:extLst>
                  <a:ext uri="{0D108BD9-81ED-4DB2-BD59-A6C34878D82A}">
                    <a16:rowId xmlns:a16="http://schemas.microsoft.com/office/drawing/2014/main" val="1676540280"/>
                  </a:ext>
                </a:extLst>
              </a:tr>
              <a:tr h="311620">
                <a:tc>
                  <a:txBody>
                    <a:bodyPr/>
                    <a:lstStyle/>
                    <a:p>
                      <a:pPr marL="0" algn="l" defTabSz="914378" rtl="0" eaLnBrk="1" latinLnBrk="0" hangingPunct="1"/>
                      <a:r>
                        <a:rPr lang="en-US" sz="1200" b="1" kern="1200" dirty="0" smtClean="0">
                          <a:solidFill>
                            <a:schemeClr val="dk1"/>
                          </a:solidFill>
                          <a:latin typeface="+mn-lt"/>
                          <a:ea typeface="+mn-ea"/>
                          <a:cs typeface="+mn-cs"/>
                        </a:rPr>
                        <a:t>New Security Hotspots</a:t>
                      </a:r>
                      <a:endParaRPr lang="en-US" sz="1200" b="1" kern="1200" dirty="0">
                        <a:solidFill>
                          <a:schemeClr val="dk1"/>
                        </a:solidFill>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(new_security_hotspots) Number of new Security Hotspots</a:t>
                      </a:r>
                    </a:p>
                  </a:txBody>
                  <a:tcPr/>
                </a:tc>
                <a:extLst>
                  <a:ext uri="{0D108BD9-81ED-4DB2-BD59-A6C34878D82A}">
                    <a16:rowId xmlns:a16="http://schemas.microsoft.com/office/drawing/2014/main" val="3687902259"/>
                  </a:ext>
                </a:extLst>
              </a:tr>
            </a:tbl>
          </a:graphicData>
        </a:graphic>
      </p:graphicFrame>
      <p:sp>
        <p:nvSpPr>
          <p:cNvPr id="7" name="TextBox 6"/>
          <p:cNvSpPr txBox="1"/>
          <p:nvPr/>
        </p:nvSpPr>
        <p:spPr>
          <a:xfrm>
            <a:off x="432620" y="4542505"/>
            <a:ext cx="7865806" cy="153888"/>
          </a:xfrm>
          <a:prstGeom prst="rect">
            <a:avLst/>
          </a:prstGeom>
        </p:spPr>
        <p:txBody>
          <a:bodyPr wrap="square" lIns="0" tIns="0" rIns="0" bIns="0" rtlCol="0">
            <a:spAutoFit/>
          </a:bodyPr>
          <a:lstStyle/>
          <a:p>
            <a:r>
              <a:rPr lang="en-US" sz="1000" b="1" u="sng" dirty="0" smtClean="0">
                <a:solidFill>
                  <a:schemeClr val="tx2"/>
                </a:solidFill>
              </a:rPr>
              <a:t>Note:</a:t>
            </a:r>
            <a:r>
              <a:rPr lang="en-US" sz="1000" dirty="0" smtClean="0">
                <a:solidFill>
                  <a:schemeClr val="tx2"/>
                </a:solidFill>
              </a:rPr>
              <a:t> URL reference for all metrics, in case some are missing in the category </a:t>
            </a:r>
            <a:r>
              <a:rPr lang="en-US" sz="1000" dirty="0">
                <a:hlinkClick r:id="rId2"/>
              </a:rPr>
              <a:t>https://docs.sonarqube.org/7.9/user-guide/metric-definitions/</a:t>
            </a:r>
            <a:endParaRPr lang="en-US" sz="1000" dirty="0" smtClean="0">
              <a:solidFill>
                <a:schemeClr val="tx2"/>
              </a:solidFill>
            </a:endParaRPr>
          </a:p>
        </p:txBody>
      </p:sp>
    </p:spTree>
    <p:extLst>
      <p:ext uri="{BB962C8B-B14F-4D97-AF65-F5344CB8AC3E}">
        <p14:creationId xmlns:p14="http://schemas.microsoft.com/office/powerpoint/2010/main" val="1243249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a:t>
            </a:r>
            <a:r>
              <a:rPr lang="en-US" dirty="0"/>
              <a:t>Metrics - Maintainability</a:t>
            </a:r>
          </a:p>
        </p:txBody>
      </p:sp>
      <p:sp>
        <p:nvSpPr>
          <p:cNvPr id="3" name="Content Placeholder 2"/>
          <p:cNvSpPr>
            <a:spLocks noGrp="1"/>
          </p:cNvSpPr>
          <p:nvPr>
            <p:ph sz="quarter" idx="13"/>
          </p:nvPr>
        </p:nvSpPr>
        <p:spPr>
          <a:xfrm>
            <a:off x="381000" y="639098"/>
            <a:ext cx="8417052" cy="3834478"/>
          </a:xfrm>
        </p:spPr>
        <p:txBody>
          <a:bodyPr>
            <a:normAutofit/>
          </a:bodyPr>
          <a:lstStyle/>
          <a:p>
            <a:r>
              <a:rPr lang="en-US" sz="1500" dirty="0"/>
              <a:t>The Following metrics are provided in regard to the </a:t>
            </a:r>
            <a:r>
              <a:rPr lang="en-US" sz="1500" dirty="0" smtClean="0"/>
              <a:t>Maintainability aspect of the Project</a:t>
            </a:r>
            <a:endParaRPr lang="en-US" dirty="0"/>
          </a:p>
          <a:p>
            <a:endParaRPr lang="en-US" sz="1500" dirty="0"/>
          </a:p>
          <a:p>
            <a:endParaRPr lang="en-US" sz="15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90462771"/>
              </p:ext>
            </p:extLst>
          </p:nvPr>
        </p:nvGraphicFramePr>
        <p:xfrm>
          <a:off x="377951" y="883878"/>
          <a:ext cx="8638229" cy="3376651"/>
        </p:xfrm>
        <a:graphic>
          <a:graphicData uri="http://schemas.openxmlformats.org/drawingml/2006/table">
            <a:tbl>
              <a:tblPr firstRow="1" bandRow="1">
                <a:tableStyleId>{5C22544A-7EE6-4342-B048-85BDC9FD1C3A}</a:tableStyleId>
              </a:tblPr>
              <a:tblGrid>
                <a:gridCol w="1676991">
                  <a:extLst>
                    <a:ext uri="{9D8B030D-6E8A-4147-A177-3AD203B41FA5}">
                      <a16:colId xmlns:a16="http://schemas.microsoft.com/office/drawing/2014/main" val="3184977952"/>
                    </a:ext>
                  </a:extLst>
                </a:gridCol>
                <a:gridCol w="6961238">
                  <a:extLst>
                    <a:ext uri="{9D8B030D-6E8A-4147-A177-3AD203B41FA5}">
                      <a16:colId xmlns:a16="http://schemas.microsoft.com/office/drawing/2014/main" val="3936525947"/>
                    </a:ext>
                  </a:extLst>
                </a:gridCol>
              </a:tblGrid>
              <a:tr h="236750">
                <a:tc>
                  <a:txBody>
                    <a:bodyPr/>
                    <a:lstStyle/>
                    <a:p>
                      <a:r>
                        <a:rPr lang="en-US" sz="1200" dirty="0" smtClean="0"/>
                        <a:t>Name</a:t>
                      </a:r>
                      <a:endParaRPr lang="en-US" sz="1200" dirty="0"/>
                    </a:p>
                  </a:txBody>
                  <a:tcPr/>
                </a:tc>
                <a:tc>
                  <a:txBody>
                    <a:bodyPr/>
                    <a:lstStyle/>
                    <a:p>
                      <a:r>
                        <a:rPr lang="en-US" sz="1200" dirty="0" smtClean="0"/>
                        <a:t>Description</a:t>
                      </a:r>
                      <a:endParaRPr lang="en-US" sz="1200" dirty="0"/>
                    </a:p>
                  </a:txBody>
                  <a:tcPr/>
                </a:tc>
                <a:extLst>
                  <a:ext uri="{0D108BD9-81ED-4DB2-BD59-A6C34878D82A}">
                    <a16:rowId xmlns:a16="http://schemas.microsoft.com/office/drawing/2014/main" val="2812980090"/>
                  </a:ext>
                </a:extLst>
              </a:tr>
              <a:tr h="236750">
                <a:tc>
                  <a:txBody>
                    <a:bodyPr/>
                    <a:lstStyle/>
                    <a:p>
                      <a:r>
                        <a:rPr lang="en-US" sz="1000" b="1" dirty="0" smtClean="0"/>
                        <a:t>Code Smells</a:t>
                      </a:r>
                      <a:endParaRPr lang="en-US" sz="1000" b="1" dirty="0"/>
                    </a:p>
                  </a:txBody>
                  <a:tcPr/>
                </a:tc>
                <a:tc>
                  <a:txBody>
                    <a:bodyPr/>
                    <a:lstStyle/>
                    <a:p>
                      <a:r>
                        <a:rPr lang="en-US" sz="1000" dirty="0" smtClean="0"/>
                        <a:t>Number of code smells.</a:t>
                      </a:r>
                      <a:endParaRPr lang="en-US" sz="1000" dirty="0"/>
                    </a:p>
                  </a:txBody>
                  <a:tcPr/>
                </a:tc>
                <a:extLst>
                  <a:ext uri="{0D108BD9-81ED-4DB2-BD59-A6C34878D82A}">
                    <a16:rowId xmlns:a16="http://schemas.microsoft.com/office/drawing/2014/main" val="3452704361"/>
                  </a:ext>
                </a:extLst>
              </a:tr>
              <a:tr h="236750">
                <a:tc>
                  <a:txBody>
                    <a:bodyPr/>
                    <a:lstStyle/>
                    <a:p>
                      <a:r>
                        <a:rPr lang="en-US" sz="1000" b="1" dirty="0" smtClean="0"/>
                        <a:t>New Code Smells</a:t>
                      </a:r>
                      <a:endParaRPr lang="en-US" sz="1000" b="1" dirty="0"/>
                    </a:p>
                  </a:txBody>
                  <a:tcPr/>
                </a:tc>
                <a:tc>
                  <a:txBody>
                    <a:bodyPr/>
                    <a:lstStyle/>
                    <a:p>
                      <a:r>
                        <a:rPr lang="en-US" sz="1000" dirty="0" smtClean="0"/>
                        <a:t>Number of new code smells.</a:t>
                      </a:r>
                      <a:endParaRPr lang="en-US" sz="1000" dirty="0"/>
                    </a:p>
                  </a:txBody>
                  <a:tcPr/>
                </a:tc>
                <a:extLst>
                  <a:ext uri="{0D108BD9-81ED-4DB2-BD59-A6C34878D82A}">
                    <a16:rowId xmlns:a16="http://schemas.microsoft.com/office/drawing/2014/main" val="3239588851"/>
                  </a:ext>
                </a:extLst>
              </a:tr>
              <a:tr h="552416">
                <a:tc>
                  <a:txBody>
                    <a:bodyPr/>
                    <a:lstStyle/>
                    <a:p>
                      <a:r>
                        <a:rPr lang="en-US" sz="1000" b="1" dirty="0" smtClean="0"/>
                        <a:t>Maintainability Rating (formerly SQALE Rating)</a:t>
                      </a:r>
                      <a:endParaRPr lang="en-US" sz="1000" b="1" dirty="0"/>
                    </a:p>
                  </a:txBody>
                  <a:tcPr/>
                </a:tc>
                <a:tc>
                  <a:txBody>
                    <a:bodyPr/>
                    <a:lstStyle/>
                    <a:p>
                      <a:r>
                        <a:rPr lang="en-US" sz="1000" dirty="0" smtClean="0"/>
                        <a:t>Rating given to your project related to the value of your Technical Debt Ratio. The default Maintainability Rating grid is:</a:t>
                      </a:r>
                    </a:p>
                    <a:p>
                      <a:r>
                        <a:rPr lang="en-US" sz="1000" dirty="0" smtClean="0"/>
                        <a:t>A=0-0.05, B=0.06-0.1, C=0.11-0.20, D=0.21-0.5, E=0.51-1</a:t>
                      </a:r>
                      <a:endParaRPr lang="en-US" sz="1000" dirty="0"/>
                    </a:p>
                  </a:txBody>
                  <a:tcPr/>
                </a:tc>
                <a:extLst>
                  <a:ext uri="{0D108BD9-81ED-4DB2-BD59-A6C34878D82A}">
                    <a16:rowId xmlns:a16="http://schemas.microsoft.com/office/drawing/2014/main" val="3703007531"/>
                  </a:ext>
                </a:extLst>
              </a:tr>
              <a:tr h="236750">
                <a:tc>
                  <a:txBody>
                    <a:bodyPr/>
                    <a:lstStyle/>
                    <a:p>
                      <a:r>
                        <a:rPr lang="en-US" sz="1000" b="1" dirty="0" smtClean="0"/>
                        <a:t>Technical Debt</a:t>
                      </a:r>
                      <a:endParaRPr lang="en-US" sz="1000" b="1" dirty="0"/>
                    </a:p>
                  </a:txBody>
                  <a:tcPr/>
                </a:tc>
                <a:tc>
                  <a:txBody>
                    <a:bodyPr/>
                    <a:lstStyle/>
                    <a:p>
                      <a:r>
                        <a:rPr lang="en-US" sz="1000" dirty="0" smtClean="0"/>
                        <a:t>Effort to fix all maintainability issues. The measure is stored in minutes in the DB.</a:t>
                      </a:r>
                      <a:endParaRPr lang="en-US" sz="1000" dirty="0"/>
                    </a:p>
                  </a:txBody>
                  <a:tcPr/>
                </a:tc>
                <a:extLst>
                  <a:ext uri="{0D108BD9-81ED-4DB2-BD59-A6C34878D82A}">
                    <a16:rowId xmlns:a16="http://schemas.microsoft.com/office/drawing/2014/main" val="2618886919"/>
                  </a:ext>
                </a:extLst>
              </a:tr>
              <a:tr h="394583">
                <a:tc>
                  <a:txBody>
                    <a:bodyPr/>
                    <a:lstStyle/>
                    <a:p>
                      <a:r>
                        <a:rPr lang="en-US" sz="1000" b="1" dirty="0" smtClean="0"/>
                        <a:t>Technical Debt on new code</a:t>
                      </a:r>
                      <a:endParaRPr lang="en-US" sz="1000" b="1" dirty="0"/>
                    </a:p>
                  </a:txBody>
                  <a:tcPr/>
                </a:tc>
                <a:tc>
                  <a:txBody>
                    <a:bodyPr/>
                    <a:lstStyle/>
                    <a:p>
                      <a:r>
                        <a:rPr lang="en-US" sz="1000" dirty="0" smtClean="0"/>
                        <a:t>Technical Debt of new code</a:t>
                      </a:r>
                      <a:endParaRPr lang="en-US" sz="1000" dirty="0"/>
                    </a:p>
                  </a:txBody>
                  <a:tcPr/>
                </a:tc>
                <a:extLst>
                  <a:ext uri="{0D108BD9-81ED-4DB2-BD59-A6C34878D82A}">
                    <a16:rowId xmlns:a16="http://schemas.microsoft.com/office/drawing/2014/main" val="1657183818"/>
                  </a:ext>
                </a:extLst>
              </a:tr>
              <a:tr h="1025915">
                <a:tc>
                  <a:txBody>
                    <a:bodyPr/>
                    <a:lstStyle/>
                    <a:p>
                      <a:r>
                        <a:rPr lang="en-US" sz="1000" b="1" dirty="0" smtClean="0"/>
                        <a:t>Technical Debt Ratio</a:t>
                      </a:r>
                      <a:endParaRPr lang="en-US" sz="1000" b="1" dirty="0"/>
                    </a:p>
                  </a:txBody>
                  <a:tcPr/>
                </a:tc>
                <a:tc>
                  <a:txBody>
                    <a:bodyPr/>
                    <a:lstStyle/>
                    <a:p>
                      <a:r>
                        <a:rPr lang="en-US" sz="1000" dirty="0" smtClean="0"/>
                        <a:t>Ratio between the cost to develop the software and the cost to fix it. The Technical Debt Ratio formula is:</a:t>
                      </a:r>
                    </a:p>
                    <a:p>
                      <a:r>
                        <a:rPr lang="en-US" sz="1000" dirty="0" smtClean="0"/>
                        <a:t>	Remediation cost / Development cost </a:t>
                      </a:r>
                    </a:p>
                    <a:p>
                      <a:r>
                        <a:rPr lang="en-US" sz="1000" dirty="0" smtClean="0"/>
                        <a:t>Which can be restated as:</a:t>
                      </a:r>
                    </a:p>
                    <a:p>
                      <a:r>
                        <a:rPr lang="en-US" sz="1000" dirty="0" smtClean="0"/>
                        <a:t>	Remediation cost / (Cost to develop 1 line of code * Number of lines of code)</a:t>
                      </a:r>
                    </a:p>
                    <a:p>
                      <a:r>
                        <a:rPr lang="en-US" sz="1000" dirty="0" smtClean="0"/>
                        <a:t>The value of the cost to develop a line of code is 0.06 days.</a:t>
                      </a:r>
                      <a:endParaRPr lang="en-US" sz="1000" dirty="0"/>
                    </a:p>
                  </a:txBody>
                  <a:tcPr/>
                </a:tc>
                <a:extLst>
                  <a:ext uri="{0D108BD9-81ED-4DB2-BD59-A6C34878D82A}">
                    <a16:rowId xmlns:a16="http://schemas.microsoft.com/office/drawing/2014/main" val="4281639010"/>
                  </a:ext>
                </a:extLst>
              </a:tr>
              <a:tr h="394583">
                <a:tc>
                  <a:txBody>
                    <a:bodyPr/>
                    <a:lstStyle/>
                    <a:p>
                      <a:r>
                        <a:rPr lang="en-US" sz="1000" b="1" dirty="0" smtClean="0"/>
                        <a:t>Technical Debt Ratio on new code</a:t>
                      </a:r>
                      <a:endParaRPr lang="en-US" sz="1000" b="1" dirty="0"/>
                    </a:p>
                  </a:txBody>
                  <a:tcPr/>
                </a:tc>
                <a:tc>
                  <a:txBody>
                    <a:bodyPr/>
                    <a:lstStyle/>
                    <a:p>
                      <a:r>
                        <a:rPr lang="en-US" sz="1000" dirty="0" smtClean="0"/>
                        <a:t>Ratio between the cost to develop the code changed recently* and the cost of the issues linked to it.</a:t>
                      </a:r>
                    </a:p>
                    <a:p>
                      <a:r>
                        <a:rPr lang="en-US" sz="1000" dirty="0" smtClean="0"/>
                        <a:t>* : it means the code created/updated since the differential period selected on a Project Dashboard</a:t>
                      </a:r>
                    </a:p>
                  </a:txBody>
                  <a:tcPr/>
                </a:tc>
                <a:extLst>
                  <a:ext uri="{0D108BD9-81ED-4DB2-BD59-A6C34878D82A}">
                    <a16:rowId xmlns:a16="http://schemas.microsoft.com/office/drawing/2014/main" val="4154226706"/>
                  </a:ext>
                </a:extLst>
              </a:tr>
            </a:tbl>
          </a:graphicData>
        </a:graphic>
      </p:graphicFrame>
      <p:sp>
        <p:nvSpPr>
          <p:cNvPr id="7" name="TextBox 6"/>
          <p:cNvSpPr txBox="1"/>
          <p:nvPr/>
        </p:nvSpPr>
        <p:spPr>
          <a:xfrm>
            <a:off x="432620" y="4542505"/>
            <a:ext cx="7865806" cy="153888"/>
          </a:xfrm>
          <a:prstGeom prst="rect">
            <a:avLst/>
          </a:prstGeom>
        </p:spPr>
        <p:txBody>
          <a:bodyPr wrap="square" lIns="0" tIns="0" rIns="0" bIns="0" rtlCol="0">
            <a:spAutoFit/>
          </a:bodyPr>
          <a:lstStyle/>
          <a:p>
            <a:r>
              <a:rPr lang="en-US" sz="1000" b="1" u="sng" dirty="0" smtClean="0">
                <a:solidFill>
                  <a:schemeClr val="tx2"/>
                </a:solidFill>
              </a:rPr>
              <a:t>Note:</a:t>
            </a:r>
            <a:r>
              <a:rPr lang="en-US" sz="1000" dirty="0" smtClean="0">
                <a:solidFill>
                  <a:schemeClr val="tx2"/>
                </a:solidFill>
              </a:rPr>
              <a:t> URL reference for all metrics, in case some are missing in the category </a:t>
            </a:r>
            <a:r>
              <a:rPr lang="en-US" sz="1000" dirty="0">
                <a:hlinkClick r:id="rId2"/>
              </a:rPr>
              <a:t>https://docs.sonarqube.org/7.9/user-guide/metric-definitions/</a:t>
            </a:r>
            <a:endParaRPr lang="en-US" sz="1000" dirty="0" smtClean="0">
              <a:solidFill>
                <a:schemeClr val="tx2"/>
              </a:solidFill>
            </a:endParaRPr>
          </a:p>
        </p:txBody>
      </p:sp>
    </p:spTree>
    <p:extLst>
      <p:ext uri="{BB962C8B-B14F-4D97-AF65-F5344CB8AC3E}">
        <p14:creationId xmlns:p14="http://schemas.microsoft.com/office/powerpoint/2010/main" val="26442815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Metrics – Tests &amp; Coverage</a:t>
            </a:r>
            <a:endParaRPr lang="en-US" dirty="0"/>
          </a:p>
        </p:txBody>
      </p:sp>
      <p:sp>
        <p:nvSpPr>
          <p:cNvPr id="3" name="Content Placeholder 2"/>
          <p:cNvSpPr>
            <a:spLocks noGrp="1"/>
          </p:cNvSpPr>
          <p:nvPr>
            <p:ph sz="quarter" idx="13"/>
          </p:nvPr>
        </p:nvSpPr>
        <p:spPr>
          <a:xfrm>
            <a:off x="381000" y="639098"/>
            <a:ext cx="8417052" cy="3834478"/>
          </a:xfrm>
        </p:spPr>
        <p:txBody>
          <a:bodyPr>
            <a:normAutofit/>
          </a:bodyPr>
          <a:lstStyle/>
          <a:p>
            <a:r>
              <a:rPr lang="en-US" sz="1500" dirty="0"/>
              <a:t>The Following metrics are provided in regard to the </a:t>
            </a:r>
            <a:r>
              <a:rPr lang="en-US" sz="1500" dirty="0" smtClean="0"/>
              <a:t>Unit Testing </a:t>
            </a:r>
            <a:r>
              <a:rPr lang="en-US" sz="1500" dirty="0"/>
              <a:t>aspect of the </a:t>
            </a:r>
            <a:r>
              <a:rPr lang="en-US" sz="1500" dirty="0" smtClean="0"/>
              <a:t>Project</a:t>
            </a:r>
            <a:endParaRPr lang="en-US" sz="1500" dirty="0"/>
          </a:p>
          <a:p>
            <a:endParaRPr lang="en-US" sz="15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846942"/>
              </p:ext>
            </p:extLst>
          </p:nvPr>
        </p:nvGraphicFramePr>
        <p:xfrm>
          <a:off x="314633" y="893713"/>
          <a:ext cx="8672051" cy="3638296"/>
        </p:xfrm>
        <a:graphic>
          <a:graphicData uri="http://schemas.openxmlformats.org/drawingml/2006/table">
            <a:tbl>
              <a:tblPr firstRow="1" bandRow="1">
                <a:tableStyleId>{5C22544A-7EE6-4342-B048-85BDC9FD1C3A}</a:tableStyleId>
              </a:tblPr>
              <a:tblGrid>
                <a:gridCol w="1675616">
                  <a:extLst>
                    <a:ext uri="{9D8B030D-6E8A-4147-A177-3AD203B41FA5}">
                      <a16:colId xmlns:a16="http://schemas.microsoft.com/office/drawing/2014/main" val="3184977952"/>
                    </a:ext>
                  </a:extLst>
                </a:gridCol>
                <a:gridCol w="6996435">
                  <a:extLst>
                    <a:ext uri="{9D8B030D-6E8A-4147-A177-3AD203B41FA5}">
                      <a16:colId xmlns:a16="http://schemas.microsoft.com/office/drawing/2014/main" val="3936525947"/>
                    </a:ext>
                  </a:extLst>
                </a:gridCol>
              </a:tblGrid>
              <a:tr h="269451">
                <a:tc>
                  <a:txBody>
                    <a:bodyPr/>
                    <a:lstStyle/>
                    <a:p>
                      <a:r>
                        <a:rPr lang="en-US" sz="1200" dirty="0" smtClean="0"/>
                        <a:t>Name</a:t>
                      </a:r>
                      <a:endParaRPr lang="en-US" sz="1200" dirty="0"/>
                    </a:p>
                  </a:txBody>
                  <a:tcPr/>
                </a:tc>
                <a:tc>
                  <a:txBody>
                    <a:bodyPr/>
                    <a:lstStyle/>
                    <a:p>
                      <a:r>
                        <a:rPr lang="en-US" sz="1200" dirty="0" smtClean="0"/>
                        <a:t>Description</a:t>
                      </a:r>
                      <a:endParaRPr lang="en-US" sz="1200" dirty="0"/>
                    </a:p>
                  </a:txBody>
                  <a:tcPr/>
                </a:tc>
                <a:extLst>
                  <a:ext uri="{0D108BD9-81ED-4DB2-BD59-A6C34878D82A}">
                    <a16:rowId xmlns:a16="http://schemas.microsoft.com/office/drawing/2014/main" val="2812980090"/>
                  </a:ext>
                </a:extLst>
              </a:tr>
              <a:tr h="269451">
                <a:tc>
                  <a:txBody>
                    <a:bodyPr/>
                    <a:lstStyle/>
                    <a:p>
                      <a:r>
                        <a:rPr lang="en-US" sz="1200" b="1" dirty="0" smtClean="0"/>
                        <a:t>Unit tests</a:t>
                      </a:r>
                      <a:endParaRPr lang="en-US" sz="1200" b="1" dirty="0"/>
                    </a:p>
                  </a:txBody>
                  <a:tcPr/>
                </a:tc>
                <a:tc>
                  <a:txBody>
                    <a:bodyPr/>
                    <a:lstStyle/>
                    <a:p>
                      <a:r>
                        <a:rPr lang="en-US" sz="1200" dirty="0" smtClean="0"/>
                        <a:t>Number of unit tests.</a:t>
                      </a:r>
                      <a:endParaRPr lang="en-US" sz="1200" dirty="0"/>
                    </a:p>
                  </a:txBody>
                  <a:tcPr/>
                </a:tc>
                <a:extLst>
                  <a:ext uri="{0D108BD9-81ED-4DB2-BD59-A6C34878D82A}">
                    <a16:rowId xmlns:a16="http://schemas.microsoft.com/office/drawing/2014/main" val="3452704361"/>
                  </a:ext>
                </a:extLst>
              </a:tr>
              <a:tr h="346456">
                <a:tc>
                  <a:txBody>
                    <a:bodyPr/>
                    <a:lstStyle/>
                    <a:p>
                      <a:r>
                        <a:rPr lang="en-US" sz="1200" b="1" i="0" kern="1200" dirty="0" smtClean="0">
                          <a:solidFill>
                            <a:schemeClr val="dk1"/>
                          </a:solidFill>
                          <a:effectLst/>
                          <a:latin typeface="+mn-lt"/>
                          <a:ea typeface="+mn-ea"/>
                          <a:cs typeface="+mn-cs"/>
                        </a:rPr>
                        <a:t>Unit tests duration</a:t>
                      </a:r>
                      <a:endParaRPr lang="en-US" sz="1200" dirty="0"/>
                    </a:p>
                  </a:txBody>
                  <a:tcPr/>
                </a:tc>
                <a:tc>
                  <a:txBody>
                    <a:bodyPr/>
                    <a:lstStyle/>
                    <a:p>
                      <a:pPr algn="l" fontAlgn="t"/>
                      <a:r>
                        <a:rPr lang="en-US" sz="1200" kern="1200" dirty="0" smtClean="0">
                          <a:solidFill>
                            <a:schemeClr val="dk1"/>
                          </a:solidFill>
                          <a:latin typeface="+mn-lt"/>
                          <a:ea typeface="+mn-ea"/>
                          <a:cs typeface="+mn-cs"/>
                        </a:rPr>
                        <a:t>Time </a:t>
                      </a:r>
                      <a:r>
                        <a:rPr lang="en-US" sz="1200" kern="1200" dirty="0">
                          <a:solidFill>
                            <a:schemeClr val="dk1"/>
                          </a:solidFill>
                          <a:latin typeface="+mn-lt"/>
                          <a:ea typeface="+mn-ea"/>
                          <a:cs typeface="+mn-cs"/>
                        </a:rPr>
                        <a:t>required to execute all the unit tests.</a:t>
                      </a:r>
                    </a:p>
                  </a:txBody>
                  <a:tcPr marL="95250" marR="95250" marT="66675" marB="66675"/>
                </a:tc>
                <a:extLst>
                  <a:ext uri="{0D108BD9-81ED-4DB2-BD59-A6C34878D82A}">
                    <a16:rowId xmlns:a16="http://schemas.microsoft.com/office/drawing/2014/main" val="3239588851"/>
                  </a:ext>
                </a:extLst>
              </a:tr>
              <a:tr h="269451">
                <a:tc>
                  <a:txBody>
                    <a:bodyPr/>
                    <a:lstStyle/>
                    <a:p>
                      <a:r>
                        <a:rPr lang="en-US" sz="1200" b="1" i="0" kern="1200" dirty="0" smtClean="0">
                          <a:solidFill>
                            <a:schemeClr val="dk1"/>
                          </a:solidFill>
                          <a:effectLst/>
                          <a:latin typeface="+mn-lt"/>
                          <a:ea typeface="+mn-ea"/>
                          <a:cs typeface="+mn-cs"/>
                        </a:rPr>
                        <a:t>Unit test errors</a:t>
                      </a:r>
                      <a:endParaRPr lang="en-US" sz="1200" dirty="0"/>
                    </a:p>
                  </a:txBody>
                  <a:tcPr/>
                </a:tc>
                <a:tc>
                  <a:txBody>
                    <a:bodyPr/>
                    <a:lstStyle/>
                    <a:p>
                      <a:r>
                        <a:rPr lang="en-US" sz="1200" dirty="0" smtClean="0"/>
                        <a:t>Number of unit tests that have failed.</a:t>
                      </a:r>
                      <a:endParaRPr lang="en-US" sz="1200" dirty="0"/>
                    </a:p>
                  </a:txBody>
                  <a:tcPr/>
                </a:tc>
                <a:extLst>
                  <a:ext uri="{0D108BD9-81ED-4DB2-BD59-A6C34878D82A}">
                    <a16:rowId xmlns:a16="http://schemas.microsoft.com/office/drawing/2014/main" val="3703007531"/>
                  </a:ext>
                </a:extLst>
              </a:tr>
              <a:tr h="269451">
                <a:tc>
                  <a:txBody>
                    <a:bodyPr/>
                    <a:lstStyle/>
                    <a:p>
                      <a:r>
                        <a:rPr lang="en-US" sz="1200" b="1" i="0" kern="1200" dirty="0" smtClean="0">
                          <a:solidFill>
                            <a:schemeClr val="dk1"/>
                          </a:solidFill>
                          <a:effectLst/>
                          <a:latin typeface="+mn-lt"/>
                          <a:ea typeface="+mn-ea"/>
                          <a:cs typeface="+mn-cs"/>
                        </a:rPr>
                        <a:t>Unit test failures</a:t>
                      </a:r>
                      <a:endParaRPr lang="en-US" sz="1200" dirty="0"/>
                    </a:p>
                  </a:txBody>
                  <a:tcPr/>
                </a:tc>
                <a:tc>
                  <a:txBody>
                    <a:bodyPr/>
                    <a:lstStyle/>
                    <a:p>
                      <a:r>
                        <a:rPr lang="en-US" sz="1200" dirty="0" smtClean="0"/>
                        <a:t>Number of unit tests that have failed with an unexpected exception.</a:t>
                      </a:r>
                      <a:endParaRPr lang="en-US" sz="1200" dirty="0"/>
                    </a:p>
                  </a:txBody>
                  <a:tcPr/>
                </a:tc>
                <a:extLst>
                  <a:ext uri="{0D108BD9-81ED-4DB2-BD59-A6C34878D82A}">
                    <a16:rowId xmlns:a16="http://schemas.microsoft.com/office/drawing/2014/main" val="2618886919"/>
                  </a:ext>
                </a:extLst>
              </a:tr>
              <a:tr h="449084">
                <a:tc>
                  <a:txBody>
                    <a:bodyPr/>
                    <a:lstStyle/>
                    <a:p>
                      <a:r>
                        <a:rPr lang="en-US" sz="1200" b="1" i="0" kern="1200" dirty="0" smtClean="0">
                          <a:solidFill>
                            <a:schemeClr val="dk1"/>
                          </a:solidFill>
                          <a:effectLst/>
                          <a:latin typeface="+mn-lt"/>
                          <a:ea typeface="+mn-ea"/>
                          <a:cs typeface="+mn-cs"/>
                        </a:rPr>
                        <a:t>Unit test success density (%)</a:t>
                      </a:r>
                      <a:endParaRPr lang="en-US" sz="1200" dirty="0"/>
                    </a:p>
                  </a:txBody>
                  <a:tcPr/>
                </a:tc>
                <a:tc>
                  <a:txBody>
                    <a:bodyPr/>
                    <a:lstStyle/>
                    <a:p>
                      <a:r>
                        <a:rPr lang="en-US" sz="1200" dirty="0" smtClean="0"/>
                        <a:t>Test success density = (Unit tests - (Unit test errors + Unit test failures)) / Unit tests * 100</a:t>
                      </a:r>
                      <a:endParaRPr lang="en-US" sz="1200" dirty="0"/>
                    </a:p>
                  </a:txBody>
                  <a:tcPr/>
                </a:tc>
                <a:extLst>
                  <a:ext uri="{0D108BD9-81ED-4DB2-BD59-A6C34878D82A}">
                    <a16:rowId xmlns:a16="http://schemas.microsoft.com/office/drawing/2014/main" val="1657183818"/>
                  </a:ext>
                </a:extLst>
              </a:tr>
              <a:tr h="449084">
                <a:tc>
                  <a:txBody>
                    <a:bodyPr/>
                    <a:lstStyle/>
                    <a:p>
                      <a:r>
                        <a:rPr lang="en-US" sz="1200" b="1" i="0" kern="1200" dirty="0" smtClean="0">
                          <a:solidFill>
                            <a:schemeClr val="dk1"/>
                          </a:solidFill>
                          <a:effectLst/>
                          <a:latin typeface="+mn-lt"/>
                          <a:ea typeface="+mn-ea"/>
                          <a:cs typeface="+mn-cs"/>
                        </a:rPr>
                        <a:t>Coverage</a:t>
                      </a:r>
                      <a:endParaRPr lang="en-US" sz="1200" dirty="0"/>
                    </a:p>
                  </a:txBody>
                  <a:tcPr/>
                </a:tc>
                <a:tc>
                  <a:txBody>
                    <a:bodyPr/>
                    <a:lstStyle/>
                    <a:p>
                      <a:r>
                        <a:rPr lang="en-US" sz="1200" dirty="0" smtClean="0"/>
                        <a:t>It is a mix of Line coverage and Condition coverage. Its goal is to provide an even more accurate answer to the following question: How much of the source code has been covered by the unit tests?</a:t>
                      </a:r>
                      <a:endParaRPr lang="en-US" sz="1200" dirty="0"/>
                    </a:p>
                  </a:txBody>
                  <a:tcPr/>
                </a:tc>
                <a:extLst>
                  <a:ext uri="{0D108BD9-81ED-4DB2-BD59-A6C34878D82A}">
                    <a16:rowId xmlns:a16="http://schemas.microsoft.com/office/drawing/2014/main" val="4281639010"/>
                  </a:ext>
                </a:extLst>
              </a:tr>
              <a:tr h="449084">
                <a:tc>
                  <a:txBody>
                    <a:bodyPr/>
                    <a:lstStyle/>
                    <a:p>
                      <a:r>
                        <a:rPr lang="en-US" sz="1200" b="1" i="0" kern="1200" dirty="0" smtClean="0">
                          <a:solidFill>
                            <a:schemeClr val="dk1"/>
                          </a:solidFill>
                          <a:effectLst/>
                          <a:latin typeface="+mn-lt"/>
                          <a:ea typeface="+mn-ea"/>
                          <a:cs typeface="+mn-cs"/>
                        </a:rPr>
                        <a:t>Line coverage</a:t>
                      </a:r>
                      <a:endParaRPr lang="en-US" sz="1200" dirty="0"/>
                    </a:p>
                  </a:txBody>
                  <a:tcPr/>
                </a:tc>
                <a:tc>
                  <a:txBody>
                    <a:bodyPr/>
                    <a:lstStyle/>
                    <a:p>
                      <a:r>
                        <a:rPr lang="en-US" sz="1200" dirty="0" smtClean="0"/>
                        <a:t>On a given line of code, Line coverage simply answers the following question: Has this line of code been executed during the execution of the unit tests?. It is the density of covered lines by unit tests:</a:t>
                      </a:r>
                      <a:endParaRPr lang="en-US" sz="1200" dirty="0"/>
                    </a:p>
                  </a:txBody>
                  <a:tcPr/>
                </a:tc>
                <a:extLst>
                  <a:ext uri="{0D108BD9-81ED-4DB2-BD59-A6C34878D82A}">
                    <a16:rowId xmlns:a16="http://schemas.microsoft.com/office/drawing/2014/main" val="4154226706"/>
                  </a:ext>
                </a:extLst>
              </a:tr>
              <a:tr h="808352">
                <a:tc>
                  <a:txBody>
                    <a:bodyPr/>
                    <a:lstStyle/>
                    <a:p>
                      <a:r>
                        <a:rPr lang="en-US" sz="1200" b="1" i="0" kern="1200" dirty="0" smtClean="0">
                          <a:solidFill>
                            <a:schemeClr val="dk1"/>
                          </a:solidFill>
                          <a:effectLst/>
                          <a:latin typeface="+mn-lt"/>
                          <a:ea typeface="+mn-ea"/>
                          <a:cs typeface="+mn-cs"/>
                        </a:rPr>
                        <a:t>Condition coverage</a:t>
                      </a:r>
                      <a:endParaRPr lang="en-US" sz="1200" dirty="0"/>
                    </a:p>
                  </a:txBody>
                  <a:tcPr/>
                </a:tc>
                <a:tc>
                  <a:txBody>
                    <a:bodyPr/>
                    <a:lstStyle/>
                    <a:p>
                      <a:r>
                        <a:rPr lang="en-US" sz="1200" dirty="0" smtClean="0"/>
                        <a:t>On each line of code containing some boolean expressions, the condition coverage simply answers the following question: 'Has each boolean expression been evaluated both to true and false?'. This is the density of possible conditions in flow control structures that have been followed during unit tests execution.</a:t>
                      </a:r>
                      <a:endParaRPr lang="en-US" sz="1200" dirty="0"/>
                    </a:p>
                  </a:txBody>
                  <a:tcPr/>
                </a:tc>
                <a:extLst>
                  <a:ext uri="{0D108BD9-81ED-4DB2-BD59-A6C34878D82A}">
                    <a16:rowId xmlns:a16="http://schemas.microsoft.com/office/drawing/2014/main" val="2940374837"/>
                  </a:ext>
                </a:extLst>
              </a:tr>
            </a:tbl>
          </a:graphicData>
        </a:graphic>
      </p:graphicFrame>
      <p:sp>
        <p:nvSpPr>
          <p:cNvPr id="7" name="TextBox 6"/>
          <p:cNvSpPr txBox="1"/>
          <p:nvPr/>
        </p:nvSpPr>
        <p:spPr>
          <a:xfrm>
            <a:off x="432620" y="4542505"/>
            <a:ext cx="7865806" cy="153888"/>
          </a:xfrm>
          <a:prstGeom prst="rect">
            <a:avLst/>
          </a:prstGeom>
        </p:spPr>
        <p:txBody>
          <a:bodyPr wrap="square" lIns="0" tIns="0" rIns="0" bIns="0" rtlCol="0">
            <a:spAutoFit/>
          </a:bodyPr>
          <a:lstStyle/>
          <a:p>
            <a:r>
              <a:rPr lang="en-US" sz="1000" b="1" u="sng" dirty="0" smtClean="0">
                <a:solidFill>
                  <a:schemeClr val="tx2"/>
                </a:solidFill>
              </a:rPr>
              <a:t>Note:</a:t>
            </a:r>
            <a:r>
              <a:rPr lang="en-US" sz="1000" dirty="0" smtClean="0">
                <a:solidFill>
                  <a:schemeClr val="tx2"/>
                </a:solidFill>
              </a:rPr>
              <a:t> URL reference for all metrics, in case some are missing in the category </a:t>
            </a:r>
            <a:r>
              <a:rPr lang="en-US" sz="1000" dirty="0">
                <a:hlinkClick r:id="rId2"/>
              </a:rPr>
              <a:t>https://docs.sonarqube.org/7.9/user-guide/metric-definitions/</a:t>
            </a:r>
            <a:endParaRPr lang="en-US" sz="1000" dirty="0" smtClean="0">
              <a:solidFill>
                <a:schemeClr val="tx2"/>
              </a:solidFill>
            </a:endParaRPr>
          </a:p>
        </p:txBody>
      </p:sp>
    </p:spTree>
    <p:extLst>
      <p:ext uri="{BB962C8B-B14F-4D97-AF65-F5344CB8AC3E}">
        <p14:creationId xmlns:p14="http://schemas.microsoft.com/office/powerpoint/2010/main" val="13035132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Metrics - Duplications</a:t>
            </a:r>
            <a:endParaRPr lang="en-US" dirty="0"/>
          </a:p>
        </p:txBody>
      </p:sp>
      <p:sp>
        <p:nvSpPr>
          <p:cNvPr id="3" name="Content Placeholder 2"/>
          <p:cNvSpPr>
            <a:spLocks noGrp="1"/>
          </p:cNvSpPr>
          <p:nvPr>
            <p:ph sz="quarter" idx="13"/>
          </p:nvPr>
        </p:nvSpPr>
        <p:spPr>
          <a:xfrm>
            <a:off x="381000" y="639098"/>
            <a:ext cx="8417052" cy="3834478"/>
          </a:xfrm>
        </p:spPr>
        <p:txBody>
          <a:bodyPr>
            <a:normAutofit/>
          </a:bodyPr>
          <a:lstStyle/>
          <a:p>
            <a:r>
              <a:rPr lang="en-US" sz="1500" dirty="0"/>
              <a:t>The Following metrics are provided </a:t>
            </a:r>
            <a:r>
              <a:rPr lang="en-US" sz="1500" dirty="0" smtClean="0"/>
              <a:t>for the Duplications encountered in </a:t>
            </a:r>
            <a:r>
              <a:rPr lang="en-US" sz="1500" dirty="0"/>
              <a:t>the </a:t>
            </a:r>
            <a:r>
              <a:rPr lang="en-US" sz="1500" dirty="0" smtClean="0"/>
              <a:t>Project sources</a:t>
            </a:r>
            <a:endParaRPr lang="en-US" sz="15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66581617"/>
              </p:ext>
            </p:extLst>
          </p:nvPr>
        </p:nvGraphicFramePr>
        <p:xfrm>
          <a:off x="385099" y="907910"/>
          <a:ext cx="8581919" cy="3635068"/>
        </p:xfrm>
        <a:graphic>
          <a:graphicData uri="http://schemas.openxmlformats.org/drawingml/2006/table">
            <a:tbl>
              <a:tblPr firstRow="1" bandRow="1">
                <a:tableStyleId>{5C22544A-7EE6-4342-B048-85BDC9FD1C3A}</a:tableStyleId>
              </a:tblPr>
              <a:tblGrid>
                <a:gridCol w="1894203">
                  <a:extLst>
                    <a:ext uri="{9D8B030D-6E8A-4147-A177-3AD203B41FA5}">
                      <a16:colId xmlns:a16="http://schemas.microsoft.com/office/drawing/2014/main" val="804309865"/>
                    </a:ext>
                  </a:extLst>
                </a:gridCol>
                <a:gridCol w="6687716">
                  <a:extLst>
                    <a:ext uri="{9D8B030D-6E8A-4147-A177-3AD203B41FA5}">
                      <a16:colId xmlns:a16="http://schemas.microsoft.com/office/drawing/2014/main" val="808561609"/>
                    </a:ext>
                  </a:extLst>
                </a:gridCol>
              </a:tblGrid>
              <a:tr h="337267">
                <a:tc>
                  <a:txBody>
                    <a:bodyPr/>
                    <a:lstStyle/>
                    <a:p>
                      <a:r>
                        <a:rPr lang="en-US" sz="1200" dirty="0" smtClean="0"/>
                        <a:t>Name</a:t>
                      </a:r>
                      <a:endParaRPr lang="en-US" sz="1200" dirty="0"/>
                    </a:p>
                  </a:txBody>
                  <a:tcPr/>
                </a:tc>
                <a:tc>
                  <a:txBody>
                    <a:bodyPr/>
                    <a:lstStyle/>
                    <a:p>
                      <a:r>
                        <a:rPr lang="en-US" sz="1200" dirty="0" smtClean="0"/>
                        <a:t>Description</a:t>
                      </a:r>
                      <a:endParaRPr lang="en-US" sz="1200" dirty="0"/>
                    </a:p>
                  </a:txBody>
                  <a:tcPr/>
                </a:tc>
                <a:extLst>
                  <a:ext uri="{0D108BD9-81ED-4DB2-BD59-A6C34878D82A}">
                    <a16:rowId xmlns:a16="http://schemas.microsoft.com/office/drawing/2014/main" val="2762797716"/>
                  </a:ext>
                </a:extLst>
              </a:tr>
              <a:tr h="2079046">
                <a:tc>
                  <a:txBody>
                    <a:bodyPr/>
                    <a:lstStyle/>
                    <a:p>
                      <a:r>
                        <a:rPr lang="en-US" sz="1200" b="1" i="0" kern="1200" dirty="0" smtClean="0">
                          <a:solidFill>
                            <a:schemeClr val="dk1"/>
                          </a:solidFill>
                          <a:effectLst/>
                          <a:latin typeface="+mn-lt"/>
                          <a:ea typeface="+mn-ea"/>
                          <a:cs typeface="+mn-cs"/>
                        </a:rPr>
                        <a:t>Duplicated blocks</a:t>
                      </a:r>
                      <a:endParaRPr lang="en-US" sz="1200" dirty="0"/>
                    </a:p>
                  </a:txBody>
                  <a:tcPr/>
                </a:tc>
                <a:tc>
                  <a:txBody>
                    <a:bodyPr/>
                    <a:lstStyle/>
                    <a:p>
                      <a:r>
                        <a:rPr lang="en-US" sz="1200" b="0" i="0" kern="1200" dirty="0" smtClean="0">
                          <a:solidFill>
                            <a:schemeClr val="dk1"/>
                          </a:solidFill>
                          <a:effectLst/>
                          <a:latin typeface="+mn-lt"/>
                          <a:ea typeface="+mn-ea"/>
                          <a:cs typeface="+mn-cs"/>
                        </a:rPr>
                        <a:t>Number of duplicated blocks of lines.</a:t>
                      </a:r>
                    </a:p>
                    <a:p>
                      <a:r>
                        <a:rPr lang="en-US" sz="1200" b="0" i="0" kern="1200" dirty="0" smtClean="0">
                          <a:solidFill>
                            <a:schemeClr val="dk1"/>
                          </a:solidFill>
                          <a:effectLst/>
                          <a:latin typeface="+mn-lt"/>
                          <a:ea typeface="+mn-ea"/>
                          <a:cs typeface="+mn-cs"/>
                        </a:rPr>
                        <a:t>For a block of code to be considered as duplicated:</a:t>
                      </a:r>
                    </a:p>
                    <a:p>
                      <a:r>
                        <a:rPr lang="en-US" sz="1200" b="0" i="0" kern="1200" dirty="0" smtClean="0">
                          <a:solidFill>
                            <a:schemeClr val="dk1"/>
                          </a:solidFill>
                          <a:effectLst/>
                          <a:latin typeface="+mn-lt"/>
                          <a:ea typeface="+mn-ea"/>
                          <a:cs typeface="+mn-cs"/>
                        </a:rPr>
                        <a:t>Non-Java projects:</a:t>
                      </a:r>
                    </a:p>
                    <a:p>
                      <a:pPr lvl="1"/>
                      <a:r>
                        <a:rPr lang="en-US" sz="1200" b="0" i="0" kern="1200" dirty="0" smtClean="0">
                          <a:solidFill>
                            <a:schemeClr val="dk1"/>
                          </a:solidFill>
                          <a:effectLst/>
                          <a:latin typeface="+mn-lt"/>
                          <a:ea typeface="+mn-ea"/>
                          <a:cs typeface="+mn-cs"/>
                        </a:rPr>
                        <a:t>There should be at least 100 successive and duplicated tokens.</a:t>
                      </a:r>
                    </a:p>
                    <a:p>
                      <a:pPr lvl="1"/>
                      <a:r>
                        <a:rPr lang="en-US" sz="1200" b="0" i="0" kern="1200" dirty="0" smtClean="0">
                          <a:solidFill>
                            <a:schemeClr val="dk1"/>
                          </a:solidFill>
                          <a:effectLst/>
                          <a:latin typeface="+mn-lt"/>
                          <a:ea typeface="+mn-ea"/>
                          <a:cs typeface="+mn-cs"/>
                        </a:rPr>
                        <a:t>Those tokens should be spread at least on:</a:t>
                      </a:r>
                    </a:p>
                    <a:p>
                      <a:pPr lvl="2"/>
                      <a:r>
                        <a:rPr lang="en-US" sz="1200" b="0" i="0" kern="1200" dirty="0" smtClean="0">
                          <a:solidFill>
                            <a:schemeClr val="dk1"/>
                          </a:solidFill>
                          <a:effectLst/>
                          <a:latin typeface="+mn-lt"/>
                          <a:ea typeface="+mn-ea"/>
                          <a:cs typeface="+mn-cs"/>
                        </a:rPr>
                        <a:t>30 lines of code for COBOL</a:t>
                      </a:r>
                    </a:p>
                    <a:p>
                      <a:pPr lvl="2"/>
                      <a:r>
                        <a:rPr lang="en-US" sz="1200" b="0" i="0" kern="1200" dirty="0" smtClean="0">
                          <a:solidFill>
                            <a:schemeClr val="dk1"/>
                          </a:solidFill>
                          <a:effectLst/>
                          <a:latin typeface="+mn-lt"/>
                          <a:ea typeface="+mn-ea"/>
                          <a:cs typeface="+mn-cs"/>
                        </a:rPr>
                        <a:t>20 lines of code for ABAP</a:t>
                      </a:r>
                    </a:p>
                    <a:p>
                      <a:pPr lvl="2"/>
                      <a:r>
                        <a:rPr lang="en-US" sz="1200" b="0" i="0" kern="1200" dirty="0" smtClean="0">
                          <a:solidFill>
                            <a:schemeClr val="dk1"/>
                          </a:solidFill>
                          <a:effectLst/>
                          <a:latin typeface="+mn-lt"/>
                          <a:ea typeface="+mn-ea"/>
                          <a:cs typeface="+mn-cs"/>
                        </a:rPr>
                        <a:t>10 lines of code for other languages</a:t>
                      </a:r>
                    </a:p>
                    <a:p>
                      <a:r>
                        <a:rPr lang="en-US" sz="1200" b="0" i="0" kern="1200" dirty="0" smtClean="0">
                          <a:solidFill>
                            <a:schemeClr val="dk1"/>
                          </a:solidFill>
                          <a:effectLst/>
                          <a:latin typeface="+mn-lt"/>
                          <a:ea typeface="+mn-ea"/>
                          <a:cs typeface="+mn-cs"/>
                        </a:rPr>
                        <a:t>Java projects:</a:t>
                      </a:r>
                    </a:p>
                    <a:p>
                      <a:pPr lvl="1"/>
                      <a:r>
                        <a:rPr lang="en-US" sz="1200" b="0" i="0" kern="1200" dirty="0" smtClean="0">
                          <a:solidFill>
                            <a:schemeClr val="dk1"/>
                          </a:solidFill>
                          <a:effectLst/>
                          <a:latin typeface="+mn-lt"/>
                          <a:ea typeface="+mn-ea"/>
                          <a:cs typeface="+mn-cs"/>
                        </a:rPr>
                        <a:t>There should be at least 10 successive and duplicated statements whatever the number of tokens and lines.</a:t>
                      </a:r>
                    </a:p>
                    <a:p>
                      <a:r>
                        <a:rPr lang="en-US" sz="1200" b="0" i="0" kern="1200" dirty="0" smtClean="0">
                          <a:solidFill>
                            <a:schemeClr val="dk1"/>
                          </a:solidFill>
                          <a:effectLst/>
                          <a:latin typeface="+mn-lt"/>
                          <a:ea typeface="+mn-ea"/>
                          <a:cs typeface="+mn-cs"/>
                        </a:rPr>
                        <a:t>Differences in indentation as well as in string literals are ignored while detecting duplications.</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1489885291"/>
                  </a:ext>
                </a:extLst>
              </a:tr>
              <a:tr h="337267">
                <a:tc>
                  <a:txBody>
                    <a:bodyPr/>
                    <a:lstStyle/>
                    <a:p>
                      <a:r>
                        <a:rPr lang="en-US" sz="1200" b="1" i="0" kern="1200" dirty="0" smtClean="0">
                          <a:solidFill>
                            <a:schemeClr val="dk1"/>
                          </a:solidFill>
                          <a:effectLst/>
                          <a:latin typeface="+mn-lt"/>
                          <a:ea typeface="+mn-ea"/>
                          <a:cs typeface="+mn-cs"/>
                        </a:rPr>
                        <a:t>Duplicated files</a:t>
                      </a:r>
                      <a:endParaRPr lang="en-US" sz="1200" dirty="0"/>
                    </a:p>
                  </a:txBody>
                  <a:tcPr/>
                </a:tc>
                <a:tc>
                  <a:txBody>
                    <a:bodyPr/>
                    <a:lstStyle/>
                    <a:p>
                      <a:r>
                        <a:rPr lang="en-US" sz="1200" b="0" i="0" kern="1200" dirty="0" smtClean="0">
                          <a:solidFill>
                            <a:schemeClr val="dk1"/>
                          </a:solidFill>
                          <a:effectLst/>
                          <a:latin typeface="+mn-lt"/>
                          <a:ea typeface="+mn-ea"/>
                          <a:cs typeface="+mn-cs"/>
                        </a:rPr>
                        <a:t>Number of files involved in duplications.</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3229632955"/>
                  </a:ext>
                </a:extLst>
              </a:tr>
              <a:tr h="337267">
                <a:tc>
                  <a:txBody>
                    <a:bodyPr/>
                    <a:lstStyle/>
                    <a:p>
                      <a:r>
                        <a:rPr lang="en-US" sz="1200" b="1" i="0" kern="1200" dirty="0" smtClean="0">
                          <a:solidFill>
                            <a:schemeClr val="dk1"/>
                          </a:solidFill>
                          <a:effectLst/>
                          <a:latin typeface="+mn-lt"/>
                          <a:ea typeface="+mn-ea"/>
                          <a:cs typeface="+mn-cs"/>
                        </a:rPr>
                        <a:t>Duplicated lines</a:t>
                      </a:r>
                      <a:endParaRPr lang="en-US" sz="1200" dirty="0"/>
                    </a:p>
                  </a:txBody>
                  <a:tcPr/>
                </a:tc>
                <a:tc>
                  <a:txBody>
                    <a:bodyPr/>
                    <a:lstStyle/>
                    <a:p>
                      <a:r>
                        <a:rPr lang="en-US" sz="1200" b="0" i="0" kern="1200" dirty="0" smtClean="0">
                          <a:solidFill>
                            <a:schemeClr val="dk1"/>
                          </a:solidFill>
                          <a:effectLst/>
                          <a:latin typeface="+mn-lt"/>
                          <a:ea typeface="+mn-ea"/>
                          <a:cs typeface="+mn-cs"/>
                        </a:rPr>
                        <a:t>Number of lines involved in duplications.</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126614360"/>
                  </a:ext>
                </a:extLst>
              </a:tr>
              <a:tr h="337267">
                <a:tc>
                  <a:txBody>
                    <a:bodyPr/>
                    <a:lstStyle/>
                    <a:p>
                      <a:r>
                        <a:rPr lang="en-US" sz="1200" b="1" i="0" kern="1200" dirty="0" smtClean="0">
                          <a:solidFill>
                            <a:schemeClr val="dk1"/>
                          </a:solidFill>
                          <a:effectLst/>
                          <a:latin typeface="+mn-lt"/>
                          <a:ea typeface="+mn-ea"/>
                          <a:cs typeface="+mn-cs"/>
                        </a:rPr>
                        <a:t>Duplicated lines (%)</a:t>
                      </a:r>
                      <a:endParaRPr lang="en-US" sz="1200" dirty="0"/>
                    </a:p>
                  </a:txBody>
                  <a:tcPr/>
                </a:tc>
                <a:tc>
                  <a:txBody>
                    <a:bodyPr/>
                    <a:lstStyle/>
                    <a:p>
                      <a:r>
                        <a:rPr lang="en-US" sz="1200" b="0" i="0" kern="1200" dirty="0" smtClean="0">
                          <a:solidFill>
                            <a:schemeClr val="dk1"/>
                          </a:solidFill>
                          <a:effectLst/>
                          <a:latin typeface="+mn-lt"/>
                          <a:ea typeface="+mn-ea"/>
                          <a:cs typeface="+mn-cs"/>
                        </a:rPr>
                        <a:t>Density of duplication = Duplicated lines / Lines * 100</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658026095"/>
                  </a:ext>
                </a:extLst>
              </a:tr>
            </a:tbl>
          </a:graphicData>
        </a:graphic>
      </p:graphicFrame>
      <p:sp>
        <p:nvSpPr>
          <p:cNvPr id="7" name="TextBox 6"/>
          <p:cNvSpPr txBox="1"/>
          <p:nvPr/>
        </p:nvSpPr>
        <p:spPr>
          <a:xfrm>
            <a:off x="432620" y="4542505"/>
            <a:ext cx="7865806" cy="153888"/>
          </a:xfrm>
          <a:prstGeom prst="rect">
            <a:avLst/>
          </a:prstGeom>
        </p:spPr>
        <p:txBody>
          <a:bodyPr wrap="square" lIns="0" tIns="0" rIns="0" bIns="0" rtlCol="0">
            <a:spAutoFit/>
          </a:bodyPr>
          <a:lstStyle/>
          <a:p>
            <a:r>
              <a:rPr lang="en-US" sz="1000" b="1" u="sng" dirty="0" smtClean="0">
                <a:solidFill>
                  <a:schemeClr val="tx2"/>
                </a:solidFill>
              </a:rPr>
              <a:t>Note:</a:t>
            </a:r>
            <a:r>
              <a:rPr lang="en-US" sz="1000" dirty="0" smtClean="0">
                <a:solidFill>
                  <a:schemeClr val="tx2"/>
                </a:solidFill>
              </a:rPr>
              <a:t> URL reference for all metrics, in case some are missing in the category </a:t>
            </a:r>
            <a:r>
              <a:rPr lang="en-US" sz="1000" dirty="0">
                <a:hlinkClick r:id="rId2"/>
              </a:rPr>
              <a:t>https://docs.sonarqube.org/7.9/user-guide/metric-definitions/</a:t>
            </a:r>
            <a:endParaRPr lang="en-US" sz="1000" dirty="0" smtClean="0">
              <a:solidFill>
                <a:schemeClr val="tx2"/>
              </a:solidFill>
            </a:endParaRPr>
          </a:p>
        </p:txBody>
      </p:sp>
    </p:spTree>
    <p:extLst>
      <p:ext uri="{BB962C8B-B14F-4D97-AF65-F5344CB8AC3E}">
        <p14:creationId xmlns:p14="http://schemas.microsoft.com/office/powerpoint/2010/main" val="3074982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Why Static Code Analysis?</a:t>
            </a:r>
            <a:endParaRPr lang="en-US" dirty="0"/>
          </a:p>
        </p:txBody>
      </p:sp>
      <p:sp>
        <p:nvSpPr>
          <p:cNvPr id="3" name="Content Placeholder 2"/>
          <p:cNvSpPr>
            <a:spLocks noGrp="1"/>
          </p:cNvSpPr>
          <p:nvPr>
            <p:ph sz="quarter" idx="13"/>
          </p:nvPr>
        </p:nvSpPr>
        <p:spPr>
          <a:xfrm>
            <a:off x="381000" y="857252"/>
            <a:ext cx="8417052" cy="3311525"/>
          </a:xfrm>
        </p:spPr>
        <p:txBody>
          <a:bodyPr>
            <a:normAutofit lnSpcReduction="10000"/>
          </a:bodyPr>
          <a:lstStyle/>
          <a:p>
            <a:pPr algn="just"/>
            <a:r>
              <a:rPr lang="en-US" sz="1400" dirty="0" smtClean="0"/>
              <a:t>Before going to Static Code Analysis, let’s try &amp; read the below Paragraph in English.</a:t>
            </a:r>
          </a:p>
          <a:p>
            <a:pPr algn="just"/>
            <a:endParaRPr lang="en-US" sz="1400" i="1" dirty="0"/>
          </a:p>
          <a:p>
            <a:pPr algn="just"/>
            <a:r>
              <a:rPr lang="en-US" sz="1400" i="1" dirty="0" smtClean="0"/>
              <a:t>I </a:t>
            </a:r>
            <a:r>
              <a:rPr lang="en-US" sz="1400" i="1" dirty="0" err="1"/>
              <a:t>cdnuolt</a:t>
            </a:r>
            <a:r>
              <a:rPr lang="en-US" sz="1400" i="1" dirty="0"/>
              <a:t> </a:t>
            </a:r>
            <a:r>
              <a:rPr lang="en-US" sz="1400" i="1" dirty="0" err="1"/>
              <a:t>blveiee</a:t>
            </a:r>
            <a:r>
              <a:rPr lang="en-US" sz="1400" i="1" dirty="0"/>
              <a:t> </a:t>
            </a:r>
            <a:r>
              <a:rPr lang="en-US" sz="1400" i="1" dirty="0" err="1"/>
              <a:t>taht</a:t>
            </a:r>
            <a:r>
              <a:rPr lang="en-US" sz="1400" i="1" dirty="0"/>
              <a:t> I </a:t>
            </a:r>
            <a:r>
              <a:rPr lang="en-US" sz="1400" i="1" dirty="0" err="1"/>
              <a:t>cluod</a:t>
            </a:r>
            <a:r>
              <a:rPr lang="en-US" sz="1400" i="1" dirty="0"/>
              <a:t> </a:t>
            </a:r>
            <a:r>
              <a:rPr lang="en-US" sz="1400" i="1" dirty="0" err="1"/>
              <a:t>aculaclty</a:t>
            </a:r>
            <a:r>
              <a:rPr lang="en-US" sz="1400" i="1" dirty="0"/>
              <a:t> </a:t>
            </a:r>
            <a:r>
              <a:rPr lang="en-US" sz="1400" i="1" dirty="0" err="1"/>
              <a:t>uesdnatnrd</a:t>
            </a:r>
            <a:r>
              <a:rPr lang="en-US" sz="1400" i="1" dirty="0"/>
              <a:t> </a:t>
            </a:r>
            <a:r>
              <a:rPr lang="en-US" sz="1400" i="1" dirty="0" err="1"/>
              <a:t>waht</a:t>
            </a:r>
            <a:r>
              <a:rPr lang="en-US" sz="1400" i="1" dirty="0"/>
              <a:t> I was </a:t>
            </a:r>
            <a:r>
              <a:rPr lang="en-US" sz="1400" i="1" dirty="0" err="1"/>
              <a:t>rdgnieg</a:t>
            </a:r>
            <a:r>
              <a:rPr lang="en-US" sz="1400" i="1" dirty="0"/>
              <a:t>. The </a:t>
            </a:r>
            <a:r>
              <a:rPr lang="en-US" sz="1400" i="1" dirty="0" err="1"/>
              <a:t>phaonmneal</a:t>
            </a:r>
            <a:r>
              <a:rPr lang="en-US" sz="1400" i="1" dirty="0"/>
              <a:t> </a:t>
            </a:r>
            <a:r>
              <a:rPr lang="en-US" sz="1400" i="1" dirty="0" err="1"/>
              <a:t>pweor</a:t>
            </a:r>
            <a:r>
              <a:rPr lang="en-US" sz="1400" i="1" dirty="0"/>
              <a:t> of the </a:t>
            </a:r>
            <a:r>
              <a:rPr lang="en-US" sz="1400" i="1" dirty="0" err="1"/>
              <a:t>hmuan</a:t>
            </a:r>
            <a:r>
              <a:rPr lang="en-US" sz="1400" i="1" dirty="0"/>
              <a:t> </a:t>
            </a:r>
            <a:r>
              <a:rPr lang="en-US" sz="1400" i="1" dirty="0" err="1"/>
              <a:t>mnid</a:t>
            </a:r>
            <a:r>
              <a:rPr lang="en-US" sz="1400" i="1" dirty="0"/>
              <a:t>. It </a:t>
            </a:r>
            <a:r>
              <a:rPr lang="en-US" sz="1400" i="1" dirty="0" err="1"/>
              <a:t>deosn't</a:t>
            </a:r>
            <a:r>
              <a:rPr lang="en-US" sz="1400" i="1" dirty="0"/>
              <a:t> </a:t>
            </a:r>
            <a:r>
              <a:rPr lang="en-US" sz="1400" i="1" dirty="0" err="1"/>
              <a:t>mttaer</a:t>
            </a:r>
            <a:r>
              <a:rPr lang="en-US" sz="1400" i="1" dirty="0"/>
              <a:t> in </a:t>
            </a:r>
            <a:r>
              <a:rPr lang="en-US" sz="1400" i="1" dirty="0" err="1"/>
              <a:t>waht</a:t>
            </a:r>
            <a:r>
              <a:rPr lang="en-US" sz="1400" i="1" dirty="0"/>
              <a:t> </a:t>
            </a:r>
            <a:r>
              <a:rPr lang="en-US" sz="1400" i="1" dirty="0" err="1"/>
              <a:t>oredr</a:t>
            </a:r>
            <a:r>
              <a:rPr lang="en-US" sz="1400" i="1" dirty="0"/>
              <a:t> the </a:t>
            </a:r>
            <a:r>
              <a:rPr lang="en-US" sz="1400" i="1" dirty="0" err="1"/>
              <a:t>leteerrs</a:t>
            </a:r>
            <a:r>
              <a:rPr lang="en-US" sz="1400" i="1" dirty="0"/>
              <a:t> in a </a:t>
            </a:r>
            <a:r>
              <a:rPr lang="en-US" sz="1400" i="1" dirty="0" err="1"/>
              <a:t>wrod</a:t>
            </a:r>
            <a:r>
              <a:rPr lang="en-US" sz="1400" i="1" dirty="0"/>
              <a:t> are, the </a:t>
            </a:r>
            <a:r>
              <a:rPr lang="en-US" sz="1400" i="1" dirty="0" err="1"/>
              <a:t>olny</a:t>
            </a:r>
            <a:r>
              <a:rPr lang="en-US" sz="1400" i="1" dirty="0"/>
              <a:t> </a:t>
            </a:r>
            <a:r>
              <a:rPr lang="en-US" sz="1400" i="1" dirty="0" err="1"/>
              <a:t>iprmoatnt</a:t>
            </a:r>
            <a:r>
              <a:rPr lang="en-US" sz="1400" i="1" dirty="0"/>
              <a:t> </a:t>
            </a:r>
            <a:r>
              <a:rPr lang="en-US" sz="1400" i="1" dirty="0" err="1"/>
              <a:t>tihng</a:t>
            </a:r>
            <a:r>
              <a:rPr lang="en-US" sz="1400" i="1" dirty="0"/>
              <a:t> is </a:t>
            </a:r>
            <a:r>
              <a:rPr lang="en-US" sz="1400" i="1" dirty="0" err="1"/>
              <a:t>taht</a:t>
            </a:r>
            <a:r>
              <a:rPr lang="en-US" sz="1400" i="1" dirty="0"/>
              <a:t> the </a:t>
            </a:r>
            <a:r>
              <a:rPr lang="en-US" sz="1400" i="1" dirty="0" err="1"/>
              <a:t>frist</a:t>
            </a:r>
            <a:r>
              <a:rPr lang="en-US" sz="1400" i="1" dirty="0"/>
              <a:t> and </a:t>
            </a:r>
            <a:r>
              <a:rPr lang="en-US" sz="1400" i="1" dirty="0" err="1"/>
              <a:t>lsat</a:t>
            </a:r>
            <a:r>
              <a:rPr lang="en-US" sz="1400" i="1" dirty="0"/>
              <a:t> </a:t>
            </a:r>
            <a:r>
              <a:rPr lang="en-US" sz="1400" i="1" dirty="0" err="1"/>
              <a:t>ltteer</a:t>
            </a:r>
            <a:r>
              <a:rPr lang="en-US" sz="1400" i="1" dirty="0"/>
              <a:t> be in the </a:t>
            </a:r>
            <a:r>
              <a:rPr lang="en-US" sz="1400" i="1" dirty="0" err="1"/>
              <a:t>rghit</a:t>
            </a:r>
            <a:r>
              <a:rPr lang="en-US" sz="1400" i="1" dirty="0"/>
              <a:t> </a:t>
            </a:r>
            <a:r>
              <a:rPr lang="en-US" sz="1400" i="1" dirty="0" err="1"/>
              <a:t>pclae</a:t>
            </a:r>
            <a:r>
              <a:rPr lang="en-US" sz="1400" i="1" dirty="0"/>
              <a:t>. The </a:t>
            </a:r>
            <a:r>
              <a:rPr lang="en-US" sz="1400" i="1" dirty="0" err="1"/>
              <a:t>rset</a:t>
            </a:r>
            <a:r>
              <a:rPr lang="en-US" sz="1400" i="1" dirty="0"/>
              <a:t> can be a </a:t>
            </a:r>
            <a:r>
              <a:rPr lang="en-US" sz="1400" i="1" dirty="0" err="1"/>
              <a:t>taotl</a:t>
            </a:r>
            <a:r>
              <a:rPr lang="en-US" sz="1400" i="1" dirty="0"/>
              <a:t> </a:t>
            </a:r>
            <a:r>
              <a:rPr lang="en-US" sz="1400" i="1" dirty="0" err="1"/>
              <a:t>msess</a:t>
            </a:r>
            <a:r>
              <a:rPr lang="en-US" sz="1400" i="1" dirty="0"/>
              <a:t> and you can </a:t>
            </a:r>
            <a:r>
              <a:rPr lang="en-US" sz="1400" i="1" dirty="0" err="1"/>
              <a:t>sitll</a:t>
            </a:r>
            <a:r>
              <a:rPr lang="en-US" sz="1400" i="1" dirty="0"/>
              <a:t> </a:t>
            </a:r>
            <a:r>
              <a:rPr lang="en-US" sz="1400" i="1" dirty="0" err="1"/>
              <a:t>raed</a:t>
            </a:r>
            <a:r>
              <a:rPr lang="en-US" sz="1400" i="1" dirty="0"/>
              <a:t> it </a:t>
            </a:r>
            <a:r>
              <a:rPr lang="en-US" sz="1400" i="1" dirty="0" err="1"/>
              <a:t>wouthit</a:t>
            </a:r>
            <a:r>
              <a:rPr lang="en-US" sz="1400" i="1" dirty="0"/>
              <a:t> a </a:t>
            </a:r>
            <a:r>
              <a:rPr lang="en-US" sz="1400" i="1" dirty="0" err="1"/>
              <a:t>porbelm</a:t>
            </a:r>
            <a:r>
              <a:rPr lang="en-US" sz="1400" i="1" dirty="0"/>
              <a:t>. </a:t>
            </a:r>
            <a:r>
              <a:rPr lang="en-US" sz="1400" i="1" dirty="0" err="1"/>
              <a:t>Tihs</a:t>
            </a:r>
            <a:r>
              <a:rPr lang="en-US" sz="1400" i="1" dirty="0"/>
              <a:t> is </a:t>
            </a:r>
            <a:r>
              <a:rPr lang="en-US" sz="1400" i="1" dirty="0" err="1"/>
              <a:t>bcuseae</a:t>
            </a:r>
            <a:r>
              <a:rPr lang="en-US" sz="1400" i="1" dirty="0"/>
              <a:t> the </a:t>
            </a:r>
            <a:r>
              <a:rPr lang="en-US" sz="1400" i="1" dirty="0" err="1"/>
              <a:t>huamn</a:t>
            </a:r>
            <a:r>
              <a:rPr lang="en-US" sz="1400" i="1" dirty="0"/>
              <a:t> </a:t>
            </a:r>
            <a:r>
              <a:rPr lang="en-US" sz="1400" i="1" dirty="0" err="1" smtClean="0"/>
              <a:t>mnid</a:t>
            </a:r>
            <a:r>
              <a:rPr lang="en-US" sz="1400" i="1" dirty="0" smtClean="0"/>
              <a:t> </a:t>
            </a:r>
            <a:r>
              <a:rPr lang="en-US" sz="1400" i="1" dirty="0" err="1"/>
              <a:t>deos</a:t>
            </a:r>
            <a:r>
              <a:rPr lang="en-US" sz="1400" i="1" dirty="0"/>
              <a:t> not </a:t>
            </a:r>
            <a:r>
              <a:rPr lang="en-US" sz="1400" i="1" dirty="0" err="1"/>
              <a:t>raed</a:t>
            </a:r>
            <a:r>
              <a:rPr lang="en-US" sz="1400" i="1" dirty="0"/>
              <a:t> </a:t>
            </a:r>
            <a:r>
              <a:rPr lang="en-US" sz="1400" i="1" dirty="0" err="1"/>
              <a:t>ervey</a:t>
            </a:r>
            <a:r>
              <a:rPr lang="en-US" sz="1400" i="1" dirty="0"/>
              <a:t> </a:t>
            </a:r>
            <a:r>
              <a:rPr lang="en-US" sz="1400" i="1" dirty="0" err="1"/>
              <a:t>lteter</a:t>
            </a:r>
            <a:r>
              <a:rPr lang="en-US" sz="1400" i="1" dirty="0"/>
              <a:t> by </a:t>
            </a:r>
            <a:r>
              <a:rPr lang="en-US" sz="1400" i="1" dirty="0" err="1"/>
              <a:t>istlef</a:t>
            </a:r>
            <a:r>
              <a:rPr lang="en-US" sz="1400" i="1" dirty="0"/>
              <a:t>, but the </a:t>
            </a:r>
            <a:r>
              <a:rPr lang="en-US" sz="1400" i="1" dirty="0" err="1"/>
              <a:t>wrod</a:t>
            </a:r>
            <a:r>
              <a:rPr lang="en-US" sz="1400" i="1" dirty="0"/>
              <a:t> as a </a:t>
            </a:r>
            <a:r>
              <a:rPr lang="en-US" sz="1400" i="1" dirty="0" err="1" smtClean="0"/>
              <a:t>wlohe</a:t>
            </a:r>
            <a:r>
              <a:rPr lang="en-US" sz="1400" i="1" dirty="0" smtClean="0"/>
              <a:t>.</a:t>
            </a:r>
          </a:p>
          <a:p>
            <a:pPr algn="just"/>
            <a:endParaRPr lang="en-US" sz="1400" i="1" dirty="0"/>
          </a:p>
          <a:p>
            <a:pPr algn="just"/>
            <a:r>
              <a:rPr lang="en-US" sz="1400" dirty="0" smtClean="0"/>
              <a:t>Though the above para is readable, it wouldn’t be considered as proper English Syntax in linguistic terms.</a:t>
            </a:r>
          </a:p>
          <a:p>
            <a:pPr algn="just"/>
            <a:r>
              <a:rPr lang="en-US" sz="1400" dirty="0" smtClean="0"/>
              <a:t/>
            </a:r>
            <a:br>
              <a:rPr lang="en-US" sz="1400" dirty="0" smtClean="0"/>
            </a:br>
            <a:r>
              <a:rPr lang="en-US" sz="1400" dirty="0" smtClean="0"/>
              <a:t>Similarly, to evaluate the Code written by a developer needs to be ideal &amp; follow the convention or Best Practices defined in Programming for the corresponding Programming Language. Through Static Code Analysis we try &amp; evaluate the Code to ensure conformance to corresponding Standard or Best Practices and find out those sections of code which do not adhere to the Standards or Best Practices to reduce effort for a developer in terms of code review.</a:t>
            </a:r>
            <a:endParaRPr lang="en-US" sz="14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4</a:t>
            </a:fld>
            <a:endParaRPr lang="en-US" dirty="0"/>
          </a:p>
        </p:txBody>
      </p:sp>
    </p:spTree>
    <p:extLst>
      <p:ext uri="{BB962C8B-B14F-4D97-AF65-F5344CB8AC3E}">
        <p14:creationId xmlns:p14="http://schemas.microsoft.com/office/powerpoint/2010/main" val="9508610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a:t>
            </a:r>
            <a:r>
              <a:rPr lang="en-US" dirty="0"/>
              <a:t>Metrics </a:t>
            </a:r>
            <a:r>
              <a:rPr lang="en-US" dirty="0" smtClean="0"/>
              <a:t>– Size</a:t>
            </a:r>
            <a:endParaRPr lang="en-US" dirty="0"/>
          </a:p>
        </p:txBody>
      </p:sp>
      <p:sp>
        <p:nvSpPr>
          <p:cNvPr id="3" name="Content Placeholder 2"/>
          <p:cNvSpPr>
            <a:spLocks noGrp="1"/>
          </p:cNvSpPr>
          <p:nvPr>
            <p:ph sz="quarter" idx="13"/>
          </p:nvPr>
        </p:nvSpPr>
        <p:spPr>
          <a:xfrm>
            <a:off x="384048" y="639098"/>
            <a:ext cx="8417052" cy="3834478"/>
          </a:xfrm>
        </p:spPr>
        <p:txBody>
          <a:bodyPr>
            <a:normAutofit/>
          </a:bodyPr>
          <a:lstStyle/>
          <a:p>
            <a:r>
              <a:rPr lang="en-US" sz="1500" dirty="0"/>
              <a:t>The Following </a:t>
            </a:r>
            <a:r>
              <a:rPr lang="en-US" sz="1500" dirty="0" smtClean="0"/>
              <a:t>basic set of metrics </a:t>
            </a:r>
            <a:r>
              <a:rPr lang="en-US" sz="1500" dirty="0"/>
              <a:t>are provided </a:t>
            </a:r>
            <a:r>
              <a:rPr lang="en-US" sz="1500" dirty="0" smtClean="0"/>
              <a:t>for Project Analyzed using SonarQube</a:t>
            </a:r>
            <a:endParaRPr lang="en-US" sz="1500" dirty="0"/>
          </a:p>
          <a:p>
            <a:pPr marL="285750" indent="-285750">
              <a:buFont typeface="Arial" panose="020B0604020202020204" pitchFamily="34" charset="0"/>
              <a:buChar char="•"/>
            </a:pPr>
            <a:endParaRPr lang="en-US" dirty="0"/>
          </a:p>
          <a:p>
            <a:endParaRPr lang="en-US" sz="1500" dirty="0"/>
          </a:p>
          <a:p>
            <a:endParaRPr lang="en-US" sz="15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40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78422389"/>
              </p:ext>
            </p:extLst>
          </p:nvPr>
        </p:nvGraphicFramePr>
        <p:xfrm>
          <a:off x="422786" y="903545"/>
          <a:ext cx="8378314" cy="3814786"/>
        </p:xfrm>
        <a:graphic>
          <a:graphicData uri="http://schemas.openxmlformats.org/drawingml/2006/table">
            <a:tbl>
              <a:tblPr firstRow="1" bandRow="1">
                <a:tableStyleId>{5C22544A-7EE6-4342-B048-85BDC9FD1C3A}</a:tableStyleId>
              </a:tblPr>
              <a:tblGrid>
                <a:gridCol w="1858298">
                  <a:extLst>
                    <a:ext uri="{9D8B030D-6E8A-4147-A177-3AD203B41FA5}">
                      <a16:colId xmlns:a16="http://schemas.microsoft.com/office/drawing/2014/main" val="3184977952"/>
                    </a:ext>
                  </a:extLst>
                </a:gridCol>
                <a:gridCol w="6520016">
                  <a:extLst>
                    <a:ext uri="{9D8B030D-6E8A-4147-A177-3AD203B41FA5}">
                      <a16:colId xmlns:a16="http://schemas.microsoft.com/office/drawing/2014/main" val="3936525947"/>
                    </a:ext>
                  </a:extLst>
                </a:gridCol>
              </a:tblGrid>
              <a:tr h="255330">
                <a:tc>
                  <a:txBody>
                    <a:bodyPr/>
                    <a:lstStyle/>
                    <a:p>
                      <a:r>
                        <a:rPr lang="en-US" sz="1200" dirty="0" smtClean="0"/>
                        <a:t>Name</a:t>
                      </a:r>
                      <a:endParaRPr lang="en-US" sz="1200" dirty="0"/>
                    </a:p>
                  </a:txBody>
                  <a:tcPr/>
                </a:tc>
                <a:tc>
                  <a:txBody>
                    <a:bodyPr/>
                    <a:lstStyle/>
                    <a:p>
                      <a:r>
                        <a:rPr lang="en-US" sz="1200" dirty="0" smtClean="0"/>
                        <a:t>Description</a:t>
                      </a:r>
                      <a:endParaRPr lang="en-US" sz="1200" dirty="0"/>
                    </a:p>
                  </a:txBody>
                  <a:tcPr/>
                </a:tc>
                <a:extLst>
                  <a:ext uri="{0D108BD9-81ED-4DB2-BD59-A6C34878D82A}">
                    <a16:rowId xmlns:a16="http://schemas.microsoft.com/office/drawing/2014/main" val="2812980090"/>
                  </a:ext>
                </a:extLst>
              </a:tr>
              <a:tr h="226960">
                <a:tc>
                  <a:txBody>
                    <a:bodyPr/>
                    <a:lstStyle/>
                    <a:p>
                      <a:r>
                        <a:rPr lang="en-US" sz="1000" b="1" kern="1200" dirty="0" smtClean="0">
                          <a:solidFill>
                            <a:schemeClr val="dk1"/>
                          </a:solidFill>
                          <a:latin typeface="+mn-lt"/>
                          <a:ea typeface="+mn-ea"/>
                          <a:cs typeface="+mn-cs"/>
                        </a:rPr>
                        <a:t>Classes</a:t>
                      </a:r>
                      <a:endParaRPr lang="en-US" sz="1000" b="1" kern="1200" dirty="0">
                        <a:solidFill>
                          <a:schemeClr val="dk1"/>
                        </a:solidFill>
                        <a:latin typeface="+mn-lt"/>
                        <a:ea typeface="+mn-ea"/>
                        <a:cs typeface="+mn-cs"/>
                      </a:endParaRPr>
                    </a:p>
                  </a:txBody>
                  <a:tcPr/>
                </a:tc>
                <a:tc>
                  <a:txBody>
                    <a:bodyPr/>
                    <a:lstStyle/>
                    <a:p>
                      <a:r>
                        <a:rPr lang="en-US" sz="1000" dirty="0" smtClean="0"/>
                        <a:t>Number of classes (including nested classes, interfaces, enums and annotations).</a:t>
                      </a:r>
                      <a:endParaRPr lang="en-US" sz="1000" dirty="0"/>
                    </a:p>
                  </a:txBody>
                  <a:tcPr/>
                </a:tc>
                <a:extLst>
                  <a:ext uri="{0D108BD9-81ED-4DB2-BD59-A6C34878D82A}">
                    <a16:rowId xmlns:a16="http://schemas.microsoft.com/office/drawing/2014/main" val="3452704361"/>
                  </a:ext>
                </a:extLst>
              </a:tr>
              <a:tr h="279106">
                <a:tc>
                  <a:txBody>
                    <a:bodyPr/>
                    <a:lstStyle/>
                    <a:p>
                      <a:r>
                        <a:rPr lang="en-US" sz="1000" b="1" kern="1200" dirty="0" smtClean="0">
                          <a:solidFill>
                            <a:schemeClr val="dk1"/>
                          </a:solidFill>
                          <a:latin typeface="+mn-lt"/>
                          <a:ea typeface="+mn-ea"/>
                          <a:cs typeface="+mn-cs"/>
                        </a:rPr>
                        <a:t>Directories</a:t>
                      </a:r>
                      <a:endParaRPr lang="en-US" sz="1000" b="1" kern="1200" dirty="0">
                        <a:solidFill>
                          <a:schemeClr val="dk1"/>
                        </a:solidFill>
                        <a:latin typeface="+mn-lt"/>
                        <a:ea typeface="+mn-ea"/>
                        <a:cs typeface="+mn-cs"/>
                      </a:endParaRPr>
                    </a:p>
                  </a:txBody>
                  <a:tcPr/>
                </a:tc>
                <a:tc>
                  <a:txBody>
                    <a:bodyPr/>
                    <a:lstStyle/>
                    <a:p>
                      <a:r>
                        <a:rPr lang="en-US" sz="1000" dirty="0" smtClean="0"/>
                        <a:t>Number of directories.</a:t>
                      </a:r>
                      <a:endParaRPr lang="en-US" sz="1000" dirty="0"/>
                    </a:p>
                  </a:txBody>
                  <a:tcPr/>
                </a:tc>
                <a:extLst>
                  <a:ext uri="{0D108BD9-81ED-4DB2-BD59-A6C34878D82A}">
                    <a16:rowId xmlns:a16="http://schemas.microsoft.com/office/drawing/2014/main" val="3239588851"/>
                  </a:ext>
                </a:extLst>
              </a:tr>
              <a:tr h="226960">
                <a:tc>
                  <a:txBody>
                    <a:bodyPr/>
                    <a:lstStyle/>
                    <a:p>
                      <a:r>
                        <a:rPr lang="en-US" sz="1000" b="1" kern="1200" dirty="0" smtClean="0">
                          <a:solidFill>
                            <a:schemeClr val="dk1"/>
                          </a:solidFill>
                          <a:latin typeface="+mn-lt"/>
                          <a:ea typeface="+mn-ea"/>
                          <a:cs typeface="+mn-cs"/>
                        </a:rPr>
                        <a:t>Files</a:t>
                      </a:r>
                      <a:endParaRPr lang="en-US" sz="1000" b="1" kern="1200" dirty="0">
                        <a:solidFill>
                          <a:schemeClr val="dk1"/>
                        </a:solidFill>
                        <a:latin typeface="+mn-lt"/>
                        <a:ea typeface="+mn-ea"/>
                        <a:cs typeface="+mn-cs"/>
                      </a:endParaRPr>
                    </a:p>
                  </a:txBody>
                  <a:tcPr/>
                </a:tc>
                <a:tc>
                  <a:txBody>
                    <a:bodyPr/>
                    <a:lstStyle/>
                    <a:p>
                      <a:r>
                        <a:rPr lang="en-US" sz="1000" dirty="0" smtClean="0"/>
                        <a:t>Number of files.</a:t>
                      </a:r>
                      <a:endParaRPr lang="en-US" sz="1000" dirty="0"/>
                    </a:p>
                  </a:txBody>
                  <a:tcPr/>
                </a:tc>
                <a:extLst>
                  <a:ext uri="{0D108BD9-81ED-4DB2-BD59-A6C34878D82A}">
                    <a16:rowId xmlns:a16="http://schemas.microsoft.com/office/drawing/2014/main" val="3703007531"/>
                  </a:ext>
                </a:extLst>
              </a:tr>
              <a:tr h="226960">
                <a:tc>
                  <a:txBody>
                    <a:bodyPr/>
                    <a:lstStyle/>
                    <a:p>
                      <a:r>
                        <a:rPr lang="en-US" sz="1000" b="1" kern="1200" dirty="0" smtClean="0">
                          <a:solidFill>
                            <a:schemeClr val="dk1"/>
                          </a:solidFill>
                          <a:latin typeface="+mn-lt"/>
                          <a:ea typeface="+mn-ea"/>
                          <a:cs typeface="+mn-cs"/>
                        </a:rPr>
                        <a:t>Lines</a:t>
                      </a:r>
                      <a:endParaRPr lang="en-US" sz="1000" b="1" kern="1200" dirty="0">
                        <a:solidFill>
                          <a:schemeClr val="dk1"/>
                        </a:solidFill>
                        <a:latin typeface="+mn-lt"/>
                        <a:ea typeface="+mn-ea"/>
                        <a:cs typeface="+mn-cs"/>
                      </a:endParaRPr>
                    </a:p>
                  </a:txBody>
                  <a:tcPr/>
                </a:tc>
                <a:tc>
                  <a:txBody>
                    <a:bodyPr/>
                    <a:lstStyle/>
                    <a:p>
                      <a:r>
                        <a:rPr lang="en-US" sz="1000" dirty="0" smtClean="0"/>
                        <a:t>Number of physical lines (number of carriage returns).</a:t>
                      </a:r>
                      <a:endParaRPr lang="en-US" sz="1000" dirty="0"/>
                    </a:p>
                  </a:txBody>
                  <a:tcPr/>
                </a:tc>
                <a:extLst>
                  <a:ext uri="{0D108BD9-81ED-4DB2-BD59-A6C34878D82A}">
                    <a16:rowId xmlns:a16="http://schemas.microsoft.com/office/drawing/2014/main" val="2618886919"/>
                  </a:ext>
                </a:extLst>
              </a:tr>
              <a:tr h="368811">
                <a:tc>
                  <a:txBody>
                    <a:bodyPr/>
                    <a:lstStyle/>
                    <a:p>
                      <a:r>
                        <a:rPr lang="en-US" sz="1000" b="1" kern="1200" dirty="0" smtClean="0">
                          <a:solidFill>
                            <a:schemeClr val="dk1"/>
                          </a:solidFill>
                          <a:latin typeface="+mn-lt"/>
                          <a:ea typeface="+mn-ea"/>
                          <a:cs typeface="+mn-cs"/>
                        </a:rPr>
                        <a:t>Lines of code</a:t>
                      </a:r>
                      <a:endParaRPr lang="en-US" sz="1000" b="1" kern="1200" dirty="0">
                        <a:solidFill>
                          <a:schemeClr val="dk1"/>
                        </a:solidFill>
                        <a:latin typeface="+mn-lt"/>
                        <a:ea typeface="+mn-ea"/>
                        <a:cs typeface="+mn-cs"/>
                      </a:endParaRPr>
                    </a:p>
                  </a:txBody>
                  <a:tcPr/>
                </a:tc>
                <a:tc>
                  <a:txBody>
                    <a:bodyPr/>
                    <a:lstStyle/>
                    <a:p>
                      <a:r>
                        <a:rPr lang="en-US" sz="1000" dirty="0" smtClean="0"/>
                        <a:t>Number of physical lines that contain at least one character which is neither a whitespace or a tabulation or part of a comment.</a:t>
                      </a:r>
                      <a:endParaRPr lang="en-US" sz="1000" dirty="0"/>
                    </a:p>
                  </a:txBody>
                  <a:tcPr/>
                </a:tc>
                <a:extLst>
                  <a:ext uri="{0D108BD9-81ED-4DB2-BD59-A6C34878D82A}">
                    <a16:rowId xmlns:a16="http://schemas.microsoft.com/office/drawing/2014/main" val="1657183818"/>
                  </a:ext>
                </a:extLst>
              </a:tr>
              <a:tr h="226960">
                <a:tc>
                  <a:txBody>
                    <a:bodyPr/>
                    <a:lstStyle/>
                    <a:p>
                      <a:r>
                        <a:rPr lang="en-US" sz="1000" b="1" kern="1200" dirty="0" smtClean="0">
                          <a:solidFill>
                            <a:schemeClr val="dk1"/>
                          </a:solidFill>
                          <a:latin typeface="+mn-lt"/>
                          <a:ea typeface="+mn-ea"/>
                          <a:cs typeface="+mn-cs"/>
                        </a:rPr>
                        <a:t>Lines of code per language</a:t>
                      </a:r>
                      <a:endParaRPr lang="en-US" sz="1000" b="1" kern="1200" dirty="0">
                        <a:solidFill>
                          <a:schemeClr val="dk1"/>
                        </a:solidFill>
                        <a:latin typeface="+mn-lt"/>
                        <a:ea typeface="+mn-ea"/>
                        <a:cs typeface="+mn-cs"/>
                      </a:endParaRPr>
                    </a:p>
                  </a:txBody>
                  <a:tcPr/>
                </a:tc>
                <a:tc>
                  <a:txBody>
                    <a:bodyPr/>
                    <a:lstStyle/>
                    <a:p>
                      <a:r>
                        <a:rPr lang="en-US" sz="1000" dirty="0" smtClean="0"/>
                        <a:t>Non Commenting Lines of Code Distributed By Language</a:t>
                      </a:r>
                      <a:endParaRPr lang="en-US" sz="1000" dirty="0"/>
                    </a:p>
                  </a:txBody>
                  <a:tcPr/>
                </a:tc>
                <a:extLst>
                  <a:ext uri="{0D108BD9-81ED-4DB2-BD59-A6C34878D82A}">
                    <a16:rowId xmlns:a16="http://schemas.microsoft.com/office/drawing/2014/main" val="4281639010"/>
                  </a:ext>
                </a:extLst>
              </a:tr>
              <a:tr h="226960">
                <a:tc>
                  <a:txBody>
                    <a:bodyPr/>
                    <a:lstStyle/>
                    <a:p>
                      <a:r>
                        <a:rPr lang="en-US" sz="1000" b="1" kern="1200" dirty="0" smtClean="0">
                          <a:solidFill>
                            <a:schemeClr val="dk1"/>
                          </a:solidFill>
                          <a:latin typeface="+mn-lt"/>
                          <a:ea typeface="+mn-ea"/>
                          <a:cs typeface="+mn-cs"/>
                        </a:rPr>
                        <a:t>Functions</a:t>
                      </a:r>
                      <a:endParaRPr lang="en-US" sz="1000" b="1" kern="1200" dirty="0">
                        <a:solidFill>
                          <a:schemeClr val="dk1"/>
                        </a:solidFill>
                        <a:latin typeface="+mn-lt"/>
                        <a:ea typeface="+mn-ea"/>
                        <a:cs typeface="+mn-cs"/>
                      </a:endParaRPr>
                    </a:p>
                  </a:txBody>
                  <a:tcPr/>
                </a:tc>
                <a:tc>
                  <a:txBody>
                    <a:bodyPr/>
                    <a:lstStyle/>
                    <a:p>
                      <a:r>
                        <a:rPr lang="en-US" sz="1000" dirty="0" smtClean="0"/>
                        <a:t>Number of functions. Depending on the language, a function is either a function or a method or a paragraph.</a:t>
                      </a:r>
                      <a:endParaRPr lang="en-US" sz="1000" dirty="0"/>
                    </a:p>
                  </a:txBody>
                  <a:tcPr/>
                </a:tc>
                <a:extLst>
                  <a:ext uri="{0D108BD9-81ED-4DB2-BD59-A6C34878D82A}">
                    <a16:rowId xmlns:a16="http://schemas.microsoft.com/office/drawing/2014/main" val="4154226706"/>
                  </a:ext>
                </a:extLst>
              </a:tr>
              <a:tr h="226960">
                <a:tc>
                  <a:txBody>
                    <a:bodyPr/>
                    <a:lstStyle/>
                    <a:p>
                      <a:r>
                        <a:rPr lang="en-US" sz="1000" b="1" kern="1200" dirty="0" smtClean="0">
                          <a:solidFill>
                            <a:schemeClr val="dk1"/>
                          </a:solidFill>
                          <a:latin typeface="+mn-lt"/>
                          <a:ea typeface="+mn-ea"/>
                          <a:cs typeface="+mn-cs"/>
                        </a:rPr>
                        <a:t>Statements</a:t>
                      </a:r>
                      <a:endParaRPr lang="en-US" sz="1000" b="1" kern="1200" dirty="0">
                        <a:solidFill>
                          <a:schemeClr val="dk1"/>
                        </a:solidFill>
                        <a:latin typeface="+mn-lt"/>
                        <a:ea typeface="+mn-ea"/>
                        <a:cs typeface="+mn-cs"/>
                      </a:endParaRPr>
                    </a:p>
                  </a:txBody>
                  <a:tcPr/>
                </a:tc>
                <a:tc>
                  <a:txBody>
                    <a:bodyPr/>
                    <a:lstStyle/>
                    <a:p>
                      <a:r>
                        <a:rPr lang="en-US" sz="1000" dirty="0" smtClean="0"/>
                        <a:t>Number of statements.</a:t>
                      </a:r>
                      <a:endParaRPr lang="en-US" sz="1000" dirty="0"/>
                    </a:p>
                  </a:txBody>
                  <a:tcPr/>
                </a:tc>
                <a:extLst>
                  <a:ext uri="{0D108BD9-81ED-4DB2-BD59-A6C34878D82A}">
                    <a16:rowId xmlns:a16="http://schemas.microsoft.com/office/drawing/2014/main" val="1130141895"/>
                  </a:ext>
                </a:extLst>
              </a:tr>
              <a:tr h="652511">
                <a:tc>
                  <a:txBody>
                    <a:bodyPr/>
                    <a:lstStyle/>
                    <a:p>
                      <a:r>
                        <a:rPr lang="en-US" sz="1000" b="1" i="0" kern="1200" dirty="0" smtClean="0">
                          <a:solidFill>
                            <a:schemeClr val="dk1"/>
                          </a:solidFill>
                          <a:effectLst/>
                          <a:latin typeface="+mn-lt"/>
                          <a:ea typeface="+mn-ea"/>
                          <a:cs typeface="+mn-cs"/>
                        </a:rPr>
                        <a:t>Comment lines</a:t>
                      </a:r>
                      <a:endParaRPr lang="en-US" sz="1000" dirty="0"/>
                    </a:p>
                  </a:txBody>
                  <a:tcPr/>
                </a:tc>
                <a:tc>
                  <a:txBody>
                    <a:bodyPr/>
                    <a:lstStyle/>
                    <a:p>
                      <a:r>
                        <a:rPr lang="en-US" sz="1000" b="0" dirty="0" smtClean="0"/>
                        <a:t>Number of lines containing either comment or commented-out code.</a:t>
                      </a:r>
                    </a:p>
                    <a:p>
                      <a:endParaRPr lang="en-US" sz="1000" b="0" dirty="0" smtClean="0"/>
                    </a:p>
                    <a:p>
                      <a:r>
                        <a:rPr lang="en-US" sz="1000" b="0" dirty="0" smtClean="0"/>
                        <a:t>Non-significant comment lines (empty comment lines, comment lines containing only special characters, etc.) do not increase the number of comment lines.</a:t>
                      </a:r>
                      <a:endParaRPr lang="en-US" sz="1000" b="0" dirty="0"/>
                    </a:p>
                  </a:txBody>
                  <a:tcPr/>
                </a:tc>
                <a:extLst>
                  <a:ext uri="{0D108BD9-81ED-4DB2-BD59-A6C34878D82A}">
                    <a16:rowId xmlns:a16="http://schemas.microsoft.com/office/drawing/2014/main" val="3971399579"/>
                  </a:ext>
                </a:extLst>
              </a:tr>
              <a:tr h="652511">
                <a:tc>
                  <a:txBody>
                    <a:bodyPr/>
                    <a:lstStyle/>
                    <a:p>
                      <a:r>
                        <a:rPr lang="en-US" sz="1000" b="1" i="0" kern="1200" dirty="0" smtClean="0">
                          <a:solidFill>
                            <a:schemeClr val="dk1"/>
                          </a:solidFill>
                          <a:effectLst/>
                          <a:latin typeface="+mn-lt"/>
                          <a:ea typeface="+mn-ea"/>
                          <a:cs typeface="+mn-cs"/>
                        </a:rPr>
                        <a:t>Comments (%)</a:t>
                      </a:r>
                      <a:endParaRPr lang="en-US" sz="1000" dirty="0"/>
                    </a:p>
                  </a:txBody>
                  <a:tcPr/>
                </a:tc>
                <a:tc>
                  <a:txBody>
                    <a:bodyPr/>
                    <a:lstStyle/>
                    <a:p>
                      <a:r>
                        <a:rPr lang="en-US" sz="1000" b="0" i="0" kern="1200" dirty="0" smtClean="0">
                          <a:solidFill>
                            <a:schemeClr val="dk1"/>
                          </a:solidFill>
                          <a:effectLst/>
                          <a:latin typeface="+mn-lt"/>
                          <a:ea typeface="+mn-ea"/>
                          <a:cs typeface="+mn-cs"/>
                        </a:rPr>
                        <a:t>Density of comment lines = Comment lines / (Lines of code + Comment lines) * 100</a:t>
                      </a:r>
                    </a:p>
                    <a:p>
                      <a:r>
                        <a:rPr lang="en-US" sz="1000" b="0" i="0" kern="1200" dirty="0" smtClean="0">
                          <a:solidFill>
                            <a:schemeClr val="dk1"/>
                          </a:solidFill>
                          <a:effectLst/>
                          <a:latin typeface="+mn-lt"/>
                          <a:ea typeface="+mn-ea"/>
                          <a:cs typeface="+mn-cs"/>
                        </a:rPr>
                        <a:t>With such a formula:</a:t>
                      </a:r>
                    </a:p>
                    <a:p>
                      <a:r>
                        <a:rPr lang="en-US" sz="1000" b="0" i="0" kern="1200" dirty="0" smtClean="0">
                          <a:solidFill>
                            <a:schemeClr val="dk1"/>
                          </a:solidFill>
                          <a:effectLst/>
                          <a:latin typeface="+mn-lt"/>
                          <a:ea typeface="+mn-ea"/>
                          <a:cs typeface="+mn-cs"/>
                        </a:rPr>
                        <a:t>50% means that the number of lines of code equals the number of comment lines</a:t>
                      </a:r>
                    </a:p>
                    <a:p>
                      <a:r>
                        <a:rPr lang="en-US" sz="1000" b="0" i="0" kern="1200" dirty="0" smtClean="0">
                          <a:solidFill>
                            <a:schemeClr val="dk1"/>
                          </a:solidFill>
                          <a:effectLst/>
                          <a:latin typeface="+mn-lt"/>
                          <a:ea typeface="+mn-ea"/>
                          <a:cs typeface="+mn-cs"/>
                        </a:rPr>
                        <a:t>100% means that the file only contains comment lines</a:t>
                      </a:r>
                    </a:p>
                  </a:txBody>
                  <a:tcPr/>
                </a:tc>
                <a:extLst>
                  <a:ext uri="{0D108BD9-81ED-4DB2-BD59-A6C34878D82A}">
                    <a16:rowId xmlns:a16="http://schemas.microsoft.com/office/drawing/2014/main" val="754960420"/>
                  </a:ext>
                </a:extLst>
              </a:tr>
            </a:tbl>
          </a:graphicData>
        </a:graphic>
      </p:graphicFrame>
    </p:spTree>
    <p:extLst>
      <p:ext uri="{BB962C8B-B14F-4D97-AF65-F5344CB8AC3E}">
        <p14:creationId xmlns:p14="http://schemas.microsoft.com/office/powerpoint/2010/main" val="14015702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Metrics - Complexity</a:t>
            </a:r>
            <a:endParaRPr lang="en-US" dirty="0"/>
          </a:p>
        </p:txBody>
      </p:sp>
      <p:sp>
        <p:nvSpPr>
          <p:cNvPr id="3" name="Content Placeholder 2"/>
          <p:cNvSpPr>
            <a:spLocks noGrp="1"/>
          </p:cNvSpPr>
          <p:nvPr>
            <p:ph sz="quarter" idx="13"/>
          </p:nvPr>
        </p:nvSpPr>
        <p:spPr>
          <a:xfrm>
            <a:off x="381000" y="639098"/>
            <a:ext cx="8417052" cy="3834478"/>
          </a:xfrm>
        </p:spPr>
        <p:txBody>
          <a:bodyPr>
            <a:normAutofit/>
          </a:bodyPr>
          <a:lstStyle/>
          <a:p>
            <a:r>
              <a:rPr lang="en-US" sz="1500" dirty="0" smtClean="0"/>
              <a:t>The Following metrics are provided in terms of the Complexity of the Project</a:t>
            </a:r>
          </a:p>
          <a:p>
            <a:endParaRPr lang="en-US" dirty="0"/>
          </a:p>
          <a:p>
            <a:endParaRPr lang="en-US" sz="1500" dirty="0"/>
          </a:p>
          <a:p>
            <a:endParaRPr lang="en-US" sz="15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41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39508800"/>
              </p:ext>
            </p:extLst>
          </p:nvPr>
        </p:nvGraphicFramePr>
        <p:xfrm>
          <a:off x="580098" y="1179870"/>
          <a:ext cx="8367256" cy="2834640"/>
        </p:xfrm>
        <a:graphic>
          <a:graphicData uri="http://schemas.openxmlformats.org/drawingml/2006/table">
            <a:tbl>
              <a:tblPr firstRow="1" bandRow="1">
                <a:tableStyleId>{5C22544A-7EE6-4342-B048-85BDC9FD1C3A}</a:tableStyleId>
              </a:tblPr>
              <a:tblGrid>
                <a:gridCol w="2290921">
                  <a:extLst>
                    <a:ext uri="{9D8B030D-6E8A-4147-A177-3AD203B41FA5}">
                      <a16:colId xmlns:a16="http://schemas.microsoft.com/office/drawing/2014/main" val="804309865"/>
                    </a:ext>
                  </a:extLst>
                </a:gridCol>
                <a:gridCol w="6076335">
                  <a:extLst>
                    <a:ext uri="{9D8B030D-6E8A-4147-A177-3AD203B41FA5}">
                      <a16:colId xmlns:a16="http://schemas.microsoft.com/office/drawing/2014/main" val="808561609"/>
                    </a:ext>
                  </a:extLst>
                </a:gridCol>
              </a:tblGrid>
              <a:tr h="251829">
                <a:tc>
                  <a:txBody>
                    <a:bodyPr/>
                    <a:lstStyle/>
                    <a:p>
                      <a:r>
                        <a:rPr lang="en-US" sz="1200" dirty="0" smtClean="0"/>
                        <a:t>Name</a:t>
                      </a:r>
                      <a:endParaRPr lang="en-US" sz="1200" dirty="0"/>
                    </a:p>
                  </a:txBody>
                  <a:tcPr/>
                </a:tc>
                <a:tc>
                  <a:txBody>
                    <a:bodyPr/>
                    <a:lstStyle/>
                    <a:p>
                      <a:r>
                        <a:rPr lang="en-US" sz="1200" dirty="0" smtClean="0"/>
                        <a:t>Description</a:t>
                      </a:r>
                      <a:endParaRPr lang="en-US" sz="1200" dirty="0"/>
                    </a:p>
                  </a:txBody>
                  <a:tcPr/>
                </a:tc>
                <a:extLst>
                  <a:ext uri="{0D108BD9-81ED-4DB2-BD59-A6C34878D82A}">
                    <a16:rowId xmlns:a16="http://schemas.microsoft.com/office/drawing/2014/main" val="2762797716"/>
                  </a:ext>
                </a:extLst>
              </a:tr>
              <a:tr h="370840">
                <a:tc>
                  <a:txBody>
                    <a:bodyPr/>
                    <a:lstStyle/>
                    <a:p>
                      <a:r>
                        <a:rPr lang="en-US" sz="1200" b="1" i="0" kern="1200" dirty="0" smtClean="0">
                          <a:solidFill>
                            <a:schemeClr val="dk1"/>
                          </a:solidFill>
                          <a:effectLst/>
                          <a:latin typeface="+mn-lt"/>
                          <a:ea typeface="+mn-ea"/>
                          <a:cs typeface="+mn-cs"/>
                        </a:rPr>
                        <a:t>Cyclomatic</a:t>
                      </a:r>
                      <a:r>
                        <a:rPr lang="en-US" sz="1200" b="1" i="0" kern="1200" baseline="0" dirty="0" smtClean="0">
                          <a:solidFill>
                            <a:schemeClr val="dk1"/>
                          </a:solidFill>
                          <a:effectLst/>
                          <a:latin typeface="+mn-lt"/>
                          <a:ea typeface="+mn-ea"/>
                          <a:cs typeface="+mn-cs"/>
                        </a:rPr>
                        <a:t> </a:t>
                      </a:r>
                      <a:r>
                        <a:rPr lang="en-US" sz="1200" b="1" i="0" kern="1200" dirty="0" smtClean="0">
                          <a:solidFill>
                            <a:schemeClr val="dk1"/>
                          </a:solidFill>
                          <a:effectLst/>
                          <a:latin typeface="+mn-lt"/>
                          <a:ea typeface="+mn-ea"/>
                          <a:cs typeface="+mn-cs"/>
                        </a:rPr>
                        <a:t>Complexity</a:t>
                      </a:r>
                      <a:endParaRPr lang="en-US" sz="1200" dirty="0"/>
                    </a:p>
                  </a:txBody>
                  <a:tcPr/>
                </a:tc>
                <a:tc>
                  <a:txBody>
                    <a:bodyPr/>
                    <a:lstStyle/>
                    <a:p>
                      <a:r>
                        <a:rPr lang="en-US" sz="1200" b="0" i="0" kern="1200" dirty="0" smtClean="0">
                          <a:solidFill>
                            <a:schemeClr val="dk1"/>
                          </a:solidFill>
                          <a:effectLst/>
                          <a:latin typeface="+mn-lt"/>
                          <a:ea typeface="+mn-ea"/>
                          <a:cs typeface="+mn-cs"/>
                        </a:rPr>
                        <a:t>It is the complexity calculated based on the number of paths through the code. Whenever the control flow of a function splits, the complexity counter gets incremented by one. Each function</a:t>
                      </a:r>
                      <a:r>
                        <a:rPr lang="en-US" sz="1200" b="1" i="0" kern="1200" dirty="0" smtClean="0">
                          <a:solidFill>
                            <a:schemeClr val="dk1"/>
                          </a:solidFill>
                          <a:effectLst/>
                          <a:latin typeface="+mn-lt"/>
                          <a:ea typeface="+mn-ea"/>
                          <a:cs typeface="+mn-cs"/>
                        </a:rPr>
                        <a:t> </a:t>
                      </a:r>
                      <a:r>
                        <a:rPr lang="en-US" sz="1200" b="0" i="0" kern="1200" dirty="0" smtClean="0">
                          <a:solidFill>
                            <a:schemeClr val="dk1"/>
                          </a:solidFill>
                          <a:effectLst/>
                          <a:latin typeface="+mn-lt"/>
                          <a:ea typeface="+mn-ea"/>
                          <a:cs typeface="+mn-cs"/>
                        </a:rPr>
                        <a:t>has a minimum complexity of 1. This calculation varies slightly by language because keywords and functionalities do.</a:t>
                      </a:r>
                      <a:endParaRPr lang="en-US" sz="1200" dirty="0"/>
                    </a:p>
                  </a:txBody>
                  <a:tcPr/>
                </a:tc>
                <a:extLst>
                  <a:ext uri="{0D108BD9-81ED-4DB2-BD59-A6C34878D82A}">
                    <a16:rowId xmlns:a16="http://schemas.microsoft.com/office/drawing/2014/main" val="1489885291"/>
                  </a:ext>
                </a:extLst>
              </a:tr>
              <a:tr h="370840">
                <a:tc>
                  <a:txBody>
                    <a:bodyPr/>
                    <a:lstStyle/>
                    <a:p>
                      <a:r>
                        <a:rPr lang="en-US" sz="1200" b="1" i="0" kern="1200" dirty="0" smtClean="0">
                          <a:solidFill>
                            <a:schemeClr val="dk1"/>
                          </a:solidFill>
                          <a:effectLst/>
                          <a:latin typeface="+mn-lt"/>
                          <a:ea typeface="+mn-ea"/>
                          <a:cs typeface="+mn-cs"/>
                        </a:rPr>
                        <a:t>Cognitive Complexity</a:t>
                      </a:r>
                      <a:endParaRPr lang="en-US" sz="1200" dirty="0"/>
                    </a:p>
                  </a:txBody>
                  <a:tcPr/>
                </a:tc>
                <a:tc>
                  <a:txBody>
                    <a:bodyPr/>
                    <a:lstStyle/>
                    <a:p>
                      <a:r>
                        <a:rPr lang="en-US" sz="1200" b="0" i="0" kern="1200" dirty="0" smtClean="0">
                          <a:solidFill>
                            <a:schemeClr val="dk1"/>
                          </a:solidFill>
                          <a:effectLst/>
                          <a:latin typeface="+mn-lt"/>
                          <a:ea typeface="+mn-ea"/>
                          <a:cs typeface="+mn-cs"/>
                        </a:rPr>
                        <a:t>Cognitive Complexity offers a new measurement of how hard code is to understand. Cognitive Complexity breaks from the practice of using mathematical models to assess software maintainability. It starts from the precedents set by Cyclomatic Complexity, but uses human judgement to assess how structures should be counted, and to decide what should be added to the model as a whole. As a result, it yields method complexity scores which strike programmers as fairer relative assessments of maintainability than have been available with previous models.</a:t>
                      </a:r>
                    </a:p>
                    <a:p>
                      <a:r>
                        <a:rPr lang="en-US" sz="1200" b="0" i="0" kern="1200" dirty="0" smtClean="0">
                          <a:solidFill>
                            <a:schemeClr val="dk1"/>
                          </a:solidFill>
                          <a:effectLst/>
                          <a:latin typeface="+mn-lt"/>
                          <a:ea typeface="+mn-ea"/>
                          <a:cs typeface="+mn-cs"/>
                        </a:rPr>
                        <a:t>For further details on the WhitePaper, refer this</a:t>
                      </a:r>
                      <a:r>
                        <a:rPr lang="en-US" sz="1200" b="0" i="0" kern="1200" baseline="0" dirty="0" smtClean="0">
                          <a:solidFill>
                            <a:schemeClr val="dk1"/>
                          </a:solidFill>
                          <a:effectLst/>
                          <a:latin typeface="+mn-lt"/>
                          <a:ea typeface="+mn-ea"/>
                          <a:cs typeface="+mn-cs"/>
                        </a:rPr>
                        <a:t> link.</a:t>
                      </a:r>
                    </a:p>
                    <a:p>
                      <a:r>
                        <a:rPr lang="en-US" sz="1200" dirty="0" smtClean="0">
                          <a:hlinkClick r:id="rId2"/>
                        </a:rPr>
                        <a:t>https://www.sonarsource.com/resources/white-papers/cognitive-complexity.html</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3229632955"/>
                  </a:ext>
                </a:extLst>
              </a:tr>
            </a:tbl>
          </a:graphicData>
        </a:graphic>
      </p:graphicFrame>
      <p:sp>
        <p:nvSpPr>
          <p:cNvPr id="8" name="TextBox 7"/>
          <p:cNvSpPr txBox="1"/>
          <p:nvPr/>
        </p:nvSpPr>
        <p:spPr>
          <a:xfrm>
            <a:off x="432620" y="4542505"/>
            <a:ext cx="7865806" cy="153888"/>
          </a:xfrm>
          <a:prstGeom prst="rect">
            <a:avLst/>
          </a:prstGeom>
        </p:spPr>
        <p:txBody>
          <a:bodyPr wrap="square" lIns="0" tIns="0" rIns="0" bIns="0" rtlCol="0">
            <a:spAutoFit/>
          </a:bodyPr>
          <a:lstStyle/>
          <a:p>
            <a:r>
              <a:rPr lang="en-US" sz="1000" b="1" u="sng" dirty="0" smtClean="0">
                <a:solidFill>
                  <a:schemeClr val="tx2"/>
                </a:solidFill>
              </a:rPr>
              <a:t>Note:</a:t>
            </a:r>
            <a:r>
              <a:rPr lang="en-US" sz="1000" dirty="0" smtClean="0">
                <a:solidFill>
                  <a:schemeClr val="tx2"/>
                </a:solidFill>
              </a:rPr>
              <a:t> URL reference for all metrics, in case some are missing in the category </a:t>
            </a:r>
            <a:r>
              <a:rPr lang="en-US" sz="1000" dirty="0">
                <a:hlinkClick r:id="rId3"/>
              </a:rPr>
              <a:t>https://docs.sonarqube.org/7.9/user-guide/metric-definitions/</a:t>
            </a:r>
            <a:endParaRPr lang="en-US" sz="1000" dirty="0" smtClean="0">
              <a:solidFill>
                <a:schemeClr val="tx2"/>
              </a:solidFill>
            </a:endParaRPr>
          </a:p>
        </p:txBody>
      </p:sp>
    </p:spTree>
    <p:extLst>
      <p:ext uri="{BB962C8B-B14F-4D97-AF65-F5344CB8AC3E}">
        <p14:creationId xmlns:p14="http://schemas.microsoft.com/office/powerpoint/2010/main" val="5649197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a:t>
            </a:r>
            <a:r>
              <a:rPr lang="en-US" dirty="0"/>
              <a:t>Metrics - Issues</a:t>
            </a:r>
          </a:p>
        </p:txBody>
      </p:sp>
      <p:sp>
        <p:nvSpPr>
          <p:cNvPr id="3" name="Content Placeholder 2"/>
          <p:cNvSpPr>
            <a:spLocks noGrp="1"/>
          </p:cNvSpPr>
          <p:nvPr>
            <p:ph sz="quarter" idx="13"/>
          </p:nvPr>
        </p:nvSpPr>
        <p:spPr>
          <a:xfrm>
            <a:off x="384048" y="639098"/>
            <a:ext cx="8417052" cy="3834478"/>
          </a:xfrm>
        </p:spPr>
        <p:txBody>
          <a:bodyPr>
            <a:normAutofit/>
          </a:bodyPr>
          <a:lstStyle/>
          <a:p>
            <a:r>
              <a:rPr lang="en-US" sz="1500" dirty="0"/>
              <a:t>The Following metrics are provided </a:t>
            </a:r>
            <a:r>
              <a:rPr lang="en-US" sz="1500" dirty="0" smtClean="0"/>
              <a:t>in regard to the Issues </a:t>
            </a:r>
            <a:r>
              <a:rPr lang="en-US" sz="1500" dirty="0"/>
              <a:t>in </a:t>
            </a:r>
            <a:r>
              <a:rPr lang="en-US" sz="1500" dirty="0" smtClean="0"/>
              <a:t>the Project sources</a:t>
            </a:r>
            <a:endParaRPr lang="en-US" sz="1500" dirty="0"/>
          </a:p>
          <a:p>
            <a:pPr marL="285750" indent="-285750">
              <a:buFont typeface="Arial" panose="020B0604020202020204" pitchFamily="34" charset="0"/>
              <a:buChar char="•"/>
            </a:pPr>
            <a:endParaRPr lang="en-US" dirty="0"/>
          </a:p>
          <a:p>
            <a:endParaRPr lang="en-US" sz="1500" dirty="0"/>
          </a:p>
          <a:p>
            <a:endParaRPr lang="en-US" sz="15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42</a:t>
            </a:fld>
            <a:endParaRPr lang="en-US" dirty="0"/>
          </a:p>
        </p:txBody>
      </p:sp>
      <p:graphicFrame>
        <p:nvGraphicFramePr>
          <p:cNvPr id="6" name="Table 5"/>
          <p:cNvGraphicFramePr>
            <a:graphicFrameLocks noGrp="1"/>
          </p:cNvGraphicFramePr>
          <p:nvPr>
            <p:extLst/>
          </p:nvPr>
        </p:nvGraphicFramePr>
        <p:xfrm>
          <a:off x="422786" y="982201"/>
          <a:ext cx="8200104" cy="2651760"/>
        </p:xfrm>
        <a:graphic>
          <a:graphicData uri="http://schemas.openxmlformats.org/drawingml/2006/table">
            <a:tbl>
              <a:tblPr firstRow="1" bandRow="1">
                <a:tableStyleId>{5C22544A-7EE6-4342-B048-85BDC9FD1C3A}</a:tableStyleId>
              </a:tblPr>
              <a:tblGrid>
                <a:gridCol w="2235192">
                  <a:extLst>
                    <a:ext uri="{9D8B030D-6E8A-4147-A177-3AD203B41FA5}">
                      <a16:colId xmlns:a16="http://schemas.microsoft.com/office/drawing/2014/main" val="3184977952"/>
                    </a:ext>
                  </a:extLst>
                </a:gridCol>
                <a:gridCol w="5964912">
                  <a:extLst>
                    <a:ext uri="{9D8B030D-6E8A-4147-A177-3AD203B41FA5}">
                      <a16:colId xmlns:a16="http://schemas.microsoft.com/office/drawing/2014/main" val="3936525947"/>
                    </a:ext>
                  </a:extLst>
                </a:gridCol>
              </a:tblGrid>
              <a:tr h="263999">
                <a:tc>
                  <a:txBody>
                    <a:bodyPr/>
                    <a:lstStyle/>
                    <a:p>
                      <a:r>
                        <a:rPr lang="en-US" sz="1200" dirty="0" smtClean="0"/>
                        <a:t>Name</a:t>
                      </a:r>
                      <a:endParaRPr lang="en-US" sz="1200" dirty="0"/>
                    </a:p>
                  </a:txBody>
                  <a:tcPr/>
                </a:tc>
                <a:tc>
                  <a:txBody>
                    <a:bodyPr/>
                    <a:lstStyle/>
                    <a:p>
                      <a:r>
                        <a:rPr lang="en-US" sz="1200" dirty="0" smtClean="0"/>
                        <a:t>Description</a:t>
                      </a:r>
                      <a:endParaRPr lang="en-US" sz="1200" dirty="0"/>
                    </a:p>
                  </a:txBody>
                  <a:tcPr/>
                </a:tc>
                <a:extLst>
                  <a:ext uri="{0D108BD9-81ED-4DB2-BD59-A6C34878D82A}">
                    <a16:rowId xmlns:a16="http://schemas.microsoft.com/office/drawing/2014/main" val="2812980090"/>
                  </a:ext>
                </a:extLst>
              </a:tr>
              <a:tr h="263999">
                <a:tc>
                  <a:txBody>
                    <a:bodyPr/>
                    <a:lstStyle/>
                    <a:p>
                      <a:r>
                        <a:rPr lang="en-US" sz="1200" b="1" dirty="0" smtClean="0"/>
                        <a:t>New issues</a:t>
                      </a:r>
                      <a:endParaRPr lang="en-US" sz="1200" b="1" dirty="0"/>
                    </a:p>
                  </a:txBody>
                  <a:tcPr/>
                </a:tc>
                <a:tc>
                  <a:txBody>
                    <a:bodyPr/>
                    <a:lstStyle/>
                    <a:p>
                      <a:r>
                        <a:rPr lang="en-US" sz="1200" dirty="0" smtClean="0"/>
                        <a:t>Number of new issues</a:t>
                      </a:r>
                      <a:r>
                        <a:rPr lang="en-US" sz="1200" baseline="0" dirty="0" smtClean="0"/>
                        <a:t> or Violations</a:t>
                      </a:r>
                      <a:endParaRPr lang="en-US" sz="1200" dirty="0"/>
                    </a:p>
                  </a:txBody>
                  <a:tcPr/>
                </a:tc>
                <a:extLst>
                  <a:ext uri="{0D108BD9-81ED-4DB2-BD59-A6C34878D82A}">
                    <a16:rowId xmlns:a16="http://schemas.microsoft.com/office/drawing/2014/main" val="3452704361"/>
                  </a:ext>
                </a:extLst>
              </a:tr>
              <a:tr h="406093">
                <a:tc>
                  <a:txBody>
                    <a:bodyPr/>
                    <a:lstStyle/>
                    <a:p>
                      <a:r>
                        <a:rPr lang="en-US" sz="1200" b="1" i="0" kern="1200" dirty="0" smtClean="0">
                          <a:solidFill>
                            <a:schemeClr val="dk1"/>
                          </a:solidFill>
                          <a:effectLst/>
                          <a:latin typeface="+mn-lt"/>
                          <a:ea typeface="+mn-ea"/>
                          <a:cs typeface="+mn-cs"/>
                        </a:rPr>
                        <a:t>New xxx issues</a:t>
                      </a:r>
                      <a:endParaRPr lang="en-US" sz="1200" dirty="0"/>
                    </a:p>
                  </a:txBody>
                  <a:tcPr/>
                </a:tc>
                <a:tc>
                  <a:txBody>
                    <a:bodyPr/>
                    <a:lstStyle/>
                    <a:p>
                      <a:r>
                        <a:rPr lang="en-US" sz="1200" dirty="0" smtClean="0"/>
                        <a:t>Number of new issues with severity xxx, xxx being blocker, critical, major, minor or info.</a:t>
                      </a:r>
                      <a:endParaRPr lang="en-US" sz="1200" dirty="0"/>
                    </a:p>
                  </a:txBody>
                  <a:tcPr/>
                </a:tc>
                <a:extLst>
                  <a:ext uri="{0D108BD9-81ED-4DB2-BD59-A6C34878D82A}">
                    <a16:rowId xmlns:a16="http://schemas.microsoft.com/office/drawing/2014/main" val="3239588851"/>
                  </a:ext>
                </a:extLst>
              </a:tr>
              <a:tr h="263999">
                <a:tc>
                  <a:txBody>
                    <a:bodyPr/>
                    <a:lstStyle/>
                    <a:p>
                      <a:r>
                        <a:rPr lang="en-US" sz="1200" b="1" i="0" kern="1200" dirty="0" smtClean="0">
                          <a:solidFill>
                            <a:schemeClr val="dk1"/>
                          </a:solidFill>
                          <a:effectLst/>
                          <a:latin typeface="+mn-lt"/>
                          <a:ea typeface="+mn-ea"/>
                          <a:cs typeface="+mn-cs"/>
                        </a:rPr>
                        <a:t>Issues</a:t>
                      </a:r>
                      <a:endParaRPr lang="en-US" sz="1200" dirty="0"/>
                    </a:p>
                  </a:txBody>
                  <a:tcPr/>
                </a:tc>
                <a:tc>
                  <a:txBody>
                    <a:bodyPr/>
                    <a:lstStyle/>
                    <a:p>
                      <a:r>
                        <a:rPr lang="en-US" sz="1200" dirty="0" smtClean="0"/>
                        <a:t>Number of issues.</a:t>
                      </a:r>
                      <a:endParaRPr lang="en-US" sz="1200" dirty="0"/>
                    </a:p>
                  </a:txBody>
                  <a:tcPr/>
                </a:tc>
                <a:extLst>
                  <a:ext uri="{0D108BD9-81ED-4DB2-BD59-A6C34878D82A}">
                    <a16:rowId xmlns:a16="http://schemas.microsoft.com/office/drawing/2014/main" val="3703007531"/>
                  </a:ext>
                </a:extLst>
              </a:tr>
              <a:tr h="263999">
                <a:tc>
                  <a:txBody>
                    <a:bodyPr/>
                    <a:lstStyle/>
                    <a:p>
                      <a:r>
                        <a:rPr lang="en-US" sz="1200" b="1" i="0" kern="1200" dirty="0" smtClean="0">
                          <a:solidFill>
                            <a:schemeClr val="dk1"/>
                          </a:solidFill>
                          <a:effectLst/>
                          <a:latin typeface="+mn-lt"/>
                          <a:ea typeface="+mn-ea"/>
                          <a:cs typeface="+mn-cs"/>
                        </a:rPr>
                        <a:t>xxx issues</a:t>
                      </a:r>
                      <a:endParaRPr lang="en-US" sz="1200" dirty="0"/>
                    </a:p>
                  </a:txBody>
                  <a:tcPr/>
                </a:tc>
                <a:tc>
                  <a:txBody>
                    <a:bodyPr/>
                    <a:lstStyle/>
                    <a:p>
                      <a:r>
                        <a:rPr lang="en-US" sz="1200" dirty="0" smtClean="0"/>
                        <a:t>Number of issues with severity xxx, xxx being blocker, critical, major, minor or info.</a:t>
                      </a:r>
                      <a:endParaRPr lang="en-US" sz="1200" dirty="0"/>
                    </a:p>
                  </a:txBody>
                  <a:tcPr/>
                </a:tc>
                <a:extLst>
                  <a:ext uri="{0D108BD9-81ED-4DB2-BD59-A6C34878D82A}">
                    <a16:rowId xmlns:a16="http://schemas.microsoft.com/office/drawing/2014/main" val="2618886919"/>
                  </a:ext>
                </a:extLst>
              </a:tr>
              <a:tr h="263999">
                <a:tc>
                  <a:txBody>
                    <a:bodyPr/>
                    <a:lstStyle/>
                    <a:p>
                      <a:r>
                        <a:rPr lang="en-US" sz="1200" b="1" i="0" kern="1200" dirty="0" smtClean="0">
                          <a:solidFill>
                            <a:schemeClr val="dk1"/>
                          </a:solidFill>
                          <a:effectLst/>
                          <a:latin typeface="+mn-lt"/>
                          <a:ea typeface="+mn-ea"/>
                          <a:cs typeface="+mn-cs"/>
                        </a:rPr>
                        <a:t>False positive issues</a:t>
                      </a:r>
                      <a:endParaRPr lang="en-US" sz="1200" dirty="0"/>
                    </a:p>
                  </a:txBody>
                  <a:tcPr/>
                </a:tc>
                <a:tc>
                  <a:txBody>
                    <a:bodyPr/>
                    <a:lstStyle/>
                    <a:p>
                      <a:r>
                        <a:rPr lang="en-US" sz="1200" dirty="0" smtClean="0"/>
                        <a:t>Number of false positive issues</a:t>
                      </a:r>
                      <a:endParaRPr lang="en-US" sz="1200" dirty="0"/>
                    </a:p>
                  </a:txBody>
                  <a:tcPr/>
                </a:tc>
                <a:extLst>
                  <a:ext uri="{0D108BD9-81ED-4DB2-BD59-A6C34878D82A}">
                    <a16:rowId xmlns:a16="http://schemas.microsoft.com/office/drawing/2014/main" val="1657183818"/>
                  </a:ext>
                </a:extLst>
              </a:tr>
              <a:tr h="263999">
                <a:tc>
                  <a:txBody>
                    <a:bodyPr/>
                    <a:lstStyle/>
                    <a:p>
                      <a:r>
                        <a:rPr lang="en-US" sz="1200" b="1" i="0" kern="1200" dirty="0" smtClean="0">
                          <a:solidFill>
                            <a:schemeClr val="dk1"/>
                          </a:solidFill>
                          <a:effectLst/>
                          <a:latin typeface="+mn-lt"/>
                          <a:ea typeface="+mn-ea"/>
                          <a:cs typeface="+mn-cs"/>
                        </a:rPr>
                        <a:t>Open issues</a:t>
                      </a:r>
                      <a:endParaRPr lang="en-US" sz="1200" dirty="0"/>
                    </a:p>
                  </a:txBody>
                  <a:tcPr/>
                </a:tc>
                <a:tc>
                  <a:txBody>
                    <a:bodyPr/>
                    <a:lstStyle/>
                    <a:p>
                      <a:r>
                        <a:rPr lang="en-US" sz="1200" dirty="0" smtClean="0"/>
                        <a:t>Number of issues whose status is Open</a:t>
                      </a:r>
                      <a:endParaRPr lang="en-US" sz="1200" dirty="0"/>
                    </a:p>
                  </a:txBody>
                  <a:tcPr/>
                </a:tc>
                <a:extLst>
                  <a:ext uri="{0D108BD9-81ED-4DB2-BD59-A6C34878D82A}">
                    <a16:rowId xmlns:a16="http://schemas.microsoft.com/office/drawing/2014/main" val="4281639010"/>
                  </a:ext>
                </a:extLst>
              </a:tr>
              <a:tr h="263999">
                <a:tc>
                  <a:txBody>
                    <a:bodyPr/>
                    <a:lstStyle/>
                    <a:p>
                      <a:r>
                        <a:rPr lang="en-US" sz="1200" b="1" i="0" kern="1200" dirty="0" smtClean="0">
                          <a:solidFill>
                            <a:schemeClr val="dk1"/>
                          </a:solidFill>
                          <a:effectLst/>
                          <a:latin typeface="+mn-lt"/>
                          <a:ea typeface="+mn-ea"/>
                          <a:cs typeface="+mn-cs"/>
                        </a:rPr>
                        <a:t>Confirmed issues</a:t>
                      </a:r>
                      <a:endParaRPr lang="en-US" sz="1200" dirty="0"/>
                    </a:p>
                  </a:txBody>
                  <a:tcPr/>
                </a:tc>
                <a:tc>
                  <a:txBody>
                    <a:bodyPr/>
                    <a:lstStyle/>
                    <a:p>
                      <a:r>
                        <a:rPr lang="en-US" sz="1200" dirty="0" smtClean="0"/>
                        <a:t>Number of issues whose status is Confirmed</a:t>
                      </a:r>
                      <a:endParaRPr lang="en-US" sz="1200" dirty="0"/>
                    </a:p>
                  </a:txBody>
                  <a:tcPr/>
                </a:tc>
                <a:extLst>
                  <a:ext uri="{0D108BD9-81ED-4DB2-BD59-A6C34878D82A}">
                    <a16:rowId xmlns:a16="http://schemas.microsoft.com/office/drawing/2014/main" val="4154226706"/>
                  </a:ext>
                </a:extLst>
              </a:tr>
              <a:tr h="263999">
                <a:tc>
                  <a:txBody>
                    <a:bodyPr/>
                    <a:lstStyle/>
                    <a:p>
                      <a:r>
                        <a:rPr lang="en-US" sz="1200" b="1" i="0" kern="1200" dirty="0" smtClean="0">
                          <a:solidFill>
                            <a:schemeClr val="dk1"/>
                          </a:solidFill>
                          <a:effectLst/>
                          <a:latin typeface="+mn-lt"/>
                          <a:ea typeface="+mn-ea"/>
                          <a:cs typeface="+mn-cs"/>
                        </a:rPr>
                        <a:t>Reopened issues</a:t>
                      </a:r>
                      <a:endParaRPr lang="en-US" sz="1200" dirty="0"/>
                    </a:p>
                  </a:txBody>
                  <a:tcPr/>
                </a:tc>
                <a:tc>
                  <a:txBody>
                    <a:bodyPr/>
                    <a:lstStyle/>
                    <a:p>
                      <a:r>
                        <a:rPr lang="en-US" sz="1200" dirty="0" smtClean="0"/>
                        <a:t>Number of issues whose status is Reopened</a:t>
                      </a:r>
                      <a:endParaRPr lang="en-US" sz="1200" dirty="0"/>
                    </a:p>
                  </a:txBody>
                  <a:tcPr/>
                </a:tc>
                <a:extLst>
                  <a:ext uri="{0D108BD9-81ED-4DB2-BD59-A6C34878D82A}">
                    <a16:rowId xmlns:a16="http://schemas.microsoft.com/office/drawing/2014/main" val="2940374837"/>
                  </a:ext>
                </a:extLst>
              </a:tr>
            </a:tbl>
          </a:graphicData>
        </a:graphic>
      </p:graphicFrame>
      <p:sp>
        <p:nvSpPr>
          <p:cNvPr id="9" name="TextBox 8"/>
          <p:cNvSpPr txBox="1"/>
          <p:nvPr/>
        </p:nvSpPr>
        <p:spPr>
          <a:xfrm>
            <a:off x="499400" y="3647768"/>
            <a:ext cx="8202148" cy="923330"/>
          </a:xfrm>
          <a:prstGeom prst="rect">
            <a:avLst/>
          </a:prstGeom>
        </p:spPr>
        <p:txBody>
          <a:bodyPr wrap="square" lIns="0" tIns="0" rIns="0" bIns="0" rtlCol="0">
            <a:spAutoFit/>
          </a:bodyPr>
          <a:lstStyle/>
          <a:p>
            <a:pPr algn="l"/>
            <a:r>
              <a:rPr lang="en-US" sz="1000" b="1" u="sng" dirty="0" smtClean="0">
                <a:solidFill>
                  <a:schemeClr val="tx2"/>
                </a:solidFill>
              </a:rPr>
              <a:t>Note:</a:t>
            </a:r>
            <a:r>
              <a:rPr lang="en-US" sz="1000" dirty="0" smtClean="0">
                <a:solidFill>
                  <a:schemeClr val="tx2"/>
                </a:solidFill>
              </a:rPr>
              <a:t> The Severity of the issues are categorized as Blocker, Critical, Info, Major &amp; Minor.</a:t>
            </a:r>
          </a:p>
          <a:p>
            <a:pPr algn="l"/>
            <a:r>
              <a:rPr lang="en-US" sz="1000" b="1" u="sng" dirty="0" smtClean="0">
                <a:solidFill>
                  <a:schemeClr val="tx2"/>
                </a:solidFill>
              </a:rPr>
              <a:t>Blocker :</a:t>
            </a:r>
            <a:r>
              <a:rPr lang="en-US" sz="1000" dirty="0" smtClean="0">
                <a:solidFill>
                  <a:schemeClr val="tx2"/>
                </a:solidFill>
              </a:rPr>
              <a:t> Risk Level 1, Operational/Security Risk, Production Impact</a:t>
            </a:r>
          </a:p>
          <a:p>
            <a:pPr algn="l"/>
            <a:r>
              <a:rPr lang="en-US" sz="1000" b="1" u="sng" dirty="0" smtClean="0">
                <a:solidFill>
                  <a:schemeClr val="tx2"/>
                </a:solidFill>
              </a:rPr>
              <a:t>Critical :</a:t>
            </a:r>
            <a:r>
              <a:rPr lang="en-US" sz="1000" dirty="0" smtClean="0">
                <a:solidFill>
                  <a:schemeClr val="tx2"/>
                </a:solidFill>
              </a:rPr>
              <a:t> Risk Level 2, Operational/Security Risk, Production Impact</a:t>
            </a:r>
          </a:p>
          <a:p>
            <a:pPr algn="l"/>
            <a:r>
              <a:rPr lang="en-US" sz="1000" b="1" u="sng" dirty="0" smtClean="0">
                <a:solidFill>
                  <a:schemeClr val="tx2"/>
                </a:solidFill>
              </a:rPr>
              <a:t>Major :</a:t>
            </a:r>
            <a:r>
              <a:rPr lang="en-US" sz="1000" dirty="0" smtClean="0">
                <a:solidFill>
                  <a:schemeClr val="tx2"/>
                </a:solidFill>
              </a:rPr>
              <a:t> Risk Level 3, Productivity Impact, Project Impact</a:t>
            </a:r>
          </a:p>
          <a:p>
            <a:pPr algn="l"/>
            <a:r>
              <a:rPr lang="en-US" sz="1000" b="1" u="sng" dirty="0" smtClean="0">
                <a:solidFill>
                  <a:schemeClr val="tx2"/>
                </a:solidFill>
              </a:rPr>
              <a:t>Minor :</a:t>
            </a:r>
            <a:r>
              <a:rPr lang="en-US" sz="1000" dirty="0" smtClean="0">
                <a:solidFill>
                  <a:schemeClr val="tx2"/>
                </a:solidFill>
              </a:rPr>
              <a:t> Risk Level 4, Productivity Impact, Project Impact</a:t>
            </a:r>
          </a:p>
          <a:p>
            <a:r>
              <a:rPr lang="en-US" sz="1000" b="1" u="sng" dirty="0">
                <a:solidFill>
                  <a:schemeClr val="tx2"/>
                </a:solidFill>
              </a:rPr>
              <a:t>Info :</a:t>
            </a:r>
            <a:r>
              <a:rPr lang="en-US" sz="1000" dirty="0">
                <a:solidFill>
                  <a:schemeClr val="tx2"/>
                </a:solidFill>
              </a:rPr>
              <a:t> Unknown or not yet well defined security risk or impact on productivity</a:t>
            </a:r>
            <a:endParaRPr lang="en-US" sz="1000" dirty="0" smtClean="0">
              <a:solidFill>
                <a:schemeClr val="tx2"/>
              </a:solidFill>
            </a:endParaRPr>
          </a:p>
        </p:txBody>
      </p:sp>
    </p:spTree>
    <p:extLst>
      <p:ext uri="{BB962C8B-B14F-4D97-AF65-F5344CB8AC3E}">
        <p14:creationId xmlns:p14="http://schemas.microsoft.com/office/powerpoint/2010/main" val="19482486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079CE-1157-1949-82DC-628D3FB1658D}"/>
              </a:ext>
            </a:extLst>
          </p:cNvPr>
          <p:cNvSpPr>
            <a:spLocks noGrp="1"/>
          </p:cNvSpPr>
          <p:nvPr>
            <p:ph type="body" sz="quarter" idx="11"/>
          </p:nvPr>
        </p:nvSpPr>
        <p:spPr/>
        <p:txBody>
          <a:bodyPr/>
          <a:lstStyle/>
          <a:p>
            <a:r>
              <a:rPr lang="en-US" dirty="0" smtClean="0"/>
              <a:t>Engineering Excellence</a:t>
            </a:r>
            <a:endParaRPr lang="en-US" dirty="0"/>
          </a:p>
        </p:txBody>
      </p:sp>
      <p:sp>
        <p:nvSpPr>
          <p:cNvPr id="3" name="Text Placeholder 2">
            <a:extLst>
              <a:ext uri="{FF2B5EF4-FFF2-40B4-BE49-F238E27FC236}">
                <a16:creationId xmlns:a16="http://schemas.microsoft.com/office/drawing/2014/main" id="{8D0AD2C5-24F5-ED48-B57A-BB5AFBAC60A6}"/>
              </a:ext>
            </a:extLst>
          </p:cNvPr>
          <p:cNvSpPr>
            <a:spLocks noGrp="1"/>
          </p:cNvSpPr>
          <p:nvPr>
            <p:ph type="body" sz="quarter" idx="12"/>
          </p:nvPr>
        </p:nvSpPr>
        <p:spPr/>
        <p:txBody>
          <a:bodyPr/>
          <a:lstStyle/>
          <a:p>
            <a:r>
              <a:rPr lang="en-US" dirty="0"/>
              <a:t>DETAGEnggExcellence@cognizant.com</a:t>
            </a:r>
            <a:endParaRPr lang="en-US" dirty="0"/>
          </a:p>
        </p:txBody>
      </p:sp>
      <p:sp>
        <p:nvSpPr>
          <p:cNvPr id="4" name="Title 3">
            <a:extLst>
              <a:ext uri="{FF2B5EF4-FFF2-40B4-BE49-F238E27FC236}">
                <a16:creationId xmlns:a16="http://schemas.microsoft.com/office/drawing/2014/main" id="{FF9749A6-EA40-0847-AE40-1ACFC8A75D91}"/>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73345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SonarSource S.A – History &amp; Background</a:t>
            </a: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5</a:t>
            </a:fld>
            <a:endParaRPr lang="en-US" dirty="0"/>
          </a:p>
        </p:txBody>
      </p:sp>
      <p:graphicFrame>
        <p:nvGraphicFramePr>
          <p:cNvPr id="12" name="Diagram 11"/>
          <p:cNvGraphicFramePr/>
          <p:nvPr>
            <p:extLst>
              <p:ext uri="{D42A27DB-BD31-4B8C-83A1-F6EECF244321}">
                <p14:modId xmlns:p14="http://schemas.microsoft.com/office/powerpoint/2010/main" val="4158676899"/>
              </p:ext>
            </p:extLst>
          </p:nvPr>
        </p:nvGraphicFramePr>
        <p:xfrm>
          <a:off x="1986117" y="757084"/>
          <a:ext cx="6695768" cy="3809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Left Brace 21"/>
          <p:cNvSpPr/>
          <p:nvPr/>
        </p:nvSpPr>
        <p:spPr>
          <a:xfrm>
            <a:off x="1592826" y="895351"/>
            <a:ext cx="274076" cy="35389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22"/>
          <p:cNvSpPr/>
          <p:nvPr/>
        </p:nvSpPr>
        <p:spPr>
          <a:xfrm>
            <a:off x="472537" y="2025445"/>
            <a:ext cx="1071126" cy="1199535"/>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Sonar</a:t>
            </a:r>
          </a:p>
          <a:p>
            <a:pPr algn="ctr"/>
            <a:r>
              <a:rPr lang="en-US" b="1" dirty="0" smtClean="0">
                <a:solidFill>
                  <a:schemeClr val="tx2"/>
                </a:solidFill>
              </a:rPr>
              <a:t>Source </a:t>
            </a:r>
            <a:r>
              <a:rPr lang="en-US" b="1" dirty="0">
                <a:solidFill>
                  <a:schemeClr val="tx2"/>
                </a:solidFill>
              </a:rPr>
              <a:t>S.A</a:t>
            </a:r>
          </a:p>
        </p:txBody>
      </p:sp>
    </p:spTree>
    <p:extLst>
      <p:ext uri="{BB962C8B-B14F-4D97-AF65-F5344CB8AC3E}">
        <p14:creationId xmlns:p14="http://schemas.microsoft.com/office/powerpoint/2010/main" val="1935109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SonarQube Overview</a:t>
            </a:r>
            <a:endParaRPr lang="en-US" dirty="0"/>
          </a:p>
        </p:txBody>
      </p:sp>
      <p:sp>
        <p:nvSpPr>
          <p:cNvPr id="3" name="Content Placeholder 2"/>
          <p:cNvSpPr>
            <a:spLocks noGrp="1"/>
          </p:cNvSpPr>
          <p:nvPr>
            <p:ph sz="quarter" idx="13"/>
          </p:nvPr>
        </p:nvSpPr>
        <p:spPr>
          <a:xfrm>
            <a:off x="381000" y="778591"/>
            <a:ext cx="8417052" cy="3636093"/>
          </a:xfrm>
        </p:spPr>
        <p:txBody>
          <a:bodyPr>
            <a:noAutofit/>
          </a:bodyPr>
          <a:lstStyle/>
          <a:p>
            <a:pPr algn="just"/>
            <a:r>
              <a:rPr lang="en-US" sz="1400" dirty="0" smtClean="0"/>
              <a:t>SonarQube is an Open Web based Application Platform to manage Code Quality. It offers central place to manage Code Quality and Visual Reporting across Projects.</a:t>
            </a:r>
          </a:p>
          <a:p>
            <a:pPr algn="just"/>
            <a:endParaRPr lang="en-US" sz="1400" dirty="0"/>
          </a:p>
          <a:p>
            <a:pPr algn="just"/>
            <a:r>
              <a:rPr lang="en-US" sz="1400" dirty="0" smtClean="0"/>
              <a:t>SonarQube is </a:t>
            </a:r>
            <a:r>
              <a:rPr lang="en-US" sz="1400" dirty="0"/>
              <a:t>an automatic code review tool to detect bugs, vulnerabilities and code smells in your code. It can integrate with your existing workflow to enable continuous code inspection across your </a:t>
            </a:r>
            <a:r>
              <a:rPr lang="en-US" sz="1400" dirty="0" smtClean="0"/>
              <a:t>project.</a:t>
            </a:r>
          </a:p>
          <a:p>
            <a:pPr algn="just"/>
            <a:endParaRPr lang="en-US" sz="1400" dirty="0"/>
          </a:p>
          <a:p>
            <a:pPr algn="just"/>
            <a:r>
              <a:rPr lang="en-US" sz="1400" dirty="0" smtClean="0"/>
              <a:t>SonarQube is a Static Analysis tool which analyses the code to detect the following for around 15 Programming Languages</a:t>
            </a:r>
          </a:p>
          <a:p>
            <a:pPr marL="457200" lvl="1" indent="-285750" algn="just"/>
            <a:r>
              <a:rPr lang="en-US" dirty="0" smtClean="0"/>
              <a:t>Bugs</a:t>
            </a:r>
          </a:p>
          <a:p>
            <a:pPr marL="457200" lvl="1" indent="-285750" algn="just"/>
            <a:r>
              <a:rPr lang="en-US" dirty="0" smtClean="0"/>
              <a:t>Code Smells</a:t>
            </a:r>
          </a:p>
          <a:p>
            <a:pPr marL="457200" lvl="1" indent="-285750" algn="just"/>
            <a:r>
              <a:rPr lang="en-US" dirty="0" smtClean="0"/>
              <a:t>Vulnerabilities</a:t>
            </a:r>
          </a:p>
          <a:p>
            <a:pPr lvl="1" indent="0" algn="just">
              <a:buNone/>
            </a:pPr>
            <a:endParaRPr lang="en-US" dirty="0"/>
          </a:p>
          <a:p>
            <a:pPr lvl="1" indent="0" algn="just">
              <a:buNone/>
            </a:pPr>
            <a:r>
              <a:rPr lang="en-US" dirty="0" smtClean="0"/>
              <a:t>SonarQube uses H2 database internally to store information on Projects, Quality &amp; other details.</a:t>
            </a:r>
          </a:p>
          <a:p>
            <a:pPr marL="457200" lvl="1" indent="-285750" algn="just"/>
            <a:endParaRPr lang="en-US" dirty="0"/>
          </a:p>
          <a:p>
            <a:pPr marL="457200" lvl="1" indent="-285750" algn="just"/>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6</a:t>
            </a:fld>
            <a:endParaRPr lang="en-US" dirty="0"/>
          </a:p>
        </p:txBody>
      </p:sp>
    </p:spTree>
    <p:extLst>
      <p:ext uri="{BB962C8B-B14F-4D97-AF65-F5344CB8AC3E}">
        <p14:creationId xmlns:p14="http://schemas.microsoft.com/office/powerpoint/2010/main" val="3273442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5.SonarQube – </a:t>
            </a:r>
            <a:r>
              <a:rPr lang="en-US" dirty="0"/>
              <a:t>Various Editions Comparison</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26545051"/>
              </p:ext>
            </p:extLst>
          </p:nvPr>
        </p:nvGraphicFramePr>
        <p:xfrm>
          <a:off x="381000" y="572117"/>
          <a:ext cx="8416924" cy="3711953"/>
        </p:xfrm>
        <a:graphic>
          <a:graphicData uri="http://schemas.openxmlformats.org/drawingml/2006/table">
            <a:tbl>
              <a:tblPr firstRow="1" bandRow="1">
                <a:tableStyleId>{5C22544A-7EE6-4342-B048-85BDC9FD1C3A}</a:tableStyleId>
              </a:tblPr>
              <a:tblGrid>
                <a:gridCol w="1546123">
                  <a:extLst>
                    <a:ext uri="{9D8B030D-6E8A-4147-A177-3AD203B41FA5}">
                      <a16:colId xmlns:a16="http://schemas.microsoft.com/office/drawing/2014/main" val="2608452203"/>
                    </a:ext>
                  </a:extLst>
                </a:gridCol>
                <a:gridCol w="1612490">
                  <a:extLst>
                    <a:ext uri="{9D8B030D-6E8A-4147-A177-3AD203B41FA5}">
                      <a16:colId xmlns:a16="http://schemas.microsoft.com/office/drawing/2014/main" val="3815667317"/>
                    </a:ext>
                  </a:extLst>
                </a:gridCol>
                <a:gridCol w="2497393">
                  <a:extLst>
                    <a:ext uri="{9D8B030D-6E8A-4147-A177-3AD203B41FA5}">
                      <a16:colId xmlns:a16="http://schemas.microsoft.com/office/drawing/2014/main" val="4028949827"/>
                    </a:ext>
                  </a:extLst>
                </a:gridCol>
                <a:gridCol w="2760918">
                  <a:extLst>
                    <a:ext uri="{9D8B030D-6E8A-4147-A177-3AD203B41FA5}">
                      <a16:colId xmlns:a16="http://schemas.microsoft.com/office/drawing/2014/main" val="796605910"/>
                    </a:ext>
                  </a:extLst>
                </a:gridCol>
              </a:tblGrid>
              <a:tr h="510140">
                <a:tc>
                  <a:txBody>
                    <a:bodyPr/>
                    <a:lstStyle/>
                    <a:p>
                      <a:r>
                        <a:rPr lang="en-US" sz="1200" dirty="0" smtClean="0"/>
                        <a:t>Feature</a:t>
                      </a:r>
                      <a:endParaRPr lang="en-US" sz="1200" dirty="0"/>
                    </a:p>
                  </a:txBody>
                  <a:tcPr/>
                </a:tc>
                <a:tc>
                  <a:txBody>
                    <a:bodyPr/>
                    <a:lstStyle/>
                    <a:p>
                      <a:r>
                        <a:rPr lang="en-US" sz="1200" dirty="0" smtClean="0"/>
                        <a:t>SonarQube</a:t>
                      </a:r>
                      <a:r>
                        <a:rPr lang="en-US" sz="1200" baseline="0" dirty="0" smtClean="0"/>
                        <a:t> Community Edition</a:t>
                      </a:r>
                      <a:endParaRPr lang="en-US" sz="1200" dirty="0"/>
                    </a:p>
                  </a:txBody>
                  <a:tcPr/>
                </a:tc>
                <a:tc>
                  <a:txBody>
                    <a:bodyPr/>
                    <a:lstStyle/>
                    <a:p>
                      <a:r>
                        <a:rPr lang="en-US" sz="1200" dirty="0" smtClean="0"/>
                        <a:t>SonarQube Developer Edition</a:t>
                      </a:r>
                      <a:endParaRPr lang="en-US" sz="1200" dirty="0"/>
                    </a:p>
                  </a:txBody>
                  <a:tcPr/>
                </a:tc>
                <a:tc>
                  <a:txBody>
                    <a:bodyPr/>
                    <a:lstStyle/>
                    <a:p>
                      <a:r>
                        <a:rPr lang="en-US" sz="1200" dirty="0" smtClean="0"/>
                        <a:t>SonarQube</a:t>
                      </a:r>
                      <a:r>
                        <a:rPr lang="en-US" sz="1200" baseline="0" dirty="0" smtClean="0"/>
                        <a:t> Enterprise Edition</a:t>
                      </a:r>
                      <a:endParaRPr lang="en-US" sz="1200" dirty="0"/>
                    </a:p>
                  </a:txBody>
                  <a:tcPr/>
                </a:tc>
                <a:extLst>
                  <a:ext uri="{0D108BD9-81ED-4DB2-BD59-A6C34878D82A}">
                    <a16:rowId xmlns:a16="http://schemas.microsoft.com/office/drawing/2014/main" val="4288803812"/>
                  </a:ext>
                </a:extLst>
              </a:tr>
              <a:tr h="510140">
                <a:tc>
                  <a:txBody>
                    <a:bodyPr/>
                    <a:lstStyle/>
                    <a:p>
                      <a:r>
                        <a:rPr lang="en-US" sz="1000" dirty="0" smtClean="0"/>
                        <a:t># of Languages Supported</a:t>
                      </a:r>
                      <a:endParaRPr lang="en-US" sz="1000" dirty="0"/>
                    </a:p>
                  </a:txBody>
                  <a:tcPr/>
                </a:tc>
                <a:tc>
                  <a:txBody>
                    <a:bodyPr/>
                    <a:lstStyle/>
                    <a:p>
                      <a:r>
                        <a:rPr lang="en-US" sz="1000" dirty="0" smtClean="0"/>
                        <a:t>15</a:t>
                      </a:r>
                      <a:endParaRPr lang="en-US" sz="1000" dirty="0"/>
                    </a:p>
                  </a:txBody>
                  <a:tcPr/>
                </a:tc>
                <a:tc>
                  <a:txBody>
                    <a:bodyPr/>
                    <a:lstStyle/>
                    <a:p>
                      <a:r>
                        <a:rPr lang="en-US" sz="1000" dirty="0" smtClean="0"/>
                        <a:t>22</a:t>
                      </a:r>
                      <a:endParaRPr lang="en-US" sz="1000" dirty="0"/>
                    </a:p>
                  </a:txBody>
                  <a:tcPr/>
                </a:tc>
                <a:tc>
                  <a:txBody>
                    <a:bodyPr/>
                    <a:lstStyle/>
                    <a:p>
                      <a:r>
                        <a:rPr lang="en-US" sz="1000" dirty="0" smtClean="0"/>
                        <a:t>27</a:t>
                      </a:r>
                      <a:endParaRPr lang="en-US" sz="1000" dirty="0"/>
                    </a:p>
                  </a:txBody>
                  <a:tcPr/>
                </a:tc>
                <a:extLst>
                  <a:ext uri="{0D108BD9-81ED-4DB2-BD59-A6C34878D82A}">
                    <a16:rowId xmlns:a16="http://schemas.microsoft.com/office/drawing/2014/main" val="810146098"/>
                  </a:ext>
                </a:extLst>
              </a:tr>
              <a:tr h="574113">
                <a:tc>
                  <a:txBody>
                    <a:bodyPr/>
                    <a:lstStyle/>
                    <a:p>
                      <a:pPr marL="0" algn="l" defTabSz="914378" rtl="0" eaLnBrk="1" latinLnBrk="0" hangingPunct="1"/>
                      <a:r>
                        <a:rPr lang="en-US" sz="1000" kern="1200" dirty="0" smtClean="0">
                          <a:solidFill>
                            <a:schemeClr val="dk1"/>
                          </a:solidFill>
                          <a:latin typeface="+mn-lt"/>
                          <a:ea typeface="+mn-ea"/>
                          <a:cs typeface="+mn-cs"/>
                        </a:rPr>
                        <a:t>License Cost</a:t>
                      </a:r>
                      <a:endParaRPr lang="en-US" sz="1000" kern="1200" dirty="0">
                        <a:solidFill>
                          <a:schemeClr val="dk1"/>
                        </a:solidFill>
                        <a:latin typeface="+mn-lt"/>
                        <a:ea typeface="+mn-ea"/>
                        <a:cs typeface="+mn-cs"/>
                      </a:endParaRPr>
                    </a:p>
                  </a:txBody>
                  <a:tcPr/>
                </a:tc>
                <a:tc>
                  <a:txBody>
                    <a:bodyPr/>
                    <a:lstStyle/>
                    <a:p>
                      <a:pPr marL="0" algn="l" defTabSz="914378" rtl="0" eaLnBrk="1" latinLnBrk="0" hangingPunct="1"/>
                      <a:r>
                        <a:rPr lang="en-US" sz="1000" kern="1200" dirty="0" smtClean="0">
                          <a:solidFill>
                            <a:schemeClr val="dk1"/>
                          </a:solidFill>
                          <a:latin typeface="+mn-lt"/>
                          <a:ea typeface="+mn-ea"/>
                          <a:cs typeface="+mn-cs"/>
                        </a:rPr>
                        <a:t>Free of Cost</a:t>
                      </a:r>
                      <a:endParaRPr lang="en-US" sz="1000" kern="1200" dirty="0">
                        <a:solidFill>
                          <a:schemeClr val="dk1"/>
                        </a:solidFill>
                        <a:latin typeface="+mn-lt"/>
                        <a:ea typeface="+mn-ea"/>
                        <a:cs typeface="+mn-cs"/>
                      </a:endParaRPr>
                    </a:p>
                  </a:txBody>
                  <a:tcPr marT="38100" marB="38100" anchor="ctr"/>
                </a:tc>
                <a:tc>
                  <a:txBody>
                    <a:bodyPr/>
                    <a:lstStyle/>
                    <a:p>
                      <a:pPr marL="0" algn="l" defTabSz="914378" rtl="0" eaLnBrk="1" latinLnBrk="0" hangingPunct="1"/>
                      <a:r>
                        <a:rPr lang="en-US" sz="1000" kern="1200" dirty="0" smtClean="0">
                          <a:solidFill>
                            <a:schemeClr val="dk1"/>
                          </a:solidFill>
                          <a:latin typeface="+mn-lt"/>
                          <a:ea typeface="+mn-ea"/>
                          <a:cs typeface="+mn-cs"/>
                        </a:rPr>
                        <a:t>€120 per Year for 100,000 LOC</a:t>
                      </a:r>
                      <a:endParaRPr lang="en-US" sz="1000" kern="1200" dirty="0">
                        <a:solidFill>
                          <a:schemeClr val="dk1"/>
                        </a:solidFill>
                        <a:latin typeface="+mn-lt"/>
                        <a:ea typeface="+mn-ea"/>
                        <a:cs typeface="+mn-cs"/>
                      </a:endParaRPr>
                    </a:p>
                  </a:txBody>
                  <a:tcPr/>
                </a:tc>
                <a:tc>
                  <a:txBody>
                    <a:bodyPr/>
                    <a:lstStyle/>
                    <a:p>
                      <a:pPr marL="0" algn="l" defTabSz="914378" rtl="0" eaLnBrk="1" latinLnBrk="0" hangingPunct="1"/>
                      <a:r>
                        <a:rPr lang="en-US" sz="1000" kern="1200" dirty="0" smtClean="0">
                          <a:solidFill>
                            <a:schemeClr val="dk1"/>
                          </a:solidFill>
                          <a:latin typeface="+mn-lt"/>
                          <a:ea typeface="+mn-ea"/>
                          <a:cs typeface="+mn-cs"/>
                        </a:rPr>
                        <a:t>€120 per Year for 100,000 LOC</a:t>
                      </a:r>
                    </a:p>
                    <a:p>
                      <a:pPr marL="0" algn="l" defTabSz="914378" rtl="0" eaLnBrk="1" latinLnBrk="0" hangingPunct="1"/>
                      <a:endParaRPr lang="en-US" sz="1000" kern="1200" dirty="0">
                        <a:solidFill>
                          <a:schemeClr val="dk1"/>
                        </a:solidFill>
                        <a:latin typeface="+mn-lt"/>
                        <a:ea typeface="+mn-ea"/>
                        <a:cs typeface="+mn-cs"/>
                      </a:endParaRPr>
                    </a:p>
                  </a:txBody>
                  <a:tcPr marT="38100" marB="38100" anchor="ctr"/>
                </a:tc>
                <a:extLst>
                  <a:ext uri="{0D108BD9-81ED-4DB2-BD59-A6C34878D82A}">
                    <a16:rowId xmlns:a16="http://schemas.microsoft.com/office/drawing/2014/main" val="2298196870"/>
                  </a:ext>
                </a:extLst>
              </a:tr>
              <a:tr h="510140">
                <a:tc>
                  <a:txBody>
                    <a:bodyPr/>
                    <a:lstStyle/>
                    <a:p>
                      <a:r>
                        <a:rPr lang="en-US" sz="1000" dirty="0" smtClean="0"/>
                        <a:t>DevOps Integration, Build Integration &amp;</a:t>
                      </a:r>
                      <a:r>
                        <a:rPr lang="en-US" sz="1000" baseline="0" dirty="0" smtClean="0"/>
                        <a:t> Pipeline and Promotion</a:t>
                      </a:r>
                      <a:endParaRPr lang="en-US" sz="1000" dirty="0"/>
                    </a:p>
                  </a:txBody>
                  <a:tcPr/>
                </a:tc>
                <a:tc>
                  <a:txBody>
                    <a:bodyPr/>
                    <a:lstStyle/>
                    <a:p>
                      <a:r>
                        <a:rPr lang="en-US" sz="1000" dirty="0" smtClean="0"/>
                        <a:t>Yes</a:t>
                      </a:r>
                      <a:endParaRPr lang="en-US" sz="1000" dirty="0"/>
                    </a:p>
                  </a:txBody>
                  <a:tcPr/>
                </a:tc>
                <a:tc>
                  <a:txBody>
                    <a:bodyPr/>
                    <a:lstStyle/>
                    <a:p>
                      <a:r>
                        <a:rPr lang="en-US" sz="1000" dirty="0" smtClean="0"/>
                        <a:t>Yes</a:t>
                      </a:r>
                      <a:endParaRPr lang="en-US" sz="1000" dirty="0"/>
                    </a:p>
                  </a:txBody>
                  <a:tcPr/>
                </a:tc>
                <a:tc>
                  <a:txBody>
                    <a:bodyPr/>
                    <a:lstStyle/>
                    <a:p>
                      <a:r>
                        <a:rPr lang="en-US" sz="1000" dirty="0" smtClean="0"/>
                        <a:t>Yes</a:t>
                      </a:r>
                      <a:endParaRPr lang="en-US" sz="1000" dirty="0"/>
                    </a:p>
                  </a:txBody>
                  <a:tcPr/>
                </a:tc>
                <a:extLst>
                  <a:ext uri="{0D108BD9-81ED-4DB2-BD59-A6C34878D82A}">
                    <a16:rowId xmlns:a16="http://schemas.microsoft.com/office/drawing/2014/main" val="2422879235"/>
                  </a:ext>
                </a:extLst>
              </a:tr>
              <a:tr h="510140">
                <a:tc>
                  <a:txBody>
                    <a:bodyPr/>
                    <a:lstStyle/>
                    <a:p>
                      <a:r>
                        <a:rPr lang="en-US" sz="1000" dirty="0" smtClean="0"/>
                        <a:t>Code quality</a:t>
                      </a:r>
                    </a:p>
                    <a:p>
                      <a:r>
                        <a:rPr lang="en-US" sz="1000" dirty="0" smtClean="0"/>
                        <a:t>&amp; security</a:t>
                      </a:r>
                      <a:endParaRPr lang="en-US" sz="1000" dirty="0"/>
                    </a:p>
                  </a:txBody>
                  <a:tcPr/>
                </a:tc>
                <a:tc>
                  <a:txBody>
                    <a:bodyPr/>
                    <a:lstStyle/>
                    <a:p>
                      <a:r>
                        <a:rPr lang="en-US" sz="1000" dirty="0" smtClean="0"/>
                        <a:t>Yes</a:t>
                      </a:r>
                      <a:endParaRPr lang="en-US" sz="1000" dirty="0"/>
                    </a:p>
                  </a:txBody>
                  <a:tcPr/>
                </a:tc>
                <a:tc>
                  <a:txBody>
                    <a:bodyPr/>
                    <a:lstStyle/>
                    <a:p>
                      <a:r>
                        <a:rPr lang="en-US" sz="1000" dirty="0" smtClean="0"/>
                        <a:t>Yes</a:t>
                      </a:r>
                      <a:endParaRPr lang="en-US" sz="1000" dirty="0"/>
                    </a:p>
                  </a:txBody>
                  <a:tcPr/>
                </a:tc>
                <a:tc>
                  <a:txBody>
                    <a:bodyPr/>
                    <a:lstStyle/>
                    <a:p>
                      <a:r>
                        <a:rPr lang="en-US" sz="1000" dirty="0" smtClean="0"/>
                        <a:t>Yes</a:t>
                      </a:r>
                      <a:endParaRPr lang="en-US" sz="1000" dirty="0"/>
                    </a:p>
                  </a:txBody>
                  <a:tcPr/>
                </a:tc>
                <a:extLst>
                  <a:ext uri="{0D108BD9-81ED-4DB2-BD59-A6C34878D82A}">
                    <a16:rowId xmlns:a16="http://schemas.microsoft.com/office/drawing/2014/main" val="1913515179"/>
                  </a:ext>
                </a:extLst>
              </a:tr>
              <a:tr h="510140">
                <a:tc>
                  <a:txBody>
                    <a:bodyPr/>
                    <a:lstStyle/>
                    <a:p>
                      <a:r>
                        <a:rPr lang="en-US" sz="1000" dirty="0" smtClean="0"/>
                        <a:t>App Security</a:t>
                      </a:r>
                      <a:endParaRPr lang="en-US" sz="1000" dirty="0"/>
                    </a:p>
                  </a:txBody>
                  <a:tcPr/>
                </a:tc>
                <a:tc>
                  <a:txBody>
                    <a:bodyPr/>
                    <a:lstStyle/>
                    <a:p>
                      <a:r>
                        <a:rPr lang="en-US" sz="1000" dirty="0" smtClean="0"/>
                        <a:t>Low</a:t>
                      </a:r>
                      <a:endParaRPr lang="en-US" sz="1000" dirty="0"/>
                    </a:p>
                  </a:txBody>
                  <a:tcPr/>
                </a:tc>
                <a:tc>
                  <a:txBody>
                    <a:bodyPr/>
                    <a:lstStyle/>
                    <a:p>
                      <a:r>
                        <a:rPr lang="en-US" sz="1000" dirty="0" smtClean="0"/>
                        <a:t>Medium </a:t>
                      </a:r>
                      <a:endParaRPr lang="en-US" sz="1000" dirty="0"/>
                    </a:p>
                  </a:txBody>
                  <a:tcPr/>
                </a:tc>
                <a:tc>
                  <a:txBody>
                    <a:bodyPr/>
                    <a:lstStyle/>
                    <a:p>
                      <a:r>
                        <a:rPr lang="en-US" sz="1000" dirty="0" smtClean="0"/>
                        <a:t>High</a:t>
                      </a:r>
                      <a:endParaRPr lang="en-US" sz="1000" dirty="0"/>
                    </a:p>
                  </a:txBody>
                  <a:tcPr/>
                </a:tc>
                <a:extLst>
                  <a:ext uri="{0D108BD9-81ED-4DB2-BD59-A6C34878D82A}">
                    <a16:rowId xmlns:a16="http://schemas.microsoft.com/office/drawing/2014/main" val="1687371056"/>
                  </a:ext>
                </a:extLst>
              </a:tr>
              <a:tr h="510140">
                <a:tc>
                  <a:txBody>
                    <a:bodyPr/>
                    <a:lstStyle/>
                    <a:p>
                      <a:r>
                        <a:rPr lang="en-US" sz="1000" dirty="0" smtClean="0"/>
                        <a:t>Addl.</a:t>
                      </a:r>
                      <a:r>
                        <a:rPr lang="en-US" sz="1000" baseline="0" dirty="0" smtClean="0"/>
                        <a:t> Features</a:t>
                      </a:r>
                      <a:endParaRPr lang="en-US" sz="1000" dirty="0"/>
                    </a:p>
                  </a:txBody>
                  <a:tcPr/>
                </a:tc>
                <a:tc>
                  <a:txBody>
                    <a:bodyPr/>
                    <a:lstStyle/>
                    <a:p>
                      <a:r>
                        <a:rPr lang="en-US" sz="1000" dirty="0" smtClean="0"/>
                        <a:t>NA</a:t>
                      </a:r>
                      <a:endParaRPr lang="en-US" sz="1000" dirty="0"/>
                    </a:p>
                  </a:txBody>
                  <a:tcPr/>
                </a:tc>
                <a:tc>
                  <a:txBody>
                    <a:bodyPr/>
                    <a:lstStyle/>
                    <a:p>
                      <a:r>
                        <a:rPr lang="en-US" sz="1000" dirty="0" smtClean="0"/>
                        <a:t>Review Security Hotspots</a:t>
                      </a:r>
                    </a:p>
                    <a:p>
                      <a:r>
                        <a:rPr lang="en-US" sz="1000" dirty="0" smtClean="0"/>
                        <a:t>Automatically Detect Vulnerabilities</a:t>
                      </a:r>
                    </a:p>
                    <a:p>
                      <a:r>
                        <a:rPr lang="en-US" sz="1000" dirty="0" smtClean="0"/>
                        <a:t>Avoid Injection Flaws in Java, C#, PHP</a:t>
                      </a:r>
                      <a:endParaRPr lang="en-US" sz="1000" dirty="0"/>
                    </a:p>
                  </a:txBody>
                  <a:tcPr/>
                </a:tc>
                <a:tc>
                  <a:txBody>
                    <a:bodyPr/>
                    <a:lstStyle/>
                    <a:p>
                      <a:r>
                        <a:rPr lang="en-US" sz="1000" dirty="0" smtClean="0"/>
                        <a:t>Get OWASP / SANS Security Reports</a:t>
                      </a:r>
                    </a:p>
                    <a:p>
                      <a:r>
                        <a:rPr lang="en-US" sz="1000" dirty="0" smtClean="0"/>
                        <a:t>Application &amp; Portfolio Management</a:t>
                      </a:r>
                      <a:endParaRPr lang="en-US" sz="1000" dirty="0"/>
                    </a:p>
                  </a:txBody>
                  <a:tcPr/>
                </a:tc>
                <a:extLst>
                  <a:ext uri="{0D108BD9-81ED-4DB2-BD59-A6C34878D82A}">
                    <a16:rowId xmlns:a16="http://schemas.microsoft.com/office/drawing/2014/main" val="3156576260"/>
                  </a:ext>
                </a:extLst>
              </a:tr>
            </a:tbl>
          </a:graphicData>
        </a:graphic>
      </p:graphicFrame>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7</a:t>
            </a:fld>
            <a:endParaRPr lang="en-US" dirty="0"/>
          </a:p>
        </p:txBody>
      </p:sp>
      <p:sp>
        <p:nvSpPr>
          <p:cNvPr id="7" name="TextBox 6"/>
          <p:cNvSpPr txBox="1"/>
          <p:nvPr/>
        </p:nvSpPr>
        <p:spPr>
          <a:xfrm>
            <a:off x="412956" y="4277033"/>
            <a:ext cx="8072284" cy="461665"/>
          </a:xfrm>
          <a:prstGeom prst="rect">
            <a:avLst/>
          </a:prstGeom>
        </p:spPr>
        <p:txBody>
          <a:bodyPr wrap="square" lIns="0" tIns="0" rIns="0" bIns="0" rtlCol="0">
            <a:spAutoFit/>
          </a:bodyPr>
          <a:lstStyle/>
          <a:p>
            <a:pPr algn="l"/>
            <a:r>
              <a:rPr lang="en-US" sz="1000" b="1" u="sng" dirty="0" smtClean="0">
                <a:solidFill>
                  <a:schemeClr val="tx2"/>
                </a:solidFill>
              </a:rPr>
              <a:t>Note :</a:t>
            </a:r>
            <a:r>
              <a:rPr lang="en-US" sz="1000" dirty="0" smtClean="0">
                <a:solidFill>
                  <a:schemeClr val="tx2"/>
                </a:solidFill>
              </a:rPr>
              <a:t> Complete License cost available in below links, Enterprise Edition supports all features of Community &amp; Developer Edition.</a:t>
            </a:r>
          </a:p>
          <a:p>
            <a:r>
              <a:rPr lang="en-US" sz="1000" dirty="0" smtClean="0">
                <a:solidFill>
                  <a:schemeClr val="tx2"/>
                </a:solidFill>
              </a:rPr>
              <a:t>Developer Edition : </a:t>
            </a:r>
            <a:r>
              <a:rPr lang="en-US" sz="1000" dirty="0">
                <a:hlinkClick r:id="rId2"/>
              </a:rPr>
              <a:t>https://www.sonarqube.org/trial-request/developer-edition</a:t>
            </a:r>
            <a:r>
              <a:rPr lang="en-US" sz="1000" dirty="0" smtClean="0">
                <a:hlinkClick r:id="rId2"/>
              </a:rPr>
              <a:t>/</a:t>
            </a:r>
            <a:endParaRPr lang="en-US" sz="1000" dirty="0" smtClean="0"/>
          </a:p>
          <a:p>
            <a:r>
              <a:rPr lang="en-US" sz="1000" dirty="0" smtClean="0">
                <a:solidFill>
                  <a:schemeClr val="tx2"/>
                </a:solidFill>
              </a:rPr>
              <a:t>Enterprise Edition : </a:t>
            </a:r>
            <a:r>
              <a:rPr lang="en-US" sz="1000" dirty="0">
                <a:hlinkClick r:id="rId3"/>
              </a:rPr>
              <a:t>https://www.sonarqube.org/trial-request/enterprise-edition/</a:t>
            </a:r>
            <a:endParaRPr lang="en-US" sz="1000" dirty="0" smtClean="0">
              <a:solidFill>
                <a:schemeClr val="tx2"/>
              </a:solidFill>
            </a:endParaRPr>
          </a:p>
        </p:txBody>
      </p:sp>
    </p:spTree>
    <p:extLst>
      <p:ext uri="{BB962C8B-B14F-4D97-AF65-F5344CB8AC3E}">
        <p14:creationId xmlns:p14="http://schemas.microsoft.com/office/powerpoint/2010/main" val="1148420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SonarQube – Various Editions (Languages Supported)</a:t>
            </a:r>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347067298"/>
              </p:ext>
            </p:extLst>
          </p:nvPr>
        </p:nvGraphicFramePr>
        <p:xfrm>
          <a:off x="380999" y="906411"/>
          <a:ext cx="8420101" cy="3537770"/>
        </p:xfrm>
        <a:graphic>
          <a:graphicData uri="http://schemas.openxmlformats.org/drawingml/2006/table">
            <a:tbl>
              <a:tblPr firstRow="1" bandRow="1">
                <a:tableStyleId>{5C22544A-7EE6-4342-B048-85BDC9FD1C3A}</a:tableStyleId>
              </a:tblPr>
              <a:tblGrid>
                <a:gridCol w="2818477">
                  <a:extLst>
                    <a:ext uri="{9D8B030D-6E8A-4147-A177-3AD203B41FA5}">
                      <a16:colId xmlns:a16="http://schemas.microsoft.com/office/drawing/2014/main" val="3815667317"/>
                    </a:ext>
                  </a:extLst>
                </a:gridCol>
                <a:gridCol w="2826045">
                  <a:extLst>
                    <a:ext uri="{9D8B030D-6E8A-4147-A177-3AD203B41FA5}">
                      <a16:colId xmlns:a16="http://schemas.microsoft.com/office/drawing/2014/main" val="4028949827"/>
                    </a:ext>
                  </a:extLst>
                </a:gridCol>
                <a:gridCol w="2775579">
                  <a:extLst>
                    <a:ext uri="{9D8B030D-6E8A-4147-A177-3AD203B41FA5}">
                      <a16:colId xmlns:a16="http://schemas.microsoft.com/office/drawing/2014/main" val="796605910"/>
                    </a:ext>
                  </a:extLst>
                </a:gridCol>
              </a:tblGrid>
              <a:tr h="579442">
                <a:tc>
                  <a:txBody>
                    <a:bodyPr/>
                    <a:lstStyle/>
                    <a:p>
                      <a:r>
                        <a:rPr lang="en-US" sz="1500" dirty="0" smtClean="0"/>
                        <a:t>SonarQube</a:t>
                      </a:r>
                      <a:r>
                        <a:rPr lang="en-US" sz="1500" baseline="0" dirty="0" smtClean="0"/>
                        <a:t> Community Edition</a:t>
                      </a:r>
                      <a:endParaRPr lang="en-US" sz="1500" dirty="0"/>
                    </a:p>
                  </a:txBody>
                  <a:tcPr/>
                </a:tc>
                <a:tc>
                  <a:txBody>
                    <a:bodyPr/>
                    <a:lstStyle/>
                    <a:p>
                      <a:r>
                        <a:rPr lang="en-US" sz="1500" dirty="0" smtClean="0"/>
                        <a:t>SonarQube Developer Edition</a:t>
                      </a:r>
                      <a:endParaRPr lang="en-US" sz="1500" dirty="0"/>
                    </a:p>
                  </a:txBody>
                  <a:tcPr/>
                </a:tc>
                <a:tc>
                  <a:txBody>
                    <a:bodyPr/>
                    <a:lstStyle/>
                    <a:p>
                      <a:r>
                        <a:rPr lang="en-US" sz="1500" dirty="0" smtClean="0"/>
                        <a:t>SonarQube</a:t>
                      </a:r>
                      <a:r>
                        <a:rPr lang="en-US" sz="1500" baseline="0" dirty="0" smtClean="0"/>
                        <a:t> Enterprise Edition</a:t>
                      </a:r>
                      <a:endParaRPr lang="en-US" sz="1500" dirty="0"/>
                    </a:p>
                  </a:txBody>
                  <a:tcPr/>
                </a:tc>
                <a:extLst>
                  <a:ext uri="{0D108BD9-81ED-4DB2-BD59-A6C34878D82A}">
                    <a16:rowId xmlns:a16="http://schemas.microsoft.com/office/drawing/2014/main" val="4288803812"/>
                  </a:ext>
                </a:extLst>
              </a:tr>
              <a:tr h="2958328">
                <a:tc>
                  <a:txBody>
                    <a:bodyPr/>
                    <a:lstStyle/>
                    <a:p>
                      <a:r>
                        <a:rPr lang="en-US" sz="1200" dirty="0" smtClean="0"/>
                        <a:t>Java</a:t>
                      </a:r>
                    </a:p>
                    <a:p>
                      <a:r>
                        <a:rPr lang="en-US" sz="1200" dirty="0" smtClean="0"/>
                        <a:t>JavaScript</a:t>
                      </a:r>
                    </a:p>
                    <a:p>
                      <a:r>
                        <a:rPr lang="en-US" sz="1200" dirty="0" smtClean="0"/>
                        <a:t>C#</a:t>
                      </a:r>
                    </a:p>
                    <a:p>
                      <a:r>
                        <a:rPr lang="en-US" sz="1200" dirty="0" smtClean="0"/>
                        <a:t>TypeScript</a:t>
                      </a:r>
                    </a:p>
                    <a:p>
                      <a:r>
                        <a:rPr lang="en-US" sz="1200" dirty="0" smtClean="0"/>
                        <a:t>Kotlin</a:t>
                      </a:r>
                    </a:p>
                    <a:p>
                      <a:r>
                        <a:rPr lang="en-US" sz="1200" dirty="0" smtClean="0"/>
                        <a:t>Ruby</a:t>
                      </a:r>
                    </a:p>
                    <a:p>
                      <a:r>
                        <a:rPr lang="en-US" sz="1200" dirty="0" smtClean="0"/>
                        <a:t>Go</a:t>
                      </a:r>
                    </a:p>
                    <a:p>
                      <a:r>
                        <a:rPr lang="en-US" sz="1200" dirty="0" smtClean="0"/>
                        <a:t>Scala</a:t>
                      </a:r>
                    </a:p>
                    <a:p>
                      <a:r>
                        <a:rPr lang="en-US" sz="1200" dirty="0" smtClean="0"/>
                        <a:t>Flex</a:t>
                      </a:r>
                    </a:p>
                    <a:p>
                      <a:r>
                        <a:rPr lang="en-US" sz="1200" dirty="0" smtClean="0"/>
                        <a:t>Python</a:t>
                      </a:r>
                    </a:p>
                    <a:p>
                      <a:r>
                        <a:rPr lang="en-US" sz="1200" dirty="0" smtClean="0"/>
                        <a:t>PHP</a:t>
                      </a:r>
                    </a:p>
                    <a:p>
                      <a:r>
                        <a:rPr lang="en-US" sz="1200" dirty="0" smtClean="0"/>
                        <a:t>HTML</a:t>
                      </a:r>
                    </a:p>
                    <a:p>
                      <a:r>
                        <a:rPr lang="en-US" sz="1200" dirty="0" smtClean="0"/>
                        <a:t>CSS</a:t>
                      </a:r>
                    </a:p>
                    <a:p>
                      <a:r>
                        <a:rPr lang="en-US" sz="1200" dirty="0" smtClean="0"/>
                        <a:t>XML</a:t>
                      </a:r>
                    </a:p>
                    <a:p>
                      <a:r>
                        <a:rPr lang="en-US" sz="1200" dirty="0" smtClean="0"/>
                        <a:t>VB.NET</a:t>
                      </a:r>
                      <a:endParaRPr lang="en-US" sz="1200" dirty="0"/>
                    </a:p>
                  </a:txBody>
                  <a:tcPr/>
                </a:tc>
                <a:tc>
                  <a:txBody>
                    <a:bodyPr/>
                    <a:lstStyle/>
                    <a:p>
                      <a:r>
                        <a:rPr lang="en-US" sz="1200" dirty="0" smtClean="0"/>
                        <a:t>ABAP</a:t>
                      </a:r>
                    </a:p>
                    <a:p>
                      <a:r>
                        <a:rPr lang="en-US" sz="1200" dirty="0" smtClean="0"/>
                        <a:t>C</a:t>
                      </a:r>
                    </a:p>
                    <a:p>
                      <a:r>
                        <a:rPr lang="en-US" sz="1200" dirty="0" smtClean="0"/>
                        <a:t>C++</a:t>
                      </a:r>
                    </a:p>
                    <a:p>
                      <a:r>
                        <a:rPr lang="en-US" sz="1200" dirty="0" smtClean="0"/>
                        <a:t>Objective-C</a:t>
                      </a:r>
                    </a:p>
                    <a:p>
                      <a:r>
                        <a:rPr lang="en-US" sz="1200" dirty="0" smtClean="0"/>
                        <a:t>PL/SQL</a:t>
                      </a:r>
                    </a:p>
                    <a:p>
                      <a:r>
                        <a:rPr lang="en-US" sz="1200" dirty="0" smtClean="0"/>
                        <a:t>Swift</a:t>
                      </a:r>
                    </a:p>
                    <a:p>
                      <a:r>
                        <a:rPr lang="en-US" sz="1200" dirty="0" smtClean="0"/>
                        <a:t>TSQL</a:t>
                      </a:r>
                    </a:p>
                    <a:p>
                      <a:endParaRPr lang="en-US" sz="1200" dirty="0" smtClean="0"/>
                    </a:p>
                    <a:p>
                      <a:r>
                        <a:rPr lang="en-US" sz="1200" b="1" u="sng" dirty="0" smtClean="0"/>
                        <a:t>Note: </a:t>
                      </a:r>
                      <a:r>
                        <a:rPr lang="en-US" sz="1200" dirty="0" smtClean="0"/>
                        <a:t>All Languages from Community Edition including</a:t>
                      </a:r>
                      <a:r>
                        <a:rPr lang="en-US" sz="1200" baseline="0" dirty="0" smtClean="0"/>
                        <a:t> the above mentioned Languages Supported</a:t>
                      </a:r>
                      <a:endParaRPr lang="en-US" sz="1200" dirty="0"/>
                    </a:p>
                  </a:txBody>
                  <a:tcPr/>
                </a:tc>
                <a:tc>
                  <a:txBody>
                    <a:bodyPr/>
                    <a:lstStyle/>
                    <a:p>
                      <a:r>
                        <a:rPr lang="en-US" sz="1200" dirty="0" smtClean="0"/>
                        <a:t>Apex</a:t>
                      </a:r>
                    </a:p>
                    <a:p>
                      <a:r>
                        <a:rPr lang="en-US" sz="1200" dirty="0" smtClean="0"/>
                        <a:t>COBOL</a:t>
                      </a:r>
                    </a:p>
                    <a:p>
                      <a:r>
                        <a:rPr lang="en-US" sz="1200" dirty="0" smtClean="0"/>
                        <a:t>PLI</a:t>
                      </a:r>
                    </a:p>
                    <a:p>
                      <a:r>
                        <a:rPr lang="en-US" sz="1200" dirty="0" smtClean="0"/>
                        <a:t>RPG</a:t>
                      </a:r>
                    </a:p>
                    <a:p>
                      <a:r>
                        <a:rPr lang="en-US" sz="1200" dirty="0" smtClean="0"/>
                        <a:t>VB6</a:t>
                      </a:r>
                    </a:p>
                    <a:p>
                      <a:endParaRPr lang="en-US" sz="1200" dirty="0" smtClean="0"/>
                    </a:p>
                    <a:p>
                      <a:endParaRPr lang="en-US" sz="1200" dirty="0" smtClean="0"/>
                    </a:p>
                    <a:p>
                      <a:endParaRPr lang="en-US" sz="1200" dirty="0" smtClean="0"/>
                    </a:p>
                    <a:p>
                      <a:pPr marL="0" marR="0" lvl="0" indent="0" algn="l" defTabSz="914378" rtl="0" eaLnBrk="1" fontAlgn="auto" latinLnBrk="0" hangingPunct="1">
                        <a:lnSpc>
                          <a:spcPct val="100000"/>
                        </a:lnSpc>
                        <a:spcBef>
                          <a:spcPts val="0"/>
                        </a:spcBef>
                        <a:spcAft>
                          <a:spcPts val="0"/>
                        </a:spcAft>
                        <a:buClrTx/>
                        <a:buSzTx/>
                        <a:buFontTx/>
                        <a:buNone/>
                        <a:tabLst/>
                        <a:defRPr/>
                      </a:pPr>
                      <a:r>
                        <a:rPr lang="en-US" sz="1200" b="1" u="sng" dirty="0" smtClean="0"/>
                        <a:t>Note: </a:t>
                      </a:r>
                      <a:r>
                        <a:rPr lang="en-US" sz="1200" dirty="0" smtClean="0"/>
                        <a:t>All Languages from Developer Edition including</a:t>
                      </a:r>
                      <a:r>
                        <a:rPr lang="en-US" sz="1200" baseline="0" dirty="0" smtClean="0"/>
                        <a:t> the above mentioned Languages Supported</a:t>
                      </a:r>
                      <a:endParaRPr lang="en-US" sz="1200" dirty="0" smtClean="0"/>
                    </a:p>
                    <a:p>
                      <a:endParaRPr lang="en-US" sz="1200" dirty="0"/>
                    </a:p>
                  </a:txBody>
                  <a:tcPr/>
                </a:tc>
                <a:extLst>
                  <a:ext uri="{0D108BD9-81ED-4DB2-BD59-A6C34878D82A}">
                    <a16:rowId xmlns:a16="http://schemas.microsoft.com/office/drawing/2014/main" val="810146098"/>
                  </a:ext>
                </a:extLst>
              </a:tr>
            </a:tbl>
          </a:graphicData>
        </a:graphic>
      </p:graphicFrame>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8</a:t>
            </a:fld>
            <a:endParaRPr lang="en-US" dirty="0"/>
          </a:p>
        </p:txBody>
      </p:sp>
    </p:spTree>
    <p:extLst>
      <p:ext uri="{BB962C8B-B14F-4D97-AF65-F5344CB8AC3E}">
        <p14:creationId xmlns:p14="http://schemas.microsoft.com/office/powerpoint/2010/main" val="212138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SonarScanner Overview</a:t>
            </a:r>
            <a:endParaRPr lang="en-US" dirty="0"/>
          </a:p>
        </p:txBody>
      </p:sp>
      <p:sp>
        <p:nvSpPr>
          <p:cNvPr id="3" name="Content Placeholder 2"/>
          <p:cNvSpPr>
            <a:spLocks noGrp="1"/>
          </p:cNvSpPr>
          <p:nvPr>
            <p:ph sz="quarter" idx="13"/>
          </p:nvPr>
        </p:nvSpPr>
        <p:spPr>
          <a:xfrm>
            <a:off x="381000" y="778591"/>
            <a:ext cx="8417052" cy="3813074"/>
          </a:xfrm>
        </p:spPr>
        <p:txBody>
          <a:bodyPr>
            <a:normAutofit fontScale="70000" lnSpcReduction="20000"/>
          </a:bodyPr>
          <a:lstStyle/>
          <a:p>
            <a:r>
              <a:rPr lang="en-US" dirty="0"/>
              <a:t>Once the SonarQube platform has been installed, you're ready to install a scanner and begin creating projects. To do that, you must install and configure the scanner that is most appropriate for your </a:t>
            </a:r>
            <a:r>
              <a:rPr lang="en-US" dirty="0" smtClean="0"/>
              <a:t>needs.</a:t>
            </a:r>
          </a:p>
          <a:p>
            <a:endParaRPr lang="en-US" dirty="0"/>
          </a:p>
          <a:p>
            <a:r>
              <a:rPr lang="en-US" dirty="0" smtClean="0"/>
              <a:t>SonarScanner connects to the SonarQube server to get the corresponding Quality Profiles &amp; Analyzers specific to the Technology to run the Analysis for the corresponding Project.</a:t>
            </a:r>
          </a:p>
          <a:p>
            <a:endParaRPr lang="en-US" dirty="0"/>
          </a:p>
          <a:p>
            <a:r>
              <a:rPr lang="en-US" dirty="0" smtClean="0"/>
              <a:t>There are several SonarScanners available for various Build/CI tools, they are </a:t>
            </a:r>
          </a:p>
          <a:p>
            <a:endParaRPr lang="en-US" dirty="0" smtClean="0"/>
          </a:p>
          <a:p>
            <a:pPr marL="285750" indent="-285750">
              <a:buFont typeface="Arial" panose="020B0604020202020204" pitchFamily="34" charset="0"/>
              <a:buChar char="•"/>
            </a:pPr>
            <a:r>
              <a:rPr lang="en-US" dirty="0" smtClean="0"/>
              <a:t>SonarScanner for CLI </a:t>
            </a:r>
          </a:p>
          <a:p>
            <a:pPr marL="285750" indent="-285750">
              <a:buFont typeface="Arial" panose="020B0604020202020204" pitchFamily="34" charset="0"/>
              <a:buChar char="•"/>
            </a:pPr>
            <a:r>
              <a:rPr lang="en-US" dirty="0" smtClean="0"/>
              <a:t>SonarScanner for Ant</a:t>
            </a:r>
          </a:p>
          <a:p>
            <a:pPr marL="285750" indent="-285750">
              <a:buFont typeface="Arial" panose="020B0604020202020204" pitchFamily="34" charset="0"/>
              <a:buChar char="•"/>
            </a:pPr>
            <a:r>
              <a:rPr lang="en-US" dirty="0" smtClean="0"/>
              <a:t>SonarScanner for Gradle</a:t>
            </a:r>
          </a:p>
          <a:p>
            <a:pPr marL="285750" indent="-285750">
              <a:buFont typeface="Arial" panose="020B0604020202020204" pitchFamily="34" charset="0"/>
              <a:buChar char="•"/>
            </a:pPr>
            <a:r>
              <a:rPr lang="en-US" dirty="0" smtClean="0"/>
              <a:t>SonarScanner for Maven</a:t>
            </a:r>
          </a:p>
          <a:p>
            <a:pPr marL="285750" indent="-285750">
              <a:buFont typeface="Arial" panose="020B0604020202020204" pitchFamily="34" charset="0"/>
              <a:buChar char="•"/>
            </a:pPr>
            <a:r>
              <a:rPr lang="en-US" dirty="0" smtClean="0"/>
              <a:t>SonarScanner for MSBuild</a:t>
            </a:r>
          </a:p>
          <a:p>
            <a:pPr marL="285750" indent="-285750">
              <a:buFont typeface="Arial" panose="020B0604020202020204" pitchFamily="34" charset="0"/>
              <a:buChar char="•"/>
            </a:pPr>
            <a:r>
              <a:rPr lang="en-US" dirty="0" smtClean="0"/>
              <a:t>SonarScanner for Jenkins</a:t>
            </a:r>
          </a:p>
          <a:p>
            <a:pPr marL="285750" indent="-285750">
              <a:buFont typeface="Arial" panose="020B0604020202020204" pitchFamily="34" charset="0"/>
              <a:buChar char="•"/>
            </a:pPr>
            <a:r>
              <a:rPr lang="en-US" dirty="0" smtClean="0"/>
              <a:t>SonarScanner for Azure DevOps</a:t>
            </a:r>
            <a:br>
              <a:rPr lang="en-US" dirty="0" smtClean="0"/>
            </a:br>
            <a:endParaRPr lang="en-US" dirty="0" smtClean="0"/>
          </a:p>
          <a:p>
            <a:r>
              <a:rPr lang="en-US" b="1" u="sng" dirty="0" smtClean="0">
                <a:solidFill>
                  <a:schemeClr val="tx2"/>
                </a:solidFill>
              </a:rPr>
              <a:t>Note:</a:t>
            </a:r>
            <a:r>
              <a:rPr lang="en-US" dirty="0" smtClean="0">
                <a:solidFill>
                  <a:schemeClr val="tx2"/>
                </a:solidFill>
              </a:rPr>
              <a:t> In this Training we will explore the SonarScanner CLI version.</a:t>
            </a:r>
            <a:endParaRPr lang="en-US" dirty="0">
              <a:solidFill>
                <a:schemeClr val="tx2"/>
              </a:solidFill>
            </a:endParaRPr>
          </a:p>
          <a:p>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9</a:t>
            </a:fld>
            <a:endParaRPr lang="en-US" dirty="0"/>
          </a:p>
        </p:txBody>
      </p:sp>
    </p:spTree>
    <p:extLst>
      <p:ext uri="{BB962C8B-B14F-4D97-AF65-F5344CB8AC3E}">
        <p14:creationId xmlns:p14="http://schemas.microsoft.com/office/powerpoint/2010/main" val="3207030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emo Video" ma:contentTypeID="0x010100AAA3B9D1DB18404993EC050D414F68F800282D84F06CD65C40ACDD84C977B9968B" ma:contentTypeVersion="19" ma:contentTypeDescription="" ma:contentTypeScope="" ma:versionID="4f2ad0a98be17151ed3b67c4a21aabc1">
  <xsd:schema xmlns:xsd="http://www.w3.org/2001/XMLSchema" xmlns:xs="http://www.w3.org/2001/XMLSchema" xmlns:p="http://schemas.microsoft.com/office/2006/metadata/properties" xmlns:ns1="http://schemas.microsoft.com/sharepoint/v3" xmlns:ns2="3a98b63c-e4b6-4949-b066-c7278696d2a3" xmlns:ns3="8eee6e3a-f15c-45a4-a98e-64b2de71ed30" targetNamespace="http://schemas.microsoft.com/office/2006/metadata/properties" ma:root="true" ma:fieldsID="52c94421ba3c3cc65ff41308b8293474" ns1:_="" ns2:_="" ns3:_="">
    <xsd:import namespace="http://schemas.microsoft.com/sharepoint/v3"/>
    <xsd:import namespace="3a98b63c-e4b6-4949-b066-c7278696d2a3"/>
    <xsd:import namespace="8eee6e3a-f15c-45a4-a98e-64b2de71ed30"/>
    <xsd:element name="properties">
      <xsd:complexType>
        <xsd:sequence>
          <xsd:element name="documentManagement">
            <xsd:complexType>
              <xsd:all>
                <xsd:element ref="ns2:Asset_x0020_Owner"/>
                <xsd:element ref="ns2:Description_x0020_Of_x0020_The_x0020_Asset" minOccurs="0"/>
                <xsd:element ref="ns2:Confidentiality"/>
                <xsd:element ref="ns2:Restriction"/>
                <xsd:element ref="ns2:ELC_x0020_Phase"/>
                <xsd:element ref="ns2:IsCertified"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minOccurs="0"/>
                <xsd:element ref="ns2:Approved_x0020_By" minOccurs="0"/>
                <xsd:element ref="ns2:Approved_x0020_Date" minOccurs="0"/>
                <xsd:element ref="ns2:Approvers" minOccurs="0"/>
                <xsd:element ref="ns2:Average_x0020_Criticality_x0020_Score" minOccurs="0"/>
                <xsd:element ref="ns2:Champions" minOccurs="0"/>
                <xsd:element ref="ns2:Contributors" minOccurs="0"/>
                <xsd:element ref="ns2:Criticality" minOccurs="0"/>
                <xsd:element ref="ns2:Developers" minOccurs="0"/>
                <xsd:element ref="ns2:Leadership" minOccurs="0"/>
                <xsd:element ref="ns2:Users" minOccurs="0"/>
                <xsd:element ref="ns2:Source_x0020_Name" minOccurs="0"/>
                <xsd:element ref="ns2:Last_x0020_Updated_x0020_By" minOccurs="0"/>
                <xsd:element ref="ns2:Rejected_x0020_Date" minOccurs="0"/>
                <xsd:element ref="ns2:TaxCatchAllLabel" minOccurs="0"/>
                <xsd:element ref="ns2:a5dea8e4894849ecb670363feb574b5c" minOccurs="0"/>
                <xsd:element ref="ns2:jb3c803b1b7d46f6b151d79f964b244d" minOccurs="0"/>
                <xsd:element ref="ns2:jf6c112928f14c30a6627f64d536a738" minOccurs="0"/>
                <xsd:element ref="ns2:TaxCatchAll" minOccurs="0"/>
                <xsd:element ref="ns3:ArchivalDate" minOccurs="0"/>
                <xsd:element ref="ns2:oe5c027bed2042d28c368accc2fa4ca6" minOccurs="0"/>
                <xsd:element ref="ns1:_dlc_ExpireDateSaved" minOccurs="0"/>
                <xsd:element ref="ns1:_dlc_ExpireDate" minOccurs="0"/>
                <xsd:element ref="ns1:_dlc_Exempt" minOccurs="0"/>
                <xsd:element ref="ns2:LessonsLearntlink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46" nillable="true" ma:displayName="Original Expiration Date" ma:hidden="true" ma:internalName="_dlc_ExpireDateSaved" ma:readOnly="true">
      <xsd:simpleType>
        <xsd:restriction base="dms:DateTime"/>
      </xsd:simpleType>
    </xsd:element>
    <xsd:element name="_dlc_ExpireDate" ma:index="47" nillable="true" ma:displayName="Expiration Date" ma:description="" ma:hidden="true" ma:indexed="true" ma:internalName="_dlc_ExpireDate" ma:readOnly="true">
      <xsd:simpleType>
        <xsd:restriction base="dms:DateTime"/>
      </xsd:simpleType>
    </xsd:element>
    <xsd:element name="_dlc_Exempt" ma:index="48"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98b63c-e4b6-4949-b066-c7278696d2a3" elementFormDefault="qualified">
    <xsd:import namespace="http://schemas.microsoft.com/office/2006/documentManagement/types"/>
    <xsd:import namespace="http://schemas.microsoft.com/office/infopath/2007/PartnerControls"/>
    <xsd:element name="Asset_x0020_Owner" ma:index="2" ma:displayName="Asset Owner"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Asset" ma:index="3" nillable="true" ma:displayName="Description Of The Asset" ma:internalName="Description_x0020_Of_x0020_The_x0020_Asset">
      <xsd:simpleType>
        <xsd:restriction base="dms:Note">
          <xsd:maxLength value="255"/>
        </xsd:restriction>
      </xsd:simpleType>
    </xsd:element>
    <xsd:element name="Confidentiality" ma:index="4"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Restriction" ma:index="5" ma:displayName="Restriction" ma:default="Shared with Enterprise" ma:description="DE Restricted – for documents that are specific to DE Team and can be viewed only by the DE Team.&#10;Shared with Enterprise -for documents that can be viewed by all Cognizant associates." ma:format="Dropdown" ma:internalName="Restriction">
      <xsd:simpleType>
        <xsd:restriction base="dms:Choice">
          <xsd:enumeration value="DE Restricted"/>
          <xsd:enumeration value="Shared with Enterprise"/>
        </xsd:restriction>
      </xsd:simpleType>
    </xsd:element>
    <xsd:element name="ELC_x0020_Phase" ma:index="6" ma:displayName="ELC Phase" ma:default="Pursuit" ma:format="Dropdown" ma:internalName="ELC_x0020_Phase">
      <xsd:simpleType>
        <xsd:restriction base="dms:Choice">
          <xsd:enumeration value="Pursuit"/>
          <xsd:enumeration value="Delivery"/>
        </xsd:restriction>
      </xsd:simpleType>
    </xsd:element>
    <xsd:element name="IsCertified" ma:index="11"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If_x0020_this_x0020_document_x0020_is_x0020_leaked_x002f_lost_x002c__x0020_could_x0020_there_x0020_be_x0020_loss_x0020_of_x0020_Cognizant_x0020_Trade_x0020_Secret_x0020__x002f__x0020_Patent_x0020_Protection_x003f_" ma:index="12"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3"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14"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15"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Approved_x0020_By" ma:index="16" nillable="true" ma:displayName="Approved By" ma:list="UserInfo" ma:SearchPeopleOnly="false"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17" nillable="true" ma:displayName="Approved Date" ma:format="DateTime" ma:internalName="Approved_x0020_Date">
      <xsd:simpleType>
        <xsd:restriction base="dms:DateTime"/>
      </xsd:simpleType>
    </xsd:element>
    <xsd:element name="Approvers" ma:index="18" nillable="true" ma:displayName="Approvers" ma:internalName="Approvers">
      <xsd:simpleType>
        <xsd:restriction base="dms:Text">
          <xsd:maxLength value="255"/>
        </xsd:restriction>
      </xsd:simpleType>
    </xsd:element>
    <xsd:element name="Average_x0020_Criticality_x0020_Score" ma:index="19" nillable="true" ma:displayName="Average Criticality Score" ma:decimals="2" ma:internalName="Average_x0020_Criticality_x0020_Score">
      <xsd:simpleType>
        <xsd:restriction base="dms:Number"/>
      </xsd:simpleType>
    </xsd:element>
    <xsd:element name="Champions" ma:index="20" nillable="true" ma:displayName="Champions" ma:internalName="Champions">
      <xsd:simpleType>
        <xsd:restriction base="dms:Text">
          <xsd:maxLength value="255"/>
        </xsd:restriction>
      </xsd:simpleType>
    </xsd:element>
    <xsd:element name="Contributors" ma:index="21" nillable="true" ma:displayName="Contributors" ma:internalName="Contributors">
      <xsd:simpleType>
        <xsd:restriction base="dms:Text">
          <xsd:maxLength value="255"/>
        </xsd:restriction>
      </xsd:simpleType>
    </xsd:element>
    <xsd:element name="Criticality" ma:index="22" nillable="true" ma:displayName="Criticality" ma:format="Dropdown" ma:internalName="Criticality">
      <xsd:simpleType>
        <xsd:restriction base="dms:Choice">
          <xsd:enumeration value="C1"/>
          <xsd:enumeration value="C2"/>
          <xsd:enumeration value="C3"/>
          <xsd:enumeration value="C4"/>
        </xsd:restriction>
      </xsd:simpleType>
    </xsd:element>
    <xsd:element name="Developers" ma:index="23" nillable="true" ma:displayName="Developers" ma:internalName="Developers">
      <xsd:simpleType>
        <xsd:restriction base="dms:Text">
          <xsd:maxLength value="255"/>
        </xsd:restriction>
      </xsd:simpleType>
    </xsd:element>
    <xsd:element name="Leadership" ma:index="24" nillable="true" ma:displayName="Leadership" ma:internalName="Leadership">
      <xsd:simpleType>
        <xsd:restriction base="dms:Text">
          <xsd:maxLength value="255"/>
        </xsd:restriction>
      </xsd:simpleType>
    </xsd:element>
    <xsd:element name="Users" ma:index="25" nillable="true" ma:displayName="Users" ma:internalName="Users">
      <xsd:simpleType>
        <xsd:restriction base="dms:Text">
          <xsd:maxLength value="255"/>
        </xsd:restriction>
      </xsd:simpleType>
    </xsd:element>
    <xsd:element name="Source_x0020_Name" ma:index="26" nillable="true" ma:displayName="Source Name" ma:internalName="Source_x0020_Name">
      <xsd:simpleType>
        <xsd:restriction base="dms:Text">
          <xsd:maxLength value="255"/>
        </xsd:restriction>
      </xsd:simpleType>
    </xsd:element>
    <xsd:element name="Last_x0020_Updated_x0020_By" ma:index="32"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33" nillable="true" ma:displayName="Rejected Date" ma:format="DateTime" ma:internalName="Rejected_x0020_Date">
      <xsd:simpleType>
        <xsd:restriction base="dms:DateTime"/>
      </xsd:simpleType>
    </xsd:element>
    <xsd:element name="TaxCatchAllLabel" ma:index="34" nillable="true" ma:displayName="Taxonomy Catch All Column1" ma:hidden="true" ma:list="{3a54751c-40fd-4efe-aae9-51a0e0082dac}" ma:internalName="TaxCatchAllLabel" ma:readOnly="true" ma:showField="CatchAllDataLabel"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a5dea8e4894849ecb670363feb574b5c" ma:index="35" nillable="true" ma:taxonomy="true" ma:internalName="a5dea8e4894849ecb670363feb574b5c" ma:taxonomyFieldName="Initiative_x002F_Charter" ma:displayName="Initiative/Charter" ma:default="" ma:fieldId="{a5dea8e4-8948-49ec-b670-363feb574b5c}" ma:taxonomyMulti="true" ma:sspId="da2a8d6e-eaef-4067-bfde-2a78757b0a8e" ma:termSetId="656f4df8-f00f-4873-a99e-062d84052ad1" ma:anchorId="00000000-0000-0000-0000-000000000000" ma:open="false" ma:isKeyword="false">
      <xsd:complexType>
        <xsd:sequence>
          <xsd:element ref="pc:Terms" minOccurs="0" maxOccurs="1"/>
        </xsd:sequence>
      </xsd:complexType>
    </xsd:element>
    <xsd:element name="jb3c803b1b7d46f6b151d79f964b244d" ma:index="37" nillable="true" ma:taxonomy="true" ma:internalName="jb3c803b1b7d46f6b151d79f964b244d" ma:taxonomyFieldName="BU_x0020_or_x0020_Practice" ma:displayName="BU or Practice" ma:default="" ma:fieldId="{3b3c803b-1b7d-46f6-b151-d79f964b244d}" ma:taxonomyMulti="true" ma:sspId="da2a8d6e-eaef-4067-bfde-2a78757b0a8e" ma:termSetId="6620a2eb-6647-4854-9b86-6ff7be128d1f" ma:anchorId="00000000-0000-0000-0000-000000000000" ma:open="false" ma:isKeyword="false">
      <xsd:complexType>
        <xsd:sequence>
          <xsd:element ref="pc:Terms" minOccurs="0" maxOccurs="1"/>
        </xsd:sequence>
      </xsd:complexType>
    </xsd:element>
    <xsd:element name="jf6c112928f14c30a6627f64d536a738" ma:index="41" ma:taxonomy="true" ma:internalName="jf6c112928f14c30a6627f64d536a738" ma:taxonomyFieldName="Tower" ma:displayName="Tower" ma:readOnly="false" ma:default="" ma:fieldId="{3f6c1129-28f1-4c30-a662-7f64d536a738}" ma:taxonomyMulti="true" ma:sspId="da2a8d6e-eaef-4067-bfde-2a78757b0a8e" ma:termSetId="ae5e7742-2b6c-40af-86cc-f92ac5e46997" ma:anchorId="00000000-0000-0000-0000-000000000000" ma:open="false" ma:isKeyword="false">
      <xsd:complexType>
        <xsd:sequence>
          <xsd:element ref="pc:Terms" minOccurs="0" maxOccurs="1"/>
        </xsd:sequence>
      </xsd:complexType>
    </xsd:element>
    <xsd:element name="TaxCatchAll" ma:index="42" nillable="true" ma:displayName="Taxonomy Catch All Column" ma:hidden="true" ma:list="{3a54751c-40fd-4efe-aae9-51a0e0082dac}" ma:internalName="TaxCatchAll" ma:showField="CatchAllData"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oe5c027bed2042d28c368accc2fa4ca6" ma:index="44" nillable="true" ma:taxonomy="true" ma:internalName="oe5c027bed2042d28c368accc2fa4ca6" ma:taxonomyFieldName="Video_x0020_Category" ma:displayName="Video Category" ma:default="" ma:fieldId="{8e5c027b-ed20-42d2-8c36-8accc2fa4ca6}" ma:taxonomyMulti="true" ma:sspId="da2a8d6e-eaef-4067-bfde-2a78757b0a8e" ma:termSetId="d4708a0d-d296-4b00-82cd-c0292fba8a28" ma:anchorId="00000000-0000-0000-0000-000000000000" ma:open="false" ma:isKeyword="false">
      <xsd:complexType>
        <xsd:sequence>
          <xsd:element ref="pc:Terms" minOccurs="0" maxOccurs="1"/>
        </xsd:sequence>
      </xsd:complexType>
    </xsd:element>
    <xsd:element name="LessonsLearntlinkUrl" ma:index="50" nillable="true" ma:displayName="LessonsLearntlinkUrl" ma:internalName="LessonsLearntlinkUr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e6e3a-f15c-45a4-a98e-64b2de71ed30" elementFormDefault="qualified">
    <xsd:import namespace="http://schemas.microsoft.com/office/2006/documentManagement/types"/>
    <xsd:import namespace="http://schemas.microsoft.com/office/infopath/2007/PartnerControls"/>
    <xsd:element name="ArchivalDate" ma:index="43" nillable="true" ma:displayName="ArchivalDate" ma:format="DateOnly" ma:hidden="true" ma:internalName="ArchivalDate" ma:readOnly="fal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5"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riticality xmlns="3a98b63c-e4b6-4949-b066-c7278696d2a3">C3</Criticality>
    <TaxCatchAll xmlns="3a98b63c-e4b6-4949-b066-c7278696d2a3">
      <Value>14</Value>
    </TaxCatchAll>
    <IsCertified xmlns="3a98b63c-e4b6-4949-b066-c7278696d2a3">No</IsCertified>
    <Approved_x0020_Date xmlns="3a98b63c-e4b6-4949-b066-c7278696d2a3">2020-03-03T09:21:19+00:00</Approved_x0020_Date>
    <If_x0020_this_x0020_document_x0020_is_x0020_leaked_x002f_lost_x002c__x0020_could_x0020_there_x0020_be_x0020_loss_x0020_of_x0020_Cognizant_x0020_Trade_x0020_Secret_x0020__x002f__x0020_Patent_x0020_Protection_x003f_ xmlns="3a98b63c-e4b6-4949-b066-c7278696d2a3">Little or No Chance</If_x0020_this_x0020_document_x0020_is_x0020_leaked_x002f_lost_x002c__x0020_could_x0020_there_x0020_be_x0020_loss_x0020_of_x0020_Cognizant_x0020_Trade_x0020_Secret_x0020__x002f__x0020_Patent_x0020_Protection_x003f_>
    <Terms_x0020__x0026__x0020_Conditions xmlns="3a98b63c-e4b6-4949-b066-c7278696d2a3">
      <Value>I hereby confirm that this document does not contain any Cognizant/Customer confidential content and has been shared only with the appropriate audience.</Value>
    </Terms_x0020__x0026__x0020_Conditions>
    <Approved_x0020_By xmlns="3a98b63c-e4b6-4949-b066-c7278696d2a3">
      <UserInfo>
        <DisplayName>Mohan, Vijay (Cognizant)</DisplayName>
        <AccountId>276</AccountId>
        <AccountType/>
      </UserInfo>
    </Approved_x0020_By>
    <Approvers xmlns="3a98b63c-e4b6-4949-b066-c7278696d2a3">DE_Approvers</Approvers>
    <Rejected_x0020_Date xmlns="3a98b63c-e4b6-4949-b066-c7278696d2a3" xsi:nil="true"/>
    <ArchivalDate xmlns="8eee6e3a-f15c-45a4-a98e-64b2de71ed30" xsi:nil="true"/>
    <Leadership xmlns="3a98b63c-e4b6-4949-b066-c7278696d2a3">DE_Leadership</Leadership>
    <Last_x0020_Updated_x0020_By xmlns="3a98b63c-e4b6-4949-b066-c7278696d2a3">
      <UserInfo>
        <DisplayName>Sabapathi, Anitha (Cognizant)</DisplayName>
        <AccountId>30049</AccountId>
        <AccountType/>
      </UserInfo>
    </Last_x0020_Updated_x0020_By>
    <oe5c027bed2042d28c368accc2fa4ca6 xmlns="3a98b63c-e4b6-4949-b066-c7278696d2a3">
      <Terms xmlns="http://schemas.microsoft.com/office/infopath/2007/PartnerControls"/>
    </oe5c027bed2042d28c368accc2fa4ca6>
    <Description_x0020_Of_x0020_The_x0020_Asset xmlns="3a98b63c-e4b6-4949-b066-c7278696d2a3">2020 PowerPoint Template </Description_x0020_Of_x0020_The_x0020_Asset>
    <Average_x0020_Criticality_x0020_Score xmlns="3a98b63c-e4b6-4949-b066-c7278696d2a3">0</Average_x0020_Criticality_x0020_Score>
    <Contributors xmlns="3a98b63c-e4b6-4949-b066-c7278696d2a3">DE_Contributors</Contributors>
    <Developers xmlns="3a98b63c-e4b6-4949-b066-c7278696d2a3">DE_Developers</Developers>
    <Will_x0020_our_x0020_competitors_x0020_be_x0020_interested_x0020_in_x0020_acquiring_x0020_the_x0020_information_x0020_shared_x0020_in_x0020_this_x0020_document_x003f_ xmlns="3a98b63c-e4b6-4949-b066-c7278696d2a3">Little or No Chance</Will_x0020_our_x0020_competitors_x0020_be_x0020_interested_x0020_in_x0020_acquiring_x0020_the_x0020_information_x0020_shared_x0020_in_x0020_this_x0020_document_x003f_>
    <ELC_x0020_Phase xmlns="3a98b63c-e4b6-4949-b066-c7278696d2a3">Delivery</ELC_x0020_Phase>
    <Restriction xmlns="3a98b63c-e4b6-4949-b066-c7278696d2a3">Shared with Enterprise</Restriction>
    <Users xmlns="3a98b63c-e4b6-4949-b066-c7278696d2a3">DE_Users</Users>
    <Source_x0020_Name xmlns="3a98b63c-e4b6-4949-b066-c7278696d2a3">DE</Source_x0020_Name>
    <If_x0020_this_x0020_document_x0020_is_x0020_leaked_x002f_lost_x002c__x0020_could_x0020_there_x0020_be_x0020_loss_x0020_of_x0020_sales_x0020_or_x0020_customer_x0020_confidence_x003f_ xmlns="3a98b63c-e4b6-4949-b066-c7278696d2a3">Little or No Chance</If_x0020_this_x0020_document_x0020_is_x0020_leaked_x002f_lost_x002c__x0020_could_x0020_there_x0020_be_x0020_loss_x0020_of_x0020_sales_x0020_or_x0020_customer_x0020_confidence_x003f_>
    <a5dea8e4894849ecb670363feb574b5c xmlns="3a98b63c-e4b6-4949-b066-c7278696d2a3">
      <Terms xmlns="http://schemas.microsoft.com/office/infopath/2007/PartnerControls"/>
    </a5dea8e4894849ecb670363feb574b5c>
    <Asset_x0020_Owner xmlns="3a98b63c-e4b6-4949-b066-c7278696d2a3">
      <UserInfo>
        <DisplayName>i:0#.w|cts\583359</DisplayName>
        <AccountId>30049</AccountId>
        <AccountType/>
      </UserInfo>
    </Asset_x0020_Owner>
    <Champions xmlns="3a98b63c-e4b6-4949-b066-c7278696d2a3">DE_Champions</Champions>
    <jb3c803b1b7d46f6b151d79f964b244d xmlns="3a98b63c-e4b6-4949-b066-c7278696d2a3">
      <Terms xmlns="http://schemas.microsoft.com/office/infopath/2007/PartnerControls"/>
    </jb3c803b1b7d46f6b151d79f964b244d>
    <jf6c112928f14c30a6627f64d536a738 xmlns="3a98b63c-e4b6-4949-b066-c7278696d2a3">
      <Terms xmlns="http://schemas.microsoft.com/office/infopath/2007/PartnerControls">
        <TermInfo xmlns="http://schemas.microsoft.com/office/infopath/2007/PartnerControls">
          <TermName xmlns="http://schemas.microsoft.com/office/infopath/2007/PartnerControls">DE</TermName>
          <TermId xmlns="http://schemas.microsoft.com/office/infopath/2007/PartnerControls">fe4b05a8-bea3-4973-a9cb-254853996c0a</TermId>
        </TermInfo>
      </Terms>
    </jf6c112928f14c30a6627f64d536a738>
    <Confidentiality xmlns="3a98b63c-e4b6-4949-b066-c7278696d2a3">Cognizant Confidential</Confidentiality>
    <LessonsLearntlinkUrl xmlns="3a98b63c-e4b6-4949-b066-c7278696d2a3" xsi:nil="true"/>
  </documentManagement>
</p:properties>
</file>

<file path=customXml/itemProps1.xml><?xml version="1.0" encoding="utf-8"?>
<ds:datastoreItem xmlns:ds="http://schemas.openxmlformats.org/officeDocument/2006/customXml" ds:itemID="{1CB683CF-7DFD-4974-9672-9F63D2D5A38C}">
  <ds:schemaRefs>
    <ds:schemaRef ds:uri="http://schemas.microsoft.com/sharepoint/v3/contenttype/forms"/>
  </ds:schemaRefs>
</ds:datastoreItem>
</file>

<file path=customXml/itemProps2.xml><?xml version="1.0" encoding="utf-8"?>
<ds:datastoreItem xmlns:ds="http://schemas.openxmlformats.org/officeDocument/2006/customXml" ds:itemID="{BBA3C90F-A370-4ED6-998F-FF76DC61D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8b63c-e4b6-4949-b066-c7278696d2a3"/>
    <ds:schemaRef ds:uri="8eee6e3a-f15c-45a4-a98e-64b2de71ed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421221-6257-44B8-A0C2-D26A1BFC5168}">
  <ds:schemaRefs>
    <ds:schemaRef ds:uri="http://purl.org/dc/terms/"/>
    <ds:schemaRef ds:uri="http://purl.org/dc/elements/1.1/"/>
    <ds:schemaRef ds:uri="http://schemas.openxmlformats.org/package/2006/metadata/core-properties"/>
    <ds:schemaRef ds:uri="3a98b63c-e4b6-4949-b066-c7278696d2a3"/>
    <ds:schemaRef ds:uri="http://schemas.microsoft.com/office/2006/documentManagement/types"/>
    <ds:schemaRef ds:uri="http://purl.org/dc/dcmitype/"/>
    <ds:schemaRef ds:uri="http://schemas.microsoft.com/sharepoint/v3"/>
    <ds:schemaRef ds:uri="http://schemas.microsoft.com/office/infopath/2007/PartnerControls"/>
    <ds:schemaRef ds:uri="8eee6e3a-f15c-45a4-a98e-64b2de71ed30"/>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59718</TotalTime>
  <Words>4857</Words>
  <Application>Microsoft Office PowerPoint</Application>
  <PresentationFormat>On-screen Show (16:9)</PresentationFormat>
  <Paragraphs>624</Paragraphs>
  <Slides>43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Arial Regular</vt:lpstr>
      <vt:lpstr>Courier New</vt:lpstr>
      <vt:lpstr>Cognizantnewbrand</vt:lpstr>
      <vt:lpstr>SonarQube</vt:lpstr>
      <vt:lpstr>Agenda</vt:lpstr>
      <vt:lpstr>1. Static Code Analysis &amp; SAST</vt:lpstr>
      <vt:lpstr>2. Why Static Code Analysis?</vt:lpstr>
      <vt:lpstr>3. SonarSource S.A – History &amp; Background</vt:lpstr>
      <vt:lpstr>4. SonarQube Overview</vt:lpstr>
      <vt:lpstr>5.SonarQube – Various Editions Comparison</vt:lpstr>
      <vt:lpstr>6. SonarQube – Various Editions (Languages Supported)</vt:lpstr>
      <vt:lpstr>7. SonarScanner Overview</vt:lpstr>
      <vt:lpstr>8. SonarQube Setup</vt:lpstr>
      <vt:lpstr>8. SonarQube Setup – CONTD..</vt:lpstr>
      <vt:lpstr>8. SonarQube Setup – CONTD..</vt:lpstr>
      <vt:lpstr>9. SonarQube – Validating Setup</vt:lpstr>
      <vt:lpstr>10. SonarScanner Setup</vt:lpstr>
      <vt:lpstr>11. Use Case : Analyzing a Simple Java Project using SonarScanner</vt:lpstr>
      <vt:lpstr>11. Use Case : Analyzing a Simple Java Project using SonarScanner</vt:lpstr>
      <vt:lpstr>11. Use Case : Analyzing a Simple Java Project using SonarScanner</vt:lpstr>
      <vt:lpstr>12. SonarQube Capabilities</vt:lpstr>
      <vt:lpstr>12.SonarQube Capabilities – Metrics Indicators</vt:lpstr>
      <vt:lpstr>9.SonarQube Capabilities – Issue Investigation</vt:lpstr>
      <vt:lpstr>12.SonarQube Capabilities – Quality Rules &amp; Customization</vt:lpstr>
      <vt:lpstr>12.SonarQube Capabilities – Enforce Quality Gate</vt:lpstr>
      <vt:lpstr>12.SonarQube Capabilities – Project History</vt:lpstr>
      <vt:lpstr>12.SonarQube Capabilities – Administration &amp; Project Management</vt:lpstr>
      <vt:lpstr>12.SonarQube Capabilities – Continuous Code Inspection </vt:lpstr>
      <vt:lpstr>13. Use Case : Analyzing a Simple PHP Project using SonarScanner</vt:lpstr>
      <vt:lpstr>14. Use Case : Python, Flex &amp; PHP Analysis</vt:lpstr>
      <vt:lpstr>15. SonarQube – Reporting</vt:lpstr>
      <vt:lpstr>15. SonarQube – Reporting, CONTD..</vt:lpstr>
      <vt:lpstr>16.SonarQube - Benefits</vt:lpstr>
      <vt:lpstr>PowerPoint Presentation</vt:lpstr>
      <vt:lpstr>Deployment Requirements</vt:lpstr>
      <vt:lpstr>Deployment Requirements</vt:lpstr>
      <vt:lpstr>SonarQube Metrics</vt:lpstr>
      <vt:lpstr>SonarQube Metrics - Reliability</vt:lpstr>
      <vt:lpstr>SonarQube Metrics - Security</vt:lpstr>
      <vt:lpstr>SonarQube Metrics - Maintainability</vt:lpstr>
      <vt:lpstr>SonarQube Metrics – Tests &amp; Coverage</vt:lpstr>
      <vt:lpstr>SonarQube Metrics - Duplications</vt:lpstr>
      <vt:lpstr>SonarQube Metrics – Size</vt:lpstr>
      <vt:lpstr>SonarQube Metrics - Complexity</vt:lpstr>
      <vt:lpstr>SonarQube Metrics - Issues</vt:lpstr>
      <vt:lpstr>Thank You</vt:lpstr>
    </vt:vector>
  </TitlesOfParts>
  <Manager/>
  <Company>Cognizant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2020 - Presentation Template - New (March)</dc:title>
  <dc:subject/>
  <dc:creator>Engineering Excellence Team</dc:creator>
  <cp:keywords/>
  <dc:description/>
  <cp:lastModifiedBy>T S, Chethan (Cognizant)</cp:lastModifiedBy>
  <cp:revision>2928</cp:revision>
  <cp:lastPrinted>2020-02-12T20:07:34Z</cp:lastPrinted>
  <dcterms:created xsi:type="dcterms:W3CDTF">2018-08-01T04:55:58Z</dcterms:created>
  <dcterms:modified xsi:type="dcterms:W3CDTF">2020-07-02T13:02:21Z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0x010100AAA3B9D1DB18404993EC050D414F68F800282D84F06CD65C40ACDD84C977B9968B</vt:lpwstr>
  </property>
  <property fmtid="{D5CDD505-2E9C-101B-9397-08002B2CF9AE}" pid="3" name="_dlc_policyId">
    <vt:lpwstr>/org/DE/Repository</vt:lpwstr>
  </property>
  <property fmtid="{D5CDD505-2E9C-101B-9397-08002B2CF9AE}" pid="4" name="ItemRetentionFormula">
    <vt:lpwstr>&lt;formula id="Microsoft.Office.RecordsManagement.PolicyFeatures.Expiration.Formula.BuiltIn"&gt;&lt;number&gt;0&lt;/number&gt;&lt;property&gt;ArchivalDate&lt;/property&gt;&lt;propertyId&gt;00000000-0000-0000-0000-000000000000&lt;/propertyId&gt;&lt;period&gt;days&lt;/period&gt;&lt;/formula&gt;</vt:lpwstr>
  </property>
  <property fmtid="{D5CDD505-2E9C-101B-9397-08002B2CF9AE}" pid="5" name="Video Category">
    <vt:lpwstr/>
  </property>
  <property fmtid="{D5CDD505-2E9C-101B-9397-08002B2CF9AE}" pid="6" name="Initiative/Charter">
    <vt:lpwstr/>
  </property>
  <property fmtid="{D5CDD505-2E9C-101B-9397-08002B2CF9AE}" pid="7" name="Tower">
    <vt:lpwstr>14;#DE|fe4b05a8-bea3-4973-a9cb-254853996c0a</vt:lpwstr>
  </property>
  <property fmtid="{D5CDD505-2E9C-101B-9397-08002B2CF9AE}" pid="8" name="BU or Practice">
    <vt:lpwstr/>
  </property>
  <property fmtid="{D5CDD505-2E9C-101B-9397-08002B2CF9AE}" pid="9" name="WorkflowChangePath">
    <vt:lpwstr>3b643a02-9de9-4de3-8a28-9e3996ed85b1,4;3b643a02-9de9-4de3-8a28-9e3996ed85b1,4;3b643a02-9de9-4de3-8a28-9e3996ed85b1,4;3b643a02-9de9-4de3-8a28-9e3996ed85b1,5;3b643a02-9de9-4de3-8a28-9e3996ed85b1,5;3b643a02-9de9-4de3-8a28-9e3996ed85b1,6;</vt:lpwstr>
  </property>
</Properties>
</file>