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43.png"/><Relationship Id="rId8" Type="http://schemas.openxmlformats.org/officeDocument/2006/relationships/image" Target="../media/image44.png"/><Relationship Id="rId9" Type="http://schemas.openxmlformats.org/officeDocument/2006/relationships/image" Target="../media/image45.png"/><Relationship Id="rId10" Type="http://schemas.openxmlformats.org/officeDocument/2006/relationships/image" Target="../media/image46.png"/><Relationship Id="rId11" Type="http://schemas.openxmlformats.org/officeDocument/2006/relationships/image" Target="../media/image47.png"/><Relationship Id="rId12" Type="http://schemas.openxmlformats.org/officeDocument/2006/relationships/image" Target="../media/image4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2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103968">
                  <a:alpha val="95000"/>
                </a:srgbClr>
              </a:gs>
              <a:gs pos="100000">
                <a:srgbClr val="205493">
                  <a:alpha val="90000"/>
                </a:srgbClr>
              </a:gs>
            </a:gsLst>
            <a:lin scaled="0" ang="8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219169" y="1276350"/>
            <a:ext cx="9753356" cy="14668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lnSpc>
                <a:spcPts val="4940"/>
              </a:lnSpc>
              <a:spcBef>
                <a:spcPts val="0"/>
              </a:spcBef>
              <a:spcAft>
                <a:spcPts val="1950"/>
              </a:spcAft>
            </a:pPr>
            <a:r>
              <a:rPr sz="3827" b="1">
                <a:solidFill>
                  <a:srgbClr val="FFFFFF"/>
                </a:solidFill>
              </a:rPr>
              <a:t>Insurance Bordereaux Column Mapping: Model Comparison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81490" y="3028950"/>
            <a:ext cx="1428714" cy="38100"/>
          </a:xfrm>
          <a:prstGeom prst="rect">
            <a:avLst/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219169" y="3352800"/>
            <a:ext cx="9753356" cy="4000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lnSpc>
                <a:spcPts val="2730"/>
              </a:lnSpc>
              <a:spcBef>
                <a:spcPts val="0"/>
              </a:spcBef>
              <a:spcAft>
                <a:spcPts val="975"/>
              </a:spcAft>
            </a:pPr>
            <a:r>
              <a:rPr sz="1674" b="0">
                <a:solidFill>
                  <a:srgbClr val="E1F5FE"/>
                </a:solidFill>
              </a:rPr>
              <a:t>Analysis of Different Approaches for Column Mapping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169" y="3895724"/>
            <a:ext cx="9753356" cy="4000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lnSpc>
                <a:spcPts val="2730"/>
              </a:lnSpc>
              <a:spcBef>
                <a:spcPts val="0"/>
              </a:spcBef>
              <a:spcAft>
                <a:spcPts val="975"/>
              </a:spcAft>
            </a:pPr>
            <a:r>
              <a:rPr sz="1674" b="0">
                <a:solidFill>
                  <a:srgbClr val="E1F5FE"/>
                </a:solidFill>
              </a:rPr>
              <a:t>Performance Evaluation and Results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667133" y="4819650"/>
            <a:ext cx="761980" cy="761999"/>
          </a:xfrm>
          <a:prstGeom prst="roundRect">
            <a:avLst>
              <a:gd name="adj" fmla="val 50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4895727" y="5029200"/>
            <a:ext cx="304792" cy="3429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714857" y="4819650"/>
            <a:ext cx="761980" cy="761999"/>
          </a:xfrm>
          <a:prstGeom prst="roundRect">
            <a:avLst>
              <a:gd name="adj" fmla="val 50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5886302" y="5029200"/>
            <a:ext cx="428614" cy="342900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6762580" y="4819650"/>
            <a:ext cx="761980" cy="761999"/>
          </a:xfrm>
          <a:prstGeom prst="roundRect">
            <a:avLst>
              <a:gd name="adj" fmla="val 500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6972125" y="5029200"/>
            <a:ext cx="342891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952499"/>
          </a:xfrm>
          <a:prstGeom prst="rect">
            <a:avLst/>
          </a:prstGeom>
          <a:solidFill>
            <a:srgbClr val="1039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Production Solution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238249"/>
            <a:ext cx="10858228" cy="1209674"/>
          </a:xfrm>
          <a:prstGeom prst="roundRect">
            <a:avLst>
              <a:gd name="adj" fmla="val 1889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504950"/>
            <a:ext cx="666733" cy="666750"/>
          </a:xfrm>
          <a:prstGeom prst="roundRect">
            <a:avLst>
              <a:gd name="adj" fmla="val 5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00000"/>
          </a:blip>
          <a:stretch>
            <a:fillRect/>
          </a:stretch>
        </p:blipFill>
        <p:spPr>
          <a:xfrm>
            <a:off x="1085822" y="1695449"/>
            <a:ext cx="304792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9704" y="1476375"/>
            <a:ext cx="9477138" cy="4000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730"/>
              </a:lnSpc>
              <a:spcBef>
                <a:spcPts val="0"/>
              </a:spcBef>
              <a:spcAft>
                <a:spcPts val="325"/>
              </a:spcAft>
            </a:pPr>
            <a:r>
              <a:rPr sz="1674" b="1">
                <a:solidFill>
                  <a:srgbClr val="103968"/>
                </a:solidFill>
              </a:rPr>
              <a:t>Recommended Approach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04" y="1924049"/>
            <a:ext cx="9477138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Merged Embedding + Fuzzy Logic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2686050"/>
            <a:ext cx="5314817" cy="3886200"/>
          </a:xfrm>
          <a:prstGeom prst="roundRect">
            <a:avLst>
              <a:gd name="adj" fmla="val 5882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904852" y="292417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1085822" y="3086100"/>
            <a:ext cx="114297" cy="1524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523961" y="2990849"/>
            <a:ext cx="419089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03968"/>
                </a:solidFill>
              </a:rPr>
              <a:t>Why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904852" y="3619499"/>
            <a:ext cx="190495" cy="17145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09644" y="3590924"/>
            <a:ext cx="1200119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388E3C"/>
                </a:solidFill>
              </a:rPr>
              <a:t>100%</a:t>
            </a:r>
            <a:r>
              <a:rPr sz="1196" b="0">
                <a:solidFill>
                  <a:srgbClr val="555555"/>
                </a:solidFill>
              </a:rPr>
              <a:t> accuracy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904852" y="4048124"/>
            <a:ext cx="152396" cy="1714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171545" y="4019549"/>
            <a:ext cx="2876478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Handles </a:t>
            </a:r>
            <a:r>
              <a:rPr sz="1196" b="1">
                <a:solidFill>
                  <a:srgbClr val="1976D2"/>
                </a:solidFill>
              </a:rPr>
              <a:t>full range</a:t>
            </a:r>
            <a:r>
              <a:rPr sz="1196" b="0">
                <a:solidFill>
                  <a:srgbClr val="555555"/>
                </a:solidFill>
              </a:rPr>
              <a:t> of data variations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6">
            <a:alphaModFix amt="10000000000"/>
          </a:blip>
          <a:stretch>
            <a:fillRect/>
          </a:stretch>
        </p:blipFill>
        <p:spPr>
          <a:xfrm>
            <a:off x="904852" y="4476750"/>
            <a:ext cx="171445" cy="1714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90595" y="4448175"/>
            <a:ext cx="2457388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976D2"/>
                </a:solidFill>
              </a:rPr>
              <a:t>Robust</a:t>
            </a:r>
            <a:r>
              <a:rPr sz="1196" b="0">
                <a:solidFill>
                  <a:srgbClr val="555555"/>
                </a:solidFill>
              </a:rPr>
              <a:t> solution for production</a:t>
            </a:r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7">
            <a:alphaModFix amt="10000000000"/>
          </a:blip>
          <a:stretch>
            <a:fillRect/>
          </a:stretch>
        </p:blipFill>
        <p:spPr>
          <a:xfrm>
            <a:off x="904852" y="4905375"/>
            <a:ext cx="219069" cy="1714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238219" y="4876800"/>
            <a:ext cx="2038299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976D2"/>
                </a:solidFill>
              </a:rPr>
              <a:t>Zero</a:t>
            </a:r>
            <a:r>
              <a:rPr sz="1196" b="0">
                <a:solidFill>
                  <a:srgbClr val="555555"/>
                </a:solidFill>
              </a:rPr>
              <a:t> manual intervention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210144" y="2686050"/>
            <a:ext cx="5314817" cy="3886200"/>
          </a:xfrm>
          <a:prstGeom prst="roundRect">
            <a:avLst>
              <a:gd name="adj" fmla="val 5882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457788" y="292417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FFF3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8">
            <a:alphaModFix amt="10000000000"/>
          </a:blip>
          <a:stretch>
            <a:fillRect/>
          </a:stretch>
        </p:blipFill>
        <p:spPr>
          <a:xfrm>
            <a:off x="6591135" y="3086100"/>
            <a:ext cx="190495" cy="152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67373" y="2990849"/>
            <a:ext cx="3114597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03968"/>
                </a:solidFill>
              </a:rPr>
              <a:t>Implementation Considerations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9">
            <a:alphaModFix amt="10000000000"/>
          </a:blip>
          <a:stretch>
            <a:fillRect/>
          </a:stretch>
        </p:blipFill>
        <p:spPr>
          <a:xfrm>
            <a:off x="6457788" y="3619499"/>
            <a:ext cx="152396" cy="171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714957" y="3590924"/>
            <a:ext cx="3086022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Requires </a:t>
            </a:r>
            <a:r>
              <a:rPr sz="1196" b="1">
                <a:solidFill>
                  <a:srgbClr val="F57C00"/>
                </a:solidFill>
              </a:rPr>
              <a:t>both</a:t>
            </a:r>
            <a:r>
              <a:rPr sz="1196" b="0">
                <a:solidFill>
                  <a:srgbClr val="555555"/>
                </a:solidFill>
              </a:rPr>
              <a:t> embedding &amp; fuzzy logic</a:t>
            </a:r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0">
            <a:alphaModFix amt="10000000000"/>
          </a:blip>
          <a:stretch>
            <a:fillRect/>
          </a:stretch>
        </p:blipFill>
        <p:spPr>
          <a:xfrm>
            <a:off x="6457788" y="4048124"/>
            <a:ext cx="152396" cy="17145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6714957" y="4019549"/>
            <a:ext cx="3247943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Depends on </a:t>
            </a:r>
            <a:r>
              <a:rPr sz="1196" b="1">
                <a:solidFill>
                  <a:srgbClr val="F57C00"/>
                </a:solidFill>
              </a:rPr>
              <a:t>well-defined</a:t>
            </a:r>
            <a:r>
              <a:rPr sz="1196" b="0">
                <a:solidFill>
                  <a:srgbClr val="555555"/>
                </a:solidFill>
              </a:rPr>
              <a:t> schema aliases</a:t>
            </a:r>
          </a:p>
        </p:txBody>
      </p:sp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1">
            <a:alphaModFix amt="10000000000"/>
          </a:blip>
          <a:stretch>
            <a:fillRect/>
          </a:stretch>
        </p:blipFill>
        <p:spPr>
          <a:xfrm>
            <a:off x="6457788" y="4476750"/>
            <a:ext cx="171445" cy="17145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743531" y="4448175"/>
            <a:ext cx="2190695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57C00"/>
                </a:solidFill>
              </a:rPr>
              <a:t>Acceptable</a:t>
            </a:r>
            <a:r>
              <a:rPr sz="1196" b="0">
                <a:solidFill>
                  <a:srgbClr val="555555"/>
                </a:solidFill>
              </a:rPr>
              <a:t> processing time</a:t>
            </a:r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12">
            <a:alphaModFix amt="10000000000"/>
          </a:blip>
          <a:stretch>
            <a:fillRect/>
          </a:stretch>
        </p:blipFill>
        <p:spPr>
          <a:xfrm>
            <a:off x="6457788" y="4905375"/>
            <a:ext cx="171445" cy="17145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6743531" y="4876800"/>
            <a:ext cx="2581210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Scales for </a:t>
            </a:r>
            <a:r>
              <a:rPr sz="1196" b="1">
                <a:solidFill>
                  <a:srgbClr val="F57C00"/>
                </a:solidFill>
              </a:rPr>
              <a:t>production</a:t>
            </a:r>
            <a:r>
              <a:rPr sz="1196" b="0">
                <a:solidFill>
                  <a:srgbClr val="555555"/>
                </a:solidFill>
              </a:rPr>
              <a:t> workloads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952499"/>
          </a:xfrm>
          <a:prstGeom prst="rect">
            <a:avLst/>
          </a:prstGeom>
          <a:solidFill>
            <a:srgbClr val="1039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Implementation Roadmap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333500"/>
            <a:ext cx="5314817" cy="1457325"/>
          </a:xfrm>
          <a:prstGeom prst="roundRect">
            <a:avLst>
              <a:gd name="adj" fmla="val 1568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57162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04852" y="1571625"/>
            <a:ext cx="47623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71585" y="1571625"/>
            <a:ext cx="4171845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103968"/>
                </a:solidFill>
              </a:rPr>
              <a:t>Finalize Schema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1585" y="1981199"/>
            <a:ext cx="4171845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55555"/>
                </a:solidFill>
              </a:rPr>
              <a:t> Define </a:t>
            </a:r>
            <a:r>
              <a:rPr sz="1076" b="1">
                <a:solidFill>
                  <a:srgbClr val="1976D2"/>
                </a:solidFill>
              </a:rPr>
              <a:t>canonical columns</a:t>
            </a:r>
            <a:r>
              <a:rPr sz="1076" b="0">
                <a:solidFill>
                  <a:srgbClr val="555555"/>
                </a:solidFill>
              </a:rPr>
              <a:t> and create comprehensive </a:t>
            </a:r>
            <a:r>
              <a:rPr sz="1076" b="1">
                <a:solidFill>
                  <a:srgbClr val="1976D2"/>
                </a:solidFill>
              </a:rPr>
              <a:t>alias mappings</a:t>
            </a:r>
            <a:r>
              <a:rPr sz="1076" b="0">
                <a:solidFill>
                  <a:srgbClr val="555555"/>
                </a:solidFill>
              </a:rPr>
              <a:t> for all variations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210144" y="1333500"/>
            <a:ext cx="5314817" cy="1457325"/>
          </a:xfrm>
          <a:prstGeom prst="roundRect">
            <a:avLst>
              <a:gd name="adj" fmla="val 1568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6457788" y="157162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457788" y="1571625"/>
            <a:ext cx="47623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4521" y="1571625"/>
            <a:ext cx="4171845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103968"/>
                </a:solidFill>
              </a:rPr>
              <a:t>Implement Merged Logic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24521" y="1981199"/>
            <a:ext cx="4171845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55555"/>
                </a:solidFill>
              </a:rPr>
              <a:t> Deploy </a:t>
            </a:r>
            <a:r>
              <a:rPr sz="1076" b="1">
                <a:solidFill>
                  <a:srgbClr val="1976D2"/>
                </a:solidFill>
              </a:rPr>
              <a:t>embedding + fuzzy matching</a:t>
            </a:r>
            <a:r>
              <a:rPr sz="1076" b="0">
                <a:solidFill>
                  <a:srgbClr val="555555"/>
                </a:solidFill>
              </a:rPr>
              <a:t> solution in production environment with proper error handling 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6733" y="3028950"/>
            <a:ext cx="5314817" cy="1457325"/>
          </a:xfrm>
          <a:prstGeom prst="roundRect">
            <a:avLst>
              <a:gd name="adj" fmla="val 1568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904852" y="326707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904852" y="3267075"/>
            <a:ext cx="47623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71585" y="3267075"/>
            <a:ext cx="4171845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103968"/>
                </a:solidFill>
              </a:rPr>
              <a:t>Develop Monitoring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71585" y="3676649"/>
            <a:ext cx="4171845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55555"/>
                </a:solidFill>
              </a:rPr>
              <a:t> Create </a:t>
            </a:r>
            <a:r>
              <a:rPr sz="1076" b="1">
                <a:solidFill>
                  <a:srgbClr val="1976D2"/>
                </a:solidFill>
              </a:rPr>
              <a:t>dashboard</a:t>
            </a:r>
            <a:r>
              <a:rPr sz="1076" b="0">
                <a:solidFill>
                  <a:srgbClr val="555555"/>
                </a:solidFill>
              </a:rPr>
              <a:t> to track mapping accuracy, processing time, and system performance metrics 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210144" y="3028950"/>
            <a:ext cx="5314817" cy="1457325"/>
          </a:xfrm>
          <a:prstGeom prst="roundRect">
            <a:avLst>
              <a:gd name="adj" fmla="val 1568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6457788" y="326707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57788" y="3267075"/>
            <a:ext cx="47623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24521" y="3267075"/>
            <a:ext cx="4171845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103968"/>
                </a:solidFill>
              </a:rPr>
              <a:t>Create Feedback Loop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24521" y="3676649"/>
            <a:ext cx="4171845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55555"/>
                </a:solidFill>
              </a:rPr>
              <a:t> Implement </a:t>
            </a:r>
            <a:r>
              <a:rPr sz="1076" b="1">
                <a:solidFill>
                  <a:srgbClr val="1976D2"/>
                </a:solidFill>
              </a:rPr>
              <a:t>continuous improvement</a:t>
            </a:r>
            <a:r>
              <a:rPr sz="1076" b="0">
                <a:solidFill>
                  <a:srgbClr val="555555"/>
                </a:solidFill>
              </a:rPr>
              <a:t> process to collect corrections and enhance mapping rules 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66733" y="4714875"/>
            <a:ext cx="10858228" cy="1219200"/>
          </a:xfrm>
          <a:prstGeom prst="roundRect">
            <a:avLst>
              <a:gd name="adj" fmla="val 1875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904852" y="495299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1976D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904852" y="4952999"/>
            <a:ext cx="47623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71585" y="4952999"/>
            <a:ext cx="9715257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103968"/>
                </a:solidFill>
              </a:rPr>
              <a:t>Extend Capabilities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71585" y="5362575"/>
            <a:ext cx="971525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555555"/>
                </a:solidFill>
              </a:rPr>
              <a:t> Expand solution to handle </a:t>
            </a:r>
            <a:r>
              <a:rPr sz="1076" b="1">
                <a:solidFill>
                  <a:srgbClr val="1976D2"/>
                </a:solidFill>
              </a:rPr>
              <a:t>additional languages</a:t>
            </a:r>
            <a:r>
              <a:rPr sz="1076" b="0">
                <a:solidFill>
                  <a:srgbClr val="555555"/>
                </a:solidFill>
              </a:rPr>
              <a:t> and </a:t>
            </a:r>
            <a:r>
              <a:rPr sz="1076" b="1">
                <a:solidFill>
                  <a:srgbClr val="1976D2"/>
                </a:solidFill>
              </a:rPr>
              <a:t>data formats</a:t>
            </a:r>
            <a:r>
              <a:rPr sz="1076" b="0">
                <a:solidFill>
                  <a:srgbClr val="555555"/>
                </a:solidFill>
              </a:rPr>
              <a:t> as business needs evolve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6315075"/>
            <a:ext cx="12191695" cy="542925"/>
          </a:xfrm>
          <a:prstGeom prst="rect">
            <a:avLst/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0" y="6315075"/>
            <a:ext cx="12191695" cy="5429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103968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103968"/>
                </a:solidFill>
              </a:rPr>
              <a:t> Timeline: 3-4 months for full implementation with phased rollout </a:t>
            </a:r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2">
            <a:alphaModFix amt="10000000000"/>
          </a:blip>
          <a:stretch>
            <a:fillRect/>
          </a:stretch>
        </p:blipFill>
        <p:spPr>
          <a:xfrm>
            <a:off x="666733" y="6496049"/>
            <a:ext cx="171445" cy="1714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952499"/>
          </a:xfrm>
          <a:prstGeom prst="rect">
            <a:avLst/>
          </a:prstGeom>
          <a:solidFill>
            <a:srgbClr val="1039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333500"/>
            <a:ext cx="10858228" cy="5143500"/>
          </a:xfrm>
          <a:prstGeom prst="roundRect">
            <a:avLst>
              <a:gd name="adj" fmla="val 444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52476" y="161925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00000"/>
          </a:blip>
          <a:stretch>
            <a:fillRect/>
          </a:stretch>
        </p:blipFill>
        <p:spPr>
          <a:xfrm>
            <a:off x="1123921" y="1790700"/>
            <a:ext cx="228594" cy="228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52556" y="1619250"/>
            <a:ext cx="9486662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520"/>
              </a:spcAft>
            </a:pPr>
            <a:r>
              <a:rPr sz="1435" b="1">
                <a:solidFill>
                  <a:srgbClr val="103968"/>
                </a:solidFill>
              </a:rPr>
              <a:t>Challenge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52556" y="2038349"/>
            <a:ext cx="948666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Mapping insurance bordereaux columns to a </a:t>
            </a:r>
            <a:r>
              <a:rPr sz="1196" b="1">
                <a:solidFill>
                  <a:srgbClr val="1976D2"/>
                </a:solidFill>
              </a:rPr>
              <a:t>canonical schema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52476" y="2590799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1123921" y="2762249"/>
            <a:ext cx="228594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752556" y="2590799"/>
            <a:ext cx="9486662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520"/>
              </a:spcAft>
            </a:pPr>
            <a:r>
              <a:rPr sz="1435" b="1">
                <a:solidFill>
                  <a:srgbClr val="103968"/>
                </a:solidFill>
              </a:rPr>
              <a:t>Need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52556" y="3009900"/>
            <a:ext cx="948666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Handle variations in </a:t>
            </a:r>
            <a:r>
              <a:rPr sz="1196" b="1">
                <a:solidFill>
                  <a:srgbClr val="1976D2"/>
                </a:solidFill>
              </a:rPr>
              <a:t>column names</a:t>
            </a:r>
            <a:r>
              <a:rPr sz="1196" b="0">
                <a:solidFill>
                  <a:srgbClr val="555555"/>
                </a:solidFill>
              </a:rPr>
              <a:t>, </a:t>
            </a:r>
            <a:r>
              <a:rPr sz="1196" b="1">
                <a:solidFill>
                  <a:srgbClr val="1976D2"/>
                </a:solidFill>
              </a:rPr>
              <a:t>languages</a:t>
            </a:r>
            <a:r>
              <a:rPr sz="1196" b="0">
                <a:solidFill>
                  <a:srgbClr val="555555"/>
                </a:solidFill>
              </a:rPr>
              <a:t>, </a:t>
            </a:r>
            <a:r>
              <a:rPr sz="1196" b="1">
                <a:solidFill>
                  <a:srgbClr val="1976D2"/>
                </a:solidFill>
              </a:rPr>
              <a:t>formats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952476" y="3562349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1142971" y="3733799"/>
            <a:ext cx="200019" cy="228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752556" y="3562349"/>
            <a:ext cx="9486662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520"/>
              </a:spcAft>
            </a:pPr>
            <a:r>
              <a:rPr sz="1435" b="1">
                <a:solidFill>
                  <a:srgbClr val="103968"/>
                </a:solidFill>
              </a:rPr>
              <a:t>Solution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556" y="3981449"/>
            <a:ext cx="948666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Tested </a:t>
            </a:r>
            <a:r>
              <a:rPr sz="1196" b="1">
                <a:solidFill>
                  <a:srgbClr val="1976D2"/>
                </a:solidFill>
              </a:rPr>
              <a:t>multiple approaches</a:t>
            </a:r>
            <a:r>
              <a:rPr sz="1196" b="0">
                <a:solidFill>
                  <a:srgbClr val="555555"/>
                </a:solidFill>
              </a:rPr>
              <a:t> to identify optimal method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52476" y="4533900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1123921" y="4705350"/>
            <a:ext cx="228594" cy="22860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52556" y="4533900"/>
            <a:ext cx="9486662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520"/>
              </a:spcAft>
            </a:pPr>
            <a:r>
              <a:rPr sz="1435" b="1">
                <a:solidFill>
                  <a:srgbClr val="103968"/>
                </a:solidFill>
              </a:rPr>
              <a:t>Goal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752556" y="4952999"/>
            <a:ext cx="948666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Achieve </a:t>
            </a:r>
            <a:r>
              <a:rPr sz="1196" b="1">
                <a:solidFill>
                  <a:srgbClr val="1976D2"/>
                </a:solidFill>
              </a:rPr>
              <a:t>accurate</a:t>
            </a:r>
            <a:r>
              <a:rPr sz="1196" b="0">
                <a:solidFill>
                  <a:srgbClr val="555555"/>
                </a:solidFill>
              </a:rPr>
              <a:t>, </a:t>
            </a:r>
            <a:r>
              <a:rPr sz="1196" b="1">
                <a:solidFill>
                  <a:srgbClr val="1976D2"/>
                </a:solidFill>
              </a:rPr>
              <a:t>automated</a:t>
            </a:r>
            <a:r>
              <a:rPr sz="1196" b="0">
                <a:solidFill>
                  <a:srgbClr val="555555"/>
                </a:solidFill>
              </a:rPr>
              <a:t> column mapping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952499"/>
          </a:xfrm>
          <a:prstGeom prst="rect">
            <a:avLst/>
          </a:prstGeom>
          <a:solidFill>
            <a:srgbClr val="1039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The Challenge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333500"/>
            <a:ext cx="5619609" cy="4095749"/>
          </a:xfrm>
          <a:prstGeom prst="roundRect">
            <a:avLst>
              <a:gd name="adj" fmla="val 558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52476" y="2943225"/>
            <a:ext cx="5048123" cy="4000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lnSpc>
                <a:spcPts val="2730"/>
              </a:lnSpc>
              <a:spcBef>
                <a:spcPts val="0"/>
              </a:spcBef>
              <a:spcAft>
                <a:spcPts val="1300"/>
              </a:spcAft>
            </a:pPr>
            <a:r>
              <a:rPr sz="1674" b="1">
                <a:solidFill>
                  <a:srgbClr val="103968"/>
                </a:solidFill>
              </a:rPr>
              <a:t>Insurance Bordereaux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2476" y="3533774"/>
            <a:ext cx="5048123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315" b="0">
                <a:solidFill>
                  <a:srgbClr val="555555"/>
                </a:solidFill>
              </a:rPr>
              <a:t>Column names </a:t>
            </a:r>
            <a:r>
              <a:rPr sz="1315" b="1">
                <a:solidFill>
                  <a:srgbClr val="1976D2"/>
                </a:solidFill>
              </a:rPr>
              <a:t>vary significantly</a:t>
            </a:r>
            <a:r>
              <a:rPr sz="1315" b="0">
                <a:solidFill>
                  <a:srgbClr val="555555"/>
                </a:solidFill>
              </a:rPr>
              <a:t> across sources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76838" y="1333500"/>
            <a:ext cx="5048123" cy="857250"/>
          </a:xfrm>
          <a:prstGeom prst="roundRect">
            <a:avLst>
              <a:gd name="adj" fmla="val 2666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6667333" y="152399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2">
            <a:alphaModFix amt="10000000000"/>
          </a:blip>
          <a:stretch>
            <a:fillRect/>
          </a:stretch>
        </p:blipFill>
        <p:spPr>
          <a:xfrm>
            <a:off x="6781630" y="1666874"/>
            <a:ext cx="238119" cy="19049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334066" y="1619250"/>
            <a:ext cx="1590635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03968"/>
                </a:solidFill>
              </a:rPr>
              <a:t>Different languages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76838" y="2333624"/>
            <a:ext cx="5048123" cy="857250"/>
          </a:xfrm>
          <a:prstGeom prst="roundRect">
            <a:avLst>
              <a:gd name="adj" fmla="val 2666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6667333" y="252412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6810204" y="2667000"/>
            <a:ext cx="190495" cy="19049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34066" y="2619374"/>
            <a:ext cx="3105072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03968"/>
                </a:solidFill>
              </a:rPr>
              <a:t>Synonyms and terminology variations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76838" y="3333749"/>
            <a:ext cx="5048123" cy="857250"/>
          </a:xfrm>
          <a:prstGeom prst="roundRect">
            <a:avLst>
              <a:gd name="adj" fmla="val 2666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6667333" y="352425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6819729" y="3667124"/>
            <a:ext cx="171445" cy="19049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334066" y="3619499"/>
            <a:ext cx="2009724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03968"/>
                </a:solidFill>
              </a:rPr>
              <a:t>Typos and abbreviations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476838" y="4333875"/>
            <a:ext cx="5048123" cy="857250"/>
          </a:xfrm>
          <a:prstGeom prst="roundRect">
            <a:avLst>
              <a:gd name="adj" fmla="val 2666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6667333" y="4524374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6819729" y="4667249"/>
            <a:ext cx="171445" cy="19049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334066" y="4619625"/>
            <a:ext cx="1857328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03968"/>
                </a:solidFill>
              </a:rPr>
              <a:t>Formatting differences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6733" y="5619750"/>
            <a:ext cx="10858228" cy="857250"/>
          </a:xfrm>
          <a:prstGeom prst="roundRect">
            <a:avLst>
              <a:gd name="adj" fmla="val 2666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857228" y="58102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6">
            <a:alphaModFix amt="10000000000"/>
          </a:blip>
          <a:stretch>
            <a:fillRect/>
          </a:stretch>
        </p:blipFill>
        <p:spPr>
          <a:xfrm>
            <a:off x="1000099" y="5953124"/>
            <a:ext cx="190495" cy="19049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523961" y="5886450"/>
            <a:ext cx="5181470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03968"/>
                </a:solidFill>
              </a:rPr>
              <a:t>Need for reliable automated mapping to standard schema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952499"/>
          </a:xfrm>
          <a:prstGeom prst="rect">
            <a:avLst/>
          </a:prstGeom>
          <a:solidFill>
            <a:srgbClr val="1039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Approach 1 - Multilingual Embedding (mpnet-base-v2)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238249"/>
            <a:ext cx="10858228" cy="1181099"/>
          </a:xfrm>
          <a:prstGeom prst="roundRect">
            <a:avLst>
              <a:gd name="adj" fmla="val 1935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495424"/>
            <a:ext cx="666733" cy="666750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00000"/>
          </a:blip>
          <a:stretch>
            <a:fillRect/>
          </a:stretch>
        </p:blipFill>
        <p:spPr>
          <a:xfrm>
            <a:off x="1085822" y="1676400"/>
            <a:ext cx="304792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9704" y="1476375"/>
            <a:ext cx="9477138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520"/>
              </a:spcAft>
            </a:pPr>
            <a:r>
              <a:rPr sz="1435" b="1">
                <a:solidFill>
                  <a:srgbClr val="103968"/>
                </a:solidFill>
              </a:rPr>
              <a:t>sentence-transformers/paraphrase-multilingual-mpnet-base-v2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04" y="1895474"/>
            <a:ext cx="9477138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Semantic embeddings + cosine similarity mapping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2609850"/>
            <a:ext cx="5333866" cy="2819399"/>
          </a:xfrm>
          <a:prstGeom prst="roundRect">
            <a:avLst>
              <a:gd name="adj" fmla="val 810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904852" y="2847974"/>
            <a:ext cx="4857628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300"/>
              </a:spcAft>
            </a:pPr>
            <a:r>
              <a:rPr sz="1315" b="1">
                <a:solidFill>
                  <a:srgbClr val="388E3C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388E3C"/>
                </a:solidFill>
              </a:rPr>
              <a:t> Strengths 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904852" y="2895600"/>
            <a:ext cx="228594" cy="2286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904852" y="3381375"/>
            <a:ext cx="152396" cy="171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1545" y="3352800"/>
            <a:ext cx="2343091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Good for multilingual content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904852" y="3809999"/>
            <a:ext cx="152396" cy="171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71545" y="3781424"/>
            <a:ext cx="2352616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Handles synonyms effectively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91095" y="2609850"/>
            <a:ext cx="5333866" cy="2819399"/>
          </a:xfrm>
          <a:prstGeom prst="roundRect">
            <a:avLst>
              <a:gd name="adj" fmla="val 810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29214" y="2847974"/>
            <a:ext cx="4857628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300"/>
              </a:spcAft>
            </a:pPr>
            <a:r>
              <a:rPr sz="1315" b="1">
                <a:solidFill>
                  <a:srgbClr val="D32F2F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D32F2F"/>
                </a:solidFill>
              </a:rPr>
              <a:t> Limitations 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6429214" y="2895600"/>
            <a:ext cx="228594" cy="228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6">
            <a:alphaModFix amt="10000000000"/>
          </a:blip>
          <a:stretch>
            <a:fillRect/>
          </a:stretch>
        </p:blipFill>
        <p:spPr>
          <a:xfrm>
            <a:off x="6429214" y="3381375"/>
            <a:ext cx="133346" cy="1714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67333" y="3352800"/>
            <a:ext cx="2476438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Misses typos and abbreviations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6">
            <a:alphaModFix amt="10000000000"/>
          </a:blip>
          <a:stretch>
            <a:fillRect/>
          </a:stretch>
        </p:blipFill>
        <p:spPr>
          <a:xfrm>
            <a:off x="6429214" y="3809999"/>
            <a:ext cx="133346" cy="171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67333" y="3781424"/>
            <a:ext cx="2933626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Struggles with formatting differences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6">
            <a:alphaModFix amt="10000000000"/>
          </a:blip>
          <a:stretch>
            <a:fillRect/>
          </a:stretch>
        </p:blipFill>
        <p:spPr>
          <a:xfrm>
            <a:off x="6429214" y="4238624"/>
            <a:ext cx="133346" cy="1714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67333" y="4210049"/>
            <a:ext cx="2666933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Many columns remain UNKNOWN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6733" y="5619750"/>
            <a:ext cx="10858228" cy="952499"/>
          </a:xfrm>
          <a:prstGeom prst="roundRect">
            <a:avLst>
              <a:gd name="adj" fmla="val 2400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857228" y="5810249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F3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7">
            <a:alphaModFix amt="10000000000"/>
          </a:blip>
          <a:stretch>
            <a:fillRect/>
          </a:stretch>
        </p:blipFill>
        <p:spPr>
          <a:xfrm>
            <a:off x="990575" y="5962650"/>
            <a:ext cx="304792" cy="26669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66833" y="5924549"/>
            <a:ext cx="3752756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03968"/>
                </a:solidFill>
              </a:rPr>
              <a:t> Result: </a:t>
            </a:r>
            <a:r>
              <a:rPr sz="1435" b="1">
                <a:solidFill>
                  <a:srgbClr val="F57C00"/>
                </a:solidFill>
              </a:rPr>
              <a:t>33.3%</a:t>
            </a:r>
            <a:r>
              <a:rPr sz="1435" b="1">
                <a:solidFill>
                  <a:srgbClr val="103968"/>
                </a:solidFill>
              </a:rPr>
              <a:t> accuracy (11/33 correct)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952499"/>
          </a:xfrm>
          <a:prstGeom prst="rect">
            <a:avLst/>
          </a:prstGeom>
          <a:solidFill>
            <a:srgbClr val="1039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Approach 2 - Multilingual Embedding (MiniLM-L12-v2)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238249"/>
            <a:ext cx="10858228" cy="1181099"/>
          </a:xfrm>
          <a:prstGeom prst="roundRect">
            <a:avLst>
              <a:gd name="adj" fmla="val 1935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495424"/>
            <a:ext cx="666733" cy="666750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00000"/>
          </a:blip>
          <a:stretch>
            <a:fillRect/>
          </a:stretch>
        </p:blipFill>
        <p:spPr>
          <a:xfrm>
            <a:off x="1085822" y="1676400"/>
            <a:ext cx="304792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9704" y="1476375"/>
            <a:ext cx="9477138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520"/>
              </a:spcAft>
            </a:pPr>
            <a:r>
              <a:rPr sz="1435" b="1">
                <a:solidFill>
                  <a:srgbClr val="103968"/>
                </a:solidFill>
              </a:rPr>
              <a:t>sentence-transformers/paraphrase-multilingual-MiniLM-L12-v2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04" y="1895474"/>
            <a:ext cx="9477138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Same as Approach 1, but lighter/faster model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2609850"/>
            <a:ext cx="5333866" cy="2819399"/>
          </a:xfrm>
          <a:prstGeom prst="roundRect">
            <a:avLst>
              <a:gd name="adj" fmla="val 810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904852" y="2847974"/>
            <a:ext cx="4857628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300"/>
              </a:spcAft>
            </a:pPr>
            <a:r>
              <a:rPr sz="1315" b="1">
                <a:solidFill>
                  <a:srgbClr val="388E3C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388E3C"/>
                </a:solidFill>
              </a:rPr>
              <a:t> Strengths 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904852" y="2895600"/>
            <a:ext cx="228594" cy="2286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904852" y="3381375"/>
            <a:ext cx="152396" cy="171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1545" y="3352800"/>
            <a:ext cx="1381090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Faster processing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904852" y="3809999"/>
            <a:ext cx="152396" cy="171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71545" y="3781424"/>
            <a:ext cx="2628834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Still handles multilingual content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91095" y="2609850"/>
            <a:ext cx="5333866" cy="2819399"/>
          </a:xfrm>
          <a:prstGeom prst="roundRect">
            <a:avLst>
              <a:gd name="adj" fmla="val 810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29214" y="2847974"/>
            <a:ext cx="4857628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300"/>
              </a:spcAft>
            </a:pPr>
            <a:r>
              <a:rPr sz="1315" b="1">
                <a:solidFill>
                  <a:srgbClr val="D32F2F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D32F2F"/>
                </a:solidFill>
              </a:rPr>
              <a:t> Limitations 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6429214" y="2895600"/>
            <a:ext cx="228594" cy="228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6">
            <a:alphaModFix amt="10000000000"/>
          </a:blip>
          <a:stretch>
            <a:fillRect/>
          </a:stretch>
        </p:blipFill>
        <p:spPr>
          <a:xfrm>
            <a:off x="6429214" y="3381375"/>
            <a:ext cx="133346" cy="1714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67333" y="3352800"/>
            <a:ext cx="2609784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Similar limitations as Approach 1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6">
            <a:alphaModFix amt="10000000000"/>
          </a:blip>
          <a:stretch>
            <a:fillRect/>
          </a:stretch>
        </p:blipFill>
        <p:spPr>
          <a:xfrm>
            <a:off x="6429214" y="3809999"/>
            <a:ext cx="133346" cy="171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67333" y="3781424"/>
            <a:ext cx="3171745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Still leaves many columns as UNKNOWN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6733" y="5619750"/>
            <a:ext cx="10858228" cy="952499"/>
          </a:xfrm>
          <a:prstGeom prst="roundRect">
            <a:avLst>
              <a:gd name="adj" fmla="val 2400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857228" y="5810249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F3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7">
            <a:alphaModFix amt="10000000000"/>
          </a:blip>
          <a:stretch>
            <a:fillRect/>
          </a:stretch>
        </p:blipFill>
        <p:spPr>
          <a:xfrm>
            <a:off x="990575" y="5962650"/>
            <a:ext cx="304792" cy="26669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66833" y="5924549"/>
            <a:ext cx="3752756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03968"/>
                </a:solidFill>
              </a:rPr>
              <a:t> Result: </a:t>
            </a:r>
            <a:r>
              <a:rPr sz="1435" b="1">
                <a:solidFill>
                  <a:srgbClr val="F57C00"/>
                </a:solidFill>
              </a:rPr>
              <a:t>36.4%</a:t>
            </a:r>
            <a:r>
              <a:rPr sz="1435" b="1">
                <a:solidFill>
                  <a:srgbClr val="103968"/>
                </a:solidFill>
              </a:rPr>
              <a:t> accuracy (12/33 correct)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952499"/>
          </a:xfrm>
          <a:prstGeom prst="rect">
            <a:avLst/>
          </a:prstGeom>
          <a:solidFill>
            <a:srgbClr val="1039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Approach 3 - Merged Embedding + Fuzzy Logic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238249"/>
            <a:ext cx="10858228" cy="1181099"/>
          </a:xfrm>
          <a:prstGeom prst="roundRect">
            <a:avLst>
              <a:gd name="adj" fmla="val 1935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495424"/>
            <a:ext cx="666733" cy="666750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00000"/>
          </a:blip>
          <a:stretch>
            <a:fillRect/>
          </a:stretch>
        </p:blipFill>
        <p:spPr>
          <a:xfrm>
            <a:off x="1104872" y="1676400"/>
            <a:ext cx="266693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9704" y="1476375"/>
            <a:ext cx="9477138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520"/>
              </a:spcAft>
            </a:pPr>
            <a:r>
              <a:rPr sz="1435" b="1">
                <a:solidFill>
                  <a:srgbClr val="103968"/>
                </a:solidFill>
              </a:rPr>
              <a:t>MiniLM-L12-v2 + rapidfuzz (fuzzywuzzy logic)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04" y="1895474"/>
            <a:ext cx="9477138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Embedding similarity first, then fuzzy string matching fallback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2609850"/>
            <a:ext cx="5333866" cy="2819399"/>
          </a:xfrm>
          <a:prstGeom prst="roundRect">
            <a:avLst>
              <a:gd name="adj" fmla="val 810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904852" y="2847974"/>
            <a:ext cx="4857628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300"/>
              </a:spcAft>
            </a:pPr>
            <a:r>
              <a:rPr sz="1315" b="1">
                <a:solidFill>
                  <a:srgbClr val="388E3C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388E3C"/>
                </a:solidFill>
              </a:rPr>
              <a:t> Strengths 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904852" y="2895600"/>
            <a:ext cx="228594" cy="2286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904852" y="3381375"/>
            <a:ext cx="152396" cy="171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1545" y="3352800"/>
            <a:ext cx="3543211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Handles both semantic and textual similarity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904852" y="3809999"/>
            <a:ext cx="152396" cy="171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71545" y="3781424"/>
            <a:ext cx="3228894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Effectively reduces UNKNOWN mappings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904852" y="4238624"/>
            <a:ext cx="152396" cy="1714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71545" y="4210049"/>
            <a:ext cx="4219469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Addresses limitations of pure embedding approaches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191095" y="2609850"/>
            <a:ext cx="5333866" cy="2819399"/>
          </a:xfrm>
          <a:prstGeom prst="roundRect">
            <a:avLst>
              <a:gd name="adj" fmla="val 810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29214" y="2847974"/>
            <a:ext cx="4857628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300"/>
              </a:spcAft>
            </a:pPr>
            <a:r>
              <a:rPr sz="1315" b="1">
                <a:solidFill>
                  <a:srgbClr val="D32F2F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D32F2F"/>
                </a:solidFill>
              </a:rPr>
              <a:t> Limitations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6429214" y="2895600"/>
            <a:ext cx="228594" cy="2286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6">
            <a:alphaModFix amt="10000000000"/>
          </a:blip>
          <a:stretch>
            <a:fillRect/>
          </a:stretch>
        </p:blipFill>
        <p:spPr>
          <a:xfrm>
            <a:off x="6429214" y="3381375"/>
            <a:ext cx="133346" cy="171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67333" y="3352800"/>
            <a:ext cx="2924101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Requires both logic implementations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6">
            <a:alphaModFix amt="10000000000"/>
          </a:blip>
          <a:stretch>
            <a:fillRect/>
          </a:stretch>
        </p:blipFill>
        <p:spPr>
          <a:xfrm>
            <a:off x="6429214" y="3809999"/>
            <a:ext cx="133346" cy="17145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667333" y="3781424"/>
            <a:ext cx="2181170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Depends on schema aliases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66733" y="5619750"/>
            <a:ext cx="10858228" cy="952499"/>
          </a:xfrm>
          <a:prstGeom prst="roundRect">
            <a:avLst>
              <a:gd name="adj" fmla="val 2400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857228" y="5810249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7">
            <a:alphaModFix amt="10000000000"/>
          </a:blip>
          <a:stretch>
            <a:fillRect/>
          </a:stretch>
        </p:blipFill>
        <p:spPr>
          <a:xfrm>
            <a:off x="990575" y="5962650"/>
            <a:ext cx="304792" cy="26669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666833" y="5924549"/>
            <a:ext cx="3686082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03968"/>
                </a:solidFill>
              </a:rPr>
              <a:t> Result: </a:t>
            </a:r>
            <a:r>
              <a:rPr sz="1435" b="1">
                <a:solidFill>
                  <a:srgbClr val="388E3C"/>
                </a:solidFill>
              </a:rPr>
              <a:t>100%</a:t>
            </a:r>
            <a:r>
              <a:rPr sz="1435" b="1">
                <a:solidFill>
                  <a:srgbClr val="103968"/>
                </a:solidFill>
              </a:rPr>
              <a:t> accuracy (33/33 correct)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952499"/>
          </a:xfrm>
          <a:prstGeom prst="rect">
            <a:avLst/>
          </a:prstGeom>
          <a:solidFill>
            <a:srgbClr val="1039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Approach 4 - Unsupervised Clustering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238249"/>
            <a:ext cx="10858228" cy="1181099"/>
          </a:xfrm>
          <a:prstGeom prst="roundRect">
            <a:avLst>
              <a:gd name="adj" fmla="val 1935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495424"/>
            <a:ext cx="666733" cy="666750"/>
          </a:xfrm>
          <a:prstGeom prst="roundRect">
            <a:avLst>
              <a:gd name="adj" fmla="val 50000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00000"/>
          </a:blip>
          <a:stretch>
            <a:fillRect/>
          </a:stretch>
        </p:blipFill>
        <p:spPr>
          <a:xfrm>
            <a:off x="1066773" y="1676400"/>
            <a:ext cx="342891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09704" y="1476375"/>
            <a:ext cx="9477138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520"/>
              </a:spcAft>
            </a:pPr>
            <a:r>
              <a:rPr sz="1435" b="1">
                <a:solidFill>
                  <a:srgbClr val="103968"/>
                </a:solidFill>
              </a:rPr>
              <a:t>MiniLM-L12-v2 (no schema)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9704" y="1895474"/>
            <a:ext cx="9477138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Groups columns by semantic similarity without canonical mapping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2609850"/>
            <a:ext cx="5333866" cy="2819399"/>
          </a:xfrm>
          <a:prstGeom prst="roundRect">
            <a:avLst>
              <a:gd name="adj" fmla="val 810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904852" y="2847974"/>
            <a:ext cx="4857628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300"/>
              </a:spcAft>
            </a:pPr>
            <a:r>
              <a:rPr sz="1315" b="1">
                <a:solidFill>
                  <a:srgbClr val="388E3C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388E3C"/>
                </a:solidFill>
              </a:rPr>
              <a:t> Strengths 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904852" y="2895600"/>
            <a:ext cx="228594" cy="2286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904852" y="3381375"/>
            <a:ext cx="152396" cy="171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1545" y="3352800"/>
            <a:ext cx="1600159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No schema required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904852" y="3809999"/>
            <a:ext cx="152396" cy="1714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71545" y="3781424"/>
            <a:ext cx="4095647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Reveals groups of similar columns across languages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91095" y="2609850"/>
            <a:ext cx="5333866" cy="2819399"/>
          </a:xfrm>
          <a:prstGeom prst="roundRect">
            <a:avLst>
              <a:gd name="adj" fmla="val 810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29214" y="2847974"/>
            <a:ext cx="4857628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1300"/>
              </a:spcAft>
            </a:pPr>
            <a:r>
              <a:rPr sz="1315" b="1">
                <a:solidFill>
                  <a:srgbClr val="D32F2F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D32F2F"/>
                </a:solidFill>
              </a:rPr>
              <a:t> Limitations 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6429214" y="2895600"/>
            <a:ext cx="228594" cy="228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6">
            <a:alphaModFix amt="10000000000"/>
          </a:blip>
          <a:stretch>
            <a:fillRect/>
          </a:stretch>
        </p:blipFill>
        <p:spPr>
          <a:xfrm>
            <a:off x="6429214" y="3381375"/>
            <a:ext cx="133346" cy="1714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6667333" y="3352800"/>
            <a:ext cx="3333666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Does not standardize to canonical schema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6">
            <a:alphaModFix amt="10000000000"/>
          </a:blip>
          <a:stretch>
            <a:fillRect/>
          </a:stretch>
        </p:blipFill>
        <p:spPr>
          <a:xfrm>
            <a:off x="6429214" y="3809999"/>
            <a:ext cx="133346" cy="17145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667333" y="3781424"/>
            <a:ext cx="2324041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Only clusters similar columns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66733" y="5619750"/>
            <a:ext cx="10858228" cy="952499"/>
          </a:xfrm>
          <a:prstGeom prst="roundRect">
            <a:avLst>
              <a:gd name="adj" fmla="val 2400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857228" y="5810249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F3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7">
            <a:alphaModFix amt="10000000000"/>
          </a:blip>
          <a:stretch>
            <a:fillRect/>
          </a:stretch>
        </p:blipFill>
        <p:spPr>
          <a:xfrm>
            <a:off x="1009624" y="5962650"/>
            <a:ext cx="266693" cy="266699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666833" y="5924549"/>
            <a:ext cx="6429214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103968"/>
                </a:solidFill>
              </a:rPr>
              <a:t> Result: </a:t>
            </a:r>
            <a:r>
              <a:rPr sz="1435" b="1">
                <a:solidFill>
                  <a:srgbClr val="F57C00"/>
                </a:solidFill>
              </a:rPr>
              <a:t>Useful for exploratory analysis</a:t>
            </a:r>
            <a:r>
              <a:rPr sz="1435" b="1">
                <a:solidFill>
                  <a:srgbClr val="103968"/>
                </a:solidFill>
              </a:rPr>
              <a:t> but not for direct mapping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952499"/>
          </a:xfrm>
          <a:prstGeom prst="rect">
            <a:avLst/>
          </a:prstGeom>
          <a:solidFill>
            <a:srgbClr val="1039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Results Summary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238249"/>
            <a:ext cx="5286242" cy="5334000"/>
          </a:xfrm>
          <a:prstGeom prst="roundRect">
            <a:avLst>
              <a:gd name="adj" fmla="val 432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04852" y="1476375"/>
            <a:ext cx="4810004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1300"/>
              </a:spcAft>
            </a:pPr>
            <a:r>
              <a:rPr sz="1435" b="1">
                <a:solidFill>
                  <a:srgbClr val="103968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03968"/>
                </a:solidFill>
              </a:rPr>
              <a:t> Performance Comparison 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00000"/>
          </a:blip>
          <a:stretch>
            <a:fillRect/>
          </a:stretch>
        </p:blipFill>
        <p:spPr>
          <a:xfrm>
            <a:off x="904852" y="1533525"/>
            <a:ext cx="228594" cy="228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238719" y="1238249"/>
            <a:ext cx="5286242" cy="5334000"/>
          </a:xfrm>
          <a:prstGeom prst="roundRect">
            <a:avLst>
              <a:gd name="adj" fmla="val 432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476838" y="1476375"/>
            <a:ext cx="4810004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340"/>
              </a:lnSpc>
              <a:spcBef>
                <a:spcPts val="0"/>
              </a:spcBef>
              <a:spcAft>
                <a:spcPts val="1300"/>
              </a:spcAft>
            </a:pPr>
            <a:r>
              <a:rPr sz="1435" b="1">
                <a:solidFill>
                  <a:srgbClr val="103968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103968"/>
                </a:solidFill>
              </a:rPr>
              <a:t> Accuracy Comparison 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6476838" y="1533525"/>
            <a:ext cx="228594" cy="2286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476838" y="2009774"/>
            <a:ext cx="4810004" cy="432434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9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952499"/>
          </a:xfrm>
          <a:prstGeom prst="rect">
            <a:avLst/>
          </a:prstGeom>
          <a:solidFill>
            <a:srgbClr val="1039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3900"/>
              </a:lnSpc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What We Discovered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238249"/>
            <a:ext cx="5286242" cy="2428875"/>
          </a:xfrm>
          <a:prstGeom prst="roundRect">
            <a:avLst>
              <a:gd name="adj" fmla="val 94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47637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FFEBE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00000"/>
          </a:blip>
          <a:stretch>
            <a:fillRect/>
          </a:stretch>
        </p:blipFill>
        <p:spPr>
          <a:xfrm>
            <a:off x="1066773" y="1638299"/>
            <a:ext cx="152396" cy="152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23961" y="1562100"/>
            <a:ext cx="2266893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03968"/>
                </a:solidFill>
              </a:rPr>
              <a:t>Embedding Models Alone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904852" y="2171700"/>
            <a:ext cx="171445" cy="1714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0595" y="2143125"/>
            <a:ext cx="1762080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Only </a:t>
            </a:r>
            <a:r>
              <a:rPr sz="1196" b="1">
                <a:solidFill>
                  <a:srgbClr val="D32F2F"/>
                </a:solidFill>
              </a:rPr>
              <a:t>33-36%</a:t>
            </a:r>
            <a:r>
              <a:rPr sz="1196" b="0">
                <a:solidFill>
                  <a:srgbClr val="555555"/>
                </a:solidFill>
              </a:rPr>
              <a:t> accuracy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904852" y="2600325"/>
            <a:ext cx="171445" cy="171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0595" y="2571750"/>
            <a:ext cx="2647883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Left many columns as </a:t>
            </a:r>
            <a:r>
              <a:rPr sz="1196" b="1">
                <a:solidFill>
                  <a:srgbClr val="D32F2F"/>
                </a:solidFill>
              </a:rPr>
              <a:t>UNKNOWN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00000"/>
          </a:blip>
          <a:stretch>
            <a:fillRect/>
          </a:stretch>
        </p:blipFill>
        <p:spPr>
          <a:xfrm>
            <a:off x="904852" y="3028950"/>
            <a:ext cx="171445" cy="1714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0595" y="3000375"/>
            <a:ext cx="3343191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Limited ability to handle textual variations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6733" y="3857625"/>
            <a:ext cx="5286242" cy="2714625"/>
          </a:xfrm>
          <a:prstGeom prst="roundRect">
            <a:avLst>
              <a:gd name="adj" fmla="val 842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904852" y="4095749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4">
            <a:alphaModFix amt="10000000000"/>
          </a:blip>
          <a:stretch>
            <a:fillRect/>
          </a:stretch>
        </p:blipFill>
        <p:spPr>
          <a:xfrm>
            <a:off x="1066773" y="4257675"/>
            <a:ext cx="152396" cy="1524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61" y="4171950"/>
            <a:ext cx="1828754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03968"/>
                </a:solidFill>
              </a:rPr>
              <a:t>Combined Approach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904852" y="4791075"/>
            <a:ext cx="171445" cy="17145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90595" y="4762500"/>
            <a:ext cx="4524261" cy="5715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Embedding + fuzzy logic </a:t>
            </a:r>
            <a:r>
              <a:rPr sz="1196" b="1">
                <a:solidFill>
                  <a:srgbClr val="388E3C"/>
                </a:solidFill>
              </a:rPr>
              <a:t>dramatically improved</a:t>
            </a:r>
            <a:r>
              <a:rPr sz="1196" b="0">
                <a:solidFill>
                  <a:srgbClr val="555555"/>
                </a:solidFill>
              </a:rPr>
              <a:t> performance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904852" y="5505450"/>
            <a:ext cx="171445" cy="171450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90595" y="5476875"/>
            <a:ext cx="2581210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Achieved </a:t>
            </a:r>
            <a:r>
              <a:rPr sz="1196" b="1">
                <a:solidFill>
                  <a:srgbClr val="388E3C"/>
                </a:solidFill>
              </a:rPr>
              <a:t>perfect 100%</a:t>
            </a:r>
            <a:r>
              <a:rPr sz="1196" b="0">
                <a:solidFill>
                  <a:srgbClr val="555555"/>
                </a:solidFill>
              </a:rPr>
              <a:t> accuracy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904852" y="5934075"/>
            <a:ext cx="171445" cy="1714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90595" y="5905500"/>
            <a:ext cx="2647883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Successfully mapped </a:t>
            </a:r>
            <a:r>
              <a:rPr sz="1196" b="1">
                <a:solidFill>
                  <a:srgbClr val="388E3C"/>
                </a:solidFill>
              </a:rPr>
              <a:t>all columns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238719" y="1238249"/>
            <a:ext cx="5286242" cy="2571750"/>
          </a:xfrm>
          <a:prstGeom prst="roundRect">
            <a:avLst>
              <a:gd name="adj" fmla="val 8888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6476838" y="1476375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6">
            <a:alphaModFix amt="10000000000"/>
          </a:blip>
          <a:stretch>
            <a:fillRect/>
          </a:stretch>
        </p:blipFill>
        <p:spPr>
          <a:xfrm>
            <a:off x="6629234" y="1638299"/>
            <a:ext cx="171445" cy="1524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095947" y="1562100"/>
            <a:ext cx="2619309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03968"/>
                </a:solidFill>
              </a:rPr>
              <a:t>Hybrid Approach Capabilities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6476838" y="2171700"/>
            <a:ext cx="171445" cy="17145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6762580" y="2143125"/>
            <a:ext cx="3524161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Effectively handles multiple data challenges: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476838" y="2524125"/>
            <a:ext cx="2066873" cy="447675"/>
          </a:xfrm>
          <a:prstGeom prst="roundRect">
            <a:avLst>
              <a:gd name="adj" fmla="val 34042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6476838" y="2524125"/>
            <a:ext cx="2066873" cy="4476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1976D2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1976D2"/>
                </a:solidFill>
              </a:rPr>
              <a:t> Multilingual content </a:t>
            </a:r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7">
            <a:alphaModFix amt="10000000000"/>
          </a:blip>
          <a:stretch>
            <a:fillRect/>
          </a:stretch>
        </p:blipFill>
        <p:spPr>
          <a:xfrm>
            <a:off x="6619709" y="2667000"/>
            <a:ext cx="219069" cy="171450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8686582" y="2524125"/>
            <a:ext cx="2381190" cy="447675"/>
          </a:xfrm>
          <a:prstGeom prst="roundRect">
            <a:avLst>
              <a:gd name="adj" fmla="val 34042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8686582" y="2524125"/>
            <a:ext cx="2381190" cy="4476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1976D2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1976D2"/>
                </a:solidFill>
              </a:rPr>
              <a:t> Synonyms &amp; terminology </a:t>
            </a:r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8">
            <a:alphaModFix amt="10000000000"/>
          </a:blip>
          <a:stretch>
            <a:fillRect/>
          </a:stretch>
        </p:blipFill>
        <p:spPr>
          <a:xfrm>
            <a:off x="8829454" y="2667000"/>
            <a:ext cx="171445" cy="171450"/>
          </a:xfrm>
          <a:prstGeom prst="rect">
            <a:avLst/>
          </a:prstGeom>
        </p:spPr>
      </p:pic>
      <p:sp>
        <p:nvSpPr>
          <p:cNvPr id="36" name="Rounded Rectangle 35"/>
          <p:cNvSpPr/>
          <p:nvPr/>
        </p:nvSpPr>
        <p:spPr>
          <a:xfrm>
            <a:off x="6476838" y="3114675"/>
            <a:ext cx="2143071" cy="447675"/>
          </a:xfrm>
          <a:prstGeom prst="roundRect">
            <a:avLst>
              <a:gd name="adj" fmla="val 34042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6476838" y="3114675"/>
            <a:ext cx="2143071" cy="4476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1976D2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1976D2"/>
                </a:solidFill>
              </a:rPr>
              <a:t> Typos &amp; abbreviations </a:t>
            </a:r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9">
            <a:alphaModFix amt="10000000000"/>
          </a:blip>
          <a:stretch>
            <a:fillRect/>
          </a:stretch>
        </p:blipFill>
        <p:spPr>
          <a:xfrm>
            <a:off x="6619709" y="3257550"/>
            <a:ext cx="152396" cy="171450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8762780" y="3114675"/>
            <a:ext cx="2181170" cy="447675"/>
          </a:xfrm>
          <a:prstGeom prst="roundRect">
            <a:avLst>
              <a:gd name="adj" fmla="val 34042"/>
            </a:avLst>
          </a:prstGeom>
          <a:solidFill>
            <a:srgbClr val="E3F2F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8762780" y="3114675"/>
            <a:ext cx="2181170" cy="4476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1976D2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1976D2"/>
                </a:solidFill>
              </a:rPr>
              <a:t> Formatting differences </a:t>
            </a:r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10">
            <a:alphaModFix amt="10000000000"/>
          </a:blip>
          <a:stretch>
            <a:fillRect/>
          </a:stretch>
        </p:blipFill>
        <p:spPr>
          <a:xfrm>
            <a:off x="8905652" y="3257550"/>
            <a:ext cx="152396" cy="171450"/>
          </a:xfrm>
          <a:prstGeom prst="rect">
            <a:avLst/>
          </a:prstGeom>
        </p:spPr>
      </p:pic>
      <p:sp>
        <p:nvSpPr>
          <p:cNvPr id="42" name="Rounded Rectangle 41"/>
          <p:cNvSpPr/>
          <p:nvPr/>
        </p:nvSpPr>
        <p:spPr>
          <a:xfrm>
            <a:off x="6238719" y="4000500"/>
            <a:ext cx="5286242" cy="2581275"/>
          </a:xfrm>
          <a:prstGeom prst="roundRect">
            <a:avLst>
              <a:gd name="adj" fmla="val 885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ounded Rectangle 42"/>
          <p:cNvSpPr/>
          <p:nvPr/>
        </p:nvSpPr>
        <p:spPr>
          <a:xfrm>
            <a:off x="6476838" y="4229100"/>
            <a:ext cx="476238" cy="476249"/>
          </a:xfrm>
          <a:prstGeom prst="roundRect">
            <a:avLst>
              <a:gd name="adj" fmla="val 5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11">
            <a:alphaModFix amt="10000000000"/>
          </a:blip>
          <a:stretch>
            <a:fillRect/>
          </a:stretch>
        </p:blipFill>
        <p:spPr>
          <a:xfrm>
            <a:off x="6657808" y="4400550"/>
            <a:ext cx="114297" cy="152400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7095947" y="4314825"/>
            <a:ext cx="1000099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145"/>
              </a:lnSpc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103968"/>
                </a:solidFill>
              </a:rPr>
              <a:t>Key Insight</a:t>
            </a:r>
          </a:p>
        </p:txBody>
      </p:sp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6476838" y="4933950"/>
            <a:ext cx="171445" cy="1714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6762580" y="4895849"/>
            <a:ext cx="4524261" cy="5715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103968"/>
                </a:solidFill>
              </a:rPr>
              <a:t>Semantic understanding</a:t>
            </a:r>
            <a:r>
              <a:rPr sz="1196" b="0">
                <a:solidFill>
                  <a:srgbClr val="555555"/>
                </a:solidFill>
              </a:rPr>
              <a:t> + </a:t>
            </a:r>
            <a:r>
              <a:rPr sz="1196" b="1">
                <a:solidFill>
                  <a:srgbClr val="103968"/>
                </a:solidFill>
              </a:rPr>
              <a:t>textual similarity</a:t>
            </a:r>
            <a:r>
              <a:rPr sz="1196" b="0">
                <a:solidFill>
                  <a:srgbClr val="555555"/>
                </a:solidFill>
              </a:rPr>
              <a:t> = Complete solution</a:t>
            </a:r>
          </a:p>
        </p:txBody>
      </p:sp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6476838" y="5638799"/>
            <a:ext cx="171445" cy="171450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6762580" y="5619750"/>
            <a:ext cx="3609884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Fuzzy logic bridges gap when embeddings fail</a:t>
            </a:r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5">
            <a:alphaModFix amt="10000000000"/>
          </a:blip>
          <a:stretch>
            <a:fillRect/>
          </a:stretch>
        </p:blipFill>
        <p:spPr>
          <a:xfrm>
            <a:off x="6476838" y="6076950"/>
            <a:ext cx="171445" cy="17145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6762580" y="6038849"/>
            <a:ext cx="3447963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555555"/>
                </a:solidFill>
              </a:rPr>
              <a:t>Schema aliases crucial for mapping success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