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8"/>
  </p:handoutMasterIdLst>
  <p:sldIdLst>
    <p:sldId id="256" r:id="rId2"/>
    <p:sldId id="257" r:id="rId3"/>
    <p:sldId id="259" r:id="rId4"/>
    <p:sldId id="260" r:id="rId5"/>
    <p:sldId id="261" r:id="rId6"/>
    <p:sldId id="263" r:id="rId7"/>
  </p:sldIdLst>
  <p:sldSz cx="9144000" cy="6858000" type="screen4x3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4FED5-998D-4772-80EB-5BB0A7E27B12}" type="datetimeFigureOut">
              <a:rPr lang="fr-FR" smtClean="0"/>
              <a:t>10/09/2017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03145-E918-4F2E-ACCA-B127CCF7E54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1010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EBE0B-00FB-41B0-85B1-778246D8E492}" type="datetimeFigureOut">
              <a:rPr lang="fr-FR" smtClean="0"/>
              <a:t>10/09/2017</a:t>
            </a:fld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1E6DE94-8E96-416F-B92F-1E49C0F84E2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EBE0B-00FB-41B0-85B1-778246D8E492}" type="datetimeFigureOut">
              <a:rPr lang="fr-FR" smtClean="0"/>
              <a:t>10/09/2017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E94-8E96-416F-B92F-1E49C0F84E2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EBE0B-00FB-41B0-85B1-778246D8E492}" type="datetimeFigureOut">
              <a:rPr lang="fr-FR" smtClean="0"/>
              <a:t>10/09/2017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E94-8E96-416F-B92F-1E49C0F84E2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EBE0B-00FB-41B0-85B1-778246D8E492}" type="datetimeFigureOut">
              <a:rPr lang="fr-FR" smtClean="0"/>
              <a:t>10/09/2017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E94-8E96-416F-B92F-1E49C0F84E2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EBE0B-00FB-41B0-85B1-778246D8E492}" type="datetimeFigureOut">
              <a:rPr lang="fr-FR" smtClean="0"/>
              <a:t>10/09/2017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1E6DE94-8E96-416F-B92F-1E49C0F84E22}" type="slidenum">
              <a:rPr lang="fr-FR" smtClean="0"/>
              <a:t>‹N°›</a:t>
            </a:fld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EBE0B-00FB-41B0-85B1-778246D8E492}" type="datetimeFigureOut">
              <a:rPr lang="fr-FR" smtClean="0"/>
              <a:t>10/09/2017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E94-8E96-416F-B92F-1E49C0F84E2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EBE0B-00FB-41B0-85B1-778246D8E492}" type="datetimeFigureOut">
              <a:rPr lang="fr-FR" smtClean="0"/>
              <a:t>10/09/2017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E94-8E96-416F-B92F-1E49C0F84E2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EBE0B-00FB-41B0-85B1-778246D8E492}" type="datetimeFigureOut">
              <a:rPr lang="fr-FR" smtClean="0"/>
              <a:t>10/09/2017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E94-8E96-416F-B92F-1E49C0F84E2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EBE0B-00FB-41B0-85B1-778246D8E492}" type="datetimeFigureOut">
              <a:rPr lang="fr-FR" smtClean="0"/>
              <a:t>10/09/2017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E94-8E96-416F-B92F-1E49C0F84E2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EBE0B-00FB-41B0-85B1-778246D8E492}" type="datetimeFigureOut">
              <a:rPr lang="fr-FR" smtClean="0"/>
              <a:t>10/09/2017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DE94-8E96-416F-B92F-1E49C0F84E2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EBE0B-00FB-41B0-85B1-778246D8E492}" type="datetimeFigureOut">
              <a:rPr lang="fr-FR" smtClean="0"/>
              <a:t>10/09/2017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1E6DE94-8E96-416F-B92F-1E49C0F84E2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3EBE0B-00FB-41B0-85B1-778246D8E492}" type="datetimeFigureOut">
              <a:rPr lang="fr-FR" smtClean="0"/>
              <a:t>10/09/2017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1E6DE94-8E96-416F-B92F-1E49C0F84E22}" type="slidenum">
              <a:rPr lang="fr-FR" smtClean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39552" y="4293096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Statistiques 1</a:t>
            </a:r>
            <a:endParaRPr lang="fr-FR" sz="8000" dirty="0">
              <a:solidFill>
                <a:srgbClr val="92D05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803017" y="1556792"/>
            <a:ext cx="56493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Séquence 3</a:t>
            </a:r>
            <a:endParaRPr lang="fr-FR" sz="8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0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250706"/>
          </a:xfrm>
        </p:spPr>
        <p:txBody>
          <a:bodyPr anchor="t">
            <a:normAutofit/>
          </a:bodyPr>
          <a:lstStyle/>
          <a:p>
            <a:r>
              <a:rPr lang="fr-FR" sz="2400" b="1" u="sng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/>
            </a:r>
            <a:br>
              <a:rPr lang="fr-FR" sz="2400" b="1" u="sng" dirty="0" smtClean="0">
                <a:solidFill>
                  <a:srgbClr val="0070C0"/>
                </a:solidFill>
                <a:latin typeface="Comic Sans MS" panose="030F0702030302020204" pitchFamily="66" charset="0"/>
              </a:rPr>
            </a:br>
            <a:r>
              <a:rPr lang="fr-FR" sz="2400" b="1" u="sng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/>
            </a:r>
            <a:br>
              <a:rPr lang="fr-FR" sz="2400" b="1" u="sng" dirty="0" smtClean="0">
                <a:solidFill>
                  <a:srgbClr val="0070C0"/>
                </a:solidFill>
                <a:latin typeface="Comic Sans MS" panose="030F0702030302020204" pitchFamily="66" charset="0"/>
              </a:rPr>
            </a:br>
            <a:r>
              <a:rPr lang="fr-FR" sz="2400" b="1" u="sng" dirty="0">
                <a:solidFill>
                  <a:srgbClr val="0070C0"/>
                </a:solidFill>
                <a:latin typeface="Comic Sans MS" panose="030F0702030302020204" pitchFamily="66" charset="0"/>
              </a:rPr>
              <a:t/>
            </a:r>
            <a:br>
              <a:rPr lang="fr-FR" sz="2400" b="1" u="sng" dirty="0">
                <a:solidFill>
                  <a:srgbClr val="0070C0"/>
                </a:solidFill>
                <a:latin typeface="Comic Sans MS" panose="030F0702030302020204" pitchFamily="66" charset="0"/>
              </a:rPr>
            </a:br>
            <a:r>
              <a:rPr lang="fr-FR" sz="2400" b="1" u="sng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/>
            </a:r>
            <a:br>
              <a:rPr lang="fr-FR" sz="2400" b="1" u="sng" dirty="0" smtClean="0">
                <a:solidFill>
                  <a:srgbClr val="0070C0"/>
                </a:solidFill>
                <a:latin typeface="Comic Sans MS" panose="030F0702030302020204" pitchFamily="66" charset="0"/>
              </a:rPr>
            </a:br>
            <a:r>
              <a:rPr lang="fr-FR" sz="2400" b="1" u="sng" dirty="0">
                <a:solidFill>
                  <a:srgbClr val="0070C0"/>
                </a:solidFill>
                <a:latin typeface="Comic Sans MS" panose="030F0702030302020204" pitchFamily="66" charset="0"/>
              </a:rPr>
              <a:t/>
            </a:r>
            <a:br>
              <a:rPr lang="fr-FR" sz="2400" b="1" u="sng" dirty="0">
                <a:solidFill>
                  <a:srgbClr val="0070C0"/>
                </a:solidFill>
                <a:latin typeface="Comic Sans MS" panose="030F0702030302020204" pitchFamily="66" charset="0"/>
              </a:rPr>
            </a:br>
            <a:r>
              <a:rPr lang="fr-FR" sz="2400" b="1" u="sng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I Moyenne simple</a:t>
            </a:r>
            <a:r>
              <a:rPr lang="fr-FR" sz="2400" b="1" u="sng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/>
            </a:r>
            <a:br>
              <a:rPr lang="fr-FR" sz="2400" b="1" u="sng" dirty="0" smtClean="0">
                <a:solidFill>
                  <a:srgbClr val="00B050"/>
                </a:solidFill>
                <a:latin typeface="Comic Sans MS" panose="030F0702030302020204" pitchFamily="66" charset="0"/>
              </a:rPr>
            </a:br>
            <a:r>
              <a:rPr lang="fr-FR" sz="2400" b="1" u="sng" dirty="0">
                <a:solidFill>
                  <a:srgbClr val="00B050"/>
                </a:solidFill>
                <a:latin typeface="Comic Sans MS" panose="030F0702030302020204" pitchFamily="66" charset="0"/>
              </a:rPr>
              <a:t/>
            </a:r>
            <a:br>
              <a:rPr lang="fr-FR" sz="2400" b="1" u="sng" dirty="0">
                <a:solidFill>
                  <a:srgbClr val="00B050"/>
                </a:solidFill>
                <a:latin typeface="Comic Sans MS" panose="030F0702030302020204" pitchFamily="66" charset="0"/>
              </a:rPr>
            </a:br>
            <a:r>
              <a:rPr lang="fr-FR" sz="2400" b="1" u="sng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Définition :</a:t>
            </a:r>
            <a:r>
              <a:rPr lang="fr-FR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/>
            </a:r>
            <a:br>
              <a:rPr lang="fr-FR" sz="2400" dirty="0">
                <a:solidFill>
                  <a:srgbClr val="00B050"/>
                </a:solidFill>
                <a:latin typeface="Comic Sans MS" panose="030F0702030302020204" pitchFamily="66" charset="0"/>
              </a:rPr>
            </a:br>
            <a:r>
              <a:rPr lang="fr-FR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La moyenne d'une série statistique est le quotient de la somme de tous les nombres de cette série par l'effectif total. </a:t>
            </a:r>
            <a:r>
              <a:rPr lang="fr-FR" sz="24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/>
            </a:r>
            <a:br>
              <a:rPr lang="fr-FR" sz="2400" dirty="0" smtClean="0">
                <a:solidFill>
                  <a:srgbClr val="00B050"/>
                </a:solidFill>
                <a:latin typeface="Comic Sans MS" panose="030F0702030302020204" pitchFamily="66" charset="0"/>
              </a:rPr>
            </a:br>
            <a:r>
              <a:rPr lang="fr-FR" sz="24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/>
            </a:r>
            <a:br>
              <a:rPr lang="fr-FR" sz="2400" dirty="0" smtClean="0">
                <a:solidFill>
                  <a:srgbClr val="00B050"/>
                </a:solidFill>
                <a:latin typeface="Comic Sans MS" panose="030F0702030302020204" pitchFamily="66" charset="0"/>
              </a:rPr>
            </a:br>
            <a:endParaRPr lang="fr-FR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30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467544" y="130622"/>
                <a:ext cx="8219256" cy="6250706"/>
              </a:xfrm>
            </p:spPr>
            <p:txBody>
              <a:bodyPr anchor="t">
                <a:normAutofit/>
              </a:bodyPr>
              <a:lstStyle/>
              <a:p>
                <a:r>
                  <a:rPr lang="fr-FR" sz="2400" b="1" u="sng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b="1" u="sng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</a:br>
                <a:r>
                  <a:rPr lang="fr-FR" sz="2400" b="1" u="sng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b="1" u="sng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</a:br>
                <a:r>
                  <a:rPr lang="fr-FR" sz="2400" b="1" u="sng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Exemple :</a:t>
                </a:r>
                <a: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</a:br>
                <a: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Un élève a obtenu les notes suivantes au bac :</a:t>
                </a:r>
                <a:r>
                  <a:rPr lang="fr-FR" sz="2400" dirty="0"/>
                  <a:t/>
                </a:r>
                <a:br>
                  <a:rPr lang="fr-FR" sz="2400" dirty="0"/>
                </a:br>
                <a:r>
                  <a:rPr lang="fr-FR" sz="2400" dirty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dirty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</a:br>
                <a:r>
                  <a:rPr lang="fr-FR" sz="2400" b="1" u="sng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b="1" u="sng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</a:br>
                <a:r>
                  <a:rPr lang="fr-FR" sz="2400" b="1" u="sng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b="1" u="sng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</a:br>
                <a:r>
                  <a:rPr lang="fr-FR" sz="2400" b="1" u="sng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b="1" u="sng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</a:br>
                <a:r>
                  <a:rPr lang="fr-FR" sz="2400" b="1" u="sng" dirty="0" smtClean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b="1" u="sng" dirty="0" smtClean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</a:br>
                <a: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Si on calcule la moyenne « simple », on trouve :</a:t>
                </a:r>
                <a:b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</a:br>
                <a: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</a:br>
                <a: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	M </a:t>
                </a:r>
                <a: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3600">
                            <a:solidFill>
                              <a:srgbClr val="0070C0"/>
                            </a:solidFill>
                            <a:latin typeface="Cambria Math"/>
                          </a:rPr>
                          <m:t>12+10+11+8+5</m:t>
                        </m:r>
                      </m:num>
                      <m:den>
                        <m:r>
                          <a:rPr lang="fr-FR" sz="360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fr-FR" sz="28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46</m:t>
                        </m:r>
                      </m:num>
                      <m:den>
                        <m:r>
                          <a:rPr lang="fr-FR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 = 9,2</a:t>
                </a:r>
                <a: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</a:br>
                <a: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</a:br>
                <a: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Conclusion : L’élève échoue à son </a:t>
                </a:r>
                <a:r>
                  <a:rPr lang="fr-FR" sz="2400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bac !</a:t>
                </a:r>
                <a:r>
                  <a:rPr lang="fr-FR" sz="2400" b="1" u="sng" dirty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b="1" u="sng" dirty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</a:br>
                <a:endParaRPr lang="fr-FR" sz="2400" dirty="0">
                  <a:solidFill>
                    <a:srgbClr val="00B05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7544" y="130622"/>
                <a:ext cx="8219256" cy="6250706"/>
              </a:xfrm>
              <a:blipFill rotWithShape="1">
                <a:blip r:embed="rId2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218838"/>
              </p:ext>
            </p:extLst>
          </p:nvPr>
        </p:nvGraphicFramePr>
        <p:xfrm>
          <a:off x="539552" y="1884432"/>
          <a:ext cx="78488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152128"/>
                <a:gridCol w="1872208"/>
                <a:gridCol w="1080120"/>
                <a:gridCol w="1080120"/>
                <a:gridCol w="11521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Matière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Français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Mathématiques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Histoire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Anglais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Espagnol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Note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12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10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11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8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5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Coefficient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57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632848" cy="6250706"/>
          </a:xfrm>
        </p:spPr>
        <p:txBody>
          <a:bodyPr anchor="t">
            <a:normAutofit/>
          </a:bodyPr>
          <a:lstStyle/>
          <a:p>
            <a:r>
              <a:rPr lang="fr-FR" sz="2400" b="1" u="sng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/>
            </a:r>
            <a:br>
              <a:rPr lang="fr-FR" sz="2400" b="1" u="sng" dirty="0" smtClean="0">
                <a:solidFill>
                  <a:srgbClr val="0070C0"/>
                </a:solidFill>
                <a:latin typeface="Comic Sans MS" panose="030F0702030302020204" pitchFamily="66" charset="0"/>
              </a:rPr>
            </a:br>
            <a:r>
              <a:rPr lang="fr-FR" sz="2400" b="1" u="sng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/>
            </a:r>
            <a:br>
              <a:rPr lang="fr-FR" sz="2400" b="1" u="sng" dirty="0" smtClean="0">
                <a:solidFill>
                  <a:srgbClr val="0070C0"/>
                </a:solidFill>
                <a:latin typeface="Comic Sans MS" panose="030F0702030302020204" pitchFamily="66" charset="0"/>
              </a:rPr>
            </a:br>
            <a:r>
              <a:rPr lang="fr-FR" sz="2400" b="1" u="sng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/>
            </a:r>
            <a:br>
              <a:rPr lang="fr-FR" sz="2400" b="1" u="sng" dirty="0" smtClean="0">
                <a:solidFill>
                  <a:srgbClr val="0070C0"/>
                </a:solidFill>
                <a:latin typeface="Comic Sans MS" panose="030F0702030302020204" pitchFamily="66" charset="0"/>
              </a:rPr>
            </a:br>
            <a:r>
              <a:rPr lang="fr-FR" sz="2400" b="1" u="sng" dirty="0">
                <a:solidFill>
                  <a:srgbClr val="0070C0"/>
                </a:solidFill>
                <a:latin typeface="Comic Sans MS" panose="030F0702030302020204" pitchFamily="66" charset="0"/>
              </a:rPr>
              <a:t/>
            </a:r>
            <a:br>
              <a:rPr lang="fr-FR" sz="2400" b="1" u="sng" dirty="0">
                <a:solidFill>
                  <a:srgbClr val="0070C0"/>
                </a:solidFill>
                <a:latin typeface="Comic Sans MS" panose="030F0702030302020204" pitchFamily="66" charset="0"/>
              </a:rPr>
            </a:br>
            <a:r>
              <a:rPr lang="fr-FR" sz="2400" b="1" u="sng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II Moyenne pondérée</a:t>
            </a:r>
            <a:r>
              <a:rPr lang="fr-FR" sz="2400" b="1" u="sng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/>
            </a:r>
            <a:br>
              <a:rPr lang="fr-FR" sz="2400" b="1" u="sng" dirty="0" smtClean="0">
                <a:solidFill>
                  <a:srgbClr val="00B050"/>
                </a:solidFill>
                <a:latin typeface="Comic Sans MS" panose="030F0702030302020204" pitchFamily="66" charset="0"/>
              </a:rPr>
            </a:br>
            <a:r>
              <a:rPr lang="fr-FR" sz="2400" b="1" u="sng" dirty="0">
                <a:solidFill>
                  <a:srgbClr val="00B050"/>
                </a:solidFill>
                <a:latin typeface="Comic Sans MS" panose="030F0702030302020204" pitchFamily="66" charset="0"/>
              </a:rPr>
              <a:t/>
            </a:r>
            <a:br>
              <a:rPr lang="fr-FR" sz="2400" b="1" u="sng" dirty="0">
                <a:solidFill>
                  <a:srgbClr val="00B050"/>
                </a:solidFill>
                <a:latin typeface="Comic Sans MS" panose="030F0702030302020204" pitchFamily="66" charset="0"/>
              </a:rPr>
            </a:br>
            <a:r>
              <a:rPr lang="fr-FR" sz="2400" b="1" u="sng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Définition :</a:t>
            </a:r>
            <a:r>
              <a:rPr lang="fr-FR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/>
            </a:r>
            <a:br>
              <a:rPr lang="fr-FR" sz="2400" dirty="0">
                <a:solidFill>
                  <a:srgbClr val="00B050"/>
                </a:solidFill>
                <a:latin typeface="Comic Sans MS" panose="030F0702030302020204" pitchFamily="66" charset="0"/>
              </a:rPr>
            </a:br>
            <a:r>
              <a:rPr lang="fr-FR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La moyenne d'une série </a:t>
            </a:r>
            <a:r>
              <a:rPr lang="fr-FR" sz="24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de valeurs, pondérée par les effectifs, est obtenu :</a:t>
            </a:r>
            <a:br>
              <a:rPr lang="fr-FR" sz="2400" dirty="0" smtClean="0">
                <a:solidFill>
                  <a:srgbClr val="00B050"/>
                </a:solidFill>
                <a:latin typeface="Comic Sans MS" panose="030F0702030302020204" pitchFamily="66" charset="0"/>
              </a:rPr>
            </a:br>
            <a:r>
              <a:rPr lang="fr-FR" sz="24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- en additionnant les produits de chaque valeur par son effectif,</a:t>
            </a:r>
            <a:br>
              <a:rPr lang="fr-FR" sz="2400" dirty="0" smtClean="0">
                <a:solidFill>
                  <a:srgbClr val="00B050"/>
                </a:solidFill>
                <a:latin typeface="Comic Sans MS" panose="030F0702030302020204" pitchFamily="66" charset="0"/>
              </a:rPr>
            </a:br>
            <a:r>
              <a:rPr lang="fr-FR" sz="24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- puis en divisant cette somme pas l’effectif total de la série.</a:t>
            </a:r>
            <a:br>
              <a:rPr lang="fr-FR" sz="2400" dirty="0" smtClean="0">
                <a:solidFill>
                  <a:srgbClr val="00B050"/>
                </a:solidFill>
                <a:latin typeface="Comic Sans MS" panose="030F0702030302020204" pitchFamily="66" charset="0"/>
              </a:rPr>
            </a:br>
            <a:endParaRPr lang="fr-FR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87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467544" y="130622"/>
                <a:ext cx="8219256" cy="6250706"/>
              </a:xfrm>
            </p:spPr>
            <p:txBody>
              <a:bodyPr anchor="t">
                <a:normAutofit/>
              </a:bodyPr>
              <a:lstStyle/>
              <a:p>
                <a:r>
                  <a:rPr lang="fr-FR" sz="2400" b="1" u="sng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b="1" u="sng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</a:br>
                <a:r>
                  <a:rPr lang="fr-FR" sz="2400" b="1" u="sng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b="1" u="sng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</a:br>
                <a:r>
                  <a:rPr lang="fr-FR" sz="2400" b="1" u="sng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Exemple :</a:t>
                </a:r>
                <a: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</a:br>
                <a: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Un élève a obtenu les notes suivantes au bac :</a:t>
                </a:r>
                <a:r>
                  <a:rPr lang="fr-FR" sz="2400" dirty="0"/>
                  <a:t/>
                </a:r>
                <a:br>
                  <a:rPr lang="fr-FR" sz="2400" dirty="0"/>
                </a:br>
                <a:r>
                  <a:rPr lang="fr-FR" sz="2400" dirty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dirty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</a:br>
                <a:r>
                  <a:rPr lang="fr-FR" sz="2400" b="1" u="sng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b="1" u="sng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</a:br>
                <a:r>
                  <a:rPr lang="fr-FR" sz="2400" b="1" u="sng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b="1" u="sng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</a:br>
                <a:r>
                  <a:rPr lang="fr-FR" sz="2400" b="1" u="sng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b="1" u="sng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</a:br>
                <a:r>
                  <a:rPr lang="fr-FR" sz="2400" b="1" u="sng" dirty="0" smtClean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b="1" u="sng" dirty="0" smtClean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</a:br>
                <a: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Si on calcule la moyenne </a:t>
                </a:r>
                <a:r>
                  <a:rPr lang="fr-FR" sz="2400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pondérée, </a:t>
                </a:r>
                <a: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on trouve :</a:t>
                </a:r>
                <a:b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</a:br>
                <a: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</a:br>
                <a:r>
                  <a:rPr lang="fr-FR" sz="2400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   M </a:t>
                </a:r>
                <a: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360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  <m:r>
                          <a:rPr lang="fr-FR" sz="360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fr-FR" sz="3600" b="0" i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4</m:t>
                        </m:r>
                        <m:r>
                          <a:rPr lang="fr-FR" sz="3600">
                            <a:solidFill>
                              <a:srgbClr val="0070C0"/>
                            </a:solidFill>
                            <a:latin typeface="Cambria Math"/>
                          </a:rPr>
                          <m:t>+10</m:t>
                        </m:r>
                        <m:r>
                          <a:rPr lang="fr-FR" sz="360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fr-FR" sz="3600" b="0" i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4</m:t>
                        </m:r>
                        <m:r>
                          <a:rPr lang="fr-FR" sz="3600">
                            <a:solidFill>
                              <a:srgbClr val="0070C0"/>
                            </a:solidFill>
                            <a:latin typeface="Cambria Math"/>
                          </a:rPr>
                          <m:t>+11</m:t>
                        </m:r>
                        <m:r>
                          <a:rPr lang="fr-FR" sz="360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fr-FR" sz="36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fr-FR" sz="3600">
                            <a:solidFill>
                              <a:srgbClr val="0070C0"/>
                            </a:solidFill>
                            <a:latin typeface="Cambria Math"/>
                          </a:rPr>
                          <m:t>+8</m:t>
                        </m:r>
                        <m:r>
                          <a:rPr lang="fr-FR" sz="360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fr-FR" sz="36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fr-FR" sz="3600">
                            <a:solidFill>
                              <a:srgbClr val="0070C0"/>
                            </a:solidFill>
                            <a:latin typeface="Cambria Math"/>
                          </a:rPr>
                          <m:t>+5</m:t>
                        </m:r>
                        <m:r>
                          <a:rPr lang="fr-FR" sz="360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fr-FR" sz="36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fr-FR" sz="3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4+4+2+2+1</m:t>
                        </m:r>
                      </m:den>
                    </m:f>
                  </m:oMath>
                </a14:m>
                <a:r>
                  <a:rPr lang="fr-FR" sz="28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3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  <m:r>
                          <a:rPr lang="fr-FR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fr-FR" sz="3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den>
                    </m:f>
                  </m:oMath>
                </a14:m>
                <a: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 = </a:t>
                </a:r>
                <a:r>
                  <a:rPr lang="fr-FR" sz="2400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10,46</a:t>
                </a:r>
                <a: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</a:br>
                <a: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</a:br>
                <a: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Conclusion : L’élève </a:t>
                </a:r>
                <a:r>
                  <a:rPr lang="fr-FR" sz="2400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a obtenu son bac !</a:t>
                </a:r>
                <a:r>
                  <a:rPr lang="fr-FR" sz="2400" b="1" u="sng" dirty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b="1" u="sng" dirty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</a:br>
                <a:endParaRPr lang="fr-FR" sz="2400" dirty="0">
                  <a:solidFill>
                    <a:srgbClr val="00B05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7544" y="130622"/>
                <a:ext cx="8219256" cy="6250706"/>
              </a:xfrm>
              <a:blipFill rotWithShape="1">
                <a:blip r:embed="rId2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09504"/>
              </p:ext>
            </p:extLst>
          </p:nvPr>
        </p:nvGraphicFramePr>
        <p:xfrm>
          <a:off x="539552" y="1884432"/>
          <a:ext cx="78488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152128"/>
                <a:gridCol w="1872208"/>
                <a:gridCol w="1080120"/>
                <a:gridCol w="1080120"/>
                <a:gridCol w="11521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Matière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Français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Mathématiques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Histoire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Anglais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Espagnol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Note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12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10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11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8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5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Coefficient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22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251520" y="476672"/>
                <a:ext cx="8928992" cy="6696744"/>
              </a:xfrm>
            </p:spPr>
            <p:txBody>
              <a:bodyPr anchor="t">
                <a:normAutofit/>
              </a:bodyPr>
              <a:lstStyle/>
              <a:p>
                <a:r>
                  <a:rPr lang="fr-FR" sz="2400" b="1" u="sng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III </a:t>
                </a:r>
                <a:r>
                  <a:rPr lang="fr-FR" sz="2400" b="1" u="sng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Moyenne et regroupement de classes</a:t>
                </a:r>
                <a:r>
                  <a:rPr lang="fr-FR" sz="2400" b="1" u="sng" dirty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b="1" u="sng" dirty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</a:br>
                <a:r>
                  <a:rPr lang="fr-FR" sz="2400" b="1" u="sng" dirty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b="1" u="sng" dirty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</a:br>
                <a: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On veut calculer une approximation de la taille moyenne des élèves du groupe, mais on a regroupé les </a:t>
                </a:r>
                <a:r>
                  <a:rPr lang="fr-FR" sz="2400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effectifs en </a:t>
                </a:r>
                <a: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classes.</a:t>
                </a:r>
                <a:b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</a:br>
                <a: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</a:br>
                <a: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</a:br>
                <a: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</a:br>
                <a:r>
                  <a:rPr lang="fr-FR" sz="2400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</a:br>
                <a:r>
                  <a:rPr lang="fr-FR" sz="1400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1400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</a:br>
                <a:r>
                  <a:rPr lang="fr-FR" sz="2400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On </a:t>
                </a:r>
                <a: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considère alors que 5 élèves mesurent 1,25 m, 7 élèves mesurent .............. m, ... </a:t>
                </a:r>
                <a:r>
                  <a:rPr lang="fr-FR" sz="2400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</a:br>
                <a:r>
                  <a:rPr lang="fr-FR" sz="2400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</a:br>
                <a:r>
                  <a:rPr lang="fr-FR" sz="2400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  </a:t>
                </a:r>
                <a:r>
                  <a:rPr lang="fr-FR" sz="2000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M </a:t>
                </a:r>
                <a:r>
                  <a:rPr lang="fr-FR" sz="20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32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1,25</m:t>
                        </m:r>
                        <m:r>
                          <a:rPr lang="fr-FR" sz="320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fr-FR" sz="3200" b="0" i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5</m:t>
                        </m:r>
                        <m:r>
                          <a:rPr lang="fr-FR" sz="320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1,35</m:t>
                        </m:r>
                        <m:r>
                          <a:rPr lang="fr-FR" sz="320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fr-FR" sz="3200" b="0" i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7</m:t>
                        </m:r>
                        <m:r>
                          <a:rPr lang="fr-FR" sz="320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  <m:r>
                          <a:rPr lang="fr-FR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,45</m:t>
                        </m:r>
                        <m:r>
                          <a:rPr lang="fr-FR" sz="320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fr-FR" sz="3200" b="0" i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13</m:t>
                        </m:r>
                        <m:r>
                          <a:rPr lang="fr-FR" sz="320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1,55</m:t>
                        </m:r>
                        <m:r>
                          <a:rPr lang="fr-FR" sz="320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fr-FR" sz="3200" b="0" i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9</m:t>
                        </m:r>
                        <m:r>
                          <a:rPr lang="fr-FR" sz="320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1,65</m:t>
                        </m:r>
                        <m:r>
                          <a:rPr lang="fr-FR" sz="320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fr-FR" sz="32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</m:num>
                      <m:den>
                        <m:r>
                          <a:rPr lang="fr-FR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5+7+13+9+6</m:t>
                        </m:r>
                      </m:den>
                    </m:f>
                  </m:oMath>
                </a14:m>
                <a: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fr-FR" sz="20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fr-FR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58,4</m:t>
                        </m:r>
                      </m:num>
                      <m:den>
                        <m:r>
                          <a:rPr lang="fr-FR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40</m:t>
                        </m:r>
                      </m:den>
                    </m:f>
                  </m:oMath>
                </a14:m>
                <a:r>
                  <a:rPr lang="fr-FR" sz="20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 = </a:t>
                </a:r>
                <a:r>
                  <a:rPr lang="fr-FR" sz="2000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1,46</a:t>
                </a:r>
                <a: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</a:br>
                <a: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fr-FR" sz="24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</a:br>
                <a:r>
                  <a:rPr lang="fr-FR" sz="2400" dirty="0" smtClean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La taille moyenne des élèves du groupe est 1,46 m.</a:t>
                </a:r>
                <a:endParaRPr lang="fr-FR" sz="2400" dirty="0">
                  <a:solidFill>
                    <a:srgbClr val="00B05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1520" y="476672"/>
                <a:ext cx="8928992" cy="6696744"/>
              </a:xfrm>
              <a:blipFill rotWithShape="1">
                <a:blip r:embed="rId2"/>
                <a:stretch>
                  <a:fillRect l="-1024" t="-728" r="-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93061"/>
              </p:ext>
            </p:extLst>
          </p:nvPr>
        </p:nvGraphicFramePr>
        <p:xfrm>
          <a:off x="467544" y="2204864"/>
          <a:ext cx="8136904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368152"/>
                <a:gridCol w="1368152"/>
                <a:gridCol w="1368152"/>
                <a:gridCol w="1368152"/>
                <a:gridCol w="13681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Tailles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[1,20 ; 1,30[</a:t>
                      </a:r>
                      <a:endParaRPr lang="fr-FR" sz="14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[1,30 ; 1,40[</a:t>
                      </a:r>
                      <a:endParaRPr lang="fr-FR" sz="14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[1,40 ; 1,50[</a:t>
                      </a:r>
                      <a:endParaRPr lang="fr-FR" sz="14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[1,50 ; 1,60[</a:t>
                      </a:r>
                      <a:endParaRPr lang="fr-FR" sz="14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[1,60 ; 1,70[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Effectifs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5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7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9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Centre</a:t>
                      </a:r>
                      <a:r>
                        <a:rPr lang="fr-FR" sz="1400" baseline="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 des classes</a:t>
                      </a:r>
                      <a:endParaRPr lang="fr-FR" sz="14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1,25</a:t>
                      </a:r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335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343</TotalTime>
  <Words>82</Words>
  <Application>Microsoft Office PowerPoint</Application>
  <PresentationFormat>Affichage à l'écran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Capitaux</vt:lpstr>
      <vt:lpstr>Présentation PowerPoint</vt:lpstr>
      <vt:lpstr>     I Moyenne simple  Définition : La moyenne d'une série statistique est le quotient de la somme de tous les nombres de cette série par l'effectif total.   </vt:lpstr>
      <vt:lpstr>  Exemple : Un élève a obtenu les notes suivantes au bac :      Si on calcule la moyenne « simple », on trouve :   M = (12+10+11+8+5)/5 = 46/5 = 9,2  Conclusion : L’élève échoue à son bac ! </vt:lpstr>
      <vt:lpstr>    II Moyenne pondérée  Définition : La moyenne d'une série de valeurs, pondérée par les effectifs, est obtenu : - en additionnant les produits de chaque valeur par son effectif, - puis en divisant cette somme pas l’effectif total de la série. </vt:lpstr>
      <vt:lpstr>  Exemple : Un élève a obtenu les notes suivantes au bac :      Si on calcule la moyenne pondérée, on trouve :     M = (12×4+10×4+11×2+8×2+5×2)/(4+4+2+2+1) = 136/13 = 10,46  Conclusion : L’élève a obtenu son bac ! </vt:lpstr>
      <vt:lpstr>III Moyenne et regroupement de classes  On veut calculer une approximation de la taille moyenne des élèves du groupe, mais on a regroupé les effectifs en classes.      On considère alors que 5 élèves mesurent 1,25 m, 7 élèves mesurent .............. m, ...     M = (1,25×5+1,35×7+1,45×13+1,55×9+1,65×6)/(5+7+13+9+6) = 58,4/40 = 1,46  La taille moyenne des élèves du groupe est 1,46 m.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Représentation  et  traitement de données</dc:title>
  <dc:creator>Manu</dc:creator>
  <cp:lastModifiedBy>Manu</cp:lastModifiedBy>
  <cp:revision>28</cp:revision>
  <cp:lastPrinted>2015-04-06T13:15:35Z</cp:lastPrinted>
  <dcterms:created xsi:type="dcterms:W3CDTF">2015-04-06T10:30:20Z</dcterms:created>
  <dcterms:modified xsi:type="dcterms:W3CDTF">2017-09-10T20:28:48Z</dcterms:modified>
</cp:coreProperties>
</file>