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10"/>
  </p:handoutMasterIdLst>
  <p:sldIdLst>
    <p:sldId id="256" r:id="rId2"/>
    <p:sldId id="258" r:id="rId3"/>
    <p:sldId id="280" r:id="rId4"/>
    <p:sldId id="269" r:id="rId5"/>
    <p:sldId id="273" r:id="rId6"/>
    <p:sldId id="274" r:id="rId7"/>
    <p:sldId id="275" r:id="rId8"/>
    <p:sldId id="276" r:id="rId9"/>
  </p:sldIdLst>
  <p:sldSz cx="9144000" cy="6858000" type="screen4x3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688CA-9C07-4FBA-842A-F0230C012A15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FCE5C-10C0-4E19-8389-FB8DB5D93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429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09/09/2016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09/09/2016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09/09/2016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09/09/2016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09/09/2016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09/09/2016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09/09/2016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09/09/2016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09/09/2016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09/09/2016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D8CA-C843-4482-9DC4-761530B4AE14}" type="datetimeFigureOut">
              <a:rPr lang="fr-FR" smtClean="0"/>
              <a:t>09/09/2016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A7D8CA-C843-4482-9DC4-761530B4AE14}" type="datetimeFigureOut">
              <a:rPr lang="fr-FR" smtClean="0"/>
              <a:t>09/09/2016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E9323A-4050-44E0-B978-84E3E2AE3A5B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4077072"/>
            <a:ext cx="8640960" cy="1260629"/>
          </a:xfrm>
        </p:spPr>
        <p:txBody>
          <a:bodyPr>
            <a:noAutofit/>
          </a:bodyPr>
          <a:lstStyle/>
          <a:p>
            <a:r>
              <a:rPr lang="fr-FR" sz="8000" dirty="0">
                <a:latin typeface="Comic Sans MS" pitchFamily="66" charset="0"/>
              </a:rPr>
              <a:t>Proportionnalité 1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87037" y="-243408"/>
            <a:ext cx="3313355" cy="1702160"/>
          </a:xfrm>
        </p:spPr>
        <p:txBody>
          <a:bodyPr/>
          <a:lstStyle/>
          <a:p>
            <a:r>
              <a:rPr lang="fr-FR" dirty="0"/>
              <a:t>Chapitre ……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55576" y="1556792"/>
            <a:ext cx="7848872" cy="12606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7200" dirty="0">
                <a:solidFill>
                  <a:schemeClr val="bg1"/>
                </a:solidFill>
                <a:latin typeface="Comic Sans MS" pitchFamily="66" charset="0"/>
              </a:rPr>
              <a:t>Chapitre 2</a:t>
            </a:r>
          </a:p>
        </p:txBody>
      </p:sp>
    </p:spTree>
    <p:extLst>
      <p:ext uri="{BB962C8B-B14F-4D97-AF65-F5344CB8AC3E}">
        <p14:creationId xmlns:p14="http://schemas.microsoft.com/office/powerpoint/2010/main" val="36183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b="1" u="sng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0070C0"/>
                </a:solidFill>
                <a:latin typeface="Comic Sans MS" pitchFamily="66" charset="0"/>
              </a:rPr>
              <a:t>I Définition</a:t>
            </a:r>
          </a:p>
          <a:p>
            <a:pPr marL="0" indent="0">
              <a:buNone/>
            </a:pPr>
            <a:endParaRPr lang="fr-FR" sz="2400" b="1" u="sng" dirty="0">
              <a:solidFill>
                <a:srgbClr val="00B05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00B050"/>
                </a:solidFill>
                <a:latin typeface="Comic Sans MS" pitchFamily="66" charset="0"/>
              </a:rPr>
              <a:t>Définition 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B050"/>
                </a:solidFill>
                <a:latin typeface="Comic Sans MS" pitchFamily="66" charset="0"/>
              </a:rPr>
              <a:t>Deux grandeurs sont proportionnelles lorsque l’on obtient les valeurs de l’une en multipliant les valeurs de l’autre par un même nombre.</a:t>
            </a:r>
          </a:p>
          <a:p>
            <a:pPr marL="0" indent="0">
              <a:buNone/>
            </a:pPr>
            <a:endParaRPr lang="fr-FR" sz="2400" dirty="0">
              <a:solidFill>
                <a:srgbClr val="00B05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0070C0"/>
                </a:solidFill>
                <a:latin typeface="Comic Sans MS" pitchFamily="66" charset="0"/>
              </a:rPr>
              <a:t>Exemple 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70C0"/>
                </a:solidFill>
                <a:latin typeface="Comic Sans MS" pitchFamily="66" charset="0"/>
              </a:rPr>
              <a:t>Un boulanger vend ses croissants à 0,90€ l’unité.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70C0"/>
                </a:solidFill>
                <a:latin typeface="Comic Sans MS" pitchFamily="66" charset="0"/>
              </a:rPr>
              <a:t>Compléter le tableau de proportionnalité suivant :</a:t>
            </a: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400" dirty="0">
              <a:solidFill>
                <a:srgbClr val="000000"/>
              </a:solidFill>
              <a:latin typeface="Comic Sans MS" pitchFamily="66" charset="0"/>
            </a:endParaRPr>
          </a:p>
          <a:p>
            <a:pPr marL="0" lvl="0" indent="0">
              <a:buClr>
                <a:srgbClr val="4F81BD"/>
              </a:buClr>
              <a:buNone/>
            </a:pPr>
            <a:endParaRPr lang="fr-FR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35762"/>
              </p:ext>
            </p:extLst>
          </p:nvPr>
        </p:nvGraphicFramePr>
        <p:xfrm>
          <a:off x="467544" y="5229200"/>
          <a:ext cx="720079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2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mic Sans MS" panose="030F0702030302020204" pitchFamily="66" charset="0"/>
                        </a:rPr>
                        <a:t>Nombre de croissants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mic Sans MS" panose="030F0702030302020204" pitchFamily="66" charset="0"/>
                        </a:rPr>
                        <a:t>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mic Sans MS" panose="030F0702030302020204" pitchFamily="66" charset="0"/>
                        </a:rPr>
                        <a:t>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mic Sans MS" panose="030F0702030302020204" pitchFamily="66" charset="0"/>
                        </a:rPr>
                        <a:t>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mic Sans MS" panose="030F0702030302020204" pitchFamily="66" charset="0"/>
                        </a:rPr>
                        <a:t>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Prix payé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 0,90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 15,3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1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59024" y="188640"/>
                <a:ext cx="8784976" cy="64087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b="1" u="sng" dirty="0">
                    <a:solidFill>
                      <a:srgbClr val="0070C0"/>
                    </a:solidFill>
                    <a:latin typeface="Comic Sans MS" pitchFamily="66" charset="0"/>
                  </a:rPr>
                  <a:t>II Reconnaître un tableau de proportionnalité</a:t>
                </a:r>
              </a:p>
              <a:p>
                <a:pPr marL="0" indent="0">
                  <a:buNone/>
                </a:pPr>
                <a:endParaRPr lang="fr-FR" sz="2400" b="1" u="sng" dirty="0">
                  <a:solidFill>
                    <a:srgbClr val="00B05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r>
                  <a:rPr lang="fr-FR" sz="2400" b="1" u="sng" dirty="0">
                    <a:solidFill>
                      <a:srgbClr val="00B050"/>
                    </a:solidFill>
                    <a:latin typeface="Comic Sans MS" pitchFamily="66" charset="0"/>
                  </a:rPr>
                  <a:t>Méthode :</a:t>
                </a: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rgbClr val="00B050"/>
                    </a:solidFill>
                    <a:latin typeface="Comic Sans MS" pitchFamily="66" charset="0"/>
                  </a:rPr>
                  <a:t>Pour reconnaître un tableau de proportionnalité on peut calculer les quotients des nombres de la deuxième ligne par les nombres de la première ligne. </a:t>
                </a: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rgbClr val="00B050"/>
                    </a:solidFill>
                    <a:latin typeface="Comic Sans MS" pitchFamily="66" charset="0"/>
                  </a:rPr>
                  <a:t>Si le quotient est le même alors c’est le coefficient de proportionnalité.</a:t>
                </a:r>
              </a:p>
              <a:p>
                <a:pPr marL="0" indent="0">
                  <a:buNone/>
                </a:pPr>
                <a:endParaRPr lang="fr-FR" sz="2400" dirty="0">
                  <a:solidFill>
                    <a:srgbClr val="00B05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r>
                  <a:rPr lang="fr-FR" sz="2400" b="1" u="sng" dirty="0">
                    <a:solidFill>
                      <a:srgbClr val="0070C0"/>
                    </a:solidFill>
                    <a:latin typeface="Comic Sans MS" pitchFamily="66" charset="0"/>
                  </a:rPr>
                  <a:t>Exemple :</a:t>
                </a:r>
              </a:p>
              <a:p>
                <a:pPr marL="0" indent="0">
                  <a:buNone/>
                </a:pPr>
                <a:endParaRPr lang="fr-FR" sz="24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endParaRPr lang="fr-FR" sz="2400" dirty="0">
                  <a:solidFill>
                    <a:srgbClr val="000000"/>
                  </a:solidFill>
                  <a:latin typeface="Comic Sans MS" pitchFamily="66" charset="0"/>
                </a:endParaRPr>
              </a:p>
              <a:p>
                <a:pPr marL="0" indent="0">
                  <a:buClr>
                    <a:srgbClr val="4F81BD"/>
                  </a:buClr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3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6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fr-FR" sz="36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fr-FR" sz="2000" dirty="0">
                    <a:solidFill>
                      <a:srgbClr val="0070C0"/>
                    </a:solidFill>
                    <a:latin typeface="Comic Sans MS" pitchFamily="66" charset="0"/>
                  </a:rPr>
                  <a:t> = 1,5	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num>
                      <m:den>
                        <m:r>
                          <a:rPr lang="fr-FR" sz="3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fr-FR" sz="2000" dirty="0">
                    <a:solidFill>
                      <a:srgbClr val="0070C0"/>
                    </a:solidFill>
                    <a:latin typeface="Comic Sans MS" pitchFamily="66" charset="0"/>
                  </a:rPr>
                  <a:t> = 1,5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6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num>
                      <m:den>
                        <m:r>
                          <a:rPr lang="fr-FR" sz="3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fr-FR" sz="2000" dirty="0">
                    <a:solidFill>
                      <a:srgbClr val="0070C0"/>
                    </a:solidFill>
                    <a:latin typeface="Comic Sans MS" pitchFamily="66" charset="0"/>
                  </a:rPr>
                  <a:t> = 1,5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z="3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3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</m:den>
                    </m:f>
                  </m:oMath>
                </a14:m>
                <a:r>
                  <a:rPr lang="fr-FR" sz="2000" dirty="0">
                    <a:solidFill>
                      <a:srgbClr val="0070C0"/>
                    </a:solidFill>
                    <a:latin typeface="Comic Sans MS" pitchFamily="66" charset="0"/>
                  </a:rPr>
                  <a:t> = 1,5</a:t>
                </a:r>
              </a:p>
              <a:p>
                <a:pPr marL="0" lvl="0" indent="0">
                  <a:buClr>
                    <a:srgbClr val="4F81BD"/>
                  </a:buClr>
                  <a:buNone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Le coefficient de proportionnalité est : 1,5</a:t>
                </a:r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59024" y="188640"/>
                <a:ext cx="8784976" cy="6408712"/>
              </a:xfrm>
              <a:blipFill>
                <a:blip r:embed="rId2"/>
                <a:stretch>
                  <a:fillRect l="-1110" t="-761" b="-20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25727"/>
              </p:ext>
            </p:extLst>
          </p:nvPr>
        </p:nvGraphicFramePr>
        <p:xfrm>
          <a:off x="395536" y="4436720"/>
          <a:ext cx="640071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2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mic Sans MS" panose="030F0702030302020204" pitchFamily="66" charset="0"/>
                        </a:rPr>
                        <a:t>Litres</a:t>
                      </a:r>
                      <a:r>
                        <a:rPr lang="fr-FR" sz="2000" baseline="0" dirty="0">
                          <a:latin typeface="Comic Sans MS" panose="030F0702030302020204" pitchFamily="66" charset="0"/>
                        </a:rPr>
                        <a:t> d’essence </a:t>
                      </a:r>
                      <a:endParaRPr lang="fr-FR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mic Sans MS" panose="030F0702030302020204" pitchFamily="66" charset="0"/>
                        </a:rPr>
                        <a:t>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mic Sans MS" panose="030F0702030302020204" pitchFamily="66" charset="0"/>
                        </a:rPr>
                        <a:t> 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mic Sans MS" panose="030F0702030302020204" pitchFamily="66" charset="0"/>
                        </a:rPr>
                        <a:t>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>
                          <a:latin typeface="Comic Sans MS" panose="030F0702030302020204" pitchFamily="66" charset="0"/>
                        </a:rPr>
                        <a:t>  14</a:t>
                      </a:r>
                      <a:endParaRPr lang="fr-FR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Prix payé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fr-FR" sz="2000" baseline="0" dirty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   9</a:t>
                      </a:r>
                      <a:endParaRPr lang="fr-FR" sz="20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  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   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9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964488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b="1" u="sng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0070C0"/>
                </a:solidFill>
                <a:latin typeface="Comic Sans MS" pitchFamily="66" charset="0"/>
              </a:rPr>
              <a:t>III Quatrième proportionnelle</a:t>
            </a:r>
          </a:p>
          <a:p>
            <a:pPr marL="0" indent="0">
              <a:buNone/>
            </a:pPr>
            <a:endParaRPr lang="fr-FR" sz="2400" b="1" u="sng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00B050"/>
                </a:solidFill>
                <a:latin typeface="Comic Sans MS" pitchFamily="66" charset="0"/>
              </a:rPr>
              <a:t>Définition 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B050"/>
                </a:solidFill>
                <a:latin typeface="Comic Sans MS" pitchFamily="66" charset="0"/>
              </a:rPr>
              <a:t>Dans un tableau de proportionnalité à quatre cases, si on connait trois valeurs, la valeur manquante s’appelle la quatrième proportionnelle.</a:t>
            </a:r>
          </a:p>
          <a:p>
            <a:pPr marL="0" indent="0">
              <a:buNone/>
            </a:pPr>
            <a:endParaRPr lang="fr-FR" sz="2400" dirty="0">
              <a:solidFill>
                <a:srgbClr val="00B05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0070C0"/>
                </a:solidFill>
                <a:latin typeface="Comic Sans MS" pitchFamily="66" charset="0"/>
              </a:rPr>
              <a:t>Exemples 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70C0"/>
                </a:solidFill>
                <a:latin typeface="Comic Sans MS" pitchFamily="66" charset="0"/>
              </a:rPr>
              <a:t>Compléter les tableaux de proportionnalité suivants en utilisant la méthode la plus appropriée.</a:t>
            </a:r>
          </a:p>
          <a:p>
            <a:pPr marL="0" indent="0">
              <a:buNone/>
            </a:pPr>
            <a:endParaRPr lang="fr-FR" sz="2000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5156101"/>
            <a:ext cx="1317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5156101"/>
            <a:ext cx="1317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2" r="56466" b="28000"/>
          <a:stretch/>
        </p:blipFill>
        <p:spPr bwMode="auto">
          <a:xfrm>
            <a:off x="3779578" y="4941168"/>
            <a:ext cx="2301355" cy="1153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63" r="53883" b="26315"/>
          <a:stretch/>
        </p:blipFill>
        <p:spPr bwMode="auto">
          <a:xfrm>
            <a:off x="6300192" y="4915248"/>
            <a:ext cx="2033811" cy="110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10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504" y="764704"/>
                <a:ext cx="8964488" cy="65527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b="1" u="sng" dirty="0">
                    <a:solidFill>
                      <a:srgbClr val="0070C0"/>
                    </a:solidFill>
                    <a:latin typeface="Comic Sans MS" pitchFamily="66" charset="0"/>
                  </a:rPr>
                  <a:t>1</a:t>
                </a:r>
                <a:r>
                  <a:rPr lang="fr-FR" sz="2400" b="1" u="sng" baseline="30000" dirty="0">
                    <a:solidFill>
                      <a:srgbClr val="0070C0"/>
                    </a:solidFill>
                    <a:latin typeface="Comic Sans MS" pitchFamily="66" charset="0"/>
                  </a:rPr>
                  <a:t>ère</a:t>
                </a:r>
                <a:r>
                  <a:rPr lang="fr-FR" sz="2400" b="1" u="sng" dirty="0">
                    <a:solidFill>
                      <a:srgbClr val="0070C0"/>
                    </a:solidFill>
                    <a:latin typeface="Comic Sans MS" pitchFamily="66" charset="0"/>
                  </a:rPr>
                  <a:t> méthode :</a:t>
                </a:r>
                <a:r>
                  <a:rPr lang="fr-FR" sz="2400" b="1" dirty="0">
                    <a:solidFill>
                      <a:srgbClr val="0070C0"/>
                    </a:solidFill>
                    <a:latin typeface="Comic Sans MS" pitchFamily="66" charset="0"/>
                  </a:rPr>
                  <a:t> Méthode du coefficient de proportionnalité</a:t>
                </a:r>
                <a:endParaRPr lang="fr-FR" sz="24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endParaRPr lang="fr-FR" sz="24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lvl="0" indent="0">
                  <a:buClr>
                    <a:srgbClr val="4F81BD"/>
                  </a:buClr>
                  <a:buNone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On veut compléter le tableau de proportionnalité suivant :</a:t>
                </a:r>
              </a:p>
              <a:p>
                <a:pPr marL="0" lvl="0" indent="0">
                  <a:buClr>
                    <a:srgbClr val="4F81BD"/>
                  </a:buClr>
                  <a:buNone/>
                </a:pPr>
                <a:endParaRPr lang="fr-FR" sz="20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lvl="0" indent="0">
                  <a:buClr>
                    <a:srgbClr val="4F81BD"/>
                  </a:buClr>
                  <a:buNone/>
                </a:pPr>
                <a:endParaRPr lang="fr-FR" sz="20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lvl="0" indent="0">
                  <a:buClr>
                    <a:srgbClr val="4F81BD"/>
                  </a:buClr>
                  <a:buNone/>
                </a:pPr>
                <a:endParaRPr lang="fr-FR" sz="20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lvl="0" indent="0">
                  <a:buClr>
                    <a:srgbClr val="4F81BD"/>
                  </a:buClr>
                  <a:buNone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On calcule le coefficient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num>
                      <m:den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 = 3.</a:t>
                </a:r>
              </a:p>
              <a:p>
                <a:pPr marL="0" lvl="0" indent="0">
                  <a:buClr>
                    <a:srgbClr val="4F81BD"/>
                  </a:buClr>
                  <a:buNone/>
                </a:pPr>
                <a:endParaRPr lang="fr-FR" sz="20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lvl="0" indent="0">
                  <a:buClr>
                    <a:srgbClr val="4F81BD"/>
                  </a:buClr>
                  <a:buNone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On place le coefficient : ici 3.</a:t>
                </a:r>
              </a:p>
              <a:p>
                <a:pPr marL="0" lvl="0" indent="0">
                  <a:buClr>
                    <a:srgbClr val="4F81BD"/>
                  </a:buClr>
                  <a:buNone/>
                </a:pPr>
                <a:endParaRPr lang="fr-FR" sz="24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lvl="0" indent="0">
                  <a:buClr>
                    <a:srgbClr val="4F81BD"/>
                  </a:buClr>
                  <a:buNone/>
                </a:pPr>
                <a:endParaRPr lang="fr-FR" sz="24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lvl="0" indent="0">
                  <a:buClr>
                    <a:srgbClr val="4F81BD"/>
                  </a:buClr>
                  <a:buNone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On complète : 7 x 3 = 21.</a:t>
                </a:r>
              </a:p>
              <a:p>
                <a:pPr marL="0" indent="0">
                  <a:buNone/>
                </a:pPr>
                <a:endParaRPr lang="fr-FR" sz="2000" b="1" u="sng" dirty="0">
                  <a:solidFill>
                    <a:srgbClr val="0070C0"/>
                  </a:solidFill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504" y="764704"/>
                <a:ext cx="8964488" cy="6552728"/>
              </a:xfrm>
              <a:blipFill>
                <a:blip r:embed="rId2"/>
                <a:stretch>
                  <a:fillRect l="-1088" t="-7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8584"/>
              </p:ext>
            </p:extLst>
          </p:nvPr>
        </p:nvGraphicFramePr>
        <p:xfrm>
          <a:off x="3479917" y="2213210"/>
          <a:ext cx="1311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omic Sans MS" pitchFamily="66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omic Sans MS" pitchFamily="66" charset="0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181" y="4332585"/>
            <a:ext cx="5969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6293780" y="4460736"/>
            <a:ext cx="576064" cy="25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mic Sans MS" pitchFamily="66" charset="0"/>
              </a:rPr>
              <a:t>x 3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51448"/>
              </p:ext>
            </p:extLst>
          </p:nvPr>
        </p:nvGraphicFramePr>
        <p:xfrm>
          <a:off x="4860032" y="4221088"/>
          <a:ext cx="1311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omic Sans MS" pitchFamily="66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omic Sans MS" pitchFamily="66" charset="0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479" y="5516141"/>
            <a:ext cx="1317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80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504" y="116632"/>
                <a:ext cx="8964488" cy="65527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1700" b="1" u="sng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r>
                  <a:rPr lang="fr-FR" sz="2400" b="1" u="sng" dirty="0">
                    <a:solidFill>
                      <a:srgbClr val="0070C0"/>
                    </a:solidFill>
                    <a:latin typeface="Comic Sans MS" pitchFamily="66" charset="0"/>
                  </a:rPr>
                  <a:t>2</a:t>
                </a:r>
                <a:r>
                  <a:rPr lang="fr-FR" sz="2400" b="1" u="sng" baseline="30000" dirty="0">
                    <a:solidFill>
                      <a:srgbClr val="0070C0"/>
                    </a:solidFill>
                    <a:latin typeface="Comic Sans MS" pitchFamily="66" charset="0"/>
                  </a:rPr>
                  <a:t>ème</a:t>
                </a:r>
                <a:r>
                  <a:rPr lang="fr-FR" sz="2400" b="1" u="sng" dirty="0">
                    <a:solidFill>
                      <a:srgbClr val="0070C0"/>
                    </a:solidFill>
                    <a:latin typeface="Comic Sans MS" pitchFamily="66" charset="0"/>
                  </a:rPr>
                  <a:t> méthode :</a:t>
                </a:r>
                <a:r>
                  <a:rPr lang="fr-FR" sz="2400" b="1" dirty="0">
                    <a:solidFill>
                      <a:srgbClr val="0070C0"/>
                    </a:solidFill>
                    <a:latin typeface="Comic Sans MS" pitchFamily="66" charset="0"/>
                  </a:rPr>
                  <a:t> Règle de trois</a:t>
                </a:r>
                <a:endParaRPr lang="fr-FR" sz="24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endParaRPr lang="fr-FR" sz="24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lvl="0" indent="0">
                  <a:buNone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On veut compléter le tableau de proportionnalité suivant :</a:t>
                </a:r>
              </a:p>
              <a:p>
                <a:pPr marL="0" indent="0">
                  <a:buNone/>
                </a:pPr>
                <a:endParaRPr lang="fr-FR" sz="24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endParaRPr lang="fr-FR" sz="24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endParaRPr lang="fr-FR" sz="24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On multiplie les nombres en diagonale et on divise par le troisième nombre.</a:t>
                </a:r>
              </a:p>
              <a:p>
                <a:pPr marL="0" indent="0">
                  <a:buNone/>
                </a:pPr>
                <a:endParaRPr lang="fr-FR" sz="24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lvl="0" indent="0">
                  <a:buClr>
                    <a:srgbClr val="4F81BD"/>
                  </a:buClr>
                  <a:buNone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×15</m:t>
                        </m:r>
                      </m:num>
                      <m:den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80</m:t>
                        </m:r>
                      </m:num>
                      <m:den>
                        <m:r>
                          <a:rPr lang="fr-FR" sz="32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fr-FR" sz="1800" dirty="0">
                    <a:solidFill>
                      <a:srgbClr val="0070C0"/>
                    </a:solidFill>
                    <a:latin typeface="Comic Sans MS" pitchFamily="66" charset="0"/>
                  </a:rPr>
                  <a:t> 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= 20</a:t>
                </a:r>
              </a:p>
              <a:p>
                <a:pPr marL="0" lvl="0" indent="0">
                  <a:buClr>
                    <a:srgbClr val="4F81BD"/>
                  </a:buClr>
                  <a:buNone/>
                </a:pPr>
                <a:endParaRPr lang="fr-FR" sz="24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lvl="0" indent="0">
                  <a:buClr>
                    <a:srgbClr val="4F81BD"/>
                  </a:buClr>
                  <a:buNone/>
                </a:pPr>
                <a:endParaRPr lang="fr-FR" sz="600" dirty="0">
                  <a:solidFill>
                    <a:srgbClr val="0070C0"/>
                  </a:solidFill>
                  <a:latin typeface="Comic Sans MS" pitchFamily="66" charset="0"/>
                </a:endParaRPr>
              </a:p>
              <a:p>
                <a:pPr marL="0" lvl="0" indent="0">
                  <a:buClr>
                    <a:srgbClr val="4F81BD"/>
                  </a:buClr>
                  <a:buNone/>
                </a:pPr>
                <a:r>
                  <a:rPr lang="fr-FR" sz="2400" dirty="0">
                    <a:solidFill>
                      <a:srgbClr val="0070C0"/>
                    </a:solidFill>
                    <a:latin typeface="Comic Sans MS" pitchFamily="66" charset="0"/>
                  </a:rPr>
                  <a:t>On obtient </a:t>
                </a:r>
              </a:p>
              <a:p>
                <a:pPr marL="0" lvl="0" indent="0">
                  <a:buClr>
                    <a:srgbClr val="4F81BD"/>
                  </a:buClr>
                  <a:buNone/>
                </a:pPr>
                <a:endParaRPr lang="fr-FR" sz="2000" dirty="0">
                  <a:solidFill>
                    <a:srgbClr val="0070C0"/>
                  </a:solidFill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504" y="116632"/>
                <a:ext cx="8964488" cy="6552728"/>
              </a:xfrm>
              <a:blipFill>
                <a:blip r:embed="rId2"/>
                <a:stretch>
                  <a:fillRect l="-10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95355"/>
              </p:ext>
            </p:extLst>
          </p:nvPr>
        </p:nvGraphicFramePr>
        <p:xfrm>
          <a:off x="3332088" y="1967240"/>
          <a:ext cx="1311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omic Sans MS" pitchFamily="66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omic Sans MS" pitchFamily="66" charset="0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255" y="5589240"/>
            <a:ext cx="1317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2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>
          <a:xfrm>
            <a:off x="107504" y="116632"/>
            <a:ext cx="8964488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b="1" u="sng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000" b="1" u="sng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0070C0"/>
                </a:solidFill>
                <a:latin typeface="Comic Sans MS" pitchFamily="66" charset="0"/>
              </a:rPr>
              <a:t>3</a:t>
            </a:r>
            <a:r>
              <a:rPr lang="fr-FR" sz="2400" b="1" u="sng" baseline="30000" dirty="0">
                <a:solidFill>
                  <a:srgbClr val="0070C0"/>
                </a:solidFill>
                <a:latin typeface="Comic Sans MS" pitchFamily="66" charset="0"/>
              </a:rPr>
              <a:t>ème</a:t>
            </a:r>
            <a:r>
              <a:rPr lang="fr-FR" sz="2400" b="1" u="sng" dirty="0">
                <a:solidFill>
                  <a:srgbClr val="0070C0"/>
                </a:solidFill>
                <a:latin typeface="Comic Sans MS" pitchFamily="66" charset="0"/>
              </a:rPr>
              <a:t> méthode :</a:t>
            </a:r>
            <a:r>
              <a:rPr lang="fr-FR" sz="2400" b="1" dirty="0">
                <a:solidFill>
                  <a:srgbClr val="0070C0"/>
                </a:solidFill>
                <a:latin typeface="Comic Sans MS" pitchFamily="66" charset="0"/>
              </a:rPr>
              <a:t> Méthode de multiplication sur les colonnes</a:t>
            </a:r>
          </a:p>
          <a:p>
            <a:pPr marL="0" indent="0">
              <a:buNone/>
            </a:pPr>
            <a:endParaRPr lang="fr-FR" sz="2400" b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FF0000"/>
                </a:solidFill>
                <a:latin typeface="Comic Sans MS" pitchFamily="66" charset="0"/>
              </a:rPr>
              <a:t>Propriété 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  <a:latin typeface="Comic Sans MS" pitchFamily="66" charset="0"/>
              </a:rPr>
              <a:t>Dans une situation de proportionnalité, on peut multiplier les nombres d’une colonne par un même nombre.</a:t>
            </a:r>
          </a:p>
          <a:p>
            <a:endParaRPr lang="fr-FR" sz="2000" b="1" dirty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000" b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000" b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000" b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57" y="3515072"/>
            <a:ext cx="44100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8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>
          <a:xfrm>
            <a:off x="107504" y="116632"/>
            <a:ext cx="8964488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b="1" u="sng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000" b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0070C0"/>
                </a:solidFill>
                <a:latin typeface="Comic Sans MS" pitchFamily="66" charset="0"/>
              </a:rPr>
              <a:t>4</a:t>
            </a:r>
            <a:r>
              <a:rPr lang="fr-FR" sz="2400" b="1" u="sng" baseline="30000" dirty="0">
                <a:solidFill>
                  <a:srgbClr val="0070C0"/>
                </a:solidFill>
                <a:latin typeface="Comic Sans MS" pitchFamily="66" charset="0"/>
              </a:rPr>
              <a:t>ème</a:t>
            </a:r>
            <a:r>
              <a:rPr lang="fr-FR" sz="2400" b="1" u="sng" dirty="0">
                <a:solidFill>
                  <a:srgbClr val="0070C0"/>
                </a:solidFill>
                <a:latin typeface="Comic Sans MS" pitchFamily="66" charset="0"/>
              </a:rPr>
              <a:t> méthode :</a:t>
            </a:r>
            <a:r>
              <a:rPr lang="fr-FR" sz="2400" b="1" dirty="0">
                <a:solidFill>
                  <a:srgbClr val="0070C0"/>
                </a:solidFill>
                <a:latin typeface="Comic Sans MS" pitchFamily="66" charset="0"/>
              </a:rPr>
              <a:t> Méthode d’addition sur les colonnes</a:t>
            </a:r>
          </a:p>
          <a:p>
            <a:pPr marL="0" indent="0">
              <a:buNone/>
            </a:pPr>
            <a:endParaRPr lang="fr-FR" sz="2400" b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rgbClr val="FF0000"/>
                </a:solidFill>
                <a:latin typeface="Comic Sans MS" pitchFamily="66" charset="0"/>
              </a:rPr>
              <a:t>Propriété 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  <a:latin typeface="Comic Sans MS" pitchFamily="66" charset="0"/>
              </a:rPr>
              <a:t>Dans une situation de proportionnalité, on peut additionner deux colonnes du tableau.</a:t>
            </a:r>
          </a:p>
          <a:p>
            <a:pPr marL="0" indent="0">
              <a:buNone/>
            </a:pPr>
            <a:endParaRPr lang="fr-FR" sz="2000" b="1" dirty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fr-FR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52863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8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323</TotalTime>
  <Words>296</Words>
  <Application>Microsoft Office PowerPoint</Application>
  <PresentationFormat>Affichage à l'écran (4:3)</PresentationFormat>
  <Paragraphs>100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Calibri</vt:lpstr>
      <vt:lpstr>Cambria Math</vt:lpstr>
      <vt:lpstr>Comic Sans MS</vt:lpstr>
      <vt:lpstr>Franklin Gothic Book</vt:lpstr>
      <vt:lpstr>Perpetua</vt:lpstr>
      <vt:lpstr>Wingdings 2</vt:lpstr>
      <vt:lpstr>Capitaux</vt:lpstr>
      <vt:lpstr>Chapitre ……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……</dc:title>
  <dc:creator>Manu</dc:creator>
  <cp:lastModifiedBy>Manu PROF</cp:lastModifiedBy>
  <cp:revision>38</cp:revision>
  <cp:lastPrinted>2015-05-25T08:21:44Z</cp:lastPrinted>
  <dcterms:created xsi:type="dcterms:W3CDTF">2013-03-14T22:29:11Z</dcterms:created>
  <dcterms:modified xsi:type="dcterms:W3CDTF">2016-09-09T08:16:03Z</dcterms:modified>
</cp:coreProperties>
</file>