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12"/>
  </p:handoutMasterIdLst>
  <p:sldIdLst>
    <p:sldId id="256" r:id="rId2"/>
    <p:sldId id="260" r:id="rId3"/>
    <p:sldId id="269" r:id="rId4"/>
    <p:sldId id="261" r:id="rId5"/>
    <p:sldId id="27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688CA-9C07-4FBA-842A-F0230C012A15}" type="datetimeFigureOut">
              <a:rPr lang="fr-FR" smtClean="0"/>
              <a:t>03/10/2017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FCE5C-10C0-4E19-8389-FB8DB5D93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429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A7D8CA-C843-4482-9DC4-761530B4AE14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4005064"/>
            <a:ext cx="8712968" cy="1260629"/>
          </a:xfrm>
        </p:spPr>
        <p:txBody>
          <a:bodyPr>
            <a:noAutofit/>
          </a:bodyPr>
          <a:lstStyle/>
          <a:p>
            <a:r>
              <a:rPr lang="fr-FR" sz="8000" dirty="0">
                <a:latin typeface="Comic Sans MS" pitchFamily="66" charset="0"/>
              </a:rPr>
              <a:t>Proportionnalité 2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87037" y="-243408"/>
            <a:ext cx="3313355" cy="1702160"/>
          </a:xfrm>
        </p:spPr>
        <p:txBody>
          <a:bodyPr/>
          <a:lstStyle/>
          <a:p>
            <a:r>
              <a:rPr lang="fr-FR" dirty="0"/>
              <a:t>Chapitre ……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55576" y="1556792"/>
            <a:ext cx="7848872" cy="12606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7200" dirty="0" smtClean="0">
                <a:solidFill>
                  <a:schemeClr val="bg1"/>
                </a:solidFill>
                <a:latin typeface="Comic Sans MS" pitchFamily="66" charset="0"/>
              </a:rPr>
              <a:t>Séquence </a:t>
            </a:r>
            <a:r>
              <a:rPr lang="fr-FR" sz="7200" dirty="0">
                <a:solidFill>
                  <a:schemeClr val="bg1"/>
                </a:solidFill>
                <a:latin typeface="Comic Sans MS" pitchFamily="66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183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>
          <a:xfrm>
            <a:off x="179512" y="332656"/>
            <a:ext cx="8784976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2400" b="1" u="sng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400" b="1" dirty="0">
              <a:latin typeface="Comic Sans MS" pitchFamily="66" charset="0"/>
            </a:endParaRPr>
          </a:p>
          <a:p>
            <a:pPr marL="0" indent="0">
              <a:buNone/>
            </a:pPr>
            <a:endParaRPr lang="fr-FR" sz="2400" b="1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0070C0"/>
                </a:solidFill>
                <a:latin typeface="Comic Sans MS" pitchFamily="66" charset="0"/>
              </a:rPr>
              <a:t>Exemple 2 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70C0"/>
                </a:solidFill>
                <a:latin typeface="Comic Sans MS" pitchFamily="66" charset="0"/>
              </a:rPr>
              <a:t>Sur une carte, 5 cm représente 100 km, soit 10 000 000 cm. Quelle est l'échelle de la carte ?</a:t>
            </a: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0070C0"/>
                </a:solidFill>
                <a:latin typeface="Comic Sans MS" pitchFamily="66" charset="0"/>
              </a:rPr>
              <a:t>On trouve que l'échelle est 1/2000000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6958"/>
              </p:ext>
            </p:extLst>
          </p:nvPr>
        </p:nvGraphicFramePr>
        <p:xfrm>
          <a:off x="683569" y="3191376"/>
          <a:ext cx="69127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Distance sur la carte ( en cm ) </a:t>
                      </a:r>
                      <a:endParaRPr lang="fr-FR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1</a:t>
                      </a:r>
                      <a:endParaRPr lang="fr-FR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Distance réelle ( en cm ) 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10 000 000</a:t>
                      </a:r>
                      <a:endParaRPr lang="fr-F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2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>
          <a:xfrm>
            <a:off x="179512" y="260648"/>
            <a:ext cx="8856984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2400" b="1" u="sng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400" b="1" u="sng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400" b="1" u="sng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0070C0"/>
                </a:solidFill>
                <a:latin typeface="Comic Sans MS" pitchFamily="66" charset="0"/>
              </a:rPr>
              <a:t>I Pourcentages</a:t>
            </a:r>
          </a:p>
          <a:p>
            <a:pPr marL="0" indent="0">
              <a:buNone/>
            </a:pPr>
            <a:endParaRPr lang="fr-FR" sz="24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0070C0"/>
                </a:solidFill>
                <a:latin typeface="Comic Sans MS" pitchFamily="66" charset="0"/>
              </a:rPr>
              <a:t>1°) Notion de pourcentages</a:t>
            </a:r>
          </a:p>
          <a:p>
            <a:pPr marL="0" indent="0">
              <a:buNone/>
            </a:pPr>
            <a:endParaRPr lang="fr-FR" sz="24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00B050"/>
                </a:solidFill>
                <a:latin typeface="Comic Sans MS" pitchFamily="66" charset="0"/>
              </a:rPr>
              <a:t>Définition 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B050"/>
                </a:solidFill>
                <a:latin typeface="Comic Sans MS" pitchFamily="66" charset="0"/>
              </a:rPr>
              <a:t>Un pourcentage est une autre manière </a:t>
            </a:r>
            <a:r>
              <a:rPr lang="fr-FR" sz="2400" dirty="0" smtClean="0">
                <a:solidFill>
                  <a:srgbClr val="00B050"/>
                </a:solidFill>
                <a:latin typeface="Comic Sans MS" pitchFamily="66" charset="0"/>
              </a:rPr>
              <a:t>d’écrire </a:t>
            </a:r>
            <a:r>
              <a:rPr lang="fr-FR" sz="2400" dirty="0">
                <a:solidFill>
                  <a:srgbClr val="00B050"/>
                </a:solidFill>
                <a:latin typeface="Comic Sans MS" pitchFamily="66" charset="0"/>
              </a:rPr>
              <a:t>un quotient de dénominateur 100.</a:t>
            </a:r>
          </a:p>
          <a:p>
            <a:pPr marL="0" indent="0">
              <a:buNone/>
            </a:pPr>
            <a:endParaRPr lang="fr-FR" sz="2000" b="1" u="sng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92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9512" y="260648"/>
                <a:ext cx="8856984" cy="640871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fr-FR" sz="2000" b="1" u="sng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endParaRPr lang="fr-FR" sz="2000" b="1" u="sng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r>
                  <a:rPr lang="fr-FR" sz="2400" b="1" u="sng" dirty="0">
                    <a:solidFill>
                      <a:srgbClr val="0070C0"/>
                    </a:solidFill>
                    <a:latin typeface="Comic Sans MS" pitchFamily="66" charset="0"/>
                  </a:rPr>
                  <a:t>Exemple :</a:t>
                </a: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Manon a acheté une boîte de céréales pour le petit-déjeuner sur laquelle est écrit « Avec 30% de fruits ».</a:t>
                </a: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30% représente le quotient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30</m:t>
                        </m:r>
                      </m:num>
                      <m:den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100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,    			        c’est-à-dire : 30%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30</m:t>
                        </m:r>
                      </m:num>
                      <m:den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100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 = 30 : 100 = 0,3</a:t>
                </a: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Cela signifie qu’il y a </a:t>
                </a:r>
                <a:r>
                  <a:rPr lang="fr-FR" sz="2400" b="1" dirty="0">
                    <a:solidFill>
                      <a:srgbClr val="0070C0"/>
                    </a:solidFill>
                    <a:latin typeface="Comic Sans MS" pitchFamily="66" charset="0"/>
                  </a:rPr>
                  <a:t>proportionnalité 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entre la masse de fruits et la masse de céréales : il y a 30 g de fruits dans   100 g de céréales.</a:t>
                </a: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On peut donc en déduire, par exemple, qu’il y a 60 g de fruits dans 200 g de céréales.</a:t>
                </a:r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260648"/>
                <a:ext cx="8856984" cy="6408712"/>
              </a:xfrm>
              <a:blipFill>
                <a:blip r:embed="rId2"/>
                <a:stretch>
                  <a:fillRect l="-1032" r="-18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7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3528" y="332656"/>
                <a:ext cx="8424936" cy="64087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400" b="1" u="sng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r>
                  <a:rPr lang="fr-FR" sz="2400" b="1" u="sng" dirty="0">
                    <a:solidFill>
                      <a:srgbClr val="0070C0"/>
                    </a:solidFill>
                    <a:latin typeface="Comic Sans MS" pitchFamily="66" charset="0"/>
                  </a:rPr>
                  <a:t>2°) Prendre un pourcentage</a:t>
                </a:r>
              </a:p>
              <a:p>
                <a:pPr marL="0" indent="0">
                  <a:buNone/>
                </a:pPr>
                <a:endParaRPr lang="fr-FR" sz="24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r>
                  <a:rPr lang="fr-FR" sz="2400" b="1" u="sng" dirty="0">
                    <a:solidFill>
                      <a:srgbClr val="FF0000"/>
                    </a:solidFill>
                    <a:latin typeface="Comic Sans MS" pitchFamily="66" charset="0"/>
                  </a:rPr>
                  <a:t>Propriété :</a:t>
                </a: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rgbClr val="FF0000"/>
                    </a:solidFill>
                    <a:latin typeface="Comic Sans MS" pitchFamily="66" charset="0"/>
                  </a:rPr>
                  <a:t>Calculer t% d'une quantité revient à multiplier ce nombre par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32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t</m:t>
                        </m:r>
                      </m:num>
                      <m:den>
                        <m:r>
                          <a:rPr lang="fr-FR" sz="32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100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FF0000"/>
                    </a:solidFill>
                    <a:latin typeface="Comic Sans MS" pitchFamily="66" charset="0"/>
                  </a:rPr>
                  <a:t>.</a:t>
                </a:r>
              </a:p>
              <a:p>
                <a:pPr marL="0" indent="0">
                  <a:buNone/>
                </a:pPr>
                <a:endParaRPr lang="fr-FR" sz="24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r>
                  <a:rPr lang="fr-FR" sz="2400" b="1" u="sng" dirty="0">
                    <a:solidFill>
                      <a:srgbClr val="0070C0"/>
                    </a:solidFill>
                    <a:latin typeface="Comic Sans MS" pitchFamily="66" charset="0"/>
                  </a:rPr>
                  <a:t>Exemple : </a:t>
                </a: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Calculer 20% de 300 € :  300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20</m:t>
                        </m:r>
                      </m:num>
                      <m:den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100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 = 300 × 0,2 = 60 </a:t>
                </a:r>
              </a:p>
              <a:p>
                <a:pPr marL="0" indent="0">
                  <a:buNone/>
                </a:pPr>
                <a:endParaRPr lang="fr-FR" sz="8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donc 20% de 300 € représente 60€.</a:t>
                </a:r>
              </a:p>
              <a:p>
                <a:pPr marL="0" indent="0">
                  <a:buNone/>
                </a:pPr>
                <a:endParaRPr lang="fr-FR" u="sng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endParaRPr lang="fr-FR" sz="2400" b="1" dirty="0">
                  <a:solidFill>
                    <a:srgbClr val="0070C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332656"/>
                <a:ext cx="8424936" cy="6408712"/>
              </a:xfrm>
              <a:blipFill>
                <a:blip r:embed="rId2"/>
                <a:stretch>
                  <a:fillRect l="-1085" r="-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86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>
          <a:xfrm>
            <a:off x="179512" y="332656"/>
            <a:ext cx="8964488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u="sng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400" b="1" u="sng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400" b="1" u="sng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0070C0"/>
                </a:solidFill>
                <a:latin typeface="Comic Sans MS" pitchFamily="66" charset="0"/>
              </a:rPr>
              <a:t>3°) Calculs de pourcentages</a:t>
            </a:r>
          </a:p>
          <a:p>
            <a:pPr marL="0" indent="0">
              <a:buNone/>
            </a:pPr>
            <a:endParaRPr lang="fr-FR" sz="24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0070C0"/>
                </a:solidFill>
                <a:latin typeface="Comic Sans MS" pitchFamily="66" charset="0"/>
              </a:rPr>
              <a:t>Exemple : 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70C0"/>
                </a:solidFill>
                <a:latin typeface="Comic Sans MS" pitchFamily="66" charset="0"/>
              </a:rPr>
              <a:t>Parmi les 25 élèves d’une classe de cinquième, 7 portent des lunettes.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70C0"/>
                </a:solidFill>
                <a:latin typeface="Comic Sans MS" pitchFamily="66" charset="0"/>
              </a:rPr>
              <a:t>Quel est le pourcentage d’élèves portant des lunettes dans cette classe ?</a:t>
            </a:r>
          </a:p>
          <a:p>
            <a:pPr marL="0" indent="0">
              <a:buNone/>
            </a:pPr>
            <a:endParaRPr lang="fr-FR" u="sng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7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260648"/>
                <a:ext cx="8784976" cy="640871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400" b="1" u="sng" dirty="0">
                    <a:solidFill>
                      <a:srgbClr val="0070C0"/>
                    </a:solidFill>
                    <a:latin typeface="Comic Sans MS" pitchFamily="66" charset="0"/>
                  </a:rPr>
                  <a:t>A l'aide d'un tableau de proportionnalité :</a:t>
                </a: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On cherche le nombre d’élèves portant des lunettes en imaginant qu’il y a 100 élèves dans cette classe.</a:t>
                </a:r>
              </a:p>
              <a:p>
                <a:pPr marL="0" indent="0">
                  <a:buNone/>
                </a:pPr>
                <a:endParaRPr lang="fr-FR" sz="24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endParaRPr lang="fr-FR" sz="24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endParaRPr lang="fr-FR" sz="24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endParaRPr lang="fr-FR" sz="24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endParaRPr lang="fr-FR" sz="2400" b="1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endParaRPr lang="fr-FR" sz="2400" b="1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r>
                  <a:rPr lang="fr-FR" sz="2400" b="1" u="sng" dirty="0">
                    <a:solidFill>
                      <a:srgbClr val="0070C0"/>
                    </a:solidFill>
                    <a:latin typeface="Comic Sans MS" pitchFamily="66" charset="0"/>
                  </a:rPr>
                  <a:t>A l'aide de fractions :</a:t>
                </a: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La proportion d’élèves portant des lunettes dans cette classe est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3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fr-FR" sz="3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fr-FR" sz="3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 On cherche une fraction égale 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3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fr-FR" sz="3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25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 dont  le dénominateur soit égal à 100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3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fr-FR" sz="3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25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 = 0,28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3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28</m:t>
                        </m:r>
                      </m:num>
                      <m:den>
                        <m:r>
                          <a:rPr lang="fr-FR" sz="3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fr-FR" sz="3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fr-FR" sz="30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Le pourcentage d’élèves portant des lunettes dans cette classe est donc de 28 %.</a:t>
                </a:r>
              </a:p>
              <a:p>
                <a:pPr marL="0" indent="0">
                  <a:buNone/>
                </a:pPr>
                <a:endParaRPr lang="fr-FR" sz="24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endParaRPr lang="fr-FR" sz="2400" dirty="0">
                  <a:solidFill>
                    <a:srgbClr val="0070C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260648"/>
                <a:ext cx="8784976" cy="6408712"/>
              </a:xfrm>
              <a:blipFill rotWithShape="1">
                <a:blip r:embed="rId2"/>
                <a:stretch>
                  <a:fillRect l="-1041" t="-1332" b="-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78104"/>
              </p:ext>
            </p:extLst>
          </p:nvPr>
        </p:nvGraphicFramePr>
        <p:xfrm>
          <a:off x="1043608" y="1658496"/>
          <a:ext cx="6096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Nombre d'élèves ayant des lunettes 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?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Nombre total d'élèves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95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8784976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u="sng" dirty="0">
                <a:solidFill>
                  <a:srgbClr val="0070C0"/>
                </a:solidFill>
                <a:latin typeface="Comic Sans MS" pitchFamily="66" charset="0"/>
              </a:rPr>
              <a:t>II Échelles</a:t>
            </a:r>
          </a:p>
          <a:p>
            <a:pPr marL="0" indent="0">
              <a:buNone/>
            </a:pPr>
            <a:endParaRPr lang="fr-FR" sz="24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0070C0"/>
                </a:solidFill>
                <a:latin typeface="Comic Sans MS" pitchFamily="66" charset="0"/>
              </a:rPr>
              <a:t>1°) Définition</a:t>
            </a:r>
          </a:p>
          <a:p>
            <a:pPr marL="0" indent="0">
              <a:buNone/>
            </a:pPr>
            <a:endParaRPr lang="fr-FR" sz="24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00B050"/>
                </a:solidFill>
                <a:latin typeface="Comic Sans MS" pitchFamily="66" charset="0"/>
              </a:rPr>
              <a:t>Définition 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B050"/>
                </a:solidFill>
                <a:latin typeface="Comic Sans MS" pitchFamily="66" charset="0"/>
              </a:rPr>
              <a:t>Lorsque les dimensions du dessin d’un objet et les dimensions réelles de cet objet sont proportionnelles, on appelle </a:t>
            </a:r>
            <a:r>
              <a:rPr lang="fr-FR" sz="2400" b="1" dirty="0">
                <a:solidFill>
                  <a:srgbClr val="00B050"/>
                </a:solidFill>
                <a:latin typeface="Comic Sans MS" pitchFamily="66" charset="0"/>
              </a:rPr>
              <a:t>échelle </a:t>
            </a:r>
            <a:r>
              <a:rPr lang="fr-FR" sz="2400" dirty="0">
                <a:solidFill>
                  <a:srgbClr val="00B050"/>
                </a:solidFill>
                <a:latin typeface="Comic Sans MS" pitchFamily="66" charset="0"/>
              </a:rPr>
              <a:t>le quotient d’une longueur sur le dessin par  la longueur réelle correspondante, </a:t>
            </a:r>
            <a:r>
              <a:rPr lang="fr-FR" sz="2400" b="1" dirty="0">
                <a:solidFill>
                  <a:srgbClr val="00B050"/>
                </a:solidFill>
                <a:latin typeface="Comic Sans MS" pitchFamily="66" charset="0"/>
              </a:rPr>
              <a:t>exprimée avec la même unité</a:t>
            </a:r>
            <a:r>
              <a:rPr lang="fr-FR" sz="2400" dirty="0">
                <a:solidFill>
                  <a:srgbClr val="00B050"/>
                </a:solidFill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1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9512" y="764704"/>
                <a:ext cx="8784976" cy="640871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sz="2400" b="1" u="sng" dirty="0">
                    <a:solidFill>
                      <a:srgbClr val="0070C0"/>
                    </a:solidFill>
                    <a:latin typeface="Comic Sans MS" pitchFamily="66" charset="0"/>
                  </a:rPr>
                  <a:t>Remarques :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Une échelle est souvent représentée par une fraction avec un dénominateur ou un numérateur égal à 1.</a:t>
                </a:r>
              </a:p>
              <a:p>
                <a:pPr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fr-FR" sz="2400" b="1" dirty="0">
                    <a:solidFill>
                      <a:srgbClr val="0070C0"/>
                    </a:solidFill>
                    <a:latin typeface="Comic Sans MS" pitchFamily="66" charset="0"/>
                  </a:rPr>
                  <a:t>Exemples 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: échelle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18</m:t>
                        </m:r>
                      </m:num>
                      <m:den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 (ou 18/1) ; échelle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250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 (ou 1/250).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Si l’échelle est un nombre </a:t>
                </a:r>
                <a:r>
                  <a:rPr lang="fr-FR" sz="2400" b="1" dirty="0">
                    <a:solidFill>
                      <a:srgbClr val="0070C0"/>
                    </a:solidFill>
                    <a:latin typeface="Comic Sans MS" pitchFamily="66" charset="0"/>
                  </a:rPr>
                  <a:t>inférieur à 1 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alors le dessin est une </a:t>
                </a:r>
                <a:r>
                  <a:rPr lang="fr-FR" sz="2400" b="1" dirty="0">
                    <a:solidFill>
                      <a:srgbClr val="0070C0"/>
                    </a:solidFill>
                    <a:latin typeface="Comic Sans MS" pitchFamily="66" charset="0"/>
                  </a:rPr>
                  <a:t>réduction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.</a:t>
                </a:r>
              </a:p>
              <a:p>
                <a:pPr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fr-FR" sz="2400" b="1" dirty="0">
                    <a:solidFill>
                      <a:srgbClr val="0070C0"/>
                    </a:solidFill>
                    <a:latin typeface="Comic Sans MS" pitchFamily="66" charset="0"/>
                  </a:rPr>
                  <a:t>Exemple 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: Une échelle de 1/250 signifie que 1 cm sur le dessin représente 250 cm dans la réalité.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Si l’échelle est un nombre </a:t>
                </a:r>
                <a:r>
                  <a:rPr lang="fr-FR" sz="2400" b="1" dirty="0">
                    <a:solidFill>
                      <a:srgbClr val="0070C0"/>
                    </a:solidFill>
                    <a:latin typeface="Comic Sans MS" pitchFamily="66" charset="0"/>
                  </a:rPr>
                  <a:t>supérieur à 1 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alors le dessin est un </a:t>
                </a:r>
                <a:r>
                  <a:rPr lang="fr-FR" sz="2400" b="1" dirty="0">
                    <a:solidFill>
                      <a:srgbClr val="0070C0"/>
                    </a:solidFill>
                    <a:latin typeface="Comic Sans MS" pitchFamily="66" charset="0"/>
                  </a:rPr>
                  <a:t>agrandissement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.</a:t>
                </a:r>
              </a:p>
              <a:p>
                <a:pPr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fr-FR" sz="2400" b="1" dirty="0">
                    <a:solidFill>
                      <a:srgbClr val="0070C0"/>
                    </a:solidFill>
                    <a:latin typeface="Comic Sans MS" pitchFamily="66" charset="0"/>
                  </a:rPr>
                  <a:t>Exemples 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: Une échelle de 18/1 signifie que 18 cm sur le dessin représentent 1 cm dans la réalité.</a:t>
                </a:r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764704"/>
                <a:ext cx="8784976" cy="6408712"/>
              </a:xfrm>
              <a:blipFill rotWithShape="1">
                <a:blip r:embed="rId2"/>
                <a:stretch>
                  <a:fillRect l="-1040" t="-760" r="-18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8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>
          <a:xfrm>
            <a:off x="179512" y="332656"/>
            <a:ext cx="8784976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u="sng" dirty="0">
                <a:solidFill>
                  <a:srgbClr val="0070C0"/>
                </a:solidFill>
                <a:latin typeface="Comic Sans MS" pitchFamily="66" charset="0"/>
              </a:rPr>
              <a:t>2°) Calculs d'échelles</a:t>
            </a:r>
          </a:p>
          <a:p>
            <a:pPr marL="0" indent="0">
              <a:buNone/>
            </a:pPr>
            <a:endParaRPr lang="fr-FR" sz="24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0070C0"/>
                </a:solidFill>
                <a:latin typeface="Comic Sans MS" pitchFamily="66" charset="0"/>
              </a:rPr>
              <a:t>Exemple 1 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70C0"/>
                </a:solidFill>
                <a:latin typeface="Comic Sans MS" pitchFamily="66" charset="0"/>
              </a:rPr>
              <a:t>Sur une carte de la France à l'échelle 1/1000000, on mesure 20,7 cm entre l’aéroport de Marseille Marignane et celui de Perpignan.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70C0"/>
                </a:solidFill>
                <a:latin typeface="Comic Sans MS" pitchFamily="66" charset="0"/>
              </a:rPr>
              <a:t>Quelle est la distance réelle entre ces deux aéroports ?</a:t>
            </a: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0070C0"/>
                </a:solidFill>
                <a:latin typeface="Comic Sans MS" pitchFamily="66" charset="0"/>
              </a:rPr>
              <a:t>20,7 cm sur la carte représentent 20 700 000 cm dans la réalité.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70C0"/>
                </a:solidFill>
                <a:latin typeface="Comic Sans MS" pitchFamily="66" charset="0"/>
              </a:rPr>
              <a:t>Donc, la distance réelle entre ces deux aéroports est de   20 700 000 cm, c’est-à-dire 207 km.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555844"/>
              </p:ext>
            </p:extLst>
          </p:nvPr>
        </p:nvGraphicFramePr>
        <p:xfrm>
          <a:off x="683569" y="3551416"/>
          <a:ext cx="69127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Distance sur la carte ( en cm ) </a:t>
                      </a:r>
                      <a:endParaRPr lang="fr-FR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1</a:t>
                      </a:r>
                      <a:endParaRPr lang="fr-FR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20,7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Distance réelle ( en cm ) 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1 000 000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12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319</TotalTime>
  <Words>560</Words>
  <Application>Microsoft Office PowerPoint</Application>
  <PresentationFormat>Affichage à l'écran 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Capitaux</vt:lpstr>
      <vt:lpstr>Chapitre ……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……</dc:title>
  <dc:creator>Manu</dc:creator>
  <cp:lastModifiedBy>Manu</cp:lastModifiedBy>
  <cp:revision>39</cp:revision>
  <cp:lastPrinted>2015-05-25T08:21:44Z</cp:lastPrinted>
  <dcterms:created xsi:type="dcterms:W3CDTF">2013-03-14T22:29:11Z</dcterms:created>
  <dcterms:modified xsi:type="dcterms:W3CDTF">2017-10-03T15:05:02Z</dcterms:modified>
</cp:coreProperties>
</file>