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84" r:id="rId6"/>
    <p:sldId id="287" r:id="rId7"/>
    <p:sldId id="285" r:id="rId8"/>
    <p:sldId id="260" r:id="rId9"/>
    <p:sldId id="286" r:id="rId10"/>
    <p:sldId id="261" r:id="rId11"/>
    <p:sldId id="262" r:id="rId12"/>
    <p:sldId id="263" r:id="rId13"/>
    <p:sldId id="264" r:id="rId14"/>
    <p:sldId id="288" r:id="rId15"/>
    <p:sldId id="289" r:id="rId16"/>
    <p:sldId id="290" r:id="rId17"/>
    <p:sldId id="291" r:id="rId18"/>
    <p:sldId id="292" r:id="rId19"/>
    <p:sldId id="265" r:id="rId20"/>
    <p:sldId id="293" r:id="rId21"/>
    <p:sldId id="266" r:id="rId22"/>
    <p:sldId id="267" r:id="rId23"/>
    <p:sldId id="268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281" r:id="rId33"/>
  </p:sldIdLst>
  <p:sldSz cx="18288000" cy="10287000"/>
  <p:notesSz cx="6858000" cy="9144000"/>
  <p:embeddedFontLst>
    <p:embeddedFont>
      <p:font typeface="Anton" pitchFamily="2" charset="0"/>
      <p:regular r:id="rId34"/>
    </p:embeddedFont>
    <p:embeddedFont>
      <p:font typeface="Contrail One" panose="020B060402020202020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411DD-51BD-48F9-861E-7CDD0A7C8AC2}" v="71" dt="2025-03-09T23:34:41.879"/>
    <p1510:client id="{2FAB30AE-3874-4A6E-8356-4179DDF6E51F}" v="748" dt="2025-03-10T01:08:45.3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998412" y="4166172"/>
            <a:ext cx="6586981" cy="4277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480"/>
              </a:lnSpc>
            </a:pPr>
            <a:r>
              <a:rPr lang="en-US" sz="6600" dirty="0">
                <a:solidFill>
                  <a:srgbClr val="000000"/>
                </a:solidFill>
                <a:latin typeface="Anton"/>
                <a:cs typeface="Arial"/>
                <a:sym typeface="Anton"/>
              </a:rPr>
              <a:t>RAPORT TECHNIQUE DU PROJET</a:t>
            </a:r>
          </a:p>
          <a:p>
            <a:pPr algn="ctr">
              <a:lnSpc>
                <a:spcPts val="11480"/>
              </a:lnSpc>
            </a:pPr>
            <a:r>
              <a:rPr lang="en-US" sz="6600" dirty="0">
                <a:latin typeface="Anton"/>
                <a:cs typeface="Arial"/>
              </a:rPr>
              <a:t>SGBD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2508536" y="5460699"/>
            <a:ext cx="5369709" cy="4138811"/>
            <a:chOff x="0" y="-38100"/>
            <a:chExt cx="1329045" cy="1073017"/>
          </a:xfrm>
        </p:grpSpPr>
        <p:sp>
          <p:nvSpPr>
            <p:cNvPr id="7" name="Freeform 7"/>
            <p:cNvSpPr/>
            <p:nvPr/>
          </p:nvSpPr>
          <p:spPr>
            <a:xfrm>
              <a:off x="96559" y="0"/>
              <a:ext cx="1232486" cy="1034917"/>
            </a:xfrm>
            <a:custGeom>
              <a:avLst/>
              <a:gdLst/>
              <a:ahLst/>
              <a:cxnLst/>
              <a:rect l="l" t="t" r="r" b="b"/>
              <a:pathLst>
                <a:path w="1232486" h="1034917">
                  <a:moveTo>
                    <a:pt x="0" y="0"/>
                  </a:moveTo>
                  <a:lnTo>
                    <a:pt x="1232486" y="0"/>
                  </a:lnTo>
                  <a:lnTo>
                    <a:pt x="1232486" y="1034917"/>
                  </a:lnTo>
                  <a:lnTo>
                    <a:pt x="0" y="1034917"/>
                  </a:lnTo>
                  <a:close/>
                </a:path>
              </a:pathLst>
            </a:custGeom>
            <a:solidFill>
              <a:srgbClr val="7A927E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232486" cy="10730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8730092" y="3676174"/>
            <a:ext cx="2466835" cy="0"/>
          </a:xfrm>
          <a:prstGeom prst="line">
            <a:avLst/>
          </a:prstGeom>
          <a:ln w="47625" cap="flat">
            <a:solidFill>
              <a:srgbClr val="7A927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TextBox 12"/>
          <p:cNvSpPr txBox="1"/>
          <p:nvPr/>
        </p:nvSpPr>
        <p:spPr>
          <a:xfrm>
            <a:off x="7802237" y="2582521"/>
            <a:ext cx="4341787" cy="481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dirty="0">
                <a:solidFill>
                  <a:srgbClr val="000000"/>
                </a:solidFill>
                <a:latin typeface="Contrail One"/>
                <a:ea typeface="Contrail One"/>
                <a:cs typeface="Contrail One"/>
                <a:sym typeface="Contrail One"/>
              </a:rPr>
              <a:t>PRÉSENTATION 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263012" y="5939776"/>
            <a:ext cx="5371363" cy="5033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dirty="0">
                <a:solidFill>
                  <a:srgbClr val="D9D9D9"/>
                </a:solidFill>
                <a:latin typeface="Contrail One"/>
                <a:ea typeface="Contrail One"/>
                <a:cs typeface="Contrail One"/>
                <a:sym typeface="Contrail One"/>
              </a:rPr>
              <a:t>PARTICIPANTS : </a:t>
            </a:r>
            <a:endParaRPr lang="en-US" sz="2900" dirty="0">
              <a:solidFill>
                <a:srgbClr val="D9D9D9"/>
              </a:solidFill>
              <a:latin typeface="Contrail One"/>
              <a:ea typeface="Contrail One"/>
              <a:cs typeface="Contrail One"/>
            </a:endParaRPr>
          </a:p>
          <a:p>
            <a:pPr>
              <a:lnSpc>
                <a:spcPts val="4060"/>
              </a:lnSpc>
            </a:pPr>
            <a:r>
              <a:rPr lang="en-US" sz="2900" dirty="0">
                <a:solidFill>
                  <a:srgbClr val="D9D9D9"/>
                </a:solidFill>
                <a:latin typeface="Contrail One"/>
                <a:ea typeface="Contrail One"/>
                <a:cs typeface="Contrail One"/>
                <a:sym typeface="Contrail One"/>
              </a:rPr>
              <a:t>Amadou Tidiane SOW</a:t>
            </a:r>
            <a:endParaRPr lang="en-US" sz="2900" dirty="0">
              <a:solidFill>
                <a:srgbClr val="D9D9D9"/>
              </a:solidFill>
              <a:latin typeface="Contrail One"/>
              <a:ea typeface="Contrail One"/>
              <a:cs typeface="Contrail One"/>
            </a:endParaRPr>
          </a:p>
          <a:p>
            <a:pPr>
              <a:lnSpc>
                <a:spcPts val="4060"/>
              </a:lnSpc>
            </a:pPr>
            <a:r>
              <a:rPr lang="en-US" sz="2900" dirty="0">
                <a:solidFill>
                  <a:srgbClr val="D9D9D9"/>
                </a:solidFill>
                <a:latin typeface="Contrail One"/>
                <a:ea typeface="Contrail One"/>
                <a:cs typeface="Contrail One"/>
                <a:sym typeface="Contrail One"/>
              </a:rPr>
              <a:t>Mouhamadou Lamine BADIANE</a:t>
            </a:r>
          </a:p>
          <a:p>
            <a:pPr>
              <a:lnSpc>
                <a:spcPts val="4060"/>
              </a:lnSpc>
            </a:pPr>
            <a:r>
              <a:rPr lang="en-US" sz="2900" dirty="0">
                <a:solidFill>
                  <a:srgbClr val="D9D9D9"/>
                </a:solidFill>
                <a:latin typeface="Contrail One"/>
                <a:ea typeface="Contrail One"/>
                <a:cs typeface="Contrail One"/>
                <a:sym typeface="Contrail One"/>
              </a:rPr>
              <a:t>Mamadou Lamine FOFANA</a:t>
            </a:r>
            <a:endParaRPr lang="en-US" sz="2900" dirty="0">
              <a:solidFill>
                <a:srgbClr val="D9D9D9"/>
              </a:solidFill>
              <a:latin typeface="Contrail One"/>
              <a:ea typeface="Contrail One"/>
              <a:cs typeface="Contrail One"/>
            </a:endParaRPr>
          </a:p>
          <a:p>
            <a:pPr>
              <a:lnSpc>
                <a:spcPts val="4060"/>
              </a:lnSpc>
            </a:pPr>
            <a:r>
              <a:rPr lang="en-US" sz="2900" dirty="0">
                <a:solidFill>
                  <a:srgbClr val="D9D9D9"/>
                </a:solidFill>
                <a:latin typeface="Contrail One"/>
                <a:ea typeface="Contrail One"/>
                <a:cs typeface="Contrail One"/>
                <a:sym typeface="Contrail One"/>
              </a:rPr>
              <a:t>Mouhamed El Bachir DIOP</a:t>
            </a:r>
            <a:endParaRPr lang="en-US" sz="2900" dirty="0">
              <a:solidFill>
                <a:srgbClr val="D9D9D9"/>
              </a:solidFill>
              <a:latin typeface="Contrail One"/>
              <a:ea typeface="Contrail One"/>
              <a:cs typeface="Contrail One"/>
            </a:endParaRPr>
          </a:p>
          <a:p>
            <a:pPr>
              <a:lnSpc>
                <a:spcPts val="4060"/>
              </a:lnSpc>
            </a:pPr>
            <a:r>
              <a:rPr lang="en-US" sz="2900" dirty="0">
                <a:solidFill>
                  <a:srgbClr val="D9D9D9"/>
                </a:solidFill>
                <a:latin typeface="Contrail One"/>
                <a:ea typeface="Contrail One"/>
                <a:cs typeface="Contrail One"/>
                <a:sym typeface="Contrail One"/>
              </a:rPr>
              <a:t>Binetou NDIAYE </a:t>
            </a:r>
            <a:endParaRPr lang="en-US" sz="2900" dirty="0">
              <a:solidFill>
                <a:srgbClr val="D9D9D9"/>
              </a:solidFill>
              <a:latin typeface="Contrail One"/>
              <a:ea typeface="Contrail One"/>
              <a:cs typeface="Contrail One"/>
            </a:endParaRPr>
          </a:p>
          <a:p>
            <a:pPr algn="l">
              <a:lnSpc>
                <a:spcPts val="4060"/>
              </a:lnSpc>
            </a:pPr>
            <a:endParaRPr lang="en-US" sz="2900">
              <a:solidFill>
                <a:srgbClr val="D9D9D9"/>
              </a:solidFill>
              <a:latin typeface="Contrail One"/>
              <a:ea typeface="Contrail One"/>
              <a:cs typeface="Contrail One"/>
              <a:sym typeface="Contrail One"/>
            </a:endParaRPr>
          </a:p>
          <a:p>
            <a:pPr algn="l">
              <a:lnSpc>
                <a:spcPts val="4060"/>
              </a:lnSpc>
            </a:pPr>
            <a:endParaRPr lang="en-US" sz="2900">
              <a:solidFill>
                <a:srgbClr val="D9D9D9"/>
              </a:solidFill>
              <a:latin typeface="Contrail One"/>
              <a:ea typeface="Contrail One"/>
              <a:cs typeface="Contrail One"/>
              <a:sym typeface="Contrail One"/>
            </a:endParaRPr>
          </a:p>
          <a:p>
            <a:pPr algn="l">
              <a:lnSpc>
                <a:spcPts val="3220"/>
              </a:lnSpc>
            </a:pPr>
            <a:endParaRPr lang="en-US" sz="2900">
              <a:solidFill>
                <a:srgbClr val="D9D9D9"/>
              </a:solidFill>
              <a:latin typeface="Contrail One"/>
              <a:ea typeface="Contrail One"/>
              <a:cs typeface="Contrail One"/>
              <a:sym typeface="Contrail One"/>
            </a:endParaRPr>
          </a:p>
          <a:p>
            <a:pPr algn="l">
              <a:lnSpc>
                <a:spcPts val="3220"/>
              </a:lnSpc>
            </a:pPr>
            <a:endParaRPr lang="en-US" sz="2900">
              <a:solidFill>
                <a:srgbClr val="D9D9D9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008750" y="604837"/>
            <a:ext cx="6923633" cy="1580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50" dirty="0">
                <a:solidFill>
                  <a:srgbClr val="000000"/>
                </a:solidFill>
                <a:latin typeface="Contrail One"/>
                <a:ea typeface="Contrail One"/>
                <a:cs typeface="Contrail One"/>
                <a:sym typeface="Contrail One"/>
              </a:rPr>
              <a:t> Systeme de gestion de Bases de Données</a:t>
            </a:r>
            <a:endParaRPr lang="en-US" sz="4450" dirty="0" err="1">
              <a:solidFill>
                <a:srgbClr val="000000"/>
              </a:solidFill>
              <a:latin typeface="Contrail One"/>
              <a:ea typeface="Contrail One"/>
              <a:cs typeface="Contrail One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730053" y="2518530"/>
            <a:ext cx="2414845" cy="5164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606060"/>
                </a:solidFill>
                <a:latin typeface="Contrail One"/>
                <a:ea typeface="Contrail One"/>
                <a:cs typeface="Contrail One"/>
                <a:sym typeface="Contrail One"/>
              </a:rPr>
              <a:t>Dr MBACKE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718479" y="9611771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1</a:t>
            </a:r>
          </a:p>
        </p:txBody>
      </p:sp>
      <p:pic>
        <p:nvPicPr>
          <p:cNvPr id="18" name="Image 17" descr="Une image contenant texte, ordinateur, capture d’écran, plastique&#10;&#10;Le contenu généré par l’IA peut être incorrect.">
            <a:extLst>
              <a:ext uri="{FF2B5EF4-FFF2-40B4-BE49-F238E27FC236}">
                <a16:creationId xmlns:a16="http://schemas.microsoft.com/office/drawing/2014/main" id="{B9E4E58E-504A-C63E-7083-59E08FD82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65" y="599087"/>
            <a:ext cx="6381030" cy="9024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7243327" y="9201150"/>
            <a:ext cx="184346" cy="52803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50" dirty="0">
                <a:solidFill>
                  <a:srgbClr val="7A927E"/>
                </a:solidFill>
                <a:latin typeface="Contrail One"/>
                <a:ea typeface="Contrail One"/>
                <a:cs typeface="Contrail One"/>
              </a:rPr>
              <a:t>9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278B904-9504-329E-CEF6-5B1859E28BD4}"/>
              </a:ext>
            </a:extLst>
          </p:cNvPr>
          <p:cNvSpPr txBox="1"/>
          <p:nvPr/>
        </p:nvSpPr>
        <p:spPr>
          <a:xfrm>
            <a:off x="4731589" y="1658428"/>
            <a:ext cx="662508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trail One"/>
                <a:cs typeface="Arial"/>
              </a:rPr>
              <a:t>Le frontend </a:t>
            </a:r>
            <a:r>
              <a:rPr lang="en-US" sz="2400" err="1">
                <a:latin typeface="Contrail One"/>
                <a:cs typeface="Arial"/>
              </a:rPr>
              <a:t>est</a:t>
            </a:r>
            <a:r>
              <a:rPr lang="en-US" sz="2400" dirty="0">
                <a:latin typeface="Contrail One"/>
                <a:cs typeface="Arial"/>
              </a:rPr>
              <a:t> </a:t>
            </a:r>
            <a:r>
              <a:rPr lang="en-US" sz="2400" err="1">
                <a:latin typeface="Contrail One"/>
                <a:cs typeface="Arial"/>
              </a:rPr>
              <a:t>développé</a:t>
            </a:r>
            <a:r>
              <a:rPr lang="en-US" sz="2400" dirty="0">
                <a:latin typeface="Contrail One"/>
                <a:cs typeface="Arial"/>
              </a:rPr>
              <a:t> pour </a:t>
            </a:r>
            <a:r>
              <a:rPr lang="en-US" sz="2400" err="1">
                <a:latin typeface="Contrail One"/>
                <a:cs typeface="Arial"/>
              </a:rPr>
              <a:t>être</a:t>
            </a:r>
            <a:r>
              <a:rPr lang="en-US" sz="2400" dirty="0">
                <a:latin typeface="Contrail One"/>
                <a:cs typeface="Arial"/>
              </a:rPr>
              <a:t> responsive et accessible sur mobile et web.</a:t>
            </a:r>
          </a:p>
          <a:p>
            <a:endParaRPr lang="en-US" sz="2400" dirty="0">
              <a:latin typeface="Contrail One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Contrail One"/>
                <a:cs typeface="Arial"/>
              </a:rPr>
              <a:t>HTML , CSS, JavaScript</a:t>
            </a:r>
            <a:r>
              <a:rPr lang="en-US" sz="2400" dirty="0">
                <a:latin typeface="Contrail One"/>
                <a:cs typeface="Arial"/>
              </a:rPr>
              <a:t> pour </a:t>
            </a:r>
            <a:r>
              <a:rPr lang="en-US" sz="2400" dirty="0" err="1">
                <a:latin typeface="Contrail One"/>
                <a:cs typeface="Arial"/>
              </a:rPr>
              <a:t>l’interface</a:t>
            </a:r>
            <a:r>
              <a:rPr lang="en-US" sz="2400" dirty="0">
                <a:latin typeface="Contrail One"/>
                <a:cs typeface="Arial"/>
              </a:rPr>
              <a:t> </a:t>
            </a:r>
            <a:r>
              <a:rPr lang="en-US" sz="2400" dirty="0" err="1">
                <a:latin typeface="Contrail One"/>
                <a:cs typeface="Arial"/>
              </a:rPr>
              <a:t>publique</a:t>
            </a:r>
            <a:r>
              <a:rPr lang="en-US" sz="2400" dirty="0">
                <a:latin typeface="Contrail One"/>
                <a:cs typeface="Arial"/>
              </a:rPr>
              <a:t> des </a:t>
            </a:r>
            <a:r>
              <a:rPr lang="en-US" sz="2400" dirty="0" err="1">
                <a:latin typeface="Contrail One"/>
                <a:cs typeface="Arial"/>
              </a:rPr>
              <a:t>électeurs</a:t>
            </a:r>
            <a:r>
              <a:rPr lang="en-US" sz="2400" dirty="0">
                <a:latin typeface="Contrail One"/>
                <a:cs typeface="Arial"/>
              </a:rPr>
              <a:t> </a:t>
            </a:r>
            <a:r>
              <a:rPr lang="en-US" sz="2400" dirty="0" err="1">
                <a:latin typeface="Contrail One"/>
                <a:cs typeface="Arial"/>
              </a:rPr>
              <a:t>permettant</a:t>
            </a:r>
            <a:r>
              <a:rPr lang="en-US" sz="2400" dirty="0">
                <a:latin typeface="Contrail One"/>
                <a:cs typeface="Arial"/>
              </a:rPr>
              <a:t> aux </a:t>
            </a:r>
            <a:r>
              <a:rPr lang="en-US" sz="2400" dirty="0" err="1">
                <a:latin typeface="Contrail One"/>
                <a:cs typeface="Arial"/>
              </a:rPr>
              <a:t>électeurs</a:t>
            </a:r>
            <a:r>
              <a:rPr lang="en-US" sz="2400" dirty="0">
                <a:latin typeface="Contrail One"/>
                <a:cs typeface="Arial"/>
              </a:rPr>
              <a:t> de </a:t>
            </a:r>
            <a:r>
              <a:rPr lang="en-US" sz="2400" dirty="0" err="1">
                <a:latin typeface="Contrail One"/>
                <a:cs typeface="Arial"/>
              </a:rPr>
              <a:t>créer</a:t>
            </a:r>
            <a:r>
              <a:rPr lang="en-US" sz="2400" dirty="0">
                <a:latin typeface="Contrail One"/>
                <a:cs typeface="Arial"/>
              </a:rPr>
              <a:t> un </a:t>
            </a:r>
            <a:r>
              <a:rPr lang="en-US" sz="2400" dirty="0" err="1">
                <a:latin typeface="Contrail One"/>
                <a:cs typeface="Arial"/>
              </a:rPr>
              <a:t>compte</a:t>
            </a:r>
            <a:r>
              <a:rPr lang="en-US" sz="2400" dirty="0">
                <a:latin typeface="Contrail One"/>
                <a:cs typeface="Arial"/>
              </a:rPr>
              <a:t>, de </a:t>
            </a:r>
            <a:r>
              <a:rPr lang="en-US" sz="2400" dirty="0" err="1">
                <a:latin typeface="Contrail One"/>
                <a:cs typeface="Arial"/>
              </a:rPr>
              <a:t>s'authentifier</a:t>
            </a:r>
            <a:r>
              <a:rPr lang="en-US" sz="2400" dirty="0">
                <a:latin typeface="Contrail One"/>
                <a:cs typeface="Arial"/>
              </a:rPr>
              <a:t>, et de </a:t>
            </a:r>
            <a:r>
              <a:rPr lang="en-US" sz="2400" dirty="0" err="1">
                <a:latin typeface="Contrail One"/>
                <a:cs typeface="Arial"/>
              </a:rPr>
              <a:t>parrainer</a:t>
            </a:r>
            <a:r>
              <a:rPr lang="en-US" sz="2400" dirty="0">
                <a:latin typeface="Contrail One"/>
                <a:cs typeface="Arial"/>
              </a:rPr>
              <a:t> un </a:t>
            </a:r>
            <a:r>
              <a:rPr lang="en-US" sz="2400" dirty="0" err="1">
                <a:latin typeface="Contrail One"/>
                <a:cs typeface="Arial"/>
              </a:rPr>
              <a:t>candidat</a:t>
            </a:r>
            <a:r>
              <a:rPr lang="en-US" sz="2400" dirty="0">
                <a:latin typeface="Contrail One"/>
                <a:cs typeface="Arial"/>
              </a:rPr>
              <a:t> et </a:t>
            </a:r>
            <a:r>
              <a:rPr lang="en-US" sz="2400" dirty="0" err="1">
                <a:latin typeface="Contrail One"/>
                <a:cs typeface="Arial"/>
              </a:rPr>
              <a:t>l’interface</a:t>
            </a:r>
            <a:r>
              <a:rPr lang="en-US" sz="2400" dirty="0">
                <a:latin typeface="Contrail One"/>
                <a:cs typeface="Arial"/>
              </a:rPr>
              <a:t> des </a:t>
            </a:r>
            <a:r>
              <a:rPr lang="en-US" sz="2400" dirty="0" err="1">
                <a:latin typeface="Contrail One"/>
                <a:cs typeface="Arial"/>
              </a:rPr>
              <a:t>candidats</a:t>
            </a:r>
            <a:r>
              <a:rPr lang="en-US" sz="2400" dirty="0">
                <a:latin typeface="Contrail One"/>
                <a:cs typeface="Arial"/>
              </a:rPr>
              <a:t> </a:t>
            </a:r>
            <a:r>
              <a:rPr lang="en-US" sz="2400" dirty="0" err="1">
                <a:latin typeface="Contrail One"/>
                <a:cs typeface="Arial"/>
              </a:rPr>
              <a:t>permettant</a:t>
            </a:r>
            <a:r>
              <a:rPr lang="en-US" sz="2400" dirty="0">
                <a:latin typeface="Contrail One"/>
                <a:cs typeface="Arial"/>
              </a:rPr>
              <a:t> aux </a:t>
            </a:r>
            <a:r>
              <a:rPr lang="en-US" sz="2400" dirty="0" err="1">
                <a:latin typeface="Contrail One"/>
                <a:cs typeface="Arial"/>
              </a:rPr>
              <a:t>candidats</a:t>
            </a:r>
            <a:r>
              <a:rPr lang="en-US" sz="2400" dirty="0">
                <a:latin typeface="Contrail One"/>
                <a:cs typeface="Arial"/>
              </a:rPr>
              <a:t> de </a:t>
            </a:r>
            <a:r>
              <a:rPr lang="en-US" sz="2400" dirty="0" err="1">
                <a:latin typeface="Contrail One"/>
                <a:cs typeface="Arial"/>
              </a:rPr>
              <a:t>suivre</a:t>
            </a:r>
            <a:r>
              <a:rPr lang="en-US" sz="2400" dirty="0">
                <a:latin typeface="Contrail One"/>
                <a:cs typeface="Arial"/>
              </a:rPr>
              <a:t> </a:t>
            </a:r>
            <a:r>
              <a:rPr lang="en-US" sz="2400" dirty="0" err="1">
                <a:latin typeface="Contrail One"/>
                <a:cs typeface="Arial"/>
              </a:rPr>
              <a:t>l'évolution</a:t>
            </a:r>
            <a:r>
              <a:rPr lang="en-US" sz="2400" dirty="0">
                <a:latin typeface="Contrail One"/>
                <a:cs typeface="Arial"/>
              </a:rPr>
              <a:t> de </a:t>
            </a:r>
            <a:r>
              <a:rPr lang="en-US" sz="2400" dirty="0" err="1">
                <a:latin typeface="Contrail One"/>
                <a:cs typeface="Arial"/>
              </a:rPr>
              <a:t>leurs</a:t>
            </a:r>
            <a:r>
              <a:rPr lang="en-US" sz="2400" dirty="0">
                <a:latin typeface="Contrail One"/>
                <a:cs typeface="Arial"/>
              </a:rPr>
              <a:t> </a:t>
            </a:r>
            <a:r>
              <a:rPr lang="en-US" sz="2400" dirty="0" err="1">
                <a:latin typeface="Contrail One"/>
                <a:cs typeface="Arial"/>
              </a:rPr>
              <a:t>parrainages</a:t>
            </a:r>
            <a:r>
              <a:rPr lang="en-US" sz="2400" dirty="0">
                <a:latin typeface="Contrail One"/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Contrail One"/>
                <a:cs typeface="Arial"/>
              </a:rPr>
              <a:t>React JS </a:t>
            </a:r>
            <a:r>
              <a:rPr lang="en-US" sz="2400" dirty="0">
                <a:latin typeface="Contrail One"/>
                <a:cs typeface="Arial"/>
              </a:rPr>
              <a:t> pour </a:t>
            </a:r>
            <a:r>
              <a:rPr lang="en-US" sz="2400" dirty="0" err="1">
                <a:latin typeface="Contrail One"/>
                <a:cs typeface="Arial"/>
              </a:rPr>
              <a:t>l’interface</a:t>
            </a:r>
            <a:r>
              <a:rPr lang="en-US" sz="2400" dirty="0">
                <a:latin typeface="Contrail One"/>
                <a:cs typeface="Arial"/>
              </a:rPr>
              <a:t> Backoffice de la DGE  </a:t>
            </a:r>
            <a:r>
              <a:rPr lang="en-US" sz="2400" dirty="0" err="1">
                <a:latin typeface="Contrail One"/>
                <a:cs typeface="Arial"/>
              </a:rPr>
              <a:t>permettant</a:t>
            </a:r>
            <a:r>
              <a:rPr lang="en-US" sz="2400" dirty="0">
                <a:latin typeface="Contrail One"/>
                <a:cs typeface="Arial"/>
              </a:rPr>
              <a:t> au personnel de la DGE de </a:t>
            </a:r>
            <a:r>
              <a:rPr lang="en-US" sz="2400" dirty="0" err="1">
                <a:latin typeface="Contrail One"/>
                <a:cs typeface="Arial"/>
              </a:rPr>
              <a:t>gérer</a:t>
            </a:r>
            <a:r>
              <a:rPr lang="en-US" sz="2400" dirty="0">
                <a:latin typeface="Contrail One"/>
                <a:cs typeface="Arial"/>
              </a:rPr>
              <a:t> les </a:t>
            </a:r>
            <a:r>
              <a:rPr lang="en-US" sz="2400" dirty="0" err="1">
                <a:latin typeface="Contrail One"/>
                <a:cs typeface="Arial"/>
              </a:rPr>
              <a:t>élections</a:t>
            </a:r>
            <a:r>
              <a:rPr lang="en-US" sz="2400" dirty="0">
                <a:latin typeface="Contrail One"/>
                <a:cs typeface="Arial"/>
              </a:rPr>
              <a:t> (importation des </a:t>
            </a:r>
            <a:r>
              <a:rPr lang="en-US" sz="2400" dirty="0" err="1">
                <a:latin typeface="Contrail One"/>
                <a:cs typeface="Arial"/>
              </a:rPr>
              <a:t>électeurs</a:t>
            </a:r>
            <a:r>
              <a:rPr lang="en-US" sz="2400" dirty="0">
                <a:latin typeface="Contrail One"/>
                <a:cs typeface="Arial"/>
              </a:rPr>
              <a:t>, gestion des </a:t>
            </a:r>
            <a:r>
              <a:rPr lang="en-US" sz="2400" dirty="0" err="1">
                <a:latin typeface="Contrail One"/>
                <a:cs typeface="Arial"/>
              </a:rPr>
              <a:t>candidats</a:t>
            </a:r>
            <a:r>
              <a:rPr lang="en-US" sz="2400" dirty="0">
                <a:latin typeface="Contrail One"/>
                <a:cs typeface="Arial"/>
              </a:rPr>
              <a:t>, </a:t>
            </a:r>
            <a:r>
              <a:rPr lang="en-US" sz="2400" dirty="0" err="1">
                <a:latin typeface="Contrail One"/>
                <a:cs typeface="Arial"/>
              </a:rPr>
              <a:t>ouverture</a:t>
            </a:r>
            <a:r>
              <a:rPr lang="en-US" sz="2400" dirty="0">
                <a:latin typeface="Contrail One"/>
                <a:cs typeface="Arial"/>
              </a:rPr>
              <a:t>/fermeture des </a:t>
            </a:r>
            <a:r>
              <a:rPr lang="en-US" sz="2400" dirty="0" err="1">
                <a:latin typeface="Contrail One"/>
                <a:cs typeface="Arial"/>
              </a:rPr>
              <a:t>périodes</a:t>
            </a:r>
            <a:r>
              <a:rPr lang="en-US" sz="2400" dirty="0">
                <a:latin typeface="Contrail One"/>
                <a:cs typeface="Arial"/>
              </a:rPr>
              <a:t> de </a:t>
            </a:r>
            <a:r>
              <a:rPr lang="en-US" sz="2400" dirty="0" err="1">
                <a:latin typeface="Contrail One"/>
                <a:cs typeface="Arial"/>
              </a:rPr>
              <a:t>parrainage</a:t>
            </a:r>
            <a:r>
              <a:rPr lang="en-US" sz="2400" dirty="0">
                <a:latin typeface="Contrail One"/>
                <a:cs typeface="Arial"/>
              </a:rPr>
              <a:t>, etc.).</a:t>
            </a:r>
            <a:endParaRPr lang="en-US" sz="2400">
              <a:latin typeface="Contrail One"/>
            </a:endParaRPr>
          </a:p>
        </p:txBody>
      </p:sp>
      <p:pic>
        <p:nvPicPr>
          <p:cNvPr id="14" name="Image 13" descr="Front end - Free seo and web icons">
            <a:extLst>
              <a:ext uri="{FF2B5EF4-FFF2-40B4-BE49-F238E27FC236}">
                <a16:creationId xmlns:a16="http://schemas.microsoft.com/office/drawing/2014/main" id="{F3FEA28C-FC25-A3F5-80B1-0CCB9D103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173" y="2887693"/>
            <a:ext cx="2743200" cy="2807898"/>
          </a:xfrm>
          <a:prstGeom prst="rect">
            <a:avLst/>
          </a:prstGeom>
        </p:spPr>
      </p:pic>
      <p:grpSp>
        <p:nvGrpSpPr>
          <p:cNvPr id="18" name="Group 2">
            <a:extLst>
              <a:ext uri="{FF2B5EF4-FFF2-40B4-BE49-F238E27FC236}">
                <a16:creationId xmlns:a16="http://schemas.microsoft.com/office/drawing/2014/main" id="{E0718B3F-E4D4-FB69-8E84-DADA34DEE46A}"/>
              </a:ext>
            </a:extLst>
          </p:cNvPr>
          <p:cNvGrpSpPr/>
          <p:nvPr/>
        </p:nvGrpSpPr>
        <p:grpSpPr>
          <a:xfrm>
            <a:off x="1814666" y="653683"/>
            <a:ext cx="8511571" cy="678980"/>
            <a:chOff x="0" y="-38100"/>
            <a:chExt cx="3559477" cy="394664"/>
          </a:xfrm>
        </p:grpSpPr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FDD2F99F-04F6-ECF6-8A25-453F0CBE3182}"/>
                </a:ext>
              </a:extLst>
            </p:cNvPr>
            <p:cNvSpPr/>
            <p:nvPr/>
          </p:nvSpPr>
          <p:spPr>
            <a:xfrm>
              <a:off x="0" y="0"/>
              <a:ext cx="3559477" cy="356564"/>
            </a:xfrm>
            <a:custGeom>
              <a:avLst/>
              <a:gdLst/>
              <a:ahLst/>
              <a:cxnLst/>
              <a:rect l="l" t="t" r="r" b="b"/>
              <a:pathLst>
                <a:path w="3559477" h="356564">
                  <a:moveTo>
                    <a:pt x="0" y="0"/>
                  </a:moveTo>
                  <a:lnTo>
                    <a:pt x="3559477" y="0"/>
                  </a:lnTo>
                  <a:lnTo>
                    <a:pt x="3559477" y="356564"/>
                  </a:lnTo>
                  <a:lnTo>
                    <a:pt x="0" y="356564"/>
                  </a:lnTo>
                  <a:close/>
                </a:path>
              </a:pathLst>
            </a:custGeom>
            <a:solidFill>
              <a:srgbClr val="7A927E"/>
            </a:solidFill>
          </p:spPr>
        </p:sp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A60ED79F-25CF-0A29-E057-6FB161B97085}"/>
                </a:ext>
              </a:extLst>
            </p:cNvPr>
            <p:cNvSpPr txBox="1"/>
            <p:nvPr/>
          </p:nvSpPr>
          <p:spPr>
            <a:xfrm>
              <a:off x="0" y="-38100"/>
              <a:ext cx="3559476" cy="394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" name="TextBox 2"/>
          <p:cNvSpPr txBox="1"/>
          <p:nvPr/>
        </p:nvSpPr>
        <p:spPr>
          <a:xfrm>
            <a:off x="1814656" y="659130"/>
            <a:ext cx="11725707" cy="1363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59"/>
              </a:lnSpc>
            </a:pPr>
            <a:r>
              <a:rPr lang="en-US" sz="3850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3. FRONTEND</a:t>
            </a:r>
          </a:p>
          <a:p>
            <a:pPr>
              <a:lnSpc>
                <a:spcPts val="5459"/>
              </a:lnSpc>
            </a:pPr>
            <a:endParaRPr lang="en-US" sz="3850" dirty="0">
              <a:solidFill>
                <a:srgbClr val="000000"/>
              </a:solidFill>
              <a:latin typeface="Anton"/>
              <a:ea typeface="Anton"/>
              <a:cs typeface="Anto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14666" y="675249"/>
            <a:ext cx="13514891" cy="1498488"/>
            <a:chOff x="0" y="-38100"/>
            <a:chExt cx="3559477" cy="3946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59477" cy="356564"/>
            </a:xfrm>
            <a:custGeom>
              <a:avLst/>
              <a:gdLst/>
              <a:ahLst/>
              <a:cxnLst/>
              <a:rect l="l" t="t" r="r" b="b"/>
              <a:pathLst>
                <a:path w="3559477" h="356564">
                  <a:moveTo>
                    <a:pt x="0" y="0"/>
                  </a:moveTo>
                  <a:lnTo>
                    <a:pt x="3559477" y="0"/>
                  </a:lnTo>
                  <a:lnTo>
                    <a:pt x="3559477" y="356564"/>
                  </a:lnTo>
                  <a:lnTo>
                    <a:pt x="0" y="356564"/>
                  </a:lnTo>
                  <a:close/>
                </a:path>
              </a:pathLst>
            </a:custGeom>
            <a:solidFill>
              <a:srgbClr val="7A927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559476" cy="394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010159" y="914339"/>
            <a:ext cx="17202012" cy="741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5000" b="1" u="sng" dirty="0">
                <a:solidFill>
                  <a:srgbClr val="000000"/>
                </a:solidFill>
                <a:latin typeface="Contrail One"/>
                <a:ea typeface="Times New Roman Bold"/>
                <a:cs typeface="Times New Roman Bold"/>
                <a:sym typeface="Times New Roman Bold"/>
              </a:rPr>
              <a:t>III.  LES MODELS CONEPTUELS UML UTILISES</a:t>
            </a:r>
            <a:endParaRPr lang="en-US" sz="5000" b="1" u="sng" dirty="0">
              <a:solidFill>
                <a:srgbClr val="000000"/>
              </a:solidFill>
              <a:latin typeface="Contrail One"/>
              <a:ea typeface="Times New Roman Bold"/>
              <a:cs typeface="Times New Roman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363270" y="5491354"/>
            <a:ext cx="9436776" cy="523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1"/>
              </a:lnSpc>
            </a:pPr>
            <a:r>
              <a:rPr lang="en-US" sz="3200" b="1" dirty="0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1) </a:t>
            </a:r>
            <a:r>
              <a:rPr lang="en-US" sz="3200" b="1" dirty="0" err="1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Diagramme</a:t>
            </a:r>
            <a:r>
              <a:rPr lang="en-US" sz="3200" b="1" dirty="0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 de </a:t>
            </a:r>
            <a:r>
              <a:rPr lang="en-US" sz="3200" b="1" dirty="0" err="1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cas</a:t>
            </a:r>
            <a:r>
              <a:rPr lang="en-US" sz="3200" b="1" dirty="0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d’utilisation</a:t>
            </a:r>
            <a:endParaRPr lang="fr-FR" sz="3200" b="1" dirty="0">
              <a:latin typeface="Contrail One"/>
              <a:ea typeface="Calibri"/>
              <a:cs typeface="Calibri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7259300" y="9201150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7</a:t>
            </a:r>
          </a:p>
        </p:txBody>
      </p:sp>
      <p:pic>
        <p:nvPicPr>
          <p:cNvPr id="10" name="Image 9" descr="What is a Use Case? How to Write One, Examples &amp; Template | Figma">
            <a:extLst>
              <a:ext uri="{FF2B5EF4-FFF2-40B4-BE49-F238E27FC236}">
                <a16:creationId xmlns:a16="http://schemas.microsoft.com/office/drawing/2014/main" id="{9EFA7733-CC92-0EA1-41B0-FAE297639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438" y="3099041"/>
            <a:ext cx="6646651" cy="5814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17863149" y="9546207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8</a:t>
            </a:r>
          </a:p>
        </p:txBody>
      </p:sp>
      <p:pic>
        <p:nvPicPr>
          <p:cNvPr id="13" name="Image 12" descr="Une image contenant texte, diagramme, capture d’écran, cercle&#10;&#10;Le contenu généré par l’IA peut être incorrect.">
            <a:extLst>
              <a:ext uri="{FF2B5EF4-FFF2-40B4-BE49-F238E27FC236}">
                <a16:creationId xmlns:a16="http://schemas.microsoft.com/office/drawing/2014/main" id="{309E429A-6979-3D7F-D554-0F0C98D6A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53" y="276765"/>
            <a:ext cx="17660068" cy="97981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3681261" y="4245458"/>
            <a:ext cx="10918947" cy="3567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5400" dirty="0">
                <a:solidFill>
                  <a:srgbClr val="000000"/>
                </a:solidFill>
                <a:latin typeface="Contrail One"/>
                <a:ea typeface="Roboto"/>
                <a:cs typeface="Roboto"/>
              </a:rPr>
              <a:t>Description</a:t>
            </a:r>
            <a:endParaRPr lang="en-US" sz="5400" dirty="0">
              <a:solidFill>
                <a:srgbClr val="000000"/>
              </a:solidFill>
              <a:latin typeface="Contrail One"/>
              <a:ea typeface="Roboto"/>
              <a:cs typeface="Roboto"/>
              <a:sym typeface="Contrail One"/>
            </a:endParaRPr>
          </a:p>
          <a:p>
            <a:pPr algn="ctr"/>
            <a:endParaRPr lang="en-US" sz="3200" dirty="0">
              <a:solidFill>
                <a:srgbClr val="000000"/>
              </a:solidFill>
              <a:latin typeface="Contrail One"/>
              <a:ea typeface="Roboto"/>
              <a:cs typeface="Roboto"/>
            </a:endParaRP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Le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système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décrit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 pour le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membre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 de la DGE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permet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 de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gérer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efficacement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 les processus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électoraux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, y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compris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l'importation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 des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fichiers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électoraux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, la gestion des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candidats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, et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l'administration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 des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Roboto"/>
                <a:cs typeface="Roboto"/>
                <a:sym typeface="Contrail One"/>
              </a:rPr>
              <a:t>parrainages</a:t>
            </a:r>
            <a:endParaRPr lang="en-US" sz="3200" dirty="0" err="1">
              <a:latin typeface="Contrail One"/>
              <a:ea typeface="Roboto"/>
              <a:cs typeface="Roboto"/>
            </a:endParaRPr>
          </a:p>
          <a:p>
            <a:pPr algn="ctr">
              <a:lnSpc>
                <a:spcPts val="1646"/>
              </a:lnSpc>
            </a:pPr>
            <a:endParaRPr lang="en-US" sz="3200" dirty="0">
              <a:solidFill>
                <a:srgbClr val="000000"/>
              </a:solidFill>
              <a:latin typeface="Contrail One"/>
              <a:ea typeface="Contrail One"/>
              <a:cs typeface="Contrail One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259300" y="9201150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DCE1C9-DAA1-700C-E6BA-A800BB7AE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6B95A01C-674E-6DA2-9950-1047466AE0B0}"/>
              </a:ext>
            </a:extLst>
          </p:cNvPr>
          <p:cNvSpPr txBox="1"/>
          <p:nvPr/>
        </p:nvSpPr>
        <p:spPr>
          <a:xfrm>
            <a:off x="17863149" y="9546207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8</a:t>
            </a:r>
          </a:p>
        </p:txBody>
      </p:sp>
      <p:pic>
        <p:nvPicPr>
          <p:cNvPr id="2" name="Image 1" descr="Une image contenant texte, diagramm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715CB19D-84CA-1F0C-FF47-BF0019DBB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" y="3865"/>
            <a:ext cx="18285483" cy="102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07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07610A-B8F1-DB8B-46BC-190CE8918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ECCAFFA0-422A-C17E-FACE-60AC3F6AFA03}"/>
              </a:ext>
            </a:extLst>
          </p:cNvPr>
          <p:cNvSpPr txBox="1"/>
          <p:nvPr/>
        </p:nvSpPr>
        <p:spPr>
          <a:xfrm>
            <a:off x="3681261" y="2369213"/>
            <a:ext cx="10918947" cy="6306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5400" dirty="0">
                <a:solidFill>
                  <a:srgbClr val="000000"/>
                </a:solidFill>
                <a:latin typeface="Contrail One"/>
                <a:ea typeface="Roboto"/>
                <a:cs typeface="Roboto"/>
              </a:rPr>
              <a:t>Description</a:t>
            </a:r>
            <a:endParaRPr lang="en-US" sz="5400" dirty="0">
              <a:solidFill>
                <a:srgbClr val="000000"/>
              </a:solidFill>
              <a:latin typeface="Contrail One"/>
              <a:ea typeface="Roboto"/>
              <a:cs typeface="Roboto"/>
              <a:sym typeface="Contrail One"/>
            </a:endParaRPr>
          </a:p>
          <a:p>
            <a:pPr algn="ctr"/>
            <a:endParaRPr lang="en-US" sz="3200" dirty="0">
              <a:solidFill>
                <a:srgbClr val="000000"/>
              </a:solidFill>
              <a:latin typeface="Contrail One"/>
              <a:ea typeface="Roboto"/>
              <a:cs typeface="Roboto"/>
            </a:endParaRPr>
          </a:p>
          <a:p>
            <a:pPr algn="ctr"/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Le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système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est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conçu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pour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gérer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et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suivre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les processus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électoraux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. Il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inclut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des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fonctionnalités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telles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que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l'authentification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des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utilisateurs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, la consultation et la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sélection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des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candidats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ainsi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que la validation des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paramètres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pour assurer la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conformité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opérationnelle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. Le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système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permet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également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de citer les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profils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des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parrains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et de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gérer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les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soutiens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apportés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aux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candidats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. </a:t>
            </a:r>
            <a:endParaRPr lang="en-US" sz="3200">
              <a:latin typeface="Contrail One"/>
            </a:endParaRPr>
          </a:p>
          <a:p>
            <a:pPr algn="ctr"/>
            <a:endParaRPr lang="en-US" sz="3200" dirty="0">
              <a:latin typeface="Contrail One"/>
              <a:ea typeface="Calibri"/>
              <a:cs typeface="Calibri"/>
            </a:endParaRPr>
          </a:p>
          <a:p>
            <a:pPr algn="ctr"/>
            <a:br>
              <a:rPr lang="en-US" dirty="0">
                <a:sym typeface="Contrail One"/>
              </a:rPr>
            </a:br>
            <a:endParaRPr lang="en-US" sz="3200">
              <a:latin typeface="Contrail One"/>
            </a:endParaRPr>
          </a:p>
          <a:p>
            <a:pPr algn="ctr">
              <a:lnSpc>
                <a:spcPts val="1646"/>
              </a:lnSpc>
            </a:pPr>
            <a:endParaRPr lang="en-US" sz="3200" dirty="0">
              <a:solidFill>
                <a:srgbClr val="000000"/>
              </a:solidFill>
              <a:latin typeface="Contrail One"/>
              <a:ea typeface="Contrail One"/>
              <a:cs typeface="Contrail One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51545AD2-5416-92C6-D446-91D69C35EE42}"/>
              </a:ext>
            </a:extLst>
          </p:cNvPr>
          <p:cNvSpPr txBox="1"/>
          <p:nvPr/>
        </p:nvSpPr>
        <p:spPr>
          <a:xfrm>
            <a:off x="17259300" y="9201150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80072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7A1FCD-7B95-9E4F-DCD2-ECA99446D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29D8D5E-D8AD-D134-A2E7-255F9EC11C04}"/>
              </a:ext>
            </a:extLst>
          </p:cNvPr>
          <p:cNvGrpSpPr/>
          <p:nvPr/>
        </p:nvGrpSpPr>
        <p:grpSpPr>
          <a:xfrm>
            <a:off x="1814666" y="675249"/>
            <a:ext cx="13514891" cy="1498488"/>
            <a:chOff x="0" y="-38100"/>
            <a:chExt cx="3559477" cy="39466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1838C0E-4B9C-ADBF-38B1-0363C93C9C2B}"/>
                </a:ext>
              </a:extLst>
            </p:cNvPr>
            <p:cNvSpPr/>
            <p:nvPr/>
          </p:nvSpPr>
          <p:spPr>
            <a:xfrm>
              <a:off x="0" y="0"/>
              <a:ext cx="3559477" cy="356564"/>
            </a:xfrm>
            <a:custGeom>
              <a:avLst/>
              <a:gdLst/>
              <a:ahLst/>
              <a:cxnLst/>
              <a:rect l="l" t="t" r="r" b="b"/>
              <a:pathLst>
                <a:path w="3559477" h="356564">
                  <a:moveTo>
                    <a:pt x="0" y="0"/>
                  </a:moveTo>
                  <a:lnTo>
                    <a:pt x="3559477" y="0"/>
                  </a:lnTo>
                  <a:lnTo>
                    <a:pt x="3559477" y="356564"/>
                  </a:lnTo>
                  <a:lnTo>
                    <a:pt x="0" y="356564"/>
                  </a:lnTo>
                  <a:close/>
                </a:path>
              </a:pathLst>
            </a:custGeom>
            <a:solidFill>
              <a:srgbClr val="7A927E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DDC26A3-633A-E3A1-B769-C26EA98B9E74}"/>
                </a:ext>
              </a:extLst>
            </p:cNvPr>
            <p:cNvSpPr txBox="1"/>
            <p:nvPr/>
          </p:nvSpPr>
          <p:spPr>
            <a:xfrm>
              <a:off x="0" y="-38100"/>
              <a:ext cx="3559476" cy="394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DE7B5174-0F63-939F-1CFE-94A8EA95AF27}"/>
              </a:ext>
            </a:extLst>
          </p:cNvPr>
          <p:cNvSpPr txBox="1"/>
          <p:nvPr/>
        </p:nvSpPr>
        <p:spPr>
          <a:xfrm>
            <a:off x="2010159" y="914339"/>
            <a:ext cx="17202012" cy="741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5000" b="1" u="sng" dirty="0">
                <a:solidFill>
                  <a:srgbClr val="000000"/>
                </a:solidFill>
                <a:latin typeface="Contrail One"/>
                <a:ea typeface="Times New Roman Bold"/>
                <a:cs typeface="Times New Roman Bold"/>
                <a:sym typeface="Times New Roman Bold"/>
              </a:rPr>
              <a:t>III.  LES MODELS CONEPTUELS UML UTILISES</a:t>
            </a:r>
            <a:endParaRPr lang="en-US" sz="5000" b="1" u="sng" dirty="0">
              <a:solidFill>
                <a:srgbClr val="000000"/>
              </a:solidFill>
              <a:latin typeface="Contrail One"/>
              <a:ea typeface="Times New Roman Bold"/>
              <a:cs typeface="Times New Roman Bold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D9D64F7-7145-70DE-CFE5-5968B48194D9}"/>
              </a:ext>
            </a:extLst>
          </p:cNvPr>
          <p:cNvSpPr txBox="1"/>
          <p:nvPr/>
        </p:nvSpPr>
        <p:spPr>
          <a:xfrm>
            <a:off x="7363270" y="5491354"/>
            <a:ext cx="9436776" cy="523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1"/>
              </a:lnSpc>
            </a:pPr>
            <a:r>
              <a:rPr lang="en-US" sz="3200" b="1" dirty="0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1) </a:t>
            </a:r>
            <a:r>
              <a:rPr lang="en-US" sz="3200" b="1" dirty="0" err="1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Diagramme</a:t>
            </a:r>
            <a:r>
              <a:rPr lang="en-US" sz="3200" b="1" dirty="0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 des classes</a:t>
            </a:r>
            <a:endParaRPr lang="en-US" sz="3200" b="1" dirty="0">
              <a:latin typeface="Contrail One"/>
              <a:ea typeface="Calibri"/>
              <a:cs typeface="Arial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6AA6F73-DCAF-2DE8-AD34-AAE9E72049A6}"/>
              </a:ext>
            </a:extLst>
          </p:cNvPr>
          <p:cNvSpPr txBox="1"/>
          <p:nvPr/>
        </p:nvSpPr>
        <p:spPr>
          <a:xfrm>
            <a:off x="17259300" y="9201150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7</a:t>
            </a:r>
          </a:p>
        </p:txBody>
      </p:sp>
      <p:pic>
        <p:nvPicPr>
          <p:cNvPr id="5" name="Image 4" descr="Une image contenant texte, capture d’écran, diagramme, Rectangle&#10;&#10;Le contenu généré par l’IA peut être incorrect.">
            <a:extLst>
              <a:ext uri="{FF2B5EF4-FFF2-40B4-BE49-F238E27FC236}">
                <a16:creationId xmlns:a16="http://schemas.microsoft.com/office/drawing/2014/main" id="{96CF0AA0-AABF-07AC-E8E5-0B9D08674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712" y="3208848"/>
            <a:ext cx="5481727" cy="445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020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6E9558-B054-602D-B22A-64180BF53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D8AE3566-C997-CAC5-4117-AD8B5E14B390}"/>
              </a:ext>
            </a:extLst>
          </p:cNvPr>
          <p:cNvSpPr txBox="1"/>
          <p:nvPr/>
        </p:nvSpPr>
        <p:spPr>
          <a:xfrm>
            <a:off x="17863149" y="9546207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8</a:t>
            </a:r>
          </a:p>
        </p:txBody>
      </p:sp>
      <p:pic>
        <p:nvPicPr>
          <p:cNvPr id="3" name="Image 2" descr="Une image contenant texte, diagramme, Parallèle, noir et blanc">
            <a:extLst>
              <a:ext uri="{FF2B5EF4-FFF2-40B4-BE49-F238E27FC236}">
                <a16:creationId xmlns:a16="http://schemas.microsoft.com/office/drawing/2014/main" id="{31B50988-2307-EC4E-9512-4EFDB89CA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" y="14469"/>
            <a:ext cx="18285482" cy="10279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33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D4CB31-7864-34C8-3252-2CC697EA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>
            <a:extLst>
              <a:ext uri="{FF2B5EF4-FFF2-40B4-BE49-F238E27FC236}">
                <a16:creationId xmlns:a16="http://schemas.microsoft.com/office/drawing/2014/main" id="{3B9BB8CE-39DC-D486-05BA-62EF1578BF91}"/>
              </a:ext>
            </a:extLst>
          </p:cNvPr>
          <p:cNvSpPr txBox="1"/>
          <p:nvPr/>
        </p:nvSpPr>
        <p:spPr>
          <a:xfrm>
            <a:off x="3681261" y="1312477"/>
            <a:ext cx="10918947" cy="9753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5400" dirty="0">
                <a:solidFill>
                  <a:srgbClr val="000000"/>
                </a:solidFill>
                <a:latin typeface="Contrail One"/>
                <a:ea typeface="Roboto"/>
                <a:cs typeface="Roboto"/>
              </a:rPr>
              <a:t>Description</a:t>
            </a:r>
            <a:endParaRPr lang="en-US" sz="5400" dirty="0">
              <a:solidFill>
                <a:srgbClr val="000000"/>
              </a:solidFill>
              <a:latin typeface="Contrail One"/>
              <a:ea typeface="Roboto"/>
              <a:cs typeface="Roboto"/>
              <a:sym typeface="Contrail One"/>
            </a:endParaRPr>
          </a:p>
          <a:p>
            <a:endParaRPr lang="en-US" sz="3200" dirty="0">
              <a:solidFill>
                <a:srgbClr val="000000"/>
              </a:solidFill>
              <a:latin typeface="Contrail One"/>
              <a:ea typeface="Roboto"/>
              <a:cs typeface="Roboto"/>
            </a:endParaRPr>
          </a:p>
          <a:p>
            <a:pPr marL="514350" indent="-514350">
              <a:buAutoNum type="arabicParenR"/>
            </a:pPr>
            <a:r>
              <a:rPr lang="en-US" sz="3200" b="1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Candidat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: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Représente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une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personne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qui se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présente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à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une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élection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. Il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peut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être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enregistré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et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suivi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.</a:t>
            </a:r>
            <a:endParaRPr lang="en-US" sz="3200">
              <a:latin typeface="Contrail One"/>
              <a:ea typeface="Calibri"/>
              <a:cs typeface="Calibri"/>
            </a:endParaRPr>
          </a:p>
          <a:p>
            <a:pPr marL="285750" indent="-285750">
              <a:buAutoNum type="arabicParenR"/>
            </a:pPr>
            <a:r>
              <a:rPr lang="en-US" sz="3200" b="1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Électeur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: Un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citoyen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qui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peut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parrainer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un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candidat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. Il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peut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valider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son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accès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et se connecter.</a:t>
            </a:r>
            <a:endParaRPr lang="en-US" sz="3200">
              <a:latin typeface="Contrail One"/>
              <a:ea typeface="Calibri"/>
              <a:cs typeface="Calibri"/>
            </a:endParaRPr>
          </a:p>
          <a:p>
            <a:pPr marL="285750" indent="-285750">
              <a:buAutoNum type="arabicParenR"/>
            </a:pPr>
            <a:r>
              <a:rPr lang="en-US" sz="3200" b="1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Parrainage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: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Relie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un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électeur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à un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candidat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. Un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électeur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peut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parrainer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plusieurs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candidats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et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chaque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parrainage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a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une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date de validation.</a:t>
            </a:r>
            <a:endParaRPr lang="en-US" sz="3200">
              <a:latin typeface="Contrail One"/>
              <a:ea typeface="Calibri"/>
              <a:cs typeface="Calibri"/>
            </a:endParaRPr>
          </a:p>
          <a:p>
            <a:r>
              <a:rPr lang="en-US" sz="3200" b="1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4) session </a:t>
            </a:r>
            <a:r>
              <a:rPr lang="en-US" sz="3200" b="1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parrainage</a:t>
            </a:r>
            <a:r>
              <a:rPr lang="en-US" sz="3200" b="1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: 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qui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consiste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a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l’ouverture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et a la fermeture des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parrainages</a:t>
            </a:r>
            <a:endParaRPr lang="en-US" sz="3200">
              <a:solidFill>
                <a:srgbClr val="000000"/>
              </a:solidFill>
              <a:latin typeface="Contrail One"/>
              <a:ea typeface="+mn-lt"/>
              <a:cs typeface="+mn-lt"/>
            </a:endParaRPr>
          </a:p>
          <a:p>
            <a:r>
              <a:rPr lang="en-US" sz="3200" b="1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5) </a:t>
            </a:r>
            <a:r>
              <a:rPr lang="en-US" sz="3200" b="1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Fichier</a:t>
            </a:r>
            <a:r>
              <a:rPr lang="en-US" sz="3200" b="1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</a:t>
            </a:r>
            <a:r>
              <a:rPr lang="en-US" sz="3200" b="1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électoral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: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Contient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des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informations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sur les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fichiers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importés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des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électeurs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, avec des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fonctions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pour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vérifier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et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enregistrer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les données</a:t>
            </a:r>
            <a:endParaRPr lang="en-US" sz="3200">
              <a:latin typeface="Contrail One"/>
              <a:ea typeface="+mn-lt"/>
              <a:cs typeface="+mn-lt"/>
            </a:endParaRPr>
          </a:p>
          <a:p>
            <a:r>
              <a:rPr lang="en-US" sz="3200" b="1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6) Membre DGE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: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Représente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un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membre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de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l’organe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de gestion des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élections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, chargé de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gérer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et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vérifier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 les </a:t>
            </a:r>
            <a:r>
              <a:rPr lang="en-US" sz="3200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utilisateurs</a:t>
            </a:r>
            <a:r>
              <a:rPr lang="en-US" sz="3200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Contrail One"/>
              </a:rPr>
              <a:t>.</a:t>
            </a:r>
            <a:endParaRPr lang="en-US" sz="3200">
              <a:latin typeface="Contrail One"/>
              <a:ea typeface="+mn-lt"/>
              <a:cs typeface="+mn-lt"/>
            </a:endParaRPr>
          </a:p>
          <a:p>
            <a:pPr algn="ctr"/>
            <a:endParaRPr lang="en-US" sz="3200" dirty="0">
              <a:latin typeface="Contrail One"/>
              <a:ea typeface="Calibri"/>
              <a:cs typeface="Calibri"/>
            </a:endParaRPr>
          </a:p>
          <a:p>
            <a:pPr algn="ctr"/>
            <a:br>
              <a:rPr lang="en-US" dirty="0">
                <a:sym typeface="Contrail One"/>
              </a:rPr>
            </a:br>
            <a:endParaRPr lang="en-US" sz="3200">
              <a:latin typeface="Contrail One"/>
            </a:endParaRPr>
          </a:p>
          <a:p>
            <a:pPr algn="ctr">
              <a:lnSpc>
                <a:spcPts val="1646"/>
              </a:lnSpc>
            </a:pPr>
            <a:endParaRPr lang="en-US" sz="3200" dirty="0">
              <a:solidFill>
                <a:srgbClr val="000000"/>
              </a:solidFill>
              <a:latin typeface="Contrail One"/>
              <a:ea typeface="Contrail One"/>
              <a:cs typeface="Contrail One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8DF18450-6E17-9F8E-1C63-8D9DEE8D47DB}"/>
              </a:ext>
            </a:extLst>
          </p:cNvPr>
          <p:cNvSpPr txBox="1"/>
          <p:nvPr/>
        </p:nvSpPr>
        <p:spPr>
          <a:xfrm>
            <a:off x="17259300" y="9201150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005784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86047" y="819910"/>
            <a:ext cx="7027888" cy="1353827"/>
            <a:chOff x="0" y="0"/>
            <a:chExt cx="1850966" cy="3565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50966" cy="356564"/>
            </a:xfrm>
            <a:custGeom>
              <a:avLst/>
              <a:gdLst/>
              <a:ahLst/>
              <a:cxnLst/>
              <a:rect l="l" t="t" r="r" b="b"/>
              <a:pathLst>
                <a:path w="1850966" h="356564">
                  <a:moveTo>
                    <a:pt x="0" y="0"/>
                  </a:moveTo>
                  <a:lnTo>
                    <a:pt x="1850966" y="0"/>
                  </a:lnTo>
                  <a:lnTo>
                    <a:pt x="1850966" y="356564"/>
                  </a:lnTo>
                  <a:lnTo>
                    <a:pt x="0" y="356564"/>
                  </a:lnTo>
                  <a:close/>
                </a:path>
              </a:pathLst>
            </a:custGeom>
            <a:solidFill>
              <a:srgbClr val="7A927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50966" cy="394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814666" y="819910"/>
            <a:ext cx="13514887" cy="1353827"/>
            <a:chOff x="0" y="0"/>
            <a:chExt cx="3559476" cy="35656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559477" cy="356564"/>
            </a:xfrm>
            <a:custGeom>
              <a:avLst/>
              <a:gdLst/>
              <a:ahLst/>
              <a:cxnLst/>
              <a:rect l="l" t="t" r="r" b="b"/>
              <a:pathLst>
                <a:path w="3559477" h="356564">
                  <a:moveTo>
                    <a:pt x="0" y="0"/>
                  </a:moveTo>
                  <a:lnTo>
                    <a:pt x="3559477" y="0"/>
                  </a:lnTo>
                  <a:lnTo>
                    <a:pt x="3559477" y="356564"/>
                  </a:lnTo>
                  <a:lnTo>
                    <a:pt x="0" y="356564"/>
                  </a:lnTo>
                  <a:close/>
                </a:path>
              </a:pathLst>
            </a:custGeom>
            <a:solidFill>
              <a:srgbClr val="7A927E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3559476" cy="394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010159" y="828075"/>
            <a:ext cx="12910371" cy="13767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599"/>
              </a:lnSpc>
            </a:pPr>
            <a:r>
              <a:rPr lang="en-US" sz="3200" b="1" dirty="0">
                <a:solidFill>
                  <a:srgbClr val="000000"/>
                </a:solidFill>
                <a:latin typeface="Contrail One"/>
                <a:cs typeface="Arial"/>
                <a:sym typeface="Times New Roman Bold"/>
              </a:rPr>
              <a:t> IV. Une description des </a:t>
            </a:r>
            <a:r>
              <a:rPr lang="en-US" sz="3200" b="1" dirty="0" err="1">
                <a:solidFill>
                  <a:srgbClr val="000000"/>
                </a:solidFill>
                <a:latin typeface="Contrail One"/>
                <a:cs typeface="Arial"/>
                <a:sym typeface="Times New Roman Bold"/>
              </a:rPr>
              <a:t>fonctionnalités</a:t>
            </a:r>
            <a:r>
              <a:rPr lang="en-US" sz="3200" b="1" dirty="0">
                <a:solidFill>
                  <a:srgbClr val="000000"/>
                </a:solidFill>
                <a:latin typeface="Contrail One"/>
                <a:cs typeface="Arial"/>
                <a:sym typeface="Times New Roman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trail One"/>
                <a:cs typeface="Arial"/>
                <a:sym typeface="Times New Roman Bold"/>
              </a:rPr>
              <a:t>identifiées</a:t>
            </a:r>
            <a:r>
              <a:rPr lang="en-US" sz="3200" b="1" dirty="0">
                <a:solidFill>
                  <a:srgbClr val="000000"/>
                </a:solidFill>
                <a:latin typeface="Contrail One"/>
                <a:cs typeface="Arial"/>
                <a:sym typeface="Times New Roman Bold"/>
              </a:rPr>
              <a:t> et </a:t>
            </a:r>
            <a:r>
              <a:rPr lang="en-US" sz="3200" b="1" dirty="0" err="1">
                <a:solidFill>
                  <a:srgbClr val="000000"/>
                </a:solidFill>
                <a:latin typeface="Contrail One"/>
                <a:cs typeface="Arial"/>
                <a:sym typeface="Times New Roman Bold"/>
              </a:rPr>
              <a:t>implémentées</a:t>
            </a:r>
            <a:r>
              <a:rPr lang="en-US" sz="3200" b="1" dirty="0">
                <a:solidFill>
                  <a:srgbClr val="000000"/>
                </a:solidFill>
                <a:latin typeface="Contrail One"/>
                <a:cs typeface="Arial"/>
                <a:sym typeface="Times New Roman Bold"/>
              </a:rPr>
              <a:t> par des captures </a:t>
            </a:r>
            <a:r>
              <a:rPr lang="en-US" sz="3200" b="1" dirty="0" err="1">
                <a:solidFill>
                  <a:srgbClr val="000000"/>
                </a:solidFill>
                <a:latin typeface="Contrail One"/>
                <a:cs typeface="Arial"/>
                <a:sym typeface="Times New Roman Bold"/>
              </a:rPr>
              <a:t>d’écran</a:t>
            </a:r>
            <a:r>
              <a:rPr lang="en-US" sz="3200" b="1" dirty="0">
                <a:solidFill>
                  <a:srgbClr val="000000"/>
                </a:solidFill>
                <a:latin typeface="Contrail One"/>
                <a:cs typeface="Arial"/>
                <a:sym typeface="Times New Roman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trail One"/>
                <a:cs typeface="Arial"/>
                <a:sym typeface="Times New Roman Bold"/>
              </a:rPr>
              <a:t>portant</a:t>
            </a:r>
            <a:r>
              <a:rPr lang="en-US" sz="3200" b="1" dirty="0">
                <a:solidFill>
                  <a:srgbClr val="000000"/>
                </a:solidFill>
                <a:latin typeface="Contrail One"/>
                <a:cs typeface="Arial"/>
                <a:sym typeface="Times New Roman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trail One"/>
                <a:cs typeface="Arial"/>
                <a:sym typeface="Times New Roman Bold"/>
              </a:rPr>
              <a:t>individuellement</a:t>
            </a:r>
            <a:r>
              <a:rPr lang="en-US" sz="3200" b="1" dirty="0">
                <a:solidFill>
                  <a:srgbClr val="000000"/>
                </a:solidFill>
                <a:latin typeface="Contrail One"/>
                <a:cs typeface="Arial"/>
                <a:sym typeface="Times New Roman Bold"/>
              </a:rPr>
              <a:t> des </a:t>
            </a:r>
            <a:r>
              <a:rPr lang="en-US" sz="3200" b="1" dirty="0" err="1">
                <a:solidFill>
                  <a:srgbClr val="000000"/>
                </a:solidFill>
                <a:latin typeface="Contrail One"/>
                <a:cs typeface="Arial"/>
                <a:sym typeface="Times New Roman Bold"/>
              </a:rPr>
              <a:t>commentaires</a:t>
            </a:r>
            <a:r>
              <a:rPr lang="en-US" sz="3200" b="1" dirty="0">
                <a:solidFill>
                  <a:srgbClr val="000000"/>
                </a:solidFill>
                <a:latin typeface="Contrail One"/>
                <a:cs typeface="Arial"/>
                <a:sym typeface="Times New Roman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Contrail One"/>
                <a:cs typeface="Arial"/>
                <a:sym typeface="Times New Roman Bold"/>
              </a:rPr>
              <a:t>textuels</a:t>
            </a:r>
            <a:r>
              <a:rPr lang="en-US" sz="3200" b="1" dirty="0">
                <a:solidFill>
                  <a:srgbClr val="000000"/>
                </a:solidFill>
                <a:latin typeface="Contrail One"/>
                <a:cs typeface="Arial"/>
                <a:sym typeface="Times New Roman Bold"/>
              </a:rPr>
              <a:t> </a:t>
            </a:r>
            <a:endParaRPr lang="fr-FR" sz="3200">
              <a:latin typeface="Contrail One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7259300" y="9201150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10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F7186A1-3AA8-8EC3-3601-3204301984FC}"/>
              </a:ext>
            </a:extLst>
          </p:cNvPr>
          <p:cNvSpPr txBox="1"/>
          <p:nvPr/>
        </p:nvSpPr>
        <p:spPr>
          <a:xfrm>
            <a:off x="7772400" y="4914900"/>
            <a:ext cx="947180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ontrail One"/>
                <a:cs typeface="Arial"/>
              </a:rPr>
              <a:t>Nous </a:t>
            </a:r>
            <a:r>
              <a:rPr lang="en-US" sz="3200" err="1">
                <a:latin typeface="Contrail One"/>
                <a:cs typeface="Arial"/>
              </a:rPr>
              <a:t>avons</a:t>
            </a:r>
            <a:r>
              <a:rPr lang="en-US" sz="3200" dirty="0">
                <a:latin typeface="Contrail One"/>
                <a:cs typeface="Arial"/>
              </a:rPr>
              <a:t> </a:t>
            </a:r>
            <a:r>
              <a:rPr lang="en-US" sz="3200" err="1">
                <a:latin typeface="Contrail One"/>
                <a:cs typeface="Arial"/>
              </a:rPr>
              <a:t>aussi</a:t>
            </a:r>
            <a:r>
              <a:rPr lang="en-US" sz="3200" dirty="0">
                <a:latin typeface="Contrail One"/>
                <a:cs typeface="Arial"/>
              </a:rPr>
              <a:t> la page </a:t>
            </a:r>
            <a:r>
              <a:rPr lang="en-US" sz="3200" err="1">
                <a:latin typeface="Contrail One"/>
                <a:cs typeface="Arial"/>
              </a:rPr>
              <a:t>d’authentification</a:t>
            </a:r>
            <a:r>
              <a:rPr lang="en-US" sz="3200" dirty="0">
                <a:latin typeface="Contrail One"/>
                <a:cs typeface="Arial"/>
              </a:rPr>
              <a:t> pour le </a:t>
            </a:r>
            <a:r>
              <a:rPr lang="en-US" sz="3200" err="1">
                <a:latin typeface="Contrail One"/>
                <a:cs typeface="Arial"/>
              </a:rPr>
              <a:t>membre</a:t>
            </a:r>
            <a:r>
              <a:rPr lang="en-US" sz="3200" dirty="0">
                <a:latin typeface="Contrail One"/>
                <a:cs typeface="Arial"/>
              </a:rPr>
              <a:t> de la </a:t>
            </a:r>
            <a:r>
              <a:rPr lang="en-US" sz="3200" err="1">
                <a:latin typeface="Contrail One"/>
                <a:cs typeface="Arial"/>
              </a:rPr>
              <a:t>dge</a:t>
            </a:r>
            <a:r>
              <a:rPr lang="en-US" sz="3200" dirty="0">
                <a:latin typeface="Contrail One"/>
                <a:cs typeface="Arial"/>
              </a:rPr>
              <a:t> , il </a:t>
            </a:r>
            <a:r>
              <a:rPr lang="en-US" sz="3200" err="1">
                <a:latin typeface="Contrail One"/>
                <a:cs typeface="Arial"/>
              </a:rPr>
              <a:t>joue</a:t>
            </a:r>
            <a:r>
              <a:rPr lang="en-US" sz="3200" dirty="0">
                <a:latin typeface="Contrail One"/>
                <a:cs typeface="Arial"/>
              </a:rPr>
              <a:t> le role d </a:t>
            </a:r>
            <a:r>
              <a:rPr lang="en-US" sz="3200" err="1">
                <a:latin typeface="Contrail One"/>
                <a:cs typeface="Arial"/>
              </a:rPr>
              <a:t>administrateur</a:t>
            </a:r>
            <a:r>
              <a:rPr lang="en-US" sz="3200" dirty="0">
                <a:latin typeface="Contrail One"/>
                <a:cs typeface="Arial"/>
              </a:rPr>
              <a:t>.</a:t>
            </a:r>
            <a:endParaRPr lang="en-US" sz="3200">
              <a:latin typeface="Contrail One"/>
            </a:endParaRPr>
          </a:p>
        </p:txBody>
      </p:sp>
      <p:pic>
        <p:nvPicPr>
          <p:cNvPr id="29" name="Image 28" descr="admin online - Free animated GIF - PicMix">
            <a:extLst>
              <a:ext uri="{FF2B5EF4-FFF2-40B4-BE49-F238E27FC236}">
                <a16:creationId xmlns:a16="http://schemas.microsoft.com/office/drawing/2014/main" id="{6F1EA683-066D-7E4E-DC5F-CA8F7DE8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01" y="3770014"/>
            <a:ext cx="4752615" cy="38037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47746" y="0"/>
            <a:ext cx="8640254" cy="9575526"/>
            <a:chOff x="0" y="0"/>
            <a:chExt cx="2275623" cy="25219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75623" cy="2521949"/>
            </a:xfrm>
            <a:custGeom>
              <a:avLst/>
              <a:gdLst/>
              <a:ahLst/>
              <a:cxnLst/>
              <a:rect l="l" t="t" r="r" b="b"/>
              <a:pathLst>
                <a:path w="2275623" h="2521949">
                  <a:moveTo>
                    <a:pt x="0" y="0"/>
                  </a:moveTo>
                  <a:lnTo>
                    <a:pt x="2275623" y="0"/>
                  </a:lnTo>
                  <a:lnTo>
                    <a:pt x="2275623" y="2521949"/>
                  </a:lnTo>
                  <a:lnTo>
                    <a:pt x="0" y="2521949"/>
                  </a:lnTo>
                  <a:close/>
                </a:path>
              </a:pathLst>
            </a:custGeom>
            <a:solidFill>
              <a:srgbClr val="7A927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75623" cy="25600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298630" y="1109048"/>
            <a:ext cx="7338487" cy="5679455"/>
          </a:xfrm>
          <a:custGeom>
            <a:avLst/>
            <a:gdLst/>
            <a:ahLst/>
            <a:cxnLst/>
            <a:rect l="l" t="t" r="r" b="b"/>
            <a:pathLst>
              <a:path w="733402" h="567600">
                <a:moveTo>
                  <a:pt x="0" y="0"/>
                </a:moveTo>
                <a:lnTo>
                  <a:pt x="733402" y="0"/>
                </a:lnTo>
                <a:lnTo>
                  <a:pt x="733402" y="567600"/>
                </a:lnTo>
                <a:lnTo>
                  <a:pt x="0" y="567600"/>
                </a:lnTo>
                <a:close/>
              </a:path>
            </a:pathLst>
          </a:custGeom>
          <a:blipFill>
            <a:blip r:embed="rId2"/>
            <a:stretch>
              <a:fillRect l="-10635" r="-1063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1032848"/>
            <a:ext cx="8619046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59"/>
              </a:lnSpc>
            </a:pPr>
            <a:r>
              <a:rPr lang="en-US" sz="3850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Organisation</a:t>
            </a:r>
            <a:r>
              <a:rPr lang="en-US" sz="3850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 de </a:t>
            </a:r>
            <a:r>
              <a:rPr lang="en-US" sz="3850" dirty="0" err="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l'Equipe</a:t>
            </a:r>
            <a:endParaRPr lang="en-US" sz="3899" dirty="0" err="1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1703337"/>
            <a:ext cx="8117448" cy="78289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endParaRPr lang="fr-FR" sz="2600" dirty="0">
              <a:latin typeface="Anton"/>
            </a:endParaRPr>
          </a:p>
          <a:p>
            <a:r>
              <a:rPr lang="en-US" sz="2600" dirty="0">
                <a:solidFill>
                  <a:srgbClr val="000000"/>
                </a:solidFill>
                <a:latin typeface="Contrail One"/>
                <a:cs typeface="Arial"/>
                <a:sym typeface="Contrail One"/>
              </a:rPr>
              <a:t>Notre</a:t>
            </a:r>
            <a:r>
              <a:rPr lang="en-US" sz="2600" dirty="0">
                <a:solidFill>
                  <a:srgbClr val="000000"/>
                </a:solidFill>
                <a:latin typeface="Contrail One"/>
                <a:cs typeface="Arial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Contrail One"/>
                <a:cs typeface="Arial"/>
                <a:sym typeface="Contrail One"/>
              </a:rPr>
              <a:t>équipe </a:t>
            </a:r>
            <a:r>
              <a:rPr lang="en-US" sz="2600" err="1">
                <a:solidFill>
                  <a:srgbClr val="000000"/>
                </a:solidFill>
                <a:latin typeface="Contrail One"/>
                <a:cs typeface="Arial"/>
                <a:sym typeface="Contrail One"/>
              </a:rPr>
              <a:t>est</a:t>
            </a:r>
            <a:r>
              <a:rPr lang="en-US" sz="2600" dirty="0">
                <a:solidFill>
                  <a:srgbClr val="000000"/>
                </a:solidFill>
                <a:latin typeface="Contrail One"/>
                <a:cs typeface="Arial"/>
                <a:sym typeface="Contrail One"/>
              </a:rPr>
              <a:t> </a:t>
            </a:r>
            <a:r>
              <a:rPr lang="en-US" sz="2600" err="1">
                <a:solidFill>
                  <a:srgbClr val="000000"/>
                </a:solidFill>
                <a:latin typeface="Contrail One"/>
                <a:cs typeface="Arial"/>
                <a:sym typeface="Contrail One"/>
              </a:rPr>
              <a:t>composée</a:t>
            </a:r>
            <a:r>
              <a:rPr lang="en-US" sz="2600" dirty="0">
                <a:solidFill>
                  <a:srgbClr val="000000"/>
                </a:solidFill>
                <a:latin typeface="Contrail One"/>
                <a:cs typeface="Arial"/>
                <a:sym typeface="Contrail One"/>
              </a:rPr>
              <a:t> de 5 </a:t>
            </a:r>
            <a:r>
              <a:rPr lang="en-US" sz="2600" err="1">
                <a:solidFill>
                  <a:srgbClr val="000000"/>
                </a:solidFill>
                <a:latin typeface="Contrail One"/>
                <a:cs typeface="Arial"/>
                <a:sym typeface="Contrail One"/>
              </a:rPr>
              <a:t>membres</a:t>
            </a:r>
            <a:r>
              <a:rPr lang="en-US" sz="2600" dirty="0">
                <a:solidFill>
                  <a:srgbClr val="000000"/>
                </a:solidFill>
                <a:latin typeface="Contrail One"/>
                <a:cs typeface="Arial"/>
                <a:sym typeface="Contrail One"/>
              </a:rPr>
              <a:t>, </a:t>
            </a:r>
            <a:r>
              <a:rPr lang="en-US" sz="2600" err="1">
                <a:solidFill>
                  <a:srgbClr val="000000"/>
                </a:solidFill>
                <a:latin typeface="Contrail One"/>
                <a:cs typeface="Arial"/>
                <a:sym typeface="Contrail One"/>
              </a:rPr>
              <a:t>répartis</a:t>
            </a:r>
            <a:r>
              <a:rPr lang="en-US" sz="2600" dirty="0">
                <a:solidFill>
                  <a:srgbClr val="000000"/>
                </a:solidFill>
                <a:latin typeface="Contrail One"/>
                <a:cs typeface="Arial"/>
                <a:sym typeface="Contrail One"/>
              </a:rPr>
              <a:t> </a:t>
            </a:r>
            <a:r>
              <a:rPr lang="en-US" sz="2600" err="1">
                <a:solidFill>
                  <a:srgbClr val="000000"/>
                </a:solidFill>
                <a:latin typeface="Contrail One"/>
                <a:cs typeface="Arial"/>
                <a:sym typeface="Contrail One"/>
              </a:rPr>
              <a:t>en</a:t>
            </a:r>
            <a:r>
              <a:rPr lang="en-US" sz="2600" dirty="0">
                <a:solidFill>
                  <a:srgbClr val="000000"/>
                </a:solidFill>
                <a:latin typeface="Contrail One"/>
                <a:cs typeface="Arial"/>
                <a:sym typeface="Contrail One"/>
              </a:rPr>
              <a:t> </a:t>
            </a:r>
            <a:r>
              <a:rPr lang="en-US" sz="2600" err="1">
                <a:solidFill>
                  <a:srgbClr val="000000"/>
                </a:solidFill>
                <a:latin typeface="Contrail One"/>
                <a:cs typeface="Arial"/>
                <a:sym typeface="Contrail One"/>
              </a:rPr>
              <a:t>fonction</a:t>
            </a:r>
            <a:r>
              <a:rPr lang="en-US" sz="2600" dirty="0">
                <a:solidFill>
                  <a:srgbClr val="000000"/>
                </a:solidFill>
                <a:latin typeface="Contrail One"/>
                <a:cs typeface="Arial"/>
                <a:sym typeface="Contrail One"/>
              </a:rPr>
              <a:t> des </a:t>
            </a:r>
            <a:r>
              <a:rPr lang="en-US" sz="2600" err="1">
                <a:solidFill>
                  <a:srgbClr val="000000"/>
                </a:solidFill>
                <a:latin typeface="Contrail One"/>
                <a:cs typeface="Arial"/>
                <a:sym typeface="Contrail One"/>
              </a:rPr>
              <a:t>tâches</a:t>
            </a:r>
            <a:r>
              <a:rPr lang="en-US" sz="2600" dirty="0">
                <a:solidFill>
                  <a:srgbClr val="000000"/>
                </a:solidFill>
                <a:latin typeface="Contrail One"/>
                <a:cs typeface="Arial"/>
                <a:sym typeface="Contrail One"/>
              </a:rPr>
              <a:t> </a:t>
            </a:r>
            <a:r>
              <a:rPr lang="en-US" sz="2600" err="1">
                <a:solidFill>
                  <a:srgbClr val="000000"/>
                </a:solidFill>
                <a:latin typeface="Contrail One"/>
                <a:cs typeface="Arial"/>
                <a:sym typeface="Contrail One"/>
              </a:rPr>
              <a:t>suivantes</a:t>
            </a:r>
            <a:r>
              <a:rPr lang="en-US" sz="2600" dirty="0">
                <a:solidFill>
                  <a:srgbClr val="000000"/>
                </a:solidFill>
                <a:latin typeface="Contrail One"/>
                <a:cs typeface="Arial"/>
                <a:sym typeface="Contrail One"/>
              </a:rPr>
              <a:t> :</a:t>
            </a:r>
            <a:endParaRPr lang="en-US" sz="2600">
              <a:latin typeface="Contrail One"/>
            </a:endParaRP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Contrail One"/>
                <a:ea typeface="Contrail One"/>
                <a:cs typeface="Arial"/>
              </a:rPr>
              <a:t>2</a:t>
            </a:r>
            <a:r>
              <a:rPr lang="en-US" sz="2600" dirty="0">
                <a:solidFill>
                  <a:srgbClr val="000000"/>
                </a:solidFill>
                <a:latin typeface="Contrail One"/>
                <a:ea typeface="Contrail One"/>
                <a:cs typeface="Arial"/>
                <a:sym typeface="Contrail One"/>
              </a:rPr>
              <a:t> </a:t>
            </a:r>
            <a:r>
              <a:rPr lang="en-US" sz="2600" err="1">
                <a:solidFill>
                  <a:srgbClr val="000000"/>
                </a:solidFill>
                <a:latin typeface="Contrail One"/>
                <a:ea typeface="Contrail One"/>
                <a:cs typeface="Arial"/>
                <a:sym typeface="Contrail One"/>
              </a:rPr>
              <a:t>personnes</a:t>
            </a:r>
            <a:r>
              <a:rPr lang="en-US" sz="2600" dirty="0">
                <a:solidFill>
                  <a:srgbClr val="000000"/>
                </a:solidFill>
                <a:latin typeface="Contrail One"/>
                <a:ea typeface="Contrail One"/>
                <a:cs typeface="Arial"/>
                <a:sym typeface="Contrail One"/>
              </a:rPr>
              <a:t> </a:t>
            </a:r>
            <a:r>
              <a:rPr lang="en-US" sz="2600" err="1">
                <a:solidFill>
                  <a:srgbClr val="000000"/>
                </a:solidFill>
                <a:latin typeface="Contrail One"/>
                <a:ea typeface="Contrail One"/>
                <a:cs typeface="Arial"/>
                <a:sym typeface="Contrail One"/>
              </a:rPr>
              <a:t>sont</a:t>
            </a:r>
            <a:r>
              <a:rPr lang="en-US" sz="2600" dirty="0">
                <a:solidFill>
                  <a:srgbClr val="000000"/>
                </a:solidFill>
                <a:latin typeface="Contrail One"/>
                <a:ea typeface="Contrail One"/>
                <a:cs typeface="Arial"/>
                <a:sym typeface="Contrail One"/>
              </a:rPr>
              <a:t> </a:t>
            </a:r>
            <a:r>
              <a:rPr lang="en-US" sz="2600" err="1">
                <a:solidFill>
                  <a:srgbClr val="000000"/>
                </a:solidFill>
                <a:latin typeface="Contrail One"/>
                <a:ea typeface="Contrail One"/>
                <a:cs typeface="Arial"/>
                <a:sym typeface="Contrail One"/>
              </a:rPr>
              <a:t>responsables</a:t>
            </a:r>
            <a:r>
              <a:rPr lang="en-US" sz="2600" dirty="0">
                <a:solidFill>
                  <a:srgbClr val="000000"/>
                </a:solidFill>
                <a:latin typeface="Contrail One"/>
                <a:ea typeface="Contrail One"/>
                <a:cs typeface="Arial"/>
                <a:sym typeface="Contrail One"/>
              </a:rPr>
              <a:t> de la conception UML </a:t>
            </a:r>
            <a:endParaRPr lang="en-US" sz="2600">
              <a:latin typeface="Contrail One"/>
            </a:endParaRP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Contrail One"/>
                <a:ea typeface="Contrail One"/>
                <a:cs typeface="Arial"/>
                <a:sym typeface="Contrail One"/>
              </a:rPr>
              <a:t>1 </a:t>
            </a:r>
            <a:r>
              <a:rPr lang="en-US" sz="2600" err="1">
                <a:solidFill>
                  <a:srgbClr val="000000"/>
                </a:solidFill>
                <a:latin typeface="Contrail One"/>
                <a:ea typeface="Contrail One"/>
                <a:cs typeface="Arial"/>
                <a:sym typeface="Contrail One"/>
              </a:rPr>
              <a:t>personne</a:t>
            </a:r>
            <a:r>
              <a:rPr lang="en-US" sz="2600" dirty="0">
                <a:solidFill>
                  <a:srgbClr val="000000"/>
                </a:solidFill>
                <a:latin typeface="Contrail One"/>
                <a:ea typeface="Contrail One"/>
                <a:cs typeface="Arial"/>
                <a:sym typeface="Contrail One"/>
              </a:rPr>
              <a:t> </a:t>
            </a:r>
            <a:r>
              <a:rPr lang="en-US" sz="2600" err="1">
                <a:solidFill>
                  <a:srgbClr val="000000"/>
                </a:solidFill>
                <a:latin typeface="Contrail One"/>
                <a:ea typeface="Contrail One"/>
                <a:cs typeface="Arial"/>
                <a:sym typeface="Contrail One"/>
              </a:rPr>
              <a:t>est</a:t>
            </a:r>
            <a:r>
              <a:rPr lang="en-US" sz="2600" dirty="0">
                <a:solidFill>
                  <a:srgbClr val="000000"/>
                </a:solidFill>
                <a:latin typeface="Contrail One"/>
                <a:ea typeface="Contrail One"/>
                <a:cs typeface="Arial"/>
                <a:sym typeface="Contrail One"/>
              </a:rPr>
              <a:t> </a:t>
            </a:r>
            <a:r>
              <a:rPr lang="en-US" sz="2600" err="1">
                <a:solidFill>
                  <a:srgbClr val="000000"/>
                </a:solidFill>
                <a:latin typeface="Contrail One"/>
                <a:ea typeface="Contrail One"/>
                <a:cs typeface="Arial"/>
                <a:sym typeface="Contrail One"/>
              </a:rPr>
              <a:t>chargée</a:t>
            </a:r>
            <a:r>
              <a:rPr lang="en-US" sz="2600" dirty="0">
                <a:solidFill>
                  <a:srgbClr val="000000"/>
                </a:solidFill>
                <a:latin typeface="Contrail One"/>
                <a:ea typeface="Contrail One"/>
                <a:cs typeface="Arial"/>
                <a:sym typeface="Contrail One"/>
              </a:rPr>
              <a:t> de la gestion de la base de </a:t>
            </a:r>
            <a:r>
              <a:rPr lang="en-US" sz="2600" dirty="0">
                <a:solidFill>
                  <a:srgbClr val="000000"/>
                </a:solidFill>
                <a:latin typeface="Contrail One"/>
                <a:cs typeface="Arial"/>
                <a:sym typeface="Contrail One"/>
              </a:rPr>
              <a:t>données </a:t>
            </a:r>
            <a:endParaRPr lang="en-US" sz="2600">
              <a:latin typeface="Contrail One"/>
            </a:endParaRP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Contrail One"/>
                <a:cs typeface="Arial"/>
                <a:sym typeface="Contrail One"/>
              </a:rPr>
              <a:t>1 </a:t>
            </a:r>
            <a:r>
              <a:rPr lang="en-US" sz="2600" err="1">
                <a:solidFill>
                  <a:srgbClr val="000000"/>
                </a:solidFill>
                <a:latin typeface="Contrail One"/>
                <a:cs typeface="Arial"/>
                <a:sym typeface="Contrail One"/>
              </a:rPr>
              <a:t>personne</a:t>
            </a:r>
            <a:r>
              <a:rPr lang="en-US" sz="2600" dirty="0">
                <a:solidFill>
                  <a:srgbClr val="000000"/>
                </a:solidFill>
                <a:latin typeface="Contrail One"/>
                <a:cs typeface="Arial"/>
                <a:sym typeface="Contrail One"/>
              </a:rPr>
              <a:t> </a:t>
            </a:r>
            <a:r>
              <a:rPr lang="en-US" sz="2600" err="1">
                <a:solidFill>
                  <a:srgbClr val="000000"/>
                </a:solidFill>
                <a:latin typeface="Contrail One"/>
                <a:cs typeface="Arial"/>
                <a:sym typeface="Contrail One"/>
              </a:rPr>
              <a:t>travaille</a:t>
            </a:r>
            <a:r>
              <a:rPr lang="en-US" sz="2600" dirty="0">
                <a:solidFill>
                  <a:srgbClr val="000000"/>
                </a:solidFill>
                <a:latin typeface="Contrail One"/>
                <a:cs typeface="Arial"/>
                <a:sym typeface="Contrail One"/>
              </a:rPr>
              <a:t> sur le backend</a:t>
            </a:r>
            <a:endParaRPr lang="en-US" sz="2600">
              <a:latin typeface="Contrail One"/>
            </a:endParaRPr>
          </a:p>
          <a:p>
            <a:pPr marL="285750" indent="-285750">
              <a:buFont typeface="Arial"/>
              <a:buChar char="•"/>
            </a:pPr>
            <a:r>
              <a:rPr lang="en-US" sz="2600" dirty="0">
                <a:solidFill>
                  <a:srgbClr val="000000"/>
                </a:solidFill>
                <a:latin typeface="Contrail One"/>
                <a:cs typeface="Arial"/>
              </a:rPr>
              <a:t>1 </a:t>
            </a:r>
            <a:r>
              <a:rPr lang="en-US" sz="2600" err="1">
                <a:solidFill>
                  <a:srgbClr val="000000"/>
                </a:solidFill>
                <a:latin typeface="Contrail One"/>
                <a:cs typeface="Arial"/>
              </a:rPr>
              <a:t>personne</a:t>
            </a:r>
            <a:r>
              <a:rPr lang="en-US" sz="2600" dirty="0">
                <a:solidFill>
                  <a:srgbClr val="000000"/>
                </a:solidFill>
                <a:latin typeface="Contrail One"/>
                <a:cs typeface="Arial"/>
              </a:rPr>
              <a:t> </a:t>
            </a:r>
            <a:r>
              <a:rPr lang="en-US" sz="2600" err="1">
                <a:solidFill>
                  <a:srgbClr val="000000"/>
                </a:solidFill>
                <a:latin typeface="Contrail One"/>
                <a:cs typeface="Arial"/>
              </a:rPr>
              <a:t>s'occupe</a:t>
            </a:r>
            <a:r>
              <a:rPr lang="en-US" sz="2600" dirty="0">
                <a:solidFill>
                  <a:srgbClr val="000000"/>
                </a:solidFill>
                <a:latin typeface="Contrail One"/>
                <a:cs typeface="Arial"/>
              </a:rPr>
              <a:t> du frontend</a:t>
            </a:r>
            <a:endParaRPr lang="en-US" sz="2600">
              <a:latin typeface="Contrail One"/>
            </a:endParaRPr>
          </a:p>
          <a:p>
            <a:pPr marL="285750" indent="-285750">
              <a:buFont typeface="Arial"/>
              <a:buChar char="•"/>
            </a:pPr>
            <a:endParaRPr lang="en-US" sz="2600" dirty="0">
              <a:latin typeface="Contrail One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600" dirty="0">
              <a:latin typeface="Contrail One"/>
              <a:cs typeface="Arial"/>
            </a:endParaRPr>
          </a:p>
          <a:p>
            <a:r>
              <a:rPr lang="en-US" sz="2600" dirty="0" err="1">
                <a:latin typeface="Contrail One"/>
                <a:cs typeface="Arial"/>
              </a:rPr>
              <a:t>Chaque</a:t>
            </a:r>
            <a:r>
              <a:rPr lang="en-US" sz="2600" dirty="0">
                <a:latin typeface="Contrail One"/>
                <a:cs typeface="Arial"/>
              </a:rPr>
              <a:t> </a:t>
            </a:r>
            <a:r>
              <a:rPr lang="en-US" sz="2600" dirty="0" err="1">
                <a:latin typeface="Contrail One"/>
                <a:cs typeface="Arial"/>
              </a:rPr>
              <a:t>membre</a:t>
            </a:r>
            <a:r>
              <a:rPr lang="en-US" sz="2600" dirty="0">
                <a:latin typeface="Contrail One"/>
                <a:cs typeface="Arial"/>
              </a:rPr>
              <a:t> de </a:t>
            </a:r>
            <a:r>
              <a:rPr lang="en-US" sz="2600" dirty="0" err="1">
                <a:latin typeface="Contrail One"/>
                <a:cs typeface="Arial"/>
              </a:rPr>
              <a:t>l'équipe</a:t>
            </a:r>
            <a:r>
              <a:rPr lang="en-US" sz="2600" dirty="0">
                <a:latin typeface="Contrail One"/>
                <a:cs typeface="Arial"/>
              </a:rPr>
              <a:t> </a:t>
            </a:r>
            <a:r>
              <a:rPr lang="en-US" sz="2600" dirty="0" err="1">
                <a:latin typeface="Contrail One"/>
                <a:cs typeface="Arial"/>
              </a:rPr>
              <a:t>est</a:t>
            </a:r>
            <a:r>
              <a:rPr lang="en-US" sz="2600" dirty="0">
                <a:latin typeface="Contrail One"/>
                <a:cs typeface="Arial"/>
              </a:rPr>
              <a:t> </a:t>
            </a:r>
            <a:r>
              <a:rPr lang="en-US" sz="2600" dirty="0" err="1">
                <a:latin typeface="Contrail One"/>
                <a:cs typeface="Arial"/>
              </a:rPr>
              <a:t>impliqué</a:t>
            </a:r>
            <a:r>
              <a:rPr lang="en-US" sz="2600" dirty="0">
                <a:latin typeface="Contrail One"/>
                <a:cs typeface="Arial"/>
              </a:rPr>
              <a:t> dans la </a:t>
            </a:r>
            <a:r>
              <a:rPr lang="en-US" sz="2600" dirty="0" err="1">
                <a:latin typeface="Contrail One"/>
                <a:cs typeface="Arial"/>
              </a:rPr>
              <a:t>rédaction</a:t>
            </a:r>
            <a:r>
              <a:rPr lang="en-US" sz="2600" dirty="0">
                <a:latin typeface="Contrail One"/>
                <a:cs typeface="Arial"/>
              </a:rPr>
              <a:t> du rapport technique et la </a:t>
            </a:r>
            <a:r>
              <a:rPr lang="en-US" sz="2600" dirty="0" err="1">
                <a:latin typeface="Contrail One"/>
                <a:cs typeface="Arial"/>
              </a:rPr>
              <a:t>création</a:t>
            </a:r>
            <a:r>
              <a:rPr lang="en-US" sz="2600" dirty="0">
                <a:latin typeface="Contrail One"/>
                <a:cs typeface="Arial"/>
              </a:rPr>
              <a:t> du PowerPoint de </a:t>
            </a:r>
            <a:r>
              <a:rPr lang="en-US" sz="2600" dirty="0" err="1">
                <a:latin typeface="Contrail One"/>
                <a:cs typeface="Arial"/>
              </a:rPr>
              <a:t>présentation</a:t>
            </a:r>
            <a:r>
              <a:rPr lang="en-US" sz="2600" dirty="0">
                <a:latin typeface="Contrail One"/>
                <a:cs typeface="Arial"/>
              </a:rPr>
              <a:t>. Nous </a:t>
            </a:r>
            <a:r>
              <a:rPr lang="en-US" sz="2600" dirty="0" err="1">
                <a:latin typeface="Contrail One"/>
                <a:cs typeface="Arial"/>
              </a:rPr>
              <a:t>organisons</a:t>
            </a:r>
            <a:r>
              <a:rPr lang="en-US" sz="2600" dirty="0">
                <a:latin typeface="Contrail One"/>
                <a:cs typeface="Arial"/>
              </a:rPr>
              <a:t> des </a:t>
            </a:r>
            <a:r>
              <a:rPr lang="en-US" sz="2600" dirty="0" err="1">
                <a:latin typeface="Contrail One"/>
                <a:cs typeface="Arial"/>
              </a:rPr>
              <a:t>réunions</a:t>
            </a:r>
            <a:r>
              <a:rPr lang="en-US" sz="2600" dirty="0">
                <a:latin typeface="Contrail One"/>
                <a:cs typeface="Arial"/>
              </a:rPr>
              <a:t> </a:t>
            </a:r>
            <a:r>
              <a:rPr lang="en-US" sz="2600" dirty="0" err="1">
                <a:latin typeface="Contrail One"/>
                <a:cs typeface="Arial"/>
              </a:rPr>
              <a:t>régulières</a:t>
            </a:r>
            <a:r>
              <a:rPr lang="en-US" sz="2600" dirty="0">
                <a:latin typeface="Contrail One"/>
                <a:cs typeface="Arial"/>
              </a:rPr>
              <a:t> (meets) après </a:t>
            </a:r>
            <a:r>
              <a:rPr lang="en-US" sz="2600" dirty="0" err="1">
                <a:latin typeface="Contrail One"/>
                <a:cs typeface="Arial"/>
              </a:rPr>
              <a:t>chaque</a:t>
            </a:r>
            <a:r>
              <a:rPr lang="en-US" sz="2600" dirty="0">
                <a:latin typeface="Contrail One"/>
                <a:cs typeface="Arial"/>
              </a:rPr>
              <a:t> étape </a:t>
            </a:r>
            <a:r>
              <a:rPr lang="en-US" sz="2600" dirty="0" err="1">
                <a:latin typeface="Contrail One"/>
                <a:cs typeface="Arial"/>
              </a:rPr>
              <a:t>importante</a:t>
            </a:r>
            <a:r>
              <a:rPr lang="en-US" sz="2600" dirty="0">
                <a:latin typeface="Contrail One"/>
                <a:cs typeface="Arial"/>
              </a:rPr>
              <a:t> pour </a:t>
            </a:r>
            <a:r>
              <a:rPr lang="en-US" sz="2600" dirty="0" err="1">
                <a:latin typeface="Contrail One"/>
                <a:cs typeface="Arial"/>
              </a:rPr>
              <a:t>discuter</a:t>
            </a:r>
            <a:r>
              <a:rPr lang="en-US" sz="2600" dirty="0">
                <a:latin typeface="Contrail One"/>
                <a:cs typeface="Arial"/>
              </a:rPr>
              <a:t> des </a:t>
            </a:r>
            <a:r>
              <a:rPr lang="en-US" sz="2600" dirty="0" err="1">
                <a:latin typeface="Contrail One"/>
                <a:cs typeface="Arial"/>
              </a:rPr>
              <a:t>avancées</a:t>
            </a:r>
            <a:r>
              <a:rPr lang="en-US" sz="2600" dirty="0">
                <a:latin typeface="Contrail One"/>
                <a:cs typeface="Arial"/>
              </a:rPr>
              <a:t>, des </a:t>
            </a:r>
            <a:r>
              <a:rPr lang="en-US" sz="2600" dirty="0" err="1">
                <a:latin typeface="Contrail One"/>
                <a:cs typeface="Arial"/>
              </a:rPr>
              <a:t>problèmes</a:t>
            </a:r>
            <a:r>
              <a:rPr lang="en-US" sz="2600" dirty="0">
                <a:latin typeface="Contrail One"/>
                <a:cs typeface="Arial"/>
              </a:rPr>
              <a:t> </a:t>
            </a:r>
            <a:r>
              <a:rPr lang="en-US" sz="2600" dirty="0" err="1">
                <a:latin typeface="Contrail One"/>
                <a:cs typeface="Arial"/>
              </a:rPr>
              <a:t>rencontrés</a:t>
            </a:r>
            <a:r>
              <a:rPr lang="en-US" sz="2600" dirty="0">
                <a:latin typeface="Contrail One"/>
                <a:cs typeface="Arial"/>
              </a:rPr>
              <a:t> et des </a:t>
            </a:r>
            <a:r>
              <a:rPr lang="en-US" sz="2600" dirty="0" err="1">
                <a:latin typeface="Contrail One"/>
                <a:cs typeface="Arial"/>
              </a:rPr>
              <a:t>décisions</a:t>
            </a:r>
            <a:r>
              <a:rPr lang="en-US" sz="2600" dirty="0">
                <a:latin typeface="Contrail One"/>
                <a:cs typeface="Arial"/>
              </a:rPr>
              <a:t> </a:t>
            </a:r>
            <a:r>
              <a:rPr lang="en-US" sz="2600" dirty="0" err="1">
                <a:latin typeface="Contrail One"/>
                <a:cs typeface="Arial"/>
              </a:rPr>
              <a:t>prises</a:t>
            </a:r>
            <a:r>
              <a:rPr lang="en-US" sz="2600" dirty="0">
                <a:latin typeface="Contrail One"/>
                <a:cs typeface="Arial"/>
              </a:rPr>
              <a:t>. </a:t>
            </a:r>
            <a:r>
              <a:rPr lang="en-US" sz="2600" dirty="0" err="1">
                <a:latin typeface="Contrail One"/>
                <a:cs typeface="Arial"/>
              </a:rPr>
              <a:t>Ces</a:t>
            </a:r>
            <a:r>
              <a:rPr lang="en-US" sz="2600" dirty="0">
                <a:latin typeface="Contrail One"/>
                <a:cs typeface="Arial"/>
              </a:rPr>
              <a:t> </a:t>
            </a:r>
            <a:r>
              <a:rPr lang="en-US" sz="2600" dirty="0" err="1">
                <a:latin typeface="Contrail One"/>
                <a:cs typeface="Arial"/>
              </a:rPr>
              <a:t>réunions</a:t>
            </a:r>
            <a:r>
              <a:rPr lang="en-US" sz="2600" dirty="0">
                <a:latin typeface="Contrail One"/>
                <a:cs typeface="Arial"/>
              </a:rPr>
              <a:t> </a:t>
            </a:r>
            <a:r>
              <a:rPr lang="en-US" sz="2600" dirty="0" err="1">
                <a:latin typeface="Contrail One"/>
                <a:cs typeface="Arial"/>
              </a:rPr>
              <a:t>permettent</a:t>
            </a:r>
            <a:r>
              <a:rPr lang="en-US" sz="2600" dirty="0">
                <a:latin typeface="Contrail One"/>
                <a:cs typeface="Arial"/>
              </a:rPr>
              <a:t> de </a:t>
            </a:r>
            <a:r>
              <a:rPr lang="en-US" sz="2600" dirty="0" err="1">
                <a:latin typeface="Contrail One"/>
                <a:cs typeface="Arial"/>
              </a:rPr>
              <a:t>maintenir</a:t>
            </a:r>
            <a:r>
              <a:rPr lang="en-US" sz="2600" dirty="0">
                <a:latin typeface="Contrail One"/>
                <a:cs typeface="Arial"/>
              </a:rPr>
              <a:t> </a:t>
            </a:r>
            <a:r>
              <a:rPr lang="en-US" sz="2600" dirty="0" err="1">
                <a:latin typeface="Contrail One"/>
                <a:cs typeface="Arial"/>
              </a:rPr>
              <a:t>une</a:t>
            </a:r>
            <a:r>
              <a:rPr lang="en-US" sz="2600" dirty="0">
                <a:latin typeface="Contrail One"/>
                <a:cs typeface="Arial"/>
              </a:rPr>
              <a:t> bonne coordination et de documenter les conclusions dans le rapport.</a:t>
            </a:r>
          </a:p>
          <a:p>
            <a:pPr>
              <a:lnSpc>
                <a:spcPts val="4059"/>
              </a:lnSpc>
            </a:pPr>
            <a:endParaRPr lang="en-US" sz="2850" dirty="0">
              <a:latin typeface="Contrail One"/>
              <a:cs typeface="Arial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916463" y="9518376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1DD9BA-DEDB-7749-94D9-8AB36C5CF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9E66D7DF-AE1A-21B1-8D5D-85E90E8E8FBE}"/>
              </a:ext>
            </a:extLst>
          </p:cNvPr>
          <p:cNvSpPr txBox="1"/>
          <p:nvPr/>
        </p:nvSpPr>
        <p:spPr>
          <a:xfrm>
            <a:off x="17863149" y="9546207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8</a:t>
            </a:r>
          </a:p>
        </p:txBody>
      </p:sp>
      <p:pic>
        <p:nvPicPr>
          <p:cNvPr id="2" name="Image 1" descr="Une image contenant texte, capture d’écran, Police, conception&#10;&#10;Le contenu généré par l’IA peut être incorrect.">
            <a:extLst>
              <a:ext uri="{FF2B5EF4-FFF2-40B4-BE49-F238E27FC236}">
                <a16:creationId xmlns:a16="http://schemas.microsoft.com/office/drawing/2014/main" id="{F3E7CE44-11F9-C8A5-9348-36A84F9E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14270" y="-4042"/>
            <a:ext cx="19601011" cy="1029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14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7259300" y="9201150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11</a:t>
            </a:r>
          </a:p>
        </p:txBody>
      </p:sp>
      <p:pic>
        <p:nvPicPr>
          <p:cNvPr id="16" name="Image 15" descr="Une image contenant texte, logiciel, Page web, Icône d’ordinateur&#10;&#10;Le contenu généré par l’IA peut être incorrect.">
            <a:extLst>
              <a:ext uri="{FF2B5EF4-FFF2-40B4-BE49-F238E27FC236}">
                <a16:creationId xmlns:a16="http://schemas.microsoft.com/office/drawing/2014/main" id="{0D136F58-2763-7070-FDF6-56139EB86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" y="719"/>
            <a:ext cx="18307048" cy="8991599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CF34BD1-0B72-A18F-C30C-6FB7A9149458}"/>
              </a:ext>
            </a:extLst>
          </p:cNvPr>
          <p:cNvSpPr txBox="1"/>
          <p:nvPr/>
        </p:nvSpPr>
        <p:spPr>
          <a:xfrm>
            <a:off x="547777" y="9400636"/>
            <a:ext cx="95365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trail One"/>
                <a:cs typeface="Arial"/>
              </a:rPr>
              <a:t>La page pour l' importation du </a:t>
            </a:r>
            <a:r>
              <a:rPr lang="en-US" sz="2400" err="1">
                <a:latin typeface="Contrail One"/>
                <a:cs typeface="Arial"/>
              </a:rPr>
              <a:t>fichier</a:t>
            </a:r>
            <a:r>
              <a:rPr lang="en-US" sz="2400" dirty="0">
                <a:latin typeface="Contrail One"/>
                <a:cs typeface="Arial"/>
              </a:rPr>
              <a:t> csv </a:t>
            </a:r>
            <a:r>
              <a:rPr lang="en-US" sz="2400" err="1">
                <a:latin typeface="Contrail One"/>
                <a:cs typeface="Arial"/>
              </a:rPr>
              <a:t>faite</a:t>
            </a:r>
            <a:r>
              <a:rPr lang="en-US" sz="2400" dirty="0">
                <a:latin typeface="Contrail One"/>
                <a:cs typeface="Arial"/>
              </a:rPr>
              <a:t> par le </a:t>
            </a:r>
            <a:r>
              <a:rPr lang="en-US" sz="2400" err="1">
                <a:latin typeface="Contrail One"/>
                <a:cs typeface="Arial"/>
              </a:rPr>
              <a:t>membre</a:t>
            </a:r>
            <a:r>
              <a:rPr lang="en-US" sz="2400" dirty="0">
                <a:latin typeface="Contrail One"/>
                <a:cs typeface="Arial"/>
              </a:rPr>
              <a:t> du </a:t>
            </a:r>
            <a:r>
              <a:rPr lang="en-US" sz="2400" err="1">
                <a:latin typeface="Contrail One"/>
                <a:cs typeface="Arial"/>
              </a:rPr>
              <a:t>dge</a:t>
            </a:r>
            <a:r>
              <a:rPr lang="en-US" sz="2400" dirty="0">
                <a:latin typeface="Contrail One"/>
                <a:cs typeface="Arial"/>
              </a:rPr>
              <a:t>.</a:t>
            </a:r>
            <a:endParaRPr lang="en-US" sz="2400">
              <a:latin typeface="Contrail On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796781" y="8501403"/>
            <a:ext cx="15586052" cy="1570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81"/>
              </a:lnSpc>
            </a:pPr>
            <a:r>
              <a:rPr lang="en-US" sz="2400" dirty="0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La page pour l </a:t>
            </a:r>
            <a:r>
              <a:rPr lang="en-US" sz="2400" err="1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ajout</a:t>
            </a:r>
            <a:r>
              <a:rPr lang="en-US" sz="2400" dirty="0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 d’ un </a:t>
            </a:r>
            <a:r>
              <a:rPr lang="en-US" sz="2400" err="1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candidat</a:t>
            </a:r>
            <a:r>
              <a:rPr lang="en-US" sz="2400" dirty="0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 pour </a:t>
            </a:r>
            <a:r>
              <a:rPr lang="en-US" sz="2400" err="1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cela</a:t>
            </a:r>
            <a:r>
              <a:rPr lang="en-US" sz="2400" dirty="0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 il </a:t>
            </a:r>
            <a:r>
              <a:rPr lang="en-US" sz="2400" err="1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devra</a:t>
            </a:r>
            <a:r>
              <a:rPr lang="en-US" sz="2400" dirty="0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renseigner</a:t>
            </a:r>
            <a:r>
              <a:rPr lang="en-US" sz="2400" dirty="0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 son </a:t>
            </a:r>
            <a:r>
              <a:rPr lang="en-US" sz="2400" err="1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numero</a:t>
            </a:r>
            <a:r>
              <a:rPr lang="en-US" sz="2400" dirty="0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d’electeur</a:t>
            </a:r>
            <a:r>
              <a:rPr lang="en-US" sz="2400" dirty="0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 qui </a:t>
            </a:r>
            <a:r>
              <a:rPr lang="en-US" sz="2400" err="1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va</a:t>
            </a:r>
            <a:r>
              <a:rPr lang="en-US" sz="2400" dirty="0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 </a:t>
            </a:r>
            <a:r>
              <a:rPr lang="en-US" sz="2400" err="1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etre</a:t>
            </a:r>
            <a:r>
              <a:rPr lang="en-US" sz="2400" dirty="0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 verifier a travers le </a:t>
            </a:r>
            <a:r>
              <a:rPr lang="en-US" sz="2400" err="1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fichier</a:t>
            </a:r>
            <a:r>
              <a:rPr lang="en-US" sz="2400" dirty="0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 csv </a:t>
            </a:r>
            <a:r>
              <a:rPr lang="en-US" sz="2400" err="1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avant</a:t>
            </a:r>
            <a:r>
              <a:rPr lang="en-US" sz="2400" dirty="0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 de </a:t>
            </a:r>
            <a:r>
              <a:rPr lang="en-US" sz="2400" err="1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pouvoir</a:t>
            </a:r>
            <a:r>
              <a:rPr lang="en-US" sz="2400" dirty="0">
                <a:solidFill>
                  <a:srgbClr val="000000"/>
                </a:solidFill>
                <a:latin typeface="Contrail One"/>
                <a:ea typeface="Times New Roman"/>
                <a:cs typeface="Arial"/>
                <a:sym typeface="Times New Roman"/>
              </a:rPr>
              <a:t> continuer.</a:t>
            </a:r>
            <a:endParaRPr lang="fr-FR" sz="2400">
              <a:latin typeface="Contrail One"/>
              <a:cs typeface="Arial"/>
            </a:endParaRPr>
          </a:p>
          <a:p>
            <a:pPr algn="ctr">
              <a:lnSpc>
                <a:spcPts val="4181"/>
              </a:lnSpc>
            </a:pPr>
            <a:endParaRPr lang="en-US" sz="298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7259300" y="9201150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12</a:t>
            </a:r>
          </a:p>
        </p:txBody>
      </p:sp>
      <p:pic>
        <p:nvPicPr>
          <p:cNvPr id="25" name="Image 24" descr="Une image contenant texte, capture d’écran, logiciel, Page web&#10;&#10;Le contenu généré par l’IA peut être incorrect.">
            <a:extLst>
              <a:ext uri="{FF2B5EF4-FFF2-40B4-BE49-F238E27FC236}">
                <a16:creationId xmlns:a16="http://schemas.microsoft.com/office/drawing/2014/main" id="{A9185E48-7E61-21B7-82E9-5823D0E81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03" y="-1528"/>
            <a:ext cx="16905256" cy="828441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-5261" y="8332589"/>
            <a:ext cx="9871052" cy="1032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1"/>
              </a:lnSpc>
            </a:pPr>
            <a:endParaRPr lang="en-US" sz="295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ctr">
              <a:lnSpc>
                <a:spcPts val="4181"/>
              </a:lnSpc>
            </a:pPr>
            <a:r>
              <a:rPr lang="en-US" sz="29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lang="en-US" sz="295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259300" y="9201150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13</a:t>
            </a:r>
          </a:p>
        </p:txBody>
      </p:sp>
      <p:pic>
        <p:nvPicPr>
          <p:cNvPr id="13" name="Image 12" descr="Une image contenant texte, logiciel, Icône d’ordinateur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77CB35AD-4485-0E52-CBCB-5C86DDD6B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" y="-162013"/>
            <a:ext cx="18285482" cy="944645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E6384D-197E-954F-13BE-76AF61949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8C3D7514-56E6-3BB1-6F91-825921DAA2A1}"/>
              </a:ext>
            </a:extLst>
          </p:cNvPr>
          <p:cNvSpPr txBox="1"/>
          <p:nvPr/>
        </p:nvSpPr>
        <p:spPr>
          <a:xfrm>
            <a:off x="-5261" y="8332589"/>
            <a:ext cx="9871052" cy="1032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1"/>
              </a:lnSpc>
            </a:pPr>
            <a:endParaRPr lang="en-US" sz="295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ctr">
              <a:lnSpc>
                <a:spcPts val="4181"/>
              </a:lnSpc>
            </a:pPr>
            <a:r>
              <a:rPr lang="en-US" sz="29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lang="en-US" sz="295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0FF408C-7509-7A59-564B-5585547BB74C}"/>
              </a:ext>
            </a:extLst>
          </p:cNvPr>
          <p:cNvSpPr txBox="1"/>
          <p:nvPr/>
        </p:nvSpPr>
        <p:spPr>
          <a:xfrm>
            <a:off x="17259300" y="9201150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dirty="0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13</a:t>
            </a:r>
          </a:p>
        </p:txBody>
      </p:sp>
      <p:pic>
        <p:nvPicPr>
          <p:cNvPr id="2" name="Image 1" descr="Une image contenant texte, capture d’écran, logiciel, Page web&#10;&#10;Le contenu généré par l’IA peut être incorrect.">
            <a:extLst>
              <a:ext uri="{FF2B5EF4-FFF2-40B4-BE49-F238E27FC236}">
                <a16:creationId xmlns:a16="http://schemas.microsoft.com/office/drawing/2014/main" id="{46E295DD-1388-2378-ADA1-E17B3F03A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69" r="26316" b="-284"/>
          <a:stretch/>
        </p:blipFill>
        <p:spPr>
          <a:xfrm>
            <a:off x="3694706" y="721"/>
            <a:ext cx="8974959" cy="696444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0984C03-A3C0-0B0C-FF90-31CE5E63F7D1}"/>
              </a:ext>
            </a:extLst>
          </p:cNvPr>
          <p:cNvSpPr txBox="1"/>
          <p:nvPr/>
        </p:nvSpPr>
        <p:spPr>
          <a:xfrm>
            <a:off x="3416060" y="7826315"/>
            <a:ext cx="951493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ontrail One"/>
                <a:cs typeface="Arial"/>
              </a:rPr>
              <a:t>La page pour </a:t>
            </a:r>
            <a:r>
              <a:rPr lang="en-US" sz="3200" err="1">
                <a:latin typeface="Contrail One"/>
                <a:cs typeface="Arial"/>
              </a:rPr>
              <a:t>l’affichage</a:t>
            </a:r>
            <a:r>
              <a:rPr lang="en-US" sz="3200" dirty="0">
                <a:latin typeface="Contrail One"/>
                <a:cs typeface="Arial"/>
              </a:rPr>
              <a:t> de </a:t>
            </a:r>
            <a:r>
              <a:rPr lang="en-US" sz="3200" err="1">
                <a:latin typeface="Contrail One"/>
                <a:cs typeface="Arial"/>
              </a:rPr>
              <a:t>tous</a:t>
            </a:r>
            <a:r>
              <a:rPr lang="en-US" sz="3200" dirty="0">
                <a:latin typeface="Contrail One"/>
                <a:cs typeface="Arial"/>
              </a:rPr>
              <a:t> les </a:t>
            </a:r>
            <a:r>
              <a:rPr lang="en-US" sz="3200" err="1">
                <a:latin typeface="Contrail One"/>
                <a:cs typeface="Arial"/>
              </a:rPr>
              <a:t>candidats</a:t>
            </a:r>
            <a:r>
              <a:rPr lang="en-US" sz="3200" dirty="0">
                <a:latin typeface="Contrail One"/>
                <a:cs typeface="Arial"/>
              </a:rPr>
              <a:t> et  </a:t>
            </a:r>
            <a:r>
              <a:rPr lang="en-US" sz="3200" err="1">
                <a:latin typeface="Contrail One"/>
                <a:cs typeface="Arial"/>
              </a:rPr>
              <a:t>ainsi</a:t>
            </a:r>
            <a:r>
              <a:rPr lang="en-US" sz="3200" dirty="0">
                <a:latin typeface="Contrail One"/>
                <a:cs typeface="Arial"/>
              </a:rPr>
              <a:t> </a:t>
            </a:r>
            <a:r>
              <a:rPr lang="en-US" sz="3200" err="1">
                <a:latin typeface="Contrail One"/>
                <a:cs typeface="Arial"/>
              </a:rPr>
              <a:t>voir</a:t>
            </a:r>
            <a:r>
              <a:rPr lang="en-US" sz="3200" dirty="0">
                <a:latin typeface="Contrail One"/>
                <a:cs typeface="Arial"/>
              </a:rPr>
              <a:t> les details de </a:t>
            </a:r>
            <a:r>
              <a:rPr lang="en-US" sz="3200" err="1">
                <a:latin typeface="Contrail One"/>
                <a:cs typeface="Arial"/>
              </a:rPr>
              <a:t>chaque</a:t>
            </a:r>
            <a:r>
              <a:rPr lang="en-US" sz="3200" dirty="0">
                <a:latin typeface="Contrail One"/>
                <a:cs typeface="Arial"/>
              </a:rPr>
              <a:t> </a:t>
            </a:r>
            <a:r>
              <a:rPr lang="en-US" sz="3200" err="1">
                <a:latin typeface="Contrail One"/>
                <a:cs typeface="Arial"/>
              </a:rPr>
              <a:t>candidats</a:t>
            </a:r>
            <a:r>
              <a:rPr lang="en-US" sz="3200" dirty="0">
                <a:latin typeface="Contrail One"/>
                <a:cs typeface="Arial"/>
              </a:rPr>
              <a:t> qui </a:t>
            </a:r>
            <a:r>
              <a:rPr lang="en-US" sz="3200" err="1">
                <a:latin typeface="Contrail One"/>
                <a:cs typeface="Arial"/>
              </a:rPr>
              <a:t>est</a:t>
            </a:r>
            <a:r>
              <a:rPr lang="en-US" sz="3200" dirty="0">
                <a:latin typeface="Contrail One"/>
                <a:cs typeface="Arial"/>
              </a:rPr>
              <a:t> accessible que pour le </a:t>
            </a:r>
            <a:r>
              <a:rPr lang="en-US" sz="3200" err="1">
                <a:latin typeface="Contrail One"/>
                <a:cs typeface="Arial"/>
              </a:rPr>
              <a:t>membre</a:t>
            </a:r>
            <a:r>
              <a:rPr lang="en-US" sz="3200" dirty="0">
                <a:latin typeface="Contrail One"/>
                <a:cs typeface="Arial"/>
              </a:rPr>
              <a:t> de la </a:t>
            </a:r>
            <a:r>
              <a:rPr lang="en-US" sz="3200" err="1">
                <a:latin typeface="Contrail One"/>
                <a:cs typeface="Arial"/>
              </a:rPr>
              <a:t>dge</a:t>
            </a:r>
            <a:r>
              <a:rPr lang="en-US" sz="3200" dirty="0">
                <a:latin typeface="Contrail One"/>
                <a:cs typeface="Arial"/>
              </a:rPr>
              <a:t>.</a:t>
            </a:r>
            <a:endParaRPr lang="en-US" sz="3200">
              <a:latin typeface="Contrail One"/>
            </a:endParaRPr>
          </a:p>
        </p:txBody>
      </p:sp>
    </p:spTree>
    <p:extLst>
      <p:ext uri="{BB962C8B-B14F-4D97-AF65-F5344CB8AC3E}">
        <p14:creationId xmlns:p14="http://schemas.microsoft.com/office/powerpoint/2010/main" val="1089964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6820B3-C528-93FB-EE9B-13DCC16E7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A2708822-C07A-FCA9-63D2-516B7330FE5A}"/>
              </a:ext>
            </a:extLst>
          </p:cNvPr>
          <p:cNvSpPr txBox="1"/>
          <p:nvPr/>
        </p:nvSpPr>
        <p:spPr>
          <a:xfrm>
            <a:off x="-5261" y="8332589"/>
            <a:ext cx="9871052" cy="1032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1"/>
              </a:lnSpc>
            </a:pPr>
            <a:endParaRPr lang="en-US" sz="295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ctr">
              <a:lnSpc>
                <a:spcPts val="4181"/>
              </a:lnSpc>
            </a:pPr>
            <a:r>
              <a:rPr lang="en-US" sz="29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lang="en-US" sz="295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AF3F3C0-E6C9-78C0-169D-E3555656DDC3}"/>
              </a:ext>
            </a:extLst>
          </p:cNvPr>
          <p:cNvSpPr txBox="1"/>
          <p:nvPr/>
        </p:nvSpPr>
        <p:spPr>
          <a:xfrm>
            <a:off x="17259300" y="9201150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13</a:t>
            </a:r>
          </a:p>
        </p:txBody>
      </p:sp>
      <p:pic>
        <p:nvPicPr>
          <p:cNvPr id="2" name="Image 1" descr="Une image contenant texte, logiciel, Page web, nombre">
            <a:extLst>
              <a:ext uri="{FF2B5EF4-FFF2-40B4-BE49-F238E27FC236}">
                <a16:creationId xmlns:a16="http://schemas.microsoft.com/office/drawing/2014/main" id="{F34A9E46-16CF-4295-C144-A18D25CDCD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32" r="21217" b="-325"/>
          <a:stretch/>
        </p:blipFill>
        <p:spPr>
          <a:xfrm>
            <a:off x="3297800" y="3235"/>
            <a:ext cx="12484837" cy="810241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250B6C10-6BE1-3320-2C89-B6899B9F7F96}"/>
              </a:ext>
            </a:extLst>
          </p:cNvPr>
          <p:cNvSpPr txBox="1"/>
          <p:nvPr/>
        </p:nvSpPr>
        <p:spPr>
          <a:xfrm>
            <a:off x="2920041" y="8451731"/>
            <a:ext cx="1384970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ntrail One"/>
                <a:cs typeface="Arial"/>
              </a:rPr>
              <a:t>Et la page pour </a:t>
            </a:r>
            <a:r>
              <a:rPr lang="en-US" sz="2800" err="1">
                <a:latin typeface="Contrail One"/>
                <a:cs typeface="Arial"/>
              </a:rPr>
              <a:t>definir</a:t>
            </a:r>
            <a:r>
              <a:rPr lang="en-US" sz="2800" dirty="0">
                <a:latin typeface="Contrail One"/>
                <a:cs typeface="Arial"/>
              </a:rPr>
              <a:t> </a:t>
            </a:r>
            <a:r>
              <a:rPr lang="en-US" sz="2800" err="1">
                <a:latin typeface="Contrail One"/>
                <a:cs typeface="Arial"/>
              </a:rPr>
              <a:t>l’ouverture</a:t>
            </a:r>
            <a:r>
              <a:rPr lang="en-US" sz="2800" dirty="0">
                <a:latin typeface="Contrail One"/>
                <a:cs typeface="Arial"/>
              </a:rPr>
              <a:t> et la fermeture des </a:t>
            </a:r>
            <a:r>
              <a:rPr lang="en-US" sz="2800" err="1">
                <a:latin typeface="Contrail One"/>
                <a:cs typeface="Arial"/>
              </a:rPr>
              <a:t>parrainages</a:t>
            </a:r>
            <a:r>
              <a:rPr lang="en-US" sz="2800" dirty="0">
                <a:latin typeface="Contrail One"/>
                <a:cs typeface="Arial"/>
              </a:rPr>
              <a:t> </a:t>
            </a:r>
            <a:r>
              <a:rPr lang="en-US" sz="2800" err="1">
                <a:latin typeface="Contrail One"/>
                <a:cs typeface="Arial"/>
              </a:rPr>
              <a:t>gerer</a:t>
            </a:r>
            <a:r>
              <a:rPr lang="en-US" sz="2800" dirty="0">
                <a:latin typeface="Contrail One"/>
                <a:cs typeface="Arial"/>
              </a:rPr>
              <a:t> par le </a:t>
            </a:r>
            <a:r>
              <a:rPr lang="en-US" sz="2800" err="1">
                <a:latin typeface="Contrail One"/>
                <a:cs typeface="Arial"/>
              </a:rPr>
              <a:t>membre</a:t>
            </a:r>
            <a:r>
              <a:rPr lang="en-US" sz="2800" dirty="0">
                <a:latin typeface="Contrail One"/>
                <a:cs typeface="Arial"/>
              </a:rPr>
              <a:t> de la </a:t>
            </a:r>
            <a:r>
              <a:rPr lang="en-US" sz="2800" err="1">
                <a:latin typeface="Contrail One"/>
                <a:cs typeface="Arial"/>
              </a:rPr>
              <a:t>dge</a:t>
            </a:r>
            <a:r>
              <a:rPr lang="en-US" sz="2800" dirty="0">
                <a:latin typeface="Contrail One"/>
                <a:cs typeface="Arial"/>
              </a:rPr>
              <a:t>.</a:t>
            </a:r>
            <a:endParaRPr lang="en-US" sz="2800">
              <a:latin typeface="Contrail One"/>
            </a:endParaRPr>
          </a:p>
        </p:txBody>
      </p:sp>
    </p:spTree>
    <p:extLst>
      <p:ext uri="{BB962C8B-B14F-4D97-AF65-F5344CB8AC3E}">
        <p14:creationId xmlns:p14="http://schemas.microsoft.com/office/powerpoint/2010/main" val="1269187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BB4CD6-3729-3A37-DD64-FDEEE2D16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346B8A31-F5C8-8AB7-D799-5F502E4C99A1}"/>
              </a:ext>
            </a:extLst>
          </p:cNvPr>
          <p:cNvSpPr txBox="1"/>
          <p:nvPr/>
        </p:nvSpPr>
        <p:spPr>
          <a:xfrm>
            <a:off x="-5261" y="8332589"/>
            <a:ext cx="9871052" cy="1032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1"/>
              </a:lnSpc>
            </a:pPr>
            <a:endParaRPr lang="en-US" sz="295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ctr">
              <a:lnSpc>
                <a:spcPts val="4181"/>
              </a:lnSpc>
            </a:pPr>
            <a:r>
              <a:rPr lang="en-US" sz="29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lang="en-US" sz="295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C8F1A7B-7080-417E-0CE6-7D1C0B616185}"/>
              </a:ext>
            </a:extLst>
          </p:cNvPr>
          <p:cNvSpPr txBox="1"/>
          <p:nvPr/>
        </p:nvSpPr>
        <p:spPr>
          <a:xfrm>
            <a:off x="17259300" y="9201150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dirty="0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13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3F5A274-018B-E5BA-780F-A2653E985991}"/>
              </a:ext>
            </a:extLst>
          </p:cNvPr>
          <p:cNvSpPr txBox="1"/>
          <p:nvPr/>
        </p:nvSpPr>
        <p:spPr>
          <a:xfrm>
            <a:off x="3416060" y="7826315"/>
            <a:ext cx="951493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Contrail One"/>
                <a:cs typeface="Arial"/>
              </a:rPr>
              <a:t>Le tableau de bord pour </a:t>
            </a:r>
            <a:r>
              <a:rPr lang="en-US" sz="3200" dirty="0" err="1">
                <a:latin typeface="Contrail One"/>
                <a:cs typeface="Arial"/>
              </a:rPr>
              <a:t>voir</a:t>
            </a:r>
            <a:r>
              <a:rPr lang="en-US" sz="3200" dirty="0">
                <a:latin typeface="Contrail One"/>
                <a:cs typeface="Arial"/>
              </a:rPr>
              <a:t> les </a:t>
            </a:r>
            <a:r>
              <a:rPr lang="en-US" sz="3200" dirty="0" err="1">
                <a:latin typeface="Contrail One"/>
                <a:cs typeface="Arial"/>
              </a:rPr>
              <a:t>statistiques</a:t>
            </a:r>
            <a:r>
              <a:rPr lang="en-US" sz="3200" dirty="0">
                <a:latin typeface="Contrail One"/>
                <a:cs typeface="Arial"/>
              </a:rPr>
              <a:t> sur les </a:t>
            </a:r>
            <a:r>
              <a:rPr lang="en-US" sz="3200" dirty="0" err="1">
                <a:latin typeface="Contrail One"/>
                <a:cs typeface="Arial"/>
              </a:rPr>
              <a:t>candidats</a:t>
            </a:r>
            <a:r>
              <a:rPr lang="en-US" sz="3200" dirty="0">
                <a:latin typeface="Contrail One"/>
                <a:cs typeface="Arial"/>
              </a:rPr>
              <a:t>.</a:t>
            </a:r>
            <a:endParaRPr lang="fr-FR" sz="3200">
              <a:latin typeface="Contrail One"/>
            </a:endParaRPr>
          </a:p>
        </p:txBody>
      </p:sp>
      <p:pic>
        <p:nvPicPr>
          <p:cNvPr id="4" name="Image 3" descr="Une image contenant texte, capture d’écran, logiciel, nombre&#10;&#10;Le contenu généré par l’IA peut être incorrect.">
            <a:extLst>
              <a:ext uri="{FF2B5EF4-FFF2-40B4-BE49-F238E27FC236}">
                <a16:creationId xmlns:a16="http://schemas.microsoft.com/office/drawing/2014/main" id="{20DCEEE7-90EE-04BA-5CA0-7211EFDE06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00" r="22799" b="-302"/>
          <a:stretch/>
        </p:blipFill>
        <p:spPr>
          <a:xfrm>
            <a:off x="3171467" y="309923"/>
            <a:ext cx="11514662" cy="716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90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C90082-F4ED-8ACA-A42A-0845376E5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C19F7F85-B410-F01B-5AB7-5D6B481802C6}"/>
              </a:ext>
            </a:extLst>
          </p:cNvPr>
          <p:cNvSpPr txBox="1"/>
          <p:nvPr/>
        </p:nvSpPr>
        <p:spPr>
          <a:xfrm>
            <a:off x="-5261" y="8332589"/>
            <a:ext cx="9871052" cy="1032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1"/>
              </a:lnSpc>
            </a:pPr>
            <a:endParaRPr lang="en-US" sz="295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ctr">
              <a:lnSpc>
                <a:spcPts val="4181"/>
              </a:lnSpc>
            </a:pPr>
            <a:r>
              <a:rPr lang="en-US" sz="29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lang="en-US" sz="295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D6EE634-CD5E-D2DF-C0CF-854DFB9BECBA}"/>
              </a:ext>
            </a:extLst>
          </p:cNvPr>
          <p:cNvSpPr txBox="1"/>
          <p:nvPr/>
        </p:nvSpPr>
        <p:spPr>
          <a:xfrm>
            <a:off x="17259300" y="9201150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dirty="0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13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FFE361-6219-3573-5F2A-0067E8967BD0}"/>
              </a:ext>
            </a:extLst>
          </p:cNvPr>
          <p:cNvSpPr txBox="1"/>
          <p:nvPr/>
        </p:nvSpPr>
        <p:spPr>
          <a:xfrm>
            <a:off x="4127739" y="7891014"/>
            <a:ext cx="9514935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ntrail One"/>
                <a:cs typeface="Arial"/>
              </a:rPr>
              <a:t> La page </a:t>
            </a:r>
            <a:r>
              <a:rPr lang="en-US" sz="2800" dirty="0" err="1">
                <a:latin typeface="Contrail One"/>
                <a:cs typeface="Arial"/>
              </a:rPr>
              <a:t>d’authentification</a:t>
            </a:r>
            <a:r>
              <a:rPr lang="en-US" sz="2800" dirty="0">
                <a:latin typeface="Contrail One"/>
                <a:cs typeface="Arial"/>
              </a:rPr>
              <a:t> du </a:t>
            </a:r>
            <a:r>
              <a:rPr lang="en-US" sz="2800" dirty="0" err="1">
                <a:latin typeface="Contrail One"/>
                <a:cs typeface="Arial"/>
              </a:rPr>
              <a:t>candidat</a:t>
            </a:r>
            <a:r>
              <a:rPr lang="en-US" sz="2800" dirty="0">
                <a:latin typeface="Contrail One"/>
                <a:cs typeface="Arial"/>
              </a:rPr>
              <a:t> pour </a:t>
            </a:r>
            <a:r>
              <a:rPr lang="en-US" sz="2800" dirty="0" err="1">
                <a:latin typeface="Contrail One"/>
                <a:cs typeface="Arial"/>
              </a:rPr>
              <a:t>cela</a:t>
            </a:r>
            <a:r>
              <a:rPr lang="en-US" sz="2800" dirty="0">
                <a:latin typeface="Contrail One"/>
                <a:cs typeface="Arial"/>
              </a:rPr>
              <a:t> le </a:t>
            </a:r>
            <a:r>
              <a:rPr lang="en-US" sz="2800" dirty="0" err="1">
                <a:latin typeface="Contrail One"/>
                <a:cs typeface="Arial"/>
              </a:rPr>
              <a:t>candidat</a:t>
            </a:r>
            <a:r>
              <a:rPr lang="en-US" sz="2800" dirty="0">
                <a:latin typeface="Contrail One"/>
                <a:cs typeface="Arial"/>
              </a:rPr>
              <a:t> </a:t>
            </a:r>
            <a:r>
              <a:rPr lang="en-US" sz="2800" dirty="0" err="1">
                <a:latin typeface="Contrail One"/>
                <a:cs typeface="Arial"/>
              </a:rPr>
              <a:t>devra</a:t>
            </a:r>
            <a:r>
              <a:rPr lang="en-US" sz="2800" dirty="0">
                <a:latin typeface="Contrail One"/>
                <a:cs typeface="Arial"/>
              </a:rPr>
              <a:t> </a:t>
            </a:r>
            <a:r>
              <a:rPr lang="en-US" sz="2800" dirty="0" err="1">
                <a:latin typeface="Contrail One"/>
                <a:cs typeface="Arial"/>
              </a:rPr>
              <a:t>renseigne</a:t>
            </a:r>
            <a:r>
              <a:rPr lang="en-US" sz="2800" dirty="0">
                <a:latin typeface="Contrail One"/>
                <a:cs typeface="Arial"/>
              </a:rPr>
              <a:t> son email et son code </a:t>
            </a:r>
            <a:r>
              <a:rPr lang="en-US" sz="2800" dirty="0" err="1">
                <a:latin typeface="Contrail One"/>
                <a:cs typeface="Arial"/>
              </a:rPr>
              <a:t>d’authentification</a:t>
            </a:r>
            <a:r>
              <a:rPr lang="en-US" sz="2800" dirty="0">
                <a:latin typeface="Contrail One"/>
                <a:cs typeface="Arial"/>
              </a:rPr>
              <a:t>.</a:t>
            </a:r>
            <a:endParaRPr lang="fr-FR" sz="2800">
              <a:latin typeface="Contrail One"/>
            </a:endParaRP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Image 6" descr="Une image contenant texte, capture d’écran, Police, conception&#10;&#10;Le contenu généré par l’IA peut être incorrect.">
            <a:extLst>
              <a:ext uri="{FF2B5EF4-FFF2-40B4-BE49-F238E27FC236}">
                <a16:creationId xmlns:a16="http://schemas.microsoft.com/office/drawing/2014/main" id="{4255B74C-B3FF-65E0-B185-550AC9CBE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80" y="453606"/>
            <a:ext cx="16905255" cy="707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6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D4354E-ACF7-4CA2-961A-81E503F82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2315C89A-8F88-79B4-A7BA-20E8DDBA9627}"/>
              </a:ext>
            </a:extLst>
          </p:cNvPr>
          <p:cNvSpPr txBox="1"/>
          <p:nvPr/>
        </p:nvSpPr>
        <p:spPr>
          <a:xfrm>
            <a:off x="17259300" y="9201150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dirty="0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13</a:t>
            </a:r>
          </a:p>
        </p:txBody>
      </p:sp>
      <p:pic>
        <p:nvPicPr>
          <p:cNvPr id="2" name="Image 1" descr="Une image contenant texte, logiciel, Page web, Site web&#10;&#10;Le contenu généré par l’IA peut être incorrect.">
            <a:extLst>
              <a:ext uri="{FF2B5EF4-FFF2-40B4-BE49-F238E27FC236}">
                <a16:creationId xmlns:a16="http://schemas.microsoft.com/office/drawing/2014/main" id="{A56A73B4-E34F-614A-E029-4DCCC760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95" y="525583"/>
            <a:ext cx="15115275" cy="625972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0B71F26-37E9-9EEA-1842-0135268BC632}"/>
              </a:ext>
            </a:extLst>
          </p:cNvPr>
          <p:cNvSpPr txBox="1"/>
          <p:nvPr/>
        </p:nvSpPr>
        <p:spPr>
          <a:xfrm>
            <a:off x="4408099" y="7049938"/>
            <a:ext cx="828567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ntrail One"/>
                <a:cs typeface="Arial"/>
              </a:rPr>
              <a:t>Pour </a:t>
            </a:r>
            <a:r>
              <a:rPr lang="en-US" sz="2800" dirty="0" err="1">
                <a:latin typeface="Contrail One"/>
                <a:cs typeface="Arial"/>
              </a:rPr>
              <a:t>avoir</a:t>
            </a:r>
            <a:r>
              <a:rPr lang="en-US" sz="2800" dirty="0">
                <a:latin typeface="Contrail One"/>
                <a:cs typeface="Arial"/>
              </a:rPr>
              <a:t> </a:t>
            </a:r>
            <a:r>
              <a:rPr lang="en-US" sz="2800" dirty="0" err="1">
                <a:latin typeface="Contrail One"/>
                <a:cs typeface="Arial"/>
              </a:rPr>
              <a:t>acces</a:t>
            </a:r>
            <a:r>
              <a:rPr lang="en-US" sz="2800" dirty="0">
                <a:latin typeface="Contrail One"/>
                <a:cs typeface="Arial"/>
              </a:rPr>
              <a:t> a son interface pour </a:t>
            </a:r>
            <a:r>
              <a:rPr lang="en-US" sz="2800" dirty="0" err="1">
                <a:latin typeface="Contrail One"/>
                <a:cs typeface="Arial"/>
              </a:rPr>
              <a:t>ainsi</a:t>
            </a:r>
            <a:r>
              <a:rPr lang="en-US" sz="2800" dirty="0">
                <a:latin typeface="Contrail One"/>
                <a:cs typeface="Arial"/>
              </a:rPr>
              <a:t> </a:t>
            </a:r>
            <a:r>
              <a:rPr lang="en-US" sz="2800" dirty="0" err="1">
                <a:latin typeface="Contrail One"/>
                <a:cs typeface="Arial"/>
              </a:rPr>
              <a:t>visualiser</a:t>
            </a:r>
            <a:r>
              <a:rPr lang="en-US" sz="2800" dirty="0">
                <a:latin typeface="Contrail One"/>
                <a:cs typeface="Arial"/>
              </a:rPr>
              <a:t> </a:t>
            </a:r>
            <a:r>
              <a:rPr lang="en-US" sz="2800" dirty="0" err="1">
                <a:latin typeface="Contrail One"/>
                <a:cs typeface="Arial"/>
              </a:rPr>
              <a:t>ses</a:t>
            </a:r>
            <a:r>
              <a:rPr lang="en-US" sz="2800" dirty="0">
                <a:latin typeface="Contrail One"/>
                <a:cs typeface="Arial"/>
              </a:rPr>
              <a:t> </a:t>
            </a:r>
            <a:r>
              <a:rPr lang="en-US" sz="2800" dirty="0" err="1">
                <a:latin typeface="Contrail One"/>
                <a:cs typeface="Arial"/>
              </a:rPr>
              <a:t>statistiques</a:t>
            </a:r>
            <a:r>
              <a:rPr lang="en-US" sz="2800" dirty="0">
                <a:latin typeface="Contrail One"/>
                <a:cs typeface="Arial"/>
              </a:rPr>
              <a:t> sur les </a:t>
            </a:r>
            <a:r>
              <a:rPr lang="en-US" sz="2800" dirty="0" err="1">
                <a:latin typeface="Contrail One"/>
                <a:cs typeface="Arial"/>
              </a:rPr>
              <a:t>parrainages</a:t>
            </a:r>
            <a:r>
              <a:rPr lang="en-US" sz="2800" dirty="0">
                <a:latin typeface="Contrail One"/>
                <a:cs typeface="Arial"/>
              </a:rPr>
              <a:t>.</a:t>
            </a:r>
            <a:endParaRPr lang="en-US" sz="2800">
              <a:latin typeface="Contrail One"/>
            </a:endParaRPr>
          </a:p>
        </p:txBody>
      </p:sp>
    </p:spTree>
    <p:extLst>
      <p:ext uri="{BB962C8B-B14F-4D97-AF65-F5344CB8AC3E}">
        <p14:creationId xmlns:p14="http://schemas.microsoft.com/office/powerpoint/2010/main" val="1088911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46BD62-1390-FB85-3430-1118F8D10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B395C113-DA5F-023E-4126-A32FC22D098E}"/>
              </a:ext>
            </a:extLst>
          </p:cNvPr>
          <p:cNvSpPr txBox="1"/>
          <p:nvPr/>
        </p:nvSpPr>
        <p:spPr>
          <a:xfrm>
            <a:off x="-5261" y="8332589"/>
            <a:ext cx="9871052" cy="1032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1"/>
              </a:lnSpc>
            </a:pPr>
            <a:endParaRPr lang="en-US" sz="295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ctr">
              <a:lnSpc>
                <a:spcPts val="4181"/>
              </a:lnSpc>
            </a:pPr>
            <a:r>
              <a:rPr lang="en-US" sz="29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lang="en-US" sz="2950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E9B7B35-C028-6253-24AB-9EC529814157}"/>
              </a:ext>
            </a:extLst>
          </p:cNvPr>
          <p:cNvSpPr txBox="1"/>
          <p:nvPr/>
        </p:nvSpPr>
        <p:spPr>
          <a:xfrm>
            <a:off x="17259300" y="9201150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dirty="0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13</a:t>
            </a:r>
          </a:p>
        </p:txBody>
      </p:sp>
      <p:pic>
        <p:nvPicPr>
          <p:cNvPr id="2" name="Image 1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9497B840-CCC9-B41F-BAC5-C9521298E4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793" t="-1190" r="24932" b="21331"/>
          <a:stretch/>
        </p:blipFill>
        <p:spPr>
          <a:xfrm>
            <a:off x="4200364" y="259511"/>
            <a:ext cx="9488979" cy="487355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ECF059D-5C23-1C35-6201-BD075E33754D}"/>
              </a:ext>
            </a:extLst>
          </p:cNvPr>
          <p:cNvSpPr txBox="1"/>
          <p:nvPr/>
        </p:nvSpPr>
        <p:spPr>
          <a:xfrm>
            <a:off x="4451230" y="6597052"/>
            <a:ext cx="897578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latin typeface="Contrail One"/>
                <a:cs typeface="Arial"/>
              </a:rPr>
              <a:t>L’interface</a:t>
            </a:r>
            <a:r>
              <a:rPr lang="en-US" sz="2800" dirty="0">
                <a:latin typeface="Contrail One"/>
                <a:cs typeface="Arial"/>
              </a:rPr>
              <a:t> de </a:t>
            </a:r>
            <a:r>
              <a:rPr lang="en-US" sz="2800" dirty="0" err="1">
                <a:latin typeface="Contrail One"/>
                <a:cs typeface="Arial"/>
              </a:rPr>
              <a:t>l’electeur</a:t>
            </a:r>
            <a:r>
              <a:rPr lang="en-US" sz="2800" dirty="0">
                <a:latin typeface="Contrail One"/>
                <a:cs typeface="Arial"/>
              </a:rPr>
              <a:t> , </a:t>
            </a:r>
            <a:r>
              <a:rPr lang="en-US" sz="2800" dirty="0" err="1">
                <a:latin typeface="Contrail One"/>
                <a:cs typeface="Arial"/>
              </a:rPr>
              <a:t>mais</a:t>
            </a:r>
            <a:r>
              <a:rPr lang="en-US" sz="2800" dirty="0">
                <a:latin typeface="Contrail One"/>
                <a:cs typeface="Arial"/>
              </a:rPr>
              <a:t> </a:t>
            </a:r>
            <a:r>
              <a:rPr lang="en-US" sz="2800" dirty="0" err="1">
                <a:latin typeface="Contrail One"/>
                <a:cs typeface="Arial"/>
              </a:rPr>
              <a:t>avant</a:t>
            </a:r>
            <a:r>
              <a:rPr lang="en-US" sz="2800" dirty="0">
                <a:latin typeface="Contrail One"/>
                <a:cs typeface="Arial"/>
              </a:rPr>
              <a:t> de </a:t>
            </a:r>
            <a:r>
              <a:rPr lang="en-US" sz="2800" dirty="0" err="1">
                <a:latin typeface="Contrail One"/>
                <a:cs typeface="Arial"/>
              </a:rPr>
              <a:t>pouvoir</a:t>
            </a:r>
            <a:r>
              <a:rPr lang="en-US" sz="2800" dirty="0">
                <a:latin typeface="Contrail One"/>
                <a:cs typeface="Arial"/>
              </a:rPr>
              <a:t> </a:t>
            </a:r>
            <a:r>
              <a:rPr lang="en-US" sz="2800" dirty="0" err="1">
                <a:latin typeface="Contrail One"/>
                <a:cs typeface="Arial"/>
              </a:rPr>
              <a:t>parrainer</a:t>
            </a:r>
            <a:r>
              <a:rPr lang="en-US" sz="2800" dirty="0">
                <a:latin typeface="Contrail One"/>
                <a:cs typeface="Arial"/>
              </a:rPr>
              <a:t> un </a:t>
            </a:r>
            <a:r>
              <a:rPr lang="en-US" sz="2800" dirty="0" err="1">
                <a:latin typeface="Contrail One"/>
                <a:cs typeface="Arial"/>
              </a:rPr>
              <a:t>candidat</a:t>
            </a:r>
            <a:r>
              <a:rPr lang="en-US" sz="2800" dirty="0">
                <a:latin typeface="Contrail One"/>
                <a:cs typeface="Arial"/>
              </a:rPr>
              <a:t> il </a:t>
            </a:r>
            <a:r>
              <a:rPr lang="en-US" sz="2800" dirty="0" err="1">
                <a:latin typeface="Contrail One"/>
                <a:cs typeface="Arial"/>
              </a:rPr>
              <a:t>devra</a:t>
            </a:r>
            <a:r>
              <a:rPr lang="en-US" sz="2800" dirty="0">
                <a:latin typeface="Contrail One"/>
                <a:cs typeface="Arial"/>
              </a:rPr>
              <a:t> </a:t>
            </a:r>
            <a:r>
              <a:rPr lang="en-US" sz="2800" dirty="0" err="1">
                <a:latin typeface="Contrail One"/>
                <a:cs typeface="Arial"/>
              </a:rPr>
              <a:t>d’abord</a:t>
            </a:r>
            <a:r>
              <a:rPr lang="en-US" sz="2800" dirty="0">
                <a:latin typeface="Contrail One"/>
                <a:cs typeface="Arial"/>
              </a:rPr>
              <a:t> </a:t>
            </a:r>
            <a:r>
              <a:rPr lang="en-US" sz="2800" dirty="0" err="1">
                <a:latin typeface="Contrail One"/>
                <a:cs typeface="Arial"/>
              </a:rPr>
              <a:t>renseigner</a:t>
            </a:r>
            <a:r>
              <a:rPr lang="en-US" sz="2800" dirty="0">
                <a:latin typeface="Contrail One"/>
                <a:cs typeface="Arial"/>
              </a:rPr>
              <a:t> le </a:t>
            </a:r>
            <a:r>
              <a:rPr lang="en-US" sz="2800" dirty="0" err="1">
                <a:latin typeface="Contrail One"/>
                <a:cs typeface="Arial"/>
              </a:rPr>
              <a:t>numero</a:t>
            </a:r>
            <a:r>
              <a:rPr lang="en-US" sz="2800" dirty="0">
                <a:latin typeface="Contrail One"/>
                <a:cs typeface="Arial"/>
              </a:rPr>
              <a:t> </a:t>
            </a:r>
            <a:r>
              <a:rPr lang="en-US" sz="2800" dirty="0" err="1">
                <a:latin typeface="Contrail One"/>
                <a:cs typeface="Arial"/>
              </a:rPr>
              <a:t>d’electeur</a:t>
            </a:r>
            <a:r>
              <a:rPr lang="en-US" sz="2800" dirty="0">
                <a:latin typeface="Contrail One"/>
                <a:cs typeface="Arial"/>
              </a:rPr>
              <a:t>, le CIN, et le code </a:t>
            </a:r>
            <a:r>
              <a:rPr lang="en-US" sz="2800" dirty="0" err="1">
                <a:latin typeface="Contrail One"/>
                <a:cs typeface="Arial"/>
              </a:rPr>
              <a:t>d’authentification</a:t>
            </a:r>
            <a:r>
              <a:rPr lang="en-US" sz="2800" dirty="0">
                <a:latin typeface="Contrail One"/>
                <a:cs typeface="Arial"/>
              </a:rPr>
              <a:t> qui </a:t>
            </a:r>
            <a:r>
              <a:rPr lang="en-US" sz="2800" dirty="0" err="1">
                <a:latin typeface="Contrail One"/>
                <a:cs typeface="Arial"/>
              </a:rPr>
              <a:t>va</a:t>
            </a:r>
            <a:r>
              <a:rPr lang="en-US" sz="2800" dirty="0">
                <a:latin typeface="Contrail One"/>
                <a:cs typeface="Arial"/>
              </a:rPr>
              <a:t> </a:t>
            </a:r>
            <a:r>
              <a:rPr lang="en-US" sz="2800" dirty="0" err="1">
                <a:latin typeface="Contrail One"/>
                <a:cs typeface="Arial"/>
              </a:rPr>
              <a:t>etre</a:t>
            </a:r>
            <a:r>
              <a:rPr lang="en-US" sz="2800" dirty="0">
                <a:latin typeface="Contrail One"/>
                <a:cs typeface="Arial"/>
              </a:rPr>
              <a:t> verifier par le </a:t>
            </a:r>
            <a:r>
              <a:rPr lang="en-US" sz="2800" dirty="0" err="1">
                <a:latin typeface="Contrail One"/>
                <a:cs typeface="Arial"/>
              </a:rPr>
              <a:t>systeme</a:t>
            </a:r>
            <a:r>
              <a:rPr lang="en-US" sz="2800" dirty="0">
                <a:latin typeface="Contrail One"/>
                <a:cs typeface="Arial"/>
              </a:rPr>
              <a:t> et </a:t>
            </a:r>
            <a:r>
              <a:rPr lang="en-US" sz="2800" dirty="0" err="1">
                <a:latin typeface="Contrail One"/>
                <a:cs typeface="Arial"/>
              </a:rPr>
              <a:t>ainsi</a:t>
            </a:r>
            <a:r>
              <a:rPr lang="en-US" sz="2800" dirty="0">
                <a:latin typeface="Contrail One"/>
                <a:cs typeface="Arial"/>
              </a:rPr>
              <a:t> continuer la procedure de </a:t>
            </a:r>
            <a:r>
              <a:rPr lang="en-US" sz="2800" dirty="0" err="1">
                <a:latin typeface="Contrail One"/>
                <a:cs typeface="Arial"/>
              </a:rPr>
              <a:t>parrainage</a:t>
            </a:r>
            <a:r>
              <a:rPr lang="en-US" sz="2800" dirty="0">
                <a:latin typeface="Contrail One"/>
                <a:cs typeface="Arial"/>
              </a:rPr>
              <a:t>. </a:t>
            </a:r>
            <a:endParaRPr lang="en-US" sz="2800">
              <a:latin typeface="Contrail One"/>
            </a:endParaRPr>
          </a:p>
        </p:txBody>
      </p:sp>
    </p:spTree>
    <p:extLst>
      <p:ext uri="{BB962C8B-B14F-4D97-AF65-F5344CB8AC3E}">
        <p14:creationId xmlns:p14="http://schemas.microsoft.com/office/powerpoint/2010/main" val="2204502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3884056" y="2325920"/>
            <a:ext cx="10492916" cy="6975512"/>
            <a:chOff x="0" y="0"/>
            <a:chExt cx="1222655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22655" cy="812800"/>
            </a:xfrm>
            <a:custGeom>
              <a:avLst/>
              <a:gdLst/>
              <a:ahLst/>
              <a:cxnLst/>
              <a:rect l="l" t="t" r="r" b="b"/>
              <a:pathLst>
                <a:path w="1222655" h="812800">
                  <a:moveTo>
                    <a:pt x="1143236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1143236" y="812800"/>
                  </a:lnTo>
                  <a:cubicBezTo>
                    <a:pt x="1143236" y="769101"/>
                    <a:pt x="1178575" y="733382"/>
                    <a:pt x="1222655" y="733382"/>
                  </a:cubicBezTo>
                  <a:lnTo>
                    <a:pt x="1222655" y="79418"/>
                  </a:lnTo>
                  <a:cubicBezTo>
                    <a:pt x="1178955" y="79418"/>
                    <a:pt x="1143236" y="44079"/>
                    <a:pt x="1143236" y="0"/>
                  </a:cubicBezTo>
                  <a:close/>
                </a:path>
              </a:pathLst>
            </a:custGeom>
            <a:solidFill>
              <a:srgbClr val="7A927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38100" y="0"/>
              <a:ext cx="1146455" cy="7747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124087" y="4567842"/>
            <a:ext cx="10015658" cy="2494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9"/>
              </a:lnSpc>
            </a:pPr>
            <a:r>
              <a:rPr lang="en-US" sz="4800" dirty="0">
                <a:solidFill>
                  <a:srgbClr val="000000"/>
                </a:solidFill>
                <a:latin typeface="Contrail One"/>
                <a:ea typeface="+mn-lt"/>
                <a:cs typeface="Arial"/>
                <a:sym typeface="Times New Roman"/>
              </a:rPr>
              <a:t>Le </a:t>
            </a:r>
            <a:r>
              <a:rPr lang="en-US" sz="4800" dirty="0" err="1">
                <a:solidFill>
                  <a:srgbClr val="000000"/>
                </a:solidFill>
                <a:latin typeface="Contrail One"/>
                <a:ea typeface="+mn-lt"/>
                <a:cs typeface="Arial"/>
                <a:sym typeface="Times New Roman"/>
              </a:rPr>
              <a:t>projet</a:t>
            </a:r>
            <a:r>
              <a:rPr lang="en-US" sz="4800" dirty="0">
                <a:solidFill>
                  <a:srgbClr val="000000"/>
                </a:solidFill>
                <a:latin typeface="Contrail One"/>
                <a:ea typeface="+mn-lt"/>
                <a:cs typeface="Arial"/>
                <a:sym typeface="Times New Roman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trail One"/>
                <a:ea typeface="+mn-lt"/>
                <a:cs typeface="Arial"/>
                <a:sym typeface="Times New Roman"/>
              </a:rPr>
              <a:t>est</a:t>
            </a:r>
            <a:r>
              <a:rPr lang="en-US" sz="4800" dirty="0">
                <a:solidFill>
                  <a:srgbClr val="000000"/>
                </a:solidFill>
                <a:latin typeface="Contrail One"/>
                <a:ea typeface="+mn-lt"/>
                <a:cs typeface="Arial"/>
                <a:sym typeface="Times New Roman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trail One"/>
                <a:ea typeface="+mn-lt"/>
                <a:cs typeface="Arial"/>
                <a:sym typeface="Times New Roman"/>
              </a:rPr>
              <a:t>divisé</a:t>
            </a:r>
            <a:r>
              <a:rPr lang="en-US" sz="4800" dirty="0">
                <a:solidFill>
                  <a:srgbClr val="000000"/>
                </a:solidFill>
                <a:latin typeface="Contrail One"/>
                <a:ea typeface="+mn-lt"/>
                <a:cs typeface="Arial"/>
                <a:sym typeface="Times New Roman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trail One"/>
                <a:ea typeface="+mn-lt"/>
                <a:cs typeface="Arial"/>
                <a:sym typeface="Times New Roman"/>
              </a:rPr>
              <a:t>en</a:t>
            </a:r>
            <a:r>
              <a:rPr lang="en-US" sz="4800" dirty="0">
                <a:solidFill>
                  <a:srgbClr val="000000"/>
                </a:solidFill>
                <a:latin typeface="Contrail One"/>
                <a:ea typeface="+mn-lt"/>
                <a:cs typeface="Arial"/>
                <a:sym typeface="Times New Roman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trail One"/>
                <a:ea typeface="+mn-lt"/>
                <a:cs typeface="Arial"/>
                <a:sym typeface="Times New Roman"/>
              </a:rPr>
              <a:t>plusieurs</a:t>
            </a:r>
            <a:r>
              <a:rPr lang="en-US" sz="4800" dirty="0">
                <a:solidFill>
                  <a:srgbClr val="000000"/>
                </a:solidFill>
                <a:latin typeface="Contrail One"/>
                <a:ea typeface="+mn-lt"/>
                <a:cs typeface="Arial"/>
                <a:sym typeface="Times New Roman"/>
              </a:rPr>
              <a:t> phases,</a:t>
            </a:r>
            <a:endParaRPr lang="fr-FR" sz="4800" dirty="0">
              <a:solidFill>
                <a:srgbClr val="000000"/>
              </a:solidFill>
              <a:latin typeface="Contrail One"/>
              <a:ea typeface="+mn-lt"/>
              <a:cs typeface="Arial"/>
              <a:sym typeface="Times New Roman"/>
            </a:endParaRPr>
          </a:p>
          <a:p>
            <a:pPr>
              <a:lnSpc>
                <a:spcPts val="3779"/>
              </a:lnSpc>
            </a:pPr>
            <a:endParaRPr lang="en-US" sz="4800" dirty="0">
              <a:solidFill>
                <a:srgbClr val="000000"/>
              </a:solidFill>
              <a:latin typeface="Contrail One"/>
              <a:ea typeface="+mn-lt"/>
              <a:cs typeface="Arial"/>
              <a:sym typeface="Times New Roman"/>
            </a:endParaRPr>
          </a:p>
          <a:p>
            <a:pPr>
              <a:lnSpc>
                <a:spcPts val="3779"/>
              </a:lnSpc>
            </a:pPr>
            <a:r>
              <a:rPr lang="en-US" sz="4800" dirty="0">
                <a:solidFill>
                  <a:srgbClr val="000000"/>
                </a:solidFill>
                <a:latin typeface="Contrail One"/>
                <a:ea typeface="+mn-lt"/>
                <a:cs typeface="Arial"/>
                <a:sym typeface="Times New Roman"/>
              </a:rPr>
              <a:t> avec </a:t>
            </a:r>
            <a:r>
              <a:rPr lang="en-US" sz="4800" dirty="0" err="1">
                <a:solidFill>
                  <a:srgbClr val="000000"/>
                </a:solidFill>
                <a:latin typeface="Contrail One"/>
                <a:ea typeface="+mn-lt"/>
                <a:cs typeface="Arial"/>
                <a:sym typeface="Times New Roman"/>
              </a:rPr>
              <a:t>une</a:t>
            </a:r>
            <a:r>
              <a:rPr lang="en-US" sz="4800" dirty="0">
                <a:solidFill>
                  <a:srgbClr val="000000"/>
                </a:solidFill>
                <a:latin typeface="Contrail One"/>
                <a:ea typeface="+mn-lt"/>
                <a:cs typeface="Arial"/>
                <a:sym typeface="Times New Roman"/>
              </a:rPr>
              <a:t> deadline </a:t>
            </a:r>
            <a:r>
              <a:rPr lang="en-US" sz="4800" dirty="0" err="1">
                <a:solidFill>
                  <a:srgbClr val="000000"/>
                </a:solidFill>
                <a:latin typeface="Contrail One"/>
                <a:ea typeface="+mn-lt"/>
                <a:cs typeface="Arial"/>
                <a:sym typeface="Times New Roman"/>
              </a:rPr>
              <a:t>fixée</a:t>
            </a:r>
            <a:r>
              <a:rPr lang="en-US" sz="4800" dirty="0">
                <a:solidFill>
                  <a:srgbClr val="000000"/>
                </a:solidFill>
                <a:latin typeface="Contrail One"/>
                <a:ea typeface="+mn-lt"/>
                <a:cs typeface="Arial"/>
                <a:sym typeface="Times New Roman"/>
              </a:rPr>
              <a:t> au Mars</a:t>
            </a:r>
            <a:endParaRPr lang="fr-FR" sz="4800" dirty="0">
              <a:solidFill>
                <a:srgbClr val="000000"/>
              </a:solidFill>
              <a:latin typeface="Contrail One"/>
              <a:ea typeface="+mn-lt"/>
              <a:cs typeface="Arial"/>
            </a:endParaRPr>
          </a:p>
          <a:p>
            <a:pPr>
              <a:lnSpc>
                <a:spcPts val="3779"/>
              </a:lnSpc>
            </a:pPr>
            <a:endParaRPr lang="en-US" sz="4800" dirty="0">
              <a:solidFill>
                <a:srgbClr val="000000"/>
              </a:solidFill>
              <a:latin typeface="Contrail One"/>
              <a:ea typeface="+mn-lt"/>
              <a:cs typeface="Arial"/>
              <a:sym typeface="Times New Roman"/>
            </a:endParaRPr>
          </a:p>
          <a:p>
            <a:pPr>
              <a:lnSpc>
                <a:spcPts val="3779"/>
              </a:lnSpc>
            </a:pPr>
            <a:r>
              <a:rPr lang="en-US" sz="4800" dirty="0">
                <a:solidFill>
                  <a:srgbClr val="000000"/>
                </a:solidFill>
                <a:latin typeface="Contrail One"/>
                <a:ea typeface="+mn-lt"/>
                <a:cs typeface="Arial"/>
                <a:sym typeface="Times New Roman"/>
              </a:rPr>
              <a:t>2025. </a:t>
            </a:r>
            <a:r>
              <a:rPr lang="en-US" sz="4800" dirty="0" err="1">
                <a:solidFill>
                  <a:srgbClr val="000000"/>
                </a:solidFill>
                <a:latin typeface="Contrail One"/>
                <a:ea typeface="+mn-lt"/>
                <a:cs typeface="Arial"/>
                <a:sym typeface="Times New Roman"/>
              </a:rPr>
              <a:t>Voici</a:t>
            </a:r>
            <a:r>
              <a:rPr lang="en-US" sz="4800" dirty="0">
                <a:solidFill>
                  <a:srgbClr val="000000"/>
                </a:solidFill>
                <a:latin typeface="Contrail One"/>
                <a:ea typeface="+mn-lt"/>
                <a:cs typeface="Arial"/>
                <a:sym typeface="Times New Roman"/>
              </a:rPr>
              <a:t> un aperçu du planning :</a:t>
            </a:r>
            <a:endParaRPr lang="fr-FR" sz="4800">
              <a:latin typeface="Contrail On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259300" y="9201150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3</a:t>
            </a:r>
          </a:p>
        </p:txBody>
      </p:sp>
      <p:grpSp>
        <p:nvGrpSpPr>
          <p:cNvPr id="14" name="Group 2">
            <a:extLst>
              <a:ext uri="{FF2B5EF4-FFF2-40B4-BE49-F238E27FC236}">
                <a16:creationId xmlns:a16="http://schemas.microsoft.com/office/drawing/2014/main" id="{024A7714-D249-3912-A0B6-1FEBFCD3A1FF}"/>
              </a:ext>
            </a:extLst>
          </p:cNvPr>
          <p:cNvGrpSpPr/>
          <p:nvPr/>
        </p:nvGrpSpPr>
        <p:grpSpPr>
          <a:xfrm>
            <a:off x="2202855" y="567419"/>
            <a:ext cx="14808853" cy="1498488"/>
            <a:chOff x="0" y="-38100"/>
            <a:chExt cx="3559477" cy="394664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3BED60E6-B55D-AB5D-B46A-3A295E1A0CA5}"/>
                </a:ext>
              </a:extLst>
            </p:cNvPr>
            <p:cNvSpPr/>
            <p:nvPr/>
          </p:nvSpPr>
          <p:spPr>
            <a:xfrm>
              <a:off x="0" y="0"/>
              <a:ext cx="3559477" cy="356564"/>
            </a:xfrm>
            <a:custGeom>
              <a:avLst/>
              <a:gdLst/>
              <a:ahLst/>
              <a:cxnLst/>
              <a:rect l="l" t="t" r="r" b="b"/>
              <a:pathLst>
                <a:path w="3559477" h="356564">
                  <a:moveTo>
                    <a:pt x="0" y="0"/>
                  </a:moveTo>
                  <a:lnTo>
                    <a:pt x="3559477" y="0"/>
                  </a:lnTo>
                  <a:lnTo>
                    <a:pt x="3559477" y="356564"/>
                  </a:lnTo>
                  <a:lnTo>
                    <a:pt x="0" y="356564"/>
                  </a:lnTo>
                  <a:close/>
                </a:path>
              </a:pathLst>
            </a:custGeom>
            <a:solidFill>
              <a:srgbClr val="7A927E"/>
            </a:solidFill>
          </p:spPr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EAAC7025-5492-818A-3E1F-2DB885E6516E}"/>
                </a:ext>
              </a:extLst>
            </p:cNvPr>
            <p:cNvSpPr txBox="1"/>
            <p:nvPr/>
          </p:nvSpPr>
          <p:spPr>
            <a:xfrm>
              <a:off x="0" y="-38100"/>
              <a:ext cx="3559476" cy="394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" name="TextBox 2"/>
          <p:cNvSpPr txBox="1"/>
          <p:nvPr/>
        </p:nvSpPr>
        <p:spPr>
          <a:xfrm>
            <a:off x="2441480" y="892773"/>
            <a:ext cx="17202012" cy="8309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950" indent="-742950">
              <a:buAutoNum type="romanUcPeriod"/>
            </a:pPr>
            <a:r>
              <a:rPr lang="en-US" sz="5400" u="sng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Times New Roman Bold"/>
              </a:rPr>
              <a:t>Le planning de </a:t>
            </a:r>
            <a:r>
              <a:rPr lang="en-US" sz="5400" u="sng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Times New Roman Bold"/>
              </a:rPr>
              <a:t>réalisation</a:t>
            </a:r>
            <a:r>
              <a:rPr lang="en-US" sz="5400" u="sng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Times New Roman Bold"/>
              </a:rPr>
              <a:t> et la </a:t>
            </a:r>
            <a:r>
              <a:rPr lang="en-US" sz="5400" u="sng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Times New Roman Bold"/>
              </a:rPr>
              <a:t>stratégie</a:t>
            </a:r>
            <a:r>
              <a:rPr lang="en-US" sz="5400" u="sng" dirty="0">
                <a:solidFill>
                  <a:srgbClr val="000000"/>
                </a:solidFill>
                <a:latin typeface="Contrail One"/>
                <a:ea typeface="+mn-lt"/>
                <a:cs typeface="+mn-lt"/>
                <a:sym typeface="Times New Roman Bold"/>
              </a:rPr>
              <a:t> </a:t>
            </a:r>
            <a:r>
              <a:rPr lang="en-US" sz="5400" u="sng" err="1">
                <a:solidFill>
                  <a:srgbClr val="000000"/>
                </a:solidFill>
                <a:latin typeface="Contrail One"/>
                <a:ea typeface="+mn-lt"/>
                <a:cs typeface="+mn-lt"/>
                <a:sym typeface="Times New Roman Bold"/>
              </a:rPr>
              <a:t>utilisée</a:t>
            </a:r>
            <a:endParaRPr lang="en-US" sz="5400" u="sng">
              <a:latin typeface="Contrail On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558E32-2C35-417A-E196-587CF55AF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1C6B6A6C-C284-E18F-033E-9ACB4ABE61F1}"/>
              </a:ext>
            </a:extLst>
          </p:cNvPr>
          <p:cNvSpPr txBox="1"/>
          <p:nvPr/>
        </p:nvSpPr>
        <p:spPr>
          <a:xfrm>
            <a:off x="17259300" y="9201150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dirty="0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13</a:t>
            </a:r>
          </a:p>
        </p:txBody>
      </p:sp>
      <p:pic>
        <p:nvPicPr>
          <p:cNvPr id="2" name="Image 1" descr="Une image contenant texte, capture d’écran, nombre, conception&#10;&#10;Le contenu généré par l’IA peut être incorrect.">
            <a:extLst>
              <a:ext uri="{FF2B5EF4-FFF2-40B4-BE49-F238E27FC236}">
                <a16:creationId xmlns:a16="http://schemas.microsoft.com/office/drawing/2014/main" id="{8478AA81-4638-3E3F-B18A-43B41B634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" y="10514"/>
            <a:ext cx="18285484" cy="899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844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2F6357-B9D1-9B89-2963-E8C1553FF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5DE3B5BA-0421-547E-AA60-DD2BDB8154ED}"/>
              </a:ext>
            </a:extLst>
          </p:cNvPr>
          <p:cNvSpPr txBox="1"/>
          <p:nvPr/>
        </p:nvSpPr>
        <p:spPr>
          <a:xfrm>
            <a:off x="17259300" y="9201150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dirty="0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13</a:t>
            </a:r>
          </a:p>
        </p:txBody>
      </p:sp>
      <p:pic>
        <p:nvPicPr>
          <p:cNvPr id="3" name="Image 2" descr="Une image contenant capture d’écran, texte, logiciel&#10;&#10;Le contenu généré par l’IA peut être incorrect.">
            <a:extLst>
              <a:ext uri="{FF2B5EF4-FFF2-40B4-BE49-F238E27FC236}">
                <a16:creationId xmlns:a16="http://schemas.microsoft.com/office/drawing/2014/main" id="{A67519A4-FF82-F8FF-427C-75CA2427C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296" y="391424"/>
            <a:ext cx="16409237" cy="782200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69B6AF6-1D62-DCEA-F282-D4C7FBAC126B}"/>
              </a:ext>
            </a:extLst>
          </p:cNvPr>
          <p:cNvSpPr txBox="1"/>
          <p:nvPr/>
        </p:nvSpPr>
        <p:spPr>
          <a:xfrm>
            <a:off x="7772400" y="8430164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trail One"/>
                <a:cs typeface="Arial"/>
              </a:rPr>
              <a:t>Le choix du </a:t>
            </a:r>
            <a:r>
              <a:rPr lang="en-US" sz="2400" dirty="0" err="1">
                <a:latin typeface="Contrail One"/>
                <a:cs typeface="Arial"/>
              </a:rPr>
              <a:t>candidat</a:t>
            </a:r>
            <a:r>
              <a:rPr lang="en-US" sz="2400" dirty="0">
                <a:latin typeface="Contrail One"/>
                <a:cs typeface="Arial"/>
              </a:rPr>
              <a:t> pour le </a:t>
            </a:r>
            <a:r>
              <a:rPr lang="en-US" sz="2400" dirty="0" err="1">
                <a:latin typeface="Contrail One"/>
                <a:cs typeface="Arial"/>
              </a:rPr>
              <a:t>parrainage</a:t>
            </a:r>
            <a:r>
              <a:rPr lang="en-US" sz="2400" dirty="0">
                <a:latin typeface="Contrail One"/>
                <a:cs typeface="Arial"/>
              </a:rPr>
              <a:t>.</a:t>
            </a:r>
            <a:endParaRPr lang="en-US" sz="2400">
              <a:latin typeface="Contrail One"/>
            </a:endParaRPr>
          </a:p>
        </p:txBody>
      </p:sp>
    </p:spTree>
    <p:extLst>
      <p:ext uri="{BB962C8B-B14F-4D97-AF65-F5344CB8AC3E}">
        <p14:creationId xmlns:p14="http://schemas.microsoft.com/office/powerpoint/2010/main" val="2581105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385" b="-16385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9144000" y="9578012"/>
            <a:ext cx="2466835" cy="0"/>
          </a:xfrm>
          <a:prstGeom prst="line">
            <a:avLst/>
          </a:prstGeom>
          <a:ln w="47625" cap="flat">
            <a:solidFill>
              <a:srgbClr val="7A927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2788317" y="4594257"/>
            <a:ext cx="13382062" cy="1510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319"/>
              </a:lnSpc>
            </a:pPr>
            <a:r>
              <a:rPr lang="en-US" sz="8799">
                <a:solidFill>
                  <a:srgbClr val="B85464"/>
                </a:solidFill>
                <a:latin typeface="Anton"/>
                <a:ea typeface="Anton"/>
                <a:cs typeface="Anton"/>
                <a:sym typeface="Anton"/>
              </a:rPr>
              <a:t>Merci de votre attention !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01150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26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794CD6-032E-6654-4501-2DE0A292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66BD030-14ED-EB50-633D-44C49BC7BC6E}"/>
              </a:ext>
            </a:extLst>
          </p:cNvPr>
          <p:cNvGrpSpPr/>
          <p:nvPr/>
        </p:nvGrpSpPr>
        <p:grpSpPr>
          <a:xfrm>
            <a:off x="11271005" y="472778"/>
            <a:ext cx="6684590" cy="7830208"/>
            <a:chOff x="0" y="0"/>
            <a:chExt cx="1760550" cy="20622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522DFE4-D982-1C86-92E4-DB1A0DB4F6D4}"/>
                </a:ext>
              </a:extLst>
            </p:cNvPr>
            <p:cNvSpPr/>
            <p:nvPr/>
          </p:nvSpPr>
          <p:spPr>
            <a:xfrm>
              <a:off x="0" y="0"/>
              <a:ext cx="1760550" cy="2062277"/>
            </a:xfrm>
            <a:custGeom>
              <a:avLst/>
              <a:gdLst/>
              <a:ahLst/>
              <a:cxnLst/>
              <a:rect l="l" t="t" r="r" b="b"/>
              <a:pathLst>
                <a:path w="1760550" h="2062277">
                  <a:moveTo>
                    <a:pt x="0" y="0"/>
                  </a:moveTo>
                  <a:lnTo>
                    <a:pt x="1760550" y="0"/>
                  </a:lnTo>
                  <a:lnTo>
                    <a:pt x="1760550" y="2062277"/>
                  </a:lnTo>
                  <a:lnTo>
                    <a:pt x="0" y="2062277"/>
                  </a:lnTo>
                  <a:close/>
                </a:path>
              </a:pathLst>
            </a:custGeom>
            <a:solidFill>
              <a:srgbClr val="7A927E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6D09660-1F64-0081-EED4-711C0DFCBD0E}"/>
                </a:ext>
              </a:extLst>
            </p:cNvPr>
            <p:cNvSpPr txBox="1"/>
            <p:nvPr/>
          </p:nvSpPr>
          <p:spPr>
            <a:xfrm>
              <a:off x="0" y="-38100"/>
              <a:ext cx="1760550" cy="2100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BE85A0EF-AF7B-2E5E-A652-DDA1998E4324}"/>
              </a:ext>
            </a:extLst>
          </p:cNvPr>
          <p:cNvSpPr txBox="1"/>
          <p:nvPr/>
        </p:nvSpPr>
        <p:spPr>
          <a:xfrm>
            <a:off x="628737" y="1683476"/>
            <a:ext cx="9601933" cy="2707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err="1">
                <a:solidFill>
                  <a:srgbClr val="000000"/>
                </a:solidFill>
                <a:latin typeface="Contrail One"/>
                <a:cs typeface="Arial"/>
              </a:rPr>
              <a:t>Création</a:t>
            </a:r>
            <a:r>
              <a:rPr lang="en-US" sz="3200" dirty="0">
                <a:solidFill>
                  <a:srgbClr val="000000"/>
                </a:solidFill>
                <a:latin typeface="Contrail One"/>
                <a:cs typeface="Arial"/>
              </a:rPr>
              <a:t> des </a:t>
            </a:r>
            <a:r>
              <a:rPr lang="en-US" sz="3200" err="1">
                <a:solidFill>
                  <a:srgbClr val="000000"/>
                </a:solidFill>
                <a:latin typeface="Contrail One"/>
                <a:cs typeface="Arial"/>
              </a:rPr>
              <a:t>diagrammes</a:t>
            </a:r>
            <a:r>
              <a:rPr lang="en-US" sz="3200" dirty="0">
                <a:solidFill>
                  <a:srgbClr val="000000"/>
                </a:solidFill>
                <a:latin typeface="Contrail One"/>
                <a:cs typeface="Arial"/>
              </a:rPr>
              <a:t> de </a:t>
            </a:r>
            <a:r>
              <a:rPr lang="en-US" sz="3200" err="1">
                <a:solidFill>
                  <a:srgbClr val="000000"/>
                </a:solidFill>
                <a:latin typeface="Contrail One"/>
                <a:cs typeface="Arial"/>
              </a:rPr>
              <a:t>cas</a:t>
            </a:r>
            <a:r>
              <a:rPr lang="en-US" sz="3200" dirty="0">
                <a:solidFill>
                  <a:srgbClr val="000000"/>
                </a:solidFill>
                <a:latin typeface="Contrail One"/>
                <a:cs typeface="Arial"/>
              </a:rPr>
              <a:t> </a:t>
            </a:r>
            <a:r>
              <a:rPr lang="en-US" sz="3200" err="1">
                <a:solidFill>
                  <a:srgbClr val="000000"/>
                </a:solidFill>
                <a:latin typeface="Contrail One"/>
                <a:cs typeface="Arial"/>
              </a:rPr>
              <a:t>d'utilisation</a:t>
            </a:r>
            <a:r>
              <a:rPr lang="en-US" sz="3200" dirty="0">
                <a:solidFill>
                  <a:srgbClr val="000000"/>
                </a:solidFill>
                <a:latin typeface="Contrail One"/>
                <a:cs typeface="Arial"/>
              </a:rPr>
              <a:t>, de classes et de </a:t>
            </a:r>
            <a:r>
              <a:rPr lang="en-US" sz="3200" err="1">
                <a:solidFill>
                  <a:srgbClr val="000000"/>
                </a:solidFill>
                <a:latin typeface="Contrail One"/>
                <a:cs typeface="Arial"/>
              </a:rPr>
              <a:t>séquence</a:t>
            </a:r>
            <a:r>
              <a:rPr lang="en-US" sz="3200" dirty="0">
                <a:solidFill>
                  <a:srgbClr val="000000"/>
                </a:solidFill>
                <a:latin typeface="Contrail One"/>
                <a:cs typeface="Arial"/>
              </a:rPr>
              <a:t>.</a:t>
            </a:r>
            <a:endParaRPr lang="fr-FR" sz="3200">
              <a:latin typeface="Contrail One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ontrail One"/>
                <a:cs typeface="Arial"/>
              </a:rPr>
              <a:t>Validation des </a:t>
            </a:r>
            <a:r>
              <a:rPr lang="en-US" sz="3200" err="1">
                <a:solidFill>
                  <a:srgbClr val="000000"/>
                </a:solidFill>
                <a:latin typeface="Contrail One"/>
                <a:cs typeface="Arial"/>
              </a:rPr>
              <a:t>modèles</a:t>
            </a:r>
            <a:r>
              <a:rPr lang="en-US" sz="3200" dirty="0">
                <a:solidFill>
                  <a:srgbClr val="000000"/>
                </a:solidFill>
                <a:latin typeface="Contrail One"/>
                <a:cs typeface="Arial"/>
              </a:rPr>
              <a:t> avec </a:t>
            </a:r>
            <a:r>
              <a:rPr lang="en-US" sz="3200" err="1">
                <a:solidFill>
                  <a:srgbClr val="000000"/>
                </a:solidFill>
                <a:latin typeface="Contrail One"/>
                <a:cs typeface="Arial"/>
              </a:rPr>
              <a:t>l'équipe</a:t>
            </a:r>
            <a:r>
              <a:rPr lang="en-US" sz="3200" dirty="0">
                <a:solidFill>
                  <a:srgbClr val="000000"/>
                </a:solidFill>
                <a:latin typeface="Contrail One"/>
                <a:cs typeface="Arial"/>
              </a:rPr>
              <a:t>.</a:t>
            </a:r>
            <a:endParaRPr lang="en-US" sz="3200">
              <a:latin typeface="Contrail One"/>
            </a:endParaRPr>
          </a:p>
          <a:p>
            <a:pPr algn="l">
              <a:lnSpc>
                <a:spcPts val="4880"/>
              </a:lnSpc>
            </a:pPr>
            <a:endParaRPr lang="en-US" sz="3450" dirty="0">
              <a:solidFill>
                <a:srgbClr val="000000"/>
              </a:solidFill>
              <a:latin typeface="Contrail One"/>
              <a:ea typeface="Contrail One"/>
              <a:cs typeface="Contrail One"/>
            </a:endParaRPr>
          </a:p>
          <a:p>
            <a:pPr algn="l">
              <a:lnSpc>
                <a:spcPts val="4880"/>
              </a:lnSpc>
            </a:pPr>
            <a:endParaRPr lang="en-US" sz="3485">
              <a:solidFill>
                <a:srgbClr val="000000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6147223-F273-F84B-283A-1B4E90122A2B}"/>
              </a:ext>
            </a:extLst>
          </p:cNvPr>
          <p:cNvSpPr txBox="1"/>
          <p:nvPr/>
        </p:nvSpPr>
        <p:spPr>
          <a:xfrm>
            <a:off x="17259300" y="9201150"/>
            <a:ext cx="152400" cy="2095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0DF8ECA-2054-4FAF-254A-7098AA2FEBEE}"/>
              </a:ext>
            </a:extLst>
          </p:cNvPr>
          <p:cNvSpPr txBox="1"/>
          <p:nvPr/>
        </p:nvSpPr>
        <p:spPr>
          <a:xfrm>
            <a:off x="634042" y="5842240"/>
            <a:ext cx="9579633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3200" dirty="0">
                <a:latin typeface="Contrail One"/>
                <a:cs typeface="Arial"/>
              </a:rPr>
              <a:t>Conception et </a:t>
            </a:r>
            <a:r>
              <a:rPr lang="en-US" sz="3200" err="1">
                <a:latin typeface="Contrail One"/>
                <a:cs typeface="Arial"/>
              </a:rPr>
              <a:t>implémentation</a:t>
            </a:r>
            <a:r>
              <a:rPr lang="en-US" sz="3200" dirty="0">
                <a:latin typeface="Contrail One"/>
                <a:cs typeface="Arial"/>
              </a:rPr>
              <a:t> de la base de données MySQL.</a:t>
            </a:r>
          </a:p>
          <a:p>
            <a:pPr marL="228600" indent="-228600">
              <a:buFont typeface=""/>
              <a:buChar char="•"/>
            </a:pPr>
            <a:r>
              <a:rPr lang="en-US" sz="3200" err="1">
                <a:latin typeface="Contrail One"/>
                <a:cs typeface="Arial"/>
              </a:rPr>
              <a:t>Intégration</a:t>
            </a:r>
            <a:r>
              <a:rPr lang="en-US" sz="3200" dirty="0">
                <a:latin typeface="Contrail One"/>
                <a:cs typeface="Arial"/>
              </a:rPr>
              <a:t> des tables </a:t>
            </a:r>
            <a:r>
              <a:rPr lang="en-US" sz="3200" err="1">
                <a:latin typeface="Contrail One"/>
                <a:cs typeface="Arial"/>
              </a:rPr>
              <a:t>temporaires</a:t>
            </a:r>
            <a:r>
              <a:rPr lang="en-US" sz="3200" dirty="0">
                <a:latin typeface="Contrail One"/>
                <a:cs typeface="Arial"/>
              </a:rPr>
              <a:t> et </a:t>
            </a:r>
            <a:r>
              <a:rPr lang="en-US" sz="3200" err="1">
                <a:latin typeface="Contrail One"/>
                <a:cs typeface="Arial"/>
              </a:rPr>
              <a:t>persistantes</a:t>
            </a:r>
            <a:r>
              <a:rPr lang="en-US" sz="3200" dirty="0">
                <a:latin typeface="Contrail One"/>
                <a:cs typeface="Arial"/>
              </a:rPr>
              <a:t> pour les </a:t>
            </a:r>
            <a:r>
              <a:rPr lang="en-US" sz="3200" err="1">
                <a:latin typeface="Contrail One"/>
                <a:cs typeface="Arial"/>
              </a:rPr>
              <a:t>électeurs</a:t>
            </a:r>
            <a:r>
              <a:rPr lang="en-US" sz="3200" dirty="0">
                <a:latin typeface="Contrail One"/>
                <a:cs typeface="Arial"/>
              </a:rPr>
              <a:t>, </a:t>
            </a:r>
            <a:r>
              <a:rPr lang="en-US" sz="3200" err="1">
                <a:latin typeface="Contrail One"/>
                <a:cs typeface="Arial"/>
              </a:rPr>
              <a:t>candidats</a:t>
            </a:r>
            <a:r>
              <a:rPr lang="en-US" sz="3200" dirty="0">
                <a:latin typeface="Contrail One"/>
                <a:cs typeface="Arial"/>
              </a:rPr>
              <a:t> et </a:t>
            </a:r>
            <a:r>
              <a:rPr lang="en-US" sz="3200" err="1">
                <a:latin typeface="Contrail One"/>
                <a:cs typeface="Arial"/>
              </a:rPr>
              <a:t>parrainages</a:t>
            </a:r>
            <a:r>
              <a:rPr lang="en-US" sz="3200" dirty="0">
                <a:latin typeface="Contrail One"/>
                <a:cs typeface="Arial"/>
              </a:rPr>
              <a:t>.</a:t>
            </a:r>
          </a:p>
        </p:txBody>
      </p:sp>
      <p:grpSp>
        <p:nvGrpSpPr>
          <p:cNvPr id="17" name="Group 2">
            <a:extLst>
              <a:ext uri="{FF2B5EF4-FFF2-40B4-BE49-F238E27FC236}">
                <a16:creationId xmlns:a16="http://schemas.microsoft.com/office/drawing/2014/main" id="{BB7BB180-C3EC-4E26-F942-10484DE90179}"/>
              </a:ext>
            </a:extLst>
          </p:cNvPr>
          <p:cNvGrpSpPr/>
          <p:nvPr/>
        </p:nvGrpSpPr>
        <p:grpSpPr>
          <a:xfrm>
            <a:off x="628534" y="761513"/>
            <a:ext cx="8511571" cy="678980"/>
            <a:chOff x="0" y="-38100"/>
            <a:chExt cx="3559477" cy="394664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6DA2562C-4FDF-BE61-7258-B8FD25E70154}"/>
                </a:ext>
              </a:extLst>
            </p:cNvPr>
            <p:cNvSpPr/>
            <p:nvPr/>
          </p:nvSpPr>
          <p:spPr>
            <a:xfrm>
              <a:off x="0" y="0"/>
              <a:ext cx="3559477" cy="356564"/>
            </a:xfrm>
            <a:custGeom>
              <a:avLst/>
              <a:gdLst/>
              <a:ahLst/>
              <a:cxnLst/>
              <a:rect l="l" t="t" r="r" b="b"/>
              <a:pathLst>
                <a:path w="3559477" h="356564">
                  <a:moveTo>
                    <a:pt x="0" y="0"/>
                  </a:moveTo>
                  <a:lnTo>
                    <a:pt x="3559477" y="0"/>
                  </a:lnTo>
                  <a:lnTo>
                    <a:pt x="3559477" y="356564"/>
                  </a:lnTo>
                  <a:lnTo>
                    <a:pt x="0" y="356564"/>
                  </a:lnTo>
                  <a:close/>
                </a:path>
              </a:pathLst>
            </a:custGeom>
            <a:solidFill>
              <a:srgbClr val="7A927E"/>
            </a:solidFill>
          </p:spPr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68032C17-681B-68ED-42D2-57C4B1D6D032}"/>
                </a:ext>
              </a:extLst>
            </p:cNvPr>
            <p:cNvSpPr txBox="1"/>
            <p:nvPr/>
          </p:nvSpPr>
          <p:spPr>
            <a:xfrm>
              <a:off x="0" y="-38100"/>
              <a:ext cx="3559476" cy="394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B5FF66EF-13BE-9803-9914-08B69552975D}"/>
              </a:ext>
            </a:extLst>
          </p:cNvPr>
          <p:cNvSpPr txBox="1"/>
          <p:nvPr/>
        </p:nvSpPr>
        <p:spPr>
          <a:xfrm>
            <a:off x="802452" y="779972"/>
            <a:ext cx="8619046" cy="13655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59"/>
              </a:lnSpc>
            </a:pPr>
            <a:r>
              <a:rPr lang="en-US" sz="3850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PHASE 1: CONCEPTION UML</a:t>
            </a:r>
            <a:endParaRPr lang="en-US" sz="3899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algn="l">
              <a:lnSpc>
                <a:spcPts val="5459"/>
              </a:lnSpc>
            </a:pPr>
            <a:endParaRPr lang="en-US" sz="3899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18" name="Group 2">
            <a:extLst>
              <a:ext uri="{FF2B5EF4-FFF2-40B4-BE49-F238E27FC236}">
                <a16:creationId xmlns:a16="http://schemas.microsoft.com/office/drawing/2014/main" id="{8B3F22CE-1E1B-31AC-3C0D-0F41715A9456}"/>
              </a:ext>
            </a:extLst>
          </p:cNvPr>
          <p:cNvGrpSpPr/>
          <p:nvPr/>
        </p:nvGrpSpPr>
        <p:grpSpPr>
          <a:xfrm>
            <a:off x="628534" y="5139418"/>
            <a:ext cx="8511571" cy="678980"/>
            <a:chOff x="0" y="-38100"/>
            <a:chExt cx="3559477" cy="394664"/>
          </a:xfrm>
        </p:grpSpPr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636D79FA-AD4B-5B42-087D-9AA3B1683715}"/>
                </a:ext>
              </a:extLst>
            </p:cNvPr>
            <p:cNvSpPr/>
            <p:nvPr/>
          </p:nvSpPr>
          <p:spPr>
            <a:xfrm>
              <a:off x="0" y="0"/>
              <a:ext cx="3559477" cy="356564"/>
            </a:xfrm>
            <a:custGeom>
              <a:avLst/>
              <a:gdLst/>
              <a:ahLst/>
              <a:cxnLst/>
              <a:rect l="l" t="t" r="r" b="b"/>
              <a:pathLst>
                <a:path w="3559477" h="356564">
                  <a:moveTo>
                    <a:pt x="0" y="0"/>
                  </a:moveTo>
                  <a:lnTo>
                    <a:pt x="3559477" y="0"/>
                  </a:lnTo>
                  <a:lnTo>
                    <a:pt x="3559477" y="356564"/>
                  </a:lnTo>
                  <a:lnTo>
                    <a:pt x="0" y="356564"/>
                  </a:lnTo>
                  <a:close/>
                </a:path>
              </a:pathLst>
            </a:custGeom>
            <a:solidFill>
              <a:srgbClr val="7A927E"/>
            </a:solidFill>
          </p:spPr>
        </p:sp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943AFAD4-8BE3-E2EC-384F-A72EE840A2F9}"/>
                </a:ext>
              </a:extLst>
            </p:cNvPr>
            <p:cNvSpPr txBox="1"/>
            <p:nvPr/>
          </p:nvSpPr>
          <p:spPr>
            <a:xfrm>
              <a:off x="0" y="-38100"/>
              <a:ext cx="3559476" cy="394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5D355B9E-8CDF-ABFC-8C61-3EF231290540}"/>
              </a:ext>
            </a:extLst>
          </p:cNvPr>
          <p:cNvSpPr txBox="1"/>
          <p:nvPr/>
        </p:nvSpPr>
        <p:spPr>
          <a:xfrm>
            <a:off x="634042" y="5152127"/>
            <a:ext cx="9579633" cy="6848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850" dirty="0">
                <a:latin typeface="Anton"/>
              </a:rPr>
              <a:t>PHASE 2: BASE DE DONNEES</a:t>
            </a:r>
            <a:endParaRPr lang="fr-FR" dirty="0"/>
          </a:p>
        </p:txBody>
      </p:sp>
      <p:pic>
        <p:nvPicPr>
          <p:cNvPr id="9" name="Image 8" descr="Définition | UML">
            <a:extLst>
              <a:ext uri="{FF2B5EF4-FFF2-40B4-BE49-F238E27FC236}">
                <a16:creationId xmlns:a16="http://schemas.microsoft.com/office/drawing/2014/main" id="{3687E0C5-A9F5-9A42-9D71-A48500739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098" y="490628"/>
            <a:ext cx="6668218" cy="783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7D8EC-48E7-B555-BAAE-C162A5BD5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">
            <a:extLst>
              <a:ext uri="{FF2B5EF4-FFF2-40B4-BE49-F238E27FC236}">
                <a16:creationId xmlns:a16="http://schemas.microsoft.com/office/drawing/2014/main" id="{F16EF127-9148-706B-B960-BEB45F5534FF}"/>
              </a:ext>
            </a:extLst>
          </p:cNvPr>
          <p:cNvGrpSpPr/>
          <p:nvPr/>
        </p:nvGrpSpPr>
        <p:grpSpPr>
          <a:xfrm>
            <a:off x="628534" y="934041"/>
            <a:ext cx="8511571" cy="678980"/>
            <a:chOff x="0" y="-38100"/>
            <a:chExt cx="3559477" cy="394664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95C54DE3-F024-144C-9864-72BAF6C85ECF}"/>
                </a:ext>
              </a:extLst>
            </p:cNvPr>
            <p:cNvSpPr/>
            <p:nvPr/>
          </p:nvSpPr>
          <p:spPr>
            <a:xfrm>
              <a:off x="0" y="0"/>
              <a:ext cx="3559477" cy="356564"/>
            </a:xfrm>
            <a:custGeom>
              <a:avLst/>
              <a:gdLst/>
              <a:ahLst/>
              <a:cxnLst/>
              <a:rect l="l" t="t" r="r" b="b"/>
              <a:pathLst>
                <a:path w="3559477" h="356564">
                  <a:moveTo>
                    <a:pt x="0" y="0"/>
                  </a:moveTo>
                  <a:lnTo>
                    <a:pt x="3559477" y="0"/>
                  </a:lnTo>
                  <a:lnTo>
                    <a:pt x="3559477" y="356564"/>
                  </a:lnTo>
                  <a:lnTo>
                    <a:pt x="0" y="356564"/>
                  </a:lnTo>
                  <a:close/>
                </a:path>
              </a:pathLst>
            </a:custGeom>
            <a:solidFill>
              <a:srgbClr val="7A927E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88F3CC66-AA66-785F-286C-0A080FA2FE65}"/>
                </a:ext>
              </a:extLst>
            </p:cNvPr>
            <p:cNvSpPr txBox="1"/>
            <p:nvPr/>
          </p:nvSpPr>
          <p:spPr>
            <a:xfrm>
              <a:off x="0" y="-38100"/>
              <a:ext cx="3559476" cy="394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DD262DF6-2580-9611-47AE-1A5E57241AD6}"/>
              </a:ext>
            </a:extLst>
          </p:cNvPr>
          <p:cNvGrpSpPr/>
          <p:nvPr/>
        </p:nvGrpSpPr>
        <p:grpSpPr>
          <a:xfrm>
            <a:off x="11271005" y="472778"/>
            <a:ext cx="6684590" cy="7830208"/>
            <a:chOff x="0" y="0"/>
            <a:chExt cx="1760550" cy="20622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C135F05-24BC-8F50-B560-2FF4F422F07E}"/>
                </a:ext>
              </a:extLst>
            </p:cNvPr>
            <p:cNvSpPr/>
            <p:nvPr/>
          </p:nvSpPr>
          <p:spPr>
            <a:xfrm>
              <a:off x="0" y="0"/>
              <a:ext cx="1760550" cy="2062277"/>
            </a:xfrm>
            <a:custGeom>
              <a:avLst/>
              <a:gdLst/>
              <a:ahLst/>
              <a:cxnLst/>
              <a:rect l="l" t="t" r="r" b="b"/>
              <a:pathLst>
                <a:path w="1760550" h="2062277">
                  <a:moveTo>
                    <a:pt x="0" y="0"/>
                  </a:moveTo>
                  <a:lnTo>
                    <a:pt x="1760550" y="0"/>
                  </a:lnTo>
                  <a:lnTo>
                    <a:pt x="1760550" y="2062277"/>
                  </a:lnTo>
                  <a:lnTo>
                    <a:pt x="0" y="2062277"/>
                  </a:lnTo>
                  <a:close/>
                </a:path>
              </a:pathLst>
            </a:custGeom>
            <a:solidFill>
              <a:srgbClr val="7A927E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7FF83D0-840F-B8E4-492D-A573202FA9D6}"/>
                </a:ext>
              </a:extLst>
            </p:cNvPr>
            <p:cNvSpPr txBox="1"/>
            <p:nvPr/>
          </p:nvSpPr>
          <p:spPr>
            <a:xfrm>
              <a:off x="0" y="-38100"/>
              <a:ext cx="1760550" cy="2100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42C48620-B921-901D-1303-668369416B7C}"/>
              </a:ext>
            </a:extLst>
          </p:cNvPr>
          <p:cNvSpPr/>
          <p:nvPr/>
        </p:nvSpPr>
        <p:spPr>
          <a:xfrm>
            <a:off x="11554835" y="526708"/>
            <a:ext cx="6151921" cy="7722348"/>
          </a:xfrm>
          <a:custGeom>
            <a:avLst/>
            <a:gdLst/>
            <a:ahLst/>
            <a:cxnLst/>
            <a:rect l="l" t="t" r="r" b="b"/>
            <a:pathLst>
              <a:path w="6151921" h="7722348">
                <a:moveTo>
                  <a:pt x="0" y="0"/>
                </a:moveTo>
                <a:lnTo>
                  <a:pt x="6151921" y="0"/>
                </a:lnTo>
                <a:lnTo>
                  <a:pt x="6151921" y="7722348"/>
                </a:lnTo>
                <a:lnTo>
                  <a:pt x="0" y="7722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39A2096-77ED-08CE-9B42-9F3EBFE8735A}"/>
              </a:ext>
            </a:extLst>
          </p:cNvPr>
          <p:cNvSpPr txBox="1"/>
          <p:nvPr/>
        </p:nvSpPr>
        <p:spPr>
          <a:xfrm>
            <a:off x="629924" y="952500"/>
            <a:ext cx="8619046" cy="1365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59"/>
              </a:lnSpc>
            </a:pPr>
            <a:r>
              <a:rPr lang="en-US" sz="3850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PHASE 3: </a:t>
            </a:r>
            <a:r>
              <a:rPr lang="en-US" sz="3850" dirty="0">
                <a:solidFill>
                  <a:srgbClr val="000000"/>
                </a:solidFill>
                <a:latin typeface="Anton"/>
                <a:ea typeface="Anton"/>
                <a:cs typeface="Arial"/>
                <a:sym typeface="Anton"/>
              </a:rPr>
              <a:t>DEVELOPPEMENT BACKEND</a:t>
            </a:r>
            <a:endParaRPr lang="en-US" sz="3899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algn="l">
              <a:lnSpc>
                <a:spcPts val="5459"/>
              </a:lnSpc>
            </a:pPr>
            <a:endParaRPr lang="en-US" sz="3899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1F49D71-736B-7F1D-5D46-C6AC0FFA7668}"/>
              </a:ext>
            </a:extLst>
          </p:cNvPr>
          <p:cNvSpPr txBox="1"/>
          <p:nvPr/>
        </p:nvSpPr>
        <p:spPr>
          <a:xfrm>
            <a:off x="628737" y="1683476"/>
            <a:ext cx="9601933" cy="4185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ontrail One"/>
                <a:cs typeface="Arial"/>
              </a:rPr>
              <a:t>Développement des API en PHP pour gérer les fonctionnalités principales (importation des électeurs, gestion des candidats, parrainages, etc.).</a:t>
            </a:r>
            <a:endParaRPr lang="fr-FR" sz="3200">
              <a:latin typeface="Contrail One"/>
            </a:endParaRPr>
          </a:p>
          <a:p>
            <a:pPr>
              <a:buFont typeface="Arial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Contrail One"/>
                <a:cs typeface="Arial"/>
              </a:rPr>
              <a:t>Implémentation</a:t>
            </a:r>
            <a:r>
              <a:rPr lang="en-US" sz="3200" dirty="0">
                <a:solidFill>
                  <a:srgbClr val="000000"/>
                </a:solidFill>
                <a:latin typeface="Contrail One"/>
                <a:cs typeface="Arial"/>
              </a:rPr>
              <a:t> des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cs typeface="Arial"/>
              </a:rPr>
              <a:t>fonctions</a:t>
            </a:r>
            <a:r>
              <a:rPr lang="en-US" sz="3200" dirty="0">
                <a:solidFill>
                  <a:srgbClr val="000000"/>
                </a:solidFill>
                <a:latin typeface="Contrail One"/>
                <a:cs typeface="Arial"/>
              </a:rPr>
              <a:t> PL/SQL pour le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cs typeface="Arial"/>
              </a:rPr>
              <a:t>contrôle</a:t>
            </a:r>
            <a:r>
              <a:rPr lang="en-US" sz="3200" dirty="0">
                <a:solidFill>
                  <a:srgbClr val="000000"/>
                </a:solidFill>
                <a:latin typeface="Contrail One"/>
                <a:cs typeface="Arial"/>
              </a:rPr>
              <a:t> des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cs typeface="Arial"/>
              </a:rPr>
              <a:t>fichiers</a:t>
            </a:r>
            <a:r>
              <a:rPr lang="en-US" sz="3200" dirty="0">
                <a:solidFill>
                  <a:srgbClr val="000000"/>
                </a:solidFill>
                <a:latin typeface="Contrail One"/>
                <a:cs typeface="Arial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trail One"/>
                <a:cs typeface="Arial"/>
              </a:rPr>
              <a:t>électoraux</a:t>
            </a:r>
            <a:r>
              <a:rPr lang="en-US" sz="3200" dirty="0">
                <a:solidFill>
                  <a:srgbClr val="000000"/>
                </a:solidFill>
                <a:latin typeface="Contrail One"/>
                <a:cs typeface="Arial"/>
              </a:rPr>
              <a:t>.</a:t>
            </a:r>
            <a:endParaRPr lang="en-US" sz="3200" dirty="0">
              <a:latin typeface="Contrail One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3200" dirty="0">
              <a:latin typeface="Contrail One"/>
              <a:cs typeface="Arial"/>
            </a:endParaRPr>
          </a:p>
          <a:p>
            <a:pPr algn="l">
              <a:lnSpc>
                <a:spcPts val="4880"/>
              </a:lnSpc>
            </a:pPr>
            <a:endParaRPr lang="en-US" sz="3450" dirty="0">
              <a:solidFill>
                <a:srgbClr val="000000"/>
              </a:solidFill>
              <a:latin typeface="Contrail One"/>
              <a:ea typeface="Contrail One"/>
              <a:cs typeface="Contrail One"/>
            </a:endParaRPr>
          </a:p>
          <a:p>
            <a:pPr algn="l">
              <a:lnSpc>
                <a:spcPts val="4880"/>
              </a:lnSpc>
            </a:pPr>
            <a:endParaRPr lang="en-US" sz="3485">
              <a:solidFill>
                <a:srgbClr val="000000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5B907E1-6D4E-2520-1489-FB81E339ECAE}"/>
              </a:ext>
            </a:extLst>
          </p:cNvPr>
          <p:cNvSpPr txBox="1"/>
          <p:nvPr/>
        </p:nvSpPr>
        <p:spPr>
          <a:xfrm>
            <a:off x="17243327" y="9201150"/>
            <a:ext cx="184346" cy="52803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50" dirty="0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5</a:t>
            </a:r>
            <a:endParaRPr lang="en-US" sz="3099" dirty="0">
              <a:solidFill>
                <a:srgbClr val="7A927E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3E4EE3B-66B0-B108-C1DA-CD79732931C5}"/>
              </a:ext>
            </a:extLst>
          </p:cNvPr>
          <p:cNvSpPr txBox="1"/>
          <p:nvPr/>
        </p:nvSpPr>
        <p:spPr>
          <a:xfrm>
            <a:off x="634042" y="5842240"/>
            <a:ext cx="957963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3200" err="1">
                <a:latin typeface="Contrail One"/>
                <a:ea typeface="Calibri"/>
                <a:cs typeface="Arial"/>
              </a:rPr>
              <a:t>Création</a:t>
            </a:r>
            <a:r>
              <a:rPr lang="en-US" sz="3200" dirty="0">
                <a:latin typeface="Contrail One"/>
                <a:ea typeface="Calibri"/>
                <a:cs typeface="Arial"/>
              </a:rPr>
              <a:t> des interfaces web pour les </a:t>
            </a:r>
            <a:r>
              <a:rPr lang="en-US" sz="3200" err="1">
                <a:latin typeface="Contrail One"/>
                <a:ea typeface="Calibri"/>
                <a:cs typeface="Arial"/>
              </a:rPr>
              <a:t>électeurs</a:t>
            </a:r>
            <a:r>
              <a:rPr lang="en-US" sz="3200" dirty="0">
                <a:latin typeface="Contrail One"/>
                <a:ea typeface="Calibri"/>
                <a:cs typeface="Arial"/>
              </a:rPr>
              <a:t>, les </a:t>
            </a:r>
            <a:r>
              <a:rPr lang="en-US" sz="3200" err="1">
                <a:latin typeface="Contrail One"/>
                <a:ea typeface="Calibri"/>
                <a:cs typeface="Arial"/>
              </a:rPr>
              <a:t>candidats</a:t>
            </a:r>
            <a:r>
              <a:rPr lang="en-US" sz="3200" dirty="0">
                <a:latin typeface="Contrail One"/>
                <a:ea typeface="Calibri"/>
                <a:cs typeface="Arial"/>
              </a:rPr>
              <a:t> et le personnel de la DGE.</a:t>
            </a:r>
          </a:p>
          <a:p>
            <a:pPr>
              <a:buFont typeface="Arial"/>
              <a:buChar char="•"/>
            </a:pPr>
            <a:r>
              <a:rPr lang="en-US" sz="3200" err="1">
                <a:latin typeface="Contrail One"/>
                <a:ea typeface="Calibri"/>
                <a:cs typeface="Arial"/>
              </a:rPr>
              <a:t>Intégration</a:t>
            </a:r>
            <a:r>
              <a:rPr lang="en-US" sz="3200" dirty="0">
                <a:latin typeface="Contrail One"/>
                <a:ea typeface="Calibri"/>
                <a:cs typeface="Arial"/>
              </a:rPr>
              <a:t> des API backend avec les interfaces </a:t>
            </a:r>
            <a:r>
              <a:rPr lang="en-US" sz="3200" err="1">
                <a:latin typeface="Contrail One"/>
                <a:ea typeface="Calibri"/>
                <a:cs typeface="Arial"/>
              </a:rPr>
              <a:t>utilisateur</a:t>
            </a:r>
            <a:r>
              <a:rPr lang="en-US" sz="3200" dirty="0">
                <a:latin typeface="Contrail One"/>
                <a:ea typeface="Calibri"/>
                <a:cs typeface="Arial"/>
              </a:rPr>
              <a:t>.</a:t>
            </a:r>
            <a:endParaRPr lang="en-US" sz="3200" dirty="0">
              <a:latin typeface="Contrail One"/>
            </a:endParaRPr>
          </a:p>
          <a:p>
            <a:pPr marL="228600" indent="-228600">
              <a:buFont typeface="Arial"/>
              <a:buChar char="•"/>
            </a:pPr>
            <a:endParaRPr lang="en-US" sz="3200" dirty="0">
              <a:latin typeface="Contrail One"/>
              <a:ea typeface="Calibri"/>
              <a:cs typeface="Arial"/>
            </a:endParaRP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4A28F00C-97F1-1CF5-33CF-367553A197B3}"/>
              </a:ext>
            </a:extLst>
          </p:cNvPr>
          <p:cNvSpPr txBox="1"/>
          <p:nvPr/>
        </p:nvSpPr>
        <p:spPr>
          <a:xfrm>
            <a:off x="736364" y="5139418"/>
            <a:ext cx="8511569" cy="67898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pSp>
        <p:nvGrpSpPr>
          <p:cNvPr id="32" name="Group 2">
            <a:extLst>
              <a:ext uri="{FF2B5EF4-FFF2-40B4-BE49-F238E27FC236}">
                <a16:creationId xmlns:a16="http://schemas.microsoft.com/office/drawing/2014/main" id="{16B9598D-DC69-2990-2595-6B32956D17A0}"/>
              </a:ext>
            </a:extLst>
          </p:cNvPr>
          <p:cNvGrpSpPr/>
          <p:nvPr/>
        </p:nvGrpSpPr>
        <p:grpSpPr>
          <a:xfrm>
            <a:off x="737802" y="5140856"/>
            <a:ext cx="8511571" cy="678980"/>
            <a:chOff x="0" y="-38100"/>
            <a:chExt cx="3559477" cy="394664"/>
          </a:xfrm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6067F5FF-83F0-8AB1-30A7-DDD54CD09261}"/>
                </a:ext>
              </a:extLst>
            </p:cNvPr>
            <p:cNvSpPr/>
            <p:nvPr/>
          </p:nvSpPr>
          <p:spPr>
            <a:xfrm>
              <a:off x="0" y="0"/>
              <a:ext cx="3559477" cy="356564"/>
            </a:xfrm>
            <a:custGeom>
              <a:avLst/>
              <a:gdLst/>
              <a:ahLst/>
              <a:cxnLst/>
              <a:rect l="l" t="t" r="r" b="b"/>
              <a:pathLst>
                <a:path w="3559477" h="356564">
                  <a:moveTo>
                    <a:pt x="0" y="0"/>
                  </a:moveTo>
                  <a:lnTo>
                    <a:pt x="3559477" y="0"/>
                  </a:lnTo>
                  <a:lnTo>
                    <a:pt x="3559477" y="356564"/>
                  </a:lnTo>
                  <a:lnTo>
                    <a:pt x="0" y="356564"/>
                  </a:lnTo>
                  <a:close/>
                </a:path>
              </a:pathLst>
            </a:custGeom>
            <a:solidFill>
              <a:srgbClr val="7A927E"/>
            </a:solidFill>
          </p:spPr>
        </p:sp>
        <p:sp>
          <p:nvSpPr>
            <p:cNvPr id="31" name="TextBox 4">
              <a:extLst>
                <a:ext uri="{FF2B5EF4-FFF2-40B4-BE49-F238E27FC236}">
                  <a16:creationId xmlns:a16="http://schemas.microsoft.com/office/drawing/2014/main" id="{0DD74C25-FFE3-98E3-0607-03BE0F4B84DB}"/>
                </a:ext>
              </a:extLst>
            </p:cNvPr>
            <p:cNvSpPr txBox="1"/>
            <p:nvPr/>
          </p:nvSpPr>
          <p:spPr>
            <a:xfrm>
              <a:off x="0" y="-38100"/>
              <a:ext cx="3559476" cy="394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455C88D7-BC47-2928-68FB-A778559B7F79}"/>
              </a:ext>
            </a:extLst>
          </p:cNvPr>
          <p:cNvSpPr txBox="1"/>
          <p:nvPr/>
        </p:nvSpPr>
        <p:spPr>
          <a:xfrm>
            <a:off x="634042" y="5173693"/>
            <a:ext cx="9579633" cy="6848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850" dirty="0">
                <a:latin typeface="Anton"/>
              </a:rPr>
              <a:t>PHASE 4: </a:t>
            </a:r>
            <a:r>
              <a:rPr lang="en-US" sz="3800" dirty="0">
                <a:latin typeface="Anton"/>
              </a:rPr>
              <a:t>DEVELOPPEMENT FRONTEND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448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E3117-DC33-82B4-1E36-ECF660574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2">
            <a:extLst>
              <a:ext uri="{FF2B5EF4-FFF2-40B4-BE49-F238E27FC236}">
                <a16:creationId xmlns:a16="http://schemas.microsoft.com/office/drawing/2014/main" id="{E8A8FE10-63CE-01E4-AFA2-C8EA03E90F42}"/>
              </a:ext>
            </a:extLst>
          </p:cNvPr>
          <p:cNvGrpSpPr/>
          <p:nvPr/>
        </p:nvGrpSpPr>
        <p:grpSpPr>
          <a:xfrm>
            <a:off x="628534" y="934041"/>
            <a:ext cx="8511571" cy="678980"/>
            <a:chOff x="0" y="-38100"/>
            <a:chExt cx="3559477" cy="394664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B2A7E24F-2659-5F82-23A8-30A3E6B03223}"/>
                </a:ext>
              </a:extLst>
            </p:cNvPr>
            <p:cNvSpPr/>
            <p:nvPr/>
          </p:nvSpPr>
          <p:spPr>
            <a:xfrm>
              <a:off x="0" y="0"/>
              <a:ext cx="3559477" cy="356564"/>
            </a:xfrm>
            <a:custGeom>
              <a:avLst/>
              <a:gdLst/>
              <a:ahLst/>
              <a:cxnLst/>
              <a:rect l="l" t="t" r="r" b="b"/>
              <a:pathLst>
                <a:path w="3559477" h="356564">
                  <a:moveTo>
                    <a:pt x="0" y="0"/>
                  </a:moveTo>
                  <a:lnTo>
                    <a:pt x="3559477" y="0"/>
                  </a:lnTo>
                  <a:lnTo>
                    <a:pt x="3559477" y="356564"/>
                  </a:lnTo>
                  <a:lnTo>
                    <a:pt x="0" y="356564"/>
                  </a:lnTo>
                  <a:close/>
                </a:path>
              </a:pathLst>
            </a:custGeom>
            <a:solidFill>
              <a:srgbClr val="7A927E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538B5850-CBA2-C3E7-E06D-F5CAADC522CA}"/>
                </a:ext>
              </a:extLst>
            </p:cNvPr>
            <p:cNvSpPr txBox="1"/>
            <p:nvPr/>
          </p:nvSpPr>
          <p:spPr>
            <a:xfrm>
              <a:off x="0" y="-38100"/>
              <a:ext cx="3559476" cy="394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" name="Group 2">
            <a:extLst>
              <a:ext uri="{FF2B5EF4-FFF2-40B4-BE49-F238E27FC236}">
                <a16:creationId xmlns:a16="http://schemas.microsoft.com/office/drawing/2014/main" id="{C3EE0788-5C09-AD6A-C11B-778AFF7B669A}"/>
              </a:ext>
            </a:extLst>
          </p:cNvPr>
          <p:cNvGrpSpPr/>
          <p:nvPr/>
        </p:nvGrpSpPr>
        <p:grpSpPr>
          <a:xfrm>
            <a:off x="11271005" y="472778"/>
            <a:ext cx="6684590" cy="7830208"/>
            <a:chOff x="0" y="0"/>
            <a:chExt cx="1760550" cy="20622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56A97C6-A066-441E-0A70-C5AD9B66185F}"/>
                </a:ext>
              </a:extLst>
            </p:cNvPr>
            <p:cNvSpPr/>
            <p:nvPr/>
          </p:nvSpPr>
          <p:spPr>
            <a:xfrm>
              <a:off x="0" y="0"/>
              <a:ext cx="1760550" cy="2062277"/>
            </a:xfrm>
            <a:custGeom>
              <a:avLst/>
              <a:gdLst/>
              <a:ahLst/>
              <a:cxnLst/>
              <a:rect l="l" t="t" r="r" b="b"/>
              <a:pathLst>
                <a:path w="1760550" h="2062277">
                  <a:moveTo>
                    <a:pt x="0" y="0"/>
                  </a:moveTo>
                  <a:lnTo>
                    <a:pt x="1760550" y="0"/>
                  </a:lnTo>
                  <a:lnTo>
                    <a:pt x="1760550" y="2062277"/>
                  </a:lnTo>
                  <a:lnTo>
                    <a:pt x="0" y="2062277"/>
                  </a:lnTo>
                  <a:close/>
                </a:path>
              </a:pathLst>
            </a:custGeom>
            <a:solidFill>
              <a:srgbClr val="7A927E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402E8036-6EF1-68F5-D52B-858A66A957BB}"/>
                </a:ext>
              </a:extLst>
            </p:cNvPr>
            <p:cNvSpPr txBox="1"/>
            <p:nvPr/>
          </p:nvSpPr>
          <p:spPr>
            <a:xfrm>
              <a:off x="0" y="-38100"/>
              <a:ext cx="1760550" cy="2100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21D7986C-914A-CC26-94B4-106F1DFC85D1}"/>
              </a:ext>
            </a:extLst>
          </p:cNvPr>
          <p:cNvSpPr/>
          <p:nvPr/>
        </p:nvSpPr>
        <p:spPr>
          <a:xfrm>
            <a:off x="11554835" y="526708"/>
            <a:ext cx="6151921" cy="7722348"/>
          </a:xfrm>
          <a:custGeom>
            <a:avLst/>
            <a:gdLst/>
            <a:ahLst/>
            <a:cxnLst/>
            <a:rect l="l" t="t" r="r" b="b"/>
            <a:pathLst>
              <a:path w="6151921" h="7722348">
                <a:moveTo>
                  <a:pt x="0" y="0"/>
                </a:moveTo>
                <a:lnTo>
                  <a:pt x="6151921" y="0"/>
                </a:lnTo>
                <a:lnTo>
                  <a:pt x="6151921" y="7722348"/>
                </a:lnTo>
                <a:lnTo>
                  <a:pt x="0" y="7722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4CFEBA6-0A89-85FC-6640-E51C24AC453A}"/>
              </a:ext>
            </a:extLst>
          </p:cNvPr>
          <p:cNvSpPr txBox="1"/>
          <p:nvPr/>
        </p:nvSpPr>
        <p:spPr>
          <a:xfrm>
            <a:off x="629924" y="952500"/>
            <a:ext cx="8619046" cy="1365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59"/>
              </a:lnSpc>
            </a:pPr>
            <a:r>
              <a:rPr lang="en-US" sz="3850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PHASE 3: </a:t>
            </a:r>
            <a:r>
              <a:rPr lang="en-US" sz="3850" dirty="0">
                <a:solidFill>
                  <a:srgbClr val="000000"/>
                </a:solidFill>
                <a:latin typeface="Anton"/>
                <a:ea typeface="Anton"/>
                <a:cs typeface="Arial"/>
                <a:sym typeface="Anton"/>
              </a:rPr>
              <a:t>DEVELOPPEMENT BACKEND</a:t>
            </a:r>
            <a:endParaRPr lang="en-US" sz="3899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algn="l">
              <a:lnSpc>
                <a:spcPts val="5459"/>
              </a:lnSpc>
            </a:pPr>
            <a:endParaRPr lang="en-US" sz="3899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CC766B83-0ADD-70CF-FB81-B70CCFCBD4D9}"/>
              </a:ext>
            </a:extLst>
          </p:cNvPr>
          <p:cNvSpPr txBox="1"/>
          <p:nvPr/>
        </p:nvSpPr>
        <p:spPr>
          <a:xfrm>
            <a:off x="628737" y="1683476"/>
            <a:ext cx="9601933" cy="4185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ontrail One"/>
                <a:cs typeface="Arial"/>
              </a:rPr>
              <a:t>Développement des API en PHP pour gérer les fonctionnalités principales (importation des électeurs, gestion des candidats, parrainages, etc.).</a:t>
            </a:r>
            <a:endParaRPr lang="fr-FR" sz="3200">
              <a:latin typeface="Contrail One"/>
            </a:endParaRPr>
          </a:p>
          <a:p>
            <a:pPr>
              <a:buFont typeface="Arial"/>
              <a:buChar char="•"/>
            </a:pPr>
            <a:r>
              <a:rPr lang="en-US" sz="3200" err="1">
                <a:solidFill>
                  <a:srgbClr val="000000"/>
                </a:solidFill>
                <a:latin typeface="Contrail One"/>
                <a:cs typeface="Arial"/>
              </a:rPr>
              <a:t>Implémentation</a:t>
            </a:r>
            <a:r>
              <a:rPr lang="en-US" sz="3200">
                <a:solidFill>
                  <a:srgbClr val="000000"/>
                </a:solidFill>
                <a:latin typeface="Contrail One"/>
                <a:cs typeface="Arial"/>
              </a:rPr>
              <a:t> des </a:t>
            </a:r>
            <a:r>
              <a:rPr lang="en-US" sz="3200" err="1">
                <a:solidFill>
                  <a:srgbClr val="000000"/>
                </a:solidFill>
                <a:latin typeface="Contrail One"/>
                <a:cs typeface="Arial"/>
              </a:rPr>
              <a:t>fonctions</a:t>
            </a:r>
            <a:r>
              <a:rPr lang="en-US" sz="3200">
                <a:solidFill>
                  <a:srgbClr val="000000"/>
                </a:solidFill>
                <a:latin typeface="Contrail One"/>
                <a:cs typeface="Arial"/>
              </a:rPr>
              <a:t> PL/SQL pour le contrôle des fichiers électoraux.</a:t>
            </a:r>
            <a:endParaRPr lang="en-US" sz="3200">
              <a:latin typeface="Contrail One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3200" dirty="0">
              <a:latin typeface="Contrail One"/>
              <a:cs typeface="Arial"/>
            </a:endParaRPr>
          </a:p>
          <a:p>
            <a:pPr algn="l">
              <a:lnSpc>
                <a:spcPts val="4880"/>
              </a:lnSpc>
            </a:pPr>
            <a:endParaRPr lang="en-US" sz="3450" dirty="0">
              <a:solidFill>
                <a:srgbClr val="000000"/>
              </a:solidFill>
              <a:latin typeface="Contrail One"/>
              <a:ea typeface="Contrail One"/>
              <a:cs typeface="Contrail One"/>
            </a:endParaRPr>
          </a:p>
          <a:p>
            <a:pPr algn="l">
              <a:lnSpc>
                <a:spcPts val="4880"/>
              </a:lnSpc>
            </a:pPr>
            <a:endParaRPr lang="en-US" sz="3485">
              <a:solidFill>
                <a:srgbClr val="000000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45B8441-579B-F729-B0F1-12A7B59C18A1}"/>
              </a:ext>
            </a:extLst>
          </p:cNvPr>
          <p:cNvSpPr txBox="1"/>
          <p:nvPr/>
        </p:nvSpPr>
        <p:spPr>
          <a:xfrm>
            <a:off x="17243327" y="9201150"/>
            <a:ext cx="184346" cy="52803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50" dirty="0">
                <a:solidFill>
                  <a:srgbClr val="7A927E"/>
                </a:solidFill>
                <a:latin typeface="Contrail One"/>
                <a:ea typeface="Contrail One"/>
                <a:cs typeface="Contrail One"/>
                <a:sym typeface="Contrail One"/>
              </a:rPr>
              <a:t>5</a:t>
            </a:r>
            <a:endParaRPr lang="en-US" sz="3099" dirty="0">
              <a:solidFill>
                <a:srgbClr val="7A927E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EBE0528-634B-0A79-6D97-08B0D9B10FFC}"/>
              </a:ext>
            </a:extLst>
          </p:cNvPr>
          <p:cNvSpPr txBox="1"/>
          <p:nvPr/>
        </p:nvSpPr>
        <p:spPr>
          <a:xfrm>
            <a:off x="634042" y="5842240"/>
            <a:ext cx="957963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3200" err="1">
                <a:latin typeface="Contrail One"/>
                <a:ea typeface="Calibri"/>
                <a:cs typeface="Arial"/>
              </a:rPr>
              <a:t>Création</a:t>
            </a:r>
            <a:r>
              <a:rPr lang="en-US" sz="3200" dirty="0">
                <a:latin typeface="Contrail One"/>
                <a:ea typeface="Calibri"/>
                <a:cs typeface="Arial"/>
              </a:rPr>
              <a:t> des interfaces web pour les </a:t>
            </a:r>
            <a:r>
              <a:rPr lang="en-US" sz="3200" err="1">
                <a:latin typeface="Contrail One"/>
                <a:ea typeface="Calibri"/>
                <a:cs typeface="Arial"/>
              </a:rPr>
              <a:t>électeurs</a:t>
            </a:r>
            <a:r>
              <a:rPr lang="en-US" sz="3200" dirty="0">
                <a:latin typeface="Contrail One"/>
                <a:ea typeface="Calibri"/>
                <a:cs typeface="Arial"/>
              </a:rPr>
              <a:t>, les </a:t>
            </a:r>
            <a:r>
              <a:rPr lang="en-US" sz="3200" err="1">
                <a:latin typeface="Contrail One"/>
                <a:ea typeface="Calibri"/>
                <a:cs typeface="Arial"/>
              </a:rPr>
              <a:t>candidats</a:t>
            </a:r>
            <a:r>
              <a:rPr lang="en-US" sz="3200" dirty="0">
                <a:latin typeface="Contrail One"/>
                <a:ea typeface="Calibri"/>
                <a:cs typeface="Arial"/>
              </a:rPr>
              <a:t> et le personnel de la DGE.</a:t>
            </a:r>
          </a:p>
          <a:p>
            <a:pPr>
              <a:buFont typeface="Arial"/>
              <a:buChar char="•"/>
            </a:pPr>
            <a:r>
              <a:rPr lang="en-US" sz="3200" err="1">
                <a:latin typeface="Contrail One"/>
                <a:ea typeface="Calibri"/>
                <a:cs typeface="Arial"/>
              </a:rPr>
              <a:t>Intégration</a:t>
            </a:r>
            <a:r>
              <a:rPr lang="en-US" sz="3200" dirty="0">
                <a:latin typeface="Contrail One"/>
                <a:ea typeface="Calibri"/>
                <a:cs typeface="Arial"/>
              </a:rPr>
              <a:t> des API backend avec les interfaces </a:t>
            </a:r>
            <a:r>
              <a:rPr lang="en-US" sz="3200" err="1">
                <a:latin typeface="Contrail One"/>
                <a:ea typeface="Calibri"/>
                <a:cs typeface="Arial"/>
              </a:rPr>
              <a:t>utilisateur</a:t>
            </a:r>
            <a:r>
              <a:rPr lang="en-US" sz="3200" dirty="0">
                <a:latin typeface="Contrail One"/>
                <a:ea typeface="Calibri"/>
                <a:cs typeface="Arial"/>
              </a:rPr>
              <a:t>.</a:t>
            </a:r>
            <a:endParaRPr lang="en-US" sz="3200" dirty="0">
              <a:latin typeface="Contrail One"/>
            </a:endParaRPr>
          </a:p>
          <a:p>
            <a:pPr marL="228600" indent="-228600">
              <a:buFont typeface="Arial"/>
              <a:buChar char="•"/>
            </a:pPr>
            <a:endParaRPr lang="en-US" sz="3200" dirty="0">
              <a:latin typeface="Contrail One"/>
              <a:ea typeface="Calibri"/>
              <a:cs typeface="Arial"/>
            </a:endParaRP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7EE8F079-DF39-F047-1850-4A584364AC90}"/>
              </a:ext>
            </a:extLst>
          </p:cNvPr>
          <p:cNvSpPr txBox="1"/>
          <p:nvPr/>
        </p:nvSpPr>
        <p:spPr>
          <a:xfrm>
            <a:off x="736364" y="5139418"/>
            <a:ext cx="8511569" cy="67898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B33ED91A-97E6-CB1E-DB60-3C66685E0B3A}"/>
              </a:ext>
            </a:extLst>
          </p:cNvPr>
          <p:cNvGrpSpPr/>
          <p:nvPr/>
        </p:nvGrpSpPr>
        <p:grpSpPr>
          <a:xfrm>
            <a:off x="650101" y="-208959"/>
            <a:ext cx="8662530" cy="6027356"/>
            <a:chOff x="-63131" y="-38100"/>
            <a:chExt cx="3622607" cy="3503462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DE3F0ED7-5478-2070-45F4-31DCB042566F}"/>
                </a:ext>
              </a:extLst>
            </p:cNvPr>
            <p:cNvSpPr/>
            <p:nvPr/>
          </p:nvSpPr>
          <p:spPr>
            <a:xfrm>
              <a:off x="-63131" y="3108798"/>
              <a:ext cx="3559477" cy="356564"/>
            </a:xfrm>
            <a:custGeom>
              <a:avLst/>
              <a:gdLst/>
              <a:ahLst/>
              <a:cxnLst/>
              <a:rect l="l" t="t" r="r" b="b"/>
              <a:pathLst>
                <a:path w="3559477" h="356564">
                  <a:moveTo>
                    <a:pt x="0" y="0"/>
                  </a:moveTo>
                  <a:lnTo>
                    <a:pt x="3559477" y="0"/>
                  </a:lnTo>
                  <a:lnTo>
                    <a:pt x="3559477" y="356564"/>
                  </a:lnTo>
                  <a:lnTo>
                    <a:pt x="0" y="356564"/>
                  </a:lnTo>
                  <a:close/>
                </a:path>
              </a:pathLst>
            </a:custGeom>
            <a:solidFill>
              <a:srgbClr val="7A927E"/>
            </a:solidFill>
          </p:spPr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4294E746-CBAB-C5D5-85D1-1BAC8424171E}"/>
                </a:ext>
              </a:extLst>
            </p:cNvPr>
            <p:cNvSpPr txBox="1"/>
            <p:nvPr/>
          </p:nvSpPr>
          <p:spPr>
            <a:xfrm>
              <a:off x="0" y="-38100"/>
              <a:ext cx="3559476" cy="394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FA9F2E3B-774C-40E1-3935-9496D4832E50}"/>
              </a:ext>
            </a:extLst>
          </p:cNvPr>
          <p:cNvSpPr txBox="1"/>
          <p:nvPr/>
        </p:nvSpPr>
        <p:spPr>
          <a:xfrm>
            <a:off x="634042" y="5152127"/>
            <a:ext cx="9579633" cy="6848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850" dirty="0">
                <a:latin typeface="Anton"/>
              </a:rPr>
              <a:t>PHASE 4: </a:t>
            </a:r>
            <a:r>
              <a:rPr lang="en-US" sz="3800" dirty="0">
                <a:latin typeface="Anton"/>
              </a:rPr>
              <a:t>DEVELOPPEMENT FRONTEND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62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1BED16-37B3-A31D-1F5F-E8F1F1E9C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826FDF4-0424-0346-D70A-8B8B80A42FA0}"/>
              </a:ext>
            </a:extLst>
          </p:cNvPr>
          <p:cNvGrpSpPr/>
          <p:nvPr/>
        </p:nvGrpSpPr>
        <p:grpSpPr>
          <a:xfrm>
            <a:off x="11271005" y="472778"/>
            <a:ext cx="6684590" cy="7830208"/>
            <a:chOff x="0" y="0"/>
            <a:chExt cx="1760550" cy="20622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099D7C3-5ED8-0A8B-61FE-34F18B6B875A}"/>
                </a:ext>
              </a:extLst>
            </p:cNvPr>
            <p:cNvSpPr/>
            <p:nvPr/>
          </p:nvSpPr>
          <p:spPr>
            <a:xfrm>
              <a:off x="0" y="0"/>
              <a:ext cx="1760550" cy="2062277"/>
            </a:xfrm>
            <a:custGeom>
              <a:avLst/>
              <a:gdLst/>
              <a:ahLst/>
              <a:cxnLst/>
              <a:rect l="l" t="t" r="r" b="b"/>
              <a:pathLst>
                <a:path w="1760550" h="2062277">
                  <a:moveTo>
                    <a:pt x="0" y="0"/>
                  </a:moveTo>
                  <a:lnTo>
                    <a:pt x="1760550" y="0"/>
                  </a:lnTo>
                  <a:lnTo>
                    <a:pt x="1760550" y="2062277"/>
                  </a:lnTo>
                  <a:lnTo>
                    <a:pt x="0" y="2062277"/>
                  </a:lnTo>
                  <a:close/>
                </a:path>
              </a:pathLst>
            </a:custGeom>
            <a:solidFill>
              <a:srgbClr val="7A927E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4493E51-96A9-D6E2-F800-E4C7232ED5A6}"/>
                </a:ext>
              </a:extLst>
            </p:cNvPr>
            <p:cNvSpPr txBox="1"/>
            <p:nvPr/>
          </p:nvSpPr>
          <p:spPr>
            <a:xfrm>
              <a:off x="0" y="-38100"/>
              <a:ext cx="1760550" cy="2100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B258D2DD-153B-ADF1-ABDE-4EE8D2511CBC}"/>
              </a:ext>
            </a:extLst>
          </p:cNvPr>
          <p:cNvSpPr/>
          <p:nvPr/>
        </p:nvSpPr>
        <p:spPr>
          <a:xfrm>
            <a:off x="11554835" y="526708"/>
            <a:ext cx="6151921" cy="7722348"/>
          </a:xfrm>
          <a:custGeom>
            <a:avLst/>
            <a:gdLst/>
            <a:ahLst/>
            <a:cxnLst/>
            <a:rect l="l" t="t" r="r" b="b"/>
            <a:pathLst>
              <a:path w="6151921" h="7722348">
                <a:moveTo>
                  <a:pt x="0" y="0"/>
                </a:moveTo>
                <a:lnTo>
                  <a:pt x="6151921" y="0"/>
                </a:lnTo>
                <a:lnTo>
                  <a:pt x="6151921" y="7722348"/>
                </a:lnTo>
                <a:lnTo>
                  <a:pt x="0" y="7722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30DA768-DF03-76A4-249D-B0A795488B53}"/>
              </a:ext>
            </a:extLst>
          </p:cNvPr>
          <p:cNvSpPr txBox="1"/>
          <p:nvPr/>
        </p:nvSpPr>
        <p:spPr>
          <a:xfrm>
            <a:off x="628737" y="1683476"/>
            <a:ext cx="9601933" cy="1722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ontrail One"/>
                <a:cs typeface="Arial"/>
              </a:rPr>
              <a:t>Tests </a:t>
            </a:r>
            <a:r>
              <a:rPr lang="en-US" sz="3200" err="1">
                <a:solidFill>
                  <a:srgbClr val="000000"/>
                </a:solidFill>
                <a:latin typeface="Contrail One"/>
                <a:cs typeface="Arial"/>
              </a:rPr>
              <a:t>fonctionnels</a:t>
            </a:r>
            <a:r>
              <a:rPr lang="en-US" sz="3200" dirty="0">
                <a:solidFill>
                  <a:srgbClr val="000000"/>
                </a:solidFill>
                <a:latin typeface="Contrail One"/>
                <a:cs typeface="Arial"/>
              </a:rPr>
              <a:t> et techniques.</a:t>
            </a:r>
            <a:endParaRPr lang="fr-FR" sz="3200">
              <a:latin typeface="Contrail One"/>
            </a:endParaRPr>
          </a:p>
          <a:p>
            <a:pPr algn="l">
              <a:lnSpc>
                <a:spcPts val="4880"/>
              </a:lnSpc>
            </a:pPr>
            <a:endParaRPr lang="en-US" sz="3450" dirty="0">
              <a:solidFill>
                <a:srgbClr val="000000"/>
              </a:solidFill>
              <a:latin typeface="Contrail One"/>
              <a:ea typeface="Contrail One"/>
              <a:cs typeface="Contrail One"/>
            </a:endParaRPr>
          </a:p>
          <a:p>
            <a:pPr algn="l">
              <a:lnSpc>
                <a:spcPts val="4880"/>
              </a:lnSpc>
            </a:pPr>
            <a:endParaRPr lang="en-US" sz="3485">
              <a:solidFill>
                <a:srgbClr val="000000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117A84F-1540-9077-E715-AC4EECB965E1}"/>
              </a:ext>
            </a:extLst>
          </p:cNvPr>
          <p:cNvSpPr txBox="1"/>
          <p:nvPr/>
        </p:nvSpPr>
        <p:spPr>
          <a:xfrm>
            <a:off x="17243327" y="9201150"/>
            <a:ext cx="184346" cy="52803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50" dirty="0">
                <a:solidFill>
                  <a:srgbClr val="7A927E"/>
                </a:solidFill>
                <a:latin typeface="Contrail One"/>
                <a:ea typeface="Contrail One"/>
                <a:cs typeface="Contrail One"/>
              </a:rPr>
              <a:t>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65668C3-AF03-5CC6-8D07-7B405FD782F8}"/>
              </a:ext>
            </a:extLst>
          </p:cNvPr>
          <p:cNvSpPr txBox="1"/>
          <p:nvPr/>
        </p:nvSpPr>
        <p:spPr>
          <a:xfrm>
            <a:off x="634042" y="6424523"/>
            <a:ext cx="957963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3200" dirty="0">
                <a:latin typeface="Contrail One"/>
                <a:cs typeface="Arial"/>
              </a:rPr>
              <a:t> </a:t>
            </a:r>
            <a:r>
              <a:rPr lang="en-US" sz="3200" dirty="0" err="1">
                <a:latin typeface="Contrail One"/>
                <a:cs typeface="Arial"/>
              </a:rPr>
              <a:t>Rédaction</a:t>
            </a:r>
            <a:r>
              <a:rPr lang="en-US" sz="3200" dirty="0">
                <a:latin typeface="Contrail One"/>
                <a:cs typeface="Arial"/>
              </a:rPr>
              <a:t> du rapport technique.</a:t>
            </a:r>
            <a:endParaRPr lang="fr-FR" sz="3200" dirty="0">
              <a:latin typeface="Contrail One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3200" dirty="0">
                <a:latin typeface="Contrail One"/>
                <a:cs typeface="Arial"/>
              </a:rPr>
              <a:t> </a:t>
            </a:r>
            <a:r>
              <a:rPr lang="en-US" sz="3200" dirty="0" err="1">
                <a:latin typeface="Contrail One"/>
                <a:cs typeface="Arial"/>
              </a:rPr>
              <a:t>Création</a:t>
            </a:r>
            <a:r>
              <a:rPr lang="en-US" sz="3200" dirty="0">
                <a:latin typeface="Contrail One"/>
                <a:cs typeface="Arial"/>
              </a:rPr>
              <a:t> du PowerPoint pour la </a:t>
            </a:r>
            <a:r>
              <a:rPr lang="en-US" sz="3200" dirty="0" err="1">
                <a:latin typeface="Contrail One"/>
                <a:cs typeface="Arial"/>
              </a:rPr>
              <a:t>présentation</a:t>
            </a:r>
            <a:r>
              <a:rPr lang="en-US" sz="3200" dirty="0">
                <a:latin typeface="Contrail One"/>
                <a:cs typeface="Arial"/>
              </a:rPr>
              <a:t> finale.</a:t>
            </a:r>
            <a:endParaRPr lang="en-US" sz="3200" dirty="0">
              <a:latin typeface="Contrail One"/>
            </a:endParaRPr>
          </a:p>
        </p:txBody>
      </p:sp>
      <p:grpSp>
        <p:nvGrpSpPr>
          <p:cNvPr id="14" name="Group 2">
            <a:extLst>
              <a:ext uri="{FF2B5EF4-FFF2-40B4-BE49-F238E27FC236}">
                <a16:creationId xmlns:a16="http://schemas.microsoft.com/office/drawing/2014/main" id="{502F0630-8383-11CB-9F7D-DFD5AF36BBB3}"/>
              </a:ext>
            </a:extLst>
          </p:cNvPr>
          <p:cNvGrpSpPr/>
          <p:nvPr/>
        </p:nvGrpSpPr>
        <p:grpSpPr>
          <a:xfrm>
            <a:off x="628534" y="977173"/>
            <a:ext cx="8511571" cy="678980"/>
            <a:chOff x="0" y="-38100"/>
            <a:chExt cx="3559477" cy="394664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D930BF59-1C3D-AE6C-3C85-B9D9EAE33332}"/>
                </a:ext>
              </a:extLst>
            </p:cNvPr>
            <p:cNvSpPr/>
            <p:nvPr/>
          </p:nvSpPr>
          <p:spPr>
            <a:xfrm>
              <a:off x="0" y="0"/>
              <a:ext cx="3559477" cy="356564"/>
            </a:xfrm>
            <a:custGeom>
              <a:avLst/>
              <a:gdLst/>
              <a:ahLst/>
              <a:cxnLst/>
              <a:rect l="l" t="t" r="r" b="b"/>
              <a:pathLst>
                <a:path w="3559477" h="356564">
                  <a:moveTo>
                    <a:pt x="0" y="0"/>
                  </a:moveTo>
                  <a:lnTo>
                    <a:pt x="3559477" y="0"/>
                  </a:lnTo>
                  <a:lnTo>
                    <a:pt x="3559477" y="356564"/>
                  </a:lnTo>
                  <a:lnTo>
                    <a:pt x="0" y="356564"/>
                  </a:lnTo>
                  <a:close/>
                </a:path>
              </a:pathLst>
            </a:custGeom>
            <a:solidFill>
              <a:srgbClr val="7A927E"/>
            </a:solidFill>
          </p:spPr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2129205B-E63B-E7F8-88E6-C0BD60ED39E0}"/>
                </a:ext>
              </a:extLst>
            </p:cNvPr>
            <p:cNvSpPr txBox="1"/>
            <p:nvPr/>
          </p:nvSpPr>
          <p:spPr>
            <a:xfrm>
              <a:off x="0" y="-38100"/>
              <a:ext cx="3559476" cy="394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A57B4043-F380-4181-9BFB-14E71E6EE9EC}"/>
              </a:ext>
            </a:extLst>
          </p:cNvPr>
          <p:cNvSpPr txBox="1"/>
          <p:nvPr/>
        </p:nvSpPr>
        <p:spPr>
          <a:xfrm>
            <a:off x="629923" y="995632"/>
            <a:ext cx="8619046" cy="1365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59"/>
              </a:lnSpc>
            </a:pPr>
            <a:r>
              <a:rPr lang="en-US" sz="3850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PHASE 5: TESTS ET VALIDATION</a:t>
            </a:r>
            <a:endParaRPr lang="en-US" sz="3899" dirty="0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algn="l">
              <a:lnSpc>
                <a:spcPts val="5459"/>
              </a:lnSpc>
            </a:pPr>
            <a:endParaRPr lang="en-US" sz="3899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pSp>
        <p:nvGrpSpPr>
          <p:cNvPr id="22" name="Group 2">
            <a:extLst>
              <a:ext uri="{FF2B5EF4-FFF2-40B4-BE49-F238E27FC236}">
                <a16:creationId xmlns:a16="http://schemas.microsoft.com/office/drawing/2014/main" id="{28000F77-AB91-131F-8B86-7F58CA9C8A9B}"/>
              </a:ext>
            </a:extLst>
          </p:cNvPr>
          <p:cNvGrpSpPr/>
          <p:nvPr/>
        </p:nvGrpSpPr>
        <p:grpSpPr>
          <a:xfrm>
            <a:off x="628534" y="4966890"/>
            <a:ext cx="8511571" cy="1455357"/>
            <a:chOff x="0" y="-38100"/>
            <a:chExt cx="3559477" cy="394664"/>
          </a:xfrm>
        </p:grpSpPr>
        <p:sp>
          <p:nvSpPr>
            <p:cNvPr id="20" name="Freeform 3">
              <a:extLst>
                <a:ext uri="{FF2B5EF4-FFF2-40B4-BE49-F238E27FC236}">
                  <a16:creationId xmlns:a16="http://schemas.microsoft.com/office/drawing/2014/main" id="{EE3D1E86-2B65-FFDC-7480-BEBBB6C9BAE0}"/>
                </a:ext>
              </a:extLst>
            </p:cNvPr>
            <p:cNvSpPr/>
            <p:nvPr/>
          </p:nvSpPr>
          <p:spPr>
            <a:xfrm>
              <a:off x="0" y="0"/>
              <a:ext cx="3559477" cy="356564"/>
            </a:xfrm>
            <a:custGeom>
              <a:avLst/>
              <a:gdLst/>
              <a:ahLst/>
              <a:cxnLst/>
              <a:rect l="l" t="t" r="r" b="b"/>
              <a:pathLst>
                <a:path w="3559477" h="356564">
                  <a:moveTo>
                    <a:pt x="0" y="0"/>
                  </a:moveTo>
                  <a:lnTo>
                    <a:pt x="3559477" y="0"/>
                  </a:lnTo>
                  <a:lnTo>
                    <a:pt x="3559477" y="356564"/>
                  </a:lnTo>
                  <a:lnTo>
                    <a:pt x="0" y="356564"/>
                  </a:lnTo>
                  <a:close/>
                </a:path>
              </a:pathLst>
            </a:custGeom>
            <a:solidFill>
              <a:srgbClr val="7A927E"/>
            </a:solidFill>
          </p:spPr>
        </p:sp>
        <p:sp>
          <p:nvSpPr>
            <p:cNvPr id="21" name="TextBox 4">
              <a:extLst>
                <a:ext uri="{FF2B5EF4-FFF2-40B4-BE49-F238E27FC236}">
                  <a16:creationId xmlns:a16="http://schemas.microsoft.com/office/drawing/2014/main" id="{E53C2B64-06CF-E8C2-CFD0-87D127B172E2}"/>
                </a:ext>
              </a:extLst>
            </p:cNvPr>
            <p:cNvSpPr txBox="1"/>
            <p:nvPr/>
          </p:nvSpPr>
          <p:spPr>
            <a:xfrm>
              <a:off x="0" y="-38100"/>
              <a:ext cx="3559476" cy="394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305E5E04-F619-DFCD-8D2F-D52B40838D3A}"/>
              </a:ext>
            </a:extLst>
          </p:cNvPr>
          <p:cNvSpPr txBox="1"/>
          <p:nvPr/>
        </p:nvSpPr>
        <p:spPr>
          <a:xfrm>
            <a:off x="634042" y="5152127"/>
            <a:ext cx="9579633" cy="12772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850" dirty="0">
                <a:latin typeface="Anton"/>
              </a:rPr>
              <a:t>PHASE 6: REDACTION DU RAPPORT ET LA PRESANTATION</a:t>
            </a:r>
          </a:p>
        </p:txBody>
      </p:sp>
    </p:spTree>
    <p:extLst>
      <p:ext uri="{BB962C8B-B14F-4D97-AF65-F5344CB8AC3E}">
        <p14:creationId xmlns:p14="http://schemas.microsoft.com/office/powerpoint/2010/main" val="424995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7486464" cy="10287000"/>
          </a:xfrm>
          <a:custGeom>
            <a:avLst/>
            <a:gdLst/>
            <a:ahLst/>
            <a:cxnLst/>
            <a:rect l="l" t="t" r="r" b="b"/>
            <a:pathLst>
              <a:path w="7486464" h="10287000">
                <a:moveTo>
                  <a:pt x="0" y="0"/>
                </a:moveTo>
                <a:lnTo>
                  <a:pt x="7486464" y="0"/>
                </a:lnTo>
                <a:lnTo>
                  <a:pt x="748646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6" t="-9940" r="-42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989907" y="4004540"/>
            <a:ext cx="9498781" cy="144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809"/>
              </a:lnSpc>
            </a:pPr>
            <a:r>
              <a:rPr lang="en-US" sz="3600" err="1">
                <a:solidFill>
                  <a:srgbClr val="000000"/>
                </a:solidFill>
                <a:latin typeface="Contrail One"/>
                <a:ea typeface="Contrail One"/>
                <a:cs typeface="Arial"/>
                <a:sym typeface="Contrail One"/>
              </a:rPr>
              <a:t>L'architecture</a:t>
            </a:r>
            <a:r>
              <a:rPr lang="en-US" sz="3600" dirty="0">
                <a:solidFill>
                  <a:srgbClr val="000000"/>
                </a:solidFill>
                <a:latin typeface="Contrail One"/>
                <a:ea typeface="Contrail One"/>
                <a:cs typeface="Arial"/>
                <a:sym typeface="Contrail One"/>
              </a:rPr>
              <a:t> technique du </a:t>
            </a:r>
            <a:r>
              <a:rPr lang="en-US" sz="3600" err="1">
                <a:solidFill>
                  <a:srgbClr val="000000"/>
                </a:solidFill>
                <a:latin typeface="Contrail One"/>
                <a:ea typeface="Contrail One"/>
                <a:cs typeface="Arial"/>
                <a:sym typeface="Contrail One"/>
              </a:rPr>
              <a:t>projet</a:t>
            </a:r>
            <a:r>
              <a:rPr lang="en-US" sz="3600" dirty="0">
                <a:solidFill>
                  <a:srgbClr val="000000"/>
                </a:solidFill>
                <a:latin typeface="Contrail One"/>
                <a:ea typeface="Contrail One"/>
                <a:cs typeface="Arial"/>
                <a:sym typeface="Contrail One"/>
              </a:rPr>
              <a:t> repose sur les </a:t>
            </a:r>
            <a:r>
              <a:rPr lang="en-US" sz="3600" err="1">
                <a:solidFill>
                  <a:srgbClr val="000000"/>
                </a:solidFill>
                <a:latin typeface="Contrail One"/>
                <a:ea typeface="Contrail One"/>
                <a:cs typeface="Arial"/>
                <a:sym typeface="Contrail One"/>
              </a:rPr>
              <a:t>éléments</a:t>
            </a:r>
            <a:r>
              <a:rPr lang="en-US" sz="3600" dirty="0">
                <a:solidFill>
                  <a:srgbClr val="000000"/>
                </a:solidFill>
                <a:latin typeface="Contrail One"/>
                <a:ea typeface="Contrail One"/>
                <a:cs typeface="Arial"/>
                <a:sym typeface="Contrail One"/>
              </a:rPr>
              <a:t> </a:t>
            </a:r>
            <a:r>
              <a:rPr lang="en-US" sz="3600" err="1">
                <a:solidFill>
                  <a:srgbClr val="000000"/>
                </a:solidFill>
                <a:latin typeface="Contrail One"/>
                <a:ea typeface="Contrail One"/>
                <a:cs typeface="Arial"/>
                <a:sym typeface="Contrail One"/>
              </a:rPr>
              <a:t>suivants</a:t>
            </a:r>
            <a:r>
              <a:rPr lang="en-US" sz="3600" dirty="0">
                <a:solidFill>
                  <a:srgbClr val="000000"/>
                </a:solidFill>
                <a:latin typeface="Contrail One"/>
                <a:ea typeface="Contrail One"/>
                <a:cs typeface="Arial"/>
                <a:sym typeface="Contrail One"/>
              </a:rPr>
              <a:t> :</a:t>
            </a:r>
            <a:endParaRPr lang="fr-FR" sz="3600" dirty="0">
              <a:latin typeface="Contrail One"/>
            </a:endParaRPr>
          </a:p>
          <a:p>
            <a:pPr algn="l">
              <a:lnSpc>
                <a:spcPts val="3809"/>
              </a:lnSpc>
            </a:pPr>
            <a:endParaRPr lang="en-US" sz="2721">
              <a:solidFill>
                <a:srgbClr val="000000"/>
              </a:solidFill>
              <a:latin typeface="Contrail One"/>
              <a:ea typeface="Contrail One"/>
              <a:cs typeface="Contrail One"/>
              <a:sym typeface="Contrail On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7243327" y="9201150"/>
            <a:ext cx="184346" cy="52803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50" dirty="0">
                <a:solidFill>
                  <a:srgbClr val="7A927E"/>
                </a:solidFill>
                <a:latin typeface="Contrail One"/>
                <a:ea typeface="Contrail One"/>
                <a:cs typeface="Contrail One"/>
              </a:rPr>
              <a:t>7</a:t>
            </a:r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E73184A2-4E96-CBB5-9EE1-47A6E44A35B3}"/>
              </a:ext>
            </a:extLst>
          </p:cNvPr>
          <p:cNvGrpSpPr/>
          <p:nvPr/>
        </p:nvGrpSpPr>
        <p:grpSpPr>
          <a:xfrm>
            <a:off x="8004119" y="1882947"/>
            <a:ext cx="9978061" cy="1369093"/>
            <a:chOff x="0" y="-38100"/>
            <a:chExt cx="3559477" cy="394664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39111A33-EA3B-3C28-0557-3C078A4A505F}"/>
                </a:ext>
              </a:extLst>
            </p:cNvPr>
            <p:cNvSpPr/>
            <p:nvPr/>
          </p:nvSpPr>
          <p:spPr>
            <a:xfrm>
              <a:off x="0" y="0"/>
              <a:ext cx="3559477" cy="356564"/>
            </a:xfrm>
            <a:custGeom>
              <a:avLst/>
              <a:gdLst/>
              <a:ahLst/>
              <a:cxnLst/>
              <a:rect l="l" t="t" r="r" b="b"/>
              <a:pathLst>
                <a:path w="3559477" h="356564">
                  <a:moveTo>
                    <a:pt x="0" y="0"/>
                  </a:moveTo>
                  <a:lnTo>
                    <a:pt x="3559477" y="0"/>
                  </a:lnTo>
                  <a:lnTo>
                    <a:pt x="3559477" y="356564"/>
                  </a:lnTo>
                  <a:lnTo>
                    <a:pt x="0" y="356564"/>
                  </a:lnTo>
                  <a:close/>
                </a:path>
              </a:pathLst>
            </a:custGeom>
            <a:solidFill>
              <a:srgbClr val="7A927E"/>
            </a:solidFill>
          </p:spPr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8D1D6B19-E17E-2CFE-7C22-B6815515451C}"/>
                </a:ext>
              </a:extLst>
            </p:cNvPr>
            <p:cNvSpPr txBox="1"/>
            <p:nvPr/>
          </p:nvSpPr>
          <p:spPr>
            <a:xfrm>
              <a:off x="0" y="-38100"/>
              <a:ext cx="3559476" cy="394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" name="TextBox 3"/>
          <p:cNvSpPr txBox="1"/>
          <p:nvPr/>
        </p:nvSpPr>
        <p:spPr>
          <a:xfrm>
            <a:off x="7997432" y="2204155"/>
            <a:ext cx="10280783" cy="13655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59"/>
              </a:lnSpc>
            </a:pPr>
            <a:r>
              <a:rPr lang="en-US" sz="5400" dirty="0">
                <a:solidFill>
                  <a:srgbClr val="000000"/>
                </a:solidFill>
                <a:latin typeface="Contrail One"/>
                <a:cs typeface="Arial"/>
                <a:sym typeface="Anton"/>
              </a:rPr>
              <a:t>II. </a:t>
            </a:r>
            <a:r>
              <a:rPr lang="en-US" sz="5000" u="sng" err="1">
                <a:solidFill>
                  <a:srgbClr val="000000"/>
                </a:solidFill>
                <a:latin typeface="Contrail One"/>
                <a:cs typeface="Arial"/>
                <a:sym typeface="Anton"/>
              </a:rPr>
              <a:t>L’architecture</a:t>
            </a:r>
            <a:r>
              <a:rPr lang="en-US" sz="5000" u="sng" dirty="0">
                <a:solidFill>
                  <a:srgbClr val="000000"/>
                </a:solidFill>
                <a:latin typeface="Contrail One"/>
                <a:cs typeface="Arial"/>
                <a:sym typeface="Anton"/>
              </a:rPr>
              <a:t> </a:t>
            </a:r>
            <a:r>
              <a:rPr lang="en-US" sz="5400" u="sng" dirty="0">
                <a:solidFill>
                  <a:srgbClr val="000000"/>
                </a:solidFill>
                <a:latin typeface="Contrail One"/>
                <a:cs typeface="Arial"/>
                <a:sym typeface="Anton"/>
              </a:rPr>
              <a:t>technique </a:t>
            </a:r>
            <a:r>
              <a:rPr lang="en-US" sz="5400" u="sng" err="1">
                <a:solidFill>
                  <a:srgbClr val="000000"/>
                </a:solidFill>
                <a:latin typeface="Contrail One"/>
                <a:cs typeface="Arial"/>
                <a:sym typeface="Anton"/>
              </a:rPr>
              <a:t>utilisée</a:t>
            </a:r>
            <a:r>
              <a:rPr lang="en-US" sz="5400" b="1" u="sng" dirty="0">
                <a:solidFill>
                  <a:srgbClr val="000000"/>
                </a:solidFill>
                <a:latin typeface="Contrail One"/>
                <a:cs typeface="Arial"/>
                <a:sym typeface="Anton"/>
              </a:rPr>
              <a:t> </a:t>
            </a:r>
            <a:endParaRPr lang="fr-FR" sz="5400" u="sng">
              <a:latin typeface="Contrail One"/>
            </a:endParaRPr>
          </a:p>
          <a:p>
            <a:pPr algn="l">
              <a:lnSpc>
                <a:spcPts val="5459"/>
              </a:lnSpc>
            </a:pPr>
            <a:endParaRPr lang="en-US" sz="3899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DDC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AB25E9-D542-8215-3293-B562C84A4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38E848CD-991E-E813-E939-CA5F82B8B4D8}"/>
              </a:ext>
            </a:extLst>
          </p:cNvPr>
          <p:cNvSpPr txBox="1"/>
          <p:nvPr/>
        </p:nvSpPr>
        <p:spPr>
          <a:xfrm>
            <a:off x="17243327" y="9201150"/>
            <a:ext cx="184346" cy="52803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50" dirty="0">
                <a:solidFill>
                  <a:srgbClr val="7A927E"/>
                </a:solidFill>
                <a:latin typeface="Contrail One"/>
                <a:ea typeface="Contrail One"/>
                <a:cs typeface="Contrail One"/>
              </a:rPr>
              <a:t>8</a:t>
            </a:r>
          </a:p>
        </p:txBody>
      </p:sp>
      <p:pic>
        <p:nvPicPr>
          <p:cNvPr id="9" name="Image 8" descr="Base de données - Icônes la technologie gratuites">
            <a:extLst>
              <a:ext uri="{FF2B5EF4-FFF2-40B4-BE49-F238E27FC236}">
                <a16:creationId xmlns:a16="http://schemas.microsoft.com/office/drawing/2014/main" id="{5D6FB192-B2F5-75E2-A7E0-F34D69818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378" y="1936425"/>
            <a:ext cx="1626487" cy="125986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C6E6D4E-B446-CCA8-B5EA-5208728BAE5E}"/>
              </a:ext>
            </a:extLst>
          </p:cNvPr>
          <p:cNvSpPr txBox="1"/>
          <p:nvPr/>
        </p:nvSpPr>
        <p:spPr>
          <a:xfrm>
            <a:off x="3631721" y="1593730"/>
            <a:ext cx="662508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trail One"/>
                <a:cs typeface="Arial"/>
              </a:rPr>
              <a:t>MySQL </a:t>
            </a:r>
            <a:r>
              <a:rPr lang="en-US" sz="2400" err="1">
                <a:latin typeface="Contrail One"/>
                <a:cs typeface="Arial"/>
              </a:rPr>
              <a:t>est</a:t>
            </a:r>
            <a:r>
              <a:rPr lang="en-US" sz="2400" dirty="0">
                <a:latin typeface="Contrail One"/>
                <a:cs typeface="Arial"/>
              </a:rPr>
              <a:t> </a:t>
            </a:r>
            <a:r>
              <a:rPr lang="en-US" sz="2400" err="1">
                <a:latin typeface="Contrail One"/>
                <a:cs typeface="Arial"/>
              </a:rPr>
              <a:t>utilisé</a:t>
            </a:r>
            <a:r>
              <a:rPr lang="en-US" sz="2400" dirty="0">
                <a:latin typeface="Contrail One"/>
                <a:cs typeface="Arial"/>
              </a:rPr>
              <a:t> pour la gestion des données. La base de données </a:t>
            </a:r>
            <a:r>
              <a:rPr lang="en-US" sz="2400" err="1">
                <a:latin typeface="Contrail One"/>
                <a:cs typeface="Arial"/>
              </a:rPr>
              <a:t>est</a:t>
            </a:r>
            <a:r>
              <a:rPr lang="en-US" sz="2400" dirty="0">
                <a:latin typeface="Contrail One"/>
                <a:cs typeface="Arial"/>
              </a:rPr>
              <a:t> </a:t>
            </a:r>
            <a:r>
              <a:rPr lang="en-US" sz="2400" err="1">
                <a:latin typeface="Contrail One"/>
                <a:cs typeface="Arial"/>
              </a:rPr>
              <a:t>déployée</a:t>
            </a:r>
            <a:r>
              <a:rPr lang="en-US" sz="2400" dirty="0">
                <a:latin typeface="Contrail One"/>
                <a:cs typeface="Arial"/>
              </a:rPr>
              <a:t> </a:t>
            </a:r>
            <a:r>
              <a:rPr lang="en-US" sz="2400" err="1">
                <a:latin typeface="Contrail One"/>
                <a:cs typeface="Arial"/>
              </a:rPr>
              <a:t>en</a:t>
            </a:r>
            <a:r>
              <a:rPr lang="en-US" sz="2400" dirty="0">
                <a:latin typeface="Contrail One"/>
                <a:cs typeface="Arial"/>
              </a:rPr>
              <a:t> cloud pour assurer </a:t>
            </a:r>
            <a:r>
              <a:rPr lang="en-US" sz="2400" err="1">
                <a:latin typeface="Contrail One"/>
                <a:cs typeface="Arial"/>
              </a:rPr>
              <a:t>une</a:t>
            </a:r>
            <a:r>
              <a:rPr lang="en-US" sz="2400" dirty="0">
                <a:latin typeface="Contrail One"/>
                <a:cs typeface="Arial"/>
              </a:rPr>
              <a:t> </a:t>
            </a:r>
            <a:r>
              <a:rPr lang="en-US" sz="2400" err="1">
                <a:latin typeface="Contrail One"/>
                <a:cs typeface="Arial"/>
              </a:rPr>
              <a:t>accessibilité</a:t>
            </a:r>
            <a:r>
              <a:rPr lang="en-US" sz="2400" dirty="0">
                <a:latin typeface="Contrail One"/>
                <a:cs typeface="Arial"/>
              </a:rPr>
              <a:t> et </a:t>
            </a:r>
            <a:r>
              <a:rPr lang="en-US" sz="2400" err="1">
                <a:latin typeface="Contrail One"/>
                <a:cs typeface="Arial"/>
              </a:rPr>
              <a:t>une</a:t>
            </a:r>
            <a:r>
              <a:rPr lang="en-US" sz="2400" dirty="0">
                <a:latin typeface="Contrail One"/>
                <a:cs typeface="Arial"/>
              </a:rPr>
              <a:t> </a:t>
            </a:r>
            <a:r>
              <a:rPr lang="en-US" sz="2400" err="1">
                <a:latin typeface="Contrail One"/>
                <a:cs typeface="Arial"/>
              </a:rPr>
              <a:t>scalabilité</a:t>
            </a:r>
            <a:r>
              <a:rPr lang="en-US" sz="2400" dirty="0">
                <a:latin typeface="Contrail One"/>
                <a:cs typeface="Arial"/>
              </a:rPr>
              <a:t> </a:t>
            </a:r>
            <a:r>
              <a:rPr lang="en-US" sz="2400" err="1">
                <a:latin typeface="Contrail One"/>
                <a:cs typeface="Arial"/>
              </a:rPr>
              <a:t>optimales</a:t>
            </a:r>
            <a:r>
              <a:rPr lang="en-US" sz="2400" dirty="0">
                <a:latin typeface="Contrail One"/>
                <a:cs typeface="Arial"/>
              </a:rPr>
              <a:t>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088B1AB-EE2B-4D9B-15E1-89A66A69FDF6}"/>
              </a:ext>
            </a:extLst>
          </p:cNvPr>
          <p:cNvSpPr txBox="1"/>
          <p:nvPr/>
        </p:nvSpPr>
        <p:spPr>
          <a:xfrm>
            <a:off x="3739551" y="6036334"/>
            <a:ext cx="630159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trail One"/>
                <a:cs typeface="Arial"/>
              </a:rPr>
              <a:t>Le backend </a:t>
            </a:r>
            <a:r>
              <a:rPr lang="en-US" sz="2400" err="1">
                <a:latin typeface="Contrail One"/>
                <a:cs typeface="Arial"/>
              </a:rPr>
              <a:t>est</a:t>
            </a:r>
            <a:r>
              <a:rPr lang="en-US" sz="2400" dirty="0">
                <a:latin typeface="Contrail One"/>
                <a:cs typeface="Arial"/>
              </a:rPr>
              <a:t> </a:t>
            </a:r>
            <a:r>
              <a:rPr lang="en-US" sz="2400" err="1">
                <a:latin typeface="Contrail One"/>
                <a:cs typeface="Arial"/>
              </a:rPr>
              <a:t>développé</a:t>
            </a:r>
            <a:r>
              <a:rPr lang="en-US" sz="2400" dirty="0">
                <a:latin typeface="Contrail One"/>
                <a:cs typeface="Arial"/>
              </a:rPr>
              <a:t> </a:t>
            </a:r>
            <a:r>
              <a:rPr lang="en-US" sz="2400" err="1">
                <a:latin typeface="Contrail One"/>
                <a:cs typeface="Arial"/>
              </a:rPr>
              <a:t>en</a:t>
            </a:r>
            <a:r>
              <a:rPr lang="en-US" sz="2400" dirty="0">
                <a:latin typeface="Contrail One"/>
                <a:cs typeface="Arial"/>
              </a:rPr>
              <a:t> PHP avec des API REST pour </a:t>
            </a:r>
            <a:r>
              <a:rPr lang="en-US" sz="2400" err="1">
                <a:latin typeface="Contrail One"/>
                <a:cs typeface="Arial"/>
              </a:rPr>
              <a:t>gérer</a:t>
            </a:r>
            <a:r>
              <a:rPr lang="en-US" sz="2400" dirty="0">
                <a:latin typeface="Contrail One"/>
                <a:cs typeface="Arial"/>
              </a:rPr>
              <a:t> les interactions entre le frontend et la base de données.</a:t>
            </a:r>
            <a:endParaRPr lang="en-US" sz="2400">
              <a:latin typeface="Contrail One"/>
            </a:endParaRPr>
          </a:p>
        </p:txBody>
      </p:sp>
      <p:pic>
        <p:nvPicPr>
          <p:cNvPr id="13" name="Image 12" descr="Icônes, logos, symboles Backend– Téléchargement gratuit aux formats PNG et  SVG">
            <a:extLst>
              <a:ext uri="{FF2B5EF4-FFF2-40B4-BE49-F238E27FC236}">
                <a16:creationId xmlns:a16="http://schemas.microsoft.com/office/drawing/2014/main" id="{1A4F552B-792F-F9E4-AD1B-86C7A989E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328" y="6634111"/>
            <a:ext cx="1569211" cy="161234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6E7B5FC-C2BC-A2F1-CEB6-11575D699B91}"/>
              </a:ext>
            </a:extLst>
          </p:cNvPr>
          <p:cNvSpPr txBox="1"/>
          <p:nvPr/>
        </p:nvSpPr>
        <p:spPr>
          <a:xfrm>
            <a:off x="3502325" y="3189617"/>
            <a:ext cx="617219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2400" dirty="0">
                <a:latin typeface="Contrail One"/>
                <a:cs typeface="Arial"/>
              </a:rPr>
              <a:t>Les tables </a:t>
            </a:r>
            <a:r>
              <a:rPr lang="en-US" sz="2400" err="1">
                <a:latin typeface="Contrail One"/>
                <a:cs typeface="Arial"/>
              </a:rPr>
              <a:t>principales</a:t>
            </a:r>
            <a:r>
              <a:rPr lang="en-US" sz="2400" dirty="0">
                <a:latin typeface="Contrail One"/>
                <a:cs typeface="Arial"/>
              </a:rPr>
              <a:t> </a:t>
            </a:r>
            <a:r>
              <a:rPr lang="en-US" sz="2400" err="1">
                <a:latin typeface="Contrail One"/>
                <a:cs typeface="Arial"/>
              </a:rPr>
              <a:t>incluent</a:t>
            </a:r>
            <a:r>
              <a:rPr lang="en-US" sz="2400" dirty="0">
                <a:latin typeface="Contrail One"/>
                <a:cs typeface="Arial"/>
              </a:rPr>
              <a:t> :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Contrail One"/>
                <a:cs typeface="Arial"/>
              </a:rPr>
              <a:t>Table des </a:t>
            </a:r>
            <a:r>
              <a:rPr lang="en-US" sz="2000" dirty="0" err="1">
                <a:latin typeface="Contrail One"/>
                <a:cs typeface="Arial"/>
              </a:rPr>
              <a:t>électeurs</a:t>
            </a:r>
            <a:r>
              <a:rPr lang="en-US" sz="2000" dirty="0">
                <a:latin typeface="Contrail One"/>
                <a:cs typeface="Arial"/>
              </a:rPr>
              <a:t> 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Contrail One"/>
                <a:cs typeface="Arial"/>
              </a:rPr>
              <a:t>Table des </a:t>
            </a:r>
            <a:r>
              <a:rPr lang="en-US" sz="2000" dirty="0" err="1">
                <a:latin typeface="Contrail One"/>
                <a:cs typeface="Arial"/>
              </a:rPr>
              <a:t>candidats</a:t>
            </a:r>
            <a:r>
              <a:rPr lang="en-US" sz="2000" dirty="0">
                <a:latin typeface="Contrail One"/>
                <a:cs typeface="Arial"/>
              </a:rPr>
              <a:t> 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 dirty="0">
                <a:latin typeface="Contrail One"/>
                <a:cs typeface="Arial"/>
              </a:rPr>
              <a:t>Table des </a:t>
            </a:r>
            <a:r>
              <a:rPr lang="en-US" sz="2000" dirty="0" err="1">
                <a:latin typeface="Contrail One"/>
                <a:cs typeface="Arial"/>
              </a:rPr>
              <a:t>parrainages</a:t>
            </a:r>
            <a:r>
              <a:rPr lang="en-US" sz="2000" dirty="0">
                <a:latin typeface="Contrail One"/>
                <a:cs typeface="Arial"/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30C114-99A3-A5EC-DB1D-74B63DC7288A}"/>
              </a:ext>
            </a:extLst>
          </p:cNvPr>
          <p:cNvSpPr txBox="1"/>
          <p:nvPr/>
        </p:nvSpPr>
        <p:spPr>
          <a:xfrm>
            <a:off x="3739551" y="7244032"/>
            <a:ext cx="632316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ntrail One"/>
                <a:cs typeface="Arial"/>
              </a:rPr>
              <a:t>Les </a:t>
            </a:r>
            <a:r>
              <a:rPr lang="en-US" sz="2400" err="1">
                <a:latin typeface="Contrail One"/>
                <a:cs typeface="Arial"/>
              </a:rPr>
              <a:t>principales</a:t>
            </a:r>
            <a:r>
              <a:rPr lang="en-US" sz="2400" dirty="0">
                <a:latin typeface="Contrail One"/>
                <a:cs typeface="Arial"/>
              </a:rPr>
              <a:t> </a:t>
            </a:r>
            <a:r>
              <a:rPr lang="en-US" sz="2400" err="1">
                <a:latin typeface="Contrail One"/>
                <a:cs typeface="Arial"/>
              </a:rPr>
              <a:t>fonctionnalités</a:t>
            </a:r>
            <a:r>
              <a:rPr lang="en-US" sz="2400" dirty="0">
                <a:latin typeface="Contrail One"/>
                <a:cs typeface="Arial"/>
              </a:rPr>
              <a:t> du backend </a:t>
            </a:r>
            <a:r>
              <a:rPr lang="en-US" sz="2400" err="1">
                <a:latin typeface="Contrail One"/>
                <a:cs typeface="Arial"/>
              </a:rPr>
              <a:t>incluent</a:t>
            </a:r>
            <a:r>
              <a:rPr lang="en-US" sz="2400" dirty="0">
                <a:latin typeface="Contrail One"/>
                <a:cs typeface="Arial"/>
              </a:rPr>
              <a:t> :</a:t>
            </a:r>
          </a:p>
          <a:p>
            <a:pPr marL="228600" indent="-228600">
              <a:buFont typeface=""/>
              <a:buChar char="•"/>
            </a:pPr>
            <a:r>
              <a:rPr lang="en-US" sz="2400" dirty="0">
                <a:latin typeface="Contrail One"/>
                <a:cs typeface="Arial"/>
              </a:rPr>
              <a:t>Importation des </a:t>
            </a:r>
            <a:r>
              <a:rPr lang="en-US" sz="2400" dirty="0" err="1">
                <a:latin typeface="Contrail One"/>
                <a:cs typeface="Arial"/>
              </a:rPr>
              <a:t>électeurs</a:t>
            </a:r>
            <a:r>
              <a:rPr lang="en-US" sz="2400" dirty="0">
                <a:latin typeface="Contrail One"/>
                <a:cs typeface="Arial"/>
              </a:rPr>
              <a:t> </a:t>
            </a:r>
          </a:p>
          <a:p>
            <a:pPr marL="228600" indent="-228600">
              <a:buFont typeface=""/>
              <a:buChar char="•"/>
            </a:pPr>
            <a:r>
              <a:rPr lang="en-US" sz="2400" dirty="0">
                <a:latin typeface="Contrail One"/>
                <a:cs typeface="Arial"/>
              </a:rPr>
              <a:t>Gestion des </a:t>
            </a:r>
            <a:r>
              <a:rPr lang="en-US" sz="2400" dirty="0" err="1">
                <a:latin typeface="Contrail One"/>
                <a:cs typeface="Arial"/>
              </a:rPr>
              <a:t>candidats</a:t>
            </a:r>
          </a:p>
          <a:p>
            <a:pPr marL="228600" indent="-228600">
              <a:buFont typeface=""/>
              <a:buChar char="•"/>
            </a:pPr>
            <a:r>
              <a:rPr lang="en-US" sz="2400" dirty="0">
                <a:latin typeface="Contrail One"/>
                <a:cs typeface="Arial"/>
              </a:rPr>
              <a:t>Gestion des </a:t>
            </a:r>
            <a:r>
              <a:rPr lang="en-US" sz="2400" dirty="0" err="1">
                <a:latin typeface="Contrail One"/>
                <a:cs typeface="Arial"/>
              </a:rPr>
              <a:t>parrainages</a:t>
            </a:r>
            <a:r>
              <a:rPr lang="en-US" sz="2400" dirty="0">
                <a:latin typeface="Contrail One"/>
                <a:cs typeface="Arial"/>
              </a:rPr>
              <a:t>.</a:t>
            </a:r>
          </a:p>
        </p:txBody>
      </p:sp>
      <p:grpSp>
        <p:nvGrpSpPr>
          <p:cNvPr id="14" name="Group 2">
            <a:extLst>
              <a:ext uri="{FF2B5EF4-FFF2-40B4-BE49-F238E27FC236}">
                <a16:creationId xmlns:a16="http://schemas.microsoft.com/office/drawing/2014/main" id="{2038BC9A-11EA-09BE-41C6-A7F3BC5ACC7D}"/>
              </a:ext>
            </a:extLst>
          </p:cNvPr>
          <p:cNvGrpSpPr/>
          <p:nvPr/>
        </p:nvGrpSpPr>
        <p:grpSpPr>
          <a:xfrm>
            <a:off x="1663704" y="373324"/>
            <a:ext cx="8511571" cy="678980"/>
            <a:chOff x="0" y="-38100"/>
            <a:chExt cx="3559477" cy="394664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FF6F6910-25B5-8902-35D9-63B8E61C2122}"/>
                </a:ext>
              </a:extLst>
            </p:cNvPr>
            <p:cNvSpPr/>
            <p:nvPr/>
          </p:nvSpPr>
          <p:spPr>
            <a:xfrm>
              <a:off x="0" y="0"/>
              <a:ext cx="3559477" cy="356564"/>
            </a:xfrm>
            <a:custGeom>
              <a:avLst/>
              <a:gdLst/>
              <a:ahLst/>
              <a:cxnLst/>
              <a:rect l="l" t="t" r="r" b="b"/>
              <a:pathLst>
                <a:path w="3559477" h="356564">
                  <a:moveTo>
                    <a:pt x="0" y="0"/>
                  </a:moveTo>
                  <a:lnTo>
                    <a:pt x="3559477" y="0"/>
                  </a:lnTo>
                  <a:lnTo>
                    <a:pt x="3559477" y="356564"/>
                  </a:lnTo>
                  <a:lnTo>
                    <a:pt x="0" y="356564"/>
                  </a:lnTo>
                  <a:close/>
                </a:path>
              </a:pathLst>
            </a:custGeom>
            <a:solidFill>
              <a:srgbClr val="7A927E"/>
            </a:solidFill>
          </p:spPr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B60A83FD-124F-A543-6BA1-2C256DEF27CD}"/>
                </a:ext>
              </a:extLst>
            </p:cNvPr>
            <p:cNvSpPr txBox="1"/>
            <p:nvPr/>
          </p:nvSpPr>
          <p:spPr>
            <a:xfrm>
              <a:off x="0" y="-38100"/>
              <a:ext cx="3559476" cy="394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" name="TextBox 2">
            <a:extLst>
              <a:ext uri="{FF2B5EF4-FFF2-40B4-BE49-F238E27FC236}">
                <a16:creationId xmlns:a16="http://schemas.microsoft.com/office/drawing/2014/main" id="{FE7D54FC-7313-C206-7B94-D495F93B0508}"/>
              </a:ext>
            </a:extLst>
          </p:cNvPr>
          <p:cNvSpPr txBox="1"/>
          <p:nvPr/>
        </p:nvSpPr>
        <p:spPr>
          <a:xfrm>
            <a:off x="1663693" y="378771"/>
            <a:ext cx="11725707" cy="1363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59"/>
              </a:lnSpc>
            </a:pPr>
            <a:r>
              <a:rPr lang="en-US" sz="3850" dirty="0">
                <a:solidFill>
                  <a:srgbClr val="000000"/>
                </a:solidFill>
                <a:latin typeface="Anton"/>
                <a:ea typeface="Anton"/>
                <a:cs typeface="Arial"/>
                <a:sym typeface="Anton"/>
              </a:rPr>
              <a:t>1</a:t>
            </a:r>
            <a:r>
              <a:rPr lang="en-US" sz="3850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. BASE DE DONNEES</a:t>
            </a:r>
          </a:p>
          <a:p>
            <a:pPr>
              <a:lnSpc>
                <a:spcPts val="5459"/>
              </a:lnSpc>
            </a:pPr>
            <a:endParaRPr lang="en-US" sz="3850" dirty="0">
              <a:solidFill>
                <a:srgbClr val="000000"/>
              </a:solidFill>
              <a:latin typeface="Anton"/>
              <a:ea typeface="Anton"/>
              <a:cs typeface="Anton"/>
            </a:endParaRPr>
          </a:p>
        </p:txBody>
      </p:sp>
      <p:grpSp>
        <p:nvGrpSpPr>
          <p:cNvPr id="18" name="Group 2">
            <a:extLst>
              <a:ext uri="{FF2B5EF4-FFF2-40B4-BE49-F238E27FC236}">
                <a16:creationId xmlns:a16="http://schemas.microsoft.com/office/drawing/2014/main" id="{54E930E0-1214-68F0-7EE7-8028F9F97F7A}"/>
              </a:ext>
            </a:extLst>
          </p:cNvPr>
          <p:cNvGrpSpPr/>
          <p:nvPr/>
        </p:nvGrpSpPr>
        <p:grpSpPr>
          <a:xfrm>
            <a:off x="1663704" y="5117852"/>
            <a:ext cx="8511571" cy="678980"/>
            <a:chOff x="0" y="-38100"/>
            <a:chExt cx="3559477" cy="394664"/>
          </a:xfrm>
        </p:grpSpPr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6F504B9C-D2B9-C728-E969-638F3D56EC6E}"/>
                </a:ext>
              </a:extLst>
            </p:cNvPr>
            <p:cNvSpPr/>
            <p:nvPr/>
          </p:nvSpPr>
          <p:spPr>
            <a:xfrm>
              <a:off x="0" y="0"/>
              <a:ext cx="3559477" cy="356564"/>
            </a:xfrm>
            <a:custGeom>
              <a:avLst/>
              <a:gdLst/>
              <a:ahLst/>
              <a:cxnLst/>
              <a:rect l="l" t="t" r="r" b="b"/>
              <a:pathLst>
                <a:path w="3559477" h="356564">
                  <a:moveTo>
                    <a:pt x="0" y="0"/>
                  </a:moveTo>
                  <a:lnTo>
                    <a:pt x="3559477" y="0"/>
                  </a:lnTo>
                  <a:lnTo>
                    <a:pt x="3559477" y="356564"/>
                  </a:lnTo>
                  <a:lnTo>
                    <a:pt x="0" y="356564"/>
                  </a:lnTo>
                  <a:close/>
                </a:path>
              </a:pathLst>
            </a:custGeom>
            <a:solidFill>
              <a:srgbClr val="7A927E"/>
            </a:solidFill>
          </p:spPr>
        </p:sp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C9366A8B-FB2E-DB0D-DE5A-2FB0B9079878}"/>
                </a:ext>
              </a:extLst>
            </p:cNvPr>
            <p:cNvSpPr txBox="1"/>
            <p:nvPr/>
          </p:nvSpPr>
          <p:spPr>
            <a:xfrm>
              <a:off x="0" y="-38100"/>
              <a:ext cx="3559476" cy="394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" name="TextBox 4">
            <a:extLst>
              <a:ext uri="{FF2B5EF4-FFF2-40B4-BE49-F238E27FC236}">
                <a16:creationId xmlns:a16="http://schemas.microsoft.com/office/drawing/2014/main" id="{E50E30FA-172E-CA91-B81F-BB596B2D922C}"/>
              </a:ext>
            </a:extLst>
          </p:cNvPr>
          <p:cNvSpPr txBox="1"/>
          <p:nvPr/>
        </p:nvSpPr>
        <p:spPr>
          <a:xfrm>
            <a:off x="1638801" y="5141217"/>
            <a:ext cx="15786558" cy="660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900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2. BACKEND</a:t>
            </a:r>
          </a:p>
        </p:txBody>
      </p:sp>
    </p:spTree>
    <p:extLst>
      <p:ext uri="{BB962C8B-B14F-4D97-AF65-F5344CB8AC3E}">
        <p14:creationId xmlns:p14="http://schemas.microsoft.com/office/powerpoint/2010/main" val="1824686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Personnalisé</PresentationFormat>
  <Paragraphs>0</Paragraphs>
  <Slides>32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3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DYNAMIQUE DE GROUPE</dc:title>
  <cp:revision>1010</cp:revision>
  <dcterms:created xsi:type="dcterms:W3CDTF">2006-08-16T00:00:00Z</dcterms:created>
  <dcterms:modified xsi:type="dcterms:W3CDTF">2025-03-10T01:32:37Z</dcterms:modified>
  <dc:identifier>DAGYdEMw8Uc</dc:identifier>
</cp:coreProperties>
</file>