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9" r:id="rId2"/>
    <p:sldId id="320" r:id="rId3"/>
    <p:sldId id="288" r:id="rId4"/>
    <p:sldId id="303" r:id="rId5"/>
    <p:sldId id="307" r:id="rId6"/>
    <p:sldId id="308" r:id="rId7"/>
    <p:sldId id="309" r:id="rId8"/>
    <p:sldId id="310" r:id="rId9"/>
    <p:sldId id="311" r:id="rId10"/>
    <p:sldId id="312" r:id="rId11"/>
    <p:sldId id="323" r:id="rId12"/>
    <p:sldId id="313" r:id="rId13"/>
    <p:sldId id="314" r:id="rId14"/>
    <p:sldId id="315" r:id="rId15"/>
    <p:sldId id="316" r:id="rId16"/>
    <p:sldId id="317" r:id="rId17"/>
    <p:sldId id="321" r:id="rId18"/>
    <p:sldId id="322" r:id="rId19"/>
    <p:sldId id="31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CC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1" autoAdjust="0"/>
    <p:restoredTop sz="96723" autoAdjust="0"/>
  </p:normalViewPr>
  <p:slideViewPr>
    <p:cSldViewPr>
      <p:cViewPr varScale="1">
        <p:scale>
          <a:sx n="105" d="100"/>
          <a:sy n="105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25565-5E0D-498B-AEEA-40677D943B11}" type="datetimeFigureOut">
              <a:rPr lang="en-SG" smtClean="0"/>
              <a:t>5/2/22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BDB6E-CDAD-4C42-8943-78D52EA372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050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Bash</a:t>
            </a:r>
            <a:r>
              <a:rPr lang="en-US" baseline="0" dirty="0"/>
              <a:t> g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63D3E-5435-421A-B6F7-705351D5603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02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5186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47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last 3-digit</a:t>
            </a:r>
            <a:r>
              <a:rPr lang="en-US" baseline="0" dirty="0"/>
              <a:t> from the sample output as ID. Can move around and link on the spot during tutorial.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932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(c) to emphasize</a:t>
            </a:r>
            <a:r>
              <a:rPr lang="en-US" baseline="0" dirty="0"/>
              <a:t> the processes are _concurrent_ after creation (concurrent = no specific order w.r.t to each other).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58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Original message is shown, discuss the potential</a:t>
            </a:r>
            <a:r>
              <a:rPr lang="en-US" baseline="0" dirty="0"/>
              <a:t> impact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183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Original message is shown, discuss the potential</a:t>
            </a:r>
            <a:r>
              <a:rPr lang="en-US" baseline="0" dirty="0"/>
              <a:t> impact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541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50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"return 0;" in the child</a:t>
            </a:r>
            <a:r>
              <a:rPr lang="en-US" baseline="0" dirty="0"/>
              <a:t> case for safety measure. (If </a:t>
            </a:r>
            <a:r>
              <a:rPr lang="en-US" baseline="0" dirty="0" err="1"/>
              <a:t>execl</a:t>
            </a:r>
            <a:r>
              <a:rPr lang="en-US" baseline="0" dirty="0"/>
              <a:t>() fails, the child can continue on! So, a return 0 is safer).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BDB6E-CDAD-4C42-8943-78D52EA37214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40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10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47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8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2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6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86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91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7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53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84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61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6B07B-D45C-4803-B8AD-BE5D272FFAC1}" type="datetimeFigureOut">
              <a:rPr lang="en-SG" smtClean="0"/>
              <a:t>5/2/22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4E50C-8D3C-4ED7-AD58-12CD4DCB64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25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Summary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705600" y="1676400"/>
            <a:ext cx="1447800" cy="3962400"/>
            <a:chOff x="1524000" y="1143000"/>
            <a:chExt cx="1447800" cy="217805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524000" y="1144424"/>
              <a:ext cx="1447800" cy="5510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Text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524000" y="1143000"/>
              <a:ext cx="1447800" cy="21780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1">
                <a:latin typeface="Courier New" pitchFamily="49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524000" y="1682750"/>
              <a:ext cx="1447800" cy="476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Data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524000" y="2825750"/>
              <a:ext cx="1447800" cy="49530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b="1" dirty="0">
                  <a:latin typeface="Courier New" pitchFamily="49" charset="0"/>
                </a:rPr>
                <a:t>Stack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24000" y="2152650"/>
              <a:ext cx="1447800" cy="4635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b="1" dirty="0">
                  <a:latin typeface="Courier New" pitchFamily="49" charset="0"/>
                </a:rPr>
                <a:t>Heap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0263" y="2438400"/>
            <a:ext cx="1447800" cy="2178050"/>
            <a:chOff x="1524000" y="1143000"/>
            <a:chExt cx="1447800" cy="2178050"/>
          </a:xfrm>
          <a:solidFill>
            <a:schemeClr val="bg1">
              <a:lumMod val="95000"/>
            </a:schemeClr>
          </a:solidFill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524000" y="1143000"/>
              <a:ext cx="1447800" cy="217805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1">
                <a:latin typeface="Courier New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524000" y="1144424"/>
              <a:ext cx="1447800" cy="551026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PCB</a:t>
              </a:r>
              <a:r>
                <a:rPr lang="en-US" altLang="en-US" b="1" baseline="-25000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1524000" y="1682750"/>
              <a:ext cx="1447800" cy="47625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PCB</a:t>
              </a:r>
              <a:r>
                <a:rPr lang="en-US" altLang="en-US" b="1" baseline="-25000" dirty="0">
                  <a:latin typeface="Courier New" pitchFamily="49" charset="0"/>
                </a:rPr>
                <a:t>2</a:t>
              </a:r>
              <a:endParaRPr lang="en-US" altLang="en-US" b="1" dirty="0">
                <a:latin typeface="Courier New" pitchFamily="49" charset="0"/>
              </a:endParaRPr>
            </a:p>
          </p:txBody>
        </p:sp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524000" y="2612312"/>
              <a:ext cx="1447800" cy="708737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b="1" dirty="0">
                  <a:latin typeface="Courier New" pitchFamily="49" charset="0"/>
                </a:rPr>
                <a:t>………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524000" y="2152650"/>
              <a:ext cx="1447800" cy="46355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en-US" b="1" dirty="0">
                  <a:latin typeface="Courier New" pitchFamily="49" charset="0"/>
                </a:rPr>
                <a:t>PCB</a:t>
              </a:r>
              <a:r>
                <a:rPr lang="en-US" altLang="en-US" b="1" baseline="-25000" dirty="0">
                  <a:latin typeface="Courier New" pitchFamily="49" charset="0"/>
                </a:rPr>
                <a:t>3</a:t>
              </a:r>
              <a:endParaRPr lang="en-US" altLang="en-US" b="1" dirty="0">
                <a:latin typeface="Courier New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76600" y="1445322"/>
            <a:ext cx="1447800" cy="2990153"/>
            <a:chOff x="2857500" y="1417811"/>
            <a:chExt cx="1447800" cy="2990153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2857500" y="3315967"/>
              <a:ext cx="1447800" cy="390525"/>
            </a:xfrm>
            <a:prstGeom prst="rect">
              <a:avLst/>
            </a:prstGeom>
            <a:pattFill prst="smConfetti">
              <a:fgClr>
                <a:srgbClr val="6600CC"/>
              </a:fgClr>
              <a:bgClr>
                <a:schemeClr val="bg1"/>
              </a:bgClr>
            </a:pattFill>
            <a:ln w="15875">
              <a:solidFill>
                <a:srgbClr val="660066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PID</a:t>
              </a:r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2857500" y="3706492"/>
              <a:ext cx="1447800" cy="690575"/>
            </a:xfrm>
            <a:prstGeom prst="rect">
              <a:avLst/>
            </a:prstGeom>
            <a:pattFill prst="smConfetti">
              <a:fgClr>
                <a:srgbClr val="6600CC"/>
              </a:fgClr>
              <a:bgClr>
                <a:schemeClr val="bg1"/>
              </a:bgClr>
            </a:pattFill>
            <a:ln w="15875">
              <a:solidFill>
                <a:srgbClr val="660066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square" anchor="ctr"/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Process State</a:t>
              </a: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2857500" y="1430325"/>
              <a:ext cx="1447800" cy="526000"/>
            </a:xfrm>
            <a:prstGeom prst="rect">
              <a:avLst/>
            </a:prstGeom>
            <a:pattFill prst="smConfetti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accent2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PC, FP, SP, ……</a:t>
              </a:r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2857500" y="1956325"/>
              <a:ext cx="1447800" cy="526000"/>
            </a:xfrm>
            <a:prstGeom prst="rect">
              <a:avLst/>
            </a:prstGeom>
            <a:pattFill prst="smConfetti">
              <a:fgClr>
                <a:schemeClr val="accent2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19050">
              <a:solidFill>
                <a:schemeClr val="accent2">
                  <a:lumMod val="75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GPRs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857500" y="1417811"/>
              <a:ext cx="1447800" cy="1103139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en-US" b="1" baseline="-25000" dirty="0">
                <a:latin typeface="Courier New" pitchFamily="49" charset="0"/>
              </a:endParaRPr>
            </a:p>
          </p:txBody>
        </p:sp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2857500" y="2514600"/>
              <a:ext cx="1447800" cy="800381"/>
            </a:xfrm>
            <a:prstGeom prst="rect">
              <a:avLst/>
            </a:prstGeom>
            <a:pattFill prst="smConfetti">
              <a:fgClr>
                <a:srgbClr val="34F499"/>
              </a:fgClr>
              <a:bgClr>
                <a:schemeClr val="bg1"/>
              </a:bgClr>
            </a:pattFill>
            <a:ln w="19050">
              <a:solidFill>
                <a:srgbClr val="008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pPr algn="ctr" eaLnBrk="0" hangingPunct="0"/>
              <a:r>
                <a:rPr lang="en-US" altLang="en-US" b="1" dirty="0">
                  <a:latin typeface="Courier New" pitchFamily="49" charset="0"/>
                </a:rPr>
                <a:t>Memory Region Info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57500" y="3326617"/>
              <a:ext cx="1447800" cy="1081347"/>
            </a:xfrm>
            <a:prstGeom prst="rect">
              <a:avLst/>
            </a:prstGeom>
            <a:noFill/>
            <a:ln w="19050">
              <a:solidFill>
                <a:srgbClr val="66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altLang="en-US" b="1" baseline="-25000" dirty="0">
                <a:latin typeface="Courier New" pitchFamily="49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470263" y="4663349"/>
            <a:ext cx="137160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Table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918063" y="1457836"/>
            <a:ext cx="1358537" cy="980564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18063" y="2978150"/>
            <a:ext cx="1358537" cy="144642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43250" y="4520900"/>
            <a:ext cx="171450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Control Block</a:t>
            </a:r>
          </a:p>
        </p:txBody>
      </p:sp>
      <p:cxnSp>
        <p:nvCxnSpPr>
          <p:cNvPr id="43" name="Elbow Connector 42"/>
          <p:cNvCxnSpPr>
            <a:stCxn id="32" idx="3"/>
          </p:cNvCxnSpPr>
          <p:nvPr/>
        </p:nvCxnSpPr>
        <p:spPr>
          <a:xfrm flipV="1">
            <a:off x="4724400" y="2160890"/>
            <a:ext cx="1981200" cy="781412"/>
          </a:xfrm>
          <a:prstGeom prst="bentConnector3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2" idx="3"/>
          </p:cNvCxnSpPr>
          <p:nvPr/>
        </p:nvCxnSpPr>
        <p:spPr>
          <a:xfrm>
            <a:off x="4724400" y="2942302"/>
            <a:ext cx="1981200" cy="19787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486525" y="5752847"/>
            <a:ext cx="188595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Space of a Process</a:t>
            </a:r>
          </a:p>
        </p:txBody>
      </p:sp>
    </p:spTree>
    <p:extLst>
      <p:ext uri="{BB962C8B-B14F-4D97-AF65-F5344CB8AC3E}">
        <p14:creationId xmlns:p14="http://schemas.microsoft.com/office/powerpoint/2010/main" val="251674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b. Memory space after fork()?</a:t>
            </a:r>
            <a:endParaRPr lang="en-SG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6858000" cy="5286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764704"/>
            <a:ext cx="359182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E5D1-0AB2-A745-8AB0-61B98992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36096" y="0"/>
            <a:ext cx="3707904" cy="5597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c. Process Tree</a:t>
            </a:r>
            <a:endParaRPr lang="en-SG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6632"/>
            <a:ext cx="5444668" cy="662473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835918" y="3002500"/>
            <a:ext cx="1008112" cy="648072"/>
          </a:xfrm>
          <a:prstGeom prst="roundRect">
            <a:avLst>
              <a:gd name="adj" fmla="val 1096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761</a:t>
            </a:r>
            <a:endParaRPr lang="en-SG" sz="2800" b="1" dirty="0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172" y="533663"/>
            <a:ext cx="3591828" cy="216024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740352" y="3635363"/>
            <a:ext cx="1008112" cy="648072"/>
          </a:xfrm>
          <a:prstGeom prst="roundRect">
            <a:avLst>
              <a:gd name="adj" fmla="val 1096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762</a:t>
            </a:r>
            <a:endParaRPr lang="en-SG" sz="28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95691" y="4149080"/>
            <a:ext cx="1008112" cy="648072"/>
          </a:xfrm>
          <a:prstGeom prst="roundRect">
            <a:avLst>
              <a:gd name="adj" fmla="val 1096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763</a:t>
            </a:r>
            <a:endParaRPr lang="en-SG" sz="2800" b="1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820402" y="4941168"/>
            <a:ext cx="1008112" cy="648072"/>
          </a:xfrm>
          <a:prstGeom prst="roundRect">
            <a:avLst>
              <a:gd name="adj" fmla="val 1096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764</a:t>
            </a:r>
            <a:endParaRPr lang="en-SG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4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d, e: Message Ordering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204864"/>
            <a:ext cx="3591828" cy="2160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908720"/>
            <a:ext cx="5071583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8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f: Sleepy Child?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08720"/>
            <a:ext cx="5071583" cy="5832648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004048" y="4293096"/>
            <a:ext cx="2736304" cy="936104"/>
          </a:xfrm>
          <a:prstGeom prst="wedgeRectCallout">
            <a:avLst>
              <a:gd name="adj1" fmla="val -63023"/>
              <a:gd name="adj2" fmla="val -4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1465" indent="-269875"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childPID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== 0){</a:t>
            </a:r>
            <a:endParaRPr lang="en-SG" dirty="0">
              <a:solidFill>
                <a:schemeClr val="tx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 marL="291465" indent="-269875"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sleep(5);</a:t>
            </a:r>
          </a:p>
          <a:p>
            <a:pPr marL="291465" indent="-269875"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endParaRPr lang="en-S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929288"/>
            <a:ext cx="359182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0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g: No Child left behind?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08720"/>
            <a:ext cx="5071583" cy="5832648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5004048" y="4293096"/>
            <a:ext cx="2736304" cy="936104"/>
          </a:xfrm>
          <a:prstGeom prst="wedgeRectCallout">
            <a:avLst>
              <a:gd name="adj1" fmla="val -63023"/>
              <a:gd name="adj2" fmla="val -445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1465" indent="-269875"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if 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childPID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!= 0){</a:t>
            </a:r>
            <a:endParaRPr lang="en-SG" dirty="0">
              <a:solidFill>
                <a:schemeClr val="tx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 marL="291465" indent="-269875"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wait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(NULL);</a:t>
            </a:r>
          </a:p>
          <a:p>
            <a:pPr marL="291465" indent="-269875">
              <a:spcAft>
                <a:spcPts val="0"/>
              </a:spcAf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}</a:t>
            </a:r>
            <a:endParaRPr lang="en-S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929288"/>
            <a:ext cx="3591828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3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2</a:t>
            </a:r>
            <a:endParaRPr lang="en-S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437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48680"/>
            <a:ext cx="8568952" cy="60016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childPid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childResult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//Since largest number is 10 digits, a 12 characters string is more</a:t>
            </a:r>
            <a:endParaRPr lang="en-SG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//than enough</a:t>
            </a:r>
            <a:endParaRPr lang="en-SG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char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cStringExample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600" dirty="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scanf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6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childPid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268BD2"/>
                </a:solidFill>
                <a:latin typeface="Consolas" panose="020B0609020204030204" pitchFamily="49" charset="0"/>
              </a:rPr>
              <a:t>fork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childPid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!=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){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600" dirty="0">
                <a:solidFill>
                  <a:srgbClr val="268BD2"/>
                </a:solidFill>
                <a:latin typeface="Consolas" panose="020B0609020204030204" pitchFamily="49" charset="0"/>
              </a:rPr>
              <a:t>wait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childResult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printf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6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 has </a:t>
            </a:r>
            <a:r>
              <a:rPr lang="en-SG" sz="16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 prime factors</a:t>
            </a:r>
            <a:r>
              <a:rPr lang="en-SG" sz="16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		WEXITSTATUS(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childResult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}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//Easy way to convert a number into a string</a:t>
            </a:r>
            <a:endParaRPr lang="en-SG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sprintf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cStringExample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6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execl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"./PF"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>
                <a:solidFill>
                  <a:srgbClr val="2AA198"/>
                </a:solidFill>
                <a:latin typeface="Consolas" panose="020B0609020204030204" pitchFamily="49" charset="0"/>
              </a:rPr>
              <a:t>"PF"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cStringExample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SG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76672"/>
            <a:ext cx="7920880" cy="5760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SG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 </a:t>
            </a:r>
            <a:r>
              <a:rPr lang="en-SG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argc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char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argv</a:t>
            </a:r>
            <a:r>
              <a:rPr lang="en-SG" sz="1600" b="1" dirty="0">
                <a:solidFill>
                  <a:srgbClr val="073642"/>
                </a:solidFill>
                <a:latin typeface="Consolas" panose="020B0609020204030204" pitchFamily="49" charset="0"/>
              </a:rPr>
              <a:t>[]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nFactor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, factor;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//Convert string to number</a:t>
            </a:r>
            <a:endParaRPr lang="en-SG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 err="1">
                <a:solidFill>
                  <a:srgbClr val="268BD2"/>
                </a:solidFill>
                <a:latin typeface="Consolas" panose="020B0609020204030204" pitchFamily="49" charset="0"/>
              </a:rPr>
              <a:t>atoi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(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argv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] ); 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nFactor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factor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//quick hack to get the number of prime factors</a:t>
            </a:r>
            <a:endParaRPr lang="en-SG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i="1" dirty="0">
                <a:solidFill>
                  <a:srgbClr val="93A1A1"/>
                </a:solidFill>
                <a:latin typeface="Consolas" panose="020B0609020204030204" pitchFamily="49" charset="0"/>
              </a:rPr>
              <a:t>// only for positive integer</a:t>
            </a:r>
            <a:endParaRPr lang="en-SG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while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factor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/=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factor;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nFactor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}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factor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6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nFactor</a:t>
            </a:r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6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  <a:endParaRPr lang="en-SG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6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16632"/>
            <a:ext cx="7704856" cy="6480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noAutofit/>
          </a:bodyPr>
          <a:lstStyle/>
          <a:p>
            <a:r>
              <a:rPr lang="en-SG" sz="13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268BD2"/>
                </a:solidFill>
                <a:latin typeface="Consolas" panose="020B0609020204030204" pitchFamily="49" charset="0"/>
              </a:rPr>
              <a:t>main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300" b="1" dirty="0" err="1">
                <a:solidFill>
                  <a:srgbClr val="073642"/>
                </a:solidFill>
                <a:latin typeface="Consolas" panose="020B0609020204030204" pitchFamily="49" charset="0"/>
              </a:rPr>
              <a:t>int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j,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300" dirty="0">
                <a:solidFill>
                  <a:srgbClr val="D33682"/>
                </a:solidFill>
                <a:latin typeface="Consolas" panose="020B0609020204030204" pitchFamily="49" charset="0"/>
              </a:rPr>
              <a:t>9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],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nInput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childPid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300" dirty="0">
                <a:solidFill>
                  <a:srgbClr val="D33682"/>
                </a:solidFill>
                <a:latin typeface="Consolas" panose="020B0609020204030204" pitchFamily="49" charset="0"/>
              </a:rPr>
              <a:t>9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],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childResult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pid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300" b="1" dirty="0">
                <a:solidFill>
                  <a:srgbClr val="073642"/>
                </a:solidFill>
                <a:latin typeface="Consolas" panose="020B0609020204030204" pitchFamily="49" charset="0"/>
              </a:rPr>
              <a:t>char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cStringExample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300" dirty="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];</a:t>
            </a:r>
            <a:b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300" dirty="0" err="1">
                <a:solidFill>
                  <a:srgbClr val="268BD2"/>
                </a:solidFill>
                <a:latin typeface="Consolas" panose="020B0609020204030204" pitchFamily="49" charset="0"/>
              </a:rPr>
              <a:t>scanf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3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nInput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;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nInput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;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300" dirty="0" err="1">
                <a:solidFill>
                  <a:srgbClr val="268BD2"/>
                </a:solidFill>
                <a:latin typeface="Consolas" panose="020B0609020204030204" pitchFamily="49" charset="0"/>
              </a:rPr>
              <a:t>scanf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3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childPid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]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268BD2"/>
                </a:solidFill>
                <a:latin typeface="Consolas" panose="020B0609020204030204" pitchFamily="49" charset="0"/>
              </a:rPr>
              <a:t>fork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childPid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]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SG" sz="1300" dirty="0" err="1">
                <a:solidFill>
                  <a:srgbClr val="268BD2"/>
                </a:solidFill>
                <a:latin typeface="Consolas" panose="020B0609020204030204" pitchFamily="49" charset="0"/>
              </a:rPr>
              <a:t>sprintf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cStringExample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3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SG" sz="1300" dirty="0" err="1">
                <a:solidFill>
                  <a:srgbClr val="268BD2"/>
                </a:solidFill>
                <a:latin typeface="Consolas" panose="020B0609020204030204" pitchFamily="49" charset="0"/>
              </a:rPr>
              <a:t>execl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"./PF"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"PF"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cStringExample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>
                <a:solidFill>
                  <a:srgbClr val="B58900"/>
                </a:solidFill>
                <a:latin typeface="Consolas" panose="020B0609020204030204" pitchFamily="49" charset="0"/>
              </a:rPr>
              <a:t>NULL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lang="en-SG" sz="1300" dirty="0">
                <a:solidFill>
                  <a:srgbClr val="C00000"/>
                </a:solidFill>
                <a:latin typeface="Consolas" panose="020B0609020204030204" pitchFamily="49" charset="0"/>
              </a:rPr>
              <a:t>return 0; </a:t>
            </a:r>
            <a:r>
              <a:rPr lang="en-SG" sz="1300" i="1" dirty="0">
                <a:solidFill>
                  <a:srgbClr val="93A1A1"/>
                </a:solidFill>
                <a:latin typeface="Consolas" panose="020B0609020204030204" pitchFamily="49" charset="0"/>
              </a:rPr>
              <a:t>//Redundant. Everything from here downwards</a:t>
            </a:r>
          </a:p>
          <a:p>
            <a:r>
              <a:rPr lang="en-SG" sz="1300" i="1" dirty="0">
                <a:solidFill>
                  <a:srgbClr val="93A1A1"/>
                </a:solidFill>
                <a:latin typeface="Consolas" panose="020B0609020204030204" pitchFamily="49" charset="0"/>
              </a:rPr>
              <a:t>			// is replaced by PF in the child.</a:t>
            </a:r>
            <a:b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;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nInput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;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pid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268BD2"/>
                </a:solidFill>
                <a:latin typeface="Consolas" panose="020B0609020204030204" pitchFamily="49" charset="0"/>
              </a:rPr>
              <a:t>wait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(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&amp;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childResult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);</a:t>
            </a:r>
          </a:p>
          <a:p>
            <a:b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300" i="1" dirty="0">
                <a:solidFill>
                  <a:srgbClr val="93A1A1"/>
                </a:solidFill>
                <a:latin typeface="Consolas" panose="020B0609020204030204" pitchFamily="49" charset="0"/>
              </a:rPr>
              <a:t>//match </a:t>
            </a:r>
            <a:r>
              <a:rPr lang="en-SG" sz="13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pid</a:t>
            </a:r>
            <a:r>
              <a:rPr lang="en-SG" sz="1300" i="1" dirty="0">
                <a:solidFill>
                  <a:srgbClr val="93A1A1"/>
                </a:solidFill>
                <a:latin typeface="Consolas" panose="020B0609020204030204" pitchFamily="49" charset="0"/>
              </a:rPr>
              <a:t> with child </a:t>
            </a:r>
            <a:r>
              <a:rPr lang="en-SG" sz="13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pid</a:t>
            </a:r>
            <a:endParaRPr lang="en-SG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(j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; j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nInput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;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SG" sz="1300" dirty="0" err="1">
                <a:solidFill>
                  <a:srgbClr val="859900"/>
                </a:solidFill>
                <a:latin typeface="Consolas" panose="020B0609020204030204" pitchFamily="49" charset="0"/>
              </a:rPr>
              <a:t>++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(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pid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childPid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[j])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SG" sz="1300" dirty="0">
                <a:solidFill>
                  <a:srgbClr val="859900"/>
                </a:solidFill>
                <a:latin typeface="Consolas" panose="020B0609020204030204" pitchFamily="49" charset="0"/>
              </a:rPr>
              <a:t>break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SG" sz="1300" i="1" dirty="0">
                <a:solidFill>
                  <a:srgbClr val="93A1A1"/>
                </a:solidFill>
                <a:latin typeface="Consolas" panose="020B0609020204030204" pitchFamily="49" charset="0"/>
              </a:rPr>
              <a:t>	//Special note: Original solution used </a:t>
            </a:r>
            <a:r>
              <a:rPr lang="en-SG" sz="1300" i="1" dirty="0" err="1">
                <a:solidFill>
                  <a:srgbClr val="93A1A1"/>
                </a:solidFill>
                <a:latin typeface="Consolas" panose="020B0609020204030204" pitchFamily="49" charset="0"/>
              </a:rPr>
              <a:t>childresult</a:t>
            </a:r>
            <a:r>
              <a:rPr lang="en-SG" sz="1300" i="1" dirty="0">
                <a:solidFill>
                  <a:srgbClr val="93A1A1"/>
                </a:solidFill>
                <a:latin typeface="Consolas" panose="020B0609020204030204" pitchFamily="49" charset="0"/>
              </a:rPr>
              <a:t> &gt;&gt; 8. Here</a:t>
            </a:r>
          </a:p>
          <a:p>
            <a:r>
              <a:rPr lang="en-SG" sz="1300" i="1" dirty="0">
                <a:solidFill>
                  <a:srgbClr val="93A1A1"/>
                </a:solidFill>
                <a:latin typeface="Consolas" panose="020B0609020204030204" pitchFamily="49" charset="0"/>
              </a:rPr>
              <a:t>	// we use the official WEXITSTATUS macro to ensure portability.</a:t>
            </a:r>
            <a:endParaRPr lang="en-SG" sz="13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SG" sz="1300" dirty="0" err="1">
                <a:solidFill>
                  <a:srgbClr val="268BD2"/>
                </a:solidFill>
                <a:latin typeface="Consolas" panose="020B0609020204030204" pitchFamily="49" charset="0"/>
              </a:rPr>
              <a:t>printf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3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 has </a:t>
            </a:r>
            <a:r>
              <a:rPr lang="en-SG" sz="1300" dirty="0">
                <a:solidFill>
                  <a:srgbClr val="CB4B16"/>
                </a:solidFill>
                <a:latin typeface="Consolas" panose="020B0609020204030204" pitchFamily="49" charset="0"/>
              </a:rPr>
              <a:t>%d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 prime factors</a:t>
            </a:r>
            <a:r>
              <a:rPr lang="en-SG" sz="13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SG" sz="13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, 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userInput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[j], 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		WEXITSTATUS(</a:t>
            </a:r>
            <a:r>
              <a:rPr lang="en-SG" sz="1300" dirty="0" err="1">
                <a:solidFill>
                  <a:srgbClr val="333333"/>
                </a:solidFill>
                <a:latin typeface="Consolas" panose="020B0609020204030204" pitchFamily="49" charset="0"/>
              </a:rPr>
              <a:t>childresult</a:t>
            </a:r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));  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    }    </a:t>
            </a:r>
          </a:p>
          <a:p>
            <a:r>
              <a:rPr lang="en-SG" sz="1300" dirty="0">
                <a:solidFill>
                  <a:srgbClr val="33333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7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fork</a:t>
            </a:r>
            <a:r>
              <a:rPr lang="en-US" dirty="0"/>
              <a:t>(  )?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263" y="2438400"/>
            <a:ext cx="1447800" cy="2666274"/>
            <a:chOff x="470263" y="2438400"/>
            <a:chExt cx="1447800" cy="2666274"/>
          </a:xfrm>
        </p:grpSpPr>
        <p:grpSp>
          <p:nvGrpSpPr>
            <p:cNvPr id="18" name="Group 17"/>
            <p:cNvGrpSpPr/>
            <p:nvPr/>
          </p:nvGrpSpPr>
          <p:grpSpPr>
            <a:xfrm>
              <a:off x="470263" y="2438400"/>
              <a:ext cx="1447800" cy="2178050"/>
              <a:chOff x="1524000" y="1143000"/>
              <a:chExt cx="1447800" cy="2178050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524000" y="1143000"/>
                <a:ext cx="1447800" cy="217805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 sz="2400" b="1">
                  <a:latin typeface="Courier New" pitchFamily="49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524000" y="1144424"/>
                <a:ext cx="1447800" cy="551026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800" b="1" dirty="0">
                    <a:solidFill>
                      <a:srgbClr val="660066"/>
                    </a:solidFill>
                    <a:latin typeface="Courier New" pitchFamily="49" charset="0"/>
                  </a:rPr>
                  <a:t>PCB</a:t>
                </a:r>
                <a:r>
                  <a:rPr lang="en-US" altLang="en-US" sz="2800" b="1" baseline="-25000" dirty="0">
                    <a:solidFill>
                      <a:srgbClr val="660066"/>
                    </a:solidFill>
                    <a:latin typeface="Courier New" pitchFamily="49" charset="0"/>
                  </a:rPr>
                  <a:t>SH</a:t>
                </a:r>
              </a:p>
            </p:txBody>
          </p:sp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1524000" y="2159000"/>
                <a:ext cx="1447800" cy="1162049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en-US" b="1" dirty="0">
                    <a:latin typeface="Courier New" pitchFamily="49" charset="0"/>
                  </a:rPr>
                  <a:t>………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70263" y="4663349"/>
              <a:ext cx="1371600" cy="441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Table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18063" y="1452838"/>
            <a:ext cx="2939687" cy="3566696"/>
            <a:chOff x="1918063" y="1452838"/>
            <a:chExt cx="2939687" cy="3566696"/>
          </a:xfrm>
        </p:grpSpPr>
        <p:sp>
          <p:nvSpPr>
            <p:cNvPr id="62" name="Rectangle 61"/>
            <p:cNvSpPr/>
            <p:nvPr/>
          </p:nvSpPr>
          <p:spPr>
            <a:xfrm>
              <a:off x="3143250" y="4578209"/>
              <a:ext cx="1714500" cy="441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Process Control Block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1918063" y="1452838"/>
              <a:ext cx="2806337" cy="2990153"/>
              <a:chOff x="3365863" y="1676400"/>
              <a:chExt cx="2806337" cy="2990153"/>
            </a:xfrm>
          </p:grpSpPr>
          <p:sp>
            <p:nvSpPr>
              <p:cNvPr id="44" name="Rectangle 5"/>
              <p:cNvSpPr>
                <a:spLocks noChangeArrowheads="1"/>
              </p:cNvSpPr>
              <p:nvPr/>
            </p:nvSpPr>
            <p:spPr bwMode="auto">
              <a:xfrm>
                <a:off x="4724400" y="3574556"/>
                <a:ext cx="1447800" cy="1081100"/>
              </a:xfrm>
              <a:prstGeom prst="rect">
                <a:avLst/>
              </a:prstGeom>
              <a:pattFill prst="smConfetti">
                <a:fgClr>
                  <a:srgbClr val="6600CC"/>
                </a:fgClr>
                <a:bgClr>
                  <a:schemeClr val="bg1"/>
                </a:bgClr>
              </a:pattFill>
              <a:ln w="15875">
                <a:solidFill>
                  <a:srgbClr val="660066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b="1" dirty="0">
                    <a:latin typeface="Courier New" pitchFamily="49" charset="0"/>
                  </a:rPr>
                  <a:t>OS Context</a:t>
                </a:r>
              </a:p>
            </p:txBody>
          </p:sp>
          <p:sp>
            <p:nvSpPr>
              <p:cNvPr id="45" name="Rectangle 5"/>
              <p:cNvSpPr>
                <a:spLocks noChangeArrowheads="1"/>
              </p:cNvSpPr>
              <p:nvPr/>
            </p:nvSpPr>
            <p:spPr bwMode="auto">
              <a:xfrm>
                <a:off x="4724400" y="1688913"/>
                <a:ext cx="1447800" cy="1084275"/>
              </a:xfrm>
              <a:prstGeom prst="rect">
                <a:avLst/>
              </a:prstGeom>
              <a:pattFill prst="smConfetti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accent2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pPr algn="ctr" eaLnBrk="0" hangingPunct="0"/>
                <a:r>
                  <a:rPr lang="en-US" altLang="en-US" b="1" dirty="0">
                    <a:latin typeface="Courier New" pitchFamily="49" charset="0"/>
                  </a:rPr>
                  <a:t>Hardware</a:t>
                </a:r>
              </a:p>
              <a:p>
                <a:pPr algn="ctr" eaLnBrk="0" hangingPunct="0"/>
                <a:r>
                  <a:rPr lang="en-US" altLang="en-US" b="1" dirty="0">
                    <a:latin typeface="Courier New" pitchFamily="49" charset="0"/>
                  </a:rPr>
                  <a:t>Context</a:t>
                </a: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4724400" y="1676400"/>
                <a:ext cx="1447800" cy="1103139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altLang="en-US" b="1" baseline="-25000" dirty="0">
                  <a:latin typeface="Courier New" pitchFamily="49" charset="0"/>
                </a:endParaRPr>
              </a:p>
            </p:txBody>
          </p:sp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4724400" y="2773189"/>
                <a:ext cx="1447800" cy="800381"/>
              </a:xfrm>
              <a:prstGeom prst="rect">
                <a:avLst/>
              </a:prstGeom>
              <a:pattFill prst="smConfetti">
                <a:fgClr>
                  <a:srgbClr val="34F499"/>
                </a:fgClr>
                <a:bgClr>
                  <a:schemeClr val="bg1"/>
                </a:bgClr>
              </a:pattFill>
              <a:ln w="19050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pPr algn="ctr" eaLnBrk="0" hangingPunct="0"/>
                <a:r>
                  <a:rPr lang="en-US" altLang="en-US" b="1" dirty="0">
                    <a:latin typeface="Courier New" pitchFamily="49" charset="0"/>
                  </a:rPr>
                  <a:t>Memory Context</a:t>
                </a: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4724400" y="3585206"/>
                <a:ext cx="1447800" cy="1081347"/>
              </a:xfrm>
              <a:prstGeom prst="rect">
                <a:avLst/>
              </a:prstGeom>
              <a:noFill/>
              <a:ln w="19050">
                <a:solidFill>
                  <a:srgbClr val="66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altLang="en-US" b="1" baseline="-25000" dirty="0">
                  <a:latin typeface="Courier New" pitchFamily="49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3365863" y="1688914"/>
                <a:ext cx="1358537" cy="98056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365863" y="3209228"/>
                <a:ext cx="1358537" cy="14464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698023" y="1143000"/>
            <a:ext cx="2862022" cy="4080684"/>
            <a:chOff x="4698023" y="1143000"/>
            <a:chExt cx="2862022" cy="4080684"/>
          </a:xfrm>
        </p:grpSpPr>
        <p:grpSp>
          <p:nvGrpSpPr>
            <p:cNvPr id="9" name="Group 8"/>
            <p:cNvGrpSpPr/>
            <p:nvPr/>
          </p:nvGrpSpPr>
          <p:grpSpPr>
            <a:xfrm>
              <a:off x="4724400" y="1143000"/>
              <a:ext cx="2819400" cy="1406626"/>
              <a:chOff x="4724400" y="1143000"/>
              <a:chExt cx="2819400" cy="1406626"/>
            </a:xfrm>
          </p:grpSpPr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6096000" y="1143001"/>
                <a:ext cx="1447800" cy="1229312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altLang="en-US" b="1" baseline="-25000" dirty="0">
                  <a:latin typeface="Courier New" pitchFamily="49" charset="0"/>
                </a:endParaRPr>
              </a:p>
            </p:txBody>
          </p:sp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6096000" y="1143000"/>
                <a:ext cx="1447800" cy="526000"/>
              </a:xfrm>
              <a:prstGeom prst="rect">
                <a:avLst/>
              </a:prstGeom>
              <a:pattFill prst="smConfetti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accent2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pPr algn="ctr" eaLnBrk="0" hangingPunct="0"/>
                <a:r>
                  <a:rPr lang="en-US" altLang="en-US" b="1" dirty="0">
                    <a:latin typeface="Courier New" pitchFamily="49" charset="0"/>
                  </a:rPr>
                  <a:t>PC, FP, SP, ……</a:t>
                </a:r>
              </a:p>
            </p:txBody>
          </p:sp>
          <p:sp>
            <p:nvSpPr>
              <p:cNvPr id="60" name="Rectangle 5"/>
              <p:cNvSpPr>
                <a:spLocks noChangeArrowheads="1"/>
              </p:cNvSpPr>
              <p:nvPr/>
            </p:nvSpPr>
            <p:spPr bwMode="auto">
              <a:xfrm>
                <a:off x="6096000" y="1669000"/>
                <a:ext cx="1447800" cy="526000"/>
              </a:xfrm>
              <a:prstGeom prst="rect">
                <a:avLst/>
              </a:prstGeom>
              <a:pattFill prst="smConfetti">
                <a:fgClr>
                  <a:schemeClr val="accent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accent2">
                    <a:lumMod val="75000"/>
                  </a:schemeClr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pPr algn="ctr" eaLnBrk="0" hangingPunct="0"/>
                <a:r>
                  <a:rPr lang="en-US" altLang="en-US" b="1" dirty="0">
                    <a:latin typeface="Courier New" pitchFamily="49" charset="0"/>
                  </a:rPr>
                  <a:t>GPRs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4724400" y="1143000"/>
                <a:ext cx="1358537" cy="32023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4724400" y="2372313"/>
                <a:ext cx="1371600" cy="17731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698023" y="3216275"/>
              <a:ext cx="2862022" cy="2007409"/>
              <a:chOff x="4698023" y="3216275"/>
              <a:chExt cx="2862022" cy="2007409"/>
            </a:xfrm>
          </p:grpSpPr>
          <p:sp>
            <p:nvSpPr>
              <p:cNvPr id="52" name="Rectangle 5"/>
              <p:cNvSpPr>
                <a:spLocks noChangeArrowheads="1"/>
              </p:cNvSpPr>
              <p:nvPr/>
            </p:nvSpPr>
            <p:spPr bwMode="auto">
              <a:xfrm>
                <a:off x="6112245" y="3226122"/>
                <a:ext cx="1447800" cy="390525"/>
              </a:xfrm>
              <a:prstGeom prst="rect">
                <a:avLst/>
              </a:prstGeom>
              <a:pattFill prst="smConfetti">
                <a:fgClr>
                  <a:srgbClr val="6600CC"/>
                </a:fgClr>
                <a:bgClr>
                  <a:schemeClr val="bg1"/>
                </a:bgClr>
              </a:pattFill>
              <a:ln w="15875">
                <a:solidFill>
                  <a:srgbClr val="660066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b="1" dirty="0">
                    <a:latin typeface="Courier New" pitchFamily="49" charset="0"/>
                  </a:rPr>
                  <a:t>PID</a:t>
                </a:r>
              </a:p>
            </p:txBody>
          </p:sp>
          <p:sp>
            <p:nvSpPr>
              <p:cNvPr id="54" name="Rectangle 5"/>
              <p:cNvSpPr>
                <a:spLocks noChangeArrowheads="1"/>
              </p:cNvSpPr>
              <p:nvPr/>
            </p:nvSpPr>
            <p:spPr bwMode="auto">
              <a:xfrm>
                <a:off x="6112245" y="3616647"/>
                <a:ext cx="1447800" cy="690575"/>
              </a:xfrm>
              <a:prstGeom prst="rect">
                <a:avLst/>
              </a:prstGeom>
              <a:pattFill prst="smConfetti">
                <a:fgClr>
                  <a:srgbClr val="6600CC"/>
                </a:fgClr>
                <a:bgClr>
                  <a:schemeClr val="bg1"/>
                </a:bgClr>
              </a:pattFill>
              <a:ln w="15875">
                <a:solidFill>
                  <a:srgbClr val="660066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square" anchor="ctr"/>
              <a:lstStyle/>
              <a:p>
                <a:pPr algn="ctr" eaLnBrk="0" hangingPunct="0"/>
                <a:r>
                  <a:rPr lang="en-US" altLang="en-US" b="1" dirty="0">
                    <a:latin typeface="Courier New" pitchFamily="49" charset="0"/>
                  </a:rPr>
                  <a:t>Process State</a:t>
                </a: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6112245" y="3236772"/>
                <a:ext cx="1447800" cy="1986912"/>
              </a:xfrm>
              <a:prstGeom prst="rect">
                <a:avLst/>
              </a:prstGeom>
              <a:noFill/>
              <a:ln w="19050">
                <a:solidFill>
                  <a:srgbClr val="66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altLang="en-US" b="1" baseline="-25000" dirty="0">
                  <a:latin typeface="Courier New" pitchFamily="49" charset="0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V="1">
                <a:off x="4698023" y="3216275"/>
                <a:ext cx="1414222" cy="13158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724400" y="4432095"/>
                <a:ext cx="1371600" cy="7915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470263" y="3002100"/>
            <a:ext cx="144780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en-US" sz="2400" b="1" dirty="0" err="1">
                <a:solidFill>
                  <a:srgbClr val="C00000"/>
                </a:solidFill>
                <a:latin typeface="Courier New" pitchFamily="49" charset="0"/>
              </a:rPr>
              <a:t>PCB</a:t>
            </a:r>
            <a:r>
              <a:rPr lang="en-US" altLang="en-US" sz="2400" b="1" baseline="-25000" dirty="0" err="1">
                <a:solidFill>
                  <a:srgbClr val="C00000"/>
                </a:solidFill>
                <a:latin typeface="Courier New" pitchFamily="49" charset="0"/>
              </a:rPr>
              <a:t>Child</a:t>
            </a:r>
            <a:endParaRPr lang="en-US" altLang="en-US" sz="2400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27954" y="1587840"/>
            <a:ext cx="6059983" cy="4225222"/>
            <a:chOff x="1947315" y="1295400"/>
            <a:chExt cx="5765130" cy="4080684"/>
          </a:xfrm>
        </p:grpSpPr>
        <p:grpSp>
          <p:nvGrpSpPr>
            <p:cNvPr id="34" name="Group 33"/>
            <p:cNvGrpSpPr/>
            <p:nvPr/>
          </p:nvGrpSpPr>
          <p:grpSpPr>
            <a:xfrm>
              <a:off x="1947315" y="1605238"/>
              <a:ext cx="3062835" cy="3566696"/>
              <a:chOff x="1794915" y="1452838"/>
              <a:chExt cx="3062835" cy="3566696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143250" y="4578209"/>
                <a:ext cx="1714500" cy="441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Process Control Block</a:t>
                </a:r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1794915" y="1452838"/>
                <a:ext cx="2929485" cy="2990153"/>
                <a:chOff x="3242715" y="1676400"/>
                <a:chExt cx="2929485" cy="2990153"/>
              </a:xfrm>
            </p:grpSpPr>
            <p:sp>
              <p:nvSpPr>
                <p:cNvPr id="38" name="Rectangle 5"/>
                <p:cNvSpPr>
                  <a:spLocks noChangeArrowheads="1"/>
                </p:cNvSpPr>
                <p:nvPr/>
              </p:nvSpPr>
              <p:spPr bwMode="auto">
                <a:xfrm>
                  <a:off x="4724400" y="3574556"/>
                  <a:ext cx="1447800" cy="1081100"/>
                </a:xfrm>
                <a:prstGeom prst="rect">
                  <a:avLst/>
                </a:prstGeom>
                <a:pattFill prst="smConfetti">
                  <a:fgClr>
                    <a:srgbClr val="6600CC"/>
                  </a:fgClr>
                  <a:bgClr>
                    <a:schemeClr val="bg1"/>
                  </a:bgClr>
                </a:pattFill>
                <a:ln w="15875">
                  <a:solidFill>
                    <a:srgbClr val="660066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en-US" b="1" dirty="0">
                      <a:latin typeface="Courier New" pitchFamily="49" charset="0"/>
                    </a:rPr>
                    <a:t>OS Context</a:t>
                  </a:r>
                </a:p>
              </p:txBody>
            </p:sp>
            <p:sp>
              <p:nvSpPr>
                <p:cNvPr id="39" name="Rectangle 5"/>
                <p:cNvSpPr>
                  <a:spLocks noChangeArrowheads="1"/>
                </p:cNvSpPr>
                <p:nvPr/>
              </p:nvSpPr>
              <p:spPr bwMode="auto">
                <a:xfrm>
                  <a:off x="4724400" y="1688913"/>
                  <a:ext cx="1447800" cy="1084275"/>
                </a:xfrm>
                <a:prstGeom prst="rect">
                  <a:avLst/>
                </a:prstGeom>
                <a:pattFill prst="smConfetti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accent2">
                      <a:lumMod val="75000"/>
                    </a:schemeClr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pPr algn="ctr" eaLnBrk="0" hangingPunct="0"/>
                  <a:r>
                    <a:rPr lang="en-US" altLang="en-US" b="1" dirty="0">
                      <a:latin typeface="Courier New" pitchFamily="49" charset="0"/>
                    </a:rPr>
                    <a:t>Hardware</a:t>
                  </a:r>
                </a:p>
                <a:p>
                  <a:pPr algn="ctr" eaLnBrk="0" hangingPunct="0"/>
                  <a:r>
                    <a:rPr lang="en-US" altLang="en-US" b="1" dirty="0">
                      <a:latin typeface="Courier New" pitchFamily="49" charset="0"/>
                    </a:rPr>
                    <a:t>Context</a:t>
                  </a:r>
                </a:p>
              </p:txBody>
            </p:sp>
            <p:sp>
              <p:nvSpPr>
                <p:cNvPr id="40" name="Rectangle 39"/>
                <p:cNvSpPr>
                  <a:spLocks noChangeArrowheads="1"/>
                </p:cNvSpPr>
                <p:nvPr/>
              </p:nvSpPr>
              <p:spPr bwMode="auto">
                <a:xfrm>
                  <a:off x="4724400" y="1676400"/>
                  <a:ext cx="1447800" cy="1103139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b="1" baseline="-25000" dirty="0">
                    <a:latin typeface="Courier New" pitchFamily="49" charset="0"/>
                  </a:endParaRPr>
                </a:p>
              </p:txBody>
            </p:sp>
            <p:sp>
              <p:nvSpPr>
                <p:cNvPr id="41" name="Rectangle 5"/>
                <p:cNvSpPr>
                  <a:spLocks noChangeArrowheads="1"/>
                </p:cNvSpPr>
                <p:nvPr/>
              </p:nvSpPr>
              <p:spPr bwMode="auto">
                <a:xfrm>
                  <a:off x="4724400" y="2773189"/>
                  <a:ext cx="1447800" cy="800381"/>
                </a:xfrm>
                <a:prstGeom prst="rect">
                  <a:avLst/>
                </a:prstGeom>
                <a:pattFill prst="smConfetti">
                  <a:fgClr>
                    <a:srgbClr val="34F499"/>
                  </a:fgClr>
                  <a:bgClr>
                    <a:schemeClr val="bg1"/>
                  </a:bgClr>
                </a:pattFill>
                <a:ln w="19050">
                  <a:solidFill>
                    <a:srgbClr val="008000"/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pPr algn="ctr" eaLnBrk="0" hangingPunct="0"/>
                  <a:r>
                    <a:rPr lang="en-US" altLang="en-US" b="1" dirty="0">
                      <a:latin typeface="Courier New" pitchFamily="49" charset="0"/>
                    </a:rPr>
                    <a:t>Memory Context</a:t>
                  </a:r>
                </a:p>
              </p:txBody>
            </p:sp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724400" y="3585206"/>
                  <a:ext cx="1447800" cy="1081347"/>
                </a:xfrm>
                <a:prstGeom prst="rect">
                  <a:avLst/>
                </a:prstGeom>
                <a:noFill/>
                <a:ln w="19050">
                  <a:solidFill>
                    <a:srgbClr val="66006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b="1" baseline="-25000" dirty="0">
                    <a:latin typeface="Courier New" pitchFamily="49" charset="0"/>
                  </a:endParaRP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242715" y="1688914"/>
                  <a:ext cx="1481684" cy="10408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248760" y="3207675"/>
                  <a:ext cx="1475640" cy="144798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/>
            <p:cNvGrpSpPr/>
            <p:nvPr/>
          </p:nvGrpSpPr>
          <p:grpSpPr>
            <a:xfrm>
              <a:off x="4850423" y="1295400"/>
              <a:ext cx="2862022" cy="4080684"/>
              <a:chOff x="4698023" y="1143000"/>
              <a:chExt cx="2862022" cy="408068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724400" y="1143000"/>
                <a:ext cx="2819400" cy="1406626"/>
                <a:chOff x="4724400" y="1143000"/>
                <a:chExt cx="2819400" cy="1406626"/>
              </a:xfrm>
            </p:grpSpPr>
            <p:sp>
              <p:nvSpPr>
                <p:cNvPr id="72" name="Rectangle 71"/>
                <p:cNvSpPr>
                  <a:spLocks noChangeArrowheads="1"/>
                </p:cNvSpPr>
                <p:nvPr/>
              </p:nvSpPr>
              <p:spPr bwMode="auto">
                <a:xfrm>
                  <a:off x="6096000" y="1143001"/>
                  <a:ext cx="1447800" cy="1229312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b="1" baseline="-25000" dirty="0">
                    <a:latin typeface="Courier New" pitchFamily="49" charset="0"/>
                  </a:endParaRPr>
                </a:p>
              </p:txBody>
            </p:sp>
            <p:sp>
              <p:nvSpPr>
                <p:cNvPr id="73" name="Rectangle 5"/>
                <p:cNvSpPr>
                  <a:spLocks noChangeArrowheads="1"/>
                </p:cNvSpPr>
                <p:nvPr/>
              </p:nvSpPr>
              <p:spPr bwMode="auto">
                <a:xfrm>
                  <a:off x="6096000" y="1143000"/>
                  <a:ext cx="1447800" cy="526000"/>
                </a:xfrm>
                <a:prstGeom prst="rect">
                  <a:avLst/>
                </a:prstGeom>
                <a:pattFill prst="smConfetti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accent2">
                      <a:lumMod val="75000"/>
                    </a:schemeClr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pPr algn="ctr" eaLnBrk="0" hangingPunct="0"/>
                  <a:r>
                    <a:rPr lang="en-US" altLang="en-US" b="1" dirty="0">
                      <a:latin typeface="Courier New" pitchFamily="49" charset="0"/>
                    </a:rPr>
                    <a:t>PC, FP, SP, ……</a:t>
                  </a:r>
                </a:p>
              </p:txBody>
            </p:sp>
            <p:sp>
              <p:nvSpPr>
                <p:cNvPr id="74" name="Rectangle 5"/>
                <p:cNvSpPr>
                  <a:spLocks noChangeArrowheads="1"/>
                </p:cNvSpPr>
                <p:nvPr/>
              </p:nvSpPr>
              <p:spPr bwMode="auto">
                <a:xfrm>
                  <a:off x="6096000" y="1669000"/>
                  <a:ext cx="1447800" cy="526000"/>
                </a:xfrm>
                <a:prstGeom prst="rect">
                  <a:avLst/>
                </a:prstGeom>
                <a:pattFill prst="smConfetti">
                  <a:fgClr>
                    <a:schemeClr val="accent2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accent2">
                      <a:lumMod val="75000"/>
                    </a:schemeClr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square" anchor="ctr">
                  <a:noAutofit/>
                </a:bodyPr>
                <a:lstStyle/>
                <a:p>
                  <a:pPr algn="ctr" eaLnBrk="0" hangingPunct="0"/>
                  <a:r>
                    <a:rPr lang="en-US" altLang="en-US" b="1" dirty="0">
                      <a:latin typeface="Courier New" pitchFamily="49" charset="0"/>
                    </a:rPr>
                    <a:t>GPRs</a:t>
                  </a:r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 flipV="1">
                  <a:off x="4724400" y="1143000"/>
                  <a:ext cx="1358537" cy="32023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4724400" y="2372313"/>
                  <a:ext cx="1371600" cy="1773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/>
              <p:cNvGrpSpPr/>
              <p:nvPr/>
            </p:nvGrpSpPr>
            <p:grpSpPr>
              <a:xfrm>
                <a:off x="4698023" y="3216275"/>
                <a:ext cx="2862022" cy="2007409"/>
                <a:chOff x="4698023" y="3216275"/>
                <a:chExt cx="2862022" cy="2007409"/>
              </a:xfrm>
            </p:grpSpPr>
            <p:sp>
              <p:nvSpPr>
                <p:cNvPr id="67" name="Rectangle 5"/>
                <p:cNvSpPr>
                  <a:spLocks noChangeArrowheads="1"/>
                </p:cNvSpPr>
                <p:nvPr/>
              </p:nvSpPr>
              <p:spPr bwMode="auto">
                <a:xfrm>
                  <a:off x="6112245" y="3226122"/>
                  <a:ext cx="1447800" cy="390525"/>
                </a:xfrm>
                <a:prstGeom prst="rect">
                  <a:avLst/>
                </a:prstGeom>
                <a:pattFill prst="smConfetti">
                  <a:fgClr>
                    <a:srgbClr val="6600CC"/>
                  </a:fgClr>
                  <a:bgClr>
                    <a:schemeClr val="bg1"/>
                  </a:bgClr>
                </a:pattFill>
                <a:ln w="15875">
                  <a:solidFill>
                    <a:srgbClr val="660066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en-US" b="1" dirty="0">
                      <a:latin typeface="Courier New" pitchFamily="49" charset="0"/>
                    </a:rPr>
                    <a:t>PID</a:t>
                  </a:r>
                </a:p>
              </p:txBody>
            </p:sp>
            <p:sp>
              <p:nvSpPr>
                <p:cNvPr id="68" name="Rectangle 5"/>
                <p:cNvSpPr>
                  <a:spLocks noChangeArrowheads="1"/>
                </p:cNvSpPr>
                <p:nvPr/>
              </p:nvSpPr>
              <p:spPr bwMode="auto">
                <a:xfrm>
                  <a:off x="6112245" y="3616647"/>
                  <a:ext cx="1447800" cy="690575"/>
                </a:xfrm>
                <a:prstGeom prst="rect">
                  <a:avLst/>
                </a:prstGeom>
                <a:pattFill prst="smConfetti">
                  <a:fgClr>
                    <a:srgbClr val="6600CC"/>
                  </a:fgClr>
                  <a:bgClr>
                    <a:schemeClr val="bg1"/>
                  </a:bgClr>
                </a:pattFill>
                <a:ln w="15875">
                  <a:solidFill>
                    <a:srgbClr val="660066"/>
                  </a:solidFill>
                  <a:prstDash val="dash"/>
                  <a:miter lim="800000"/>
                  <a:headEnd/>
                  <a:tailEnd/>
                </a:ln>
                <a:effectLst/>
              </p:spPr>
              <p:txBody>
                <a:bodyPr wrap="square" anchor="ctr"/>
                <a:lstStyle/>
                <a:p>
                  <a:pPr algn="ctr" eaLnBrk="0" hangingPunct="0"/>
                  <a:r>
                    <a:rPr lang="en-US" altLang="en-US" b="1" dirty="0">
                      <a:latin typeface="Courier New" pitchFamily="49" charset="0"/>
                    </a:rPr>
                    <a:t>Process State</a:t>
                  </a:r>
                </a:p>
              </p:txBody>
            </p:sp>
            <p:sp>
              <p:nvSpPr>
                <p:cNvPr id="69" name="Rectangle 68"/>
                <p:cNvSpPr>
                  <a:spLocks noChangeArrowheads="1"/>
                </p:cNvSpPr>
                <p:nvPr/>
              </p:nvSpPr>
              <p:spPr bwMode="auto">
                <a:xfrm>
                  <a:off x="6112245" y="3236772"/>
                  <a:ext cx="1447800" cy="1986912"/>
                </a:xfrm>
                <a:prstGeom prst="rect">
                  <a:avLst/>
                </a:prstGeom>
                <a:noFill/>
                <a:ln w="19050">
                  <a:solidFill>
                    <a:srgbClr val="660066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endParaRPr lang="en-US" altLang="en-US" b="1" baseline="-25000" dirty="0">
                    <a:latin typeface="Courier New" pitchFamily="49" charset="0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698023" y="3216275"/>
                  <a:ext cx="1414222" cy="1315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4724400" y="4432095"/>
                  <a:ext cx="1371600" cy="79158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54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2</a:t>
            </a:r>
            <a:endParaRPr lang="en-S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013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292080" y="1772816"/>
            <a:ext cx="3591392" cy="2520280"/>
            <a:chOff x="2906808" y="1772816"/>
            <a:chExt cx="5976664" cy="252028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906808" y="177281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6808" y="2348880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06808" y="321297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06808" y="3717032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06808" y="429309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fork --- wait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71093"/>
              </p:ext>
            </p:extLst>
          </p:nvPr>
        </p:nvGraphicFramePr>
        <p:xfrm>
          <a:off x="494540" y="836712"/>
          <a:ext cx="5400600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429377">
                  <a:extLst>
                    <a:ext uri="{9D8B030D-6E8A-4147-A177-3AD203B41FA5}">
                      <a16:colId xmlns:a16="http://schemas.microsoft.com/office/drawing/2014/main" val="675353962"/>
                    </a:ext>
                  </a:extLst>
                </a:gridCol>
                <a:gridCol w="4971223">
                  <a:extLst>
                    <a:ext uri="{9D8B030D-6E8A-4147-A177-3AD203B41FA5}">
                      <a16:colId xmlns:a16="http://schemas.microsoft.com/office/drawing/2014/main" val="288067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 code: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1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00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01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02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03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04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05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06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07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08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09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10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11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12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13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14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main( ) {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P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if ( fork() == 0 ){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Q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if ( fork() == 0 ) {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R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......  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return 0;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}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&lt;Point α&gt;</a:t>
                      </a:r>
                      <a:endParaRPr lang="en-SG" sz="1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}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indent="368300"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wait(NULL); </a:t>
                      </a:r>
                      <a:r>
                        <a:rPr lang="en-US" sz="1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+mn-cs"/>
                        </a:rPr>
                        <a:t>&lt;Point β&gt;</a:t>
                      </a:r>
                      <a:endParaRPr lang="en-SG" sz="1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 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return 0;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}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2084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71525"/>
              </p:ext>
            </p:extLst>
          </p:nvPr>
        </p:nvGraphicFramePr>
        <p:xfrm>
          <a:off x="494540" y="5373216"/>
          <a:ext cx="5400600" cy="1060884"/>
        </p:xfrm>
        <a:graphic>
          <a:graphicData uri="http://schemas.openxmlformats.org/drawingml/2006/table">
            <a:tbl>
              <a:tblPr firstRow="1" firstCol="1" bandRow="1"/>
              <a:tblGrid>
                <a:gridCol w="5400600">
                  <a:extLst>
                    <a:ext uri="{9D8B030D-6E8A-4147-A177-3AD203B41FA5}">
                      <a16:colId xmlns:a16="http://schemas.microsoft.com/office/drawing/2014/main" val="209634444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Behaviour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5708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Process Q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always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terminate before P.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Process R can terminate at any time w.r.t. P and Q.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1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3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fork --- wait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99711"/>
              </p:ext>
            </p:extLst>
          </p:nvPr>
        </p:nvGraphicFramePr>
        <p:xfrm>
          <a:off x="494540" y="836712"/>
          <a:ext cx="5400600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429377">
                  <a:extLst>
                    <a:ext uri="{9D8B030D-6E8A-4147-A177-3AD203B41FA5}">
                      <a16:colId xmlns:a16="http://schemas.microsoft.com/office/drawing/2014/main" val="675353962"/>
                    </a:ext>
                  </a:extLst>
                </a:gridCol>
                <a:gridCol w="4971223">
                  <a:extLst>
                    <a:ext uri="{9D8B030D-6E8A-4147-A177-3AD203B41FA5}">
                      <a16:colId xmlns:a16="http://schemas.microsoft.com/office/drawing/2014/main" val="288067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 code: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1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00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01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02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03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04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05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06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07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08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09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10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11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12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13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14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main( ) {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P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if ( fork() == 0 ){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Q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if ( fork() == 0 ) {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R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......  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return 0;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}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wait(NULL); </a:t>
                      </a:r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&lt;Point α&gt;</a:t>
                      </a:r>
                      <a:endParaRPr lang="en-SG" sz="1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}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indent="368300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+mn-cs"/>
                        </a:rPr>
                        <a:t>  &lt;Point β&gt;</a:t>
                      </a:r>
                      <a:endParaRPr lang="en-SG" sz="1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 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return 0;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}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2084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81316"/>
              </p:ext>
            </p:extLst>
          </p:nvPr>
        </p:nvGraphicFramePr>
        <p:xfrm>
          <a:off x="494540" y="5373216"/>
          <a:ext cx="5400600" cy="1060884"/>
        </p:xfrm>
        <a:graphic>
          <a:graphicData uri="http://schemas.openxmlformats.org/drawingml/2006/table">
            <a:tbl>
              <a:tblPr firstRow="1" firstCol="1" bandRow="1"/>
              <a:tblGrid>
                <a:gridCol w="5400600">
                  <a:extLst>
                    <a:ext uri="{9D8B030D-6E8A-4147-A177-3AD203B41FA5}">
                      <a16:colId xmlns:a16="http://schemas.microsoft.com/office/drawing/2014/main" val="209634444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Behaviour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5708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Process Q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always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terminate before P.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Process R can terminate at any time w.r.t. P and Q.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11906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292080" y="1772816"/>
            <a:ext cx="3591392" cy="2520280"/>
            <a:chOff x="2906808" y="1772816"/>
            <a:chExt cx="5976664" cy="252028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906808" y="177281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06808" y="2348880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6808" y="321297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06808" y="3717032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06808" y="429309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430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fork --- wait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68714"/>
              </p:ext>
            </p:extLst>
          </p:nvPr>
        </p:nvGraphicFramePr>
        <p:xfrm>
          <a:off x="494540" y="836712"/>
          <a:ext cx="6237700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495931">
                  <a:extLst>
                    <a:ext uri="{9D8B030D-6E8A-4147-A177-3AD203B41FA5}">
                      <a16:colId xmlns:a16="http://schemas.microsoft.com/office/drawing/2014/main" val="675353962"/>
                    </a:ext>
                  </a:extLst>
                </a:gridCol>
                <a:gridCol w="5741769">
                  <a:extLst>
                    <a:ext uri="{9D8B030D-6E8A-4147-A177-3AD203B41FA5}">
                      <a16:colId xmlns:a16="http://schemas.microsoft.com/office/drawing/2014/main" val="288067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 code: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1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00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01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02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03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04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05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06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07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08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09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10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11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12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13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14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main( ) {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P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if ( fork() == 0 ){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Q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if ( fork() == 0 ) {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R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......  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return 0;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}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</a:t>
                      </a:r>
                      <a:r>
                        <a:rPr lang="en-US" sz="1800" b="1" i="1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execl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SimSun" panose="02010600030101010101" pitchFamily="2" charset="-122"/>
                        </a:rPr>
                        <a:t>(valid executable....); </a:t>
                      </a:r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&lt;α&gt;</a:t>
                      </a:r>
                      <a:endParaRPr lang="en-SG" sz="20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}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indent="368300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+mn-cs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wait(NULL); </a:t>
                      </a:r>
                      <a:r>
                        <a:rPr lang="en-US" sz="1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+mn-cs"/>
                        </a:rPr>
                        <a:t>&lt;Point β&gt;</a:t>
                      </a:r>
                      <a:endParaRPr lang="en-SG" sz="1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 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return 0;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}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2084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46354"/>
              </p:ext>
            </p:extLst>
          </p:nvPr>
        </p:nvGraphicFramePr>
        <p:xfrm>
          <a:off x="494540" y="5373216"/>
          <a:ext cx="6237700" cy="1060884"/>
        </p:xfrm>
        <a:graphic>
          <a:graphicData uri="http://schemas.openxmlformats.org/drawingml/2006/table">
            <a:tbl>
              <a:tblPr firstRow="1" firstCol="1" bandRow="1"/>
              <a:tblGrid>
                <a:gridCol w="6237700">
                  <a:extLst>
                    <a:ext uri="{9D8B030D-6E8A-4147-A177-3AD203B41FA5}">
                      <a16:colId xmlns:a16="http://schemas.microsoft.com/office/drawing/2014/main" val="209634444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Behaviour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5708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Process Q </a:t>
                      </a: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always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terminate before P.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Process R can terminate at any time w.r.t. P and Q. 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11906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444208" y="1772816"/>
            <a:ext cx="2439264" cy="2520280"/>
            <a:chOff x="2906808" y="1772816"/>
            <a:chExt cx="5976664" cy="252028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906808" y="177281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06808" y="2348880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6808" y="321297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06808" y="3717032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06808" y="429309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27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fork --- wait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94344"/>
              </p:ext>
            </p:extLst>
          </p:nvPr>
        </p:nvGraphicFramePr>
        <p:xfrm>
          <a:off x="494540" y="836712"/>
          <a:ext cx="5517620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438681">
                  <a:extLst>
                    <a:ext uri="{9D8B030D-6E8A-4147-A177-3AD203B41FA5}">
                      <a16:colId xmlns:a16="http://schemas.microsoft.com/office/drawing/2014/main" val="675353962"/>
                    </a:ext>
                  </a:extLst>
                </a:gridCol>
                <a:gridCol w="5078939">
                  <a:extLst>
                    <a:ext uri="{9D8B030D-6E8A-4147-A177-3AD203B41FA5}">
                      <a16:colId xmlns:a16="http://schemas.microsoft.com/office/drawing/2014/main" val="288067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 code: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91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00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01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02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03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04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05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06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07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08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09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10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11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12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13</a:t>
                      </a:r>
                      <a:br>
                        <a:rPr lang="en-US" sz="18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</a:br>
                      <a:r>
                        <a:rPr lang="en-US" sz="1800" b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14</a:t>
                      </a:r>
                      <a:endParaRPr lang="en-SG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main( ) {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P 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if ( fork() == 0 ){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Q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if ( fork() == 0 ) {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//This is process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R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......  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    return 0;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}  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    wait(NULL); </a:t>
                      </a:r>
                      <a:r>
                        <a:rPr lang="en-US" sz="18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&lt;Point α&gt;</a:t>
                      </a:r>
                      <a:endParaRPr lang="en-SG" sz="1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}  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indent="368300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+mn-cs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wait(NULL); </a:t>
                      </a:r>
                      <a:r>
                        <a:rPr lang="en-US" sz="18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+mn-cs"/>
                        </a:rPr>
                        <a:t>&lt;Point β&gt;</a:t>
                      </a:r>
                      <a:endParaRPr lang="en-SG" sz="18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 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    return 0;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</a:rPr>
                        <a:t>}</a:t>
                      </a:r>
                      <a:endParaRPr lang="en-SG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2084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21"/>
              </p:ext>
            </p:extLst>
          </p:nvPr>
        </p:nvGraphicFramePr>
        <p:xfrm>
          <a:off x="494540" y="5373216"/>
          <a:ext cx="5517620" cy="1060884"/>
        </p:xfrm>
        <a:graphic>
          <a:graphicData uri="http://schemas.openxmlformats.org/drawingml/2006/table">
            <a:tbl>
              <a:tblPr firstRow="1" firstCol="1" bandRow="1"/>
              <a:tblGrid>
                <a:gridCol w="5517620">
                  <a:extLst>
                    <a:ext uri="{9D8B030D-6E8A-4147-A177-3AD203B41FA5}">
                      <a16:colId xmlns:a16="http://schemas.microsoft.com/office/drawing/2014/main" val="209634444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Behaviour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8845708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Process P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never terminates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.</a:t>
                      </a:r>
                      <a:endParaRPr lang="en-SG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311906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292080" y="1772816"/>
            <a:ext cx="3591392" cy="2520280"/>
            <a:chOff x="2906808" y="1772816"/>
            <a:chExt cx="5976664" cy="252028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906808" y="177281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06808" y="2348880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06808" y="321297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906808" y="3717032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06808" y="4293096"/>
              <a:ext cx="5976664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68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2</a:t>
            </a:r>
            <a:endParaRPr lang="en-S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9824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a. </a:t>
            </a:r>
            <a:r>
              <a:rPr lang="en-US" sz="3600" dirty="0" err="1"/>
              <a:t>dataX</a:t>
            </a:r>
            <a:r>
              <a:rPr lang="en-US" sz="3600" dirty="0"/>
              <a:t>, </a:t>
            </a:r>
            <a:r>
              <a:rPr lang="en-US" sz="3600" dirty="0" err="1"/>
              <a:t>dataY</a:t>
            </a:r>
            <a:r>
              <a:rPr lang="en-US" sz="3600" dirty="0"/>
              <a:t>, region pointed by </a:t>
            </a:r>
            <a:r>
              <a:rPr lang="en-US" sz="3600" dirty="0" err="1"/>
              <a:t>dataZptr</a:t>
            </a:r>
            <a:endParaRPr lang="en-SG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6867525" cy="20955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092280" y="1700808"/>
            <a:ext cx="1447800" cy="3962400"/>
            <a:chOff x="1524000" y="1143000"/>
            <a:chExt cx="1447800" cy="21780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524000" y="1144424"/>
              <a:ext cx="1447800" cy="551026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 anchorCtr="0"/>
            <a:lstStyle/>
            <a:p>
              <a:pPr algn="ctr" eaLnBrk="0" hangingPunct="0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</a:rPr>
                <a:t>Text</a:t>
              </a: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524000" y="1143000"/>
              <a:ext cx="1447800" cy="21780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b="1">
                <a:latin typeface="Courier New" pitchFamily="49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524000" y="1682750"/>
              <a:ext cx="1447800" cy="476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 anchorCtr="0"/>
            <a:lstStyle/>
            <a:p>
              <a:pPr algn="ctr" eaLnBrk="0" hangingPunct="0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</a:rPr>
                <a:t>Data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524000" y="2825750"/>
              <a:ext cx="1447800" cy="495300"/>
            </a:xfrm>
            <a:prstGeom prst="rect">
              <a:avLst/>
            </a:prstGeom>
            <a:solidFill>
              <a:srgbClr val="FF99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 anchorCtr="0"/>
            <a:lstStyle/>
            <a:p>
              <a:pPr algn="ctr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</a:rPr>
                <a:t>Stack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524000" y="2152650"/>
              <a:ext cx="1447800" cy="46355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t" anchorCtr="0"/>
            <a:lstStyle/>
            <a:p>
              <a:pPr algn="ctr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urier New" pitchFamily="49" charset="0"/>
                </a:rPr>
                <a:t>Heap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873205" y="5777255"/>
            <a:ext cx="1885950" cy="44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Space of a Process</a:t>
            </a:r>
          </a:p>
        </p:txBody>
      </p:sp>
    </p:spTree>
    <p:extLst>
      <p:ext uri="{BB962C8B-B14F-4D97-AF65-F5344CB8AC3E}">
        <p14:creationId xmlns:p14="http://schemas.microsoft.com/office/powerpoint/2010/main" val="161199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1285</Words>
  <Application>Microsoft Macintosh PowerPoint</Application>
  <PresentationFormat>On-screen Show (4:3)</PresentationFormat>
  <Paragraphs>237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Times New Roman</vt:lpstr>
      <vt:lpstr>Office Theme</vt:lpstr>
      <vt:lpstr>Topic Summary</vt:lpstr>
      <vt:lpstr>fork(  )?</vt:lpstr>
      <vt:lpstr>Tutorial 2</vt:lpstr>
      <vt:lpstr>1. fork --- wait</vt:lpstr>
      <vt:lpstr>1. fork --- wait</vt:lpstr>
      <vt:lpstr>1. fork --- wait</vt:lpstr>
      <vt:lpstr>1. fork --- wait</vt:lpstr>
      <vt:lpstr>Tutorial 2</vt:lpstr>
      <vt:lpstr>a. dataX, dataY, region pointed by dataZptr</vt:lpstr>
      <vt:lpstr>b. Memory space after fork()?</vt:lpstr>
      <vt:lpstr>PowerPoint Presentation</vt:lpstr>
      <vt:lpstr>c. Process Tree</vt:lpstr>
      <vt:lpstr>d, e: Message Ordering</vt:lpstr>
      <vt:lpstr>f: Sleepy Child?</vt:lpstr>
      <vt:lpstr>g: No Child left behind?</vt:lpstr>
      <vt:lpstr>Tutorial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Soo Yuen Jien</dc:creator>
  <cp:lastModifiedBy>Tan Keng Yan, Colin</cp:lastModifiedBy>
  <cp:revision>90</cp:revision>
  <dcterms:created xsi:type="dcterms:W3CDTF">2015-08-18T05:18:50Z</dcterms:created>
  <dcterms:modified xsi:type="dcterms:W3CDTF">2022-02-05T01:44:24Z</dcterms:modified>
</cp:coreProperties>
</file>