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87" r:id="rId2"/>
    <p:sldId id="288" r:id="rId3"/>
    <p:sldId id="289" r:id="rId4"/>
    <p:sldId id="286" r:id="rId5"/>
    <p:sldId id="275" r:id="rId6"/>
    <p:sldId id="279" r:id="rId7"/>
    <p:sldId id="281" r:id="rId8"/>
    <p:sldId id="280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187" autoAdjust="0"/>
    <p:restoredTop sz="96723" autoAdjust="0"/>
  </p:normalViewPr>
  <p:slideViewPr>
    <p:cSldViewPr snapToGrid="0">
      <p:cViewPr varScale="1">
        <p:scale>
          <a:sx n="127" d="100"/>
          <a:sy n="127" d="100"/>
        </p:scale>
        <p:origin x="194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C82B8-1A00-4CB0-BEC9-E45DC7047223}" type="datetimeFigureOut">
              <a:rPr lang="en-SG" smtClean="0"/>
              <a:t>15/2/2021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7DC49-04F9-4D79-BF53-CC5EFB031B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233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22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330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Tasks with &gt; TQ work </a:t>
            </a:r>
            <a:r>
              <a:rPr lang="en-US" dirty="0" smtClean="0">
                <a:sym typeface="Wingdings" panose="05000000000000000000" pitchFamily="2" charset="2"/>
              </a:rPr>
              <a:t> longer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avg</a:t>
            </a:r>
            <a:r>
              <a:rPr lang="en-US" baseline="0" dirty="0" smtClean="0">
                <a:sym typeface="Wingdings" panose="05000000000000000000" pitchFamily="2" charset="2"/>
              </a:rPr>
              <a:t> turnaround time in RR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7DC49-04F9-4D79-BF53-CC5EFB031B8A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44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 </a:t>
            </a:r>
            <a:r>
              <a:rPr lang="en-US" dirty="0" smtClean="0">
                <a:sym typeface="Wingdings" panose="05000000000000000000" pitchFamily="2" charset="2"/>
              </a:rPr>
              <a:t> Response</a:t>
            </a:r>
            <a:r>
              <a:rPr lang="en-US" baseline="0" dirty="0" smtClean="0">
                <a:sym typeface="Wingdings" panose="05000000000000000000" pitchFamily="2" charset="2"/>
              </a:rPr>
              <a:t> Time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No  Overhead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7DC49-04F9-4D79-BF53-CC5EFB031B8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78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 </a:t>
            </a:r>
            <a:r>
              <a:rPr lang="en-US" dirty="0" smtClean="0">
                <a:sym typeface="Wingdings" panose="05000000000000000000" pitchFamily="2" charset="2"/>
              </a:rPr>
              <a:t> Decrease overall turnaround</a:t>
            </a:r>
            <a:r>
              <a:rPr lang="en-US" baseline="0" dirty="0" smtClean="0">
                <a:sym typeface="Wingdings" panose="05000000000000000000" pitchFamily="2" charset="2"/>
              </a:rPr>
              <a:t> time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No  Increase responsiveness for I/O Bound processes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7DC49-04F9-4D79-BF53-CC5EFB031B8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59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032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both (b) and (c) here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7DC49-04F9-4D79-BF53-CC5EFB031B8A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3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255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8348-1741-438D-9237-EC868475DB68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2848-A9E9-4B12-AFCF-0219AF9C820D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9B3F-9BC3-471A-BB37-A1C0997DD8C3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BFD4-F293-4695-A805-07A9F2F19108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205E-C2A8-4667-9E70-24B0277A5B96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4078-7B36-4DFC-8F39-E6EAFAA0FF8C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E5C84-E10B-4614-B00D-85502C7C2BC9}" type="datetime1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2482-86A1-4433-B866-68FEB6A9D2BC}" type="datetime1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813C-24E3-4A54-926E-1036589BAE8B}" type="datetime1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BB52-EC1A-4E52-80D6-22BDBFE5E2D7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E2D1-B139-4A30-8B91-E31874FBBB0B}" type="datetime1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2051"/>
            <a:ext cx="9144000" cy="95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30877"/>
            <a:ext cx="7886700" cy="524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9CD7-7387-49C4-9351-86D8674E80A2}" type="datetime1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8521-783C-4978-8BE5-F190A728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rename yourself to</a:t>
            </a:r>
          </a:p>
          <a:p>
            <a:pPr lvl="1"/>
            <a:r>
              <a:rPr lang="en-US" dirty="0" smtClean="0"/>
              <a:t>[Row#] Name   </a:t>
            </a:r>
            <a:r>
              <a:rPr lang="en-US" dirty="0" smtClean="0">
                <a:sym typeface="Wingdings" panose="05000000000000000000" pitchFamily="2" charset="2"/>
              </a:rPr>
              <a:t></a:t>
            </a:r>
            <a:endParaRPr lang="en-US" dirty="0" smtClean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52"/>
            <a:ext cx="9144000" cy="1268961"/>
          </a:xfrm>
        </p:spPr>
        <p:txBody>
          <a:bodyPr>
            <a:noAutofit/>
          </a:bodyPr>
          <a:lstStyle/>
          <a:p>
            <a:r>
              <a:rPr lang="en-US" sz="3600" dirty="0" smtClean="0"/>
              <a:t>a. </a:t>
            </a:r>
            <a:r>
              <a:rPr lang="en-SG" sz="3600" dirty="0" smtClean="0"/>
              <a:t>When </a:t>
            </a:r>
            <a:r>
              <a:rPr lang="en-SG" sz="3600" dirty="0"/>
              <a:t>does FCFS (FIFO) scheduling result in the </a:t>
            </a:r>
            <a:r>
              <a:rPr lang="en-SG" sz="3600" b="1" dirty="0"/>
              <a:t>shortest possible average response time</a:t>
            </a:r>
            <a:r>
              <a:rPr lang="en-SG" sz="36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429" y="1481176"/>
            <a:ext cx="8893201" cy="801045"/>
          </a:xfrm>
        </p:spPr>
        <p:txBody>
          <a:bodyPr>
            <a:normAutofit/>
          </a:bodyPr>
          <a:lstStyle/>
          <a:p>
            <a:r>
              <a:rPr lang="en-US" dirty="0" smtClean="0"/>
              <a:t>Suppose task A, B and C arrives in the alphabetical order.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07065"/>
              </p:ext>
            </p:extLst>
          </p:nvPr>
        </p:nvGraphicFramePr>
        <p:xfrm>
          <a:off x="1078135" y="2228158"/>
          <a:ext cx="609600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7263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8471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2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926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230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5216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818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65115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655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763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1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8135" y="2675187"/>
                <a:ext cx="5133739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Avg Response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 + 1 + 4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5" y="2675187"/>
                <a:ext cx="5133739" cy="484043"/>
              </a:xfrm>
              <a:prstGeom prst="rect">
                <a:avLst/>
              </a:prstGeom>
              <a:blipFill>
                <a:blip r:embed="rId2"/>
                <a:stretch>
                  <a:fillRect l="-1069" b="-88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72798"/>
              </p:ext>
            </p:extLst>
          </p:nvPr>
        </p:nvGraphicFramePr>
        <p:xfrm>
          <a:off x="1078135" y="3437676"/>
          <a:ext cx="609600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7263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8471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2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926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230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5216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818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65115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655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763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1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78135" y="3884705"/>
                <a:ext cx="5133739" cy="4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Avg Response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5" y="3884705"/>
                <a:ext cx="5133739" cy="489365"/>
              </a:xfrm>
              <a:prstGeom prst="rect">
                <a:avLst/>
              </a:prstGeom>
              <a:blipFill>
                <a:blip r:embed="rId3"/>
                <a:stretch>
                  <a:fillRect l="-1069" b="-61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66617"/>
              </p:ext>
            </p:extLst>
          </p:nvPr>
        </p:nvGraphicFramePr>
        <p:xfrm>
          <a:off x="1078135" y="4647194"/>
          <a:ext cx="609600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7263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8471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2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926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230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5216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818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65115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655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763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1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8135" y="5094223"/>
                <a:ext cx="5133739" cy="4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Avg Response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5" y="5094223"/>
                <a:ext cx="5133739" cy="489365"/>
              </a:xfrm>
              <a:prstGeom prst="rect">
                <a:avLst/>
              </a:prstGeom>
              <a:blipFill>
                <a:blip r:embed="rId4"/>
                <a:stretch>
                  <a:fillRect l="-1069" b="-7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/>
          <p:cNvSpPr txBox="1">
            <a:spLocks/>
          </p:cNvSpPr>
          <p:nvPr/>
        </p:nvSpPr>
        <p:spPr>
          <a:xfrm>
            <a:off x="125399" y="5856909"/>
            <a:ext cx="8893201" cy="8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So….?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25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52"/>
            <a:ext cx="9144000" cy="1268961"/>
          </a:xfrm>
        </p:spPr>
        <p:txBody>
          <a:bodyPr>
            <a:noAutofit/>
          </a:bodyPr>
          <a:lstStyle/>
          <a:p>
            <a:r>
              <a:rPr lang="en-US" sz="3600" dirty="0" smtClean="0"/>
              <a:t>b. </a:t>
            </a:r>
            <a:r>
              <a:rPr lang="en-SG" sz="3600" dirty="0" smtClean="0"/>
              <a:t>When </a:t>
            </a:r>
            <a:r>
              <a:rPr lang="en-SG" sz="3600" dirty="0"/>
              <a:t>does </a:t>
            </a:r>
            <a:r>
              <a:rPr lang="en-SG" sz="3600" dirty="0" smtClean="0"/>
              <a:t>RR behave the same as FCFS </a:t>
            </a:r>
            <a:r>
              <a:rPr lang="en-SG" sz="3600" dirty="0"/>
              <a:t>(FIFO</a:t>
            </a:r>
            <a:r>
              <a:rPr lang="en-SG" sz="3600" dirty="0" smtClean="0"/>
              <a:t>)?</a:t>
            </a:r>
            <a:endParaRPr lang="en-SG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429" y="1481176"/>
            <a:ext cx="8893201" cy="801045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= </a:t>
            </a:r>
            <a:endParaRPr lang="en-SG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9428" y="2516488"/>
            <a:ext cx="8893201" cy="80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So….?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46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52"/>
            <a:ext cx="9144000" cy="1268961"/>
          </a:xfrm>
        </p:spPr>
        <p:txBody>
          <a:bodyPr>
            <a:noAutofit/>
          </a:bodyPr>
          <a:lstStyle/>
          <a:p>
            <a:r>
              <a:rPr lang="en-US" sz="3400" dirty="0" smtClean="0"/>
              <a:t>c. </a:t>
            </a:r>
            <a:r>
              <a:rPr lang="en-SG" sz="3400" dirty="0" smtClean="0"/>
              <a:t>When </a:t>
            </a:r>
            <a:r>
              <a:rPr lang="en-SG" sz="3400" dirty="0"/>
              <a:t>does </a:t>
            </a:r>
            <a:r>
              <a:rPr lang="en-SG" sz="3400" dirty="0" smtClean="0"/>
              <a:t>RR behave </a:t>
            </a:r>
            <a:r>
              <a:rPr lang="en-SG" sz="3400" b="1" dirty="0" smtClean="0"/>
              <a:t>poorly </a:t>
            </a:r>
            <a:r>
              <a:rPr lang="en-SG" sz="3400" dirty="0" smtClean="0"/>
              <a:t>w.r.t FCFS </a:t>
            </a:r>
            <a:r>
              <a:rPr lang="en-SG" sz="3400" dirty="0"/>
              <a:t>(FIFO</a:t>
            </a:r>
            <a:r>
              <a:rPr lang="en-SG" sz="3400" dirty="0" smtClean="0"/>
              <a:t>)?</a:t>
            </a:r>
            <a:endParaRPr lang="en-SG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429" y="1481176"/>
            <a:ext cx="8893201" cy="1330037"/>
          </a:xfrm>
        </p:spPr>
        <p:txBody>
          <a:bodyPr>
            <a:normAutofit/>
          </a:bodyPr>
          <a:lstStyle/>
          <a:p>
            <a:r>
              <a:rPr lang="en-US" dirty="0" smtClean="0"/>
              <a:t>Poorly = </a:t>
            </a:r>
          </a:p>
          <a:p>
            <a:r>
              <a:rPr lang="en-US" dirty="0" smtClean="0"/>
              <a:t>So….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7223" y="3045480"/>
                <a:ext cx="5133739" cy="4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Avg Turnaround </a:t>
                </a:r>
                <a:r>
                  <a:rPr lang="en-US" dirty="0" err="1" smtClean="0"/>
                  <a:t>Time</a:t>
                </a:r>
                <a:r>
                  <a:rPr lang="en-US" baseline="-25000" dirty="0" err="1" smtClean="0"/>
                  <a:t>FIFO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3" y="3045480"/>
                <a:ext cx="5133739" cy="489365"/>
              </a:xfrm>
              <a:prstGeom prst="rect">
                <a:avLst/>
              </a:prstGeom>
              <a:blipFill>
                <a:blip r:embed="rId3"/>
                <a:stretch>
                  <a:fillRect l="-950" b="-7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49891"/>
              </p:ext>
            </p:extLst>
          </p:nvPr>
        </p:nvGraphicFramePr>
        <p:xfrm>
          <a:off x="957223" y="3725707"/>
          <a:ext cx="609600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7263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8471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2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926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230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5216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818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65115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655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763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1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7223" y="4172736"/>
                <a:ext cx="5133739" cy="4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Avg Turnaround </a:t>
                </a:r>
                <a:r>
                  <a:rPr lang="en-US" dirty="0" err="1" smtClean="0"/>
                  <a:t>Time</a:t>
                </a:r>
                <a:r>
                  <a:rPr lang="en-US" baseline="-25000" dirty="0" err="1" smtClean="0"/>
                  <a:t>RR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3" y="4172736"/>
                <a:ext cx="5133739" cy="489365"/>
              </a:xfrm>
              <a:prstGeom prst="rect">
                <a:avLst/>
              </a:prstGeom>
              <a:blipFill>
                <a:blip r:embed="rId4"/>
                <a:stretch>
                  <a:fillRect l="-950" b="-7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9961"/>
              </p:ext>
            </p:extLst>
          </p:nvPr>
        </p:nvGraphicFramePr>
        <p:xfrm>
          <a:off x="957223" y="2557507"/>
          <a:ext cx="6096000" cy="370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872633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68471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2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89269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2308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5216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78182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565115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865505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763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SG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SG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SG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SG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4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1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52"/>
            <a:ext cx="9144000" cy="1268961"/>
          </a:xfrm>
        </p:spPr>
        <p:txBody>
          <a:bodyPr>
            <a:noAutofit/>
          </a:bodyPr>
          <a:lstStyle/>
          <a:p>
            <a:r>
              <a:rPr lang="en-US" sz="3400" dirty="0" smtClean="0"/>
              <a:t>d. </a:t>
            </a:r>
            <a:r>
              <a:rPr lang="en-SG" sz="3400" dirty="0" smtClean="0"/>
              <a:t>Reducing TQ for RR help its performance w.r.t FCFS </a:t>
            </a:r>
            <a:r>
              <a:rPr lang="en-SG" sz="3400" dirty="0"/>
              <a:t>(FIFO</a:t>
            </a:r>
            <a:r>
              <a:rPr lang="en-SG" sz="3400" dirty="0" smtClean="0"/>
              <a:t>)?</a:t>
            </a:r>
            <a:endParaRPr lang="en-SG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429" y="1481176"/>
            <a:ext cx="8893201" cy="3689635"/>
          </a:xfrm>
        </p:spPr>
        <p:txBody>
          <a:bodyPr>
            <a:normAutofit/>
          </a:bodyPr>
          <a:lstStyle/>
          <a:p>
            <a:r>
              <a:rPr lang="en-US" dirty="0" smtClean="0"/>
              <a:t>Yes (RR better performance) =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(RR worse performance) =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55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52"/>
            <a:ext cx="9144000" cy="1268961"/>
          </a:xfrm>
        </p:spPr>
        <p:txBody>
          <a:bodyPr>
            <a:noAutofit/>
          </a:bodyPr>
          <a:lstStyle/>
          <a:p>
            <a:r>
              <a:rPr lang="en-US" sz="3400" dirty="0" smtClean="0"/>
              <a:t>e. </a:t>
            </a:r>
            <a:r>
              <a:rPr lang="en-SG" sz="3400" dirty="0" smtClean="0"/>
              <a:t>CPU Intensive Job should be given higher priority for I/O? Why?</a:t>
            </a:r>
            <a:endParaRPr lang="en-SG" sz="3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429" y="1481176"/>
            <a:ext cx="8893201" cy="3689635"/>
          </a:xfrm>
        </p:spPr>
        <p:txBody>
          <a:bodyPr>
            <a:normAutofit/>
          </a:bodyPr>
          <a:lstStyle/>
          <a:p>
            <a:r>
              <a:rPr lang="en-US" dirty="0" smtClean="0"/>
              <a:t>Yes (CPU Job higher Priority) =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 (CPU Job lower Priority) =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05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4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5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6497904" y="218485"/>
            <a:ext cx="1859820" cy="6368432"/>
            <a:chOff x="6497904" y="760651"/>
            <a:chExt cx="1859820" cy="54378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49790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35772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97904" y="454413"/>
            <a:ext cx="1859820" cy="16750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497904" y="2759531"/>
            <a:ext cx="1859820" cy="1189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1" y="2276559"/>
            <a:ext cx="5507234" cy="177755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97904" y="1079020"/>
            <a:ext cx="1859820" cy="6566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</a:t>
            </a:r>
          </a:p>
          <a:p>
            <a:pPr algn="ctr"/>
            <a:r>
              <a:rPr lang="en-US" dirty="0" smtClean="0"/>
              <a:t>Id = 1234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637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6497904" y="218485"/>
            <a:ext cx="1859820" cy="6368432"/>
            <a:chOff x="6497904" y="760651"/>
            <a:chExt cx="1859820" cy="54378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49790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35772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97904" y="454413"/>
            <a:ext cx="1859820" cy="16750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497904" y="2759531"/>
            <a:ext cx="1859820" cy="1189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6497904" y="1079020"/>
            <a:ext cx="1859820" cy="6566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</a:t>
            </a:r>
          </a:p>
          <a:p>
            <a:pPr algn="ctr"/>
            <a:r>
              <a:rPr lang="en-US" dirty="0" smtClean="0"/>
              <a:t>Id = 1234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6504647" y="1407341"/>
            <a:ext cx="1859820" cy="2031774"/>
            <a:chOff x="6504647" y="1407341"/>
            <a:chExt cx="1859820" cy="2031774"/>
          </a:xfrm>
        </p:grpSpPr>
        <p:sp>
          <p:nvSpPr>
            <p:cNvPr id="13" name="Rectangle 12"/>
            <p:cNvSpPr/>
            <p:nvPr/>
          </p:nvSpPr>
          <p:spPr>
            <a:xfrm>
              <a:off x="6504647" y="3212828"/>
              <a:ext cx="1859820" cy="2262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shm</a:t>
              </a:r>
              <a:endParaRPr lang="en-SG" dirty="0"/>
            </a:p>
          </p:txBody>
        </p:sp>
        <p:cxnSp>
          <p:nvCxnSpPr>
            <p:cNvPr id="14" name="Elbow Connector 13"/>
            <p:cNvCxnSpPr>
              <a:stCxn id="13" idx="3"/>
              <a:endCxn id="12" idx="3"/>
            </p:cNvCxnSpPr>
            <p:nvPr/>
          </p:nvCxnSpPr>
          <p:spPr>
            <a:xfrm flipH="1" flipV="1">
              <a:off x="8357724" y="1407341"/>
              <a:ext cx="6743" cy="1918631"/>
            </a:xfrm>
            <a:prstGeom prst="bentConnector3">
              <a:avLst>
                <a:gd name="adj1" fmla="val -3390182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2" y="2129465"/>
            <a:ext cx="6019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6497904" y="218485"/>
            <a:ext cx="1859820" cy="6368432"/>
            <a:chOff x="6497904" y="760651"/>
            <a:chExt cx="1859820" cy="54378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49790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35772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97904" y="454413"/>
            <a:ext cx="1859820" cy="16750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497904" y="2759531"/>
            <a:ext cx="1859820" cy="1189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6497904" y="1079020"/>
            <a:ext cx="1859820" cy="6566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</a:t>
            </a:r>
          </a:p>
          <a:p>
            <a:pPr algn="ctr"/>
            <a:r>
              <a:rPr lang="en-US" dirty="0" smtClean="0"/>
              <a:t>Id = 1234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6504647" y="3212828"/>
            <a:ext cx="1859820" cy="226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shm</a:t>
            </a:r>
            <a:endParaRPr lang="en-SG" dirty="0"/>
          </a:p>
        </p:txBody>
      </p:sp>
      <p:cxnSp>
        <p:nvCxnSpPr>
          <p:cNvPr id="14" name="Elbow Connector 13"/>
          <p:cNvCxnSpPr>
            <a:stCxn id="13" idx="3"/>
            <a:endCxn id="12" idx="3"/>
          </p:cNvCxnSpPr>
          <p:nvPr/>
        </p:nvCxnSpPr>
        <p:spPr>
          <a:xfrm flipH="1" flipV="1">
            <a:off x="8357724" y="1407341"/>
            <a:ext cx="6743" cy="1918631"/>
          </a:xfrm>
          <a:prstGeom prst="bentConnector3">
            <a:avLst>
              <a:gd name="adj1" fmla="val -339018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489812" y="1407342"/>
            <a:ext cx="1867912" cy="4361019"/>
            <a:chOff x="6489812" y="1407342"/>
            <a:chExt cx="1867912" cy="4361019"/>
          </a:xfrm>
        </p:grpSpPr>
        <p:sp>
          <p:nvSpPr>
            <p:cNvPr id="10" name="Rectangle 9"/>
            <p:cNvSpPr/>
            <p:nvPr/>
          </p:nvSpPr>
          <p:spPr>
            <a:xfrm>
              <a:off x="6497904" y="4578979"/>
              <a:ext cx="1859820" cy="11893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P</a:t>
              </a:r>
              <a:r>
                <a:rPr lang="en-US" baseline="-25000" dirty="0" smtClean="0"/>
                <a:t>1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89813" y="5056696"/>
              <a:ext cx="1859820" cy="2262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shm</a:t>
              </a:r>
              <a:endParaRPr lang="en-SG" dirty="0"/>
            </a:p>
          </p:txBody>
        </p:sp>
        <p:cxnSp>
          <p:nvCxnSpPr>
            <p:cNvPr id="16" name="Elbow Connector 15"/>
            <p:cNvCxnSpPr>
              <a:stCxn id="15" idx="1"/>
              <a:endCxn id="12" idx="1"/>
            </p:cNvCxnSpPr>
            <p:nvPr/>
          </p:nvCxnSpPr>
          <p:spPr>
            <a:xfrm rot="10800000" flipH="1">
              <a:off x="6489812" y="1407342"/>
              <a:ext cx="8091" cy="3762499"/>
            </a:xfrm>
            <a:prstGeom prst="bentConnector3">
              <a:avLst>
                <a:gd name="adj1" fmla="val -2825362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77" y="2453319"/>
            <a:ext cx="53911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6497904" y="218485"/>
            <a:ext cx="1859820" cy="6368432"/>
            <a:chOff x="6497904" y="760651"/>
            <a:chExt cx="1859820" cy="54378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49790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357724" y="760651"/>
              <a:ext cx="0" cy="5437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497904" y="454413"/>
            <a:ext cx="1859820" cy="16750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Space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497904" y="2759531"/>
            <a:ext cx="1859820" cy="11893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6497904" y="1079020"/>
            <a:ext cx="1859820" cy="6566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Mem</a:t>
            </a:r>
          </a:p>
          <a:p>
            <a:pPr algn="ctr"/>
            <a:r>
              <a:rPr lang="en-US" dirty="0" smtClean="0"/>
              <a:t>Id = 1234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6504647" y="3212828"/>
            <a:ext cx="1859820" cy="2262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shm</a:t>
            </a:r>
            <a:endParaRPr lang="en-SG" dirty="0"/>
          </a:p>
        </p:txBody>
      </p:sp>
      <p:cxnSp>
        <p:nvCxnSpPr>
          <p:cNvPr id="14" name="Elbow Connector 13"/>
          <p:cNvCxnSpPr>
            <a:stCxn id="13" idx="3"/>
            <a:endCxn id="12" idx="3"/>
          </p:cNvCxnSpPr>
          <p:nvPr/>
        </p:nvCxnSpPr>
        <p:spPr>
          <a:xfrm flipH="1" flipV="1">
            <a:off x="8357724" y="1407341"/>
            <a:ext cx="6743" cy="1918631"/>
          </a:xfrm>
          <a:prstGeom prst="bentConnector3">
            <a:avLst>
              <a:gd name="adj1" fmla="val -339018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489812" y="1407342"/>
            <a:ext cx="1867912" cy="4361019"/>
            <a:chOff x="6489812" y="1407342"/>
            <a:chExt cx="1867912" cy="4361019"/>
          </a:xfrm>
        </p:grpSpPr>
        <p:sp>
          <p:nvSpPr>
            <p:cNvPr id="10" name="Rectangle 9"/>
            <p:cNvSpPr/>
            <p:nvPr/>
          </p:nvSpPr>
          <p:spPr>
            <a:xfrm>
              <a:off x="6497904" y="4578979"/>
              <a:ext cx="1859820" cy="11893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 P</a:t>
              </a:r>
              <a:r>
                <a:rPr lang="en-US" baseline="-25000" dirty="0" smtClean="0"/>
                <a:t>1</a:t>
              </a:r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89813" y="5056696"/>
              <a:ext cx="1859820" cy="22628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shm</a:t>
              </a:r>
              <a:endParaRPr lang="en-SG" dirty="0"/>
            </a:p>
          </p:txBody>
        </p:sp>
        <p:cxnSp>
          <p:nvCxnSpPr>
            <p:cNvPr id="16" name="Elbow Connector 15"/>
            <p:cNvCxnSpPr>
              <a:stCxn id="15" idx="1"/>
              <a:endCxn id="12" idx="1"/>
            </p:cNvCxnSpPr>
            <p:nvPr/>
          </p:nvCxnSpPr>
          <p:spPr>
            <a:xfrm rot="10800000" flipH="1">
              <a:off x="6489812" y="1407342"/>
              <a:ext cx="8091" cy="3762499"/>
            </a:xfrm>
            <a:prstGeom prst="bentConnector3">
              <a:avLst>
                <a:gd name="adj1" fmla="val -2825362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2" y="1931762"/>
            <a:ext cx="5878021" cy="24874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5282" y="5098317"/>
            <a:ext cx="547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a. Expected output given </a:t>
            </a:r>
            <a:r>
              <a:rPr lang="en-US" sz="2400" b="1" i="1" dirty="0" smtClean="0"/>
              <a:t>n</a:t>
            </a:r>
            <a:r>
              <a:rPr lang="en-US" sz="2400" dirty="0" smtClean="0"/>
              <a:t> and </a:t>
            </a:r>
            <a:r>
              <a:rPr lang="en-US" sz="2400" b="1" i="1" dirty="0" err="1" smtClean="0"/>
              <a:t>nChild</a:t>
            </a:r>
            <a:r>
              <a:rPr lang="en-US" sz="2400" dirty="0" smtClean="0"/>
              <a:t>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8988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(Inter-Process Communication)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endParaRPr lang="en-US" dirty="0"/>
          </a:p>
          <a:p>
            <a:r>
              <a:rPr lang="en-US" dirty="0" smtClean="0"/>
              <a:t>Race Condition (Timing dependent bug due to sharing of a resource)</a:t>
            </a:r>
          </a:p>
          <a:p>
            <a:endParaRPr lang="en-US" dirty="0"/>
          </a:p>
          <a:p>
            <a:r>
              <a:rPr lang="en-US" dirty="0" smtClean="0"/>
              <a:t>Synchronization (mechanism / technique to resolve Race Condition)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64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</a:t>
            </a:r>
            <a:r>
              <a:rPr lang="en-US" dirty="0" err="1" smtClean="0">
                <a:latin typeface="Consolas" panose="020B0609020204030204" pitchFamily="49" charset="0"/>
              </a:rPr>
              <a:t>shm</a:t>
            </a:r>
            <a:r>
              <a:rPr lang="en-US" dirty="0" smtClean="0">
                <a:latin typeface="Consolas" panose="020B0609020204030204" pitchFamily="49" charset="0"/>
              </a:rPr>
              <a:t>[0]++</a:t>
            </a:r>
            <a:r>
              <a:rPr lang="en-US" dirty="0" smtClean="0"/>
              <a:t> performed?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74810" y="1980063"/>
            <a:ext cx="2348715" cy="186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74810" y="4108269"/>
            <a:ext cx="2348715" cy="1933996"/>
          </a:xfrm>
          <a:prstGeom prst="snip1Rect">
            <a:avLst>
              <a:gd name="adj" fmla="val 123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Context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SG" baseline="-25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37369" y="930877"/>
            <a:ext cx="1869261" cy="895438"/>
            <a:chOff x="3325826" y="930877"/>
            <a:chExt cx="1869261" cy="895438"/>
          </a:xfrm>
        </p:grpSpPr>
        <p:sp>
          <p:nvSpPr>
            <p:cNvPr id="18" name="Rectangle 17"/>
            <p:cNvSpPr/>
            <p:nvPr/>
          </p:nvSpPr>
          <p:spPr>
            <a:xfrm>
              <a:off x="3325826" y="930877"/>
              <a:ext cx="1859820" cy="8954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Shared Mem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33919" y="1365069"/>
              <a:ext cx="1861168" cy="30749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2">
                      <a:lumMod val="75000"/>
                    </a:schemeClr>
                  </a:solidFill>
                </a:rPr>
                <a:t>shm</a:t>
              </a:r>
              <a:r>
                <a:rPr lang="en-US" b="1" dirty="0" smtClean="0">
                  <a:solidFill>
                    <a:schemeClr val="bg2">
                      <a:lumMod val="75000"/>
                    </a:schemeClr>
                  </a:solidFill>
                </a:rPr>
                <a:t>[0]</a:t>
              </a:r>
              <a:endParaRPr lang="en-SG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74810" y="2497617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660066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err="1" smtClean="0"/>
              <a:t>shm</a:t>
            </a:r>
            <a:r>
              <a:rPr lang="en-US" dirty="0" smtClean="0"/>
              <a:t>[0] into $r1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773108" y="2861685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add</a:t>
            </a:r>
            <a:r>
              <a:rPr lang="en-US" dirty="0" smtClean="0"/>
              <a:t> one to $r1</a:t>
            </a:r>
            <a:endParaRPr lang="en-SG" dirty="0"/>
          </a:p>
        </p:txBody>
      </p:sp>
      <p:sp>
        <p:nvSpPr>
          <p:cNvPr id="22" name="Rounded Rectangle 21"/>
          <p:cNvSpPr/>
          <p:nvPr/>
        </p:nvSpPr>
        <p:spPr>
          <a:xfrm>
            <a:off x="773107" y="3225753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/>
              <a:t>$r1 </a:t>
            </a:r>
            <a:r>
              <a:rPr lang="en-US" dirty="0" smtClean="0"/>
              <a:t>into </a:t>
            </a:r>
            <a:r>
              <a:rPr lang="en-US" dirty="0" err="1" smtClean="0"/>
              <a:t>shm</a:t>
            </a:r>
            <a:r>
              <a:rPr lang="en-US" dirty="0" smtClean="0"/>
              <a:t>[0]</a:t>
            </a:r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773107" y="5061269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$r1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84732" y="1980063"/>
            <a:ext cx="2348715" cy="1860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1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5984732" y="4108269"/>
            <a:ext cx="2348715" cy="1933996"/>
          </a:xfrm>
          <a:prstGeom prst="snip1Rect">
            <a:avLst>
              <a:gd name="adj" fmla="val 123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Context P</a:t>
            </a:r>
            <a:r>
              <a:rPr lang="en-US" baseline="-25000" dirty="0" smtClean="0"/>
              <a:t>1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SG" baseline="-25000" dirty="0"/>
          </a:p>
        </p:txBody>
      </p:sp>
      <p:sp>
        <p:nvSpPr>
          <p:cNvPr id="26" name="Rounded Rectangle 25"/>
          <p:cNvSpPr/>
          <p:nvPr/>
        </p:nvSpPr>
        <p:spPr>
          <a:xfrm>
            <a:off x="5984732" y="2497617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660066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err="1" smtClean="0"/>
              <a:t>shm</a:t>
            </a:r>
            <a:r>
              <a:rPr lang="en-US" dirty="0" smtClean="0"/>
              <a:t>[0] into $r1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5983030" y="2861685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add</a:t>
            </a:r>
            <a:r>
              <a:rPr lang="en-US" dirty="0" smtClean="0"/>
              <a:t> one to $r1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5983029" y="3225753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/>
              <a:t>$r1 </a:t>
            </a:r>
            <a:r>
              <a:rPr lang="en-US" dirty="0" smtClean="0"/>
              <a:t>into </a:t>
            </a:r>
            <a:r>
              <a:rPr lang="en-US" dirty="0" err="1" smtClean="0"/>
              <a:t>shm</a:t>
            </a:r>
            <a:r>
              <a:rPr lang="en-US" dirty="0" smtClean="0"/>
              <a:t>[0]</a:t>
            </a:r>
            <a:endParaRPr lang="en-SG" dirty="0"/>
          </a:p>
        </p:txBody>
      </p:sp>
      <p:sp>
        <p:nvSpPr>
          <p:cNvPr id="29" name="Rounded Rectangle 28"/>
          <p:cNvSpPr/>
          <p:nvPr/>
        </p:nvSpPr>
        <p:spPr>
          <a:xfrm>
            <a:off x="5983029" y="5061269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$r1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is key…..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74810" y="1980063"/>
            <a:ext cx="2348715" cy="2892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37369" y="930877"/>
            <a:ext cx="1869261" cy="895438"/>
            <a:chOff x="3325826" y="930877"/>
            <a:chExt cx="1869261" cy="895438"/>
          </a:xfrm>
        </p:grpSpPr>
        <p:sp>
          <p:nvSpPr>
            <p:cNvPr id="18" name="Rectangle 17"/>
            <p:cNvSpPr/>
            <p:nvPr/>
          </p:nvSpPr>
          <p:spPr>
            <a:xfrm>
              <a:off x="3325826" y="930877"/>
              <a:ext cx="1859820" cy="8954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Shared Mem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33919" y="1365069"/>
              <a:ext cx="1861168" cy="30749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2">
                      <a:lumMod val="75000"/>
                    </a:schemeClr>
                  </a:solidFill>
                </a:rPr>
                <a:t>shm</a:t>
              </a:r>
              <a:r>
                <a:rPr lang="en-US" b="1" dirty="0" smtClean="0">
                  <a:solidFill>
                    <a:schemeClr val="bg2">
                      <a:lumMod val="75000"/>
                    </a:schemeClr>
                  </a:solidFill>
                </a:rPr>
                <a:t>[0]</a:t>
              </a:r>
              <a:endParaRPr lang="en-SG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74810" y="2497617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660066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err="1" smtClean="0"/>
              <a:t>shm</a:t>
            </a:r>
            <a:r>
              <a:rPr lang="en-US" dirty="0" smtClean="0"/>
              <a:t>[0] into $r1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773108" y="2861685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add</a:t>
            </a:r>
            <a:r>
              <a:rPr lang="en-US" dirty="0" smtClean="0"/>
              <a:t> one to $r1</a:t>
            </a:r>
            <a:endParaRPr lang="en-SG" dirty="0"/>
          </a:p>
        </p:txBody>
      </p:sp>
      <p:sp>
        <p:nvSpPr>
          <p:cNvPr id="22" name="Rounded Rectangle 21"/>
          <p:cNvSpPr/>
          <p:nvPr/>
        </p:nvSpPr>
        <p:spPr>
          <a:xfrm>
            <a:off x="773107" y="3225753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/>
              <a:t>$r1 </a:t>
            </a:r>
            <a:r>
              <a:rPr lang="en-US" dirty="0" smtClean="0"/>
              <a:t>into </a:t>
            </a:r>
            <a:r>
              <a:rPr lang="en-US" dirty="0" err="1" smtClean="0"/>
              <a:t>shm</a:t>
            </a:r>
            <a:r>
              <a:rPr lang="en-US" dirty="0" smtClean="0"/>
              <a:t>[0]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5984732" y="1980063"/>
            <a:ext cx="2348715" cy="28922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1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26" name="Rounded Rectangle 25"/>
          <p:cNvSpPr/>
          <p:nvPr/>
        </p:nvSpPr>
        <p:spPr>
          <a:xfrm>
            <a:off x="5984732" y="3579667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660066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err="1" smtClean="0"/>
              <a:t>shm</a:t>
            </a:r>
            <a:r>
              <a:rPr lang="en-US" dirty="0" smtClean="0"/>
              <a:t>[0] into $r1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5983030" y="3943735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add</a:t>
            </a:r>
            <a:r>
              <a:rPr lang="en-US" dirty="0" smtClean="0"/>
              <a:t> one to $r1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5983029" y="4307803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/>
              <a:t>$r1 </a:t>
            </a:r>
            <a:r>
              <a:rPr lang="en-US" dirty="0" smtClean="0"/>
              <a:t>into </a:t>
            </a:r>
            <a:r>
              <a:rPr lang="en-US" dirty="0" err="1" smtClean="0"/>
              <a:t>shm</a:t>
            </a:r>
            <a:r>
              <a:rPr lang="en-US" dirty="0" smtClean="0"/>
              <a:t>[0]</a:t>
            </a:r>
            <a:endParaRPr lang="en-SG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74810" y="5086438"/>
            <a:ext cx="2348715" cy="955827"/>
          </a:xfrm>
          <a:prstGeom prst="snip1Rect">
            <a:avLst>
              <a:gd name="adj" fmla="val 123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Context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773107" y="5520629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$r1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5984732" y="5086438"/>
            <a:ext cx="2348715" cy="955827"/>
          </a:xfrm>
          <a:prstGeom prst="snip1Rect">
            <a:avLst>
              <a:gd name="adj" fmla="val 123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Context P</a:t>
            </a:r>
            <a:r>
              <a:rPr lang="en-US" baseline="-25000" dirty="0" smtClean="0"/>
              <a:t>1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 smtClean="0"/>
          </a:p>
          <a:p>
            <a:pPr algn="ctr"/>
            <a:endParaRPr lang="en-SG" baseline="-25000" dirty="0"/>
          </a:p>
        </p:txBody>
      </p:sp>
      <p:sp>
        <p:nvSpPr>
          <p:cNvPr id="29" name="Rounded Rectangle 28"/>
          <p:cNvSpPr/>
          <p:nvPr/>
        </p:nvSpPr>
        <p:spPr>
          <a:xfrm>
            <a:off x="5983029" y="5520629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$r1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10754" y="1980063"/>
            <a:ext cx="890124" cy="2892236"/>
            <a:chOff x="-61346" y="1980063"/>
            <a:chExt cx="890124" cy="289223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64142" y="1980063"/>
              <a:ext cx="16184" cy="28922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61346" y="3272292"/>
              <a:ext cx="8901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Time</a:t>
              </a:r>
              <a:endParaRPr lang="en-S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7655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is key…..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74810" y="1980063"/>
            <a:ext cx="2348715" cy="2892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37369" y="930877"/>
            <a:ext cx="1869261" cy="895438"/>
            <a:chOff x="3325826" y="930877"/>
            <a:chExt cx="1869261" cy="895438"/>
          </a:xfrm>
        </p:grpSpPr>
        <p:sp>
          <p:nvSpPr>
            <p:cNvPr id="18" name="Rectangle 17"/>
            <p:cNvSpPr/>
            <p:nvPr/>
          </p:nvSpPr>
          <p:spPr>
            <a:xfrm>
              <a:off x="3325826" y="930877"/>
              <a:ext cx="1859820" cy="89543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Shared Mem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33919" y="1365069"/>
              <a:ext cx="1861168" cy="30749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2">
                      <a:lumMod val="75000"/>
                    </a:schemeClr>
                  </a:solidFill>
                </a:rPr>
                <a:t>shm</a:t>
              </a:r>
              <a:r>
                <a:rPr lang="en-US" b="1" dirty="0" smtClean="0">
                  <a:solidFill>
                    <a:schemeClr val="bg2">
                      <a:lumMod val="75000"/>
                    </a:schemeClr>
                  </a:solidFill>
                </a:rPr>
                <a:t>[0]</a:t>
              </a:r>
              <a:endParaRPr lang="en-SG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74810" y="2497617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660066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err="1" smtClean="0"/>
              <a:t>shm</a:t>
            </a:r>
            <a:r>
              <a:rPr lang="en-US" dirty="0" smtClean="0"/>
              <a:t>[0] into $r1</a:t>
            </a:r>
            <a:endParaRPr lang="en-SG" dirty="0"/>
          </a:p>
        </p:txBody>
      </p:sp>
      <p:sp>
        <p:nvSpPr>
          <p:cNvPr id="21" name="Rounded Rectangle 20"/>
          <p:cNvSpPr/>
          <p:nvPr/>
        </p:nvSpPr>
        <p:spPr>
          <a:xfrm>
            <a:off x="773108" y="2861685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add</a:t>
            </a:r>
            <a:r>
              <a:rPr lang="en-US" dirty="0" smtClean="0"/>
              <a:t> one to $r1</a:t>
            </a:r>
            <a:endParaRPr lang="en-SG" dirty="0"/>
          </a:p>
        </p:txBody>
      </p:sp>
      <p:sp>
        <p:nvSpPr>
          <p:cNvPr id="22" name="Rounded Rectangle 21"/>
          <p:cNvSpPr/>
          <p:nvPr/>
        </p:nvSpPr>
        <p:spPr>
          <a:xfrm>
            <a:off x="753519" y="4064357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/>
              <a:t>$r1 </a:t>
            </a:r>
            <a:r>
              <a:rPr lang="en-US" dirty="0" smtClean="0"/>
              <a:t>into </a:t>
            </a:r>
            <a:r>
              <a:rPr lang="en-US" dirty="0" err="1" smtClean="0"/>
              <a:t>shm</a:t>
            </a:r>
            <a:r>
              <a:rPr lang="en-US" dirty="0" smtClean="0"/>
              <a:t>[0]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5984732" y="1980063"/>
            <a:ext cx="2348715" cy="28922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1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26" name="Rounded Rectangle 25"/>
          <p:cNvSpPr/>
          <p:nvPr/>
        </p:nvSpPr>
        <p:spPr>
          <a:xfrm>
            <a:off x="5984731" y="3237108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660066"/>
                </a:solidFill>
              </a:rPr>
              <a:t>load</a:t>
            </a:r>
            <a:r>
              <a:rPr lang="en-US" dirty="0" smtClean="0"/>
              <a:t> </a:t>
            </a:r>
            <a:r>
              <a:rPr lang="en-US" dirty="0" err="1" smtClean="0"/>
              <a:t>shm</a:t>
            </a:r>
            <a:r>
              <a:rPr lang="en-US" dirty="0" smtClean="0"/>
              <a:t>[0] into $r1</a:t>
            </a:r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5983029" y="3601176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add</a:t>
            </a:r>
            <a:r>
              <a:rPr lang="en-US" dirty="0" smtClean="0"/>
              <a:t> one to $r1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5983029" y="4439339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660066"/>
                </a:solidFill>
              </a:rPr>
              <a:t>store</a:t>
            </a:r>
            <a:r>
              <a:rPr lang="en-US" dirty="0" smtClean="0"/>
              <a:t> </a:t>
            </a:r>
            <a:r>
              <a:rPr lang="en-US" dirty="0"/>
              <a:t>$r1 </a:t>
            </a:r>
            <a:r>
              <a:rPr lang="en-US" dirty="0" smtClean="0"/>
              <a:t>into </a:t>
            </a:r>
            <a:r>
              <a:rPr lang="en-US" dirty="0" err="1" smtClean="0"/>
              <a:t>shm</a:t>
            </a:r>
            <a:r>
              <a:rPr lang="en-US" dirty="0" smtClean="0"/>
              <a:t>[0]</a:t>
            </a:r>
            <a:endParaRPr lang="en-SG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774810" y="5086438"/>
            <a:ext cx="2348715" cy="955827"/>
          </a:xfrm>
          <a:prstGeom prst="snip1Rect">
            <a:avLst>
              <a:gd name="adj" fmla="val 123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Context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</p:txBody>
      </p:sp>
      <p:sp>
        <p:nvSpPr>
          <p:cNvPr id="23" name="Rounded Rectangle 22"/>
          <p:cNvSpPr/>
          <p:nvPr/>
        </p:nvSpPr>
        <p:spPr>
          <a:xfrm>
            <a:off x="773107" y="5520629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$r1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Snip Single Corner Rectangle 24"/>
          <p:cNvSpPr/>
          <p:nvPr/>
        </p:nvSpPr>
        <p:spPr>
          <a:xfrm>
            <a:off x="5984732" y="5086438"/>
            <a:ext cx="2348715" cy="955827"/>
          </a:xfrm>
          <a:prstGeom prst="snip1Rect">
            <a:avLst>
              <a:gd name="adj" fmla="val 123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Context P</a:t>
            </a:r>
            <a:r>
              <a:rPr lang="en-US" baseline="-25000" dirty="0" smtClean="0"/>
              <a:t>1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baseline="-25000" dirty="0" smtClean="0"/>
          </a:p>
          <a:p>
            <a:pPr algn="ctr"/>
            <a:endParaRPr lang="en-SG" baseline="-25000" dirty="0"/>
          </a:p>
        </p:txBody>
      </p:sp>
      <p:sp>
        <p:nvSpPr>
          <p:cNvPr id="29" name="Rounded Rectangle 28"/>
          <p:cNvSpPr/>
          <p:nvPr/>
        </p:nvSpPr>
        <p:spPr>
          <a:xfrm>
            <a:off x="5983029" y="5520629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$r1</a:t>
            </a:r>
            <a:endParaRPr lang="en-SG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10754" y="1980063"/>
            <a:ext cx="890124" cy="2892236"/>
            <a:chOff x="-61346" y="1980063"/>
            <a:chExt cx="890124" cy="289223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64142" y="1980063"/>
              <a:ext cx="16184" cy="28922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-61346" y="3272292"/>
              <a:ext cx="89012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Time</a:t>
              </a:r>
              <a:endParaRPr lang="en-SG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4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4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60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Hey, take turn!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774810" y="1980063"/>
            <a:ext cx="2348715" cy="36762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 smtClean="0"/>
              <a:t>0</a:t>
            </a:r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37369" y="930877"/>
            <a:ext cx="1869261" cy="1253973"/>
            <a:chOff x="3325826" y="930877"/>
            <a:chExt cx="1869261" cy="1253973"/>
          </a:xfrm>
        </p:grpSpPr>
        <p:sp>
          <p:nvSpPr>
            <p:cNvPr id="18" name="Rectangle 17"/>
            <p:cNvSpPr/>
            <p:nvPr/>
          </p:nvSpPr>
          <p:spPr>
            <a:xfrm>
              <a:off x="3325826" y="930877"/>
              <a:ext cx="1859820" cy="12539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Shared Mem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33919" y="1365069"/>
              <a:ext cx="1861168" cy="30749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bg2">
                      <a:lumMod val="75000"/>
                    </a:schemeClr>
                  </a:solidFill>
                </a:rPr>
                <a:t>shm</a:t>
              </a:r>
              <a:r>
                <a:rPr lang="en-US" b="1" dirty="0" smtClean="0">
                  <a:solidFill>
                    <a:schemeClr val="bg2">
                      <a:lumMod val="75000"/>
                    </a:schemeClr>
                  </a:solidFill>
                </a:rPr>
                <a:t>[0]</a:t>
              </a:r>
              <a:endParaRPr lang="en-SG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774810" y="2497617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pOrder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3106" y="2956090"/>
            <a:ext cx="2350417" cy="6715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while (</a:t>
            </a:r>
            <a:r>
              <a:rPr lang="en-US" sz="1600" dirty="0" err="1" smtClean="0">
                <a:solidFill>
                  <a:schemeClr val="tx1"/>
                </a:solidFill>
              </a:rPr>
              <a:t>pOrder</a:t>
            </a:r>
            <a:r>
              <a:rPr lang="en-US" sz="1600" dirty="0" smtClean="0">
                <a:solidFill>
                  <a:schemeClr val="tx1"/>
                </a:solidFill>
              </a:rPr>
              <a:t> != </a:t>
            </a:r>
            <a:r>
              <a:rPr lang="en-US" sz="1600" dirty="0" err="1" smtClean="0">
                <a:solidFill>
                  <a:schemeClr val="tx1"/>
                </a:solidFill>
              </a:rPr>
              <a:t>shm</a:t>
            </a:r>
            <a:r>
              <a:rPr lang="en-US" sz="1600" dirty="0" smtClean="0">
                <a:solidFill>
                  <a:schemeClr val="tx1"/>
                </a:solidFill>
              </a:rPr>
              <a:t>[0]);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73108" y="3867515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shm</a:t>
            </a:r>
            <a:r>
              <a:rPr lang="en-US" dirty="0" smtClean="0">
                <a:solidFill>
                  <a:schemeClr val="tx1"/>
                </a:solidFill>
              </a:rPr>
              <a:t>[1]++   // n times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36021" y="1672566"/>
            <a:ext cx="1861168" cy="3074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</a:rPr>
              <a:t>shm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[1]</a:t>
            </a:r>
            <a:endParaRPr lang="en-SG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3107" y="4414872"/>
            <a:ext cx="2350417" cy="3074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shm</a:t>
            </a:r>
            <a:r>
              <a:rPr lang="en-US" b="1" dirty="0" smtClean="0">
                <a:solidFill>
                  <a:schemeClr val="tx1"/>
                </a:solidFill>
              </a:rPr>
              <a:t>[0]</a:t>
            </a:r>
            <a:r>
              <a:rPr lang="en-US" dirty="0" smtClean="0">
                <a:solidFill>
                  <a:schemeClr val="tx1"/>
                </a:solidFill>
              </a:rPr>
              <a:t>++   </a:t>
            </a:r>
            <a:r>
              <a:rPr lang="en-US" dirty="0" smtClean="0">
                <a:solidFill>
                  <a:schemeClr val="tx1"/>
                </a:solidFill>
              </a:rPr>
              <a:t>//next!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1389" y="1980063"/>
            <a:ext cx="2348715" cy="3676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P</a:t>
            </a:r>
            <a:r>
              <a:rPr lang="en-US" baseline="-25000" dirty="0"/>
              <a:t>1</a:t>
            </a:r>
            <a:endParaRPr lang="en-US" baseline="-25000" dirty="0" smtClean="0"/>
          </a:p>
          <a:p>
            <a:pPr algn="ctr"/>
            <a:endParaRPr lang="en-US" baseline="-25000" dirty="0"/>
          </a:p>
          <a:p>
            <a:pPr algn="ctr"/>
            <a:endParaRPr lang="en-US" baseline="-25000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011389" y="2497617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pOrder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009685" y="2956090"/>
            <a:ext cx="2350417" cy="6715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while (</a:t>
            </a:r>
            <a:r>
              <a:rPr lang="en-US" sz="1600" dirty="0" err="1" smtClean="0">
                <a:solidFill>
                  <a:schemeClr val="tx1"/>
                </a:solidFill>
              </a:rPr>
              <a:t>pOrder</a:t>
            </a:r>
            <a:r>
              <a:rPr lang="en-US" sz="1600" dirty="0" smtClean="0">
                <a:solidFill>
                  <a:schemeClr val="tx1"/>
                </a:solidFill>
              </a:rPr>
              <a:t> != </a:t>
            </a:r>
            <a:r>
              <a:rPr lang="en-US" sz="1600" dirty="0" err="1" smtClean="0">
                <a:solidFill>
                  <a:schemeClr val="tx1"/>
                </a:solidFill>
              </a:rPr>
              <a:t>shm</a:t>
            </a:r>
            <a:r>
              <a:rPr lang="en-US" sz="1600" dirty="0" smtClean="0">
                <a:solidFill>
                  <a:schemeClr val="tx1"/>
                </a:solidFill>
              </a:rPr>
              <a:t>[0]);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009687" y="3867515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shm</a:t>
            </a:r>
            <a:r>
              <a:rPr lang="en-US" dirty="0" smtClean="0">
                <a:solidFill>
                  <a:schemeClr val="tx1"/>
                </a:solidFill>
              </a:rPr>
              <a:t>[1]++   // n times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009686" y="4414872"/>
            <a:ext cx="2350417" cy="3074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shm</a:t>
            </a:r>
            <a:r>
              <a:rPr lang="en-US" b="1" dirty="0">
                <a:solidFill>
                  <a:schemeClr val="tx1"/>
                </a:solidFill>
              </a:rPr>
              <a:t>[0]</a:t>
            </a:r>
            <a:r>
              <a:rPr lang="en-US" dirty="0">
                <a:solidFill>
                  <a:schemeClr val="tx1"/>
                </a:solidFill>
              </a:rPr>
              <a:t>++ //</a:t>
            </a:r>
            <a:r>
              <a:rPr lang="en-US" dirty="0" smtClean="0">
                <a:solidFill>
                  <a:schemeClr val="tx1"/>
                </a:solidFill>
              </a:rPr>
              <a:t>next! 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4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16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MLFQ: Rules?</a:t>
            </a:r>
            <a:endParaRPr lang="en-SG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584334" y="1217424"/>
            <a:ext cx="7459150" cy="433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07F09"/>
              </a:buClr>
            </a:pPr>
            <a:r>
              <a:rPr lang="en-US" sz="2400" b="1" kern="0" dirty="0">
                <a:solidFill>
                  <a:prstClr val="black"/>
                </a:solidFill>
              </a:rPr>
              <a:t>Basic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If Priority(A) &gt; Priority(B)  </a:t>
            </a:r>
            <a:r>
              <a:rPr lang="en-US" sz="24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</a:t>
            </a:r>
            <a:endParaRPr lang="en-US" sz="2400" kern="0" dirty="0">
              <a:solidFill>
                <a:prstClr val="black"/>
              </a:solidFill>
              <a:cs typeface="Arial" charset="0"/>
            </a:endParaRP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If Priority(A) == Priority(B) </a:t>
            </a:r>
            <a:r>
              <a:rPr lang="en-US" sz="24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endParaRPr lang="en-US" sz="2400" kern="0" dirty="0">
              <a:solidFill>
                <a:prstClr val="black"/>
              </a:solidFill>
              <a:cs typeface="Arial" charset="0"/>
            </a:endParaRPr>
          </a:p>
          <a:p>
            <a:pPr marL="398859" indent="-385763">
              <a:buClr>
                <a:srgbClr val="F07F09"/>
              </a:buClr>
            </a:pPr>
            <a:r>
              <a:rPr lang="en-US" sz="2400" b="1" kern="0" dirty="0">
                <a:solidFill>
                  <a:prstClr val="black"/>
                </a:solidFill>
              </a:rPr>
              <a:t>Priority Setting/Changing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2400" kern="0" dirty="0">
                <a:solidFill>
                  <a:prstClr val="black"/>
                </a:solidFill>
                <a:cs typeface="Arial" charset="0"/>
              </a:rPr>
              <a:t>New job </a:t>
            </a:r>
            <a:r>
              <a:rPr lang="en-US" sz="24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24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fully utilized its time slice  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24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give up / blocks </a:t>
            </a:r>
            <a:endParaRPr lang="en-US" sz="2400" kern="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908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Q1. </a:t>
            </a:r>
            <a:r>
              <a:rPr lang="en-US" sz="3000" dirty="0"/>
              <a:t>MLFQ: </a:t>
            </a:r>
            <a:r>
              <a:rPr lang="en-US" sz="3000" b="1" dirty="0"/>
              <a:t>Change of Heart</a:t>
            </a:r>
            <a:endParaRPr lang="en-SG" sz="3000" b="1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963893" y="3321433"/>
            <a:ext cx="9970" cy="18130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963893" y="5134498"/>
            <a:ext cx="492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73863" y="3982000"/>
            <a:ext cx="455091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945901" y="4563281"/>
            <a:ext cx="45788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908586" y="5001744"/>
            <a:ext cx="500715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67932" y="3052482"/>
            <a:ext cx="728341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Queues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0255" y="3496393"/>
            <a:ext cx="353239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323232"/>
                </a:solidFill>
              </a:rPr>
              <a:t>Q2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 rot="10717972" flipV="1">
            <a:off x="442632" y="4158642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C00000"/>
                </a:solidFill>
              </a:rPr>
              <a:t>Q1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 rot="10717972" flipV="1">
            <a:off x="449512" y="4715647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06600"/>
                </a:solidFill>
              </a:rPr>
              <a:t>Q0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27713" y="708808"/>
            <a:ext cx="4509404" cy="2537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Basic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&gt;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runs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==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and B runs in RR</a:t>
            </a:r>
          </a:p>
          <a:p>
            <a:pPr marL="258365" lvl="1" indent="0">
              <a:buClr>
                <a:srgbClr val="9F2936"/>
              </a:buClr>
              <a:buNone/>
            </a:pPr>
            <a:endParaRPr lang="en-US" sz="1500" kern="0" dirty="0">
              <a:solidFill>
                <a:prstClr val="black"/>
              </a:solidFill>
              <a:cs typeface="Arial" charset="0"/>
            </a:endParaRPr>
          </a:p>
          <a:p>
            <a:pPr marL="398859" indent="-385763"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Priority Setting/Changing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New job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Highest priority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fully utilized its time slice  priority reduced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give up / blocks  priority retained</a:t>
            </a:r>
            <a:endParaRPr lang="en-US" sz="1500" kern="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91"/>
            <a:ext cx="7886700" cy="7908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Q1. </a:t>
            </a:r>
            <a:r>
              <a:rPr lang="en-US" sz="3000" dirty="0"/>
              <a:t>MLFQ: </a:t>
            </a:r>
            <a:r>
              <a:rPr lang="en-US" sz="3000" b="1" dirty="0"/>
              <a:t>Gaming the system</a:t>
            </a:r>
            <a:endParaRPr lang="en-SG" sz="30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27713" y="708808"/>
            <a:ext cx="4509404" cy="2537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Basic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&gt;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runs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==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and B runs in RR</a:t>
            </a:r>
          </a:p>
          <a:p>
            <a:pPr marL="258365" lvl="1" indent="0">
              <a:buClr>
                <a:srgbClr val="9F2936"/>
              </a:buClr>
              <a:buNone/>
            </a:pPr>
            <a:endParaRPr lang="en-US" sz="1500" kern="0" dirty="0">
              <a:solidFill>
                <a:prstClr val="black"/>
              </a:solidFill>
              <a:cs typeface="Arial" charset="0"/>
            </a:endParaRPr>
          </a:p>
          <a:p>
            <a:pPr marL="398859" indent="-385763"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Priority Setting/Changing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New job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Highest priority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fully utilized its time slice  priority reduced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give up / blocks  priority retained</a:t>
            </a:r>
            <a:endParaRPr lang="en-US" sz="1500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 flipH="1">
            <a:off x="963893" y="3321433"/>
            <a:ext cx="9970" cy="18130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963893" y="5134498"/>
            <a:ext cx="492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73863" y="3982000"/>
            <a:ext cx="455091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45901" y="4563281"/>
            <a:ext cx="45788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908586" y="5001744"/>
            <a:ext cx="500715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67932" y="3052482"/>
            <a:ext cx="728341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Queues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00255" y="3496393"/>
            <a:ext cx="353239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323232"/>
                </a:solidFill>
              </a:rPr>
              <a:t>Q2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 rot="10717972" flipV="1">
            <a:off x="442632" y="4158642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C00000"/>
                </a:solidFill>
              </a:rPr>
              <a:t>Q1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 rot="10717972" flipV="1">
            <a:off x="449512" y="4715647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06600"/>
                </a:solidFill>
              </a:rPr>
              <a:t>Q0</a:t>
            </a:r>
          </a:p>
        </p:txBody>
      </p:sp>
    </p:spTree>
    <p:extLst>
      <p:ext uri="{BB962C8B-B14F-4D97-AF65-F5344CB8AC3E}">
        <p14:creationId xmlns:p14="http://schemas.microsoft.com/office/powerpoint/2010/main" val="27738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91"/>
            <a:ext cx="7886700" cy="7908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Q1. </a:t>
            </a:r>
            <a:r>
              <a:rPr lang="en-US" sz="3000" dirty="0"/>
              <a:t>MLFQ: </a:t>
            </a:r>
            <a:r>
              <a:rPr lang="en-US" sz="3000" b="1" dirty="0"/>
              <a:t>Accounting Matters!</a:t>
            </a:r>
            <a:endParaRPr lang="en-SG" sz="30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27713" y="708808"/>
            <a:ext cx="4509404" cy="2537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Basic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&gt;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runs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==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and B runs in RR</a:t>
            </a:r>
          </a:p>
          <a:p>
            <a:pPr marL="258365" lvl="1" indent="0">
              <a:buClr>
                <a:srgbClr val="9F2936"/>
              </a:buClr>
              <a:buNone/>
            </a:pPr>
            <a:endParaRPr lang="en-US" sz="1500" kern="0" dirty="0">
              <a:solidFill>
                <a:prstClr val="black"/>
              </a:solidFill>
              <a:cs typeface="Arial" charset="0"/>
            </a:endParaRPr>
          </a:p>
          <a:p>
            <a:pPr marL="398859" indent="-385763"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Priority Setting/Changing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New job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Highest priority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fully utilized its time slice  priority reduced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give up / blocks  priority retained</a:t>
            </a:r>
            <a:endParaRPr lang="en-US" sz="1500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 flipH="1">
            <a:off x="963893" y="3321433"/>
            <a:ext cx="9970" cy="18130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963893" y="5134498"/>
            <a:ext cx="492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73863" y="3982000"/>
            <a:ext cx="455091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45901" y="4563281"/>
            <a:ext cx="45788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908586" y="5001744"/>
            <a:ext cx="500715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67932" y="3052482"/>
            <a:ext cx="728341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Queues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00255" y="3496393"/>
            <a:ext cx="353239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323232"/>
                </a:solidFill>
              </a:rPr>
              <a:t>Q2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 rot="10717972" flipV="1">
            <a:off x="442632" y="4158642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C00000"/>
                </a:solidFill>
              </a:rPr>
              <a:t>Q1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 rot="10717972" flipV="1">
            <a:off x="449512" y="4715647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06600"/>
                </a:solidFill>
              </a:rPr>
              <a:t>Q0</a:t>
            </a:r>
          </a:p>
        </p:txBody>
      </p:sp>
    </p:spTree>
    <p:extLst>
      <p:ext uri="{BB962C8B-B14F-4D97-AF65-F5344CB8AC3E}">
        <p14:creationId xmlns:p14="http://schemas.microsoft.com/office/powerpoint/2010/main" val="7531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891"/>
            <a:ext cx="7886700" cy="79083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Q1. </a:t>
            </a:r>
            <a:r>
              <a:rPr lang="en-US" sz="3000" dirty="0"/>
              <a:t>MLFQ: </a:t>
            </a:r>
            <a:r>
              <a:rPr lang="en-US" sz="3000" b="1" dirty="0"/>
              <a:t>Timely Boost</a:t>
            </a:r>
            <a:endParaRPr lang="en-SG" sz="3000" b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27713" y="708808"/>
            <a:ext cx="4509404" cy="2537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Basic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&gt;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runs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If Priority(A) == Priority(B)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A and B runs in RR</a:t>
            </a:r>
          </a:p>
          <a:p>
            <a:pPr marL="258365" lvl="1" indent="0">
              <a:buClr>
                <a:srgbClr val="9F2936"/>
              </a:buClr>
              <a:buNone/>
            </a:pPr>
            <a:endParaRPr lang="en-US" sz="1500" kern="0" dirty="0">
              <a:solidFill>
                <a:prstClr val="black"/>
              </a:solidFill>
              <a:cs typeface="Arial" charset="0"/>
            </a:endParaRPr>
          </a:p>
          <a:p>
            <a:pPr marL="398859" indent="-385763">
              <a:buClr>
                <a:srgbClr val="F07F09"/>
              </a:buClr>
            </a:pPr>
            <a:r>
              <a:rPr lang="en-US" sz="1500" b="1" kern="0" dirty="0">
                <a:solidFill>
                  <a:prstClr val="black"/>
                </a:solidFill>
              </a:rPr>
              <a:t>Priority Setting/Changing rules: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</a:rPr>
              <a:t>New job </a:t>
            </a: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 Highest priority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fully utilized its time slice  priority reduced</a:t>
            </a:r>
          </a:p>
          <a:p>
            <a:pPr marL="644128" lvl="1" indent="-385763">
              <a:buClr>
                <a:srgbClr val="9F2936"/>
              </a:buClr>
              <a:buFont typeface="+mj-lt"/>
              <a:buAutoNum type="arabicPeriod"/>
            </a:pPr>
            <a:r>
              <a:rPr lang="en-US" sz="1500" kern="0" dirty="0">
                <a:solidFill>
                  <a:prstClr val="black"/>
                </a:solidFill>
                <a:cs typeface="Arial" charset="0"/>
                <a:sym typeface="Wingdings" panose="05000000000000000000" pitchFamily="2" charset="2"/>
              </a:rPr>
              <a:t>If a job give up / blocks  priority retained</a:t>
            </a:r>
            <a:endParaRPr lang="en-US" sz="1500" kern="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 flipH="1">
            <a:off x="963893" y="3321433"/>
            <a:ext cx="9970" cy="18130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963893" y="5134498"/>
            <a:ext cx="492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73863" y="3982000"/>
            <a:ext cx="455091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45901" y="4563281"/>
            <a:ext cx="45788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G" sz="135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908586" y="5001744"/>
            <a:ext cx="500715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67932" y="3052482"/>
            <a:ext cx="728341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dirty="0">
                <a:solidFill>
                  <a:prstClr val="black"/>
                </a:solidFill>
              </a:rPr>
              <a:t>Queues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00255" y="3496393"/>
            <a:ext cx="353239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323232"/>
                </a:solidFill>
              </a:rPr>
              <a:t>Q2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 rot="10717972" flipV="1">
            <a:off x="442632" y="4158642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C00000"/>
                </a:solidFill>
              </a:rPr>
              <a:t>Q1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 rot="10717972" flipV="1">
            <a:off x="449512" y="4715647"/>
            <a:ext cx="499063" cy="26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0611" tIns="30305" rIns="60611" bIns="30305">
            <a:spAutoFit/>
          </a:bodyPr>
          <a:lstStyle>
            <a:lvl1pPr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404813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8038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212850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616075" defTabSz="9048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0732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5304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9876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444875" defTabSz="9048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006600"/>
                </a:solidFill>
              </a:rPr>
              <a:t>Q0</a:t>
            </a:r>
          </a:p>
        </p:txBody>
      </p:sp>
    </p:spTree>
    <p:extLst>
      <p:ext uri="{BB962C8B-B14F-4D97-AF65-F5344CB8AC3E}">
        <p14:creationId xmlns:p14="http://schemas.microsoft.com/office/powerpoint/2010/main" val="404618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4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4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946</Words>
  <Application>Microsoft Office PowerPoint</Application>
  <PresentationFormat>On-screen Show (4:3)</PresentationFormat>
  <Paragraphs>353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Welcome!</vt:lpstr>
      <vt:lpstr>Topic Summary</vt:lpstr>
      <vt:lpstr>Tutorial 4</vt:lpstr>
      <vt:lpstr>MLFQ: Rules?</vt:lpstr>
      <vt:lpstr>Q1. MLFQ: Change of Heart</vt:lpstr>
      <vt:lpstr>Q1. MLFQ: Gaming the system</vt:lpstr>
      <vt:lpstr>Q1. MLFQ: Accounting Matters!</vt:lpstr>
      <vt:lpstr>Q1. MLFQ: Timely Boost</vt:lpstr>
      <vt:lpstr>Tutorial 4</vt:lpstr>
      <vt:lpstr>a. When does FCFS (FIFO) scheduling result in the shortest possible average response time?</vt:lpstr>
      <vt:lpstr>b. When does RR behave the same as FCFS (FIFO)?</vt:lpstr>
      <vt:lpstr>c. When does RR behave poorly w.r.t FCFS (FIFO)?</vt:lpstr>
      <vt:lpstr>d. Reducing TQ for RR help its performance w.r.t FCFS (FIFO)?</vt:lpstr>
      <vt:lpstr>e. CPU Intensive Job should be given higher priority for I/O? Why?</vt:lpstr>
      <vt:lpstr>Tutorial 4</vt:lpstr>
      <vt:lpstr>Code Walkthrough</vt:lpstr>
      <vt:lpstr>Code Walkthrough</vt:lpstr>
      <vt:lpstr>Code Walkthrough</vt:lpstr>
      <vt:lpstr>Code Walkthrough</vt:lpstr>
      <vt:lpstr>How is shm[0]++ performed?</vt:lpstr>
      <vt:lpstr>Timing is key…..</vt:lpstr>
      <vt:lpstr>Timing is key…..</vt:lpstr>
      <vt:lpstr>Tutorial 4</vt:lpstr>
      <vt:lpstr>Hey, take turn!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yuenjien soo</dc:creator>
  <cp:lastModifiedBy>Soo Yuen Jien</cp:lastModifiedBy>
  <cp:revision>46</cp:revision>
  <dcterms:created xsi:type="dcterms:W3CDTF">2015-08-24T14:25:17Z</dcterms:created>
  <dcterms:modified xsi:type="dcterms:W3CDTF">2021-02-15T01:16:03Z</dcterms:modified>
</cp:coreProperties>
</file>