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Lst>
  <p:sldSz cx="18288000" cy="10287000"/>
  <p:notesSz cx="6858000" cy="9144000"/>
  <p:embeddedFontLst>
    <p:embeddedFont>
      <p:font typeface="Arimo" panose="020B0604020202020204" charset="0"/>
      <p:regular r:id="rId14"/>
    </p:embeddedFont>
    <p:embeddedFont>
      <p:font typeface="Calibri" panose="020F0502020204030204" pitchFamily="34" charset="0"/>
      <p:regular r:id="rId15"/>
      <p:bold r:id="rId16"/>
      <p:italic r:id="rId17"/>
      <p:boldItalic r:id="rId18"/>
    </p:embeddedFont>
    <p:embeddedFont>
      <p:font typeface="Josefin Sans Regular" panose="020B0604020202020204" charset="0"/>
      <p:regular r:id="rId19"/>
    </p:embeddedFont>
    <p:embeddedFont>
      <p:font typeface="Josefin Sans Regular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58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05/04/2022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05/04/2022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05/04/2022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05/04/2022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05/04/2022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05/04/2022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22.svg"/><Relationship Id="rId3" Type="http://schemas.openxmlformats.org/officeDocument/2006/relationships/image" Target="../media/image51.svg"/><Relationship Id="rId7" Type="http://schemas.openxmlformats.org/officeDocument/2006/relationships/image" Target="../media/image36.svg"/><Relationship Id="rId12" Type="http://schemas.openxmlformats.org/officeDocument/2006/relationships/image" Target="../media/image21.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34.svg"/><Relationship Id="rId5" Type="http://schemas.openxmlformats.org/officeDocument/2006/relationships/image" Target="../media/image53.svg"/><Relationship Id="rId10" Type="http://schemas.openxmlformats.org/officeDocument/2006/relationships/image" Target="../media/image33.png"/><Relationship Id="rId4" Type="http://schemas.openxmlformats.org/officeDocument/2006/relationships/image" Target="../media/image52.png"/><Relationship Id="rId9" Type="http://schemas.openxmlformats.org/officeDocument/2006/relationships/image" Target="../media/image38.sv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2.svg"/><Relationship Id="rId3" Type="http://schemas.openxmlformats.org/officeDocument/2006/relationships/image" Target="../media/image55.svg"/><Relationship Id="rId7" Type="http://schemas.openxmlformats.org/officeDocument/2006/relationships/image" Target="../media/image4.svg"/><Relationship Id="rId12" Type="http://schemas.openxmlformats.org/officeDocument/2006/relationships/image" Target="../media/image21.png"/><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2.svg"/><Relationship Id="rId5" Type="http://schemas.openxmlformats.org/officeDocument/2006/relationships/image" Target="../media/image57.svg"/><Relationship Id="rId10" Type="http://schemas.openxmlformats.org/officeDocument/2006/relationships/image" Target="../media/image11.png"/><Relationship Id="rId4" Type="http://schemas.openxmlformats.org/officeDocument/2006/relationships/image" Target="../media/image56.png"/><Relationship Id="rId9"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63.svg"/><Relationship Id="rId3" Type="http://schemas.openxmlformats.org/officeDocument/2006/relationships/image" Target="../media/image59.svg"/><Relationship Id="rId7" Type="http://schemas.openxmlformats.org/officeDocument/2006/relationships/image" Target="../media/image4.svg"/><Relationship Id="rId12" Type="http://schemas.openxmlformats.org/officeDocument/2006/relationships/image" Target="../media/image62.png"/><Relationship Id="rId2" Type="http://schemas.openxmlformats.org/officeDocument/2006/relationships/image" Target="../media/image58.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61.svg"/><Relationship Id="rId5" Type="http://schemas.openxmlformats.org/officeDocument/2006/relationships/image" Target="../media/image12.svg"/><Relationship Id="rId15" Type="http://schemas.openxmlformats.org/officeDocument/2006/relationships/image" Target="../media/image65.svg"/><Relationship Id="rId10" Type="http://schemas.openxmlformats.org/officeDocument/2006/relationships/image" Target="../media/image60.png"/><Relationship Id="rId4" Type="http://schemas.openxmlformats.org/officeDocument/2006/relationships/image" Target="../media/image11.png"/><Relationship Id="rId9" Type="http://schemas.openxmlformats.org/officeDocument/2006/relationships/image" Target="../media/image6.svg"/><Relationship Id="rId14" Type="http://schemas.openxmlformats.org/officeDocument/2006/relationships/image" Target="../media/image64.png"/></Relationships>
</file>

<file path=ppt/slides/_rels/slide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18" Type="http://schemas.openxmlformats.org/officeDocument/2006/relationships/image" Target="../media/image31.pn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image" Target="../media/image15.png"/><Relationship Id="rId16"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19" Type="http://schemas.openxmlformats.org/officeDocument/2006/relationships/image" Target="../media/image32.sv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0.svg"/><Relationship Id="rId3" Type="http://schemas.openxmlformats.org/officeDocument/2006/relationships/slide" Target="slide6.xml"/><Relationship Id="rId7" Type="http://schemas.openxmlformats.org/officeDocument/2006/relationships/image" Target="../media/image36.svg"/><Relationship Id="rId12" Type="http://schemas.openxmlformats.org/officeDocument/2006/relationships/image" Target="../media/image39.png"/><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22.svg"/><Relationship Id="rId5" Type="http://schemas.openxmlformats.org/officeDocument/2006/relationships/image" Target="../media/image34.svg"/><Relationship Id="rId15" Type="http://schemas.openxmlformats.org/officeDocument/2006/relationships/image" Target="../media/image32.svg"/><Relationship Id="rId10" Type="http://schemas.openxmlformats.org/officeDocument/2006/relationships/image" Target="../media/image21.png"/><Relationship Id="rId4" Type="http://schemas.openxmlformats.org/officeDocument/2006/relationships/image" Target="../media/image33.png"/><Relationship Id="rId9" Type="http://schemas.openxmlformats.org/officeDocument/2006/relationships/image" Target="../media/image38.svg"/><Relationship Id="rId1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0.svg"/><Relationship Id="rId3" Type="http://schemas.openxmlformats.org/officeDocument/2006/relationships/slide" Target="slide6.xml"/><Relationship Id="rId7" Type="http://schemas.openxmlformats.org/officeDocument/2006/relationships/image" Target="../media/image36.svg"/><Relationship Id="rId12" Type="http://schemas.openxmlformats.org/officeDocument/2006/relationships/image" Target="../media/image39.png"/><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22.svg"/><Relationship Id="rId5" Type="http://schemas.openxmlformats.org/officeDocument/2006/relationships/image" Target="../media/image34.svg"/><Relationship Id="rId15" Type="http://schemas.openxmlformats.org/officeDocument/2006/relationships/image" Target="../media/image32.svg"/><Relationship Id="rId10" Type="http://schemas.openxmlformats.org/officeDocument/2006/relationships/image" Target="../media/image21.png"/><Relationship Id="rId4" Type="http://schemas.openxmlformats.org/officeDocument/2006/relationships/image" Target="../media/image33.png"/><Relationship Id="rId9" Type="http://schemas.openxmlformats.org/officeDocument/2006/relationships/image" Target="../media/image38.svg"/><Relationship Id="rId1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42.svg"/><Relationship Id="rId7" Type="http://schemas.openxmlformats.org/officeDocument/2006/relationships/image" Target="../media/image44.sv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42.svg"/><Relationship Id="rId7" Type="http://schemas.openxmlformats.org/officeDocument/2006/relationships/image" Target="../media/image44.sv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22.sv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4.svg"/><Relationship Id="rId7" Type="http://schemas.openxmlformats.org/officeDocument/2006/relationships/image" Target="../media/image38.svg"/><Relationship Id="rId12" Type="http://schemas.openxmlformats.org/officeDocument/2006/relationships/image" Target="../media/image47.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6.png"/><Relationship Id="rId5" Type="http://schemas.openxmlformats.org/officeDocument/2006/relationships/image" Target="../media/image36.svg"/><Relationship Id="rId10" Type="http://schemas.openxmlformats.org/officeDocument/2006/relationships/image" Target="../media/image45.png"/><Relationship Id="rId4" Type="http://schemas.openxmlformats.org/officeDocument/2006/relationships/image" Target="../media/image35.png"/><Relationship Id="rId9" Type="http://schemas.openxmlformats.org/officeDocument/2006/relationships/image" Target="../media/image22.sv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49.svg"/><Relationship Id="rId7" Type="http://schemas.openxmlformats.org/officeDocument/2006/relationships/image" Target="../media/image38.sv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22.svg"/><Relationship Id="rId5" Type="http://schemas.openxmlformats.org/officeDocument/2006/relationships/image" Target="../media/image36.svg"/><Relationship Id="rId10" Type="http://schemas.openxmlformats.org/officeDocument/2006/relationships/image" Target="../media/image21.png"/><Relationship Id="rId4" Type="http://schemas.openxmlformats.org/officeDocument/2006/relationships/image" Target="../media/image35.png"/><Relationship Id="rId9" Type="http://schemas.openxmlformats.org/officeDocument/2006/relationships/image" Target="../media/image3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878D3"/>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83416" y="2443843"/>
            <a:ext cx="1322309" cy="867916"/>
          </a:xfrm>
          <a:prstGeom prst="rect">
            <a:avLst/>
          </a:prstGeom>
        </p:spPr>
      </p:pic>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83416" y="1028700"/>
            <a:ext cx="1322309" cy="867916"/>
          </a:xfrm>
          <a:prstGeom prst="rect">
            <a:avLst/>
          </a:prstGeom>
        </p:spPr>
      </p:pic>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83416" y="3833036"/>
            <a:ext cx="1322309" cy="867916"/>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609116" y="8608116"/>
            <a:ext cx="650184" cy="650184"/>
          </a:xfrm>
          <a:prstGeom prst="rect">
            <a:avLst/>
          </a:prstGeom>
        </p:spPr>
      </p:pic>
      <p:pic>
        <p:nvPicPr>
          <p:cNvPr id="6" name="Picture 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28700" y="8638166"/>
            <a:ext cx="650184" cy="650184"/>
          </a:xfrm>
          <a:prstGeom prst="rect">
            <a:avLst/>
          </a:prstGeom>
        </p:spPr>
      </p:pic>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flipH="1">
            <a:off x="3362813" y="1108229"/>
            <a:ext cx="11562374" cy="1408507"/>
          </a:xfrm>
          <a:prstGeom prst="rect">
            <a:avLst/>
          </a:prstGeom>
        </p:spPr>
      </p:pic>
      <p:pic>
        <p:nvPicPr>
          <p:cNvPr id="8" name="Picture 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10800000">
            <a:off x="3362813" y="2755163"/>
            <a:ext cx="11496472" cy="6208095"/>
          </a:xfrm>
          <a:prstGeom prst="rect">
            <a:avLst/>
          </a:prstGeom>
        </p:spPr>
      </p:pic>
      <p:grpSp>
        <p:nvGrpSpPr>
          <p:cNvPr id="9" name="Group 9"/>
          <p:cNvGrpSpPr/>
          <p:nvPr/>
        </p:nvGrpSpPr>
        <p:grpSpPr>
          <a:xfrm>
            <a:off x="4136211" y="3687408"/>
            <a:ext cx="10015577" cy="4937536"/>
            <a:chOff x="0" y="0"/>
            <a:chExt cx="13354103" cy="6583381"/>
          </a:xfrm>
        </p:grpSpPr>
        <p:sp>
          <p:nvSpPr>
            <p:cNvPr id="10" name="TextBox 10"/>
            <p:cNvSpPr txBox="1"/>
            <p:nvPr/>
          </p:nvSpPr>
          <p:spPr>
            <a:xfrm>
              <a:off x="1258415" y="464185"/>
              <a:ext cx="10837274" cy="1509606"/>
            </a:xfrm>
            <a:prstGeom prst="rect">
              <a:avLst/>
            </a:prstGeom>
          </p:spPr>
          <p:txBody>
            <a:bodyPr lIns="0" tIns="0" rIns="0" bIns="0" rtlCol="0" anchor="t">
              <a:spAutoFit/>
            </a:bodyPr>
            <a:lstStyle/>
            <a:p>
              <a:pPr algn="ctr">
                <a:lnSpc>
                  <a:spcPts val="8199"/>
                </a:lnSpc>
              </a:pPr>
              <a:r>
                <a:rPr lang="en-US" sz="8199">
                  <a:solidFill>
                    <a:srgbClr val="000000"/>
                  </a:solidFill>
                  <a:latin typeface="Josefin Sans Regular Bold"/>
                </a:rPr>
                <a:t>FACEBOOK API</a:t>
              </a:r>
            </a:p>
          </p:txBody>
        </p:sp>
        <p:sp>
          <p:nvSpPr>
            <p:cNvPr id="11" name="TextBox 11"/>
            <p:cNvSpPr txBox="1"/>
            <p:nvPr/>
          </p:nvSpPr>
          <p:spPr>
            <a:xfrm>
              <a:off x="0" y="2356927"/>
              <a:ext cx="13354103" cy="4232275"/>
            </a:xfrm>
            <a:prstGeom prst="rect">
              <a:avLst/>
            </a:prstGeom>
          </p:spPr>
          <p:txBody>
            <a:bodyPr lIns="0" tIns="0" rIns="0" bIns="0" rtlCol="0" anchor="t">
              <a:spAutoFit/>
            </a:bodyPr>
            <a:lstStyle/>
            <a:p>
              <a:pPr algn="ctr">
                <a:lnSpc>
                  <a:spcPts val="4200"/>
                </a:lnSpc>
              </a:pPr>
              <a:r>
                <a:rPr lang="en-US" sz="3000">
                  <a:solidFill>
                    <a:srgbClr val="000000"/>
                  </a:solidFill>
                  <a:latin typeface="Josefin Sans Regular Bold"/>
                </a:rPr>
                <a:t>Thành viên nhóm:</a:t>
              </a:r>
            </a:p>
            <a:p>
              <a:pPr algn="ctr">
                <a:lnSpc>
                  <a:spcPts val="4200"/>
                </a:lnSpc>
              </a:pPr>
              <a:r>
                <a:rPr lang="en-US" sz="3000">
                  <a:solidFill>
                    <a:srgbClr val="000000"/>
                  </a:solidFill>
                  <a:latin typeface="Josefin Sans Regular"/>
                </a:rPr>
                <a:t>Bạch Long Vũ</a:t>
              </a:r>
            </a:p>
            <a:p>
              <a:pPr algn="ctr">
                <a:lnSpc>
                  <a:spcPts val="4200"/>
                </a:lnSpc>
              </a:pPr>
              <a:r>
                <a:rPr lang="en-US" sz="3000">
                  <a:solidFill>
                    <a:srgbClr val="000000"/>
                  </a:solidFill>
                  <a:latin typeface="Josefin Sans Regular"/>
                </a:rPr>
                <a:t>Trần Viết Học</a:t>
              </a:r>
            </a:p>
            <a:p>
              <a:pPr algn="ctr">
                <a:lnSpc>
                  <a:spcPts val="4200"/>
                </a:lnSpc>
              </a:pPr>
              <a:r>
                <a:rPr lang="en-US" sz="3000">
                  <a:solidFill>
                    <a:srgbClr val="000000"/>
                  </a:solidFill>
                  <a:latin typeface="Josefin Sans Regular"/>
                </a:rPr>
                <a:t>Nguyễn Tuấn Đạt</a:t>
              </a:r>
            </a:p>
            <a:p>
              <a:pPr algn="ctr">
                <a:lnSpc>
                  <a:spcPts val="4200"/>
                </a:lnSpc>
              </a:pPr>
              <a:r>
                <a:rPr lang="en-US" sz="3000">
                  <a:solidFill>
                    <a:srgbClr val="000000"/>
                  </a:solidFill>
                  <a:latin typeface="Josefin Sans Regular"/>
                </a:rPr>
                <a:t>Võ Thành Nhân</a:t>
              </a:r>
            </a:p>
            <a:p>
              <a:pPr algn="ctr">
                <a:lnSpc>
                  <a:spcPts val="4200"/>
                </a:lnSpc>
              </a:pPr>
              <a:r>
                <a:rPr lang="en-US" sz="3000">
                  <a:solidFill>
                    <a:srgbClr val="000000"/>
                  </a:solidFill>
                  <a:latin typeface="Josefin Sans Regular"/>
                </a:rPr>
                <a:t>Nguyễn Thị Ngọc Hiền</a:t>
              </a:r>
            </a:p>
          </p:txBody>
        </p:sp>
      </p:grpSp>
      <p:pic>
        <p:nvPicPr>
          <p:cNvPr id="12" name="Picture 12"/>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rot="5400000">
            <a:off x="13416130" y="4374072"/>
            <a:ext cx="7036156" cy="345411"/>
          </a:xfrm>
          <a:prstGeom prst="rect">
            <a:avLst/>
          </a:prstGeom>
        </p:spPr>
      </p:pic>
      <p:pic>
        <p:nvPicPr>
          <p:cNvPr id="13" name="Picture 13"/>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3551092" y="1227363"/>
            <a:ext cx="1124519" cy="1124519"/>
          </a:xfrm>
          <a:prstGeom prst="rect">
            <a:avLst/>
          </a:prstGeom>
        </p:spPr>
      </p:pic>
      <p:sp>
        <p:nvSpPr>
          <p:cNvPr id="14" name="TextBox 14"/>
          <p:cNvSpPr txBox="1"/>
          <p:nvPr/>
        </p:nvSpPr>
        <p:spPr>
          <a:xfrm>
            <a:off x="5180956" y="1479426"/>
            <a:ext cx="7860186" cy="589915"/>
          </a:xfrm>
          <a:prstGeom prst="rect">
            <a:avLst/>
          </a:prstGeom>
        </p:spPr>
        <p:txBody>
          <a:bodyPr lIns="0" tIns="0" rIns="0" bIns="0" rtlCol="0" anchor="t">
            <a:spAutoFit/>
          </a:bodyPr>
          <a:lstStyle/>
          <a:p>
            <a:pPr algn="ctr">
              <a:lnSpc>
                <a:spcPts val="4759"/>
              </a:lnSpc>
            </a:pPr>
            <a:r>
              <a:rPr lang="en-US" sz="3399">
                <a:solidFill>
                  <a:srgbClr val="000000"/>
                </a:solidFill>
                <a:latin typeface="Josefin Sans Regular"/>
              </a:rPr>
              <a:t>Lập trình sử dụng API | Lê Ngọc Hiếu</a:t>
            </a: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878D3"/>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225352" y="715507"/>
            <a:ext cx="7085431" cy="8291462"/>
          </a:xfrm>
          <a:prstGeom prst="rect">
            <a:avLst/>
          </a:prstGeom>
        </p:spPr>
      </p:pic>
      <p:grpSp>
        <p:nvGrpSpPr>
          <p:cNvPr id="3" name="Group 3"/>
          <p:cNvGrpSpPr/>
          <p:nvPr/>
        </p:nvGrpSpPr>
        <p:grpSpPr>
          <a:xfrm>
            <a:off x="1710143" y="4074108"/>
            <a:ext cx="6990975" cy="1574260"/>
            <a:chOff x="0" y="0"/>
            <a:chExt cx="9321301" cy="2099013"/>
          </a:xfrm>
        </p:grpSpPr>
        <p:grpSp>
          <p:nvGrpSpPr>
            <p:cNvPr id="4" name="Group 4"/>
            <p:cNvGrpSpPr/>
            <p:nvPr/>
          </p:nvGrpSpPr>
          <p:grpSpPr>
            <a:xfrm>
              <a:off x="0" y="0"/>
              <a:ext cx="9321301" cy="2099013"/>
              <a:chOff x="0" y="0"/>
              <a:chExt cx="2932706" cy="660400"/>
            </a:xfrm>
          </p:grpSpPr>
          <p:sp>
            <p:nvSpPr>
              <p:cNvPr id="5" name="Freeform 5"/>
              <p:cNvSpPr/>
              <p:nvPr/>
            </p:nvSpPr>
            <p:spPr>
              <a:xfrm>
                <a:off x="0" y="0"/>
                <a:ext cx="2932706" cy="660400"/>
              </a:xfrm>
              <a:custGeom>
                <a:avLst/>
                <a:gdLst/>
                <a:ahLst/>
                <a:cxnLst/>
                <a:rect l="l" t="t" r="r" b="b"/>
                <a:pathLst>
                  <a:path w="2932706" h="660400">
                    <a:moveTo>
                      <a:pt x="2808245" y="660400"/>
                    </a:moveTo>
                    <a:lnTo>
                      <a:pt x="124460" y="660400"/>
                    </a:lnTo>
                    <a:cubicBezTo>
                      <a:pt x="55880" y="660400"/>
                      <a:pt x="0" y="604520"/>
                      <a:pt x="0" y="535940"/>
                    </a:cubicBezTo>
                    <a:lnTo>
                      <a:pt x="0" y="124460"/>
                    </a:lnTo>
                    <a:cubicBezTo>
                      <a:pt x="0" y="55880"/>
                      <a:pt x="55880" y="0"/>
                      <a:pt x="124460" y="0"/>
                    </a:cubicBezTo>
                    <a:lnTo>
                      <a:pt x="2808246" y="0"/>
                    </a:lnTo>
                    <a:cubicBezTo>
                      <a:pt x="2876826" y="0"/>
                      <a:pt x="2932706" y="55880"/>
                      <a:pt x="2932706" y="124460"/>
                    </a:cubicBezTo>
                    <a:lnTo>
                      <a:pt x="2932706" y="535940"/>
                    </a:lnTo>
                    <a:cubicBezTo>
                      <a:pt x="2932706" y="604520"/>
                      <a:pt x="2876826" y="660400"/>
                      <a:pt x="2808246" y="660400"/>
                    </a:cubicBezTo>
                    <a:close/>
                  </a:path>
                </a:pathLst>
              </a:custGeom>
              <a:solidFill>
                <a:srgbClr val="FFFFFF"/>
              </a:solidFill>
            </p:spPr>
          </p:sp>
        </p:grpSp>
        <p:sp>
          <p:nvSpPr>
            <p:cNvPr id="6" name="TextBox 6"/>
            <p:cNvSpPr txBox="1"/>
            <p:nvPr/>
          </p:nvSpPr>
          <p:spPr>
            <a:xfrm>
              <a:off x="1089758" y="478006"/>
              <a:ext cx="7141784" cy="1181100"/>
            </a:xfrm>
            <a:prstGeom prst="rect">
              <a:avLst/>
            </a:prstGeom>
          </p:spPr>
          <p:txBody>
            <a:bodyPr lIns="0" tIns="0" rIns="0" bIns="0" rtlCol="0" anchor="t">
              <a:spAutoFit/>
            </a:bodyPr>
            <a:lstStyle/>
            <a:p>
              <a:pPr algn="ctr">
                <a:lnSpc>
                  <a:spcPts val="6600"/>
                </a:lnSpc>
              </a:pPr>
              <a:r>
                <a:rPr lang="en-US" sz="6000">
                  <a:solidFill>
                    <a:srgbClr val="000000"/>
                  </a:solidFill>
                  <a:latin typeface="Josefin Sans Regular"/>
                </a:rPr>
                <a:t>Mô tả kỹ thuật</a:t>
              </a:r>
            </a:p>
          </p:txBody>
        </p:sp>
      </p:grpSp>
      <p:sp>
        <p:nvSpPr>
          <p:cNvPr id="7" name="TextBox 7"/>
          <p:cNvSpPr txBox="1"/>
          <p:nvPr/>
        </p:nvSpPr>
        <p:spPr>
          <a:xfrm>
            <a:off x="9817468" y="4369478"/>
            <a:ext cx="5901200" cy="248158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000000"/>
                </a:solidFill>
                <a:latin typeface="Josefin Sans Regular"/>
              </a:rPr>
              <a:t>Ngôn ngữ xây dựng website: HTML, JavaScript</a:t>
            </a:r>
          </a:p>
          <a:p>
            <a:pPr marL="604519" lvl="1" indent="-302260">
              <a:lnSpc>
                <a:spcPts val="3919"/>
              </a:lnSpc>
              <a:buFont typeface="Arial"/>
              <a:buChar char="•"/>
            </a:pPr>
            <a:r>
              <a:rPr lang="en-US" sz="2799">
                <a:solidFill>
                  <a:srgbClr val="000000"/>
                </a:solidFill>
                <a:latin typeface="Josefin Sans Regular"/>
              </a:rPr>
              <a:t>Các Facebook API sử dụng: Facebook Graph API</a:t>
            </a:r>
          </a:p>
          <a:p>
            <a:pPr marL="604519" lvl="1" indent="-302260" algn="l">
              <a:lnSpc>
                <a:spcPts val="3919"/>
              </a:lnSpc>
              <a:buFont typeface="Arial"/>
              <a:buChar char="•"/>
            </a:pPr>
            <a:r>
              <a:rPr lang="en-US" sz="2799">
                <a:solidFill>
                  <a:srgbClr val="000000"/>
                </a:solidFill>
                <a:latin typeface="Josefin Sans Regular"/>
              </a:rPr>
              <a:t>Giao thức: HTTP</a:t>
            </a:r>
          </a:p>
        </p:txBody>
      </p:sp>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337282" y="7369403"/>
            <a:ext cx="5736698" cy="1637566"/>
          </a:xfrm>
          <a:prstGeom prst="rect">
            <a:avLst/>
          </a:prstGeom>
        </p:spPr>
      </p:pic>
      <p:pic>
        <p:nvPicPr>
          <p:cNvPr id="9" name="Picture 9"/>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934208" y="9006969"/>
            <a:ext cx="650184" cy="650184"/>
          </a:xfrm>
          <a:prstGeom prst="rect">
            <a:avLst/>
          </a:prstGeom>
        </p:spPr>
      </p:pic>
      <p:pic>
        <p:nvPicPr>
          <p:cNvPr id="10" name="Picture 10"/>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703608" y="9006969"/>
            <a:ext cx="650184" cy="650184"/>
          </a:xfrm>
          <a:prstGeom prst="rect">
            <a:avLst/>
          </a:prstGeom>
        </p:spPr>
      </p:pic>
      <p:pic>
        <p:nvPicPr>
          <p:cNvPr id="11" name="Picture 11"/>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5400000">
            <a:off x="13741222" y="4393163"/>
            <a:ext cx="7036156" cy="345411"/>
          </a:xfrm>
          <a:prstGeom prst="rect">
            <a:avLst/>
          </a:prstGeom>
        </p:spPr>
      </p:pic>
      <p:grpSp>
        <p:nvGrpSpPr>
          <p:cNvPr id="12" name="Group 12"/>
          <p:cNvGrpSpPr/>
          <p:nvPr/>
        </p:nvGrpSpPr>
        <p:grpSpPr>
          <a:xfrm>
            <a:off x="1353792" y="212283"/>
            <a:ext cx="7790208" cy="457200"/>
            <a:chOff x="0" y="0"/>
            <a:chExt cx="10386944" cy="609600"/>
          </a:xfrm>
        </p:grpSpPr>
        <p:sp>
          <p:nvSpPr>
            <p:cNvPr id="13" name="TextBox 13"/>
            <p:cNvSpPr txBox="1"/>
            <p:nvPr/>
          </p:nvSpPr>
          <p:spPr>
            <a:xfrm>
              <a:off x="1359133" y="-66675"/>
              <a:ext cx="9027811" cy="676275"/>
            </a:xfrm>
            <a:prstGeom prst="rect">
              <a:avLst/>
            </a:prstGeom>
          </p:spPr>
          <p:txBody>
            <a:bodyPr lIns="0" tIns="0" rIns="0" bIns="0" rtlCol="0" anchor="t">
              <a:spAutoFit/>
            </a:bodyPr>
            <a:lstStyle/>
            <a:p>
              <a:pPr algn="ctr">
                <a:lnSpc>
                  <a:spcPts val="4200"/>
                </a:lnSpc>
              </a:pPr>
              <a:r>
                <a:rPr lang="en-US" sz="3000">
                  <a:solidFill>
                    <a:srgbClr val="FFFFFF"/>
                  </a:solidFill>
                  <a:latin typeface="Josefin Sans Regular"/>
                </a:rPr>
                <a:t>Lập trình sử dụng API | Facebook API</a:t>
              </a:r>
            </a:p>
          </p:txBody>
        </p:sp>
        <p:pic>
          <p:nvPicPr>
            <p:cNvPr id="14" name="Picture 14"/>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rot="-5375368">
              <a:off x="390174" y="-214834"/>
              <a:ext cx="260762" cy="1039269"/>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reveal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878D3"/>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871122" y="2443843"/>
            <a:ext cx="10545756" cy="5694708"/>
          </a:xfrm>
          <a:prstGeom prst="rect">
            <a:avLst/>
          </a:prstGeom>
        </p:spPr>
      </p:pic>
      <p:sp>
        <p:nvSpPr>
          <p:cNvPr id="3" name="TextBox 3"/>
          <p:cNvSpPr txBox="1"/>
          <p:nvPr/>
        </p:nvSpPr>
        <p:spPr>
          <a:xfrm>
            <a:off x="5406868" y="4346023"/>
            <a:ext cx="7474263" cy="990600"/>
          </a:xfrm>
          <a:prstGeom prst="rect">
            <a:avLst/>
          </a:prstGeom>
        </p:spPr>
        <p:txBody>
          <a:bodyPr lIns="0" tIns="0" rIns="0" bIns="0" rtlCol="0" anchor="t">
            <a:spAutoFit/>
          </a:bodyPr>
          <a:lstStyle/>
          <a:p>
            <a:pPr algn="ctr">
              <a:lnSpc>
                <a:spcPts val="7800"/>
              </a:lnSpc>
            </a:pPr>
            <a:r>
              <a:rPr lang="en-US" sz="6000">
                <a:solidFill>
                  <a:srgbClr val="FFFFFF"/>
                </a:solidFill>
                <a:latin typeface="Josefin Sans Regular"/>
              </a:rPr>
              <a:t>Demo ứng dụng</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83416" y="2443843"/>
            <a:ext cx="1322309" cy="867916"/>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83416" y="1028700"/>
            <a:ext cx="1322309" cy="867916"/>
          </a:xfrm>
          <a:prstGeom prst="rect">
            <a:avLst/>
          </a:prstGeom>
        </p:spPr>
      </p:pic>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83416" y="3833036"/>
            <a:ext cx="1322309" cy="867916"/>
          </a:xfrm>
          <a:prstGeom prst="rect">
            <a:avLst/>
          </a:prstGeom>
        </p:spPr>
      </p:pic>
      <p:pic>
        <p:nvPicPr>
          <p:cNvPr id="7" name="Picture 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609116" y="8608116"/>
            <a:ext cx="650184" cy="650184"/>
          </a:xfrm>
          <a:prstGeom prst="rect">
            <a:avLst/>
          </a:prstGeom>
        </p:spPr>
      </p:pic>
      <p:pic>
        <p:nvPicPr>
          <p:cNvPr id="8" name="Picture 8"/>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28700" y="8638166"/>
            <a:ext cx="650184" cy="650184"/>
          </a:xfrm>
          <a:prstGeom prst="rect">
            <a:avLst/>
          </a:prstGeom>
        </p:spPr>
      </p:pic>
      <p:pic>
        <p:nvPicPr>
          <p:cNvPr id="9" name="Picture 9"/>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5400000">
            <a:off x="13416130" y="4374072"/>
            <a:ext cx="7036156" cy="345411"/>
          </a:xfrm>
          <a:prstGeom prst="rect">
            <a:avLst/>
          </a:prstGeom>
        </p:spPr>
      </p:pic>
      <p:grpSp>
        <p:nvGrpSpPr>
          <p:cNvPr id="10" name="Group 10"/>
          <p:cNvGrpSpPr/>
          <p:nvPr/>
        </p:nvGrpSpPr>
        <p:grpSpPr>
          <a:xfrm>
            <a:off x="1353792" y="212283"/>
            <a:ext cx="7790208" cy="457200"/>
            <a:chOff x="0" y="0"/>
            <a:chExt cx="10386944" cy="609600"/>
          </a:xfrm>
        </p:grpSpPr>
        <p:sp>
          <p:nvSpPr>
            <p:cNvPr id="11" name="TextBox 11"/>
            <p:cNvSpPr txBox="1"/>
            <p:nvPr/>
          </p:nvSpPr>
          <p:spPr>
            <a:xfrm>
              <a:off x="1359133" y="-66675"/>
              <a:ext cx="9027811" cy="676275"/>
            </a:xfrm>
            <a:prstGeom prst="rect">
              <a:avLst/>
            </a:prstGeom>
          </p:spPr>
          <p:txBody>
            <a:bodyPr lIns="0" tIns="0" rIns="0" bIns="0" rtlCol="0" anchor="t">
              <a:spAutoFit/>
            </a:bodyPr>
            <a:lstStyle/>
            <a:p>
              <a:pPr algn="ctr">
                <a:lnSpc>
                  <a:spcPts val="4200"/>
                </a:lnSpc>
              </a:pPr>
              <a:r>
                <a:rPr lang="en-US" sz="3000">
                  <a:solidFill>
                    <a:srgbClr val="FFFFFF"/>
                  </a:solidFill>
                  <a:latin typeface="Josefin Sans Regular"/>
                </a:rPr>
                <a:t>Lập trình sử dụng API | Facebook API</a:t>
              </a:r>
            </a:p>
          </p:txBody>
        </p:sp>
        <p:pic>
          <p:nvPicPr>
            <p:cNvPr id="12" name="Picture 12"/>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rot="-5375368">
              <a:off x="390174" y="-214834"/>
              <a:ext cx="260762" cy="1039269"/>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878D3"/>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976301" y="1228581"/>
            <a:ext cx="10693330" cy="8029719"/>
          </a:xfrm>
          <a:prstGeom prst="rect">
            <a:avLst/>
          </a:prstGeom>
        </p:spPr>
      </p:pic>
      <p:sp>
        <p:nvSpPr>
          <p:cNvPr id="3" name="TextBox 3"/>
          <p:cNvSpPr txBox="1"/>
          <p:nvPr/>
        </p:nvSpPr>
        <p:spPr>
          <a:xfrm>
            <a:off x="4871184" y="4214058"/>
            <a:ext cx="8903562" cy="3873499"/>
          </a:xfrm>
          <a:prstGeom prst="rect">
            <a:avLst/>
          </a:prstGeom>
        </p:spPr>
        <p:txBody>
          <a:bodyPr lIns="0" tIns="0" rIns="0" bIns="0" rtlCol="0" anchor="t">
            <a:spAutoFit/>
          </a:bodyPr>
          <a:lstStyle/>
          <a:p>
            <a:pPr algn="ctr">
              <a:lnSpc>
                <a:spcPts val="9999"/>
              </a:lnSpc>
            </a:pPr>
            <a:r>
              <a:rPr lang="en-US" sz="9999">
                <a:solidFill>
                  <a:srgbClr val="FFFFFF"/>
                </a:solidFill>
                <a:latin typeface="Josefin Sans Regular"/>
              </a:rPr>
              <a:t>Cảm ơn thầy và các bạn đã lắng nghe!!!</a:t>
            </a:r>
          </a:p>
        </p:txBody>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3741222" y="4374072"/>
            <a:ext cx="7036156" cy="345411"/>
          </a:xfrm>
          <a:prstGeom prst="rect">
            <a:avLst/>
          </a:prstGeom>
        </p:spPr>
      </p:pic>
      <p:pic>
        <p:nvPicPr>
          <p:cNvPr id="5" name="Picture 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934208" y="9006969"/>
            <a:ext cx="650184" cy="650184"/>
          </a:xfrm>
          <a:prstGeom prst="rect">
            <a:avLst/>
          </a:prstGeom>
        </p:spPr>
      </p:pic>
      <p:pic>
        <p:nvPicPr>
          <p:cNvPr id="6" name="Picture 6"/>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703608" y="9006969"/>
            <a:ext cx="650184" cy="650184"/>
          </a:xfrm>
          <a:prstGeom prst="rect">
            <a:avLst/>
          </a:prstGeom>
        </p:spPr>
      </p:pic>
      <p:pic>
        <p:nvPicPr>
          <p:cNvPr id="7" name="Picture 7"/>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745397" y="2681807"/>
            <a:ext cx="1216790" cy="1216790"/>
          </a:xfrm>
          <a:prstGeom prst="rect">
            <a:avLst/>
          </a:prstGeom>
        </p:spPr>
      </p:pic>
      <p:pic>
        <p:nvPicPr>
          <p:cNvPr id="8" name="Picture 8"/>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745397" y="1228581"/>
            <a:ext cx="1216790" cy="1216790"/>
          </a:xfrm>
          <a:prstGeom prst="rect">
            <a:avLst/>
          </a:prstGeom>
        </p:spPr>
      </p:pic>
      <p:pic>
        <p:nvPicPr>
          <p:cNvPr id="9" name="Picture 9"/>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745397" y="4222325"/>
            <a:ext cx="1216790" cy="12167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878D3"/>
        </a:solidFill>
        <a:effectLst/>
      </p:bgPr>
    </p:bg>
    <p:spTree>
      <p:nvGrpSpPr>
        <p:cNvPr id="1" name=""/>
        <p:cNvGrpSpPr/>
        <p:nvPr/>
      </p:nvGrpSpPr>
      <p:grpSpPr>
        <a:xfrm>
          <a:off x="0" y="0"/>
          <a:ext cx="0" cy="0"/>
          <a:chOff x="0" y="0"/>
          <a:chExt cx="0" cy="0"/>
        </a:xfrm>
      </p:grpSpPr>
      <p:grpSp>
        <p:nvGrpSpPr>
          <p:cNvPr id="2" name="Group 2"/>
          <p:cNvGrpSpPr/>
          <p:nvPr/>
        </p:nvGrpSpPr>
        <p:grpSpPr>
          <a:xfrm>
            <a:off x="1499271" y="1676369"/>
            <a:ext cx="15289458" cy="7581931"/>
            <a:chOff x="0" y="0"/>
            <a:chExt cx="5171989" cy="2564752"/>
          </a:xfrm>
        </p:grpSpPr>
        <p:sp>
          <p:nvSpPr>
            <p:cNvPr id="3" name="Freeform 3"/>
            <p:cNvSpPr/>
            <p:nvPr/>
          </p:nvSpPr>
          <p:spPr>
            <a:xfrm>
              <a:off x="0" y="0"/>
              <a:ext cx="5171990" cy="2564752"/>
            </a:xfrm>
            <a:custGeom>
              <a:avLst/>
              <a:gdLst/>
              <a:ahLst/>
              <a:cxnLst/>
              <a:rect l="l" t="t" r="r" b="b"/>
              <a:pathLst>
                <a:path w="5171990" h="2564752">
                  <a:moveTo>
                    <a:pt x="5047530" y="2564752"/>
                  </a:moveTo>
                  <a:lnTo>
                    <a:pt x="124460" y="2564752"/>
                  </a:lnTo>
                  <a:cubicBezTo>
                    <a:pt x="55880" y="2564752"/>
                    <a:pt x="0" y="2508872"/>
                    <a:pt x="0" y="2440292"/>
                  </a:cubicBezTo>
                  <a:lnTo>
                    <a:pt x="0" y="124460"/>
                  </a:lnTo>
                  <a:cubicBezTo>
                    <a:pt x="0" y="55880"/>
                    <a:pt x="55880" y="0"/>
                    <a:pt x="124460" y="0"/>
                  </a:cubicBezTo>
                  <a:lnTo>
                    <a:pt x="5047530" y="0"/>
                  </a:lnTo>
                  <a:cubicBezTo>
                    <a:pt x="5116109" y="0"/>
                    <a:pt x="5171990" y="55880"/>
                    <a:pt x="5171990" y="124460"/>
                  </a:cubicBezTo>
                  <a:lnTo>
                    <a:pt x="5171990" y="2440292"/>
                  </a:lnTo>
                  <a:cubicBezTo>
                    <a:pt x="5171990" y="2508872"/>
                    <a:pt x="5116109" y="2564752"/>
                    <a:pt x="5047530" y="2564752"/>
                  </a:cubicBezTo>
                  <a:close/>
                </a:path>
              </a:pathLst>
            </a:custGeom>
            <a:solidFill>
              <a:srgbClr val="FFFFFF"/>
            </a:solidFill>
          </p:spPr>
        </p:sp>
      </p:grpSp>
      <p:grpSp>
        <p:nvGrpSpPr>
          <p:cNvPr id="4" name="Group 4"/>
          <p:cNvGrpSpPr/>
          <p:nvPr/>
        </p:nvGrpSpPr>
        <p:grpSpPr>
          <a:xfrm>
            <a:off x="2869125" y="885474"/>
            <a:ext cx="12549749" cy="1584172"/>
            <a:chOff x="0" y="0"/>
            <a:chExt cx="16732999" cy="2112230"/>
          </a:xfrm>
        </p:grpSpPr>
        <p:grpSp>
          <p:nvGrpSpPr>
            <p:cNvPr id="5" name="Group 5"/>
            <p:cNvGrpSpPr/>
            <p:nvPr/>
          </p:nvGrpSpPr>
          <p:grpSpPr>
            <a:xfrm>
              <a:off x="0" y="0"/>
              <a:ext cx="16732999" cy="2112230"/>
              <a:chOff x="0" y="0"/>
              <a:chExt cx="4779407" cy="660400"/>
            </a:xfrm>
          </p:grpSpPr>
          <p:sp>
            <p:nvSpPr>
              <p:cNvPr id="6" name="Freeform 6"/>
              <p:cNvSpPr/>
              <p:nvPr/>
            </p:nvSpPr>
            <p:spPr>
              <a:xfrm>
                <a:off x="0" y="0"/>
                <a:ext cx="4779407" cy="660400"/>
              </a:xfrm>
              <a:custGeom>
                <a:avLst/>
                <a:gdLst/>
                <a:ahLst/>
                <a:cxnLst/>
                <a:rect l="l" t="t" r="r" b="b"/>
                <a:pathLst>
                  <a:path w="4779407" h="660400">
                    <a:moveTo>
                      <a:pt x="4654946" y="660400"/>
                    </a:moveTo>
                    <a:lnTo>
                      <a:pt x="124460" y="660400"/>
                    </a:lnTo>
                    <a:cubicBezTo>
                      <a:pt x="55880" y="660400"/>
                      <a:pt x="0" y="604520"/>
                      <a:pt x="0" y="535940"/>
                    </a:cubicBezTo>
                    <a:lnTo>
                      <a:pt x="0" y="124460"/>
                    </a:lnTo>
                    <a:cubicBezTo>
                      <a:pt x="0" y="55880"/>
                      <a:pt x="55880" y="0"/>
                      <a:pt x="124460" y="0"/>
                    </a:cubicBezTo>
                    <a:lnTo>
                      <a:pt x="4654946" y="0"/>
                    </a:lnTo>
                    <a:cubicBezTo>
                      <a:pt x="4723527" y="0"/>
                      <a:pt x="4779407" y="55880"/>
                      <a:pt x="4779407" y="124460"/>
                    </a:cubicBezTo>
                    <a:lnTo>
                      <a:pt x="4779407" y="535940"/>
                    </a:lnTo>
                    <a:cubicBezTo>
                      <a:pt x="4779407" y="604520"/>
                      <a:pt x="4723527" y="660400"/>
                      <a:pt x="4654946" y="660400"/>
                    </a:cubicBezTo>
                    <a:close/>
                  </a:path>
                </a:pathLst>
              </a:custGeom>
              <a:solidFill>
                <a:srgbClr val="43C4A5"/>
              </a:solidFill>
            </p:spPr>
          </p:sp>
        </p:grpSp>
        <p:sp>
          <p:nvSpPr>
            <p:cNvPr id="7" name="TextBox 7"/>
            <p:cNvSpPr txBox="1"/>
            <p:nvPr/>
          </p:nvSpPr>
          <p:spPr>
            <a:xfrm>
              <a:off x="1022350" y="224265"/>
              <a:ext cx="14697573" cy="1644650"/>
            </a:xfrm>
            <a:prstGeom prst="rect">
              <a:avLst/>
            </a:prstGeom>
          </p:spPr>
          <p:txBody>
            <a:bodyPr lIns="0" tIns="0" rIns="0" bIns="0" rtlCol="0" anchor="t">
              <a:spAutoFit/>
            </a:bodyPr>
            <a:lstStyle/>
            <a:p>
              <a:pPr algn="ctr">
                <a:lnSpc>
                  <a:spcPts val="9600"/>
                </a:lnSpc>
              </a:pPr>
              <a:r>
                <a:rPr lang="en-US" sz="8000">
                  <a:solidFill>
                    <a:srgbClr val="FFFFFF"/>
                  </a:solidFill>
                  <a:latin typeface="Josefin Sans Regular"/>
                </a:rPr>
                <a:t>Nội dung</a:t>
              </a:r>
            </a:p>
          </p:txBody>
        </p:sp>
      </p:gr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934208" y="9006969"/>
            <a:ext cx="650184" cy="650184"/>
          </a:xfrm>
          <a:prstGeom prst="rect">
            <a:avLst/>
          </a:prstGeom>
        </p:spPr>
      </p:pic>
      <p:pic>
        <p:nvPicPr>
          <p:cNvPr id="9" name="Picture 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03608" y="9006969"/>
            <a:ext cx="650184" cy="650184"/>
          </a:xfrm>
          <a:prstGeom prst="rect">
            <a:avLst/>
          </a:prstGeom>
        </p:spPr>
      </p:pic>
      <p:pic>
        <p:nvPicPr>
          <p:cNvPr id="10" name="Picture 1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400000">
            <a:off x="13741222" y="4393163"/>
            <a:ext cx="7036156" cy="345411"/>
          </a:xfrm>
          <a:prstGeom prst="rect">
            <a:avLst/>
          </a:prstGeom>
        </p:spPr>
      </p:pic>
      <p:grpSp>
        <p:nvGrpSpPr>
          <p:cNvPr id="11" name="Group 11"/>
          <p:cNvGrpSpPr/>
          <p:nvPr/>
        </p:nvGrpSpPr>
        <p:grpSpPr>
          <a:xfrm>
            <a:off x="1353792" y="212283"/>
            <a:ext cx="7790208" cy="457200"/>
            <a:chOff x="0" y="0"/>
            <a:chExt cx="10386944" cy="609600"/>
          </a:xfrm>
        </p:grpSpPr>
        <p:sp>
          <p:nvSpPr>
            <p:cNvPr id="12" name="TextBox 12"/>
            <p:cNvSpPr txBox="1"/>
            <p:nvPr/>
          </p:nvSpPr>
          <p:spPr>
            <a:xfrm>
              <a:off x="1359133" y="-66675"/>
              <a:ext cx="9027811" cy="676275"/>
            </a:xfrm>
            <a:prstGeom prst="rect">
              <a:avLst/>
            </a:prstGeom>
          </p:spPr>
          <p:txBody>
            <a:bodyPr lIns="0" tIns="0" rIns="0" bIns="0" rtlCol="0" anchor="t">
              <a:spAutoFit/>
            </a:bodyPr>
            <a:lstStyle/>
            <a:p>
              <a:pPr algn="ctr">
                <a:lnSpc>
                  <a:spcPts val="4200"/>
                </a:lnSpc>
              </a:pPr>
              <a:r>
                <a:rPr lang="en-US" sz="3000">
                  <a:solidFill>
                    <a:srgbClr val="FFFFFF"/>
                  </a:solidFill>
                  <a:latin typeface="Josefin Sans Regular"/>
                </a:rPr>
                <a:t>Lập trình sử dụng API | Facebook API</a:t>
              </a:r>
            </a:p>
          </p:txBody>
        </p:sp>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375368">
              <a:off x="390174" y="-214834"/>
              <a:ext cx="260762" cy="1039269"/>
            </a:xfrm>
            <a:prstGeom prst="rect">
              <a:avLst/>
            </a:prstGeom>
          </p:spPr>
        </p:pic>
      </p:grpSp>
      <p:pic>
        <p:nvPicPr>
          <p:cNvPr id="14" name="Picture 14"/>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8651985" y="3674875"/>
            <a:ext cx="984029" cy="890994"/>
          </a:xfrm>
          <a:prstGeom prst="rect">
            <a:avLst/>
          </a:prstGeom>
        </p:spPr>
      </p:pic>
      <p:pic>
        <p:nvPicPr>
          <p:cNvPr id="15" name="Picture 15"/>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flipH="1">
            <a:off x="11133835" y="6610526"/>
            <a:ext cx="1091382" cy="1139014"/>
          </a:xfrm>
          <a:prstGeom prst="rect">
            <a:avLst/>
          </a:prstGeom>
        </p:spPr>
      </p:pic>
      <p:pic>
        <p:nvPicPr>
          <p:cNvPr id="16" name="Picture 16"/>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13594568" y="3628609"/>
            <a:ext cx="937260" cy="937260"/>
          </a:xfrm>
          <a:prstGeom prst="rect">
            <a:avLst/>
          </a:prstGeom>
        </p:spPr>
      </p:pic>
      <p:pic>
        <p:nvPicPr>
          <p:cNvPr id="17" name="Picture 17"/>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a:off x="5771422" y="6610526"/>
            <a:ext cx="929382" cy="920933"/>
          </a:xfrm>
          <a:prstGeom prst="rect">
            <a:avLst/>
          </a:prstGeom>
        </p:spPr>
      </p:pic>
      <p:pic>
        <p:nvPicPr>
          <p:cNvPr id="18" name="Picture 18"/>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a:fillRect/>
          </a:stretch>
        </p:blipFill>
        <p:spPr>
          <a:xfrm>
            <a:off x="4260035" y="3674875"/>
            <a:ext cx="452604" cy="935835"/>
          </a:xfrm>
          <a:prstGeom prst="rect">
            <a:avLst/>
          </a:prstGeom>
        </p:spPr>
      </p:pic>
      <p:sp>
        <p:nvSpPr>
          <p:cNvPr id="19" name="TextBox 19"/>
          <p:cNvSpPr txBox="1"/>
          <p:nvPr/>
        </p:nvSpPr>
        <p:spPr>
          <a:xfrm>
            <a:off x="7654816" y="5000610"/>
            <a:ext cx="2978367" cy="466725"/>
          </a:xfrm>
          <a:prstGeom prst="rect">
            <a:avLst/>
          </a:prstGeom>
        </p:spPr>
        <p:txBody>
          <a:bodyPr lIns="0" tIns="0" rIns="0" bIns="0" rtlCol="0" anchor="t">
            <a:spAutoFit/>
          </a:bodyPr>
          <a:lstStyle/>
          <a:p>
            <a:pPr algn="ctr">
              <a:lnSpc>
                <a:spcPts val="3600"/>
              </a:lnSpc>
            </a:pPr>
            <a:r>
              <a:rPr lang="en-US" sz="3000">
                <a:solidFill>
                  <a:srgbClr val="191919"/>
                </a:solidFill>
                <a:latin typeface="Josefin Sans Regular"/>
              </a:rPr>
              <a:t>Mô tả ứng dụng</a:t>
            </a:r>
          </a:p>
        </p:txBody>
      </p:sp>
      <p:sp>
        <p:nvSpPr>
          <p:cNvPr id="20" name="TextBox 20"/>
          <p:cNvSpPr txBox="1"/>
          <p:nvPr/>
        </p:nvSpPr>
        <p:spPr>
          <a:xfrm>
            <a:off x="11785345" y="4772010"/>
            <a:ext cx="4555707" cy="923925"/>
          </a:xfrm>
          <a:prstGeom prst="rect">
            <a:avLst/>
          </a:prstGeom>
        </p:spPr>
        <p:txBody>
          <a:bodyPr lIns="0" tIns="0" rIns="0" bIns="0" rtlCol="0" anchor="t">
            <a:spAutoFit/>
          </a:bodyPr>
          <a:lstStyle/>
          <a:p>
            <a:pPr algn="ctr">
              <a:lnSpc>
                <a:spcPts val="3600"/>
              </a:lnSpc>
            </a:pPr>
            <a:r>
              <a:rPr lang="en-US" sz="3000">
                <a:solidFill>
                  <a:srgbClr val="191919"/>
                </a:solidFill>
                <a:latin typeface="Josefin Sans Regular"/>
              </a:rPr>
              <a:t>Quy trình nghiệp vụ website</a:t>
            </a:r>
          </a:p>
        </p:txBody>
      </p:sp>
      <p:sp>
        <p:nvSpPr>
          <p:cNvPr id="21" name="TextBox 21"/>
          <p:cNvSpPr txBox="1"/>
          <p:nvPr/>
        </p:nvSpPr>
        <p:spPr>
          <a:xfrm>
            <a:off x="10270352" y="7925042"/>
            <a:ext cx="2818347" cy="466725"/>
          </a:xfrm>
          <a:prstGeom prst="rect">
            <a:avLst/>
          </a:prstGeom>
        </p:spPr>
        <p:txBody>
          <a:bodyPr lIns="0" tIns="0" rIns="0" bIns="0" rtlCol="0" anchor="t">
            <a:spAutoFit/>
          </a:bodyPr>
          <a:lstStyle/>
          <a:p>
            <a:pPr algn="ctr">
              <a:lnSpc>
                <a:spcPts val="3600"/>
              </a:lnSpc>
            </a:pPr>
            <a:r>
              <a:rPr lang="en-US" sz="3000">
                <a:solidFill>
                  <a:srgbClr val="191919"/>
                </a:solidFill>
                <a:latin typeface="Josefin Sans Regular"/>
              </a:rPr>
              <a:t>Demo ứng dụng</a:t>
            </a:r>
          </a:p>
        </p:txBody>
      </p:sp>
      <p:sp>
        <p:nvSpPr>
          <p:cNvPr id="22" name="TextBox 22"/>
          <p:cNvSpPr txBox="1"/>
          <p:nvPr/>
        </p:nvSpPr>
        <p:spPr>
          <a:xfrm>
            <a:off x="4712639" y="7925042"/>
            <a:ext cx="3046947" cy="466725"/>
          </a:xfrm>
          <a:prstGeom prst="rect">
            <a:avLst/>
          </a:prstGeom>
        </p:spPr>
        <p:txBody>
          <a:bodyPr lIns="0" tIns="0" rIns="0" bIns="0" rtlCol="0" anchor="t">
            <a:spAutoFit/>
          </a:bodyPr>
          <a:lstStyle/>
          <a:p>
            <a:pPr algn="ctr">
              <a:lnSpc>
                <a:spcPts val="3600"/>
              </a:lnSpc>
            </a:pPr>
            <a:r>
              <a:rPr lang="en-US" sz="3000">
                <a:solidFill>
                  <a:srgbClr val="191919"/>
                </a:solidFill>
                <a:latin typeface="Josefin Sans Regular"/>
              </a:rPr>
              <a:t>Mô tả kỹ thuật</a:t>
            </a:r>
          </a:p>
        </p:txBody>
      </p:sp>
      <p:sp>
        <p:nvSpPr>
          <p:cNvPr id="23" name="TextBox 23"/>
          <p:cNvSpPr txBox="1"/>
          <p:nvPr/>
        </p:nvSpPr>
        <p:spPr>
          <a:xfrm>
            <a:off x="1957896" y="4772010"/>
            <a:ext cx="5056882" cy="923925"/>
          </a:xfrm>
          <a:prstGeom prst="rect">
            <a:avLst/>
          </a:prstGeom>
        </p:spPr>
        <p:txBody>
          <a:bodyPr lIns="0" tIns="0" rIns="0" bIns="0" rtlCol="0" anchor="t">
            <a:spAutoFit/>
          </a:bodyPr>
          <a:lstStyle/>
          <a:p>
            <a:pPr algn="ctr">
              <a:lnSpc>
                <a:spcPts val="3600"/>
              </a:lnSpc>
            </a:pPr>
            <a:r>
              <a:rPr lang="en-US" sz="3000">
                <a:solidFill>
                  <a:srgbClr val="191919"/>
                </a:solidFill>
                <a:latin typeface="Josefin Sans Regular"/>
              </a:rPr>
              <a:t>API là gì? </a:t>
            </a:r>
          </a:p>
          <a:p>
            <a:pPr algn="ctr">
              <a:lnSpc>
                <a:spcPts val="3600"/>
              </a:lnSpc>
            </a:pPr>
            <a:r>
              <a:rPr lang="en-US" sz="3000">
                <a:solidFill>
                  <a:srgbClr val="191919"/>
                </a:solidFill>
                <a:latin typeface="Josefin Sans Regular"/>
              </a:rPr>
              <a:t>Tổng quan về Facebook API</a:t>
            </a:r>
          </a:p>
        </p:txBody>
      </p:sp>
    </p:spTree>
  </p:cSld>
  <p:clrMapOvr>
    <a:masterClrMapping/>
  </p:clrMapOvr>
  <mc:AlternateContent xmlns:mc="http://schemas.openxmlformats.org/markup-compatibility/2006">
    <mc:Choice xmlns:p14="http://schemas.microsoft.com/office/powerpoint/2010/main" Requires="p14">
      <p:transition spd="slow">
        <p14:reveal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878D3"/>
        </a:solidFill>
        <a:effectLst/>
      </p:bgPr>
    </p:bg>
    <p:spTree>
      <p:nvGrpSpPr>
        <p:cNvPr id="1" name=""/>
        <p:cNvGrpSpPr/>
        <p:nvPr/>
      </p:nvGrpSpPr>
      <p:grpSpPr>
        <a:xfrm>
          <a:off x="0" y="0"/>
          <a:ext cx="0" cy="0"/>
          <a:chOff x="0" y="0"/>
          <a:chExt cx="0" cy="0"/>
        </a:xfrm>
      </p:grpSpPr>
      <p:sp>
        <p:nvSpPr>
          <p:cNvPr id="3" name="Freeform 3">
            <a:hlinkClick r:id="rId2" action="ppaction://hlinksldjump"/>
          </p:cNvPr>
          <p:cNvSpPr/>
          <p:nvPr/>
        </p:nvSpPr>
        <p:spPr>
          <a:xfrm>
            <a:off x="1028700" y="2663363"/>
            <a:ext cx="9607316" cy="1952277"/>
          </a:xfrm>
          <a:custGeom>
            <a:avLst/>
            <a:gdLst/>
            <a:ahLst/>
            <a:cxnLst/>
            <a:rect l="l" t="t" r="r" b="b"/>
            <a:pathLst>
              <a:path w="3249882" h="660400">
                <a:moveTo>
                  <a:pt x="3125422" y="660400"/>
                </a:moveTo>
                <a:lnTo>
                  <a:pt x="124460" y="660400"/>
                </a:lnTo>
                <a:cubicBezTo>
                  <a:pt x="55880" y="660400"/>
                  <a:pt x="0" y="604520"/>
                  <a:pt x="0" y="535940"/>
                </a:cubicBezTo>
                <a:lnTo>
                  <a:pt x="0" y="124460"/>
                </a:lnTo>
                <a:cubicBezTo>
                  <a:pt x="0" y="55880"/>
                  <a:pt x="55880" y="0"/>
                  <a:pt x="124460" y="0"/>
                </a:cubicBezTo>
                <a:lnTo>
                  <a:pt x="3125422" y="0"/>
                </a:lnTo>
                <a:cubicBezTo>
                  <a:pt x="3194002" y="0"/>
                  <a:pt x="3249882" y="55880"/>
                  <a:pt x="3249882" y="124460"/>
                </a:cubicBezTo>
                <a:lnTo>
                  <a:pt x="3249882" y="535940"/>
                </a:lnTo>
                <a:cubicBezTo>
                  <a:pt x="3249882" y="604520"/>
                  <a:pt x="3194002" y="660400"/>
                  <a:pt x="3125422" y="660400"/>
                </a:cubicBezTo>
                <a:close/>
              </a:path>
            </a:pathLst>
          </a:custGeom>
          <a:solidFill>
            <a:srgbClr val="FFFFFF"/>
          </a:solidFill>
        </p:spPr>
      </p:sp>
      <p:sp>
        <p:nvSpPr>
          <p:cNvPr id="5" name="Freeform 5">
            <a:hlinkClick r:id="rId3" action="ppaction://hlinksldjump"/>
          </p:cNvPr>
          <p:cNvSpPr/>
          <p:nvPr/>
        </p:nvSpPr>
        <p:spPr>
          <a:xfrm>
            <a:off x="1028700" y="6112579"/>
            <a:ext cx="9607316" cy="1952277"/>
          </a:xfrm>
          <a:custGeom>
            <a:avLst/>
            <a:gdLst/>
            <a:ahLst/>
            <a:cxnLst/>
            <a:rect l="l" t="t" r="r" b="b"/>
            <a:pathLst>
              <a:path w="3249882" h="660400">
                <a:moveTo>
                  <a:pt x="3125422" y="660400"/>
                </a:moveTo>
                <a:lnTo>
                  <a:pt x="124460" y="660400"/>
                </a:lnTo>
                <a:cubicBezTo>
                  <a:pt x="55880" y="660400"/>
                  <a:pt x="0" y="604520"/>
                  <a:pt x="0" y="535940"/>
                </a:cubicBezTo>
                <a:lnTo>
                  <a:pt x="0" y="124460"/>
                </a:lnTo>
                <a:cubicBezTo>
                  <a:pt x="0" y="55880"/>
                  <a:pt x="55880" y="0"/>
                  <a:pt x="124460" y="0"/>
                </a:cubicBezTo>
                <a:lnTo>
                  <a:pt x="3125422" y="0"/>
                </a:lnTo>
                <a:cubicBezTo>
                  <a:pt x="3194002" y="0"/>
                  <a:pt x="3249882" y="55880"/>
                  <a:pt x="3249882" y="124460"/>
                </a:cubicBezTo>
                <a:lnTo>
                  <a:pt x="3249882" y="535940"/>
                </a:lnTo>
                <a:cubicBezTo>
                  <a:pt x="3249882" y="604520"/>
                  <a:pt x="3194002" y="660400"/>
                  <a:pt x="3125422" y="660400"/>
                </a:cubicBezTo>
                <a:close/>
              </a:path>
            </a:pathLst>
          </a:custGeom>
          <a:solidFill>
            <a:srgbClr val="FFFFFF"/>
          </a:solidFill>
        </p:spPr>
      </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3741222" y="4374072"/>
            <a:ext cx="7036156" cy="345411"/>
          </a:xfrm>
          <a:prstGeom prst="rect">
            <a:avLst/>
          </a:prstGeom>
        </p:spPr>
      </p:pic>
      <p:pic>
        <p:nvPicPr>
          <p:cNvPr id="7" name="Picture 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934208" y="9006969"/>
            <a:ext cx="650184" cy="650184"/>
          </a:xfrm>
          <a:prstGeom prst="rect">
            <a:avLst/>
          </a:prstGeom>
        </p:spPr>
      </p:pic>
      <p:pic>
        <p:nvPicPr>
          <p:cNvPr id="8" name="Picture 8"/>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703608" y="9006969"/>
            <a:ext cx="650184" cy="650184"/>
          </a:xfrm>
          <a:prstGeom prst="rect">
            <a:avLst/>
          </a:prstGeom>
        </p:spPr>
      </p:pic>
      <p:grpSp>
        <p:nvGrpSpPr>
          <p:cNvPr id="9" name="Group 9"/>
          <p:cNvGrpSpPr/>
          <p:nvPr/>
        </p:nvGrpSpPr>
        <p:grpSpPr>
          <a:xfrm>
            <a:off x="1353792" y="212283"/>
            <a:ext cx="7790208" cy="457200"/>
            <a:chOff x="0" y="0"/>
            <a:chExt cx="10386944" cy="609600"/>
          </a:xfrm>
        </p:grpSpPr>
        <p:sp>
          <p:nvSpPr>
            <p:cNvPr id="10" name="TextBox 10"/>
            <p:cNvSpPr txBox="1"/>
            <p:nvPr/>
          </p:nvSpPr>
          <p:spPr>
            <a:xfrm>
              <a:off x="1359133" y="-66675"/>
              <a:ext cx="9027811" cy="676275"/>
            </a:xfrm>
            <a:prstGeom prst="rect">
              <a:avLst/>
            </a:prstGeom>
          </p:spPr>
          <p:txBody>
            <a:bodyPr lIns="0" tIns="0" rIns="0" bIns="0" rtlCol="0" anchor="t">
              <a:spAutoFit/>
            </a:bodyPr>
            <a:lstStyle/>
            <a:p>
              <a:pPr algn="ctr">
                <a:lnSpc>
                  <a:spcPts val="4200"/>
                </a:lnSpc>
              </a:pPr>
              <a:r>
                <a:rPr lang="en-US" sz="3000">
                  <a:solidFill>
                    <a:srgbClr val="FFFFFF"/>
                  </a:solidFill>
                  <a:latin typeface="Josefin Sans Regular"/>
                </a:rPr>
                <a:t>Lập trình sử dụng API | Facebook API</a:t>
              </a:r>
            </a:p>
          </p:txBody>
        </p:sp>
        <p:pic>
          <p:nvPicPr>
            <p:cNvPr id="11" name="Picture 11"/>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5375368">
              <a:off x="390174" y="-214834"/>
              <a:ext cx="260762" cy="1039269"/>
            </a:xfrm>
            <a:prstGeom prst="rect">
              <a:avLst/>
            </a:prstGeom>
          </p:spPr>
        </p:pic>
      </p:grpSp>
      <p:pic>
        <p:nvPicPr>
          <p:cNvPr id="12" name="Picture 12"/>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11483113" y="3855957"/>
            <a:ext cx="5451096" cy="4519454"/>
          </a:xfrm>
          <a:prstGeom prst="rect">
            <a:avLst/>
          </a:prstGeom>
        </p:spPr>
      </p:pic>
      <p:sp>
        <p:nvSpPr>
          <p:cNvPr id="13" name="TextBox 13"/>
          <p:cNvSpPr txBox="1"/>
          <p:nvPr/>
        </p:nvSpPr>
        <p:spPr>
          <a:xfrm>
            <a:off x="2234181" y="6155267"/>
            <a:ext cx="7196355" cy="1847850"/>
          </a:xfrm>
          <a:prstGeom prst="rect">
            <a:avLst/>
          </a:prstGeom>
        </p:spPr>
        <p:txBody>
          <a:bodyPr lIns="0" tIns="0" rIns="0" bIns="0" rtlCol="0" anchor="t">
            <a:spAutoFit/>
          </a:bodyPr>
          <a:lstStyle/>
          <a:p>
            <a:pPr algn="ctr">
              <a:lnSpc>
                <a:spcPts val="7200"/>
              </a:lnSpc>
            </a:pPr>
            <a:r>
              <a:rPr lang="en-US" sz="6000">
                <a:solidFill>
                  <a:srgbClr val="000000"/>
                </a:solidFill>
                <a:latin typeface="Josefin Sans Regular Bold"/>
              </a:rPr>
              <a:t>Tổng quan </a:t>
            </a:r>
          </a:p>
          <a:p>
            <a:pPr algn="ctr">
              <a:lnSpc>
                <a:spcPts val="7200"/>
              </a:lnSpc>
            </a:pPr>
            <a:r>
              <a:rPr lang="en-US" sz="6000">
                <a:solidFill>
                  <a:srgbClr val="000000"/>
                </a:solidFill>
                <a:latin typeface="Josefin Sans Regular Bold"/>
              </a:rPr>
              <a:t>về Facebook API</a:t>
            </a:r>
          </a:p>
        </p:txBody>
      </p:sp>
      <p:pic>
        <p:nvPicPr>
          <p:cNvPr id="14" name="Picture 14"/>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11778726" y="2663363"/>
            <a:ext cx="1457587" cy="3013807"/>
          </a:xfrm>
          <a:prstGeom prst="rect">
            <a:avLst/>
          </a:prstGeom>
        </p:spPr>
      </p:pic>
      <p:sp>
        <p:nvSpPr>
          <p:cNvPr id="15" name="TextBox 15"/>
          <p:cNvSpPr txBox="1"/>
          <p:nvPr/>
        </p:nvSpPr>
        <p:spPr>
          <a:xfrm>
            <a:off x="2234181" y="3163251"/>
            <a:ext cx="7196355" cy="933450"/>
          </a:xfrm>
          <a:prstGeom prst="rect">
            <a:avLst/>
          </a:prstGeom>
        </p:spPr>
        <p:txBody>
          <a:bodyPr lIns="0" tIns="0" rIns="0" bIns="0" rtlCol="0" anchor="t">
            <a:spAutoFit/>
          </a:bodyPr>
          <a:lstStyle/>
          <a:p>
            <a:pPr algn="ctr">
              <a:lnSpc>
                <a:spcPts val="7200"/>
              </a:lnSpc>
            </a:pPr>
            <a:r>
              <a:rPr lang="en-US" sz="6000">
                <a:solidFill>
                  <a:srgbClr val="000000"/>
                </a:solidFill>
                <a:latin typeface="Josefin Sans Regular Bold"/>
              </a:rPr>
              <a:t>API là gì?</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EC1D1"/>
        </a:solidFill>
        <a:effectLst/>
      </p:bgPr>
    </p:bg>
    <p:spTree>
      <p:nvGrpSpPr>
        <p:cNvPr id="1" name=""/>
        <p:cNvGrpSpPr/>
        <p:nvPr/>
      </p:nvGrpSpPr>
      <p:grpSpPr>
        <a:xfrm>
          <a:off x="0" y="0"/>
          <a:ext cx="0" cy="0"/>
          <a:chOff x="0" y="0"/>
          <a:chExt cx="0" cy="0"/>
        </a:xfrm>
      </p:grpSpPr>
      <p:grpSp>
        <p:nvGrpSpPr>
          <p:cNvPr id="2" name="Group 2"/>
          <p:cNvGrpSpPr/>
          <p:nvPr/>
        </p:nvGrpSpPr>
        <p:grpSpPr>
          <a:xfrm>
            <a:off x="3458394" y="3568318"/>
            <a:ext cx="11753252" cy="2885822"/>
            <a:chOff x="0" y="0"/>
            <a:chExt cx="15671003" cy="3847762"/>
          </a:xfrm>
        </p:grpSpPr>
        <p:grpSp>
          <p:nvGrpSpPr>
            <p:cNvPr id="3" name="Group 3"/>
            <p:cNvGrpSpPr/>
            <p:nvPr/>
          </p:nvGrpSpPr>
          <p:grpSpPr>
            <a:xfrm>
              <a:off x="0" y="0"/>
              <a:ext cx="15671003" cy="3847762"/>
              <a:chOff x="0" y="0"/>
              <a:chExt cx="6734125" cy="1653456"/>
            </a:xfrm>
          </p:grpSpPr>
          <p:sp>
            <p:nvSpPr>
              <p:cNvPr id="4" name="Freeform 4"/>
              <p:cNvSpPr/>
              <p:nvPr/>
            </p:nvSpPr>
            <p:spPr>
              <a:xfrm>
                <a:off x="0" y="0"/>
                <a:ext cx="6734125" cy="1653456"/>
              </a:xfrm>
              <a:custGeom>
                <a:avLst/>
                <a:gdLst/>
                <a:ahLst/>
                <a:cxnLst/>
                <a:rect l="l" t="t" r="r" b="b"/>
                <a:pathLst>
                  <a:path w="6734125" h="1653456">
                    <a:moveTo>
                      <a:pt x="6609665" y="1653456"/>
                    </a:moveTo>
                    <a:lnTo>
                      <a:pt x="124460" y="1653456"/>
                    </a:lnTo>
                    <a:cubicBezTo>
                      <a:pt x="55880" y="1653456"/>
                      <a:pt x="0" y="1597576"/>
                      <a:pt x="0" y="1528996"/>
                    </a:cubicBezTo>
                    <a:lnTo>
                      <a:pt x="0" y="124460"/>
                    </a:lnTo>
                    <a:cubicBezTo>
                      <a:pt x="0" y="55880"/>
                      <a:pt x="55880" y="0"/>
                      <a:pt x="124460" y="0"/>
                    </a:cubicBezTo>
                    <a:lnTo>
                      <a:pt x="6609665" y="0"/>
                    </a:lnTo>
                    <a:cubicBezTo>
                      <a:pt x="6678245" y="0"/>
                      <a:pt x="6734125" y="55880"/>
                      <a:pt x="6734125" y="124460"/>
                    </a:cubicBezTo>
                    <a:lnTo>
                      <a:pt x="6734125" y="1528996"/>
                    </a:lnTo>
                    <a:cubicBezTo>
                      <a:pt x="6734125" y="1597576"/>
                      <a:pt x="6678245" y="1653456"/>
                      <a:pt x="6609665" y="1653456"/>
                    </a:cubicBezTo>
                    <a:close/>
                  </a:path>
                </a:pathLst>
              </a:custGeom>
              <a:solidFill>
                <a:srgbClr val="FFFFFF"/>
              </a:solidFill>
            </p:spPr>
          </p:sp>
        </p:grpSp>
        <p:sp>
          <p:nvSpPr>
            <p:cNvPr id="5" name="TextBox 5"/>
            <p:cNvSpPr txBox="1"/>
            <p:nvPr/>
          </p:nvSpPr>
          <p:spPr>
            <a:xfrm>
              <a:off x="1763687" y="247104"/>
              <a:ext cx="13181462" cy="3283373"/>
            </a:xfrm>
            <a:prstGeom prst="rect">
              <a:avLst/>
            </a:prstGeom>
          </p:spPr>
          <p:txBody>
            <a:bodyPr lIns="0" tIns="0" rIns="0" bIns="0" rtlCol="0" anchor="t">
              <a:spAutoFit/>
            </a:bodyPr>
            <a:lstStyle/>
            <a:p>
              <a:pPr>
                <a:lnSpc>
                  <a:spcPts val="3919"/>
                </a:lnSpc>
              </a:pPr>
              <a:r>
                <a:rPr lang="en-US" sz="2799">
                  <a:solidFill>
                    <a:srgbClr val="000000"/>
                  </a:solidFill>
                  <a:latin typeface="Josefin Sans Regular"/>
                </a:rPr>
                <a:t>API - Application Programming Interface (Giao diện lập trình ứng </a:t>
              </a:r>
              <a:r>
                <a:rPr lang="en-US" sz="2799">
                  <a:solidFill>
                    <a:srgbClr val="000000"/>
                  </a:solidFill>
                  <a:latin typeface="Arimo"/>
                </a:rPr>
                <a:t>dụng)</a:t>
              </a:r>
            </a:p>
            <a:p>
              <a:pPr marL="604519" lvl="1" indent="-302260">
                <a:lnSpc>
                  <a:spcPts val="3919"/>
                </a:lnSpc>
                <a:buFont typeface="Arial"/>
                <a:buChar char="•"/>
              </a:pPr>
              <a:r>
                <a:rPr lang="en-US" sz="2799">
                  <a:solidFill>
                    <a:srgbClr val="000000"/>
                  </a:solidFill>
                  <a:latin typeface="Josefin Sans Regular"/>
                </a:rPr>
                <a:t>Không phải là ngôn ngữ lập trình</a:t>
              </a:r>
            </a:p>
            <a:p>
              <a:pPr marL="604519" lvl="1" indent="-302260">
                <a:lnSpc>
                  <a:spcPts val="3919"/>
                </a:lnSpc>
                <a:buFont typeface="Arial"/>
                <a:buChar char="•"/>
              </a:pPr>
              <a:r>
                <a:rPr lang="en-US" sz="2799">
                  <a:solidFill>
                    <a:srgbClr val="000000"/>
                  </a:solidFill>
                  <a:latin typeface="Josefin Sans Regular"/>
                </a:rPr>
                <a:t>Là một giao tiếp phần mềm được dùng bởi các ứng dụng khác nhau.</a:t>
              </a:r>
            </a:p>
          </p:txBody>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741222" y="4970794"/>
            <a:ext cx="7036156" cy="345411"/>
          </a:xfrm>
          <a:prstGeom prst="rect">
            <a:avLst/>
          </a:prstGeom>
        </p:spPr>
      </p:pic>
      <p:grpSp>
        <p:nvGrpSpPr>
          <p:cNvPr id="7" name="Group 7"/>
          <p:cNvGrpSpPr/>
          <p:nvPr/>
        </p:nvGrpSpPr>
        <p:grpSpPr>
          <a:xfrm>
            <a:off x="3076353" y="4629188"/>
            <a:ext cx="764083" cy="764083"/>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C4A5"/>
            </a:solidFill>
          </p:spPr>
        </p:sp>
      </p:grpSp>
      <p:grpSp>
        <p:nvGrpSpPr>
          <p:cNvPr id="9" name="Group 9"/>
          <p:cNvGrpSpPr/>
          <p:nvPr/>
        </p:nvGrpSpPr>
        <p:grpSpPr>
          <a:xfrm>
            <a:off x="1847689" y="1028700"/>
            <a:ext cx="14592621" cy="1715701"/>
            <a:chOff x="0" y="0"/>
            <a:chExt cx="6135290" cy="721345"/>
          </a:xfrm>
        </p:grpSpPr>
        <p:sp>
          <p:nvSpPr>
            <p:cNvPr id="10" name="Freeform 10"/>
            <p:cNvSpPr/>
            <p:nvPr/>
          </p:nvSpPr>
          <p:spPr>
            <a:xfrm>
              <a:off x="0" y="0"/>
              <a:ext cx="6135290" cy="721346"/>
            </a:xfrm>
            <a:custGeom>
              <a:avLst/>
              <a:gdLst/>
              <a:ahLst/>
              <a:cxnLst/>
              <a:rect l="l" t="t" r="r" b="b"/>
              <a:pathLst>
                <a:path w="6135290" h="721346">
                  <a:moveTo>
                    <a:pt x="6010830" y="721345"/>
                  </a:moveTo>
                  <a:lnTo>
                    <a:pt x="124460" y="721345"/>
                  </a:lnTo>
                  <a:cubicBezTo>
                    <a:pt x="55880" y="721345"/>
                    <a:pt x="0" y="665465"/>
                    <a:pt x="0" y="596885"/>
                  </a:cubicBezTo>
                  <a:lnTo>
                    <a:pt x="0" y="124460"/>
                  </a:lnTo>
                  <a:cubicBezTo>
                    <a:pt x="0" y="55880"/>
                    <a:pt x="55880" y="0"/>
                    <a:pt x="124460" y="0"/>
                  </a:cubicBezTo>
                  <a:lnTo>
                    <a:pt x="6010830" y="0"/>
                  </a:lnTo>
                  <a:cubicBezTo>
                    <a:pt x="6079410" y="0"/>
                    <a:pt x="6135290" y="55880"/>
                    <a:pt x="6135290" y="124460"/>
                  </a:cubicBezTo>
                  <a:lnTo>
                    <a:pt x="6135290" y="596885"/>
                  </a:lnTo>
                  <a:cubicBezTo>
                    <a:pt x="6135290" y="665465"/>
                    <a:pt x="6079410" y="721346"/>
                    <a:pt x="6010830" y="721346"/>
                  </a:cubicBezTo>
                  <a:close/>
                </a:path>
              </a:pathLst>
            </a:custGeom>
            <a:solidFill>
              <a:srgbClr val="FFFFFF"/>
            </a:solidFill>
          </p:spPr>
        </p:sp>
      </p:grpSp>
      <p:grpSp>
        <p:nvGrpSpPr>
          <p:cNvPr id="11" name="Group 11"/>
          <p:cNvGrpSpPr/>
          <p:nvPr/>
        </p:nvGrpSpPr>
        <p:grpSpPr>
          <a:xfrm>
            <a:off x="1353792" y="212283"/>
            <a:ext cx="7790208" cy="457200"/>
            <a:chOff x="0" y="0"/>
            <a:chExt cx="10386944" cy="609600"/>
          </a:xfrm>
        </p:grpSpPr>
        <p:sp>
          <p:nvSpPr>
            <p:cNvPr id="12" name="TextBox 12"/>
            <p:cNvSpPr txBox="1"/>
            <p:nvPr/>
          </p:nvSpPr>
          <p:spPr>
            <a:xfrm>
              <a:off x="1359133" y="-66675"/>
              <a:ext cx="9027811" cy="676275"/>
            </a:xfrm>
            <a:prstGeom prst="rect">
              <a:avLst/>
            </a:prstGeom>
          </p:spPr>
          <p:txBody>
            <a:bodyPr lIns="0" tIns="0" rIns="0" bIns="0" rtlCol="0" anchor="t">
              <a:spAutoFit/>
            </a:bodyPr>
            <a:lstStyle/>
            <a:p>
              <a:pPr algn="ctr">
                <a:lnSpc>
                  <a:spcPts val="4200"/>
                </a:lnSpc>
              </a:pPr>
              <a:r>
                <a:rPr lang="en-US" sz="3000">
                  <a:solidFill>
                    <a:srgbClr val="FFFFFF"/>
                  </a:solidFill>
                  <a:latin typeface="Josefin Sans Regular"/>
                </a:rPr>
                <a:t>Lập trình sử dụng API | Facebook API</a:t>
              </a:r>
            </a:p>
          </p:txBody>
        </p:sp>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375368">
              <a:off x="390174" y="-214834"/>
              <a:ext cx="260762" cy="1039269"/>
            </a:xfrm>
            <a:prstGeom prst="rect">
              <a:avLst/>
            </a:prstGeom>
          </p:spPr>
        </p:pic>
      </p:grpSp>
      <p:grpSp>
        <p:nvGrpSpPr>
          <p:cNvPr id="14" name="Group 14"/>
          <p:cNvGrpSpPr/>
          <p:nvPr/>
        </p:nvGrpSpPr>
        <p:grpSpPr>
          <a:xfrm>
            <a:off x="3458394" y="7363078"/>
            <a:ext cx="11753252" cy="1895222"/>
            <a:chOff x="0" y="0"/>
            <a:chExt cx="15671003" cy="2526962"/>
          </a:xfrm>
        </p:grpSpPr>
        <p:grpSp>
          <p:nvGrpSpPr>
            <p:cNvPr id="15" name="Group 15"/>
            <p:cNvGrpSpPr/>
            <p:nvPr/>
          </p:nvGrpSpPr>
          <p:grpSpPr>
            <a:xfrm>
              <a:off x="0" y="0"/>
              <a:ext cx="15671003" cy="2526962"/>
              <a:chOff x="0" y="0"/>
              <a:chExt cx="6734125" cy="1085883"/>
            </a:xfrm>
          </p:grpSpPr>
          <p:sp>
            <p:nvSpPr>
              <p:cNvPr id="16" name="Freeform 16"/>
              <p:cNvSpPr/>
              <p:nvPr/>
            </p:nvSpPr>
            <p:spPr>
              <a:xfrm>
                <a:off x="0" y="0"/>
                <a:ext cx="6734125" cy="1085883"/>
              </a:xfrm>
              <a:custGeom>
                <a:avLst/>
                <a:gdLst/>
                <a:ahLst/>
                <a:cxnLst/>
                <a:rect l="l" t="t" r="r" b="b"/>
                <a:pathLst>
                  <a:path w="6734125" h="1085883">
                    <a:moveTo>
                      <a:pt x="6609665" y="1085883"/>
                    </a:moveTo>
                    <a:lnTo>
                      <a:pt x="124460" y="1085883"/>
                    </a:lnTo>
                    <a:cubicBezTo>
                      <a:pt x="55880" y="1085883"/>
                      <a:pt x="0" y="1030003"/>
                      <a:pt x="0" y="961423"/>
                    </a:cubicBezTo>
                    <a:lnTo>
                      <a:pt x="0" y="124460"/>
                    </a:lnTo>
                    <a:cubicBezTo>
                      <a:pt x="0" y="55880"/>
                      <a:pt x="55880" y="0"/>
                      <a:pt x="124460" y="0"/>
                    </a:cubicBezTo>
                    <a:lnTo>
                      <a:pt x="6609665" y="0"/>
                    </a:lnTo>
                    <a:cubicBezTo>
                      <a:pt x="6678245" y="0"/>
                      <a:pt x="6734125" y="55880"/>
                      <a:pt x="6734125" y="124460"/>
                    </a:cubicBezTo>
                    <a:lnTo>
                      <a:pt x="6734125" y="961423"/>
                    </a:lnTo>
                    <a:cubicBezTo>
                      <a:pt x="6734125" y="1030003"/>
                      <a:pt x="6678245" y="1085883"/>
                      <a:pt x="6609665" y="1085883"/>
                    </a:cubicBezTo>
                    <a:close/>
                  </a:path>
                </a:pathLst>
              </a:custGeom>
              <a:solidFill>
                <a:srgbClr val="FFFFFF"/>
              </a:solidFill>
            </p:spPr>
          </p:sp>
        </p:grpSp>
        <p:sp>
          <p:nvSpPr>
            <p:cNvPr id="17" name="TextBox 17"/>
            <p:cNvSpPr txBox="1"/>
            <p:nvPr/>
          </p:nvSpPr>
          <p:spPr>
            <a:xfrm>
              <a:off x="1763687" y="247104"/>
              <a:ext cx="13181462" cy="1962573"/>
            </a:xfrm>
            <a:prstGeom prst="rect">
              <a:avLst/>
            </a:prstGeom>
          </p:spPr>
          <p:txBody>
            <a:bodyPr lIns="0" tIns="0" rIns="0" bIns="0" rtlCol="0" anchor="t">
              <a:spAutoFit/>
            </a:bodyPr>
            <a:lstStyle/>
            <a:p>
              <a:pPr>
                <a:lnSpc>
                  <a:spcPts val="3919"/>
                </a:lnSpc>
              </a:pPr>
              <a:r>
                <a:rPr lang="en-US" sz="2799">
                  <a:solidFill>
                    <a:srgbClr val="000000"/>
                  </a:solidFill>
                  <a:latin typeface="Josefin Sans Regular"/>
                </a:rPr>
                <a:t>Windows cung cấp các hàm để người lập trình có thể thâm nhập </a:t>
              </a:r>
              <a:r>
                <a:rPr lang="en-US" sz="2799">
                  <a:solidFill>
                    <a:srgbClr val="000000"/>
                  </a:solidFill>
                  <a:latin typeface="Arimo"/>
                </a:rPr>
                <a:t>vào các đặc trưng của hệ điều hành, các hàm này gọi là các API của windows.</a:t>
              </a:r>
            </a:p>
          </p:txBody>
        </p:sp>
      </p:grpSp>
      <p:grpSp>
        <p:nvGrpSpPr>
          <p:cNvPr id="18" name="Group 18"/>
          <p:cNvGrpSpPr/>
          <p:nvPr/>
        </p:nvGrpSpPr>
        <p:grpSpPr>
          <a:xfrm>
            <a:off x="3076353" y="7928648"/>
            <a:ext cx="764083" cy="764083"/>
            <a:chOff x="0" y="0"/>
            <a:chExt cx="6350000" cy="6350000"/>
          </a:xfrm>
        </p:grpSpPr>
        <p:sp>
          <p:nvSpPr>
            <p:cNvPr id="19" name="Freeform 1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C4A5"/>
            </a:solidFill>
          </p:spPr>
        </p:sp>
      </p:grpSp>
      <p:sp>
        <p:nvSpPr>
          <p:cNvPr id="20" name="TextBox 20"/>
          <p:cNvSpPr txBox="1"/>
          <p:nvPr/>
        </p:nvSpPr>
        <p:spPr>
          <a:xfrm>
            <a:off x="3282952" y="1410300"/>
            <a:ext cx="11722096" cy="933450"/>
          </a:xfrm>
          <a:prstGeom prst="rect">
            <a:avLst/>
          </a:prstGeom>
        </p:spPr>
        <p:txBody>
          <a:bodyPr lIns="0" tIns="0" rIns="0" bIns="0" rtlCol="0" anchor="t">
            <a:spAutoFit/>
          </a:bodyPr>
          <a:lstStyle/>
          <a:p>
            <a:pPr algn="ctr">
              <a:lnSpc>
                <a:spcPts val="7200"/>
              </a:lnSpc>
            </a:pPr>
            <a:r>
              <a:rPr lang="en-US" sz="6000">
                <a:solidFill>
                  <a:srgbClr val="000000"/>
                </a:solidFill>
                <a:latin typeface="Josefin Sans Regular"/>
              </a:rPr>
              <a:t>API là gì?</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878D3"/>
        </a:solidFill>
        <a:effectLst/>
      </p:bgPr>
    </p:bg>
    <p:spTree>
      <p:nvGrpSpPr>
        <p:cNvPr id="1" name=""/>
        <p:cNvGrpSpPr/>
        <p:nvPr/>
      </p:nvGrpSpPr>
      <p:grpSpPr>
        <a:xfrm>
          <a:off x="0" y="0"/>
          <a:ext cx="0" cy="0"/>
          <a:chOff x="0" y="0"/>
          <a:chExt cx="0" cy="0"/>
        </a:xfrm>
      </p:grpSpPr>
      <p:sp>
        <p:nvSpPr>
          <p:cNvPr id="3" name="Freeform 3">
            <a:hlinkClick r:id="rId2" action="ppaction://hlinksldjump"/>
          </p:cNvPr>
          <p:cNvSpPr/>
          <p:nvPr/>
        </p:nvSpPr>
        <p:spPr>
          <a:xfrm>
            <a:off x="1028700" y="2663363"/>
            <a:ext cx="9607316" cy="1952277"/>
          </a:xfrm>
          <a:custGeom>
            <a:avLst/>
            <a:gdLst/>
            <a:ahLst/>
            <a:cxnLst/>
            <a:rect l="l" t="t" r="r" b="b"/>
            <a:pathLst>
              <a:path w="3249882" h="660400">
                <a:moveTo>
                  <a:pt x="3125422" y="660400"/>
                </a:moveTo>
                <a:lnTo>
                  <a:pt x="124460" y="660400"/>
                </a:lnTo>
                <a:cubicBezTo>
                  <a:pt x="55880" y="660400"/>
                  <a:pt x="0" y="604520"/>
                  <a:pt x="0" y="535940"/>
                </a:cubicBezTo>
                <a:lnTo>
                  <a:pt x="0" y="124460"/>
                </a:lnTo>
                <a:cubicBezTo>
                  <a:pt x="0" y="55880"/>
                  <a:pt x="55880" y="0"/>
                  <a:pt x="124460" y="0"/>
                </a:cubicBezTo>
                <a:lnTo>
                  <a:pt x="3125422" y="0"/>
                </a:lnTo>
                <a:cubicBezTo>
                  <a:pt x="3194002" y="0"/>
                  <a:pt x="3249882" y="55880"/>
                  <a:pt x="3249882" y="124460"/>
                </a:cubicBezTo>
                <a:lnTo>
                  <a:pt x="3249882" y="535940"/>
                </a:lnTo>
                <a:cubicBezTo>
                  <a:pt x="3249882" y="604520"/>
                  <a:pt x="3194002" y="660400"/>
                  <a:pt x="3125422" y="660400"/>
                </a:cubicBezTo>
                <a:close/>
              </a:path>
            </a:pathLst>
          </a:custGeom>
          <a:solidFill>
            <a:srgbClr val="FFFFFF"/>
          </a:solidFill>
        </p:spPr>
      </p:sp>
      <p:sp>
        <p:nvSpPr>
          <p:cNvPr id="5" name="Freeform 5">
            <a:hlinkClick r:id="rId3" action="ppaction://hlinksldjump"/>
          </p:cNvPr>
          <p:cNvSpPr/>
          <p:nvPr/>
        </p:nvSpPr>
        <p:spPr>
          <a:xfrm>
            <a:off x="1028700" y="6112579"/>
            <a:ext cx="9607316" cy="1952277"/>
          </a:xfrm>
          <a:custGeom>
            <a:avLst/>
            <a:gdLst/>
            <a:ahLst/>
            <a:cxnLst/>
            <a:rect l="l" t="t" r="r" b="b"/>
            <a:pathLst>
              <a:path w="3249882" h="660400">
                <a:moveTo>
                  <a:pt x="3125422" y="660400"/>
                </a:moveTo>
                <a:lnTo>
                  <a:pt x="124460" y="660400"/>
                </a:lnTo>
                <a:cubicBezTo>
                  <a:pt x="55880" y="660400"/>
                  <a:pt x="0" y="604520"/>
                  <a:pt x="0" y="535940"/>
                </a:cubicBezTo>
                <a:lnTo>
                  <a:pt x="0" y="124460"/>
                </a:lnTo>
                <a:cubicBezTo>
                  <a:pt x="0" y="55880"/>
                  <a:pt x="55880" y="0"/>
                  <a:pt x="124460" y="0"/>
                </a:cubicBezTo>
                <a:lnTo>
                  <a:pt x="3125422" y="0"/>
                </a:lnTo>
                <a:cubicBezTo>
                  <a:pt x="3194002" y="0"/>
                  <a:pt x="3249882" y="55880"/>
                  <a:pt x="3249882" y="124460"/>
                </a:cubicBezTo>
                <a:lnTo>
                  <a:pt x="3249882" y="535940"/>
                </a:lnTo>
                <a:cubicBezTo>
                  <a:pt x="3249882" y="604520"/>
                  <a:pt x="3194002" y="660400"/>
                  <a:pt x="3125422" y="660400"/>
                </a:cubicBezTo>
                <a:close/>
              </a:path>
            </a:pathLst>
          </a:custGeom>
          <a:solidFill>
            <a:srgbClr val="FFFFFF"/>
          </a:solidFill>
        </p:spPr>
      </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3741222" y="4374072"/>
            <a:ext cx="7036156" cy="345411"/>
          </a:xfrm>
          <a:prstGeom prst="rect">
            <a:avLst/>
          </a:prstGeom>
        </p:spPr>
      </p:pic>
      <p:pic>
        <p:nvPicPr>
          <p:cNvPr id="7" name="Picture 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934208" y="9006969"/>
            <a:ext cx="650184" cy="650184"/>
          </a:xfrm>
          <a:prstGeom prst="rect">
            <a:avLst/>
          </a:prstGeom>
        </p:spPr>
      </p:pic>
      <p:pic>
        <p:nvPicPr>
          <p:cNvPr id="8" name="Picture 8"/>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703608" y="9006969"/>
            <a:ext cx="650184" cy="650184"/>
          </a:xfrm>
          <a:prstGeom prst="rect">
            <a:avLst/>
          </a:prstGeom>
        </p:spPr>
      </p:pic>
      <p:grpSp>
        <p:nvGrpSpPr>
          <p:cNvPr id="9" name="Group 9"/>
          <p:cNvGrpSpPr/>
          <p:nvPr/>
        </p:nvGrpSpPr>
        <p:grpSpPr>
          <a:xfrm>
            <a:off x="1353792" y="212283"/>
            <a:ext cx="7790208" cy="457200"/>
            <a:chOff x="0" y="0"/>
            <a:chExt cx="10386944" cy="609600"/>
          </a:xfrm>
        </p:grpSpPr>
        <p:sp>
          <p:nvSpPr>
            <p:cNvPr id="10" name="TextBox 10"/>
            <p:cNvSpPr txBox="1"/>
            <p:nvPr/>
          </p:nvSpPr>
          <p:spPr>
            <a:xfrm>
              <a:off x="1359133" y="-66675"/>
              <a:ext cx="9027811" cy="676275"/>
            </a:xfrm>
            <a:prstGeom prst="rect">
              <a:avLst/>
            </a:prstGeom>
          </p:spPr>
          <p:txBody>
            <a:bodyPr lIns="0" tIns="0" rIns="0" bIns="0" rtlCol="0" anchor="t">
              <a:spAutoFit/>
            </a:bodyPr>
            <a:lstStyle/>
            <a:p>
              <a:pPr algn="ctr">
                <a:lnSpc>
                  <a:spcPts val="4200"/>
                </a:lnSpc>
              </a:pPr>
              <a:r>
                <a:rPr lang="en-US" sz="3000">
                  <a:solidFill>
                    <a:srgbClr val="FFFFFF"/>
                  </a:solidFill>
                  <a:latin typeface="Josefin Sans Regular"/>
                </a:rPr>
                <a:t>Lập trình sử dụng API | Facebook API</a:t>
              </a:r>
            </a:p>
          </p:txBody>
        </p:sp>
        <p:pic>
          <p:nvPicPr>
            <p:cNvPr id="11" name="Picture 11"/>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5375368">
              <a:off x="390174" y="-214834"/>
              <a:ext cx="260762" cy="1039269"/>
            </a:xfrm>
            <a:prstGeom prst="rect">
              <a:avLst/>
            </a:prstGeom>
          </p:spPr>
        </p:pic>
      </p:grpSp>
      <p:pic>
        <p:nvPicPr>
          <p:cNvPr id="12" name="Picture 12"/>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11483113" y="3855957"/>
            <a:ext cx="5451096" cy="4519454"/>
          </a:xfrm>
          <a:prstGeom prst="rect">
            <a:avLst/>
          </a:prstGeom>
        </p:spPr>
      </p:pic>
      <p:sp>
        <p:nvSpPr>
          <p:cNvPr id="13" name="TextBox 13"/>
          <p:cNvSpPr txBox="1"/>
          <p:nvPr/>
        </p:nvSpPr>
        <p:spPr>
          <a:xfrm>
            <a:off x="2234181" y="6155267"/>
            <a:ext cx="7196355" cy="1847850"/>
          </a:xfrm>
          <a:prstGeom prst="rect">
            <a:avLst/>
          </a:prstGeom>
        </p:spPr>
        <p:txBody>
          <a:bodyPr lIns="0" tIns="0" rIns="0" bIns="0" rtlCol="0" anchor="t">
            <a:spAutoFit/>
          </a:bodyPr>
          <a:lstStyle/>
          <a:p>
            <a:pPr algn="ctr">
              <a:lnSpc>
                <a:spcPts val="7200"/>
              </a:lnSpc>
            </a:pPr>
            <a:r>
              <a:rPr lang="en-US" sz="6000">
                <a:solidFill>
                  <a:srgbClr val="000000"/>
                </a:solidFill>
                <a:latin typeface="Josefin Sans Regular Bold"/>
              </a:rPr>
              <a:t>Tổng quan </a:t>
            </a:r>
          </a:p>
          <a:p>
            <a:pPr algn="ctr">
              <a:lnSpc>
                <a:spcPts val="7200"/>
              </a:lnSpc>
            </a:pPr>
            <a:r>
              <a:rPr lang="en-US" sz="6000">
                <a:solidFill>
                  <a:srgbClr val="000000"/>
                </a:solidFill>
                <a:latin typeface="Josefin Sans Regular Bold"/>
              </a:rPr>
              <a:t>về Facebook API</a:t>
            </a:r>
          </a:p>
        </p:txBody>
      </p:sp>
      <p:pic>
        <p:nvPicPr>
          <p:cNvPr id="14" name="Picture 14"/>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11778726" y="2663363"/>
            <a:ext cx="1457587" cy="3013807"/>
          </a:xfrm>
          <a:prstGeom prst="rect">
            <a:avLst/>
          </a:prstGeom>
        </p:spPr>
      </p:pic>
      <p:sp>
        <p:nvSpPr>
          <p:cNvPr id="15" name="TextBox 15"/>
          <p:cNvSpPr txBox="1"/>
          <p:nvPr/>
        </p:nvSpPr>
        <p:spPr>
          <a:xfrm>
            <a:off x="2234181" y="3163251"/>
            <a:ext cx="7196355" cy="933450"/>
          </a:xfrm>
          <a:prstGeom prst="rect">
            <a:avLst/>
          </a:prstGeom>
        </p:spPr>
        <p:txBody>
          <a:bodyPr lIns="0" tIns="0" rIns="0" bIns="0" rtlCol="0" anchor="t">
            <a:spAutoFit/>
          </a:bodyPr>
          <a:lstStyle/>
          <a:p>
            <a:pPr algn="ctr">
              <a:lnSpc>
                <a:spcPts val="7200"/>
              </a:lnSpc>
            </a:pPr>
            <a:r>
              <a:rPr lang="en-US" sz="6000">
                <a:solidFill>
                  <a:srgbClr val="000000"/>
                </a:solidFill>
                <a:latin typeface="Josefin Sans Regular Bold"/>
              </a:rPr>
              <a:t>API là gì?</a:t>
            </a:r>
          </a:p>
        </p:txBody>
      </p:sp>
    </p:spTree>
    <p:extLst>
      <p:ext uri="{BB962C8B-B14F-4D97-AF65-F5344CB8AC3E}">
        <p14:creationId xmlns:p14="http://schemas.microsoft.com/office/powerpoint/2010/main" val="23024216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EC1D1"/>
        </a:solidFill>
        <a:effectLst/>
      </p:bgPr>
    </p:bg>
    <p:spTree>
      <p:nvGrpSpPr>
        <p:cNvPr id="1" name=""/>
        <p:cNvGrpSpPr/>
        <p:nvPr/>
      </p:nvGrpSpPr>
      <p:grpSpPr>
        <a:xfrm>
          <a:off x="0" y="0"/>
          <a:ext cx="0" cy="0"/>
          <a:chOff x="0" y="0"/>
          <a:chExt cx="0" cy="0"/>
        </a:xfrm>
      </p:grpSpPr>
      <p:grpSp>
        <p:nvGrpSpPr>
          <p:cNvPr id="2" name="Group 2"/>
          <p:cNvGrpSpPr/>
          <p:nvPr/>
        </p:nvGrpSpPr>
        <p:grpSpPr>
          <a:xfrm>
            <a:off x="4052754" y="3944429"/>
            <a:ext cx="12027572" cy="1895222"/>
            <a:chOff x="0" y="0"/>
            <a:chExt cx="16036763" cy="2526962"/>
          </a:xfrm>
        </p:grpSpPr>
        <p:grpSp>
          <p:nvGrpSpPr>
            <p:cNvPr id="3" name="Group 3"/>
            <p:cNvGrpSpPr/>
            <p:nvPr/>
          </p:nvGrpSpPr>
          <p:grpSpPr>
            <a:xfrm>
              <a:off x="0" y="0"/>
              <a:ext cx="16036763" cy="2526962"/>
              <a:chOff x="0" y="0"/>
              <a:chExt cx="6891299" cy="1085883"/>
            </a:xfrm>
          </p:grpSpPr>
          <p:sp>
            <p:nvSpPr>
              <p:cNvPr id="4" name="Freeform 4"/>
              <p:cNvSpPr/>
              <p:nvPr/>
            </p:nvSpPr>
            <p:spPr>
              <a:xfrm>
                <a:off x="0" y="0"/>
                <a:ext cx="6891299" cy="1085883"/>
              </a:xfrm>
              <a:custGeom>
                <a:avLst/>
                <a:gdLst/>
                <a:ahLst/>
                <a:cxnLst/>
                <a:rect l="l" t="t" r="r" b="b"/>
                <a:pathLst>
                  <a:path w="6891299" h="1085883">
                    <a:moveTo>
                      <a:pt x="6766839" y="1085883"/>
                    </a:moveTo>
                    <a:lnTo>
                      <a:pt x="124460" y="1085883"/>
                    </a:lnTo>
                    <a:cubicBezTo>
                      <a:pt x="55880" y="1085883"/>
                      <a:pt x="0" y="1030003"/>
                      <a:pt x="0" y="961423"/>
                    </a:cubicBezTo>
                    <a:lnTo>
                      <a:pt x="0" y="124460"/>
                    </a:lnTo>
                    <a:cubicBezTo>
                      <a:pt x="0" y="55880"/>
                      <a:pt x="55880" y="0"/>
                      <a:pt x="124460" y="0"/>
                    </a:cubicBezTo>
                    <a:lnTo>
                      <a:pt x="6766839" y="0"/>
                    </a:lnTo>
                    <a:cubicBezTo>
                      <a:pt x="6835419" y="0"/>
                      <a:pt x="6891299" y="55880"/>
                      <a:pt x="6891299" y="124460"/>
                    </a:cubicBezTo>
                    <a:lnTo>
                      <a:pt x="6891299" y="961423"/>
                    </a:lnTo>
                    <a:cubicBezTo>
                      <a:pt x="6891299" y="1030003"/>
                      <a:pt x="6835419" y="1085883"/>
                      <a:pt x="6766839" y="1085883"/>
                    </a:cubicBezTo>
                    <a:close/>
                  </a:path>
                </a:pathLst>
              </a:custGeom>
              <a:solidFill>
                <a:srgbClr val="FFFFFF"/>
              </a:solidFill>
            </p:spPr>
          </p:sp>
        </p:grpSp>
        <p:sp>
          <p:nvSpPr>
            <p:cNvPr id="5" name="TextBox 5"/>
            <p:cNvSpPr txBox="1"/>
            <p:nvPr/>
          </p:nvSpPr>
          <p:spPr>
            <a:xfrm>
              <a:off x="1273823" y="244094"/>
              <a:ext cx="13489117" cy="1962573"/>
            </a:xfrm>
            <a:prstGeom prst="rect">
              <a:avLst/>
            </a:prstGeom>
          </p:spPr>
          <p:txBody>
            <a:bodyPr lIns="0" tIns="0" rIns="0" bIns="0" rtlCol="0" anchor="t">
              <a:spAutoFit/>
            </a:bodyPr>
            <a:lstStyle/>
            <a:p>
              <a:pPr>
                <a:lnSpc>
                  <a:spcPts val="3919"/>
                </a:lnSpc>
              </a:pPr>
              <a:r>
                <a:rPr lang="en-US" sz="2799">
                  <a:solidFill>
                    <a:srgbClr val="000000"/>
                  </a:solidFill>
                  <a:latin typeface="Josefin Sans Regular"/>
                </a:rPr>
                <a:t>Facebook API là một nền tảng được Facebook cung</a:t>
              </a:r>
            </a:p>
            <a:p>
              <a:pPr>
                <a:lnSpc>
                  <a:spcPts val="3919"/>
                </a:lnSpc>
              </a:pPr>
              <a:r>
                <a:rPr lang="en-US" sz="2799">
                  <a:solidFill>
                    <a:srgbClr val="000000"/>
                  </a:solidFill>
                  <a:latin typeface="Arimo"/>
                </a:rPr>
                <a:t>cấp cho lập trình viên, để dùng trong việc kết nối ứng dụng với Facebook.</a:t>
              </a:r>
            </a:p>
          </p:txBody>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741222" y="4970794"/>
            <a:ext cx="7036156" cy="345411"/>
          </a:xfrm>
          <a:prstGeom prst="rect">
            <a:avLst/>
          </a:prstGeom>
        </p:spPr>
      </p:pic>
      <p:grpSp>
        <p:nvGrpSpPr>
          <p:cNvPr id="7" name="Group 7"/>
          <p:cNvGrpSpPr/>
          <p:nvPr/>
        </p:nvGrpSpPr>
        <p:grpSpPr>
          <a:xfrm>
            <a:off x="1847689" y="1028700"/>
            <a:ext cx="14592621" cy="1715701"/>
            <a:chOff x="0" y="0"/>
            <a:chExt cx="6135290" cy="721345"/>
          </a:xfrm>
        </p:grpSpPr>
        <p:sp>
          <p:nvSpPr>
            <p:cNvPr id="8" name="Freeform 8"/>
            <p:cNvSpPr/>
            <p:nvPr/>
          </p:nvSpPr>
          <p:spPr>
            <a:xfrm>
              <a:off x="0" y="0"/>
              <a:ext cx="6135290" cy="721346"/>
            </a:xfrm>
            <a:custGeom>
              <a:avLst/>
              <a:gdLst/>
              <a:ahLst/>
              <a:cxnLst/>
              <a:rect l="l" t="t" r="r" b="b"/>
              <a:pathLst>
                <a:path w="6135290" h="721346">
                  <a:moveTo>
                    <a:pt x="6010830" y="721345"/>
                  </a:moveTo>
                  <a:lnTo>
                    <a:pt x="124460" y="721345"/>
                  </a:lnTo>
                  <a:cubicBezTo>
                    <a:pt x="55880" y="721345"/>
                    <a:pt x="0" y="665465"/>
                    <a:pt x="0" y="596885"/>
                  </a:cubicBezTo>
                  <a:lnTo>
                    <a:pt x="0" y="124460"/>
                  </a:lnTo>
                  <a:cubicBezTo>
                    <a:pt x="0" y="55880"/>
                    <a:pt x="55880" y="0"/>
                    <a:pt x="124460" y="0"/>
                  </a:cubicBezTo>
                  <a:lnTo>
                    <a:pt x="6010830" y="0"/>
                  </a:lnTo>
                  <a:cubicBezTo>
                    <a:pt x="6079410" y="0"/>
                    <a:pt x="6135290" y="55880"/>
                    <a:pt x="6135290" y="124460"/>
                  </a:cubicBezTo>
                  <a:lnTo>
                    <a:pt x="6135290" y="596885"/>
                  </a:lnTo>
                  <a:cubicBezTo>
                    <a:pt x="6135290" y="665465"/>
                    <a:pt x="6079410" y="721346"/>
                    <a:pt x="6010830" y="721346"/>
                  </a:cubicBezTo>
                  <a:close/>
                </a:path>
              </a:pathLst>
            </a:custGeom>
            <a:solidFill>
              <a:srgbClr val="FFFFFF"/>
            </a:solidFill>
          </p:spPr>
        </p:sp>
      </p:grpSp>
      <p:grpSp>
        <p:nvGrpSpPr>
          <p:cNvPr id="9" name="Group 9"/>
          <p:cNvGrpSpPr/>
          <p:nvPr/>
        </p:nvGrpSpPr>
        <p:grpSpPr>
          <a:xfrm>
            <a:off x="1353792" y="212283"/>
            <a:ext cx="7790208" cy="457200"/>
            <a:chOff x="0" y="0"/>
            <a:chExt cx="10386944" cy="609600"/>
          </a:xfrm>
        </p:grpSpPr>
        <p:sp>
          <p:nvSpPr>
            <p:cNvPr id="10" name="TextBox 10"/>
            <p:cNvSpPr txBox="1"/>
            <p:nvPr/>
          </p:nvSpPr>
          <p:spPr>
            <a:xfrm>
              <a:off x="1359133" y="-66675"/>
              <a:ext cx="9027811" cy="676275"/>
            </a:xfrm>
            <a:prstGeom prst="rect">
              <a:avLst/>
            </a:prstGeom>
          </p:spPr>
          <p:txBody>
            <a:bodyPr lIns="0" tIns="0" rIns="0" bIns="0" rtlCol="0" anchor="t">
              <a:spAutoFit/>
            </a:bodyPr>
            <a:lstStyle/>
            <a:p>
              <a:pPr algn="ctr">
                <a:lnSpc>
                  <a:spcPts val="4200"/>
                </a:lnSpc>
              </a:pPr>
              <a:r>
                <a:rPr lang="en-US" sz="3000">
                  <a:solidFill>
                    <a:srgbClr val="FFFFFF"/>
                  </a:solidFill>
                  <a:latin typeface="Josefin Sans Regular"/>
                </a:rPr>
                <a:t>Lập trình sử dụng API | Facebook API</a:t>
              </a:r>
            </a:p>
          </p:txBody>
        </p:sp>
        <p:pic>
          <p:nvPicPr>
            <p:cNvPr id="11" name="Picture 11"/>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375368">
              <a:off x="390174" y="-214834"/>
              <a:ext cx="260762" cy="1039269"/>
            </a:xfrm>
            <a:prstGeom prst="rect">
              <a:avLst/>
            </a:prstGeom>
          </p:spPr>
        </p:pic>
      </p:grpSp>
      <p:grpSp>
        <p:nvGrpSpPr>
          <p:cNvPr id="12" name="Group 12"/>
          <p:cNvGrpSpPr/>
          <p:nvPr/>
        </p:nvGrpSpPr>
        <p:grpSpPr>
          <a:xfrm>
            <a:off x="4052754" y="6867778"/>
            <a:ext cx="12027572" cy="2390522"/>
            <a:chOff x="0" y="0"/>
            <a:chExt cx="16036763" cy="3187362"/>
          </a:xfrm>
        </p:grpSpPr>
        <p:grpSp>
          <p:nvGrpSpPr>
            <p:cNvPr id="13" name="Group 13"/>
            <p:cNvGrpSpPr/>
            <p:nvPr/>
          </p:nvGrpSpPr>
          <p:grpSpPr>
            <a:xfrm>
              <a:off x="0" y="0"/>
              <a:ext cx="16036763" cy="3187362"/>
              <a:chOff x="0" y="0"/>
              <a:chExt cx="6891299" cy="1369669"/>
            </a:xfrm>
          </p:grpSpPr>
          <p:sp>
            <p:nvSpPr>
              <p:cNvPr id="14" name="Freeform 14"/>
              <p:cNvSpPr/>
              <p:nvPr/>
            </p:nvSpPr>
            <p:spPr>
              <a:xfrm>
                <a:off x="0" y="0"/>
                <a:ext cx="6891299" cy="1369669"/>
              </a:xfrm>
              <a:custGeom>
                <a:avLst/>
                <a:gdLst/>
                <a:ahLst/>
                <a:cxnLst/>
                <a:rect l="l" t="t" r="r" b="b"/>
                <a:pathLst>
                  <a:path w="6891299" h="1369669">
                    <a:moveTo>
                      <a:pt x="6766839" y="1369669"/>
                    </a:moveTo>
                    <a:lnTo>
                      <a:pt x="124460" y="1369669"/>
                    </a:lnTo>
                    <a:cubicBezTo>
                      <a:pt x="55880" y="1369669"/>
                      <a:pt x="0" y="1313789"/>
                      <a:pt x="0" y="1245209"/>
                    </a:cubicBezTo>
                    <a:lnTo>
                      <a:pt x="0" y="124460"/>
                    </a:lnTo>
                    <a:cubicBezTo>
                      <a:pt x="0" y="55880"/>
                      <a:pt x="55880" y="0"/>
                      <a:pt x="124460" y="0"/>
                    </a:cubicBezTo>
                    <a:lnTo>
                      <a:pt x="6766839" y="0"/>
                    </a:lnTo>
                    <a:cubicBezTo>
                      <a:pt x="6835419" y="0"/>
                      <a:pt x="6891299" y="55880"/>
                      <a:pt x="6891299" y="124460"/>
                    </a:cubicBezTo>
                    <a:lnTo>
                      <a:pt x="6891299" y="1245209"/>
                    </a:lnTo>
                    <a:cubicBezTo>
                      <a:pt x="6891299" y="1313789"/>
                      <a:pt x="6835419" y="1369669"/>
                      <a:pt x="6766839" y="1369669"/>
                    </a:cubicBezTo>
                    <a:close/>
                  </a:path>
                </a:pathLst>
              </a:custGeom>
              <a:solidFill>
                <a:srgbClr val="FFFFFF"/>
              </a:solidFill>
            </p:spPr>
          </p:sp>
        </p:grpSp>
        <p:sp>
          <p:nvSpPr>
            <p:cNvPr id="15" name="TextBox 15"/>
            <p:cNvSpPr txBox="1"/>
            <p:nvPr/>
          </p:nvSpPr>
          <p:spPr>
            <a:xfrm>
              <a:off x="1273823" y="244094"/>
              <a:ext cx="13489117" cy="2622973"/>
            </a:xfrm>
            <a:prstGeom prst="rect">
              <a:avLst/>
            </a:prstGeom>
          </p:spPr>
          <p:txBody>
            <a:bodyPr lIns="0" tIns="0" rIns="0" bIns="0" rtlCol="0" anchor="t">
              <a:spAutoFit/>
            </a:bodyPr>
            <a:lstStyle/>
            <a:p>
              <a:pPr>
                <a:lnSpc>
                  <a:spcPts val="3919"/>
                </a:lnSpc>
              </a:pPr>
              <a:r>
                <a:rPr lang="en-US" sz="2799">
                  <a:solidFill>
                    <a:srgbClr val="000000"/>
                  </a:solidFill>
                  <a:latin typeface="Josefin Sans Regular"/>
                </a:rPr>
                <a:t>Nhờ có API mà những lập trình </a:t>
              </a:r>
              <a:r>
                <a:rPr lang="en-US" sz="2799">
                  <a:solidFill>
                    <a:srgbClr val="000000"/>
                  </a:solidFill>
                  <a:latin typeface="Arimo"/>
                </a:rPr>
                <a:t>viên có thể lấy thông tin về người dùng, group, ảnh….trên Facebook mà họ cần. Ngoài ra, còn có thể được dùng để xác thực, tạo tài khoản đăng</a:t>
              </a:r>
            </a:p>
            <a:p>
              <a:pPr>
                <a:lnSpc>
                  <a:spcPts val="3919"/>
                </a:lnSpc>
              </a:pPr>
              <a:r>
                <a:rPr lang="en-US" sz="2799">
                  <a:solidFill>
                    <a:srgbClr val="000000"/>
                  </a:solidFill>
                  <a:latin typeface="Arimo"/>
                </a:rPr>
                <a:t>nhập cho các ứng dụng, web khác.</a:t>
              </a:r>
            </a:p>
          </p:txBody>
        </p:sp>
      </p:grpSp>
      <p:sp>
        <p:nvSpPr>
          <p:cNvPr id="16" name="TextBox 16"/>
          <p:cNvSpPr txBox="1"/>
          <p:nvPr/>
        </p:nvSpPr>
        <p:spPr>
          <a:xfrm>
            <a:off x="3282952" y="1410300"/>
            <a:ext cx="11722096" cy="933450"/>
          </a:xfrm>
          <a:prstGeom prst="rect">
            <a:avLst/>
          </a:prstGeom>
        </p:spPr>
        <p:txBody>
          <a:bodyPr lIns="0" tIns="0" rIns="0" bIns="0" rtlCol="0" anchor="t">
            <a:spAutoFit/>
          </a:bodyPr>
          <a:lstStyle/>
          <a:p>
            <a:pPr algn="ctr">
              <a:lnSpc>
                <a:spcPts val="7200"/>
              </a:lnSpc>
            </a:pPr>
            <a:r>
              <a:rPr lang="en-US" sz="6000">
                <a:solidFill>
                  <a:srgbClr val="000000"/>
                </a:solidFill>
                <a:latin typeface="Josefin Sans Regular"/>
              </a:rPr>
              <a:t>Tổng quan về Facebook API</a:t>
            </a:r>
          </a:p>
        </p:txBody>
      </p:sp>
      <p:grpSp>
        <p:nvGrpSpPr>
          <p:cNvPr id="17" name="Group 17"/>
          <p:cNvGrpSpPr/>
          <p:nvPr/>
        </p:nvGrpSpPr>
        <p:grpSpPr>
          <a:xfrm>
            <a:off x="864709" y="5394960"/>
            <a:ext cx="2777256" cy="1822890"/>
            <a:chOff x="0" y="0"/>
            <a:chExt cx="3703008" cy="2430519"/>
          </a:xfrm>
        </p:grpSpPr>
        <p:pic>
          <p:nvPicPr>
            <p:cNvPr id="18" name="Picture 1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3703008" cy="2430519"/>
            </a:xfrm>
            <a:prstGeom prst="rect">
              <a:avLst/>
            </a:prstGeom>
          </p:spPr>
        </p:pic>
        <p:sp>
          <p:nvSpPr>
            <p:cNvPr id="19" name="TextBox 19"/>
            <p:cNvSpPr txBox="1"/>
            <p:nvPr/>
          </p:nvSpPr>
          <p:spPr>
            <a:xfrm>
              <a:off x="132773" y="812708"/>
              <a:ext cx="3437462" cy="1136650"/>
            </a:xfrm>
            <a:prstGeom prst="rect">
              <a:avLst/>
            </a:prstGeom>
          </p:spPr>
          <p:txBody>
            <a:bodyPr lIns="0" tIns="0" rIns="0" bIns="0" rtlCol="0" anchor="t">
              <a:spAutoFit/>
            </a:bodyPr>
            <a:lstStyle/>
            <a:p>
              <a:pPr algn="ctr">
                <a:lnSpc>
                  <a:spcPts val="3359"/>
                </a:lnSpc>
              </a:pPr>
              <a:r>
                <a:rPr lang="en-US" sz="2799">
                  <a:solidFill>
                    <a:srgbClr val="FFFFFF"/>
                  </a:solidFill>
                  <a:latin typeface="Josefin Sans Regular Bold"/>
                </a:rPr>
                <a:t>Facebook API là gì?</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EC1D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741222" y="4970794"/>
            <a:ext cx="7036156" cy="345411"/>
          </a:xfrm>
          <a:prstGeom prst="rect">
            <a:avLst/>
          </a:prstGeom>
        </p:spPr>
      </p:pic>
      <p:grpSp>
        <p:nvGrpSpPr>
          <p:cNvPr id="3" name="Group 3"/>
          <p:cNvGrpSpPr/>
          <p:nvPr/>
        </p:nvGrpSpPr>
        <p:grpSpPr>
          <a:xfrm>
            <a:off x="1847689" y="1028700"/>
            <a:ext cx="14592621" cy="1715701"/>
            <a:chOff x="0" y="0"/>
            <a:chExt cx="6135290" cy="721345"/>
          </a:xfrm>
        </p:grpSpPr>
        <p:sp>
          <p:nvSpPr>
            <p:cNvPr id="4" name="Freeform 4"/>
            <p:cNvSpPr/>
            <p:nvPr/>
          </p:nvSpPr>
          <p:spPr>
            <a:xfrm>
              <a:off x="0" y="0"/>
              <a:ext cx="6135290" cy="721346"/>
            </a:xfrm>
            <a:custGeom>
              <a:avLst/>
              <a:gdLst/>
              <a:ahLst/>
              <a:cxnLst/>
              <a:rect l="l" t="t" r="r" b="b"/>
              <a:pathLst>
                <a:path w="6135290" h="721346">
                  <a:moveTo>
                    <a:pt x="6010830" y="721345"/>
                  </a:moveTo>
                  <a:lnTo>
                    <a:pt x="124460" y="721345"/>
                  </a:lnTo>
                  <a:cubicBezTo>
                    <a:pt x="55880" y="721345"/>
                    <a:pt x="0" y="665465"/>
                    <a:pt x="0" y="596885"/>
                  </a:cubicBezTo>
                  <a:lnTo>
                    <a:pt x="0" y="124460"/>
                  </a:lnTo>
                  <a:cubicBezTo>
                    <a:pt x="0" y="55880"/>
                    <a:pt x="55880" y="0"/>
                    <a:pt x="124460" y="0"/>
                  </a:cubicBezTo>
                  <a:lnTo>
                    <a:pt x="6010830" y="0"/>
                  </a:lnTo>
                  <a:cubicBezTo>
                    <a:pt x="6079410" y="0"/>
                    <a:pt x="6135290" y="55880"/>
                    <a:pt x="6135290" y="124460"/>
                  </a:cubicBezTo>
                  <a:lnTo>
                    <a:pt x="6135290" y="596885"/>
                  </a:lnTo>
                  <a:cubicBezTo>
                    <a:pt x="6135290" y="665465"/>
                    <a:pt x="6079410" y="721346"/>
                    <a:pt x="6010830" y="721346"/>
                  </a:cubicBezTo>
                  <a:close/>
                </a:path>
              </a:pathLst>
            </a:custGeom>
            <a:solidFill>
              <a:srgbClr val="FFFFFF"/>
            </a:solidFill>
          </p:spPr>
        </p:sp>
      </p:grpSp>
      <p:grpSp>
        <p:nvGrpSpPr>
          <p:cNvPr id="5" name="Group 5"/>
          <p:cNvGrpSpPr/>
          <p:nvPr/>
        </p:nvGrpSpPr>
        <p:grpSpPr>
          <a:xfrm>
            <a:off x="1353792" y="212283"/>
            <a:ext cx="7790208" cy="457200"/>
            <a:chOff x="0" y="0"/>
            <a:chExt cx="10386944" cy="609600"/>
          </a:xfrm>
        </p:grpSpPr>
        <p:sp>
          <p:nvSpPr>
            <p:cNvPr id="6" name="TextBox 6"/>
            <p:cNvSpPr txBox="1"/>
            <p:nvPr/>
          </p:nvSpPr>
          <p:spPr>
            <a:xfrm>
              <a:off x="1359133" y="-66675"/>
              <a:ext cx="9027811" cy="676275"/>
            </a:xfrm>
            <a:prstGeom prst="rect">
              <a:avLst/>
            </a:prstGeom>
          </p:spPr>
          <p:txBody>
            <a:bodyPr lIns="0" tIns="0" rIns="0" bIns="0" rtlCol="0" anchor="t">
              <a:spAutoFit/>
            </a:bodyPr>
            <a:lstStyle/>
            <a:p>
              <a:pPr algn="ctr">
                <a:lnSpc>
                  <a:spcPts val="4200"/>
                </a:lnSpc>
              </a:pPr>
              <a:r>
                <a:rPr lang="en-US" sz="3000">
                  <a:solidFill>
                    <a:srgbClr val="FFFFFF"/>
                  </a:solidFill>
                  <a:latin typeface="Josefin Sans Regular"/>
                </a:rPr>
                <a:t>Lập trình sử dụng API | Facebook API</a:t>
              </a:r>
            </a:p>
          </p:txBody>
        </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375368">
              <a:off x="390174" y="-214834"/>
              <a:ext cx="260762" cy="1039269"/>
            </a:xfrm>
            <a:prstGeom prst="rect">
              <a:avLst/>
            </a:prstGeom>
          </p:spPr>
        </p:pic>
      </p:grpSp>
      <p:sp>
        <p:nvSpPr>
          <p:cNvPr id="8" name="TextBox 8"/>
          <p:cNvSpPr txBox="1"/>
          <p:nvPr/>
        </p:nvSpPr>
        <p:spPr>
          <a:xfrm>
            <a:off x="3282952" y="1410300"/>
            <a:ext cx="11722096" cy="933450"/>
          </a:xfrm>
          <a:prstGeom prst="rect">
            <a:avLst/>
          </a:prstGeom>
        </p:spPr>
        <p:txBody>
          <a:bodyPr lIns="0" tIns="0" rIns="0" bIns="0" rtlCol="0" anchor="t">
            <a:spAutoFit/>
          </a:bodyPr>
          <a:lstStyle/>
          <a:p>
            <a:pPr algn="ctr">
              <a:lnSpc>
                <a:spcPts val="7200"/>
              </a:lnSpc>
            </a:pPr>
            <a:r>
              <a:rPr lang="en-US" sz="6000">
                <a:solidFill>
                  <a:srgbClr val="000000"/>
                </a:solidFill>
                <a:latin typeface="Josefin Sans Regular"/>
              </a:rPr>
              <a:t>Tổng quan về Facebook API</a:t>
            </a:r>
          </a:p>
        </p:txBody>
      </p:sp>
      <p:grpSp>
        <p:nvGrpSpPr>
          <p:cNvPr id="9" name="Group 9"/>
          <p:cNvGrpSpPr/>
          <p:nvPr/>
        </p:nvGrpSpPr>
        <p:grpSpPr>
          <a:xfrm>
            <a:off x="505696" y="5391760"/>
            <a:ext cx="2777256" cy="1822890"/>
            <a:chOff x="0" y="0"/>
            <a:chExt cx="3703008" cy="2430519"/>
          </a:xfrm>
        </p:grpSpPr>
        <p:pic>
          <p:nvPicPr>
            <p:cNvPr id="10" name="Picture 1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3703008" cy="2430519"/>
            </a:xfrm>
            <a:prstGeom prst="rect">
              <a:avLst/>
            </a:prstGeom>
          </p:spPr>
        </p:pic>
        <p:sp>
          <p:nvSpPr>
            <p:cNvPr id="11" name="TextBox 11"/>
            <p:cNvSpPr txBox="1"/>
            <p:nvPr/>
          </p:nvSpPr>
          <p:spPr>
            <a:xfrm>
              <a:off x="132773" y="812708"/>
              <a:ext cx="3437462" cy="1136650"/>
            </a:xfrm>
            <a:prstGeom prst="rect">
              <a:avLst/>
            </a:prstGeom>
          </p:spPr>
          <p:txBody>
            <a:bodyPr lIns="0" tIns="0" rIns="0" bIns="0" rtlCol="0" anchor="t">
              <a:spAutoFit/>
            </a:bodyPr>
            <a:lstStyle/>
            <a:p>
              <a:pPr algn="ctr">
                <a:lnSpc>
                  <a:spcPts val="3359"/>
                </a:lnSpc>
              </a:pPr>
              <a:r>
                <a:rPr lang="en-US" sz="2799">
                  <a:solidFill>
                    <a:srgbClr val="FFFFFF"/>
                  </a:solidFill>
                  <a:latin typeface="Josefin Sans Regular Bold"/>
                </a:rPr>
                <a:t>Các API của Facebook</a:t>
              </a:r>
            </a:p>
          </p:txBody>
        </p:sp>
      </p:grpSp>
      <p:grpSp>
        <p:nvGrpSpPr>
          <p:cNvPr id="61" name="Nhóm 60">
            <a:extLst>
              <a:ext uri="{FF2B5EF4-FFF2-40B4-BE49-F238E27FC236}">
                <a16:creationId xmlns:a16="http://schemas.microsoft.com/office/drawing/2014/main" id="{CA755D47-0423-4838-8CAF-81F73D956E33}"/>
              </a:ext>
            </a:extLst>
          </p:cNvPr>
          <p:cNvGrpSpPr/>
          <p:nvPr/>
        </p:nvGrpSpPr>
        <p:grpSpPr>
          <a:xfrm>
            <a:off x="3483551" y="3471921"/>
            <a:ext cx="6757889" cy="945788"/>
            <a:chOff x="3483551" y="3471921"/>
            <a:chExt cx="6757889" cy="945788"/>
          </a:xfrm>
        </p:grpSpPr>
        <p:grpSp>
          <p:nvGrpSpPr>
            <p:cNvPr id="13" name="Group 13"/>
            <p:cNvGrpSpPr/>
            <p:nvPr/>
          </p:nvGrpSpPr>
          <p:grpSpPr>
            <a:xfrm>
              <a:off x="3886200" y="3471921"/>
              <a:ext cx="6355240" cy="945788"/>
              <a:chOff x="0" y="0"/>
              <a:chExt cx="4728659" cy="744858"/>
            </a:xfrm>
          </p:grpSpPr>
          <p:sp>
            <p:nvSpPr>
              <p:cNvPr id="14" name="Freeform 14"/>
              <p:cNvSpPr/>
              <p:nvPr/>
            </p:nvSpPr>
            <p:spPr>
              <a:xfrm>
                <a:off x="0" y="0"/>
                <a:ext cx="4728659" cy="744858"/>
              </a:xfrm>
              <a:custGeom>
                <a:avLst/>
                <a:gdLst/>
                <a:ahLst/>
                <a:cxnLst/>
                <a:rect l="l" t="t" r="r" b="b"/>
                <a:pathLst>
                  <a:path w="4728659" h="744858">
                    <a:moveTo>
                      <a:pt x="4604199" y="744858"/>
                    </a:moveTo>
                    <a:lnTo>
                      <a:pt x="124460" y="744858"/>
                    </a:lnTo>
                    <a:cubicBezTo>
                      <a:pt x="55880" y="744858"/>
                      <a:pt x="0" y="688978"/>
                      <a:pt x="0" y="620398"/>
                    </a:cubicBezTo>
                    <a:lnTo>
                      <a:pt x="0" y="124460"/>
                    </a:lnTo>
                    <a:cubicBezTo>
                      <a:pt x="0" y="55880"/>
                      <a:pt x="55880" y="0"/>
                      <a:pt x="124460" y="0"/>
                    </a:cubicBezTo>
                    <a:lnTo>
                      <a:pt x="4604199" y="0"/>
                    </a:lnTo>
                    <a:cubicBezTo>
                      <a:pt x="4672779" y="0"/>
                      <a:pt x="4728659" y="55880"/>
                      <a:pt x="4728659" y="124460"/>
                    </a:cubicBezTo>
                    <a:lnTo>
                      <a:pt x="4728659" y="620398"/>
                    </a:lnTo>
                    <a:cubicBezTo>
                      <a:pt x="4728659" y="688978"/>
                      <a:pt x="4672779" y="744858"/>
                      <a:pt x="4604199" y="744858"/>
                    </a:cubicBezTo>
                    <a:close/>
                  </a:path>
                </a:pathLst>
              </a:custGeom>
              <a:solidFill>
                <a:srgbClr val="FFFFFF"/>
              </a:solidFill>
            </p:spPr>
          </p:sp>
        </p:grpSp>
        <p:sp>
          <p:nvSpPr>
            <p:cNvPr id="15" name="TextBox 15"/>
            <p:cNvSpPr txBox="1"/>
            <p:nvPr/>
          </p:nvSpPr>
          <p:spPr>
            <a:xfrm>
              <a:off x="4541518" y="3675575"/>
              <a:ext cx="4446411" cy="481330"/>
            </a:xfrm>
            <a:prstGeom prst="rect">
              <a:avLst/>
            </a:prstGeom>
          </p:spPr>
          <p:txBody>
            <a:bodyPr lIns="0" tIns="0" rIns="0" bIns="0" rtlCol="0" anchor="t">
              <a:spAutoFit/>
            </a:bodyPr>
            <a:lstStyle/>
            <a:p>
              <a:pPr>
                <a:lnSpc>
                  <a:spcPts val="3919"/>
                </a:lnSpc>
              </a:pPr>
              <a:r>
                <a:rPr lang="en-US" sz="2799">
                  <a:solidFill>
                    <a:srgbClr val="000000"/>
                  </a:solidFill>
                  <a:latin typeface="Josefin Sans Regular"/>
                </a:rPr>
                <a:t>Facebook Live Video API</a:t>
              </a:r>
            </a:p>
          </p:txBody>
        </p:sp>
        <p:grpSp>
          <p:nvGrpSpPr>
            <p:cNvPr id="16" name="Group 16"/>
            <p:cNvGrpSpPr/>
            <p:nvPr/>
          </p:nvGrpSpPr>
          <p:grpSpPr>
            <a:xfrm>
              <a:off x="3483551" y="3562774"/>
              <a:ext cx="764083" cy="764083"/>
              <a:chOff x="0" y="0"/>
              <a:chExt cx="6350000" cy="6350000"/>
            </a:xfrm>
          </p:grpSpPr>
          <p:sp>
            <p:nvSpPr>
              <p:cNvPr id="17" name="Freeform 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C4A5"/>
              </a:solidFill>
            </p:spPr>
          </p:sp>
        </p:grpSp>
        <p:sp>
          <p:nvSpPr>
            <p:cNvPr id="18" name="TextBox 18"/>
            <p:cNvSpPr txBox="1"/>
            <p:nvPr/>
          </p:nvSpPr>
          <p:spPr>
            <a:xfrm>
              <a:off x="3638499" y="3697007"/>
              <a:ext cx="454187" cy="457359"/>
            </a:xfrm>
            <a:prstGeom prst="rect">
              <a:avLst/>
            </a:prstGeom>
          </p:spPr>
          <p:txBody>
            <a:bodyPr lIns="0" tIns="0" rIns="0" bIns="0" rtlCol="0" anchor="t">
              <a:spAutoFit/>
            </a:bodyPr>
            <a:lstStyle/>
            <a:p>
              <a:pPr marL="0" lvl="0" indent="0" algn="ctr">
                <a:lnSpc>
                  <a:spcPts val="3639"/>
                </a:lnSpc>
                <a:spcBef>
                  <a:spcPct val="0"/>
                </a:spcBef>
              </a:pPr>
              <a:r>
                <a:rPr lang="en-US" sz="2799">
                  <a:solidFill>
                    <a:srgbClr val="FFFFFF"/>
                  </a:solidFill>
                  <a:latin typeface="Josefin Sans Regular"/>
                </a:rPr>
                <a:t>1</a:t>
              </a:r>
            </a:p>
          </p:txBody>
        </p:sp>
      </p:grpSp>
      <p:grpSp>
        <p:nvGrpSpPr>
          <p:cNvPr id="62" name="Nhóm 61">
            <a:extLst>
              <a:ext uri="{FF2B5EF4-FFF2-40B4-BE49-F238E27FC236}">
                <a16:creationId xmlns:a16="http://schemas.microsoft.com/office/drawing/2014/main" id="{7F920EA5-4C2B-4BDA-85A8-E79497681AFC}"/>
              </a:ext>
            </a:extLst>
          </p:cNvPr>
          <p:cNvGrpSpPr/>
          <p:nvPr/>
        </p:nvGrpSpPr>
        <p:grpSpPr>
          <a:xfrm>
            <a:off x="3483551" y="5083601"/>
            <a:ext cx="6757889" cy="945788"/>
            <a:chOff x="3483551" y="5083601"/>
            <a:chExt cx="6757889" cy="945788"/>
          </a:xfrm>
        </p:grpSpPr>
        <p:grpSp>
          <p:nvGrpSpPr>
            <p:cNvPr id="20" name="Group 20"/>
            <p:cNvGrpSpPr/>
            <p:nvPr/>
          </p:nvGrpSpPr>
          <p:grpSpPr>
            <a:xfrm>
              <a:off x="3886200" y="5083601"/>
              <a:ext cx="6355240" cy="945788"/>
              <a:chOff x="0" y="0"/>
              <a:chExt cx="4728659" cy="744858"/>
            </a:xfrm>
          </p:grpSpPr>
          <p:sp>
            <p:nvSpPr>
              <p:cNvPr id="21" name="Freeform 21"/>
              <p:cNvSpPr/>
              <p:nvPr/>
            </p:nvSpPr>
            <p:spPr>
              <a:xfrm>
                <a:off x="0" y="0"/>
                <a:ext cx="4728659" cy="744858"/>
              </a:xfrm>
              <a:custGeom>
                <a:avLst/>
                <a:gdLst/>
                <a:ahLst/>
                <a:cxnLst/>
                <a:rect l="l" t="t" r="r" b="b"/>
                <a:pathLst>
                  <a:path w="4728659" h="744858">
                    <a:moveTo>
                      <a:pt x="4604199" y="744858"/>
                    </a:moveTo>
                    <a:lnTo>
                      <a:pt x="124460" y="744858"/>
                    </a:lnTo>
                    <a:cubicBezTo>
                      <a:pt x="55880" y="744858"/>
                      <a:pt x="0" y="688978"/>
                      <a:pt x="0" y="620398"/>
                    </a:cubicBezTo>
                    <a:lnTo>
                      <a:pt x="0" y="124460"/>
                    </a:lnTo>
                    <a:cubicBezTo>
                      <a:pt x="0" y="55880"/>
                      <a:pt x="55880" y="0"/>
                      <a:pt x="124460" y="0"/>
                    </a:cubicBezTo>
                    <a:lnTo>
                      <a:pt x="4604199" y="0"/>
                    </a:lnTo>
                    <a:cubicBezTo>
                      <a:pt x="4672779" y="0"/>
                      <a:pt x="4728659" y="55880"/>
                      <a:pt x="4728659" y="124460"/>
                    </a:cubicBezTo>
                    <a:lnTo>
                      <a:pt x="4728659" y="620398"/>
                    </a:lnTo>
                    <a:cubicBezTo>
                      <a:pt x="4728659" y="688978"/>
                      <a:pt x="4672779" y="744858"/>
                      <a:pt x="4604199" y="744858"/>
                    </a:cubicBezTo>
                    <a:close/>
                  </a:path>
                </a:pathLst>
              </a:custGeom>
              <a:solidFill>
                <a:srgbClr val="FFFFFF"/>
              </a:solidFill>
            </p:spPr>
          </p:sp>
        </p:grpSp>
        <p:sp>
          <p:nvSpPr>
            <p:cNvPr id="22" name="TextBox 22"/>
            <p:cNvSpPr txBox="1"/>
            <p:nvPr/>
          </p:nvSpPr>
          <p:spPr>
            <a:xfrm>
              <a:off x="4541518" y="5287255"/>
              <a:ext cx="4446411" cy="481330"/>
            </a:xfrm>
            <a:prstGeom prst="rect">
              <a:avLst/>
            </a:prstGeom>
          </p:spPr>
          <p:txBody>
            <a:bodyPr lIns="0" tIns="0" rIns="0" bIns="0" rtlCol="0" anchor="t">
              <a:spAutoFit/>
            </a:bodyPr>
            <a:lstStyle/>
            <a:p>
              <a:pPr>
                <a:lnSpc>
                  <a:spcPts val="3919"/>
                </a:lnSpc>
              </a:pPr>
              <a:r>
                <a:rPr lang="en-US" sz="2799">
                  <a:solidFill>
                    <a:srgbClr val="000000"/>
                  </a:solidFill>
                  <a:latin typeface="Josefin Sans Regular"/>
                </a:rPr>
                <a:t>Facebook Graph API</a:t>
              </a:r>
            </a:p>
          </p:txBody>
        </p:sp>
        <p:grpSp>
          <p:nvGrpSpPr>
            <p:cNvPr id="23" name="Group 23"/>
            <p:cNvGrpSpPr/>
            <p:nvPr/>
          </p:nvGrpSpPr>
          <p:grpSpPr>
            <a:xfrm>
              <a:off x="3483551" y="5174454"/>
              <a:ext cx="764083" cy="764083"/>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C4A5"/>
              </a:solidFill>
            </p:spPr>
          </p:sp>
        </p:grpSp>
        <p:sp>
          <p:nvSpPr>
            <p:cNvPr id="25" name="TextBox 25"/>
            <p:cNvSpPr txBox="1"/>
            <p:nvPr/>
          </p:nvSpPr>
          <p:spPr>
            <a:xfrm>
              <a:off x="3638499" y="5308687"/>
              <a:ext cx="454187" cy="457359"/>
            </a:xfrm>
            <a:prstGeom prst="rect">
              <a:avLst/>
            </a:prstGeom>
          </p:spPr>
          <p:txBody>
            <a:bodyPr lIns="0" tIns="0" rIns="0" bIns="0" rtlCol="0" anchor="t">
              <a:spAutoFit/>
            </a:bodyPr>
            <a:lstStyle/>
            <a:p>
              <a:pPr marL="0" lvl="0" indent="0" algn="ctr">
                <a:lnSpc>
                  <a:spcPts val="3639"/>
                </a:lnSpc>
                <a:spcBef>
                  <a:spcPct val="0"/>
                </a:spcBef>
              </a:pPr>
              <a:r>
                <a:rPr lang="en-US" sz="2799">
                  <a:solidFill>
                    <a:srgbClr val="FFFFFF"/>
                  </a:solidFill>
                  <a:latin typeface="Josefin Sans Regular"/>
                </a:rPr>
                <a:t>2</a:t>
              </a:r>
            </a:p>
          </p:txBody>
        </p:sp>
      </p:grpSp>
      <p:grpSp>
        <p:nvGrpSpPr>
          <p:cNvPr id="63" name="Nhóm 62">
            <a:extLst>
              <a:ext uri="{FF2B5EF4-FFF2-40B4-BE49-F238E27FC236}">
                <a16:creationId xmlns:a16="http://schemas.microsoft.com/office/drawing/2014/main" id="{25F61D12-D513-44B6-AFDF-F0DCAD68F1B0}"/>
              </a:ext>
            </a:extLst>
          </p:cNvPr>
          <p:cNvGrpSpPr/>
          <p:nvPr/>
        </p:nvGrpSpPr>
        <p:grpSpPr>
          <a:xfrm>
            <a:off x="3483551" y="6632951"/>
            <a:ext cx="6738027" cy="945788"/>
            <a:chOff x="3483551" y="6632951"/>
            <a:chExt cx="6738027" cy="945788"/>
          </a:xfrm>
        </p:grpSpPr>
        <p:grpSp>
          <p:nvGrpSpPr>
            <p:cNvPr id="27" name="Group 27"/>
            <p:cNvGrpSpPr/>
            <p:nvPr/>
          </p:nvGrpSpPr>
          <p:grpSpPr>
            <a:xfrm>
              <a:off x="3886200" y="6632951"/>
              <a:ext cx="6335378" cy="945788"/>
              <a:chOff x="0" y="0"/>
              <a:chExt cx="4728659" cy="744858"/>
            </a:xfrm>
          </p:grpSpPr>
          <p:sp>
            <p:nvSpPr>
              <p:cNvPr id="28" name="Freeform 28"/>
              <p:cNvSpPr/>
              <p:nvPr/>
            </p:nvSpPr>
            <p:spPr>
              <a:xfrm>
                <a:off x="0" y="0"/>
                <a:ext cx="4728659" cy="744858"/>
              </a:xfrm>
              <a:custGeom>
                <a:avLst/>
                <a:gdLst/>
                <a:ahLst/>
                <a:cxnLst/>
                <a:rect l="l" t="t" r="r" b="b"/>
                <a:pathLst>
                  <a:path w="4728659" h="744858">
                    <a:moveTo>
                      <a:pt x="4604199" y="744858"/>
                    </a:moveTo>
                    <a:lnTo>
                      <a:pt x="124460" y="744858"/>
                    </a:lnTo>
                    <a:cubicBezTo>
                      <a:pt x="55880" y="744858"/>
                      <a:pt x="0" y="688978"/>
                      <a:pt x="0" y="620398"/>
                    </a:cubicBezTo>
                    <a:lnTo>
                      <a:pt x="0" y="124460"/>
                    </a:lnTo>
                    <a:cubicBezTo>
                      <a:pt x="0" y="55880"/>
                      <a:pt x="55880" y="0"/>
                      <a:pt x="124460" y="0"/>
                    </a:cubicBezTo>
                    <a:lnTo>
                      <a:pt x="4604199" y="0"/>
                    </a:lnTo>
                    <a:cubicBezTo>
                      <a:pt x="4672779" y="0"/>
                      <a:pt x="4728659" y="55880"/>
                      <a:pt x="4728659" y="124460"/>
                    </a:cubicBezTo>
                    <a:lnTo>
                      <a:pt x="4728659" y="620398"/>
                    </a:lnTo>
                    <a:cubicBezTo>
                      <a:pt x="4728659" y="688978"/>
                      <a:pt x="4672779" y="744858"/>
                      <a:pt x="4604199" y="744858"/>
                    </a:cubicBezTo>
                    <a:close/>
                  </a:path>
                </a:pathLst>
              </a:custGeom>
              <a:solidFill>
                <a:srgbClr val="FFFFFF"/>
              </a:solidFill>
            </p:spPr>
          </p:sp>
        </p:grpSp>
        <p:sp>
          <p:nvSpPr>
            <p:cNvPr id="29" name="TextBox 29"/>
            <p:cNvSpPr txBox="1"/>
            <p:nvPr/>
          </p:nvSpPr>
          <p:spPr>
            <a:xfrm>
              <a:off x="4541518" y="6837875"/>
              <a:ext cx="5566551" cy="481330"/>
            </a:xfrm>
            <a:prstGeom prst="rect">
              <a:avLst/>
            </a:prstGeom>
          </p:spPr>
          <p:txBody>
            <a:bodyPr lIns="0" tIns="0" rIns="0" bIns="0" rtlCol="0" anchor="t">
              <a:spAutoFit/>
            </a:bodyPr>
            <a:lstStyle/>
            <a:p>
              <a:pPr>
                <a:lnSpc>
                  <a:spcPts val="3919"/>
                </a:lnSpc>
              </a:pPr>
              <a:r>
                <a:rPr lang="en-US" sz="2799">
                  <a:solidFill>
                    <a:srgbClr val="000000"/>
                  </a:solidFill>
                  <a:latin typeface="Josefin Sans Regular"/>
                </a:rPr>
                <a:t>Facebook Workplace Graph API</a:t>
              </a:r>
            </a:p>
          </p:txBody>
        </p:sp>
        <p:grpSp>
          <p:nvGrpSpPr>
            <p:cNvPr id="30" name="Group 30"/>
            <p:cNvGrpSpPr/>
            <p:nvPr/>
          </p:nvGrpSpPr>
          <p:grpSpPr>
            <a:xfrm>
              <a:off x="3483551" y="6725074"/>
              <a:ext cx="764083" cy="764083"/>
              <a:chOff x="0" y="0"/>
              <a:chExt cx="6350000" cy="6350000"/>
            </a:xfrm>
          </p:grpSpPr>
          <p:sp>
            <p:nvSpPr>
              <p:cNvPr id="31" name="Freeform 3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C4A5"/>
              </a:solidFill>
            </p:spPr>
          </p:sp>
        </p:grpSp>
        <p:sp>
          <p:nvSpPr>
            <p:cNvPr id="32" name="TextBox 32"/>
            <p:cNvSpPr txBox="1"/>
            <p:nvPr/>
          </p:nvSpPr>
          <p:spPr>
            <a:xfrm>
              <a:off x="3638499" y="6859306"/>
              <a:ext cx="454187" cy="457359"/>
            </a:xfrm>
            <a:prstGeom prst="rect">
              <a:avLst/>
            </a:prstGeom>
          </p:spPr>
          <p:txBody>
            <a:bodyPr lIns="0" tIns="0" rIns="0" bIns="0" rtlCol="0" anchor="t">
              <a:spAutoFit/>
            </a:bodyPr>
            <a:lstStyle/>
            <a:p>
              <a:pPr marL="0" lvl="0" indent="0" algn="ctr">
                <a:lnSpc>
                  <a:spcPts val="3639"/>
                </a:lnSpc>
                <a:spcBef>
                  <a:spcPct val="0"/>
                </a:spcBef>
              </a:pPr>
              <a:r>
                <a:rPr lang="en-US" sz="2799">
                  <a:solidFill>
                    <a:srgbClr val="FFFFFF"/>
                  </a:solidFill>
                  <a:latin typeface="Josefin Sans Regular"/>
                </a:rPr>
                <a:t>3</a:t>
              </a:r>
            </a:p>
          </p:txBody>
        </p:sp>
      </p:grpSp>
      <p:grpSp>
        <p:nvGrpSpPr>
          <p:cNvPr id="64" name="Nhóm 63">
            <a:extLst>
              <a:ext uri="{FF2B5EF4-FFF2-40B4-BE49-F238E27FC236}">
                <a16:creationId xmlns:a16="http://schemas.microsoft.com/office/drawing/2014/main" id="{A97FBC26-82F3-4F88-A52D-18C2AFBC5C58}"/>
              </a:ext>
            </a:extLst>
          </p:cNvPr>
          <p:cNvGrpSpPr/>
          <p:nvPr/>
        </p:nvGrpSpPr>
        <p:grpSpPr>
          <a:xfrm>
            <a:off x="3483551" y="8188701"/>
            <a:ext cx="6757889" cy="945788"/>
            <a:chOff x="3483551" y="8188701"/>
            <a:chExt cx="6757889" cy="945788"/>
          </a:xfrm>
        </p:grpSpPr>
        <p:grpSp>
          <p:nvGrpSpPr>
            <p:cNvPr id="34" name="Group 34"/>
            <p:cNvGrpSpPr/>
            <p:nvPr/>
          </p:nvGrpSpPr>
          <p:grpSpPr>
            <a:xfrm>
              <a:off x="3886200" y="8188701"/>
              <a:ext cx="6355240" cy="945788"/>
              <a:chOff x="0" y="0"/>
              <a:chExt cx="4728659" cy="744858"/>
            </a:xfrm>
          </p:grpSpPr>
          <p:sp>
            <p:nvSpPr>
              <p:cNvPr id="35" name="Freeform 35"/>
              <p:cNvSpPr/>
              <p:nvPr/>
            </p:nvSpPr>
            <p:spPr>
              <a:xfrm>
                <a:off x="0" y="0"/>
                <a:ext cx="4728659" cy="744858"/>
              </a:xfrm>
              <a:custGeom>
                <a:avLst/>
                <a:gdLst/>
                <a:ahLst/>
                <a:cxnLst/>
                <a:rect l="l" t="t" r="r" b="b"/>
                <a:pathLst>
                  <a:path w="4728659" h="744858">
                    <a:moveTo>
                      <a:pt x="4604199" y="744858"/>
                    </a:moveTo>
                    <a:lnTo>
                      <a:pt x="124460" y="744858"/>
                    </a:lnTo>
                    <a:cubicBezTo>
                      <a:pt x="55880" y="744858"/>
                      <a:pt x="0" y="688978"/>
                      <a:pt x="0" y="620398"/>
                    </a:cubicBezTo>
                    <a:lnTo>
                      <a:pt x="0" y="124460"/>
                    </a:lnTo>
                    <a:cubicBezTo>
                      <a:pt x="0" y="55880"/>
                      <a:pt x="55880" y="0"/>
                      <a:pt x="124460" y="0"/>
                    </a:cubicBezTo>
                    <a:lnTo>
                      <a:pt x="4604199" y="0"/>
                    </a:lnTo>
                    <a:cubicBezTo>
                      <a:pt x="4672779" y="0"/>
                      <a:pt x="4728659" y="55880"/>
                      <a:pt x="4728659" y="124460"/>
                    </a:cubicBezTo>
                    <a:lnTo>
                      <a:pt x="4728659" y="620398"/>
                    </a:lnTo>
                    <a:cubicBezTo>
                      <a:pt x="4728659" y="688978"/>
                      <a:pt x="4672779" y="744858"/>
                      <a:pt x="4604199" y="744858"/>
                    </a:cubicBezTo>
                    <a:close/>
                  </a:path>
                </a:pathLst>
              </a:custGeom>
              <a:solidFill>
                <a:srgbClr val="FFFFFF"/>
              </a:solidFill>
            </p:spPr>
          </p:sp>
        </p:grpSp>
        <p:sp>
          <p:nvSpPr>
            <p:cNvPr id="36" name="TextBox 36"/>
            <p:cNvSpPr txBox="1"/>
            <p:nvPr/>
          </p:nvSpPr>
          <p:spPr>
            <a:xfrm>
              <a:off x="4541518" y="8392355"/>
              <a:ext cx="4446411" cy="481330"/>
            </a:xfrm>
            <a:prstGeom prst="rect">
              <a:avLst/>
            </a:prstGeom>
          </p:spPr>
          <p:txBody>
            <a:bodyPr lIns="0" tIns="0" rIns="0" bIns="0" rtlCol="0" anchor="t">
              <a:spAutoFit/>
            </a:bodyPr>
            <a:lstStyle/>
            <a:p>
              <a:pPr>
                <a:lnSpc>
                  <a:spcPts val="3919"/>
                </a:lnSpc>
              </a:pPr>
              <a:r>
                <a:rPr lang="en-US" sz="2799">
                  <a:solidFill>
                    <a:srgbClr val="000000"/>
                  </a:solidFill>
                  <a:latin typeface="Josefin Sans Regular"/>
                </a:rPr>
                <a:t>Installgram Graph API</a:t>
              </a:r>
            </a:p>
          </p:txBody>
        </p:sp>
        <p:grpSp>
          <p:nvGrpSpPr>
            <p:cNvPr id="37" name="Group 37"/>
            <p:cNvGrpSpPr/>
            <p:nvPr/>
          </p:nvGrpSpPr>
          <p:grpSpPr>
            <a:xfrm>
              <a:off x="3483551" y="8279554"/>
              <a:ext cx="764083" cy="764083"/>
              <a:chOff x="0" y="0"/>
              <a:chExt cx="6350000" cy="6350000"/>
            </a:xfrm>
          </p:grpSpPr>
          <p:sp>
            <p:nvSpPr>
              <p:cNvPr id="38" name="Freeform 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C4A5"/>
              </a:solidFill>
            </p:spPr>
          </p:sp>
        </p:grpSp>
        <p:sp>
          <p:nvSpPr>
            <p:cNvPr id="39" name="TextBox 39"/>
            <p:cNvSpPr txBox="1"/>
            <p:nvPr/>
          </p:nvSpPr>
          <p:spPr>
            <a:xfrm>
              <a:off x="3638499" y="8413787"/>
              <a:ext cx="454187" cy="457359"/>
            </a:xfrm>
            <a:prstGeom prst="rect">
              <a:avLst/>
            </a:prstGeom>
          </p:spPr>
          <p:txBody>
            <a:bodyPr lIns="0" tIns="0" rIns="0" bIns="0" rtlCol="0" anchor="t">
              <a:spAutoFit/>
            </a:bodyPr>
            <a:lstStyle/>
            <a:p>
              <a:pPr marL="0" lvl="0" indent="0" algn="ctr">
                <a:lnSpc>
                  <a:spcPts val="3639"/>
                </a:lnSpc>
                <a:spcBef>
                  <a:spcPct val="0"/>
                </a:spcBef>
              </a:pPr>
              <a:r>
                <a:rPr lang="en-US" sz="2799">
                  <a:solidFill>
                    <a:srgbClr val="FFFFFF"/>
                  </a:solidFill>
                  <a:latin typeface="Josefin Sans Regular"/>
                </a:rPr>
                <a:t>4</a:t>
              </a:r>
            </a:p>
          </p:txBody>
        </p:sp>
      </p:grpSp>
      <p:grpSp>
        <p:nvGrpSpPr>
          <p:cNvPr id="65" name="Nhóm 64">
            <a:extLst>
              <a:ext uri="{FF2B5EF4-FFF2-40B4-BE49-F238E27FC236}">
                <a16:creationId xmlns:a16="http://schemas.microsoft.com/office/drawing/2014/main" id="{62DF4F6F-2ABB-444B-95BC-FD0D80F59614}"/>
              </a:ext>
            </a:extLst>
          </p:cNvPr>
          <p:cNvGrpSpPr/>
          <p:nvPr/>
        </p:nvGrpSpPr>
        <p:grpSpPr>
          <a:xfrm>
            <a:off x="10886121" y="4277761"/>
            <a:ext cx="5554188" cy="945788"/>
            <a:chOff x="10886121" y="4277761"/>
            <a:chExt cx="5554188" cy="945788"/>
          </a:xfrm>
        </p:grpSpPr>
        <p:grpSp>
          <p:nvGrpSpPr>
            <p:cNvPr id="41" name="Group 41"/>
            <p:cNvGrpSpPr/>
            <p:nvPr/>
          </p:nvGrpSpPr>
          <p:grpSpPr>
            <a:xfrm>
              <a:off x="11184556" y="4277761"/>
              <a:ext cx="5255753" cy="945788"/>
              <a:chOff x="0" y="0"/>
              <a:chExt cx="4728659" cy="744858"/>
            </a:xfrm>
          </p:grpSpPr>
          <p:sp>
            <p:nvSpPr>
              <p:cNvPr id="42" name="Freeform 42"/>
              <p:cNvSpPr/>
              <p:nvPr/>
            </p:nvSpPr>
            <p:spPr>
              <a:xfrm>
                <a:off x="0" y="0"/>
                <a:ext cx="4728659" cy="744858"/>
              </a:xfrm>
              <a:custGeom>
                <a:avLst/>
                <a:gdLst/>
                <a:ahLst/>
                <a:cxnLst/>
                <a:rect l="l" t="t" r="r" b="b"/>
                <a:pathLst>
                  <a:path w="4728659" h="744858">
                    <a:moveTo>
                      <a:pt x="4604199" y="744858"/>
                    </a:moveTo>
                    <a:lnTo>
                      <a:pt x="124460" y="744858"/>
                    </a:lnTo>
                    <a:cubicBezTo>
                      <a:pt x="55880" y="744858"/>
                      <a:pt x="0" y="688978"/>
                      <a:pt x="0" y="620398"/>
                    </a:cubicBezTo>
                    <a:lnTo>
                      <a:pt x="0" y="124460"/>
                    </a:lnTo>
                    <a:cubicBezTo>
                      <a:pt x="0" y="55880"/>
                      <a:pt x="55880" y="0"/>
                      <a:pt x="124460" y="0"/>
                    </a:cubicBezTo>
                    <a:lnTo>
                      <a:pt x="4604199" y="0"/>
                    </a:lnTo>
                    <a:cubicBezTo>
                      <a:pt x="4672779" y="0"/>
                      <a:pt x="4728659" y="55880"/>
                      <a:pt x="4728659" y="124460"/>
                    </a:cubicBezTo>
                    <a:lnTo>
                      <a:pt x="4728659" y="620398"/>
                    </a:lnTo>
                    <a:cubicBezTo>
                      <a:pt x="4728659" y="688978"/>
                      <a:pt x="4672779" y="744858"/>
                      <a:pt x="4604199" y="744858"/>
                    </a:cubicBezTo>
                    <a:close/>
                  </a:path>
                </a:pathLst>
              </a:custGeom>
              <a:solidFill>
                <a:srgbClr val="FFFFFF"/>
              </a:solidFill>
            </p:spPr>
          </p:sp>
        </p:grpSp>
        <p:sp>
          <p:nvSpPr>
            <p:cNvPr id="43" name="TextBox 43"/>
            <p:cNvSpPr txBox="1"/>
            <p:nvPr/>
          </p:nvSpPr>
          <p:spPr>
            <a:xfrm>
              <a:off x="11881687" y="4481415"/>
              <a:ext cx="4184152" cy="481330"/>
            </a:xfrm>
            <a:prstGeom prst="rect">
              <a:avLst/>
            </a:prstGeom>
          </p:spPr>
          <p:txBody>
            <a:bodyPr lIns="0" tIns="0" rIns="0" bIns="0" rtlCol="0" anchor="t">
              <a:spAutoFit/>
            </a:bodyPr>
            <a:lstStyle/>
            <a:p>
              <a:pPr>
                <a:lnSpc>
                  <a:spcPts val="3919"/>
                </a:lnSpc>
              </a:pPr>
              <a:r>
                <a:rPr lang="en-US" sz="2799">
                  <a:solidFill>
                    <a:srgbClr val="000000"/>
                  </a:solidFill>
                  <a:latin typeface="Josefin Sans Regular"/>
                </a:rPr>
                <a:t>Facebook Marketing API</a:t>
              </a:r>
            </a:p>
          </p:txBody>
        </p:sp>
        <p:grpSp>
          <p:nvGrpSpPr>
            <p:cNvPr id="44" name="Group 44"/>
            <p:cNvGrpSpPr/>
            <p:nvPr/>
          </p:nvGrpSpPr>
          <p:grpSpPr>
            <a:xfrm>
              <a:off x="10886121" y="4368614"/>
              <a:ext cx="719015" cy="764083"/>
              <a:chOff x="0" y="0"/>
              <a:chExt cx="6350000" cy="6350000"/>
            </a:xfrm>
          </p:grpSpPr>
          <p:sp>
            <p:nvSpPr>
              <p:cNvPr id="45" name="Freeform 4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C4A5"/>
              </a:solidFill>
            </p:spPr>
          </p:sp>
        </p:grpSp>
        <p:sp>
          <p:nvSpPr>
            <p:cNvPr id="46" name="TextBox 46"/>
            <p:cNvSpPr txBox="1"/>
            <p:nvPr/>
          </p:nvSpPr>
          <p:spPr>
            <a:xfrm>
              <a:off x="11031930" y="4502847"/>
              <a:ext cx="427398" cy="457359"/>
            </a:xfrm>
            <a:prstGeom prst="rect">
              <a:avLst/>
            </a:prstGeom>
          </p:spPr>
          <p:txBody>
            <a:bodyPr lIns="0" tIns="0" rIns="0" bIns="0" rtlCol="0" anchor="t">
              <a:spAutoFit/>
            </a:bodyPr>
            <a:lstStyle/>
            <a:p>
              <a:pPr marL="0" lvl="0" indent="0" algn="ctr">
                <a:lnSpc>
                  <a:spcPts val="3639"/>
                </a:lnSpc>
                <a:spcBef>
                  <a:spcPct val="0"/>
                </a:spcBef>
              </a:pPr>
              <a:r>
                <a:rPr lang="en-US" sz="2799">
                  <a:solidFill>
                    <a:srgbClr val="FFFFFF"/>
                  </a:solidFill>
                  <a:latin typeface="Josefin Sans Regular"/>
                </a:rPr>
                <a:t>5</a:t>
              </a:r>
            </a:p>
          </p:txBody>
        </p:sp>
      </p:grpSp>
      <p:grpSp>
        <p:nvGrpSpPr>
          <p:cNvPr id="66" name="Nhóm 65">
            <a:extLst>
              <a:ext uri="{FF2B5EF4-FFF2-40B4-BE49-F238E27FC236}">
                <a16:creationId xmlns:a16="http://schemas.microsoft.com/office/drawing/2014/main" id="{0EBE8828-9528-4F0A-B551-E650570A799D}"/>
              </a:ext>
            </a:extLst>
          </p:cNvPr>
          <p:cNvGrpSpPr/>
          <p:nvPr/>
        </p:nvGrpSpPr>
        <p:grpSpPr>
          <a:xfrm>
            <a:off x="10863586" y="5827112"/>
            <a:ext cx="5576723" cy="945788"/>
            <a:chOff x="10863586" y="5827112"/>
            <a:chExt cx="5576723" cy="945788"/>
          </a:xfrm>
        </p:grpSpPr>
        <p:grpSp>
          <p:nvGrpSpPr>
            <p:cNvPr id="48" name="Group 48"/>
            <p:cNvGrpSpPr/>
            <p:nvPr/>
          </p:nvGrpSpPr>
          <p:grpSpPr>
            <a:xfrm>
              <a:off x="11184555" y="5827112"/>
              <a:ext cx="5255754" cy="945788"/>
              <a:chOff x="0" y="0"/>
              <a:chExt cx="4728659" cy="744858"/>
            </a:xfrm>
          </p:grpSpPr>
          <p:sp>
            <p:nvSpPr>
              <p:cNvPr id="49" name="Freeform 49"/>
              <p:cNvSpPr/>
              <p:nvPr/>
            </p:nvSpPr>
            <p:spPr>
              <a:xfrm>
                <a:off x="0" y="0"/>
                <a:ext cx="4728659" cy="744858"/>
              </a:xfrm>
              <a:custGeom>
                <a:avLst/>
                <a:gdLst/>
                <a:ahLst/>
                <a:cxnLst/>
                <a:rect l="l" t="t" r="r" b="b"/>
                <a:pathLst>
                  <a:path w="4728659" h="744858">
                    <a:moveTo>
                      <a:pt x="4604199" y="744858"/>
                    </a:moveTo>
                    <a:lnTo>
                      <a:pt x="124460" y="744858"/>
                    </a:lnTo>
                    <a:cubicBezTo>
                      <a:pt x="55880" y="744858"/>
                      <a:pt x="0" y="688978"/>
                      <a:pt x="0" y="620398"/>
                    </a:cubicBezTo>
                    <a:lnTo>
                      <a:pt x="0" y="124460"/>
                    </a:lnTo>
                    <a:cubicBezTo>
                      <a:pt x="0" y="55880"/>
                      <a:pt x="55880" y="0"/>
                      <a:pt x="124460" y="0"/>
                    </a:cubicBezTo>
                    <a:lnTo>
                      <a:pt x="4604199" y="0"/>
                    </a:lnTo>
                    <a:cubicBezTo>
                      <a:pt x="4672779" y="0"/>
                      <a:pt x="4728659" y="55880"/>
                      <a:pt x="4728659" y="124460"/>
                    </a:cubicBezTo>
                    <a:lnTo>
                      <a:pt x="4728659" y="620398"/>
                    </a:lnTo>
                    <a:cubicBezTo>
                      <a:pt x="4728659" y="688978"/>
                      <a:pt x="4672779" y="744858"/>
                      <a:pt x="4604199" y="744858"/>
                    </a:cubicBezTo>
                    <a:close/>
                  </a:path>
                </a:pathLst>
              </a:custGeom>
              <a:solidFill>
                <a:srgbClr val="FFFFFF"/>
              </a:solidFill>
            </p:spPr>
          </p:sp>
        </p:grpSp>
        <p:sp>
          <p:nvSpPr>
            <p:cNvPr id="50" name="TextBox 50"/>
            <p:cNvSpPr txBox="1"/>
            <p:nvPr/>
          </p:nvSpPr>
          <p:spPr>
            <a:xfrm>
              <a:off x="11945229" y="6059340"/>
              <a:ext cx="3524904" cy="481330"/>
            </a:xfrm>
            <a:prstGeom prst="rect">
              <a:avLst/>
            </a:prstGeom>
          </p:spPr>
          <p:txBody>
            <a:bodyPr wrap="square" lIns="0" tIns="0" rIns="0" bIns="0" rtlCol="0" anchor="t">
              <a:spAutoFit/>
            </a:bodyPr>
            <a:lstStyle/>
            <a:p>
              <a:pPr>
                <a:lnSpc>
                  <a:spcPts val="3919"/>
                </a:lnSpc>
              </a:pPr>
              <a:r>
                <a:rPr lang="en-US" sz="2799">
                  <a:solidFill>
                    <a:srgbClr val="000000"/>
                  </a:solidFill>
                  <a:latin typeface="Josefin Sans Regular"/>
                </a:rPr>
                <a:t>Facebook Pages API</a:t>
              </a:r>
            </a:p>
          </p:txBody>
        </p:sp>
        <p:grpSp>
          <p:nvGrpSpPr>
            <p:cNvPr id="51" name="Group 51"/>
            <p:cNvGrpSpPr/>
            <p:nvPr/>
          </p:nvGrpSpPr>
          <p:grpSpPr>
            <a:xfrm>
              <a:off x="10863586" y="5917964"/>
              <a:ext cx="764083" cy="764083"/>
              <a:chOff x="0" y="0"/>
              <a:chExt cx="6350000" cy="6350000"/>
            </a:xfrm>
          </p:grpSpPr>
          <p:sp>
            <p:nvSpPr>
              <p:cNvPr id="52" name="Freeform 5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C4A5"/>
              </a:solidFill>
            </p:spPr>
          </p:sp>
        </p:grpSp>
        <p:sp>
          <p:nvSpPr>
            <p:cNvPr id="53" name="TextBox 53"/>
            <p:cNvSpPr txBox="1"/>
            <p:nvPr/>
          </p:nvSpPr>
          <p:spPr>
            <a:xfrm>
              <a:off x="11018534" y="6041435"/>
              <a:ext cx="454187" cy="457359"/>
            </a:xfrm>
            <a:prstGeom prst="rect">
              <a:avLst/>
            </a:prstGeom>
          </p:spPr>
          <p:txBody>
            <a:bodyPr lIns="0" tIns="0" rIns="0" bIns="0" rtlCol="0" anchor="t">
              <a:spAutoFit/>
            </a:bodyPr>
            <a:lstStyle/>
            <a:p>
              <a:pPr marL="0" lvl="0" indent="0" algn="ctr">
                <a:lnSpc>
                  <a:spcPts val="3639"/>
                </a:lnSpc>
                <a:spcBef>
                  <a:spcPct val="0"/>
                </a:spcBef>
              </a:pPr>
              <a:r>
                <a:rPr lang="en-US" sz="2799">
                  <a:solidFill>
                    <a:srgbClr val="FFFFFF"/>
                  </a:solidFill>
                  <a:latin typeface="Josefin Sans Regular"/>
                </a:rPr>
                <a:t>6</a:t>
              </a:r>
            </a:p>
          </p:txBody>
        </p:sp>
      </p:grpSp>
      <p:grpSp>
        <p:nvGrpSpPr>
          <p:cNvPr id="67" name="Nhóm 66">
            <a:extLst>
              <a:ext uri="{FF2B5EF4-FFF2-40B4-BE49-F238E27FC236}">
                <a16:creationId xmlns:a16="http://schemas.microsoft.com/office/drawing/2014/main" id="{B5C3F477-4E04-41BB-8345-24695A5655E3}"/>
              </a:ext>
            </a:extLst>
          </p:cNvPr>
          <p:cNvGrpSpPr/>
          <p:nvPr/>
        </p:nvGrpSpPr>
        <p:grpSpPr>
          <a:xfrm>
            <a:off x="10863586" y="7382862"/>
            <a:ext cx="5576724" cy="945788"/>
            <a:chOff x="10863586" y="7382862"/>
            <a:chExt cx="5576724" cy="945788"/>
          </a:xfrm>
        </p:grpSpPr>
        <p:grpSp>
          <p:nvGrpSpPr>
            <p:cNvPr id="55" name="Group 55"/>
            <p:cNvGrpSpPr/>
            <p:nvPr/>
          </p:nvGrpSpPr>
          <p:grpSpPr>
            <a:xfrm>
              <a:off x="11184556" y="7382862"/>
              <a:ext cx="5255754" cy="945788"/>
              <a:chOff x="0" y="0"/>
              <a:chExt cx="4728659" cy="744858"/>
            </a:xfrm>
          </p:grpSpPr>
          <p:sp>
            <p:nvSpPr>
              <p:cNvPr id="56" name="Freeform 56"/>
              <p:cNvSpPr/>
              <p:nvPr/>
            </p:nvSpPr>
            <p:spPr>
              <a:xfrm>
                <a:off x="0" y="0"/>
                <a:ext cx="4728659" cy="744858"/>
              </a:xfrm>
              <a:custGeom>
                <a:avLst/>
                <a:gdLst/>
                <a:ahLst/>
                <a:cxnLst/>
                <a:rect l="l" t="t" r="r" b="b"/>
                <a:pathLst>
                  <a:path w="4728659" h="744858">
                    <a:moveTo>
                      <a:pt x="4604199" y="744858"/>
                    </a:moveTo>
                    <a:lnTo>
                      <a:pt x="124460" y="744858"/>
                    </a:lnTo>
                    <a:cubicBezTo>
                      <a:pt x="55880" y="744858"/>
                      <a:pt x="0" y="688978"/>
                      <a:pt x="0" y="620398"/>
                    </a:cubicBezTo>
                    <a:lnTo>
                      <a:pt x="0" y="124460"/>
                    </a:lnTo>
                    <a:cubicBezTo>
                      <a:pt x="0" y="55880"/>
                      <a:pt x="55880" y="0"/>
                      <a:pt x="124460" y="0"/>
                    </a:cubicBezTo>
                    <a:lnTo>
                      <a:pt x="4604199" y="0"/>
                    </a:lnTo>
                    <a:cubicBezTo>
                      <a:pt x="4672779" y="0"/>
                      <a:pt x="4728659" y="55880"/>
                      <a:pt x="4728659" y="124460"/>
                    </a:cubicBezTo>
                    <a:lnTo>
                      <a:pt x="4728659" y="620398"/>
                    </a:lnTo>
                    <a:cubicBezTo>
                      <a:pt x="4728659" y="688978"/>
                      <a:pt x="4672779" y="744858"/>
                      <a:pt x="4604199" y="744858"/>
                    </a:cubicBezTo>
                    <a:close/>
                  </a:path>
                </a:pathLst>
              </a:custGeom>
              <a:solidFill>
                <a:srgbClr val="FFFFFF"/>
              </a:solidFill>
            </p:spPr>
          </p:sp>
        </p:grpSp>
        <p:sp>
          <p:nvSpPr>
            <p:cNvPr id="57" name="TextBox 57"/>
            <p:cNvSpPr txBox="1"/>
            <p:nvPr/>
          </p:nvSpPr>
          <p:spPr>
            <a:xfrm>
              <a:off x="11904241" y="7575895"/>
              <a:ext cx="4446411" cy="481330"/>
            </a:xfrm>
            <a:prstGeom prst="rect">
              <a:avLst/>
            </a:prstGeom>
          </p:spPr>
          <p:txBody>
            <a:bodyPr lIns="0" tIns="0" rIns="0" bIns="0" rtlCol="0" anchor="t">
              <a:spAutoFit/>
            </a:bodyPr>
            <a:lstStyle/>
            <a:p>
              <a:pPr>
                <a:lnSpc>
                  <a:spcPts val="3919"/>
                </a:lnSpc>
              </a:pPr>
              <a:r>
                <a:rPr lang="en-US" sz="2799">
                  <a:solidFill>
                    <a:srgbClr val="000000"/>
                  </a:solidFill>
                  <a:latin typeface="Josefin Sans Regular"/>
                </a:rPr>
                <a:t>Whatapp Business API</a:t>
              </a:r>
            </a:p>
          </p:txBody>
        </p:sp>
        <p:grpSp>
          <p:nvGrpSpPr>
            <p:cNvPr id="58" name="Group 58"/>
            <p:cNvGrpSpPr/>
            <p:nvPr/>
          </p:nvGrpSpPr>
          <p:grpSpPr>
            <a:xfrm>
              <a:off x="10863586" y="7509599"/>
              <a:ext cx="764083" cy="764083"/>
              <a:chOff x="0" y="0"/>
              <a:chExt cx="6350000" cy="6350000"/>
            </a:xfrm>
          </p:grpSpPr>
          <p:sp>
            <p:nvSpPr>
              <p:cNvPr id="59" name="Freeform 5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C4A5"/>
              </a:solidFill>
            </p:spPr>
          </p:sp>
        </p:grpSp>
        <p:sp>
          <p:nvSpPr>
            <p:cNvPr id="60" name="TextBox 60"/>
            <p:cNvSpPr txBox="1"/>
            <p:nvPr/>
          </p:nvSpPr>
          <p:spPr>
            <a:xfrm>
              <a:off x="11018534" y="7643832"/>
              <a:ext cx="454187" cy="457359"/>
            </a:xfrm>
            <a:prstGeom prst="rect">
              <a:avLst/>
            </a:prstGeom>
          </p:spPr>
          <p:txBody>
            <a:bodyPr lIns="0" tIns="0" rIns="0" bIns="0" rtlCol="0" anchor="t">
              <a:spAutoFit/>
            </a:bodyPr>
            <a:lstStyle/>
            <a:p>
              <a:pPr marL="0" lvl="0" indent="0" algn="ctr">
                <a:lnSpc>
                  <a:spcPts val="3639"/>
                </a:lnSpc>
                <a:spcBef>
                  <a:spcPct val="0"/>
                </a:spcBef>
              </a:pPr>
              <a:r>
                <a:rPr lang="en-US" sz="2799">
                  <a:solidFill>
                    <a:srgbClr val="FFFFFF"/>
                  </a:solidFill>
                  <a:latin typeface="Josefin Sans Regular"/>
                </a:rPr>
                <a:t>7</a:t>
              </a:r>
            </a:p>
          </p:txBody>
        </p:sp>
      </p:grpSp>
    </p:spTree>
  </p:cSld>
  <p:clrMapOvr>
    <a:masterClrMapping/>
  </p:clrMapOvr>
  <mc:AlternateContent xmlns:mc="http://schemas.openxmlformats.org/markup-compatibility/2006">
    <mc:Choice xmlns:p14="http://schemas.microsoft.com/office/powerpoint/2010/main" Requires="p14">
      <p:transition spd="slow">
        <p14:reveal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878D3"/>
        </a:solidFill>
        <a:effectLst/>
      </p:bgPr>
    </p:bg>
    <p:spTree>
      <p:nvGrpSpPr>
        <p:cNvPr id="1" name=""/>
        <p:cNvGrpSpPr/>
        <p:nvPr/>
      </p:nvGrpSpPr>
      <p:grpSpPr>
        <a:xfrm>
          <a:off x="0" y="0"/>
          <a:ext cx="0" cy="0"/>
          <a:chOff x="0" y="0"/>
          <a:chExt cx="0" cy="0"/>
        </a:xfrm>
      </p:grpSpPr>
      <p:grpSp>
        <p:nvGrpSpPr>
          <p:cNvPr id="2" name="Group 2"/>
          <p:cNvGrpSpPr/>
          <p:nvPr/>
        </p:nvGrpSpPr>
        <p:grpSpPr>
          <a:xfrm>
            <a:off x="703608" y="3126966"/>
            <a:ext cx="10693189" cy="4937891"/>
            <a:chOff x="0" y="0"/>
            <a:chExt cx="3617202" cy="1876835"/>
          </a:xfrm>
        </p:grpSpPr>
        <p:sp>
          <p:nvSpPr>
            <p:cNvPr id="3" name="Freeform 3"/>
            <p:cNvSpPr/>
            <p:nvPr/>
          </p:nvSpPr>
          <p:spPr>
            <a:xfrm>
              <a:off x="0" y="0"/>
              <a:ext cx="3617202" cy="1876835"/>
            </a:xfrm>
            <a:custGeom>
              <a:avLst/>
              <a:gdLst/>
              <a:ahLst/>
              <a:cxnLst/>
              <a:rect l="l" t="t" r="r" b="b"/>
              <a:pathLst>
                <a:path w="3617202" h="1876835">
                  <a:moveTo>
                    <a:pt x="3492742" y="1876835"/>
                  </a:moveTo>
                  <a:lnTo>
                    <a:pt x="124460" y="1876835"/>
                  </a:lnTo>
                  <a:cubicBezTo>
                    <a:pt x="55880" y="1876835"/>
                    <a:pt x="0" y="1820955"/>
                    <a:pt x="0" y="1752375"/>
                  </a:cubicBezTo>
                  <a:lnTo>
                    <a:pt x="0" y="124460"/>
                  </a:lnTo>
                  <a:cubicBezTo>
                    <a:pt x="0" y="55880"/>
                    <a:pt x="55880" y="0"/>
                    <a:pt x="124460" y="0"/>
                  </a:cubicBezTo>
                  <a:lnTo>
                    <a:pt x="3492742" y="0"/>
                  </a:lnTo>
                  <a:cubicBezTo>
                    <a:pt x="3561322" y="0"/>
                    <a:pt x="3617202" y="55880"/>
                    <a:pt x="3617202" y="124460"/>
                  </a:cubicBezTo>
                  <a:lnTo>
                    <a:pt x="3617202" y="1752375"/>
                  </a:lnTo>
                  <a:cubicBezTo>
                    <a:pt x="3617202" y="1820955"/>
                    <a:pt x="3561322" y="1876835"/>
                    <a:pt x="3492742" y="1876835"/>
                  </a:cubicBezTo>
                  <a:close/>
                </a:path>
              </a:pathLst>
            </a:custGeom>
            <a:solidFill>
              <a:srgbClr val="FFFFFF"/>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741222" y="4374072"/>
            <a:ext cx="7036156" cy="345411"/>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934208" y="9006969"/>
            <a:ext cx="650184" cy="650184"/>
          </a:xfrm>
          <a:prstGeom prst="rect">
            <a:avLst/>
          </a:prstGeom>
        </p:spPr>
      </p:pic>
      <p:pic>
        <p:nvPicPr>
          <p:cNvPr id="6" name="Picture 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703608" y="9006969"/>
            <a:ext cx="650184" cy="650184"/>
          </a:xfrm>
          <a:prstGeom prst="rect">
            <a:avLst/>
          </a:prstGeom>
        </p:spPr>
      </p:pic>
      <p:grpSp>
        <p:nvGrpSpPr>
          <p:cNvPr id="7" name="Group 7"/>
          <p:cNvGrpSpPr/>
          <p:nvPr/>
        </p:nvGrpSpPr>
        <p:grpSpPr>
          <a:xfrm>
            <a:off x="1353792" y="212283"/>
            <a:ext cx="7790208" cy="457200"/>
            <a:chOff x="0" y="0"/>
            <a:chExt cx="10386944" cy="609600"/>
          </a:xfrm>
        </p:grpSpPr>
        <p:sp>
          <p:nvSpPr>
            <p:cNvPr id="8" name="TextBox 8"/>
            <p:cNvSpPr txBox="1"/>
            <p:nvPr/>
          </p:nvSpPr>
          <p:spPr>
            <a:xfrm>
              <a:off x="1359133" y="-66675"/>
              <a:ext cx="9027811" cy="676275"/>
            </a:xfrm>
            <a:prstGeom prst="rect">
              <a:avLst/>
            </a:prstGeom>
          </p:spPr>
          <p:txBody>
            <a:bodyPr lIns="0" tIns="0" rIns="0" bIns="0" rtlCol="0" anchor="t">
              <a:spAutoFit/>
            </a:bodyPr>
            <a:lstStyle/>
            <a:p>
              <a:pPr algn="ctr">
                <a:lnSpc>
                  <a:spcPts val="4200"/>
                </a:lnSpc>
              </a:pPr>
              <a:r>
                <a:rPr lang="en-US" sz="3000">
                  <a:solidFill>
                    <a:srgbClr val="FFFFFF"/>
                  </a:solidFill>
                  <a:latin typeface="Josefin Sans Regular"/>
                </a:rPr>
                <a:t>Lập trình sử dụng API | Facebook API</a:t>
              </a:r>
            </a:p>
          </p:txBody>
        </p:sp>
        <p:pic>
          <p:nvPicPr>
            <p:cNvPr id="9" name="Picture 9"/>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375368">
              <a:off x="390174" y="-214834"/>
              <a:ext cx="260762" cy="1039269"/>
            </a:xfrm>
            <a:prstGeom prst="rect">
              <a:avLst/>
            </a:prstGeom>
          </p:spPr>
        </p:pic>
      </p:grpSp>
      <p:pic>
        <p:nvPicPr>
          <p:cNvPr id="10" name="Picture 10"/>
          <p:cNvPicPr>
            <a:picLocks noChangeAspect="1"/>
          </p:cNvPicPr>
          <p:nvPr/>
        </p:nvPicPr>
        <p:blipFill>
          <a:blip r:embed="rId10"/>
          <a:srcRect/>
          <a:stretch>
            <a:fillRect/>
          </a:stretch>
        </p:blipFill>
        <p:spPr>
          <a:xfrm>
            <a:off x="10939970" y="1157218"/>
            <a:ext cx="2270828" cy="1751782"/>
          </a:xfrm>
          <a:prstGeom prst="rect">
            <a:avLst/>
          </a:prstGeom>
        </p:spPr>
      </p:pic>
      <p:pic>
        <p:nvPicPr>
          <p:cNvPr id="11" name="Picture 11"/>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2734913" y="2033109"/>
            <a:ext cx="4351681" cy="7456152"/>
          </a:xfrm>
          <a:prstGeom prst="rect">
            <a:avLst/>
          </a:prstGeom>
        </p:spPr>
      </p:pic>
      <p:sp>
        <p:nvSpPr>
          <p:cNvPr id="12" name="TextBox 12"/>
          <p:cNvSpPr txBox="1"/>
          <p:nvPr/>
        </p:nvSpPr>
        <p:spPr>
          <a:xfrm>
            <a:off x="1825743" y="3737266"/>
            <a:ext cx="8448919" cy="3669665"/>
          </a:xfrm>
          <a:prstGeom prst="rect">
            <a:avLst/>
          </a:prstGeom>
        </p:spPr>
        <p:txBody>
          <a:bodyPr lIns="0" tIns="0" rIns="0" bIns="0" rtlCol="0" anchor="t">
            <a:spAutoFit/>
          </a:bodyPr>
          <a:lstStyle/>
          <a:p>
            <a:pPr>
              <a:lnSpc>
                <a:spcPts val="3639"/>
              </a:lnSpc>
            </a:pPr>
            <a:r>
              <a:rPr lang="en-US" sz="2799">
                <a:solidFill>
                  <a:srgbClr val="000000"/>
                </a:solidFill>
                <a:latin typeface="Josefin Sans Regular"/>
              </a:rPr>
              <a:t>Website sử dụng Facebook Graph API cho phép đăng nhập, đăng xuất tài khoản Facebook cá nhân. </a:t>
            </a:r>
          </a:p>
          <a:p>
            <a:pPr marL="604519" lvl="1" indent="-302260">
              <a:lnSpc>
                <a:spcPts val="3639"/>
              </a:lnSpc>
              <a:buFont typeface="Arial"/>
              <a:buChar char="•"/>
            </a:pPr>
            <a:r>
              <a:rPr lang="en-US" sz="2799">
                <a:solidFill>
                  <a:srgbClr val="000000"/>
                </a:solidFill>
                <a:latin typeface="Josefin Sans Regular"/>
              </a:rPr>
              <a:t>Cho phép website truy cập đến thông tin của người dùng mà không cần mật khẩu</a:t>
            </a:r>
          </a:p>
          <a:p>
            <a:pPr marL="604519" lvl="1" indent="-302260">
              <a:lnSpc>
                <a:spcPts val="3639"/>
              </a:lnSpc>
              <a:buFont typeface="Arial"/>
              <a:buChar char="•"/>
            </a:pPr>
            <a:r>
              <a:rPr lang="en-US" sz="2799">
                <a:solidFill>
                  <a:srgbClr val="000000"/>
                </a:solidFill>
                <a:latin typeface="Josefin Sans Regular"/>
              </a:rPr>
              <a:t>Cho phép facebook xác định được website, biết được người dùng nào đang sử dụng websitw của mình và loại dữ liệu mà người dùng cho phép website truy cập đến.</a:t>
            </a:r>
          </a:p>
        </p:txBody>
      </p:sp>
      <p:sp>
        <p:nvSpPr>
          <p:cNvPr id="13" name="TextBox 13"/>
          <p:cNvSpPr txBox="1"/>
          <p:nvPr/>
        </p:nvSpPr>
        <p:spPr>
          <a:xfrm>
            <a:off x="1686215" y="1556859"/>
            <a:ext cx="8727975" cy="933450"/>
          </a:xfrm>
          <a:prstGeom prst="rect">
            <a:avLst/>
          </a:prstGeom>
        </p:spPr>
        <p:txBody>
          <a:bodyPr lIns="0" tIns="0" rIns="0" bIns="0" rtlCol="0" anchor="t">
            <a:spAutoFit/>
          </a:bodyPr>
          <a:lstStyle/>
          <a:p>
            <a:pPr>
              <a:lnSpc>
                <a:spcPts val="7200"/>
              </a:lnSpc>
            </a:pPr>
            <a:r>
              <a:rPr lang="en-US" sz="6000">
                <a:solidFill>
                  <a:srgbClr val="FFFFFF"/>
                </a:solidFill>
                <a:latin typeface="Josefin Sans Regular Bold"/>
              </a:rPr>
              <a:t>Mô tả ứng dụng</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878D3"/>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78015" y="1028700"/>
            <a:ext cx="13175886" cy="2227923"/>
          </a:xfrm>
          <a:prstGeom prst="rect">
            <a:avLst/>
          </a:prstGeom>
        </p:spPr>
      </p:pic>
      <p:sp>
        <p:nvSpPr>
          <p:cNvPr id="3" name="TextBox 3"/>
          <p:cNvSpPr txBox="1"/>
          <p:nvPr/>
        </p:nvSpPr>
        <p:spPr>
          <a:xfrm>
            <a:off x="2249302" y="1742129"/>
            <a:ext cx="10131639" cy="933450"/>
          </a:xfrm>
          <a:prstGeom prst="rect">
            <a:avLst/>
          </a:prstGeom>
        </p:spPr>
        <p:txBody>
          <a:bodyPr lIns="0" tIns="0" rIns="0" bIns="0" rtlCol="0" anchor="t">
            <a:spAutoFit/>
          </a:bodyPr>
          <a:lstStyle/>
          <a:p>
            <a:pPr>
              <a:lnSpc>
                <a:spcPts val="7200"/>
              </a:lnSpc>
            </a:pPr>
            <a:r>
              <a:rPr lang="en-US" sz="6000">
                <a:solidFill>
                  <a:srgbClr val="000000"/>
                </a:solidFill>
                <a:latin typeface="Josefin Sans Regular"/>
              </a:rPr>
              <a:t>Quy trình nghiệp vụ website</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934208" y="9006969"/>
            <a:ext cx="650184" cy="650184"/>
          </a:xfrm>
          <a:prstGeom prst="rect">
            <a:avLst/>
          </a:prstGeom>
        </p:spPr>
      </p:pic>
      <p:pic>
        <p:nvPicPr>
          <p:cNvPr id="5" name="Picture 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703608" y="9006969"/>
            <a:ext cx="650184" cy="650184"/>
          </a:xfrm>
          <a:prstGeom prst="rect">
            <a:avLst/>
          </a:prstGeom>
        </p:spPr>
      </p:pic>
      <p:pic>
        <p:nvPicPr>
          <p:cNvPr id="6" name="Picture 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400000">
            <a:off x="13741222" y="4393163"/>
            <a:ext cx="7036156" cy="345411"/>
          </a:xfrm>
          <a:prstGeom prst="rect">
            <a:avLst/>
          </a:prstGeom>
        </p:spPr>
      </p:pic>
      <p:grpSp>
        <p:nvGrpSpPr>
          <p:cNvPr id="7" name="Group 7"/>
          <p:cNvGrpSpPr/>
          <p:nvPr/>
        </p:nvGrpSpPr>
        <p:grpSpPr>
          <a:xfrm>
            <a:off x="1353792" y="212283"/>
            <a:ext cx="7790208" cy="457200"/>
            <a:chOff x="0" y="0"/>
            <a:chExt cx="10386944" cy="609600"/>
          </a:xfrm>
        </p:grpSpPr>
        <p:sp>
          <p:nvSpPr>
            <p:cNvPr id="8" name="TextBox 8"/>
            <p:cNvSpPr txBox="1"/>
            <p:nvPr/>
          </p:nvSpPr>
          <p:spPr>
            <a:xfrm>
              <a:off x="1359133" y="-66675"/>
              <a:ext cx="9027811" cy="676275"/>
            </a:xfrm>
            <a:prstGeom prst="rect">
              <a:avLst/>
            </a:prstGeom>
          </p:spPr>
          <p:txBody>
            <a:bodyPr lIns="0" tIns="0" rIns="0" bIns="0" rtlCol="0" anchor="t">
              <a:spAutoFit/>
            </a:bodyPr>
            <a:lstStyle/>
            <a:p>
              <a:pPr algn="ctr">
                <a:lnSpc>
                  <a:spcPts val="4200"/>
                </a:lnSpc>
              </a:pPr>
              <a:r>
                <a:rPr lang="en-US" sz="3000">
                  <a:solidFill>
                    <a:srgbClr val="FFFFFF"/>
                  </a:solidFill>
                  <a:latin typeface="Josefin Sans Regular"/>
                </a:rPr>
                <a:t>Lập trình sử dụng API | Facebook API</a:t>
              </a:r>
            </a:p>
          </p:txBody>
        </p:sp>
        <p:pic>
          <p:nvPicPr>
            <p:cNvPr id="9" name="Picture 9"/>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5375368">
              <a:off x="390174" y="-214834"/>
              <a:ext cx="260762" cy="1039269"/>
            </a:xfrm>
            <a:prstGeom prst="rect">
              <a:avLst/>
            </a:prstGeom>
          </p:spPr>
        </p:pic>
      </p:grpSp>
      <p:grpSp>
        <p:nvGrpSpPr>
          <p:cNvPr id="40" name="Nhóm 39">
            <a:extLst>
              <a:ext uri="{FF2B5EF4-FFF2-40B4-BE49-F238E27FC236}">
                <a16:creationId xmlns:a16="http://schemas.microsoft.com/office/drawing/2014/main" id="{8BE1653E-B2D0-4185-A3D3-0131A31ADB03}"/>
              </a:ext>
            </a:extLst>
          </p:cNvPr>
          <p:cNvGrpSpPr/>
          <p:nvPr/>
        </p:nvGrpSpPr>
        <p:grpSpPr>
          <a:xfrm>
            <a:off x="2314370" y="4340601"/>
            <a:ext cx="5839031" cy="1271136"/>
            <a:chOff x="2314370" y="4340601"/>
            <a:chExt cx="5839031" cy="1271136"/>
          </a:xfrm>
        </p:grpSpPr>
        <p:sp>
          <p:nvSpPr>
            <p:cNvPr id="11" name="Freeform 11"/>
            <p:cNvSpPr/>
            <p:nvPr/>
          </p:nvSpPr>
          <p:spPr>
            <a:xfrm>
              <a:off x="2667000" y="4340601"/>
              <a:ext cx="5486401" cy="1271136"/>
            </a:xfrm>
            <a:custGeom>
              <a:avLst/>
              <a:gdLst/>
              <a:ahLst/>
              <a:cxnLst/>
              <a:rect l="l" t="t" r="r" b="b"/>
              <a:pathLst>
                <a:path w="4728659" h="1001088">
                  <a:moveTo>
                    <a:pt x="4604199" y="1001088"/>
                  </a:moveTo>
                  <a:lnTo>
                    <a:pt x="124460" y="1001088"/>
                  </a:lnTo>
                  <a:cubicBezTo>
                    <a:pt x="55880" y="1001088"/>
                    <a:pt x="0" y="945208"/>
                    <a:pt x="0" y="876628"/>
                  </a:cubicBezTo>
                  <a:lnTo>
                    <a:pt x="0" y="124460"/>
                  </a:lnTo>
                  <a:cubicBezTo>
                    <a:pt x="0" y="55880"/>
                    <a:pt x="55880" y="0"/>
                    <a:pt x="124460" y="0"/>
                  </a:cubicBezTo>
                  <a:lnTo>
                    <a:pt x="4604199" y="0"/>
                  </a:lnTo>
                  <a:cubicBezTo>
                    <a:pt x="4672779" y="0"/>
                    <a:pt x="4728659" y="55880"/>
                    <a:pt x="4728659" y="124460"/>
                  </a:cubicBezTo>
                  <a:lnTo>
                    <a:pt x="4728659" y="876628"/>
                  </a:lnTo>
                  <a:cubicBezTo>
                    <a:pt x="4728659" y="945208"/>
                    <a:pt x="4672779" y="1001088"/>
                    <a:pt x="4604199" y="1001088"/>
                  </a:cubicBezTo>
                  <a:close/>
                </a:path>
              </a:pathLst>
            </a:custGeom>
            <a:solidFill>
              <a:srgbClr val="FFFFFF"/>
            </a:solidFill>
          </p:spPr>
        </p:sp>
        <p:sp>
          <p:nvSpPr>
            <p:cNvPr id="12" name="TextBox 12"/>
            <p:cNvSpPr txBox="1"/>
            <p:nvPr/>
          </p:nvSpPr>
          <p:spPr>
            <a:xfrm>
              <a:off x="3372337" y="4525205"/>
              <a:ext cx="4446411" cy="995680"/>
            </a:xfrm>
            <a:prstGeom prst="rect">
              <a:avLst/>
            </a:prstGeom>
          </p:spPr>
          <p:txBody>
            <a:bodyPr lIns="0" tIns="0" rIns="0" bIns="0" rtlCol="0" anchor="t">
              <a:spAutoFit/>
            </a:bodyPr>
            <a:lstStyle/>
            <a:p>
              <a:pPr>
                <a:lnSpc>
                  <a:spcPts val="3919"/>
                </a:lnSpc>
              </a:pPr>
              <a:r>
                <a:rPr lang="en-US" sz="2799">
                  <a:solidFill>
                    <a:srgbClr val="000000"/>
                  </a:solidFill>
                  <a:latin typeface="Josefin Sans Regular"/>
                </a:rPr>
                <a:t>Thu thập thông tin, xác định chức năng của website</a:t>
              </a:r>
            </a:p>
          </p:txBody>
        </p:sp>
        <p:grpSp>
          <p:nvGrpSpPr>
            <p:cNvPr id="13" name="Group 13"/>
            <p:cNvGrpSpPr/>
            <p:nvPr/>
          </p:nvGrpSpPr>
          <p:grpSpPr>
            <a:xfrm>
              <a:off x="2314370" y="4572448"/>
              <a:ext cx="764083" cy="764083"/>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C4A5"/>
              </a:solidFill>
            </p:spPr>
          </p:sp>
        </p:grpSp>
        <p:sp>
          <p:nvSpPr>
            <p:cNvPr id="15" name="TextBox 15"/>
            <p:cNvSpPr txBox="1"/>
            <p:nvPr/>
          </p:nvSpPr>
          <p:spPr>
            <a:xfrm>
              <a:off x="2469318" y="4717725"/>
              <a:ext cx="454187" cy="469265"/>
            </a:xfrm>
            <a:prstGeom prst="rect">
              <a:avLst/>
            </a:prstGeom>
          </p:spPr>
          <p:txBody>
            <a:bodyPr lIns="0" tIns="0" rIns="0" bIns="0" rtlCol="0" anchor="t">
              <a:spAutoFit/>
            </a:bodyPr>
            <a:lstStyle/>
            <a:p>
              <a:pPr marL="0" lvl="0" indent="0" algn="ctr">
                <a:lnSpc>
                  <a:spcPts val="3639"/>
                </a:lnSpc>
                <a:spcBef>
                  <a:spcPct val="0"/>
                </a:spcBef>
              </a:pPr>
              <a:r>
                <a:rPr lang="en-US" sz="2799">
                  <a:solidFill>
                    <a:srgbClr val="FFFFFF"/>
                  </a:solidFill>
                  <a:latin typeface="Josefin Sans Regular"/>
                </a:rPr>
                <a:t>1</a:t>
              </a:r>
            </a:p>
          </p:txBody>
        </p:sp>
      </p:grpSp>
      <p:grpSp>
        <p:nvGrpSpPr>
          <p:cNvPr id="41" name="Nhóm 40">
            <a:extLst>
              <a:ext uri="{FF2B5EF4-FFF2-40B4-BE49-F238E27FC236}">
                <a16:creationId xmlns:a16="http://schemas.microsoft.com/office/drawing/2014/main" id="{0A220C53-8FAB-4C93-8EC3-D2B64988E827}"/>
              </a:ext>
            </a:extLst>
          </p:cNvPr>
          <p:cNvGrpSpPr/>
          <p:nvPr/>
        </p:nvGrpSpPr>
        <p:grpSpPr>
          <a:xfrm>
            <a:off x="2314370" y="6085581"/>
            <a:ext cx="5839031" cy="995929"/>
            <a:chOff x="2314370" y="6085581"/>
            <a:chExt cx="5839031" cy="995929"/>
          </a:xfrm>
        </p:grpSpPr>
        <p:sp>
          <p:nvSpPr>
            <p:cNvPr id="17" name="Freeform 17"/>
            <p:cNvSpPr/>
            <p:nvPr/>
          </p:nvSpPr>
          <p:spPr>
            <a:xfrm>
              <a:off x="2667000" y="6085581"/>
              <a:ext cx="5486401" cy="995929"/>
            </a:xfrm>
            <a:custGeom>
              <a:avLst/>
              <a:gdLst/>
              <a:ahLst/>
              <a:cxnLst/>
              <a:rect l="l" t="t" r="r" b="b"/>
              <a:pathLst>
                <a:path w="4728659" h="784347">
                  <a:moveTo>
                    <a:pt x="4604199" y="784347"/>
                  </a:moveTo>
                  <a:lnTo>
                    <a:pt x="124460" y="784347"/>
                  </a:lnTo>
                  <a:cubicBezTo>
                    <a:pt x="55880" y="784347"/>
                    <a:pt x="0" y="728467"/>
                    <a:pt x="0" y="659887"/>
                  </a:cubicBezTo>
                  <a:lnTo>
                    <a:pt x="0" y="124460"/>
                  </a:lnTo>
                  <a:cubicBezTo>
                    <a:pt x="0" y="55880"/>
                    <a:pt x="55880" y="0"/>
                    <a:pt x="124460" y="0"/>
                  </a:cubicBezTo>
                  <a:lnTo>
                    <a:pt x="4604199" y="0"/>
                  </a:lnTo>
                  <a:cubicBezTo>
                    <a:pt x="4672779" y="0"/>
                    <a:pt x="4728659" y="55880"/>
                    <a:pt x="4728659" y="124460"/>
                  </a:cubicBezTo>
                  <a:lnTo>
                    <a:pt x="4728659" y="659887"/>
                  </a:lnTo>
                  <a:cubicBezTo>
                    <a:pt x="4728659" y="728467"/>
                    <a:pt x="4672779" y="784347"/>
                    <a:pt x="4604199" y="784347"/>
                  </a:cubicBezTo>
                  <a:close/>
                </a:path>
              </a:pathLst>
            </a:custGeom>
            <a:solidFill>
              <a:srgbClr val="FFFFFF"/>
            </a:solidFill>
          </p:spPr>
        </p:sp>
        <p:sp>
          <p:nvSpPr>
            <p:cNvPr id="18" name="TextBox 18"/>
            <p:cNvSpPr txBox="1"/>
            <p:nvPr/>
          </p:nvSpPr>
          <p:spPr>
            <a:xfrm>
              <a:off x="3372337" y="6296526"/>
              <a:ext cx="4446411" cy="500380"/>
            </a:xfrm>
            <a:prstGeom prst="rect">
              <a:avLst/>
            </a:prstGeom>
          </p:spPr>
          <p:txBody>
            <a:bodyPr lIns="0" tIns="0" rIns="0" bIns="0" rtlCol="0" anchor="t">
              <a:spAutoFit/>
            </a:bodyPr>
            <a:lstStyle/>
            <a:p>
              <a:pPr>
                <a:lnSpc>
                  <a:spcPts val="3919"/>
                </a:lnSpc>
              </a:pPr>
              <a:r>
                <a:rPr lang="en-US" sz="2799">
                  <a:solidFill>
                    <a:srgbClr val="000000"/>
                  </a:solidFill>
                  <a:latin typeface="Josefin Sans Regular"/>
                </a:rPr>
                <a:t>Thiết kế website</a:t>
              </a:r>
            </a:p>
          </p:txBody>
        </p:sp>
        <p:grpSp>
          <p:nvGrpSpPr>
            <p:cNvPr id="19" name="Group 19"/>
            <p:cNvGrpSpPr/>
            <p:nvPr/>
          </p:nvGrpSpPr>
          <p:grpSpPr>
            <a:xfrm>
              <a:off x="2314370" y="6201504"/>
              <a:ext cx="764083" cy="764083"/>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C4A5"/>
              </a:solidFill>
            </p:spPr>
          </p:sp>
        </p:grpSp>
        <p:sp>
          <p:nvSpPr>
            <p:cNvPr id="21" name="TextBox 21"/>
            <p:cNvSpPr txBox="1"/>
            <p:nvPr/>
          </p:nvSpPr>
          <p:spPr>
            <a:xfrm>
              <a:off x="2469318" y="6325101"/>
              <a:ext cx="454187" cy="469265"/>
            </a:xfrm>
            <a:prstGeom prst="rect">
              <a:avLst/>
            </a:prstGeom>
          </p:spPr>
          <p:txBody>
            <a:bodyPr lIns="0" tIns="0" rIns="0" bIns="0" rtlCol="0" anchor="t">
              <a:spAutoFit/>
            </a:bodyPr>
            <a:lstStyle/>
            <a:p>
              <a:pPr marL="0" lvl="0" indent="0" algn="ctr">
                <a:lnSpc>
                  <a:spcPts val="3639"/>
                </a:lnSpc>
                <a:spcBef>
                  <a:spcPct val="0"/>
                </a:spcBef>
              </a:pPr>
              <a:r>
                <a:rPr lang="en-US" sz="2799">
                  <a:solidFill>
                    <a:srgbClr val="FFFFFF"/>
                  </a:solidFill>
                  <a:latin typeface="Josefin Sans Regular"/>
                </a:rPr>
                <a:t>2</a:t>
              </a:r>
            </a:p>
          </p:txBody>
        </p:sp>
      </p:grpSp>
      <p:grpSp>
        <p:nvGrpSpPr>
          <p:cNvPr id="42" name="Nhóm 41">
            <a:extLst>
              <a:ext uri="{FF2B5EF4-FFF2-40B4-BE49-F238E27FC236}">
                <a16:creationId xmlns:a16="http://schemas.microsoft.com/office/drawing/2014/main" id="{84AC906F-53AA-456A-AEF0-2E69217F0F2D}"/>
              </a:ext>
            </a:extLst>
          </p:cNvPr>
          <p:cNvGrpSpPr/>
          <p:nvPr/>
        </p:nvGrpSpPr>
        <p:grpSpPr>
          <a:xfrm>
            <a:off x="2314370" y="7685781"/>
            <a:ext cx="5839031" cy="995929"/>
            <a:chOff x="2314370" y="7685781"/>
            <a:chExt cx="5839031" cy="995929"/>
          </a:xfrm>
        </p:grpSpPr>
        <p:sp>
          <p:nvSpPr>
            <p:cNvPr id="23" name="Freeform 23"/>
            <p:cNvSpPr/>
            <p:nvPr/>
          </p:nvSpPr>
          <p:spPr>
            <a:xfrm>
              <a:off x="2667000" y="7685781"/>
              <a:ext cx="5486401" cy="995929"/>
            </a:xfrm>
            <a:custGeom>
              <a:avLst/>
              <a:gdLst/>
              <a:ahLst/>
              <a:cxnLst/>
              <a:rect l="l" t="t" r="r" b="b"/>
              <a:pathLst>
                <a:path w="4728659" h="784347">
                  <a:moveTo>
                    <a:pt x="4604199" y="784347"/>
                  </a:moveTo>
                  <a:lnTo>
                    <a:pt x="124460" y="784347"/>
                  </a:lnTo>
                  <a:cubicBezTo>
                    <a:pt x="55880" y="784347"/>
                    <a:pt x="0" y="728467"/>
                    <a:pt x="0" y="659887"/>
                  </a:cubicBezTo>
                  <a:lnTo>
                    <a:pt x="0" y="124460"/>
                  </a:lnTo>
                  <a:cubicBezTo>
                    <a:pt x="0" y="55880"/>
                    <a:pt x="55880" y="0"/>
                    <a:pt x="124460" y="0"/>
                  </a:cubicBezTo>
                  <a:lnTo>
                    <a:pt x="4604199" y="0"/>
                  </a:lnTo>
                  <a:cubicBezTo>
                    <a:pt x="4672779" y="0"/>
                    <a:pt x="4728659" y="55880"/>
                    <a:pt x="4728659" y="124460"/>
                  </a:cubicBezTo>
                  <a:lnTo>
                    <a:pt x="4728659" y="659887"/>
                  </a:lnTo>
                  <a:cubicBezTo>
                    <a:pt x="4728659" y="728467"/>
                    <a:pt x="4672779" y="784347"/>
                    <a:pt x="4604199" y="784347"/>
                  </a:cubicBezTo>
                  <a:close/>
                </a:path>
              </a:pathLst>
            </a:custGeom>
            <a:solidFill>
              <a:srgbClr val="FFFFFF"/>
            </a:solidFill>
          </p:spPr>
        </p:sp>
        <p:sp>
          <p:nvSpPr>
            <p:cNvPr id="24" name="TextBox 24"/>
            <p:cNvSpPr txBox="1"/>
            <p:nvPr/>
          </p:nvSpPr>
          <p:spPr>
            <a:xfrm>
              <a:off x="3372337" y="7894186"/>
              <a:ext cx="4446411" cy="500380"/>
            </a:xfrm>
            <a:prstGeom prst="rect">
              <a:avLst/>
            </a:prstGeom>
          </p:spPr>
          <p:txBody>
            <a:bodyPr lIns="0" tIns="0" rIns="0" bIns="0" rtlCol="0" anchor="t">
              <a:spAutoFit/>
            </a:bodyPr>
            <a:lstStyle/>
            <a:p>
              <a:pPr>
                <a:lnSpc>
                  <a:spcPts val="3919"/>
                </a:lnSpc>
              </a:pPr>
              <a:r>
                <a:rPr lang="en-US" sz="2799">
                  <a:solidFill>
                    <a:srgbClr val="000000"/>
                  </a:solidFill>
                  <a:latin typeface="Josefin Sans Regular"/>
                </a:rPr>
                <a:t>Phát triển website</a:t>
              </a:r>
            </a:p>
          </p:txBody>
        </p:sp>
        <p:grpSp>
          <p:nvGrpSpPr>
            <p:cNvPr id="25" name="Group 25"/>
            <p:cNvGrpSpPr/>
            <p:nvPr/>
          </p:nvGrpSpPr>
          <p:grpSpPr>
            <a:xfrm>
              <a:off x="2314370" y="7801704"/>
              <a:ext cx="764083" cy="764083"/>
              <a:chOff x="0" y="0"/>
              <a:chExt cx="6350000" cy="6350000"/>
            </a:xfrm>
          </p:grpSpPr>
          <p:sp>
            <p:nvSpPr>
              <p:cNvPr id="26" name="Freeform 2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C4A5"/>
              </a:solidFill>
            </p:spPr>
          </p:sp>
        </p:grpSp>
        <p:sp>
          <p:nvSpPr>
            <p:cNvPr id="27" name="TextBox 27"/>
            <p:cNvSpPr txBox="1"/>
            <p:nvPr/>
          </p:nvSpPr>
          <p:spPr>
            <a:xfrm>
              <a:off x="2469318" y="7925301"/>
              <a:ext cx="454187" cy="469265"/>
            </a:xfrm>
            <a:prstGeom prst="rect">
              <a:avLst/>
            </a:prstGeom>
          </p:spPr>
          <p:txBody>
            <a:bodyPr lIns="0" tIns="0" rIns="0" bIns="0" rtlCol="0" anchor="t">
              <a:spAutoFit/>
            </a:bodyPr>
            <a:lstStyle/>
            <a:p>
              <a:pPr marL="0" lvl="0" indent="0" algn="ctr">
                <a:lnSpc>
                  <a:spcPts val="3639"/>
                </a:lnSpc>
                <a:spcBef>
                  <a:spcPct val="0"/>
                </a:spcBef>
              </a:pPr>
              <a:r>
                <a:rPr lang="en-US" sz="2799">
                  <a:solidFill>
                    <a:srgbClr val="FFFFFF"/>
                  </a:solidFill>
                  <a:latin typeface="Josefin Sans Regular"/>
                </a:rPr>
                <a:t>3</a:t>
              </a:r>
            </a:p>
          </p:txBody>
        </p:sp>
      </p:grpSp>
      <p:grpSp>
        <p:nvGrpSpPr>
          <p:cNvPr id="43" name="Nhóm 42">
            <a:extLst>
              <a:ext uri="{FF2B5EF4-FFF2-40B4-BE49-F238E27FC236}">
                <a16:creationId xmlns:a16="http://schemas.microsoft.com/office/drawing/2014/main" id="{E41318C9-590A-405A-B4D0-5D4FF3F0A5C1}"/>
              </a:ext>
            </a:extLst>
          </p:cNvPr>
          <p:cNvGrpSpPr/>
          <p:nvPr/>
        </p:nvGrpSpPr>
        <p:grpSpPr>
          <a:xfrm>
            <a:off x="9718570" y="5101589"/>
            <a:ext cx="5902430" cy="1271136"/>
            <a:chOff x="9718570" y="5101589"/>
            <a:chExt cx="5902430" cy="1271136"/>
          </a:xfrm>
        </p:grpSpPr>
        <p:sp>
          <p:nvSpPr>
            <p:cNvPr id="29" name="Freeform 29"/>
            <p:cNvSpPr/>
            <p:nvPr/>
          </p:nvSpPr>
          <p:spPr>
            <a:xfrm>
              <a:off x="10134601" y="5101589"/>
              <a:ext cx="5486399" cy="1271136"/>
            </a:xfrm>
            <a:custGeom>
              <a:avLst/>
              <a:gdLst/>
              <a:ahLst/>
              <a:cxnLst/>
              <a:rect l="l" t="t" r="r" b="b"/>
              <a:pathLst>
                <a:path w="4728659" h="1001088">
                  <a:moveTo>
                    <a:pt x="4604199" y="1001088"/>
                  </a:moveTo>
                  <a:lnTo>
                    <a:pt x="124460" y="1001088"/>
                  </a:lnTo>
                  <a:cubicBezTo>
                    <a:pt x="55880" y="1001088"/>
                    <a:pt x="0" y="945208"/>
                    <a:pt x="0" y="876628"/>
                  </a:cubicBezTo>
                  <a:lnTo>
                    <a:pt x="0" y="124460"/>
                  </a:lnTo>
                  <a:cubicBezTo>
                    <a:pt x="0" y="55880"/>
                    <a:pt x="55880" y="0"/>
                    <a:pt x="124460" y="0"/>
                  </a:cubicBezTo>
                  <a:lnTo>
                    <a:pt x="4604199" y="0"/>
                  </a:lnTo>
                  <a:cubicBezTo>
                    <a:pt x="4672779" y="0"/>
                    <a:pt x="4728659" y="55880"/>
                    <a:pt x="4728659" y="124460"/>
                  </a:cubicBezTo>
                  <a:lnTo>
                    <a:pt x="4728659" y="876628"/>
                  </a:lnTo>
                  <a:cubicBezTo>
                    <a:pt x="4728659" y="945208"/>
                    <a:pt x="4672779" y="1001088"/>
                    <a:pt x="4604199" y="1001088"/>
                  </a:cubicBezTo>
                  <a:close/>
                </a:path>
              </a:pathLst>
            </a:custGeom>
            <a:solidFill>
              <a:srgbClr val="FFFFFF"/>
            </a:solidFill>
          </p:spPr>
        </p:sp>
        <p:sp>
          <p:nvSpPr>
            <p:cNvPr id="30" name="TextBox 30"/>
            <p:cNvSpPr txBox="1"/>
            <p:nvPr/>
          </p:nvSpPr>
          <p:spPr>
            <a:xfrm>
              <a:off x="10776536" y="5286193"/>
              <a:ext cx="4446411" cy="995680"/>
            </a:xfrm>
            <a:prstGeom prst="rect">
              <a:avLst/>
            </a:prstGeom>
          </p:spPr>
          <p:txBody>
            <a:bodyPr lIns="0" tIns="0" rIns="0" bIns="0" rtlCol="0" anchor="t">
              <a:spAutoFit/>
            </a:bodyPr>
            <a:lstStyle/>
            <a:p>
              <a:pPr>
                <a:lnSpc>
                  <a:spcPts val="3919"/>
                </a:lnSpc>
              </a:pPr>
              <a:r>
                <a:rPr lang="en-US" sz="2799">
                  <a:solidFill>
                    <a:srgbClr val="000000"/>
                  </a:solidFill>
                  <a:latin typeface="Josefin Sans Regular"/>
                </a:rPr>
                <a:t>Kiểm tra và chỉnh sửa website</a:t>
              </a:r>
            </a:p>
          </p:txBody>
        </p:sp>
        <p:grpSp>
          <p:nvGrpSpPr>
            <p:cNvPr id="31" name="Group 31"/>
            <p:cNvGrpSpPr/>
            <p:nvPr/>
          </p:nvGrpSpPr>
          <p:grpSpPr>
            <a:xfrm>
              <a:off x="9718570" y="5333436"/>
              <a:ext cx="764083" cy="764083"/>
              <a:chOff x="0" y="0"/>
              <a:chExt cx="6350000" cy="6350000"/>
            </a:xfrm>
          </p:grpSpPr>
          <p:sp>
            <p:nvSpPr>
              <p:cNvPr id="32" name="Freeform 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C4A5"/>
              </a:solidFill>
            </p:spPr>
          </p:sp>
        </p:grpSp>
        <p:sp>
          <p:nvSpPr>
            <p:cNvPr id="33" name="TextBox 33"/>
            <p:cNvSpPr txBox="1"/>
            <p:nvPr/>
          </p:nvSpPr>
          <p:spPr>
            <a:xfrm>
              <a:off x="9873518" y="5478713"/>
              <a:ext cx="454187" cy="469265"/>
            </a:xfrm>
            <a:prstGeom prst="rect">
              <a:avLst/>
            </a:prstGeom>
          </p:spPr>
          <p:txBody>
            <a:bodyPr lIns="0" tIns="0" rIns="0" bIns="0" rtlCol="0" anchor="t">
              <a:spAutoFit/>
            </a:bodyPr>
            <a:lstStyle/>
            <a:p>
              <a:pPr marL="0" lvl="0" indent="0" algn="ctr">
                <a:lnSpc>
                  <a:spcPts val="3639"/>
                </a:lnSpc>
                <a:spcBef>
                  <a:spcPct val="0"/>
                </a:spcBef>
              </a:pPr>
              <a:r>
                <a:rPr lang="en-US" sz="2799">
                  <a:solidFill>
                    <a:srgbClr val="FFFFFF"/>
                  </a:solidFill>
                  <a:latin typeface="Josefin Sans Regular"/>
                </a:rPr>
                <a:t>4</a:t>
              </a:r>
            </a:p>
          </p:txBody>
        </p:sp>
      </p:grpSp>
      <p:grpSp>
        <p:nvGrpSpPr>
          <p:cNvPr id="44" name="Nhóm 43">
            <a:extLst>
              <a:ext uri="{FF2B5EF4-FFF2-40B4-BE49-F238E27FC236}">
                <a16:creationId xmlns:a16="http://schemas.microsoft.com/office/drawing/2014/main" id="{41841E72-E72A-48B3-B71A-7B166500CFA9}"/>
              </a:ext>
            </a:extLst>
          </p:cNvPr>
          <p:cNvGrpSpPr/>
          <p:nvPr/>
        </p:nvGrpSpPr>
        <p:grpSpPr>
          <a:xfrm>
            <a:off x="9718570" y="6965587"/>
            <a:ext cx="5902430" cy="1271136"/>
            <a:chOff x="9718570" y="6965587"/>
            <a:chExt cx="5902430" cy="1271136"/>
          </a:xfrm>
        </p:grpSpPr>
        <p:grpSp>
          <p:nvGrpSpPr>
            <p:cNvPr id="34" name="Group 34"/>
            <p:cNvGrpSpPr/>
            <p:nvPr/>
          </p:nvGrpSpPr>
          <p:grpSpPr>
            <a:xfrm>
              <a:off x="10134601" y="6965587"/>
              <a:ext cx="5486399" cy="1271136"/>
              <a:chOff x="0" y="0"/>
              <a:chExt cx="4728659" cy="1001088"/>
            </a:xfrm>
          </p:grpSpPr>
          <p:sp>
            <p:nvSpPr>
              <p:cNvPr id="35" name="Freeform 35"/>
              <p:cNvSpPr/>
              <p:nvPr/>
            </p:nvSpPr>
            <p:spPr>
              <a:xfrm>
                <a:off x="0" y="0"/>
                <a:ext cx="4728659" cy="1001088"/>
              </a:xfrm>
              <a:custGeom>
                <a:avLst/>
                <a:gdLst/>
                <a:ahLst/>
                <a:cxnLst/>
                <a:rect l="l" t="t" r="r" b="b"/>
                <a:pathLst>
                  <a:path w="4728659" h="1001088">
                    <a:moveTo>
                      <a:pt x="4604199" y="1001088"/>
                    </a:moveTo>
                    <a:lnTo>
                      <a:pt x="124460" y="1001088"/>
                    </a:lnTo>
                    <a:cubicBezTo>
                      <a:pt x="55880" y="1001088"/>
                      <a:pt x="0" y="945208"/>
                      <a:pt x="0" y="876628"/>
                    </a:cubicBezTo>
                    <a:lnTo>
                      <a:pt x="0" y="124460"/>
                    </a:lnTo>
                    <a:cubicBezTo>
                      <a:pt x="0" y="55880"/>
                      <a:pt x="55880" y="0"/>
                      <a:pt x="124460" y="0"/>
                    </a:cubicBezTo>
                    <a:lnTo>
                      <a:pt x="4604199" y="0"/>
                    </a:lnTo>
                    <a:cubicBezTo>
                      <a:pt x="4672779" y="0"/>
                      <a:pt x="4728659" y="55880"/>
                      <a:pt x="4728659" y="124460"/>
                    </a:cubicBezTo>
                    <a:lnTo>
                      <a:pt x="4728659" y="876628"/>
                    </a:lnTo>
                    <a:cubicBezTo>
                      <a:pt x="4728659" y="945208"/>
                      <a:pt x="4672779" y="1001088"/>
                      <a:pt x="4604199" y="1001088"/>
                    </a:cubicBezTo>
                    <a:close/>
                  </a:path>
                </a:pathLst>
              </a:custGeom>
              <a:solidFill>
                <a:srgbClr val="FFFFFF"/>
              </a:solidFill>
            </p:spPr>
          </p:sp>
        </p:grpSp>
        <p:sp>
          <p:nvSpPr>
            <p:cNvPr id="36" name="TextBox 36"/>
            <p:cNvSpPr txBox="1"/>
            <p:nvPr/>
          </p:nvSpPr>
          <p:spPr>
            <a:xfrm>
              <a:off x="10776536" y="7150191"/>
              <a:ext cx="4446411" cy="995680"/>
            </a:xfrm>
            <a:prstGeom prst="rect">
              <a:avLst/>
            </a:prstGeom>
          </p:spPr>
          <p:txBody>
            <a:bodyPr lIns="0" tIns="0" rIns="0" bIns="0" rtlCol="0" anchor="t">
              <a:spAutoFit/>
            </a:bodyPr>
            <a:lstStyle/>
            <a:p>
              <a:pPr>
                <a:lnSpc>
                  <a:spcPts val="3919"/>
                </a:lnSpc>
              </a:pPr>
              <a:r>
                <a:rPr lang="en-US" sz="2799">
                  <a:solidFill>
                    <a:srgbClr val="000000"/>
                  </a:solidFill>
                  <a:latin typeface="Josefin Sans Regular"/>
                </a:rPr>
                <a:t>Hoàn thiện và bảo trì website</a:t>
              </a:r>
            </a:p>
          </p:txBody>
        </p:sp>
        <p:grpSp>
          <p:nvGrpSpPr>
            <p:cNvPr id="37" name="Group 37"/>
            <p:cNvGrpSpPr/>
            <p:nvPr/>
          </p:nvGrpSpPr>
          <p:grpSpPr>
            <a:xfrm>
              <a:off x="9718570" y="7197433"/>
              <a:ext cx="764083" cy="764083"/>
              <a:chOff x="0" y="0"/>
              <a:chExt cx="6350000" cy="6350000"/>
            </a:xfrm>
          </p:grpSpPr>
          <p:sp>
            <p:nvSpPr>
              <p:cNvPr id="38" name="Freeform 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C4A5"/>
              </a:solidFill>
            </p:spPr>
          </p:sp>
        </p:grpSp>
        <p:sp>
          <p:nvSpPr>
            <p:cNvPr id="39" name="TextBox 39"/>
            <p:cNvSpPr txBox="1"/>
            <p:nvPr/>
          </p:nvSpPr>
          <p:spPr>
            <a:xfrm>
              <a:off x="9873518" y="7342710"/>
              <a:ext cx="454187" cy="469265"/>
            </a:xfrm>
            <a:prstGeom prst="rect">
              <a:avLst/>
            </a:prstGeom>
          </p:spPr>
          <p:txBody>
            <a:bodyPr lIns="0" tIns="0" rIns="0" bIns="0" rtlCol="0" anchor="t">
              <a:spAutoFit/>
            </a:bodyPr>
            <a:lstStyle/>
            <a:p>
              <a:pPr marL="0" lvl="0" indent="0" algn="ctr">
                <a:lnSpc>
                  <a:spcPts val="3639"/>
                </a:lnSpc>
                <a:spcBef>
                  <a:spcPct val="0"/>
                </a:spcBef>
              </a:pPr>
              <a:r>
                <a:rPr lang="en-US" sz="2799">
                  <a:solidFill>
                    <a:srgbClr val="FFFFFF"/>
                  </a:solidFill>
                  <a:latin typeface="Josefin Sans Regular"/>
                </a:rPr>
                <a:t>5</a:t>
              </a:r>
            </a:p>
          </p:txBody>
        </p:sp>
      </p:grpSp>
    </p:spTree>
  </p:cSld>
  <p:clrMapOvr>
    <a:masterClrMapping/>
  </p:clrMapOvr>
  <mc:AlternateContent xmlns:mc="http://schemas.openxmlformats.org/markup-compatibility/2006">
    <mc:Choice xmlns:p14="http://schemas.microsoft.com/office/powerpoint/2010/main" Requires="p14">
      <p:transition spd="slow">
        <p14:reveal dir="r"/>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TotalTime>
  <Words>504</Words>
  <Application>Microsoft Office PowerPoint</Application>
  <PresentationFormat>Tùy chỉnh</PresentationFormat>
  <Paragraphs>79</Paragraphs>
  <Slides>12</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12</vt:i4>
      </vt:variant>
    </vt:vector>
  </HeadingPairs>
  <TitlesOfParts>
    <vt:vector size="18" baseType="lpstr">
      <vt:lpstr>Arimo</vt:lpstr>
      <vt:lpstr>Calibri</vt:lpstr>
      <vt:lpstr>Arial</vt:lpstr>
      <vt:lpstr>Josefin Sans Regular</vt:lpstr>
      <vt:lpstr>Josefin Sans Regular Bold</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API-PROGRAMMING-GROUP13-FACEBOOK-API</dc:title>
  <cp:lastModifiedBy>Nguyễn Thị Ngọc Hiền</cp:lastModifiedBy>
  <cp:revision>3</cp:revision>
  <dcterms:created xsi:type="dcterms:W3CDTF">2006-08-16T00:00:00Z</dcterms:created>
  <dcterms:modified xsi:type="dcterms:W3CDTF">2022-04-06T03:03:48Z</dcterms:modified>
  <dc:identifier>DAE8-ZIapdY</dc:identifier>
</cp:coreProperties>
</file>