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69" r:id="rId3"/>
    <p:sldId id="257" r:id="rId4"/>
    <p:sldId id="268" r:id="rId5"/>
    <p:sldId id="270" r:id="rId6"/>
    <p:sldId id="275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272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1742" autoAdjust="0"/>
  </p:normalViewPr>
  <p:slideViewPr>
    <p:cSldViewPr snapToGrid="0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D90B36-28BC-4124-AC13-80C639128CF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BE6283-1DD1-4756-A77D-6DC38A90A4BC}">
      <dgm:prSet/>
      <dgm:spPr/>
      <dgm:t>
        <a:bodyPr/>
        <a:lstStyle/>
        <a:p>
          <a:pPr algn="just"/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Lượt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truy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cập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trang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web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trực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DC8EC778-7573-4FF1-976A-95F70706D85D}" type="parTrans" cxnId="{254A6C5F-0C66-49F0-9AE9-28A6F561E2F2}">
      <dgm:prSet/>
      <dgm:spPr/>
      <dgm:t>
        <a:bodyPr/>
        <a:lstStyle/>
        <a:p>
          <a:pPr algn="just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86F109-418F-4E9D-BB24-7312F031A5D9}" type="sibTrans" cxnId="{254A6C5F-0C66-49F0-9AE9-28A6F561E2F2}">
      <dgm:prSet/>
      <dgm:spPr/>
      <dgm:t>
        <a:bodyPr/>
        <a:lstStyle/>
        <a:p>
          <a:pPr algn="just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D728ED-2C59-4A11-91E4-A93705E2B723}">
      <dgm:prSet/>
      <dgm:spPr/>
      <dgm:t>
        <a:bodyPr/>
        <a:lstStyle/>
        <a:p>
          <a:pPr algn="just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Tỷ lệ nhấp chuột.</a:t>
          </a:r>
        </a:p>
      </dgm:t>
    </dgm:pt>
    <dgm:pt modelId="{C70E7CFA-1944-485D-B280-4EF10B910935}" type="parTrans" cxnId="{2C39EAE8-EC6C-4550-B9BC-D30871012058}">
      <dgm:prSet/>
      <dgm:spPr/>
      <dgm:t>
        <a:bodyPr/>
        <a:lstStyle/>
        <a:p>
          <a:pPr algn="just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7E35E6-FAD6-40FE-B1EA-C894EE143E1D}" type="sibTrans" cxnId="{2C39EAE8-EC6C-4550-B9BC-D30871012058}">
      <dgm:prSet/>
      <dgm:spPr/>
      <dgm:t>
        <a:bodyPr/>
        <a:lstStyle/>
        <a:p>
          <a:pPr algn="just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9099FD-F668-48CA-90C7-5916D9F2BB39}">
      <dgm:prSet/>
      <dgm:spPr/>
      <dgm:t>
        <a:bodyPr/>
        <a:lstStyle/>
        <a:p>
          <a:pPr algn="just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Thời gian hoạt động trên web.</a:t>
          </a:r>
        </a:p>
      </dgm:t>
    </dgm:pt>
    <dgm:pt modelId="{54011E09-EBA0-4DD3-904B-D4DEB915D77C}" type="parTrans" cxnId="{39CE177F-FD01-4FD9-BFA1-D51E790DDF2B}">
      <dgm:prSet/>
      <dgm:spPr/>
      <dgm:t>
        <a:bodyPr/>
        <a:lstStyle/>
        <a:p>
          <a:pPr algn="just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02E903-A203-4DCB-807F-B3B12809FC64}" type="sibTrans" cxnId="{39CE177F-FD01-4FD9-BFA1-D51E790DDF2B}">
      <dgm:prSet/>
      <dgm:spPr/>
      <dgm:t>
        <a:bodyPr/>
        <a:lstStyle/>
        <a:p>
          <a:pPr algn="just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FF82CE-1160-4C02-BDFD-A55A4250DBA7}">
      <dgm:prSet/>
      <dgm:spPr/>
      <dgm:t>
        <a:bodyPr/>
        <a:lstStyle/>
        <a:p>
          <a:pPr algn="just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Tỷ lệ thoát web.</a:t>
          </a:r>
        </a:p>
      </dgm:t>
    </dgm:pt>
    <dgm:pt modelId="{3E2691FC-5F87-43DC-A9AF-13AB7A6947E8}" type="parTrans" cxnId="{E456EC64-6CA5-40A2-8B0B-B4FA730CEC8E}">
      <dgm:prSet/>
      <dgm:spPr/>
      <dgm:t>
        <a:bodyPr/>
        <a:lstStyle/>
        <a:p>
          <a:pPr algn="just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71657C-A6DC-4D7B-AE39-B1AFE63BC99A}" type="sibTrans" cxnId="{E456EC64-6CA5-40A2-8B0B-B4FA730CEC8E}">
      <dgm:prSet/>
      <dgm:spPr/>
      <dgm:t>
        <a:bodyPr/>
        <a:lstStyle/>
        <a:p>
          <a:pPr algn="just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668304-5E31-443F-82DE-0AB34B03DD18}">
      <dgm:prSet/>
      <dgm:spPr/>
      <dgm:t>
        <a:bodyPr/>
        <a:lstStyle/>
        <a:p>
          <a:pPr algn="just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Số lượng và chất lượng các backlink.</a:t>
          </a:r>
        </a:p>
      </dgm:t>
    </dgm:pt>
    <dgm:pt modelId="{68B9F558-6A12-4C5E-965E-DDACA3FF1B6A}" type="parTrans" cxnId="{F126B433-B4C7-490B-9677-516302F1FB08}">
      <dgm:prSet/>
      <dgm:spPr/>
      <dgm:t>
        <a:bodyPr/>
        <a:lstStyle/>
        <a:p>
          <a:pPr algn="just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5F5789-8025-4BFB-A62F-7F5C16263C7F}" type="sibTrans" cxnId="{F126B433-B4C7-490B-9677-516302F1FB08}">
      <dgm:prSet/>
      <dgm:spPr/>
      <dgm:t>
        <a:bodyPr/>
        <a:lstStyle/>
        <a:p>
          <a:pPr algn="just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F42B4D-A96B-45CC-8B3C-6FCCF3DFCE68}">
      <dgm:prSet/>
      <dgm:spPr/>
      <dgm:t>
        <a:bodyPr/>
        <a:lstStyle/>
        <a:p>
          <a:pPr algn="just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HTTPS – chứng chỉ bảo mật được cài đặt trên trang web.</a:t>
          </a:r>
        </a:p>
      </dgm:t>
    </dgm:pt>
    <dgm:pt modelId="{A8A06195-BA4E-4ED9-BDFD-F82B79A2C5BB}" type="parTrans" cxnId="{3BCA9C9D-9910-42C4-B558-46B619BF4286}">
      <dgm:prSet/>
      <dgm:spPr/>
      <dgm:t>
        <a:bodyPr/>
        <a:lstStyle/>
        <a:p>
          <a:pPr algn="just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992758-B3D6-4989-9201-101A1B63D35F}" type="sibTrans" cxnId="{3BCA9C9D-9910-42C4-B558-46B619BF4286}">
      <dgm:prSet/>
      <dgm:spPr/>
      <dgm:t>
        <a:bodyPr/>
        <a:lstStyle/>
        <a:p>
          <a:pPr algn="just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CE2606-C881-4A4C-8B6F-7FF92C897E14}">
      <dgm:prSet/>
      <dgm:spPr/>
      <dgm:t>
        <a:bodyPr/>
        <a:lstStyle/>
        <a:p>
          <a:pPr algn="just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Mức độ liên quan của nội dung tổng thể và cách sử dụng từ khoá.</a:t>
          </a:r>
        </a:p>
      </dgm:t>
    </dgm:pt>
    <dgm:pt modelId="{913C0F04-A777-43FD-8969-3DF8BDF8028D}" type="parTrans" cxnId="{8FCB3C74-8ADC-4374-AD80-35023E4EA10A}">
      <dgm:prSet/>
      <dgm:spPr/>
      <dgm:t>
        <a:bodyPr/>
        <a:lstStyle/>
        <a:p>
          <a:pPr algn="just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B9B9D0-1B40-447C-93B4-2BA09B0C4073}" type="sibTrans" cxnId="{8FCB3C74-8ADC-4374-AD80-35023E4EA10A}">
      <dgm:prSet/>
      <dgm:spPr/>
      <dgm:t>
        <a:bodyPr/>
        <a:lstStyle/>
        <a:p>
          <a:pPr algn="just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04E2E3-C79E-4730-AE5E-F7B7021B1C29}">
      <dgm:prSet/>
      <dgm:spPr/>
      <dgm:t>
        <a:bodyPr/>
        <a:lstStyle/>
        <a:p>
          <a:pPr algn="just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Kích thước phông chữ trong khu vực nội dung chính (có thể mọi người thấy phông chữ to hơn, dễ đọc hơn sẽ ở lại trang web lâu hơn).</a:t>
          </a:r>
        </a:p>
      </dgm:t>
    </dgm:pt>
    <dgm:pt modelId="{A0ADB989-7291-4D2E-8F69-0942EF3292C9}" type="parTrans" cxnId="{C7C3853B-9AE9-45D3-80C2-27E68718A4DE}">
      <dgm:prSet/>
      <dgm:spPr/>
      <dgm:t>
        <a:bodyPr/>
        <a:lstStyle/>
        <a:p>
          <a:pPr algn="just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9BF56B-214E-4962-874A-C6EAFD77D34F}" type="sibTrans" cxnId="{C7C3853B-9AE9-45D3-80C2-27E68718A4DE}">
      <dgm:prSet/>
      <dgm:spPr/>
      <dgm:t>
        <a:bodyPr/>
        <a:lstStyle/>
        <a:p>
          <a:pPr algn="just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E716BE-69A7-4A5E-94C7-D7DA8C4061C1}">
      <dgm:prSet/>
      <dgm:spPr/>
      <dgm:t>
        <a:bodyPr/>
        <a:lstStyle/>
        <a:p>
          <a:pPr algn="just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Số lượng hình ảnh.</a:t>
          </a:r>
        </a:p>
      </dgm:t>
    </dgm:pt>
    <dgm:pt modelId="{E2EE6797-4ED1-4C53-8332-41E6D5B5CA30}" type="parTrans" cxnId="{9C94B378-CD07-49E7-9905-BE0305671751}">
      <dgm:prSet/>
      <dgm:spPr/>
      <dgm:t>
        <a:bodyPr/>
        <a:lstStyle/>
        <a:p>
          <a:pPr algn="just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1335FF-C520-4B71-81C8-4D57296C3F25}" type="sibTrans" cxnId="{9C94B378-CD07-49E7-9905-BE0305671751}">
      <dgm:prSet/>
      <dgm:spPr/>
      <dgm:t>
        <a:bodyPr/>
        <a:lstStyle/>
        <a:p>
          <a:pPr algn="just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059CE1-0916-4EE4-AD31-5E07749FBFAE}">
      <dgm:prSet/>
      <dgm:spPr/>
      <dgm:t>
        <a:bodyPr/>
        <a:lstStyle/>
        <a:p>
          <a:pPr algn="just"/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hoạt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mạng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truyền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xã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hội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5C683BED-9B1D-47C1-84B4-64B07A2338FB}" type="parTrans" cxnId="{4F3BB2E4-6E3F-44B5-85F2-39CBE3FB980E}">
      <dgm:prSet/>
      <dgm:spPr/>
      <dgm:t>
        <a:bodyPr/>
        <a:lstStyle/>
        <a:p>
          <a:pPr algn="just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B72938-0E89-4EA0-8F7E-7C6339CC6D5B}" type="sibTrans" cxnId="{4F3BB2E4-6E3F-44B5-85F2-39CBE3FB980E}">
      <dgm:prSet/>
      <dgm:spPr/>
      <dgm:t>
        <a:bodyPr/>
        <a:lstStyle/>
        <a:p>
          <a:pPr algn="just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1DF0B7-683E-2C45-9DA1-9F5AF1287C9F}" type="pres">
      <dgm:prSet presAssocID="{F7D90B36-28BC-4124-AC13-80C639128CFD}" presName="diagram" presStyleCnt="0">
        <dgm:presLayoutVars>
          <dgm:dir/>
          <dgm:resizeHandles val="exact"/>
        </dgm:presLayoutVars>
      </dgm:prSet>
      <dgm:spPr/>
    </dgm:pt>
    <dgm:pt modelId="{75D96D00-DFE6-1941-B3A7-F157E6CDC906}" type="pres">
      <dgm:prSet presAssocID="{2EBE6283-1DD1-4756-A77D-6DC38A90A4BC}" presName="node" presStyleLbl="node1" presStyleIdx="0" presStyleCnt="10">
        <dgm:presLayoutVars>
          <dgm:bulletEnabled val="1"/>
        </dgm:presLayoutVars>
      </dgm:prSet>
      <dgm:spPr/>
    </dgm:pt>
    <dgm:pt modelId="{E5782DAB-C4C7-924E-B13F-65AE50D417DD}" type="pres">
      <dgm:prSet presAssocID="{6186F109-418F-4E9D-BB24-7312F031A5D9}" presName="sibTrans" presStyleCnt="0"/>
      <dgm:spPr/>
    </dgm:pt>
    <dgm:pt modelId="{39B187D9-540F-EE4C-B26A-F79D194BAE5F}" type="pres">
      <dgm:prSet presAssocID="{66D728ED-2C59-4A11-91E4-A93705E2B723}" presName="node" presStyleLbl="node1" presStyleIdx="1" presStyleCnt="10">
        <dgm:presLayoutVars>
          <dgm:bulletEnabled val="1"/>
        </dgm:presLayoutVars>
      </dgm:prSet>
      <dgm:spPr/>
    </dgm:pt>
    <dgm:pt modelId="{DF648B12-E8D3-EE45-8C88-71E83424A9BD}" type="pres">
      <dgm:prSet presAssocID="{187E35E6-FAD6-40FE-B1EA-C894EE143E1D}" presName="sibTrans" presStyleCnt="0"/>
      <dgm:spPr/>
    </dgm:pt>
    <dgm:pt modelId="{F492438C-E7A9-5F48-B444-F92CB1E1338E}" type="pres">
      <dgm:prSet presAssocID="{059099FD-F668-48CA-90C7-5916D9F2BB39}" presName="node" presStyleLbl="node1" presStyleIdx="2" presStyleCnt="10">
        <dgm:presLayoutVars>
          <dgm:bulletEnabled val="1"/>
        </dgm:presLayoutVars>
      </dgm:prSet>
      <dgm:spPr/>
    </dgm:pt>
    <dgm:pt modelId="{50D41B84-FEC1-5F40-9349-5DA4259E8581}" type="pres">
      <dgm:prSet presAssocID="{0402E903-A203-4DCB-807F-B3B12809FC64}" presName="sibTrans" presStyleCnt="0"/>
      <dgm:spPr/>
    </dgm:pt>
    <dgm:pt modelId="{76F192C5-168B-3B4E-A115-49EEAFDA774A}" type="pres">
      <dgm:prSet presAssocID="{E6FF82CE-1160-4C02-BDFD-A55A4250DBA7}" presName="node" presStyleLbl="node1" presStyleIdx="3" presStyleCnt="10">
        <dgm:presLayoutVars>
          <dgm:bulletEnabled val="1"/>
        </dgm:presLayoutVars>
      </dgm:prSet>
      <dgm:spPr/>
    </dgm:pt>
    <dgm:pt modelId="{59F7F447-E937-DE4B-B35F-F23D8E02DE65}" type="pres">
      <dgm:prSet presAssocID="{2171657C-A6DC-4D7B-AE39-B1AFE63BC99A}" presName="sibTrans" presStyleCnt="0"/>
      <dgm:spPr/>
    </dgm:pt>
    <dgm:pt modelId="{D2EE0DD5-FC00-6046-A9DA-2BEF3B021745}" type="pres">
      <dgm:prSet presAssocID="{06668304-5E31-443F-82DE-0AB34B03DD18}" presName="node" presStyleLbl="node1" presStyleIdx="4" presStyleCnt="10">
        <dgm:presLayoutVars>
          <dgm:bulletEnabled val="1"/>
        </dgm:presLayoutVars>
      </dgm:prSet>
      <dgm:spPr/>
    </dgm:pt>
    <dgm:pt modelId="{6D358B14-095A-644C-A8F4-92681EA1C1B4}" type="pres">
      <dgm:prSet presAssocID="{EE5F5789-8025-4BFB-A62F-7F5C16263C7F}" presName="sibTrans" presStyleCnt="0"/>
      <dgm:spPr/>
    </dgm:pt>
    <dgm:pt modelId="{474FE71E-BDE9-0942-B327-F4BD1FD7C2B4}" type="pres">
      <dgm:prSet presAssocID="{2DF42B4D-A96B-45CC-8B3C-6FCCF3DFCE68}" presName="node" presStyleLbl="node1" presStyleIdx="5" presStyleCnt="10">
        <dgm:presLayoutVars>
          <dgm:bulletEnabled val="1"/>
        </dgm:presLayoutVars>
      </dgm:prSet>
      <dgm:spPr/>
    </dgm:pt>
    <dgm:pt modelId="{0CACEBB1-B233-8C4A-B6CE-5242E47FCB10}" type="pres">
      <dgm:prSet presAssocID="{1A992758-B3D6-4989-9201-101A1B63D35F}" presName="sibTrans" presStyleCnt="0"/>
      <dgm:spPr/>
    </dgm:pt>
    <dgm:pt modelId="{A56F2B99-ED60-1849-B637-36B7897B857B}" type="pres">
      <dgm:prSet presAssocID="{03CE2606-C881-4A4C-8B6F-7FF92C897E14}" presName="node" presStyleLbl="node1" presStyleIdx="6" presStyleCnt="10">
        <dgm:presLayoutVars>
          <dgm:bulletEnabled val="1"/>
        </dgm:presLayoutVars>
      </dgm:prSet>
      <dgm:spPr/>
    </dgm:pt>
    <dgm:pt modelId="{BD7BB04B-0D72-5F46-9C42-EEBFF5AD25D9}" type="pres">
      <dgm:prSet presAssocID="{67B9B9D0-1B40-447C-93B4-2BA09B0C4073}" presName="sibTrans" presStyleCnt="0"/>
      <dgm:spPr/>
    </dgm:pt>
    <dgm:pt modelId="{64199BE1-ED3E-044B-BC58-B59D8846C662}" type="pres">
      <dgm:prSet presAssocID="{5804E2E3-C79E-4730-AE5E-F7B7021B1C29}" presName="node" presStyleLbl="node1" presStyleIdx="7" presStyleCnt="10">
        <dgm:presLayoutVars>
          <dgm:bulletEnabled val="1"/>
        </dgm:presLayoutVars>
      </dgm:prSet>
      <dgm:spPr/>
    </dgm:pt>
    <dgm:pt modelId="{2CE02397-EDDE-1E45-9D3A-178A1B2E1EFF}" type="pres">
      <dgm:prSet presAssocID="{1B9BF56B-214E-4962-874A-C6EAFD77D34F}" presName="sibTrans" presStyleCnt="0"/>
      <dgm:spPr/>
    </dgm:pt>
    <dgm:pt modelId="{D9F44689-16FD-D541-8ADE-FCB8DB8623D7}" type="pres">
      <dgm:prSet presAssocID="{D5E716BE-69A7-4A5E-94C7-D7DA8C4061C1}" presName="node" presStyleLbl="node1" presStyleIdx="8" presStyleCnt="10">
        <dgm:presLayoutVars>
          <dgm:bulletEnabled val="1"/>
        </dgm:presLayoutVars>
      </dgm:prSet>
      <dgm:spPr/>
    </dgm:pt>
    <dgm:pt modelId="{2D3DCC2C-CE3C-F544-96F2-ADAE9F43A140}" type="pres">
      <dgm:prSet presAssocID="{4E1335FF-C520-4B71-81C8-4D57296C3F25}" presName="sibTrans" presStyleCnt="0"/>
      <dgm:spPr/>
    </dgm:pt>
    <dgm:pt modelId="{3732848A-CF37-D84B-9AE8-238A5F97137C}" type="pres">
      <dgm:prSet presAssocID="{AF059CE1-0916-4EE4-AD31-5E07749FBFAE}" presName="node" presStyleLbl="node1" presStyleIdx="9" presStyleCnt="10">
        <dgm:presLayoutVars>
          <dgm:bulletEnabled val="1"/>
        </dgm:presLayoutVars>
      </dgm:prSet>
      <dgm:spPr/>
    </dgm:pt>
  </dgm:ptLst>
  <dgm:cxnLst>
    <dgm:cxn modelId="{B169BE02-9D55-5B4C-9856-A791A20F81E5}" type="presOf" srcId="{2EBE6283-1DD1-4756-A77D-6DC38A90A4BC}" destId="{75D96D00-DFE6-1941-B3A7-F157E6CDC906}" srcOrd="0" destOrd="0" presId="urn:microsoft.com/office/officeart/2005/8/layout/default"/>
    <dgm:cxn modelId="{D56F2C05-1491-C24E-9796-24F3119B7858}" type="presOf" srcId="{66D728ED-2C59-4A11-91E4-A93705E2B723}" destId="{39B187D9-540F-EE4C-B26A-F79D194BAE5F}" srcOrd="0" destOrd="0" presId="urn:microsoft.com/office/officeart/2005/8/layout/default"/>
    <dgm:cxn modelId="{F90D6E0C-E0C0-6E46-946E-61A8DB641C57}" type="presOf" srcId="{AF059CE1-0916-4EE4-AD31-5E07749FBFAE}" destId="{3732848A-CF37-D84B-9AE8-238A5F97137C}" srcOrd="0" destOrd="0" presId="urn:microsoft.com/office/officeart/2005/8/layout/default"/>
    <dgm:cxn modelId="{7FB2782E-1A6C-8B41-827B-A24D21529737}" type="presOf" srcId="{03CE2606-C881-4A4C-8B6F-7FF92C897E14}" destId="{A56F2B99-ED60-1849-B637-36B7897B857B}" srcOrd="0" destOrd="0" presId="urn:microsoft.com/office/officeart/2005/8/layout/default"/>
    <dgm:cxn modelId="{F126B433-B4C7-490B-9677-516302F1FB08}" srcId="{F7D90B36-28BC-4124-AC13-80C639128CFD}" destId="{06668304-5E31-443F-82DE-0AB34B03DD18}" srcOrd="4" destOrd="0" parTransId="{68B9F558-6A12-4C5E-965E-DDACA3FF1B6A}" sibTransId="{EE5F5789-8025-4BFB-A62F-7F5C16263C7F}"/>
    <dgm:cxn modelId="{C7C3853B-9AE9-45D3-80C2-27E68718A4DE}" srcId="{F7D90B36-28BC-4124-AC13-80C639128CFD}" destId="{5804E2E3-C79E-4730-AE5E-F7B7021B1C29}" srcOrd="7" destOrd="0" parTransId="{A0ADB989-7291-4D2E-8F69-0942EF3292C9}" sibTransId="{1B9BF56B-214E-4962-874A-C6EAFD77D34F}"/>
    <dgm:cxn modelId="{118CC93C-0787-654C-945F-5E96A3B7DAA1}" type="presOf" srcId="{5804E2E3-C79E-4730-AE5E-F7B7021B1C29}" destId="{64199BE1-ED3E-044B-BC58-B59D8846C662}" srcOrd="0" destOrd="0" presId="urn:microsoft.com/office/officeart/2005/8/layout/default"/>
    <dgm:cxn modelId="{FB081B45-8514-3C40-BBB7-D160090604A1}" type="presOf" srcId="{2DF42B4D-A96B-45CC-8B3C-6FCCF3DFCE68}" destId="{474FE71E-BDE9-0942-B327-F4BD1FD7C2B4}" srcOrd="0" destOrd="0" presId="urn:microsoft.com/office/officeart/2005/8/layout/default"/>
    <dgm:cxn modelId="{254A6C5F-0C66-49F0-9AE9-28A6F561E2F2}" srcId="{F7D90B36-28BC-4124-AC13-80C639128CFD}" destId="{2EBE6283-1DD1-4756-A77D-6DC38A90A4BC}" srcOrd="0" destOrd="0" parTransId="{DC8EC778-7573-4FF1-976A-95F70706D85D}" sibTransId="{6186F109-418F-4E9D-BB24-7312F031A5D9}"/>
    <dgm:cxn modelId="{E456EC64-6CA5-40A2-8B0B-B4FA730CEC8E}" srcId="{F7D90B36-28BC-4124-AC13-80C639128CFD}" destId="{E6FF82CE-1160-4C02-BDFD-A55A4250DBA7}" srcOrd="3" destOrd="0" parTransId="{3E2691FC-5F87-43DC-A9AF-13AB7A6947E8}" sibTransId="{2171657C-A6DC-4D7B-AE39-B1AFE63BC99A}"/>
    <dgm:cxn modelId="{8FCB3C74-8ADC-4374-AD80-35023E4EA10A}" srcId="{F7D90B36-28BC-4124-AC13-80C639128CFD}" destId="{03CE2606-C881-4A4C-8B6F-7FF92C897E14}" srcOrd="6" destOrd="0" parTransId="{913C0F04-A777-43FD-8969-3DF8BDF8028D}" sibTransId="{67B9B9D0-1B40-447C-93B4-2BA09B0C4073}"/>
    <dgm:cxn modelId="{9C94B378-CD07-49E7-9905-BE0305671751}" srcId="{F7D90B36-28BC-4124-AC13-80C639128CFD}" destId="{D5E716BE-69A7-4A5E-94C7-D7DA8C4061C1}" srcOrd="8" destOrd="0" parTransId="{E2EE6797-4ED1-4C53-8332-41E6D5B5CA30}" sibTransId="{4E1335FF-C520-4B71-81C8-4D57296C3F25}"/>
    <dgm:cxn modelId="{02D9F27E-D2AE-2C49-9272-2BD7F3B30649}" type="presOf" srcId="{D5E716BE-69A7-4A5E-94C7-D7DA8C4061C1}" destId="{D9F44689-16FD-D541-8ADE-FCB8DB8623D7}" srcOrd="0" destOrd="0" presId="urn:microsoft.com/office/officeart/2005/8/layout/default"/>
    <dgm:cxn modelId="{39CE177F-FD01-4FD9-BFA1-D51E790DDF2B}" srcId="{F7D90B36-28BC-4124-AC13-80C639128CFD}" destId="{059099FD-F668-48CA-90C7-5916D9F2BB39}" srcOrd="2" destOrd="0" parTransId="{54011E09-EBA0-4DD3-904B-D4DEB915D77C}" sibTransId="{0402E903-A203-4DCB-807F-B3B12809FC64}"/>
    <dgm:cxn modelId="{FC4C4484-E4E5-BD47-A5CD-7C6815DC3AC1}" type="presOf" srcId="{059099FD-F668-48CA-90C7-5916D9F2BB39}" destId="{F492438C-E7A9-5F48-B444-F92CB1E1338E}" srcOrd="0" destOrd="0" presId="urn:microsoft.com/office/officeart/2005/8/layout/default"/>
    <dgm:cxn modelId="{EB4D2086-B32A-654A-B462-CD948B3AF233}" type="presOf" srcId="{E6FF82CE-1160-4C02-BDFD-A55A4250DBA7}" destId="{76F192C5-168B-3B4E-A115-49EEAFDA774A}" srcOrd="0" destOrd="0" presId="urn:microsoft.com/office/officeart/2005/8/layout/default"/>
    <dgm:cxn modelId="{3BCA9C9D-9910-42C4-B558-46B619BF4286}" srcId="{F7D90B36-28BC-4124-AC13-80C639128CFD}" destId="{2DF42B4D-A96B-45CC-8B3C-6FCCF3DFCE68}" srcOrd="5" destOrd="0" parTransId="{A8A06195-BA4E-4ED9-BDFD-F82B79A2C5BB}" sibTransId="{1A992758-B3D6-4989-9201-101A1B63D35F}"/>
    <dgm:cxn modelId="{53B9DDC8-6591-354B-A2C2-DE775919BF84}" type="presOf" srcId="{06668304-5E31-443F-82DE-0AB34B03DD18}" destId="{D2EE0DD5-FC00-6046-A9DA-2BEF3B021745}" srcOrd="0" destOrd="0" presId="urn:microsoft.com/office/officeart/2005/8/layout/default"/>
    <dgm:cxn modelId="{4F3BB2E4-6E3F-44B5-85F2-39CBE3FB980E}" srcId="{F7D90B36-28BC-4124-AC13-80C639128CFD}" destId="{AF059CE1-0916-4EE4-AD31-5E07749FBFAE}" srcOrd="9" destOrd="0" parTransId="{5C683BED-9B1D-47C1-84B4-64B07A2338FB}" sibTransId="{50B72938-0E89-4EA0-8F7E-7C6339CC6D5B}"/>
    <dgm:cxn modelId="{5AFBBBE8-6702-8D40-861E-3758BEAA22A0}" type="presOf" srcId="{F7D90B36-28BC-4124-AC13-80C639128CFD}" destId="{5E1DF0B7-683E-2C45-9DA1-9F5AF1287C9F}" srcOrd="0" destOrd="0" presId="urn:microsoft.com/office/officeart/2005/8/layout/default"/>
    <dgm:cxn modelId="{2C39EAE8-EC6C-4550-B9BC-D30871012058}" srcId="{F7D90B36-28BC-4124-AC13-80C639128CFD}" destId="{66D728ED-2C59-4A11-91E4-A93705E2B723}" srcOrd="1" destOrd="0" parTransId="{C70E7CFA-1944-485D-B280-4EF10B910935}" sibTransId="{187E35E6-FAD6-40FE-B1EA-C894EE143E1D}"/>
    <dgm:cxn modelId="{5A36985E-48DC-5C4F-B7A9-97FB17691487}" type="presParOf" srcId="{5E1DF0B7-683E-2C45-9DA1-9F5AF1287C9F}" destId="{75D96D00-DFE6-1941-B3A7-F157E6CDC906}" srcOrd="0" destOrd="0" presId="urn:microsoft.com/office/officeart/2005/8/layout/default"/>
    <dgm:cxn modelId="{0F32B663-6B27-0540-9F16-E08737FFCBC7}" type="presParOf" srcId="{5E1DF0B7-683E-2C45-9DA1-9F5AF1287C9F}" destId="{E5782DAB-C4C7-924E-B13F-65AE50D417DD}" srcOrd="1" destOrd="0" presId="urn:microsoft.com/office/officeart/2005/8/layout/default"/>
    <dgm:cxn modelId="{B89CC1EC-8E29-B142-AA42-635F88A0571F}" type="presParOf" srcId="{5E1DF0B7-683E-2C45-9DA1-9F5AF1287C9F}" destId="{39B187D9-540F-EE4C-B26A-F79D194BAE5F}" srcOrd="2" destOrd="0" presId="urn:microsoft.com/office/officeart/2005/8/layout/default"/>
    <dgm:cxn modelId="{6CCA1A17-BE53-0949-8711-85CB75073C4D}" type="presParOf" srcId="{5E1DF0B7-683E-2C45-9DA1-9F5AF1287C9F}" destId="{DF648B12-E8D3-EE45-8C88-71E83424A9BD}" srcOrd="3" destOrd="0" presId="urn:microsoft.com/office/officeart/2005/8/layout/default"/>
    <dgm:cxn modelId="{F91E2E27-7194-FD42-91C4-170346E768BC}" type="presParOf" srcId="{5E1DF0B7-683E-2C45-9DA1-9F5AF1287C9F}" destId="{F492438C-E7A9-5F48-B444-F92CB1E1338E}" srcOrd="4" destOrd="0" presId="urn:microsoft.com/office/officeart/2005/8/layout/default"/>
    <dgm:cxn modelId="{ECD51824-0609-DA4E-A2F0-BDE2B11A4287}" type="presParOf" srcId="{5E1DF0B7-683E-2C45-9DA1-9F5AF1287C9F}" destId="{50D41B84-FEC1-5F40-9349-5DA4259E8581}" srcOrd="5" destOrd="0" presId="urn:microsoft.com/office/officeart/2005/8/layout/default"/>
    <dgm:cxn modelId="{7AAC106E-08C3-B447-8492-EE1CF20C5DFE}" type="presParOf" srcId="{5E1DF0B7-683E-2C45-9DA1-9F5AF1287C9F}" destId="{76F192C5-168B-3B4E-A115-49EEAFDA774A}" srcOrd="6" destOrd="0" presId="urn:microsoft.com/office/officeart/2005/8/layout/default"/>
    <dgm:cxn modelId="{49B04BBF-6A01-6144-98A5-5F67144356E5}" type="presParOf" srcId="{5E1DF0B7-683E-2C45-9DA1-9F5AF1287C9F}" destId="{59F7F447-E937-DE4B-B35F-F23D8E02DE65}" srcOrd="7" destOrd="0" presId="urn:microsoft.com/office/officeart/2005/8/layout/default"/>
    <dgm:cxn modelId="{486AA43C-8378-234F-88C3-08F7893E33B5}" type="presParOf" srcId="{5E1DF0B7-683E-2C45-9DA1-9F5AF1287C9F}" destId="{D2EE0DD5-FC00-6046-A9DA-2BEF3B021745}" srcOrd="8" destOrd="0" presId="urn:microsoft.com/office/officeart/2005/8/layout/default"/>
    <dgm:cxn modelId="{5293FB37-DE26-734E-8CAD-1865A7D50A5B}" type="presParOf" srcId="{5E1DF0B7-683E-2C45-9DA1-9F5AF1287C9F}" destId="{6D358B14-095A-644C-A8F4-92681EA1C1B4}" srcOrd="9" destOrd="0" presId="urn:microsoft.com/office/officeart/2005/8/layout/default"/>
    <dgm:cxn modelId="{772BF5EC-7177-3B40-9EC3-ACF0D9916063}" type="presParOf" srcId="{5E1DF0B7-683E-2C45-9DA1-9F5AF1287C9F}" destId="{474FE71E-BDE9-0942-B327-F4BD1FD7C2B4}" srcOrd="10" destOrd="0" presId="urn:microsoft.com/office/officeart/2005/8/layout/default"/>
    <dgm:cxn modelId="{EC0109AC-9B81-E04D-AEE0-609287ED3ABB}" type="presParOf" srcId="{5E1DF0B7-683E-2C45-9DA1-9F5AF1287C9F}" destId="{0CACEBB1-B233-8C4A-B6CE-5242E47FCB10}" srcOrd="11" destOrd="0" presId="urn:microsoft.com/office/officeart/2005/8/layout/default"/>
    <dgm:cxn modelId="{F7138574-2A7F-0240-A70D-FAB8F56168FC}" type="presParOf" srcId="{5E1DF0B7-683E-2C45-9DA1-9F5AF1287C9F}" destId="{A56F2B99-ED60-1849-B637-36B7897B857B}" srcOrd="12" destOrd="0" presId="urn:microsoft.com/office/officeart/2005/8/layout/default"/>
    <dgm:cxn modelId="{4BC294BF-F891-EB41-B89F-587CB6EC6714}" type="presParOf" srcId="{5E1DF0B7-683E-2C45-9DA1-9F5AF1287C9F}" destId="{BD7BB04B-0D72-5F46-9C42-EEBFF5AD25D9}" srcOrd="13" destOrd="0" presId="urn:microsoft.com/office/officeart/2005/8/layout/default"/>
    <dgm:cxn modelId="{3C84F8E0-1954-CF42-B271-5F868A6D9B91}" type="presParOf" srcId="{5E1DF0B7-683E-2C45-9DA1-9F5AF1287C9F}" destId="{64199BE1-ED3E-044B-BC58-B59D8846C662}" srcOrd="14" destOrd="0" presId="urn:microsoft.com/office/officeart/2005/8/layout/default"/>
    <dgm:cxn modelId="{15234DE4-04A8-1948-B2D6-DAFDDEE1483C}" type="presParOf" srcId="{5E1DF0B7-683E-2C45-9DA1-9F5AF1287C9F}" destId="{2CE02397-EDDE-1E45-9D3A-178A1B2E1EFF}" srcOrd="15" destOrd="0" presId="urn:microsoft.com/office/officeart/2005/8/layout/default"/>
    <dgm:cxn modelId="{442B3CAE-CA66-F24E-9211-04EA09B82197}" type="presParOf" srcId="{5E1DF0B7-683E-2C45-9DA1-9F5AF1287C9F}" destId="{D9F44689-16FD-D541-8ADE-FCB8DB8623D7}" srcOrd="16" destOrd="0" presId="urn:microsoft.com/office/officeart/2005/8/layout/default"/>
    <dgm:cxn modelId="{1A284ED6-D033-DE4B-BBCE-B4AA9E62D238}" type="presParOf" srcId="{5E1DF0B7-683E-2C45-9DA1-9F5AF1287C9F}" destId="{2D3DCC2C-CE3C-F544-96F2-ADAE9F43A140}" srcOrd="17" destOrd="0" presId="urn:microsoft.com/office/officeart/2005/8/layout/default"/>
    <dgm:cxn modelId="{F60A46F9-A92F-2C44-B840-47D24F5C056A}" type="presParOf" srcId="{5E1DF0B7-683E-2C45-9DA1-9F5AF1287C9F}" destId="{3732848A-CF37-D84B-9AE8-238A5F97137C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96D00-DFE6-1941-B3A7-F157E6CDC906}">
      <dsp:nvSpPr>
        <dsp:cNvPr id="0" name=""/>
        <dsp:cNvSpPr/>
      </dsp:nvSpPr>
      <dsp:spPr>
        <a:xfrm>
          <a:off x="612577" y="534"/>
          <a:ext cx="2441150" cy="1464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Lượt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truy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cập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trang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web </a:t>
          </a:r>
          <a:r>
            <a:rPr lang="en-US" sz="1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trực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tiếp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612577" y="534"/>
        <a:ext cx="2441150" cy="1464690"/>
      </dsp:txXfrm>
    </dsp:sp>
    <dsp:sp modelId="{39B187D9-540F-EE4C-B26A-F79D194BAE5F}">
      <dsp:nvSpPr>
        <dsp:cNvPr id="0" name=""/>
        <dsp:cNvSpPr/>
      </dsp:nvSpPr>
      <dsp:spPr>
        <a:xfrm>
          <a:off x="3297842" y="534"/>
          <a:ext cx="2441150" cy="1464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Tỷ lệ nhấp chuột.</a:t>
          </a:r>
        </a:p>
      </dsp:txBody>
      <dsp:txXfrm>
        <a:off x="3297842" y="534"/>
        <a:ext cx="2441150" cy="1464690"/>
      </dsp:txXfrm>
    </dsp:sp>
    <dsp:sp modelId="{F492438C-E7A9-5F48-B444-F92CB1E1338E}">
      <dsp:nvSpPr>
        <dsp:cNvPr id="0" name=""/>
        <dsp:cNvSpPr/>
      </dsp:nvSpPr>
      <dsp:spPr>
        <a:xfrm>
          <a:off x="5983107" y="534"/>
          <a:ext cx="2441150" cy="1464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Thời gian hoạt động trên web.</a:t>
          </a:r>
        </a:p>
      </dsp:txBody>
      <dsp:txXfrm>
        <a:off x="5983107" y="534"/>
        <a:ext cx="2441150" cy="1464690"/>
      </dsp:txXfrm>
    </dsp:sp>
    <dsp:sp modelId="{76F192C5-168B-3B4E-A115-49EEAFDA774A}">
      <dsp:nvSpPr>
        <dsp:cNvPr id="0" name=""/>
        <dsp:cNvSpPr/>
      </dsp:nvSpPr>
      <dsp:spPr>
        <a:xfrm>
          <a:off x="8668372" y="534"/>
          <a:ext cx="2441150" cy="1464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Tỷ lệ thoát web.</a:t>
          </a:r>
        </a:p>
      </dsp:txBody>
      <dsp:txXfrm>
        <a:off x="8668372" y="534"/>
        <a:ext cx="2441150" cy="1464690"/>
      </dsp:txXfrm>
    </dsp:sp>
    <dsp:sp modelId="{D2EE0DD5-FC00-6046-A9DA-2BEF3B021745}">
      <dsp:nvSpPr>
        <dsp:cNvPr id="0" name=""/>
        <dsp:cNvSpPr/>
      </dsp:nvSpPr>
      <dsp:spPr>
        <a:xfrm>
          <a:off x="612577" y="1709339"/>
          <a:ext cx="2441150" cy="1464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Số lượng và chất lượng các backlink.</a:t>
          </a:r>
        </a:p>
      </dsp:txBody>
      <dsp:txXfrm>
        <a:off x="612577" y="1709339"/>
        <a:ext cx="2441150" cy="1464690"/>
      </dsp:txXfrm>
    </dsp:sp>
    <dsp:sp modelId="{474FE71E-BDE9-0942-B327-F4BD1FD7C2B4}">
      <dsp:nvSpPr>
        <dsp:cNvPr id="0" name=""/>
        <dsp:cNvSpPr/>
      </dsp:nvSpPr>
      <dsp:spPr>
        <a:xfrm>
          <a:off x="3297842" y="1709339"/>
          <a:ext cx="2441150" cy="1464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HTTPS – chứng chỉ bảo mật được cài đặt trên trang web.</a:t>
          </a:r>
        </a:p>
      </dsp:txBody>
      <dsp:txXfrm>
        <a:off x="3297842" y="1709339"/>
        <a:ext cx="2441150" cy="1464690"/>
      </dsp:txXfrm>
    </dsp:sp>
    <dsp:sp modelId="{A56F2B99-ED60-1849-B637-36B7897B857B}">
      <dsp:nvSpPr>
        <dsp:cNvPr id="0" name=""/>
        <dsp:cNvSpPr/>
      </dsp:nvSpPr>
      <dsp:spPr>
        <a:xfrm>
          <a:off x="5983107" y="1709339"/>
          <a:ext cx="2441150" cy="1464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Mức độ liên quan của nội dung tổng thể và cách sử dụng từ khoá.</a:t>
          </a:r>
        </a:p>
      </dsp:txBody>
      <dsp:txXfrm>
        <a:off x="5983107" y="1709339"/>
        <a:ext cx="2441150" cy="1464690"/>
      </dsp:txXfrm>
    </dsp:sp>
    <dsp:sp modelId="{64199BE1-ED3E-044B-BC58-B59D8846C662}">
      <dsp:nvSpPr>
        <dsp:cNvPr id="0" name=""/>
        <dsp:cNvSpPr/>
      </dsp:nvSpPr>
      <dsp:spPr>
        <a:xfrm>
          <a:off x="8668372" y="1709339"/>
          <a:ext cx="2441150" cy="1464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Kích thước phông chữ trong khu vực nội dung chính (có thể mọi người thấy phông chữ to hơn, dễ đọc hơn sẽ ở lại trang web lâu hơn).</a:t>
          </a:r>
        </a:p>
      </dsp:txBody>
      <dsp:txXfrm>
        <a:off x="8668372" y="1709339"/>
        <a:ext cx="2441150" cy="1464690"/>
      </dsp:txXfrm>
    </dsp:sp>
    <dsp:sp modelId="{D9F44689-16FD-D541-8ADE-FCB8DB8623D7}">
      <dsp:nvSpPr>
        <dsp:cNvPr id="0" name=""/>
        <dsp:cNvSpPr/>
      </dsp:nvSpPr>
      <dsp:spPr>
        <a:xfrm>
          <a:off x="3297842" y="3418144"/>
          <a:ext cx="2441150" cy="1464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Số lượng hình ảnh.</a:t>
          </a:r>
        </a:p>
      </dsp:txBody>
      <dsp:txXfrm>
        <a:off x="3297842" y="3418144"/>
        <a:ext cx="2441150" cy="1464690"/>
      </dsp:txXfrm>
    </dsp:sp>
    <dsp:sp modelId="{3732848A-CF37-D84B-9AE8-238A5F97137C}">
      <dsp:nvSpPr>
        <dsp:cNvPr id="0" name=""/>
        <dsp:cNvSpPr/>
      </dsp:nvSpPr>
      <dsp:spPr>
        <a:xfrm>
          <a:off x="5983107" y="3418144"/>
          <a:ext cx="2441150" cy="1464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hoạt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mạng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truyền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xã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hội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5983107" y="3418144"/>
        <a:ext cx="2441150" cy="1464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211AB-B43C-487B-A31D-AC44D6E5607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E69B5-6E69-430B-B8CC-9B58C41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0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E69B5-6E69-430B-B8CC-9B58C411B3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74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E69B5-6E69-430B-B8CC-9B58C411B3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40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E69B5-6E69-430B-B8CC-9B58C411B3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93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270001"/>
            <a:ext cx="10058400" cy="3055112"/>
          </a:xfrm>
        </p:spPr>
        <p:txBody>
          <a:bodyPr anchor="ctr">
            <a:normAutofit/>
          </a:bodyPr>
          <a:lstStyle>
            <a:lvl1pPr algn="ctr">
              <a:lnSpc>
                <a:spcPct val="85000"/>
              </a:lnSpc>
              <a:defRPr sz="6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 anchor="b">
            <a:normAutofit/>
          </a:bodyPr>
          <a:lstStyle>
            <a:lvl1pPr marL="0" indent="0" algn="ctr">
              <a:buNone/>
              <a:defRPr sz="25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fld id="{FC8029FF-4828-424F-A1D8-6A0EA71459F2}" type="datetime1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5771DB1C-B372-4CFA-B223-ECAC3FCFC31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Administrator\Desktop\thesis-slide\uit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980" y="-63500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 userDrawn="1"/>
        </p:nvCxnSpPr>
        <p:spPr>
          <a:xfrm>
            <a:off x="1142732" y="12171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3419070" y="237065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QUỐC GIA THÀNH</a:t>
            </a:r>
            <a:r>
              <a:rPr lang="en-US" sz="2200" b="1" baseline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PHỐ</a:t>
            </a:r>
            <a:r>
              <a:rPr lang="en-US" sz="22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HỒ CHÍ MINH</a:t>
            </a:r>
          </a:p>
          <a:p>
            <a:r>
              <a:rPr lang="en-US" sz="22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NGHỆ THÔNG TIN</a:t>
            </a:r>
          </a:p>
        </p:txBody>
      </p:sp>
    </p:spTree>
    <p:extLst>
      <p:ext uri="{BB962C8B-B14F-4D97-AF65-F5344CB8AC3E}">
        <p14:creationId xmlns:p14="http://schemas.microsoft.com/office/powerpoint/2010/main" val="191265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39B5-ADDA-426C-A5C8-406AE3527C49}" type="datetime1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1C-B372-4CFA-B223-ECAC3FCFC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3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D3AF-DC0A-48C2-8206-DF5164A0E099}" type="datetime1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1C-B372-4CFA-B223-ECAC3FCFC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3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554C-B155-4E9B-82FD-C0DDBB233D3A}" type="datetime1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1C-B372-4CFA-B223-ECAC3FCFC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9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758953"/>
            <a:ext cx="10058400" cy="1255378"/>
          </a:xfrm>
        </p:spPr>
        <p:txBody>
          <a:bodyPr anchor="b" anchorCtr="0">
            <a:noAutofit/>
          </a:bodyPr>
          <a:lstStyle>
            <a:lvl1pPr>
              <a:lnSpc>
                <a:spcPct val="85000"/>
              </a:lnSpc>
              <a:defRPr sz="7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2166726"/>
            <a:ext cx="10058400" cy="342940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6800" cap="none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1AA5-75A4-4CA7-B9C8-242B2899409D}" type="datetime1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1C-B372-4CFA-B223-ECAC3FCFC31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2090528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8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346199"/>
            <a:ext cx="4937760" cy="45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46200"/>
            <a:ext cx="4937760" cy="45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78BA-96F8-4EA2-8266-86BB2F3B27FE}" type="datetime1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1C-B372-4CFA-B223-ECAC3FCFC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5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CF77-178E-4DC2-BF37-45D9C41F0C9F}" type="datetime1">
              <a:rPr lang="en-US" smtClean="0"/>
              <a:t>2/23/22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1C-B372-4CFA-B223-ECAC3FCFC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8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687A-E5A4-48EF-A7CC-CAABC50235F3}" type="datetime1">
              <a:rPr lang="en-US" smtClean="0"/>
              <a:t>2/23/22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1C-B372-4CFA-B223-ECAC3FCFC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5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B191-B7DF-4AB4-A16C-8B0EB2515670}" type="datetime1">
              <a:rPr lang="en-US" smtClean="0"/>
              <a:t>2/23/22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1C-B372-4CFA-B223-ECAC3FCFC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1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4B6070-3D3B-4F6C-8CEC-4C9E28F3DB80}" type="datetime1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71DB1C-B372-4CFA-B223-ECAC3FCFC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9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4F1F-33F3-4C24-BC7A-D0662AB03A48}" type="datetime1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1C-B372-4CFA-B223-ECAC3FCFC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6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2254" y="286603"/>
            <a:ext cx="10768445" cy="88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76131"/>
            <a:ext cx="11722100" cy="4883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A59F165-FA03-4802-ABF8-40A8C898DBBC}" type="datetime1">
              <a:rPr lang="en-US" smtClean="0"/>
              <a:pPr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71DB1C-B372-4CFA-B223-ECAC3FCFC31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28600" y="1217145"/>
            <a:ext cx="117221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Administrator\Desktop\thesis-slide\uit-logo.png">
            <a:extLst>
              <a:ext uri="{FF2B5EF4-FFF2-40B4-BE49-F238E27FC236}">
                <a16:creationId xmlns:a16="http://schemas.microsoft.com/office/drawing/2014/main" id="{431D5121-9F02-4F10-B39E-0BA49CB060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3071"/>
            <a:ext cx="898909" cy="89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46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just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5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5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5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5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archmetrics.com/knowledge-hub/studies/ranking-factors-industry/" TargetMode="External"/><Relationship Id="rId2" Type="http://schemas.openxmlformats.org/officeDocument/2006/relationships/hyperlink" Target="https://www.semrush.com/ranking-factor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z.com/search-ranking-factor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engineland.com/google-seo-news-google-algorithm-updates" TargetMode="External"/><Relationship Id="rId2" Type="http://schemas.openxmlformats.org/officeDocument/2006/relationships/hyperlink" Target="https://www.seroundtable.com/category/google-upda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z.com/blo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TỐI ƯU HOÁ</a:t>
            </a:r>
            <a:br>
              <a:rPr lang="en-US" sz="5400" dirty="0"/>
            </a:br>
            <a:r>
              <a:rPr lang="en-US" sz="5400" dirty="0"/>
              <a:t>CÔNG CỤ TÌM KIẾM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/>
              <a:t>Biên soạn: ThS. Võ Tấn Khoa</a:t>
            </a:r>
          </a:p>
        </p:txBody>
      </p:sp>
    </p:spTree>
    <p:extLst>
      <p:ext uri="{BB962C8B-B14F-4D97-AF65-F5344CB8AC3E}">
        <p14:creationId xmlns:p14="http://schemas.microsoft.com/office/powerpoint/2010/main" val="345904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C7B6F-14F0-4D23-8661-4492F0B9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vi-VN" sz="3900" dirty="0"/>
              <a:t>4.3.</a:t>
            </a:r>
            <a:r>
              <a:rPr lang="en-US" sz="3900" dirty="0"/>
              <a:t> </a:t>
            </a:r>
            <a:r>
              <a:rPr lang="vi-VN" sz="3900" dirty="0"/>
              <a:t>Relevance – Mức độ liên quan</a:t>
            </a:r>
            <a:endParaRPr lang="en-US" sz="3900" dirty="0"/>
          </a:p>
        </p:txBody>
      </p:sp>
      <p:pic>
        <p:nvPicPr>
          <p:cNvPr id="7172" name="Picture 4" descr="Relevancy Pictures, Relevancy Stock Photos &amp;amp; Images | Depositphotos®">
            <a:extLst>
              <a:ext uri="{FF2B5EF4-FFF2-40B4-BE49-F238E27FC236}">
                <a16:creationId xmlns:a16="http://schemas.microsoft.com/office/drawing/2014/main" id="{88588A7A-A53B-5E4F-8800-FEC2DA60E5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1" r="6240" b="-1"/>
          <a:stretch/>
        </p:blipFill>
        <p:spPr bwMode="auto">
          <a:xfrm>
            <a:off x="633999" y="640081"/>
            <a:ext cx="6909801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D5249E-FC2B-6149-8BEF-8E563876A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3"/>
            <a:ext cx="3690257" cy="375556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VN" dirty="0"/>
              <a:t>Hay còn gọi là mức độ phù hợp của nội dung.</a:t>
            </a:r>
          </a:p>
          <a:p>
            <a:pPr>
              <a:buFont typeface="Wingdings" pitchFamily="2" charset="2"/>
              <a:buChar char="Ø"/>
            </a:pPr>
            <a:r>
              <a:rPr lang="en-VN" dirty="0"/>
              <a:t>Doanh nghiệp địa phương thường có xếp hạng cao hơn một bài viết trên Wikipedia.</a:t>
            </a:r>
          </a:p>
          <a:p>
            <a:pPr>
              <a:buFont typeface="Wingdings" pitchFamily="2" charset="2"/>
              <a:buChar char="Ø"/>
            </a:pPr>
            <a:r>
              <a:rPr lang="en-VN" dirty="0"/>
              <a:t>Chiến lược mạnh mẽ trong SEO.</a:t>
            </a:r>
          </a:p>
          <a:p>
            <a:pPr>
              <a:buFont typeface="Wingdings" pitchFamily="2" charset="2"/>
              <a:buChar char="Ø"/>
            </a:pPr>
            <a:endParaRPr lang="en-VN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B695B-2DB4-43B7-BCB9-7D73F603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771DB1C-B372-4CFA-B223-ECAC3FCFC319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5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5BDB-C335-4843-BDC0-400CB9ED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47045" cy="927835"/>
          </a:xfrm>
        </p:spPr>
        <p:txBody>
          <a:bodyPr>
            <a:normAutofit/>
          </a:bodyPr>
          <a:lstStyle/>
          <a:p>
            <a:r>
              <a:rPr lang="en-VN" sz="5100" dirty="0"/>
              <a:t>4.4 User behavior – Hành vi người dùng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DB27A-FCAC-B84C-A398-4D313525D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VN" dirty="0"/>
              <a:t> Người dùng có “dính” vào nội dung của bạn như “keo” không? Hay họ rời đi trang web của bạn với tốc độ như Usain Bolt?</a:t>
            </a:r>
          </a:p>
          <a:p>
            <a:pPr>
              <a:buFont typeface="Wingdings" pitchFamily="2" charset="2"/>
              <a:buChar char="Ø"/>
            </a:pPr>
            <a:r>
              <a:rPr lang="en-VN" dirty="0"/>
              <a:t>Hiện tại UB là yếu tố mạnh nhất trong thuật toán của Google.</a:t>
            </a:r>
          </a:p>
          <a:p>
            <a:pPr>
              <a:buFont typeface="Wingdings" pitchFamily="2" charset="2"/>
              <a:buChar char="Ø"/>
            </a:pPr>
            <a:r>
              <a:rPr lang="en-VN" dirty="0"/>
              <a:t>Tận dụng bằng cách cải thiện trải nghiệm người dùng trên trang web của mình.</a:t>
            </a:r>
          </a:p>
        </p:txBody>
      </p:sp>
      <p:pic>
        <p:nvPicPr>
          <p:cNvPr id="8194" name="Picture 2" descr="User Behavior Metrics | How They Affect SEO - BlowFish SEO">
            <a:extLst>
              <a:ext uri="{FF2B5EF4-FFF2-40B4-BE49-F238E27FC236}">
                <a16:creationId xmlns:a16="http://schemas.microsoft.com/office/drawing/2014/main" id="{97F60C13-D6DD-4D4F-8B89-2C5CE95A7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0570" y="1845735"/>
            <a:ext cx="3978778" cy="298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CB4DC-8EF1-234C-BB3C-9004AE8E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771DB1C-B372-4CFA-B223-ECAC3FCFC319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18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C248-C371-B143-9C3D-39B3CF39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5. Cách Google xếp hạng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0422D5A-2EEF-418C-BF8F-0E94A1E50F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286226"/>
              </p:ext>
            </p:extLst>
          </p:nvPr>
        </p:nvGraphicFramePr>
        <p:xfrm>
          <a:off x="228600" y="1276131"/>
          <a:ext cx="11722100" cy="4883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21617-CFD4-424D-BD8E-7313536A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1C-B372-4CFA-B223-ECAC3FCFC3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A52E0-ACC7-E641-9A33-DD8843FC1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5. Cách Google xếp hạng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C1F68-BE97-ED4C-A24A-625C18BD7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SEMrush 2.0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https://www.semrush.com/ranking-factors/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Google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https://www.searchmetrics.com/knowledge-hub/studies/ranking-factors-industry/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Moz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https://moz.com/search-ranking-factors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E8F78-019D-A14E-B5CA-61CB3FF8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1C-B372-4CFA-B223-ECAC3FCFC3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3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E4FA-B287-DE4C-86F6-AA87D428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VN" dirty="0"/>
              <a:t>6. Tiếp cận thông tin cập nhật của Google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CCABA-2666-E946-A9B4-018B23FE9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Google Updates by Search Engine Round 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https://www.seroundtable.com/category/google-updates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Search Engine Land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https://searchengineland.com/google-seo-news-google-algorithm-updates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err="1"/>
              <a:t>Moz</a:t>
            </a:r>
            <a:r>
              <a:rPr lang="en-US" dirty="0"/>
              <a:t> Blog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https://moz.com/blog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8341F-07C3-BD41-8713-7466DFC6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1C-B372-4CFA-B223-ECAC3FCFC3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95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B7DC-3A7E-4DC8-A134-8C5F4C065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B3E65-2DA4-4A22-8947-FA00FF85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1C-B372-4CFA-B223-ECAC3FCFC319}" type="slidenum">
              <a:rPr lang="en-US" smtClean="0"/>
              <a:t>15</a:t>
            </a:fld>
            <a:endParaRPr lang="en-US"/>
          </a:p>
        </p:txBody>
      </p:sp>
      <p:pic>
        <p:nvPicPr>
          <p:cNvPr id="9218" name="Picture 2" descr="10+ SEO Ideas That Can Help You Rank No.1 In 2021 – Adlibweb">
            <a:extLst>
              <a:ext uri="{FF2B5EF4-FFF2-40B4-BE49-F238E27FC236}">
                <a16:creationId xmlns:a16="http://schemas.microsoft.com/office/drawing/2014/main" id="{58081849-A026-7846-8457-411CB63176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072" y="1276350"/>
            <a:ext cx="8681155" cy="488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14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097280" y="1985962"/>
            <a:ext cx="10058400" cy="2339149"/>
          </a:xfrm>
          <a:prstGeom prst="rect">
            <a:avLst/>
          </a:prstGeom>
        </p:spPr>
        <p:txBody>
          <a:bodyPr anchor="ctr"/>
          <a:lstStyle>
            <a:lvl1pPr algn="just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8000">
                <a:solidFill>
                  <a:schemeClr val="accent1"/>
                </a:solidFill>
              </a:rPr>
              <a:t>Question &amp; Answer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4325111"/>
            <a:ext cx="10058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38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CHƯƠNG 1: </a:t>
            </a:r>
            <a:br>
              <a:rPr lang="en-US" sz="5400" dirty="0"/>
            </a:br>
            <a:r>
              <a:rPr lang="en-US" sz="5400" dirty="0"/>
              <a:t>GIỚI THIỆU TỔNG QUAN</a:t>
            </a:r>
            <a:br>
              <a:rPr lang="en-US" sz="5400" dirty="0"/>
            </a:br>
            <a:r>
              <a:rPr lang="en-US" sz="5400" dirty="0"/>
              <a:t>CÁCH GOOGLE HOẠT ĐỘNG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/>
              <a:t>Biên soạn: ThS. Võ Tấn Khoa</a:t>
            </a:r>
          </a:p>
        </p:txBody>
      </p:sp>
    </p:spTree>
    <p:extLst>
      <p:ext uri="{BB962C8B-B14F-4D97-AF65-F5344CB8AC3E}">
        <p14:creationId xmlns:p14="http://schemas.microsoft.com/office/powerpoint/2010/main" val="29901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1.	</a:t>
            </a:r>
            <a:r>
              <a:rPr lang="en-US" sz="4000" dirty="0" err="1">
                <a:solidFill>
                  <a:schemeClr val="tx1"/>
                </a:solidFill>
              </a:rPr>
              <a:t>Giới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thiệu</a:t>
            </a:r>
            <a:endParaRPr lang="en-US" sz="4000" dirty="0">
              <a:solidFill>
                <a:schemeClr val="tx1"/>
              </a:solidFill>
            </a:endParaRPr>
          </a:p>
          <a:p>
            <a:r>
              <a:rPr lang="en-US" sz="4000" dirty="0">
                <a:solidFill>
                  <a:schemeClr val="tx1"/>
                </a:solidFill>
              </a:rPr>
              <a:t>2.	</a:t>
            </a:r>
            <a:r>
              <a:rPr lang="en-US" sz="4000" dirty="0" err="1">
                <a:solidFill>
                  <a:schemeClr val="tx1"/>
                </a:solidFill>
              </a:rPr>
              <a:t>Phương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thức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hoạt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động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cũ</a:t>
            </a:r>
            <a:endParaRPr lang="en-US" sz="4000" dirty="0">
              <a:solidFill>
                <a:schemeClr val="tx1"/>
              </a:solidFill>
            </a:endParaRPr>
          </a:p>
          <a:p>
            <a:r>
              <a:rPr lang="en-US" sz="4000" dirty="0">
                <a:solidFill>
                  <a:schemeClr val="tx1"/>
                </a:solidFill>
              </a:rPr>
              <a:t>3.	</a:t>
            </a:r>
            <a:r>
              <a:rPr lang="en-US" sz="4000" dirty="0" err="1">
                <a:solidFill>
                  <a:schemeClr val="tx1"/>
                </a:solidFill>
              </a:rPr>
              <a:t>Các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cập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nhật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của</a:t>
            </a:r>
            <a:r>
              <a:rPr lang="en-US" sz="4000" dirty="0">
                <a:solidFill>
                  <a:schemeClr val="tx1"/>
                </a:solidFill>
              </a:rPr>
              <a:t> Google </a:t>
            </a:r>
            <a:r>
              <a:rPr lang="en-US" sz="4000" dirty="0" err="1">
                <a:solidFill>
                  <a:schemeClr val="tx1"/>
                </a:solidFill>
              </a:rPr>
              <a:t>và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cách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sống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sót</a:t>
            </a:r>
            <a:endParaRPr lang="en-US" sz="4000" dirty="0">
              <a:solidFill>
                <a:schemeClr val="tx1"/>
              </a:solidFill>
            </a:endParaRPr>
          </a:p>
          <a:p>
            <a:r>
              <a:rPr lang="en-US" sz="4000" dirty="0">
                <a:solidFill>
                  <a:schemeClr val="tx1"/>
                </a:solidFill>
              </a:rPr>
              <a:t>4.	</a:t>
            </a:r>
            <a:r>
              <a:rPr lang="en-US" sz="4000" dirty="0" err="1">
                <a:solidFill>
                  <a:schemeClr val="tx1"/>
                </a:solidFill>
              </a:rPr>
              <a:t>Bốn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chiến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lược</a:t>
            </a:r>
            <a:r>
              <a:rPr lang="en-US" sz="4000" dirty="0">
                <a:solidFill>
                  <a:schemeClr val="tx1"/>
                </a:solidFill>
              </a:rPr>
              <a:t> SEO </a:t>
            </a:r>
            <a:r>
              <a:rPr lang="en-US" sz="4000" dirty="0" err="1">
                <a:solidFill>
                  <a:schemeClr val="tx1"/>
                </a:solidFill>
              </a:rPr>
              <a:t>mạnh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mẽ</a:t>
            </a:r>
            <a:endParaRPr lang="en-US" sz="4000" dirty="0">
              <a:solidFill>
                <a:schemeClr val="tx1"/>
              </a:solidFill>
            </a:endParaRPr>
          </a:p>
          <a:p>
            <a:r>
              <a:rPr lang="en-US" sz="4000" dirty="0">
                <a:solidFill>
                  <a:schemeClr val="tx1"/>
                </a:solidFill>
              </a:rPr>
              <a:t>5.	</a:t>
            </a:r>
            <a:r>
              <a:rPr lang="en-US" sz="4000" dirty="0" err="1">
                <a:solidFill>
                  <a:schemeClr val="tx1"/>
                </a:solidFill>
              </a:rPr>
              <a:t>Cách</a:t>
            </a:r>
            <a:r>
              <a:rPr lang="en-US" sz="4000" dirty="0">
                <a:solidFill>
                  <a:schemeClr val="tx1"/>
                </a:solidFill>
              </a:rPr>
              <a:t> Google </a:t>
            </a:r>
            <a:r>
              <a:rPr lang="en-US" sz="4000" dirty="0" err="1">
                <a:solidFill>
                  <a:schemeClr val="tx1"/>
                </a:solidFill>
              </a:rPr>
              <a:t>xếp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hạng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trang</a:t>
            </a:r>
            <a:r>
              <a:rPr lang="en-US" sz="4000" dirty="0">
                <a:solidFill>
                  <a:schemeClr val="tx1"/>
                </a:solidFill>
              </a:rPr>
              <a:t> web </a:t>
            </a:r>
          </a:p>
          <a:p>
            <a:r>
              <a:rPr lang="en-US" sz="4000" dirty="0">
                <a:solidFill>
                  <a:schemeClr val="tx1"/>
                </a:solidFill>
              </a:rPr>
              <a:t>6.	</a:t>
            </a:r>
            <a:r>
              <a:rPr lang="en-US" sz="4000" dirty="0" err="1">
                <a:solidFill>
                  <a:schemeClr val="tx1"/>
                </a:solidFill>
              </a:rPr>
              <a:t>Cách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tiếp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cận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các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cập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nhật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mới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nhất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của</a:t>
            </a:r>
            <a:r>
              <a:rPr lang="en-US" sz="4000" dirty="0">
                <a:solidFill>
                  <a:schemeClr val="tx1"/>
                </a:solidFill>
              </a:rPr>
              <a:t> Google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1C-B372-4CFA-B223-ECAC3FCFC3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5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34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CEBC7-2E7F-425C-848B-6127D8AD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/>
              <a:t>1. Giới thiệu</a:t>
            </a:r>
          </a:p>
        </p:txBody>
      </p:sp>
      <p:pic>
        <p:nvPicPr>
          <p:cNvPr id="1026" name="Picture 2" descr="Dog Chasing Its Own Tail by Alfrey Davilla | vaneltia on Dribbble">
            <a:extLst>
              <a:ext uri="{FF2B5EF4-FFF2-40B4-BE49-F238E27FC236}">
                <a16:creationId xmlns:a16="http://schemas.microsoft.com/office/drawing/2014/main" id="{3459B931-657A-7643-B31F-5B5A882E3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224620"/>
            <a:ext cx="5451627" cy="408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Straight Connector 136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78935-F088-4425-8F2C-DFF8F029E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vi-VN"/>
              <a:t>Tìm kiếm cách Google hoạt động?!</a:t>
            </a:r>
            <a:endParaRPr lang="en-US"/>
          </a:p>
          <a:p>
            <a:pPr>
              <a:buFont typeface="Wingdings" panose="05000000000000000000" pitchFamily="2" charset="2"/>
              <a:buChar char="Ø"/>
            </a:pPr>
            <a:r>
              <a:rPr lang="vi-VN"/>
              <a:t>Bloggers và chuyên gia.</a:t>
            </a:r>
            <a:endParaRPr lang="en-US"/>
          </a:p>
          <a:p>
            <a:pPr>
              <a:buFont typeface="Wingdings" panose="05000000000000000000" pitchFamily="2" charset="2"/>
              <a:buChar char="Ø"/>
            </a:pPr>
            <a:r>
              <a:rPr lang="vi-VN"/>
              <a:t>Hơn 20 năm vận hành của Google</a:t>
            </a:r>
            <a:r>
              <a:rPr lang="en-US"/>
              <a:t>.</a:t>
            </a:r>
          </a:p>
        </p:txBody>
      </p:sp>
      <p:sp>
        <p:nvSpPr>
          <p:cNvPr id="1030" name="Rectangle 138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A34E7-ED58-4B99-8C5E-0BD24DF4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771DB1C-B372-4CFA-B223-ECAC3FCFC319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4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CF81D86-BDBA-477C-B7DD-8D359BB99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C9825A-C019-4871-922E-7AED554A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sz="5100"/>
              <a:t>2. </a:t>
            </a:r>
            <a:r>
              <a:rPr lang="en-US" sz="5100" err="1"/>
              <a:t>Phương</a:t>
            </a:r>
            <a:r>
              <a:rPr lang="en-US" sz="5100"/>
              <a:t> </a:t>
            </a:r>
            <a:r>
              <a:rPr lang="en-US" sz="5100" err="1"/>
              <a:t>thức</a:t>
            </a:r>
            <a:r>
              <a:rPr lang="en-US" sz="5100"/>
              <a:t> </a:t>
            </a:r>
            <a:r>
              <a:rPr lang="en-US" sz="5100" err="1"/>
              <a:t>hoạt</a:t>
            </a:r>
            <a:r>
              <a:rPr lang="en-US" sz="5100"/>
              <a:t> </a:t>
            </a:r>
            <a:r>
              <a:rPr lang="en-US" sz="5100" err="1"/>
              <a:t>động</a:t>
            </a:r>
            <a:r>
              <a:rPr lang="en-US" sz="5100"/>
              <a:t> </a:t>
            </a:r>
            <a:r>
              <a:rPr lang="en-US" sz="5100" err="1"/>
              <a:t>cũ</a:t>
            </a:r>
            <a:endParaRPr lang="en-US" sz="5100"/>
          </a:p>
        </p:txBody>
      </p:sp>
      <p:pic>
        <p:nvPicPr>
          <p:cNvPr id="5" name="Picture 4" descr="Graphical user interface, application, website&#10;&#10;Google 1999&#10;">
            <a:extLst>
              <a:ext uri="{FF2B5EF4-FFF2-40B4-BE49-F238E27FC236}">
                <a16:creationId xmlns:a16="http://schemas.microsoft.com/office/drawing/2014/main" id="{89451F65-1753-9241-83A6-1CD5C1291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84" r="39687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65F3E9C-EF11-4F8F-A621-399C7A3E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7BB6F-638A-4FE7-964B-AD8806EA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1999 – Google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sứ</a:t>
            </a:r>
            <a:r>
              <a:rPr lang="en-US" dirty="0"/>
              <a:t> </a:t>
            </a:r>
            <a:r>
              <a:rPr lang="en-US" dirty="0" err="1"/>
              <a:t>mệnh</a:t>
            </a:r>
            <a:r>
              <a:rPr lang="en-US" dirty="0"/>
              <a:t> “most relevant search engine”.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-&gt; </a:t>
            </a:r>
            <a:r>
              <a:rPr lang="en-US" dirty="0" err="1"/>
              <a:t>nhồi</a:t>
            </a:r>
            <a:r>
              <a:rPr lang="en-US" dirty="0"/>
              <a:t> </a:t>
            </a:r>
            <a:r>
              <a:rPr lang="en-US" dirty="0" err="1"/>
              <a:t>nhét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“holidays in Florida” -&gt;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“Viagra Viagra Viagra!” do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rác</a:t>
            </a:r>
            <a:r>
              <a:rPr lang="en-US" dirty="0"/>
              <a:t> “spam”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nhồi</a:t>
            </a:r>
            <a:r>
              <a:rPr lang="en-US" dirty="0"/>
              <a:t> </a:t>
            </a:r>
            <a:r>
              <a:rPr lang="en-US" dirty="0" err="1"/>
              <a:t>nhét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11/2003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Florida.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AA064E-5F6E-4024-BC28-EDDC3DFC7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3B29638-4838-4B9B-B9DB-96E542BAF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11395-ECCF-42D0-936F-B1E79441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771DB1C-B372-4CFA-B223-ECAC3FCFC319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3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C7B6F-14F0-4D23-8661-4492F0B9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3.</a:t>
            </a:r>
            <a:r>
              <a:rPr lang="en-US" dirty="0"/>
              <a:t> </a:t>
            </a:r>
            <a:r>
              <a:rPr lang="vi-VN" dirty="0"/>
              <a:t>Các cập nhật và cách sống sót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B695B-2DB4-43B7-BCB9-7D73F603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1C-B372-4CFA-B223-ECAC3FCFC319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08A1DE6-1198-3746-ABE4-61CB85B03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76131"/>
            <a:ext cx="11722100" cy="4883369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sz="4000" dirty="0" err="1">
                <a:solidFill>
                  <a:schemeClr val="tx1"/>
                </a:solidFill>
              </a:rPr>
              <a:t>Hơn</a:t>
            </a:r>
            <a:r>
              <a:rPr lang="en-US" sz="4000" dirty="0">
                <a:solidFill>
                  <a:schemeClr val="tx1"/>
                </a:solidFill>
              </a:rPr>
              <a:t> 18 </a:t>
            </a:r>
            <a:r>
              <a:rPr lang="en-US" sz="4000" dirty="0" err="1">
                <a:solidFill>
                  <a:schemeClr val="tx1"/>
                </a:solidFill>
              </a:rPr>
              <a:t>năm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kể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từ</a:t>
            </a:r>
            <a:r>
              <a:rPr lang="en-US" sz="4000" dirty="0">
                <a:solidFill>
                  <a:schemeClr val="tx1"/>
                </a:solidFill>
              </a:rPr>
              <a:t> 2003 </a:t>
            </a:r>
            <a:r>
              <a:rPr lang="en-US" sz="4000" dirty="0" err="1">
                <a:solidFill>
                  <a:schemeClr val="tx1"/>
                </a:solidFill>
              </a:rPr>
              <a:t>và</a:t>
            </a:r>
            <a:r>
              <a:rPr lang="en-US" sz="4000" dirty="0">
                <a:solidFill>
                  <a:schemeClr val="tx1"/>
                </a:solidFill>
              </a:rPr>
              <a:t> google </a:t>
            </a:r>
            <a:r>
              <a:rPr lang="en-US" sz="4000" dirty="0" err="1">
                <a:solidFill>
                  <a:schemeClr val="tx1"/>
                </a:solidFill>
              </a:rPr>
              <a:t>có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rất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nhiều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lần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cập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nhật</a:t>
            </a:r>
            <a:r>
              <a:rPr lang="en-US" sz="40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3700" dirty="0" err="1">
                <a:solidFill>
                  <a:schemeClr val="tx1"/>
                </a:solidFill>
              </a:rPr>
              <a:t>Ví</a:t>
            </a:r>
            <a:r>
              <a:rPr lang="en-US" sz="3700" dirty="0">
                <a:solidFill>
                  <a:schemeClr val="tx1"/>
                </a:solidFill>
              </a:rPr>
              <a:t> </a:t>
            </a:r>
            <a:r>
              <a:rPr lang="en-US" sz="3700" dirty="0" err="1">
                <a:solidFill>
                  <a:schemeClr val="tx1"/>
                </a:solidFill>
              </a:rPr>
              <a:t>dụ</a:t>
            </a:r>
            <a:r>
              <a:rPr lang="en-US" sz="3700" dirty="0">
                <a:solidFill>
                  <a:schemeClr val="tx1"/>
                </a:solidFill>
              </a:rPr>
              <a:t>: </a:t>
            </a:r>
            <a:r>
              <a:rPr lang="en-US" sz="3700" dirty="0" err="1">
                <a:solidFill>
                  <a:schemeClr val="tx1"/>
                </a:solidFill>
              </a:rPr>
              <a:t>kỹ</a:t>
            </a:r>
            <a:r>
              <a:rPr lang="en-US" sz="3700" dirty="0">
                <a:solidFill>
                  <a:schemeClr val="tx1"/>
                </a:solidFill>
              </a:rPr>
              <a:t> </a:t>
            </a:r>
            <a:r>
              <a:rPr lang="en-US" sz="3700" dirty="0" err="1">
                <a:solidFill>
                  <a:schemeClr val="tx1"/>
                </a:solidFill>
              </a:rPr>
              <a:t>thuật</a:t>
            </a:r>
            <a:r>
              <a:rPr lang="en-US" sz="3700" dirty="0">
                <a:solidFill>
                  <a:schemeClr val="tx1"/>
                </a:solidFill>
              </a:rPr>
              <a:t> “anchor text” </a:t>
            </a:r>
            <a:r>
              <a:rPr lang="en-US" sz="3700" dirty="0" err="1">
                <a:solidFill>
                  <a:schemeClr val="tx1"/>
                </a:solidFill>
              </a:rPr>
              <a:t>liên</a:t>
            </a:r>
            <a:r>
              <a:rPr lang="en-US" sz="3700" dirty="0">
                <a:solidFill>
                  <a:schemeClr val="tx1"/>
                </a:solidFill>
              </a:rPr>
              <a:t> </a:t>
            </a:r>
            <a:r>
              <a:rPr lang="en-US" sz="3700" dirty="0" err="1">
                <a:solidFill>
                  <a:schemeClr val="tx1"/>
                </a:solidFill>
              </a:rPr>
              <a:t>kết</a:t>
            </a:r>
            <a:r>
              <a:rPr lang="en-US" sz="3700" dirty="0">
                <a:solidFill>
                  <a:schemeClr val="tx1"/>
                </a:solidFill>
              </a:rPr>
              <a:t> </a:t>
            </a:r>
            <a:r>
              <a:rPr lang="en-US" sz="3700" dirty="0" err="1">
                <a:solidFill>
                  <a:schemeClr val="tx1"/>
                </a:solidFill>
              </a:rPr>
              <a:t>từ</a:t>
            </a:r>
            <a:r>
              <a:rPr lang="en-US" sz="3700" dirty="0">
                <a:solidFill>
                  <a:schemeClr val="tx1"/>
                </a:solidFill>
              </a:rPr>
              <a:t> </a:t>
            </a:r>
            <a:r>
              <a:rPr lang="en-US" sz="3700" dirty="0" err="1">
                <a:solidFill>
                  <a:schemeClr val="tx1"/>
                </a:solidFill>
              </a:rPr>
              <a:t>bên</a:t>
            </a:r>
            <a:r>
              <a:rPr lang="en-US" sz="3700" dirty="0">
                <a:solidFill>
                  <a:schemeClr val="tx1"/>
                </a:solidFill>
              </a:rPr>
              <a:t> </a:t>
            </a:r>
            <a:r>
              <a:rPr lang="en-US" sz="3700" dirty="0" err="1">
                <a:solidFill>
                  <a:schemeClr val="tx1"/>
                </a:solidFill>
              </a:rPr>
              <a:t>ngoài</a:t>
            </a:r>
            <a:r>
              <a:rPr lang="en-US" sz="3700" dirty="0">
                <a:solidFill>
                  <a:schemeClr val="tx1"/>
                </a:solidFill>
              </a:rPr>
              <a:t> </a:t>
            </a:r>
            <a:r>
              <a:rPr lang="en-US" sz="3700" dirty="0" err="1">
                <a:solidFill>
                  <a:schemeClr val="tx1"/>
                </a:solidFill>
              </a:rPr>
              <a:t>về</a:t>
            </a:r>
            <a:r>
              <a:rPr lang="en-US" sz="3700" dirty="0">
                <a:solidFill>
                  <a:schemeClr val="tx1"/>
                </a:solidFill>
              </a:rPr>
              <a:t> </a:t>
            </a:r>
            <a:r>
              <a:rPr lang="en-US" sz="3700" dirty="0" err="1">
                <a:solidFill>
                  <a:schemeClr val="tx1"/>
                </a:solidFill>
              </a:rPr>
              <a:t>trang</a:t>
            </a:r>
            <a:r>
              <a:rPr lang="en-US" sz="3700" dirty="0">
                <a:solidFill>
                  <a:schemeClr val="tx1"/>
                </a:solidFill>
              </a:rPr>
              <a:t> web </a:t>
            </a:r>
            <a:r>
              <a:rPr lang="en-US" sz="3700" dirty="0" err="1">
                <a:solidFill>
                  <a:schemeClr val="tx1"/>
                </a:solidFill>
              </a:rPr>
              <a:t>chính</a:t>
            </a:r>
            <a:r>
              <a:rPr lang="en-US" sz="3700" dirty="0">
                <a:solidFill>
                  <a:schemeClr val="tx1"/>
                </a:solidFill>
              </a:rPr>
              <a:t> </a:t>
            </a:r>
            <a:r>
              <a:rPr lang="en-US" sz="3700" dirty="0" err="1">
                <a:solidFill>
                  <a:schemeClr val="tx1"/>
                </a:solidFill>
              </a:rPr>
              <a:t>dẫn</a:t>
            </a:r>
            <a:r>
              <a:rPr lang="en-US" sz="3700" dirty="0">
                <a:solidFill>
                  <a:schemeClr val="tx1"/>
                </a:solidFill>
              </a:rPr>
              <a:t> </a:t>
            </a:r>
            <a:r>
              <a:rPr lang="en-US" sz="3700" dirty="0" err="1">
                <a:solidFill>
                  <a:schemeClr val="tx1"/>
                </a:solidFill>
              </a:rPr>
              <a:t>đến</a:t>
            </a:r>
            <a:r>
              <a:rPr lang="en-US" sz="3700" dirty="0">
                <a:solidFill>
                  <a:schemeClr val="tx1"/>
                </a:solidFill>
              </a:rPr>
              <a:t> </a:t>
            </a:r>
            <a:r>
              <a:rPr lang="en-US" sz="3700" dirty="0" err="1">
                <a:solidFill>
                  <a:schemeClr val="tx1"/>
                </a:solidFill>
              </a:rPr>
              <a:t>bản</a:t>
            </a:r>
            <a:r>
              <a:rPr lang="en-US" sz="3700" dirty="0">
                <a:solidFill>
                  <a:schemeClr val="tx1"/>
                </a:solidFill>
              </a:rPr>
              <a:t> </a:t>
            </a:r>
            <a:r>
              <a:rPr lang="en-US" sz="3700" dirty="0" err="1">
                <a:solidFill>
                  <a:schemeClr val="tx1"/>
                </a:solidFill>
              </a:rPr>
              <a:t>cập</a:t>
            </a:r>
            <a:r>
              <a:rPr lang="en-US" sz="3700" dirty="0">
                <a:solidFill>
                  <a:schemeClr val="tx1"/>
                </a:solidFill>
              </a:rPr>
              <a:t> </a:t>
            </a:r>
            <a:r>
              <a:rPr lang="en-US" sz="3700" dirty="0" err="1">
                <a:solidFill>
                  <a:schemeClr val="tx1"/>
                </a:solidFill>
              </a:rPr>
              <a:t>nhật</a:t>
            </a:r>
            <a:r>
              <a:rPr lang="en-US" sz="3700" dirty="0">
                <a:solidFill>
                  <a:schemeClr val="tx1"/>
                </a:solidFill>
              </a:rPr>
              <a:t> 2012 Penguin.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>
                <a:solidFill>
                  <a:schemeClr val="tx1"/>
                </a:solidFill>
              </a:rPr>
              <a:t>Hai </a:t>
            </a:r>
            <a:r>
              <a:rPr lang="en-US" sz="4000" dirty="0" err="1">
                <a:solidFill>
                  <a:schemeClr val="tx1"/>
                </a:solidFill>
              </a:rPr>
              <a:t>bài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học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để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sống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sót</a:t>
            </a:r>
            <a:r>
              <a:rPr lang="en-US" sz="40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	1. </a:t>
            </a:r>
            <a:r>
              <a:rPr lang="en-US" sz="4000" i="1" dirty="0" err="1">
                <a:solidFill>
                  <a:schemeClr val="tx1"/>
                </a:solidFill>
              </a:rPr>
              <a:t>Nếu</a:t>
            </a:r>
            <a:r>
              <a:rPr lang="en-US" sz="4000" i="1" dirty="0">
                <a:solidFill>
                  <a:schemeClr val="tx1"/>
                </a:solidFill>
              </a:rPr>
              <a:t> </a:t>
            </a:r>
            <a:r>
              <a:rPr lang="en-US" sz="4000" i="1" dirty="0" err="1">
                <a:solidFill>
                  <a:schemeClr val="tx1"/>
                </a:solidFill>
              </a:rPr>
              <a:t>muốn</a:t>
            </a:r>
            <a:r>
              <a:rPr lang="en-US" sz="4000" i="1" dirty="0">
                <a:solidFill>
                  <a:schemeClr val="tx1"/>
                </a:solidFill>
              </a:rPr>
              <a:t> </a:t>
            </a:r>
            <a:r>
              <a:rPr lang="en-US" sz="4000" i="1" dirty="0" err="1">
                <a:solidFill>
                  <a:schemeClr val="tx1"/>
                </a:solidFill>
              </a:rPr>
              <a:t>đứng</a:t>
            </a:r>
            <a:r>
              <a:rPr lang="en-US" sz="4000" i="1" dirty="0">
                <a:solidFill>
                  <a:schemeClr val="tx1"/>
                </a:solidFill>
              </a:rPr>
              <a:t> </a:t>
            </a:r>
            <a:r>
              <a:rPr lang="en-US" sz="4000" i="1" dirty="0" err="1">
                <a:solidFill>
                  <a:schemeClr val="tx1"/>
                </a:solidFill>
              </a:rPr>
              <a:t>đầu</a:t>
            </a:r>
            <a:r>
              <a:rPr lang="en-US" sz="4000" i="1" dirty="0">
                <a:solidFill>
                  <a:schemeClr val="tx1"/>
                </a:solidFill>
              </a:rPr>
              <a:t> </a:t>
            </a:r>
            <a:r>
              <a:rPr lang="en-US" sz="4000" i="1" dirty="0" err="1">
                <a:solidFill>
                  <a:schemeClr val="tx1"/>
                </a:solidFill>
              </a:rPr>
              <a:t>trong</a:t>
            </a:r>
            <a:r>
              <a:rPr lang="en-US" sz="4000" i="1" dirty="0">
                <a:solidFill>
                  <a:schemeClr val="tx1"/>
                </a:solidFill>
              </a:rPr>
              <a:t> </a:t>
            </a:r>
            <a:r>
              <a:rPr lang="en-US" sz="4000" i="1" dirty="0" err="1">
                <a:solidFill>
                  <a:schemeClr val="tx1"/>
                </a:solidFill>
              </a:rPr>
              <a:t>xếp</a:t>
            </a:r>
            <a:r>
              <a:rPr lang="en-US" sz="4000" i="1" dirty="0">
                <a:solidFill>
                  <a:schemeClr val="tx1"/>
                </a:solidFill>
              </a:rPr>
              <a:t> </a:t>
            </a:r>
            <a:r>
              <a:rPr lang="en-US" sz="4000" i="1" dirty="0" err="1">
                <a:solidFill>
                  <a:schemeClr val="tx1"/>
                </a:solidFill>
              </a:rPr>
              <a:t>hạng</a:t>
            </a:r>
            <a:r>
              <a:rPr lang="en-US" sz="4000" i="1" dirty="0">
                <a:solidFill>
                  <a:schemeClr val="tx1"/>
                </a:solidFill>
              </a:rPr>
              <a:t> Google, </a:t>
            </a:r>
            <a:r>
              <a:rPr lang="en-US" sz="4000" i="1" dirty="0" err="1">
                <a:solidFill>
                  <a:schemeClr val="tx1"/>
                </a:solidFill>
              </a:rPr>
              <a:t>đừng</a:t>
            </a:r>
            <a:r>
              <a:rPr lang="en-US" sz="4000" i="1" dirty="0">
                <a:solidFill>
                  <a:schemeClr val="tx1"/>
                </a:solidFill>
              </a:rPr>
              <a:t> bao </a:t>
            </a:r>
            <a:r>
              <a:rPr lang="en-US" sz="4000" i="1" dirty="0" err="1">
                <a:solidFill>
                  <a:schemeClr val="tx1"/>
                </a:solidFill>
              </a:rPr>
              <a:t>giờ</a:t>
            </a:r>
            <a:r>
              <a:rPr lang="en-US" sz="4000" i="1" dirty="0">
                <a:solidFill>
                  <a:schemeClr val="tx1"/>
                </a:solidFill>
              </a:rPr>
              <a:t> </a:t>
            </a:r>
            <a:r>
              <a:rPr lang="en-US" sz="4000" i="1" dirty="0" err="1">
                <a:solidFill>
                  <a:schemeClr val="tx1"/>
                </a:solidFill>
              </a:rPr>
              <a:t>chỉ</a:t>
            </a:r>
            <a:r>
              <a:rPr lang="en-US" sz="4000" i="1" dirty="0">
                <a:solidFill>
                  <a:schemeClr val="tx1"/>
                </a:solidFill>
              </a:rPr>
              <a:t> </a:t>
            </a:r>
            <a:r>
              <a:rPr lang="en-US" sz="4000" i="1" dirty="0" err="1">
                <a:solidFill>
                  <a:schemeClr val="tx1"/>
                </a:solidFill>
              </a:rPr>
              <a:t>dựa</a:t>
            </a:r>
            <a:r>
              <a:rPr lang="en-US" sz="4000" i="1" dirty="0">
                <a:solidFill>
                  <a:schemeClr val="tx1"/>
                </a:solidFill>
              </a:rPr>
              <a:t> </a:t>
            </a:r>
            <a:r>
              <a:rPr lang="en-US" sz="4000" i="1" dirty="0" err="1">
                <a:solidFill>
                  <a:schemeClr val="tx1"/>
                </a:solidFill>
              </a:rPr>
              <a:t>vào</a:t>
            </a:r>
            <a:r>
              <a:rPr lang="en-US" sz="4000" i="1" dirty="0">
                <a:solidFill>
                  <a:schemeClr val="tx1"/>
                </a:solidFill>
              </a:rPr>
              <a:t> </a:t>
            </a:r>
            <a:r>
              <a:rPr lang="en-US" sz="4000" i="1" dirty="0" err="1">
                <a:solidFill>
                  <a:schemeClr val="tx1"/>
                </a:solidFill>
              </a:rPr>
              <a:t>một</a:t>
            </a:r>
            <a:r>
              <a:rPr lang="en-US" sz="4000" i="1" dirty="0">
                <a:solidFill>
                  <a:schemeClr val="tx1"/>
                </a:solidFill>
              </a:rPr>
              <a:t> </a:t>
            </a:r>
            <a:r>
              <a:rPr lang="en-US" sz="4000" i="1" dirty="0" err="1">
                <a:solidFill>
                  <a:schemeClr val="tx1"/>
                </a:solidFill>
              </a:rPr>
              <a:t>chiến</a:t>
            </a:r>
            <a:r>
              <a:rPr lang="en-US" sz="4000" i="1" dirty="0">
                <a:solidFill>
                  <a:schemeClr val="tx1"/>
                </a:solidFill>
              </a:rPr>
              <a:t> </a:t>
            </a:r>
            <a:r>
              <a:rPr lang="en-US" sz="4000" i="1" dirty="0" err="1">
                <a:solidFill>
                  <a:schemeClr val="tx1"/>
                </a:solidFill>
              </a:rPr>
              <a:t>thuật</a:t>
            </a:r>
            <a:r>
              <a:rPr lang="en-US" sz="40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	2. </a:t>
            </a:r>
            <a:r>
              <a:rPr lang="en-US" sz="4000" i="1" dirty="0" err="1">
                <a:solidFill>
                  <a:schemeClr val="tx1"/>
                </a:solidFill>
              </a:rPr>
              <a:t>Luôn</a:t>
            </a:r>
            <a:r>
              <a:rPr lang="en-US" sz="4000" i="1" dirty="0">
                <a:solidFill>
                  <a:schemeClr val="tx1"/>
                </a:solidFill>
              </a:rPr>
              <a:t> </a:t>
            </a:r>
            <a:r>
              <a:rPr lang="en-US" sz="4000" i="1" dirty="0" err="1">
                <a:solidFill>
                  <a:schemeClr val="tx1"/>
                </a:solidFill>
              </a:rPr>
              <a:t>đảm</a:t>
            </a:r>
            <a:r>
              <a:rPr lang="en-US" sz="4000" i="1" dirty="0">
                <a:solidFill>
                  <a:schemeClr val="tx1"/>
                </a:solidFill>
              </a:rPr>
              <a:t> </a:t>
            </a:r>
            <a:r>
              <a:rPr lang="en-US" sz="4000" i="1" dirty="0" err="1">
                <a:solidFill>
                  <a:schemeClr val="tx1"/>
                </a:solidFill>
              </a:rPr>
              <a:t>bảo</a:t>
            </a:r>
            <a:r>
              <a:rPr lang="en-US" sz="4000" i="1" dirty="0">
                <a:solidFill>
                  <a:schemeClr val="tx1"/>
                </a:solidFill>
              </a:rPr>
              <a:t> </a:t>
            </a:r>
            <a:r>
              <a:rPr lang="en-US" sz="4000" i="1" dirty="0" err="1">
                <a:solidFill>
                  <a:schemeClr val="tx1"/>
                </a:solidFill>
              </a:rPr>
              <a:t>các</a:t>
            </a:r>
            <a:r>
              <a:rPr lang="en-US" sz="4000" i="1" dirty="0">
                <a:solidFill>
                  <a:schemeClr val="tx1"/>
                </a:solidFill>
              </a:rPr>
              <a:t> </a:t>
            </a:r>
            <a:r>
              <a:rPr lang="en-US" sz="4000" i="1" dirty="0" err="1">
                <a:solidFill>
                  <a:schemeClr val="tx1"/>
                </a:solidFill>
              </a:rPr>
              <a:t>chiến</a:t>
            </a:r>
            <a:r>
              <a:rPr lang="en-US" sz="4000" i="1" dirty="0">
                <a:solidFill>
                  <a:schemeClr val="tx1"/>
                </a:solidFill>
              </a:rPr>
              <a:t> </a:t>
            </a:r>
            <a:r>
              <a:rPr lang="en-US" sz="4000" i="1" dirty="0" err="1">
                <a:solidFill>
                  <a:schemeClr val="tx1"/>
                </a:solidFill>
              </a:rPr>
              <a:t>lược</a:t>
            </a:r>
            <a:r>
              <a:rPr lang="en-US" sz="4000" i="1" dirty="0">
                <a:solidFill>
                  <a:schemeClr val="tx1"/>
                </a:solidFill>
              </a:rPr>
              <a:t> </a:t>
            </a:r>
            <a:r>
              <a:rPr lang="en-US" sz="4000" i="1" dirty="0" err="1">
                <a:solidFill>
                  <a:schemeClr val="tx1"/>
                </a:solidFill>
              </a:rPr>
              <a:t>công</a:t>
            </a:r>
            <a:r>
              <a:rPr lang="en-US" sz="4000" i="1" dirty="0">
                <a:solidFill>
                  <a:schemeClr val="tx1"/>
                </a:solidFill>
              </a:rPr>
              <a:t> </a:t>
            </a:r>
            <a:r>
              <a:rPr lang="en-US" sz="4000" i="1" dirty="0" err="1">
                <a:solidFill>
                  <a:schemeClr val="tx1"/>
                </a:solidFill>
              </a:rPr>
              <a:t>cụ</a:t>
            </a:r>
            <a:r>
              <a:rPr lang="en-US" sz="4000" i="1" dirty="0">
                <a:solidFill>
                  <a:schemeClr val="tx1"/>
                </a:solidFill>
              </a:rPr>
              <a:t> </a:t>
            </a:r>
            <a:r>
              <a:rPr lang="en-US" sz="4000" i="1" dirty="0" err="1">
                <a:solidFill>
                  <a:schemeClr val="tx1"/>
                </a:solidFill>
              </a:rPr>
              <a:t>tìm</a:t>
            </a:r>
            <a:r>
              <a:rPr lang="en-US" sz="4000" i="1" dirty="0">
                <a:solidFill>
                  <a:schemeClr val="tx1"/>
                </a:solidFill>
              </a:rPr>
              <a:t> </a:t>
            </a:r>
            <a:r>
              <a:rPr lang="en-US" sz="4000" i="1" dirty="0" err="1">
                <a:solidFill>
                  <a:schemeClr val="tx1"/>
                </a:solidFill>
              </a:rPr>
              <a:t>kiếm</a:t>
            </a:r>
            <a:r>
              <a:rPr lang="en-US" sz="4000" i="1" dirty="0">
                <a:solidFill>
                  <a:schemeClr val="tx1"/>
                </a:solidFill>
              </a:rPr>
              <a:t> </a:t>
            </a:r>
            <a:r>
              <a:rPr lang="en-US" sz="4000" i="1" dirty="0" err="1">
                <a:solidFill>
                  <a:schemeClr val="tx1"/>
                </a:solidFill>
              </a:rPr>
              <a:t>dựa</a:t>
            </a:r>
            <a:r>
              <a:rPr lang="en-US" sz="4000" i="1" dirty="0">
                <a:solidFill>
                  <a:schemeClr val="tx1"/>
                </a:solidFill>
              </a:rPr>
              <a:t> </a:t>
            </a:r>
            <a:r>
              <a:rPr lang="en-US" sz="4000" i="1" dirty="0" err="1">
                <a:solidFill>
                  <a:schemeClr val="tx1"/>
                </a:solidFill>
              </a:rPr>
              <a:t>trên</a:t>
            </a:r>
            <a:r>
              <a:rPr lang="en-US" sz="4000" i="1" dirty="0">
                <a:solidFill>
                  <a:schemeClr val="tx1"/>
                </a:solidFill>
              </a:rPr>
              <a:t> </a:t>
            </a:r>
            <a:r>
              <a:rPr lang="en-US" sz="4000" i="1" dirty="0" err="1">
                <a:solidFill>
                  <a:schemeClr val="tx1"/>
                </a:solidFill>
              </a:rPr>
              <a:t>các</a:t>
            </a:r>
            <a:r>
              <a:rPr lang="en-US" sz="4000" i="1" dirty="0">
                <a:solidFill>
                  <a:schemeClr val="tx1"/>
                </a:solidFill>
              </a:rPr>
              <a:t> </a:t>
            </a:r>
            <a:r>
              <a:rPr lang="en-US" sz="4000" i="1" dirty="0" err="1">
                <a:solidFill>
                  <a:schemeClr val="tx1"/>
                </a:solidFill>
              </a:rPr>
              <a:t>phương</a:t>
            </a:r>
            <a:r>
              <a:rPr lang="en-US" sz="4000" i="1" dirty="0">
                <a:solidFill>
                  <a:schemeClr val="tx1"/>
                </a:solidFill>
              </a:rPr>
              <a:t> </a:t>
            </a:r>
            <a:r>
              <a:rPr lang="en-US" sz="4000" i="1" dirty="0" err="1">
                <a:solidFill>
                  <a:schemeClr val="tx1"/>
                </a:solidFill>
              </a:rPr>
              <a:t>pháp</a:t>
            </a:r>
            <a:r>
              <a:rPr lang="en-US" sz="4000" i="1" dirty="0">
                <a:solidFill>
                  <a:schemeClr val="tx1"/>
                </a:solidFill>
              </a:rPr>
              <a:t> hay </a:t>
            </a:r>
            <a:r>
              <a:rPr lang="en-US" sz="4000" i="1" dirty="0" err="1">
                <a:solidFill>
                  <a:schemeClr val="tx1"/>
                </a:solidFill>
              </a:rPr>
              <a:t>nhất</a:t>
            </a:r>
            <a:r>
              <a:rPr lang="en-US" sz="4000" i="1" dirty="0">
                <a:solidFill>
                  <a:schemeClr val="tx1"/>
                </a:solidFill>
              </a:rPr>
              <a:t>, </a:t>
            </a:r>
            <a:r>
              <a:rPr lang="en-US" sz="4000" i="1" dirty="0" err="1">
                <a:solidFill>
                  <a:schemeClr val="tx1"/>
                </a:solidFill>
              </a:rPr>
              <a:t>mới</a:t>
            </a:r>
            <a:r>
              <a:rPr lang="en-US" sz="4000" i="1" dirty="0">
                <a:solidFill>
                  <a:schemeClr val="tx1"/>
                </a:solidFill>
              </a:rPr>
              <a:t> </a:t>
            </a:r>
            <a:r>
              <a:rPr lang="en-US" sz="4000" i="1" dirty="0" err="1">
                <a:solidFill>
                  <a:schemeClr val="tx1"/>
                </a:solidFill>
              </a:rPr>
              <a:t>nhất</a:t>
            </a:r>
            <a:r>
              <a:rPr lang="en-US" sz="4000" i="1" dirty="0">
                <a:solidFill>
                  <a:schemeClr val="tx1"/>
                </a:solidFill>
              </a:rPr>
              <a:t> </a:t>
            </a:r>
            <a:r>
              <a:rPr lang="en-US" sz="4000" i="1" dirty="0" err="1">
                <a:solidFill>
                  <a:schemeClr val="tx1"/>
                </a:solidFill>
              </a:rPr>
              <a:t>về</a:t>
            </a:r>
            <a:r>
              <a:rPr lang="en-US" sz="4000" i="1" dirty="0">
                <a:solidFill>
                  <a:schemeClr val="tx1"/>
                </a:solidFill>
              </a:rPr>
              <a:t> SEO</a:t>
            </a:r>
            <a:r>
              <a:rPr lang="en-US" sz="4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218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C7B6F-14F0-4D23-8661-4492F0B9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vi-VN"/>
              <a:t>4.</a:t>
            </a:r>
            <a:r>
              <a:rPr lang="en-US"/>
              <a:t> </a:t>
            </a:r>
            <a:r>
              <a:rPr lang="vi-VN"/>
              <a:t>Bốn chiến lược SEO mạnh mẽ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08A1DE6-1198-3746-ABE4-61CB85B03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err="1"/>
              <a:t>Hơn</a:t>
            </a:r>
            <a:r>
              <a:rPr lang="en-US" sz="2000" dirty="0"/>
              <a:t> 200 </a:t>
            </a:r>
            <a:r>
              <a:rPr lang="en-US" sz="2000" dirty="0" err="1"/>
              <a:t>yếu</a:t>
            </a:r>
            <a:r>
              <a:rPr lang="en-US" sz="2000" dirty="0"/>
              <a:t> </a:t>
            </a:r>
            <a:r>
              <a:rPr lang="en-US" sz="2000" dirty="0" err="1"/>
              <a:t>tố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đánh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website.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web.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tin </a:t>
            </a:r>
            <a:r>
              <a:rPr lang="en-US" sz="2000" dirty="0" err="1"/>
              <a:t>cậy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web.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/>
              <a:t>Mạng</a:t>
            </a:r>
            <a:r>
              <a:rPr lang="en-US" sz="2000" dirty="0"/>
              <a:t> </a:t>
            </a:r>
            <a:r>
              <a:rPr lang="en-US" sz="2000" dirty="0" err="1"/>
              <a:t>xã</a:t>
            </a:r>
            <a:r>
              <a:rPr lang="en-US" sz="2000" dirty="0"/>
              <a:t> </a:t>
            </a:r>
            <a:r>
              <a:rPr lang="en-US" sz="2000" dirty="0" err="1"/>
              <a:t>hội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web.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/>
              <a:t>Tốc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web.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…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/>
              <a:t>Tóm</a:t>
            </a:r>
            <a:r>
              <a:rPr lang="en-US" sz="2000" dirty="0"/>
              <a:t> </a:t>
            </a:r>
            <a:r>
              <a:rPr lang="en-US" sz="2000" dirty="0" err="1"/>
              <a:t>gọn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4 </a:t>
            </a:r>
            <a:r>
              <a:rPr lang="en-US" sz="2000" dirty="0" err="1"/>
              <a:t>nguyên</a:t>
            </a:r>
            <a:r>
              <a:rPr lang="en-US" sz="2000" dirty="0"/>
              <a:t> </a:t>
            </a:r>
            <a:r>
              <a:rPr lang="en-US" sz="2000" dirty="0" err="1"/>
              <a:t>tắc</a:t>
            </a:r>
            <a:r>
              <a:rPr lang="en-US" sz="2000" dirty="0"/>
              <a:t> – </a:t>
            </a:r>
            <a:r>
              <a:rPr lang="en-US" sz="2000" dirty="0" err="1"/>
              <a:t>chiến</a:t>
            </a:r>
            <a:r>
              <a:rPr lang="en-US" sz="2000" dirty="0"/>
              <a:t> </a:t>
            </a:r>
            <a:r>
              <a:rPr lang="en-US" sz="2000" dirty="0" err="1"/>
              <a:t>lược</a:t>
            </a:r>
            <a:r>
              <a:rPr lang="en-US" sz="2000" dirty="0"/>
              <a:t>:</a:t>
            </a:r>
          </a:p>
          <a:p>
            <a:pPr marL="292608" lvl="1" indent="0">
              <a:buNone/>
            </a:pPr>
            <a:r>
              <a:rPr lang="en-US" sz="2000" b="1" dirty="0"/>
              <a:t>1. Trust – </a:t>
            </a:r>
            <a:r>
              <a:rPr lang="en-US" sz="2000" b="1" dirty="0" err="1"/>
              <a:t>Niềm</a:t>
            </a:r>
            <a:r>
              <a:rPr lang="en-US" sz="2000" b="1" dirty="0"/>
              <a:t> tin.</a:t>
            </a:r>
          </a:p>
          <a:p>
            <a:pPr marL="292608" lvl="1" indent="0">
              <a:buNone/>
            </a:pPr>
            <a:r>
              <a:rPr lang="en-US" sz="2000" b="1" dirty="0"/>
              <a:t>2. Authority – </a:t>
            </a:r>
            <a:r>
              <a:rPr lang="en-US" sz="2000" b="1" dirty="0" err="1"/>
              <a:t>Quyền</a:t>
            </a:r>
            <a:r>
              <a:rPr lang="en-US" sz="2000" b="1" dirty="0"/>
              <a:t> </a:t>
            </a:r>
            <a:r>
              <a:rPr lang="en-US" sz="2000" b="1" dirty="0" err="1"/>
              <a:t>hạn</a:t>
            </a:r>
            <a:r>
              <a:rPr lang="en-US" sz="2000" b="1" dirty="0"/>
              <a:t>.</a:t>
            </a:r>
          </a:p>
          <a:p>
            <a:pPr marL="292608" lvl="1" indent="0">
              <a:buNone/>
            </a:pPr>
            <a:r>
              <a:rPr lang="en-US" sz="2000" b="1" dirty="0"/>
              <a:t>3. Relevance – </a:t>
            </a:r>
            <a:r>
              <a:rPr lang="en-US" sz="2000" b="1" dirty="0" err="1"/>
              <a:t>Mức</a:t>
            </a:r>
            <a:r>
              <a:rPr lang="en-US" sz="2000" b="1" dirty="0"/>
              <a:t> </a:t>
            </a:r>
            <a:r>
              <a:rPr lang="en-US" sz="2000" b="1" dirty="0" err="1"/>
              <a:t>độ</a:t>
            </a:r>
            <a:r>
              <a:rPr lang="en-US" sz="2000" b="1" dirty="0"/>
              <a:t> </a:t>
            </a:r>
            <a:r>
              <a:rPr lang="en-US" sz="2000" b="1" dirty="0" err="1"/>
              <a:t>liên</a:t>
            </a:r>
            <a:r>
              <a:rPr lang="en-US" sz="2000" b="1" dirty="0"/>
              <a:t> </a:t>
            </a:r>
            <a:r>
              <a:rPr lang="en-US" sz="2000" b="1" dirty="0" err="1"/>
              <a:t>quan</a:t>
            </a:r>
            <a:r>
              <a:rPr lang="en-US" sz="2000" b="1" dirty="0"/>
              <a:t>.</a:t>
            </a:r>
          </a:p>
          <a:p>
            <a:pPr marL="292608" lvl="1" indent="0">
              <a:buNone/>
            </a:pPr>
            <a:r>
              <a:rPr lang="en-US" sz="2000" b="1" dirty="0"/>
              <a:t>4. User behavior – </a:t>
            </a:r>
            <a:r>
              <a:rPr lang="en-US" sz="2000" b="1" dirty="0" err="1"/>
              <a:t>Hành</a:t>
            </a:r>
            <a:r>
              <a:rPr lang="en-US" sz="2000" b="1" dirty="0"/>
              <a:t> vi </a:t>
            </a:r>
            <a:r>
              <a:rPr lang="en-US" sz="2000" b="1" dirty="0" err="1"/>
              <a:t>người</a:t>
            </a:r>
            <a:r>
              <a:rPr lang="en-US" sz="2000" b="1" dirty="0"/>
              <a:t> </a:t>
            </a:r>
            <a:r>
              <a:rPr lang="en-US" sz="2000" b="1" dirty="0" err="1"/>
              <a:t>dùng</a:t>
            </a:r>
            <a:r>
              <a:rPr lang="en-US" sz="2000" b="1" dirty="0"/>
              <a:t>.</a:t>
            </a:r>
          </a:p>
        </p:txBody>
      </p:sp>
      <p:pic>
        <p:nvPicPr>
          <p:cNvPr id="2050" name="Picture 2" descr="Google Ranking Factors for 2022 (10 Are Most Important)">
            <a:extLst>
              <a:ext uri="{FF2B5EF4-FFF2-40B4-BE49-F238E27FC236}">
                <a16:creationId xmlns:a16="http://schemas.microsoft.com/office/drawing/2014/main" id="{E1D176A1-9310-D14A-8ED3-3664E850B7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6" r="29499"/>
          <a:stretch/>
        </p:blipFill>
        <p:spPr bwMode="auto">
          <a:xfrm>
            <a:off x="8020570" y="1916318"/>
            <a:ext cx="3135109" cy="34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B695B-2DB4-43B7-BCB9-7D73F603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771DB1C-B372-4CFA-B223-ECAC3FCFC319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3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C7B6F-14F0-4D23-8661-4492F0B9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7"/>
            <a:ext cx="6574972" cy="803710"/>
          </a:xfrm>
        </p:spPr>
        <p:txBody>
          <a:bodyPr>
            <a:normAutofit fontScale="90000"/>
          </a:bodyPr>
          <a:lstStyle/>
          <a:p>
            <a:r>
              <a:rPr lang="vi-VN" dirty="0"/>
              <a:t>4.1.</a:t>
            </a:r>
            <a:r>
              <a:rPr lang="en-US" dirty="0"/>
              <a:t> </a:t>
            </a:r>
            <a:r>
              <a:rPr lang="vi-VN" dirty="0"/>
              <a:t>Trust – Niềm tin</a:t>
            </a:r>
            <a:endParaRPr lang="en-US" dirty="0"/>
          </a:p>
        </p:txBody>
      </p:sp>
      <p:pic>
        <p:nvPicPr>
          <p:cNvPr id="3074" name="Picture 2" descr="CLICK| - Giải Đáp SEO là làm những công việc gì?">
            <a:extLst>
              <a:ext uri="{FF2B5EF4-FFF2-40B4-BE49-F238E27FC236}">
                <a16:creationId xmlns:a16="http://schemas.microsoft.com/office/drawing/2014/main" id="{3D0A1984-5514-754A-BCFA-31DEAB45B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2152127"/>
            <a:ext cx="4001315" cy="229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08A1DE6-1198-3746-ABE4-61CB85B03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/>
              <a:t>Cốt</a:t>
            </a:r>
            <a:r>
              <a:rPr lang="en-US" dirty="0"/>
              <a:t> </a:t>
            </a:r>
            <a:r>
              <a:rPr lang="en-US" dirty="0" err="1"/>
              <a:t>lõi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Google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qua.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kém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,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.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B695B-2DB4-43B7-BCB9-7D73F603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771DB1C-B372-4CFA-B223-ECAC3FCFC319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0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C7B6F-14F0-4D23-8661-4492F0B9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10677"/>
          </a:xfrm>
        </p:spPr>
        <p:txBody>
          <a:bodyPr>
            <a:normAutofit/>
          </a:bodyPr>
          <a:lstStyle/>
          <a:p>
            <a:r>
              <a:rPr lang="vi-VN" dirty="0"/>
              <a:t>4.2.</a:t>
            </a:r>
            <a:r>
              <a:rPr lang="en-US" dirty="0"/>
              <a:t> </a:t>
            </a:r>
            <a:r>
              <a:rPr lang="vi-VN" dirty="0"/>
              <a:t>Authority – Quyền hạn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08A1DE6-1198-3746-ABE4-61CB85B03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SEO, </a:t>
            </a:r>
            <a:r>
              <a:rPr lang="en-US" dirty="0" err="1"/>
              <a:t>bây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2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Relevance </a:t>
            </a:r>
            <a:r>
              <a:rPr lang="en-US" dirty="0" err="1"/>
              <a:t>và</a:t>
            </a:r>
            <a:r>
              <a:rPr lang="en-US" dirty="0"/>
              <a:t> User behavior.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Authority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nghìn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backlink (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) </a:t>
            </a:r>
            <a:r>
              <a:rPr lang="en-US" dirty="0" err="1"/>
              <a:t>nhiều</a:t>
            </a:r>
            <a:r>
              <a:rPr lang="en-US" dirty="0"/>
              <a:t>,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50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ỏi</a:t>
            </a:r>
            <a:r>
              <a:rPr lang="en-US" dirty="0"/>
              <a:t>.</a:t>
            </a:r>
          </a:p>
        </p:txBody>
      </p:sp>
      <p:pic>
        <p:nvPicPr>
          <p:cNvPr id="5122" name="Picture 2" descr="Authority (SEO) Part 1 - Lesson 4 - Zain Husain">
            <a:extLst>
              <a:ext uri="{FF2B5EF4-FFF2-40B4-BE49-F238E27FC236}">
                <a16:creationId xmlns:a16="http://schemas.microsoft.com/office/drawing/2014/main" id="{CE9116EB-AB67-AB4D-9154-E19E5EF3B8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5" r="13901" b="1"/>
          <a:stretch/>
        </p:blipFill>
        <p:spPr bwMode="auto">
          <a:xfrm>
            <a:off x="8020570" y="1916318"/>
            <a:ext cx="3135109" cy="34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B695B-2DB4-43B7-BCB9-7D73F603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771DB1C-B372-4CFA-B223-ECAC3FCFC319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215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1964</TotalTime>
  <Words>917</Words>
  <Application>Microsoft Macintosh PowerPoint</Application>
  <PresentationFormat>Widescreen</PresentationFormat>
  <Paragraphs>98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Retrospect</vt:lpstr>
      <vt:lpstr>TỐI ƯU HOÁ CÔNG CỤ TÌM KIẾM</vt:lpstr>
      <vt:lpstr>CHƯƠNG 1:  GIỚI THIỆU TỔNG QUAN CÁCH GOOGLE HOẠT ĐỘNG</vt:lpstr>
      <vt:lpstr>Nội dung</vt:lpstr>
      <vt:lpstr>1. Giới thiệu</vt:lpstr>
      <vt:lpstr>2. Phương thức hoạt động cũ</vt:lpstr>
      <vt:lpstr>3. Các cập nhật và cách sống sót</vt:lpstr>
      <vt:lpstr>4. Bốn chiến lược SEO mạnh mẽ</vt:lpstr>
      <vt:lpstr>4.1. Trust – Niềm tin</vt:lpstr>
      <vt:lpstr>4.2. Authority – Quyền hạn</vt:lpstr>
      <vt:lpstr>4.3. Relevance – Mức độ liên quan</vt:lpstr>
      <vt:lpstr>4.4 User behavior – Hành vi người dùng</vt:lpstr>
      <vt:lpstr>5. Cách Google xếp hạng</vt:lpstr>
      <vt:lpstr>5. Cách Google xếp hạng</vt:lpstr>
      <vt:lpstr>6. Tiếp cận thông tin cập nhật của Google</vt:lpstr>
      <vt:lpstr>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Thu Nguyen Thi</dc:creator>
  <cp:lastModifiedBy>Vo Tan Khoa</cp:lastModifiedBy>
  <cp:revision>266</cp:revision>
  <dcterms:created xsi:type="dcterms:W3CDTF">2015-11-12T01:57:32Z</dcterms:created>
  <dcterms:modified xsi:type="dcterms:W3CDTF">2022-02-23T09:47:33Z</dcterms:modified>
</cp:coreProperties>
</file>