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69" r:id="rId3"/>
    <p:sldId id="257" r:id="rId4"/>
    <p:sldId id="312" r:id="rId5"/>
    <p:sldId id="311"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272" r:id="rId21"/>
    <p:sldId id="310"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09"/>
    <p:restoredTop sz="91742" autoAdjust="0"/>
  </p:normalViewPr>
  <p:slideViewPr>
    <p:cSldViewPr snapToGrid="0">
      <p:cViewPr varScale="1">
        <p:scale>
          <a:sx n="105" d="100"/>
          <a:sy n="10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4/9/22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17</a:t>
            </a:fld>
            <a:endParaRPr lang="en-US"/>
          </a:p>
        </p:txBody>
      </p:sp>
    </p:spTree>
    <p:extLst>
      <p:ext uri="{BB962C8B-B14F-4D97-AF65-F5344CB8AC3E}">
        <p14:creationId xmlns:p14="http://schemas.microsoft.com/office/powerpoint/2010/main" val="278351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18</a:t>
            </a:fld>
            <a:endParaRPr lang="en-US"/>
          </a:p>
        </p:txBody>
      </p:sp>
    </p:spTree>
    <p:extLst>
      <p:ext uri="{BB962C8B-B14F-4D97-AF65-F5344CB8AC3E}">
        <p14:creationId xmlns:p14="http://schemas.microsoft.com/office/powerpoint/2010/main" val="244438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19</a:t>
            </a:fld>
            <a:endParaRPr lang="en-US"/>
          </a:p>
        </p:txBody>
      </p:sp>
    </p:spTree>
    <p:extLst>
      <p:ext uri="{BB962C8B-B14F-4D97-AF65-F5344CB8AC3E}">
        <p14:creationId xmlns:p14="http://schemas.microsoft.com/office/powerpoint/2010/main" val="224107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21</a:t>
            </a:fld>
            <a:endParaRPr lang="en-US"/>
          </a:p>
        </p:txBody>
      </p:sp>
    </p:spTree>
    <p:extLst>
      <p:ext uri="{BB962C8B-B14F-4D97-AF65-F5344CB8AC3E}">
        <p14:creationId xmlns:p14="http://schemas.microsoft.com/office/powerpoint/2010/main" val="774280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itchFamily="2" charset="2"/>
              <a:buChar char="Ø"/>
              <a:defRPr/>
            </a:lvl1pPr>
            <a:lvl2pPr marL="384048" indent="-182880">
              <a:buFont typeface="Arial" panose="020B0604020202020204" pitchFamily="34" charset="0"/>
              <a:buChar char="•"/>
              <a:defRPr/>
            </a:lvl2pPr>
            <a:lvl3pPr marL="566928" indent="-182880">
              <a:buFont typeface="Wingdings"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D9554C-B155-4E9B-82FD-C0DDBB233D3A}"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4/9/22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4/9/22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4/9/22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Wingdings" pitchFamily="2" charset="2"/>
        <a:buChar char="Ø"/>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itchFamily="2" charset="2"/>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hemaapp.com/" TargetMode="External"/><Relationship Id="rId2" Type="http://schemas.openxmlformats.org/officeDocument/2006/relationships/hyperlink" Target="http://www.yellowpipe.com/yis/tools/robots.txt/" TargetMode="External"/><Relationship Id="rId1" Type="http://schemas.openxmlformats.org/officeDocument/2006/relationships/slideLayout" Target="../slideLayouts/slideLayout2.xml"/><Relationship Id="rId4" Type="http://schemas.openxmlformats.org/officeDocument/2006/relationships/hyperlink" Target="https://tools.pingdom.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home.snafu.de/tilman/xenulink.html" TargetMode="External"/><Relationship Id="rId2" Type="http://schemas.openxmlformats.org/officeDocument/2006/relationships/hyperlink" Target="https://testmysite.thinkwith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xml-sitemap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hrefs.com/" TargetMode="External"/><Relationship Id="rId2" Type="http://schemas.openxmlformats.org/officeDocument/2006/relationships/hyperlink" Target="https://github.com/benblack86/linkclum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unter.io/" TargetMode="External"/><Relationship Id="rId2" Type="http://schemas.openxmlformats.org/officeDocument/2006/relationships/hyperlink" Target="https://www.buzzstream.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injaoutreach.com/" TargetMode="External"/><Relationship Id="rId2" Type="http://schemas.openxmlformats.org/officeDocument/2006/relationships/hyperlink" Target="https://mailshak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oz.com/link-explorer" TargetMode="External"/><Relationship Id="rId2" Type="http://schemas.openxmlformats.org/officeDocument/2006/relationships/hyperlink" Target="https://pitchbox.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nalytics.google.com/analytics/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callrail.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calltrackingmetric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razyegg.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atastudio.google.com/overvi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ds.google.com/home/tools/keyword-planner/" TargetMode="External"/><Relationship Id="rId2" Type="http://schemas.openxmlformats.org/officeDocument/2006/relationships/hyperlink" Target="https://kwfinde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z.com/free-seo-tools" TargetMode="External"/><Relationship Id="rId2" Type="http://schemas.openxmlformats.org/officeDocument/2006/relationships/hyperlink" Target="https://www.google.com/tren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eilpatel.com/ubersuggest/" TargetMode="External"/><Relationship Id="rId2" Type="http://schemas.openxmlformats.org/officeDocument/2006/relationships/hyperlink" Target="https://www.seoquake.com/" TargetMode="External"/><Relationship Id="rId1" Type="http://schemas.openxmlformats.org/officeDocument/2006/relationships/slideLayout" Target="../slideLayouts/slideLayout2.xml"/><Relationship Id="rId4" Type="http://schemas.openxmlformats.org/officeDocument/2006/relationships/hyperlink" Target="https://lsigraph.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eomofo.com/snippet-optimizer.html" TargetMode="External"/><Relationship Id="rId2" Type="http://schemas.openxmlformats.org/officeDocument/2006/relationships/hyperlink" Target="https://developers.google.com/speed/pagespeed/insigh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ttpstatus.io/" TargetMode="External"/><Relationship Id="rId2" Type="http://schemas.openxmlformats.org/officeDocument/2006/relationships/hyperlink" Target="https://search.google.com/search-console/welc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ools.seobook.com/robots-txt/analyzer/" TargetMode="External"/><Relationship Id="rId2" Type="http://schemas.openxmlformats.org/officeDocument/2006/relationships/hyperlink" Target="https://developers.google.com/web/tools/lighthou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normAutofit fontScale="92500" lnSpcReduction="10000"/>
          </a:bodyPr>
          <a:lstStyle/>
          <a:p>
            <a:pPr algn="l"/>
            <a:r>
              <a:rPr lang="vi-VN" i="1" dirty="0"/>
              <a:t>Robots.txt Generator -Free </a:t>
            </a:r>
            <a:r>
              <a:rPr lang="vi-VN" i="1" dirty="0">
                <a:hlinkClick r:id="rId2"/>
              </a:rPr>
              <a:t>http://www.yellowpipe.com/yis/tools/robots.txt/</a:t>
            </a:r>
            <a:endParaRPr lang="vi-VN" i="1" dirty="0"/>
          </a:p>
          <a:p>
            <a:pPr lvl="1" algn="l"/>
            <a:r>
              <a:rPr lang="vi-VN" dirty="0"/>
              <a:t>Nếu bạn lười biếng như tôi, bạn sẽ thích trình tạo robots.txt miễn phí này. </a:t>
            </a:r>
          </a:p>
          <a:p>
            <a:pPr lvl="1" algn="l"/>
            <a:r>
              <a:rPr lang="vi-VN" dirty="0"/>
              <a:t>Hoạt động tốt cho những người dùng robots.txt cơ bản hoặc nâng cao nhất để tạo tệp robots.txt nhanh chóng và dễ dàng.</a:t>
            </a:r>
          </a:p>
          <a:p>
            <a:pPr algn="l"/>
            <a:r>
              <a:rPr lang="vi-VN" i="1" dirty="0"/>
              <a:t>Schema Creator - Free </a:t>
            </a:r>
            <a:r>
              <a:rPr lang="vi-VN" i="1" dirty="0">
                <a:hlinkClick r:id="rId3"/>
              </a:rPr>
              <a:t>https://www.schemaapp.com/</a:t>
            </a:r>
            <a:endParaRPr lang="vi-VN" i="1" dirty="0"/>
          </a:p>
          <a:p>
            <a:pPr lvl="1" algn="l"/>
            <a:r>
              <a:rPr lang="vi-VN" dirty="0"/>
              <a:t>Công cụ dễ sử dụng để tự động tạo đánh dấu schema.org của bạn.</a:t>
            </a:r>
          </a:p>
          <a:p>
            <a:pPr algn="l"/>
            <a:r>
              <a:rPr lang="vi-VN" i="1" dirty="0"/>
              <a:t>Pingdom Website Speed Test - Free </a:t>
            </a:r>
            <a:r>
              <a:rPr lang="vi-VN" i="1" dirty="0">
                <a:hlinkClick r:id="rId4"/>
              </a:rPr>
              <a:t>https://tools.pingdom.com/</a:t>
            </a:r>
            <a:endParaRPr lang="vi-VN" i="1" dirty="0"/>
          </a:p>
          <a:p>
            <a:pPr lvl="1" algn="l"/>
            <a:r>
              <a:rPr lang="vi-VN" dirty="0"/>
              <a:t>Pingdom là một công cụ tốt để theo dõi tốc độ tải trang web của bạn và tìm cơ hội để làm cho trang web tải nhanh hơn nữa.</a:t>
            </a:r>
          </a:p>
          <a:p>
            <a:pPr lvl="1" algn="l"/>
            <a:r>
              <a:rPr lang="vi-VN" dirty="0"/>
              <a:t>Với Pingdom, bạn có thể xem tốc độ tải trang web của mình và dung lượng tệp trên trang web của bạn. </a:t>
            </a:r>
          </a:p>
          <a:p>
            <a:pPr lvl="1" algn="l"/>
            <a:r>
              <a:rPr lang="vi-VN" dirty="0"/>
              <a:t>Bạn có thể dễ dàng tìm thấy các tệp lớn trên trang web của mình đang ngốn tài nguyên và làm tăng thời gian tải của bạn.</a:t>
            </a:r>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10</a:t>
            </a:fld>
            <a:endParaRPr lang="en-US"/>
          </a:p>
        </p:txBody>
      </p:sp>
    </p:spTree>
    <p:extLst>
      <p:ext uri="{BB962C8B-B14F-4D97-AF65-F5344CB8AC3E}">
        <p14:creationId xmlns:p14="http://schemas.microsoft.com/office/powerpoint/2010/main" val="209251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normAutofit fontScale="92500" lnSpcReduction="10000"/>
          </a:bodyPr>
          <a:lstStyle/>
          <a:p>
            <a:pPr algn="l"/>
            <a:r>
              <a:rPr lang="vi-VN" i="1" dirty="0"/>
              <a:t>Test My Site - Think With Google </a:t>
            </a:r>
            <a:r>
              <a:rPr lang="vi-VN" i="1" dirty="0">
                <a:hlinkClick r:id="rId2"/>
              </a:rPr>
              <a:t>https://testmysite.thinkwithgoogle.com/</a:t>
            </a:r>
            <a:endParaRPr lang="vi-VN" i="1" dirty="0"/>
          </a:p>
          <a:p>
            <a:pPr lvl="1" algn="l"/>
            <a:r>
              <a:rPr lang="vi-VN" dirty="0"/>
              <a:t>Công cụ này vừa dễ sử dụng vừa không thể thiếu để tìm kiếm các cải tiến tốc độ tải dễ dàng giành được chiến thắng cho người dùng di động — và tiện dụng để xem trang web của bạn hoạt động như thế nào so với các đối thủ cạnh tranh.</a:t>
            </a:r>
          </a:p>
          <a:p>
            <a:pPr lvl="1" algn="l"/>
            <a:r>
              <a:rPr lang="vi-VN" dirty="0"/>
              <a:t>May mắn thay, công cụ tiện dụng này cung cấp các báo cáo miễn phí và nếu bạn làm theo các đề xuất và giúp trang web của mình hoạt động tốt hơn các đối thủ cạnh tranh.</a:t>
            </a:r>
          </a:p>
          <a:p>
            <a:pPr algn="l"/>
            <a:r>
              <a:rPr lang="vi-VN" i="1" dirty="0"/>
              <a:t>Xenu’s Link Sleuth - Free </a:t>
            </a:r>
            <a:r>
              <a:rPr lang="vi-VN" i="1" dirty="0">
                <a:hlinkClick r:id="rId3"/>
              </a:rPr>
              <a:t>http://home.snafu.de/tilman/xenulink.html</a:t>
            </a:r>
            <a:endParaRPr lang="vi-VN" i="1" dirty="0"/>
          </a:p>
          <a:p>
            <a:pPr lvl="1" algn="l"/>
            <a:r>
              <a:rPr lang="vi-VN" dirty="0"/>
              <a:t>Xenu's Link Sleuth là một trong những công cụ SEO mạnh mẽ nhất hiện có: </a:t>
            </a:r>
          </a:p>
          <a:p>
            <a:pPr lvl="2" algn="l"/>
            <a:r>
              <a:rPr lang="vi-VN" dirty="0"/>
              <a:t>Thu thập dữ liệu toàn bộ trang web của bạn hoặc danh sách các liên kết;</a:t>
            </a:r>
          </a:p>
          <a:p>
            <a:pPr lvl="2" algn="l"/>
            <a:r>
              <a:rPr lang="vi-VN" dirty="0"/>
              <a:t>Đồng thời cung cấp số liệu thống kê hấp dẫn cho mỗi trang của bạn, chẳng hạn như số liệu thống kê về các trang có lỗi 404, Chuyển hướng 301, lỗi máy chủ, thẻ tiêu đề, thẻ meta desc.</a:t>
            </a:r>
          </a:p>
          <a:p>
            <a:pPr lvl="1" algn="l"/>
            <a:r>
              <a:rPr lang="vi-VN" dirty="0"/>
              <a:t>Công cụ này đã xuất hiện trong nhiều năm và là một công cụ cần phải có cho những người làm SEO nâng cao hơn.</a:t>
            </a:r>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11</a:t>
            </a:fld>
            <a:endParaRPr lang="en-US"/>
          </a:p>
        </p:txBody>
      </p:sp>
    </p:spTree>
    <p:extLst>
      <p:ext uri="{BB962C8B-B14F-4D97-AF65-F5344CB8AC3E}">
        <p14:creationId xmlns:p14="http://schemas.microsoft.com/office/powerpoint/2010/main" val="209978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normAutofit/>
          </a:bodyPr>
          <a:lstStyle/>
          <a:p>
            <a:pPr algn="l"/>
            <a:r>
              <a:rPr lang="vi-VN" i="1" dirty="0"/>
              <a:t>XML Sitemaps - Free to trial. $19.99 for large sites. </a:t>
            </a:r>
            <a:r>
              <a:rPr lang="vi-VN" i="1" dirty="0">
                <a:hlinkClick r:id="rId2"/>
              </a:rPr>
              <a:t>https://www.xml-sitemaps.com/</a:t>
            </a:r>
            <a:endParaRPr lang="vi-VN" i="1" dirty="0"/>
          </a:p>
          <a:p>
            <a:pPr lvl="1" algn="l"/>
            <a:r>
              <a:rPr lang="vi-VN" dirty="0"/>
              <a:t>XML Sitemap là một công cụ tuyệt vời để tạo một sitemap để gửi cho Google. </a:t>
            </a:r>
          </a:p>
          <a:p>
            <a:pPr lvl="1" algn="l"/>
            <a:r>
              <a:rPr lang="vi-VN" dirty="0"/>
              <a:t>Hữu ích cho các trang web không có chức năng XML Sitemap tích hợp sẵn.</a:t>
            </a:r>
          </a:p>
          <a:p>
            <a:pPr lvl="1" algn="l"/>
            <a:r>
              <a:rPr lang="vi-VN" dirty="0"/>
              <a:t>Tự động định dạng sơ đồ trang để nó có định dạng phù hợp với Google và các công cụ tìm kiếm khác. </a:t>
            </a:r>
          </a:p>
          <a:p>
            <a:pPr lvl="1" algn="l"/>
            <a:r>
              <a:rPr lang="vi-VN" dirty="0"/>
              <a:t>Với XML Sitemap, bạn có thể tạo sơ đồ trang web cho trang web của mình trong vòng vài phút.</a:t>
            </a:r>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12</a:t>
            </a:fld>
            <a:endParaRPr lang="en-US"/>
          </a:p>
        </p:txBody>
      </p:sp>
    </p:spTree>
    <p:extLst>
      <p:ext uri="{BB962C8B-B14F-4D97-AF65-F5344CB8AC3E}">
        <p14:creationId xmlns:p14="http://schemas.microsoft.com/office/powerpoint/2010/main" val="186291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4A-4119-E84E-AE32-53BABDA3D8CF}"/>
              </a:ext>
            </a:extLst>
          </p:cNvPr>
          <p:cNvSpPr>
            <a:spLocks noGrp="1"/>
          </p:cNvSpPr>
          <p:nvPr>
            <p:ph type="title"/>
          </p:nvPr>
        </p:nvSpPr>
        <p:spPr/>
        <p:txBody>
          <a:bodyPr/>
          <a:lstStyle/>
          <a:p>
            <a:r>
              <a:rPr lang="en-VN" dirty="0"/>
              <a:t>3. Công cụ xây dựng liên kết</a:t>
            </a:r>
          </a:p>
        </p:txBody>
      </p:sp>
      <p:sp>
        <p:nvSpPr>
          <p:cNvPr id="3" name="Content Placeholder 2">
            <a:extLst>
              <a:ext uri="{FF2B5EF4-FFF2-40B4-BE49-F238E27FC236}">
                <a16:creationId xmlns:a16="http://schemas.microsoft.com/office/drawing/2014/main" id="{470B7CA8-F522-8C4A-9595-87B8CB537857}"/>
              </a:ext>
            </a:extLst>
          </p:cNvPr>
          <p:cNvSpPr>
            <a:spLocks noGrp="1"/>
          </p:cNvSpPr>
          <p:nvPr>
            <p:ph idx="1"/>
          </p:nvPr>
        </p:nvSpPr>
        <p:spPr/>
        <p:txBody>
          <a:bodyPr>
            <a:normAutofit lnSpcReduction="10000"/>
          </a:bodyPr>
          <a:lstStyle/>
          <a:p>
            <a:r>
              <a:rPr lang="en-US" i="1" dirty="0"/>
              <a:t>Link Clump </a:t>
            </a:r>
            <a:r>
              <a:rPr lang="en-US" i="1" dirty="0">
                <a:hlinkClick r:id="rId2"/>
              </a:rPr>
              <a:t>https://github.com/benblack86/linkclump</a:t>
            </a:r>
            <a:endParaRPr lang="en-US" i="1" dirty="0"/>
          </a:p>
          <a:p>
            <a:pPr lvl="1"/>
            <a:r>
              <a:rPr lang="en-US" dirty="0"/>
              <a:t>Link Clump </a:t>
            </a:r>
            <a:r>
              <a:rPr lang="en-US" dirty="0" err="1"/>
              <a:t>là</a:t>
            </a:r>
            <a:r>
              <a:rPr lang="en-US" dirty="0"/>
              <a:t> </a:t>
            </a:r>
            <a:r>
              <a:rPr lang="en-US" dirty="0" err="1"/>
              <a:t>một</a:t>
            </a:r>
            <a:r>
              <a:rPr lang="en-US" dirty="0"/>
              <a:t> </a:t>
            </a:r>
            <a:r>
              <a:rPr lang="en-US" dirty="0" err="1"/>
              <a:t>tiện</a:t>
            </a:r>
            <a:r>
              <a:rPr lang="en-US" dirty="0"/>
              <a:t> </a:t>
            </a:r>
            <a:r>
              <a:rPr lang="en-US" dirty="0" err="1"/>
              <a:t>ích</a:t>
            </a:r>
            <a:r>
              <a:rPr lang="en-US" dirty="0"/>
              <a:t> </a:t>
            </a:r>
            <a:r>
              <a:rPr lang="en-US" dirty="0" err="1"/>
              <a:t>mở</a:t>
            </a:r>
            <a:r>
              <a:rPr lang="en-US" dirty="0"/>
              <a:t> </a:t>
            </a:r>
            <a:r>
              <a:rPr lang="en-US" dirty="0" err="1"/>
              <a:t>rộng</a:t>
            </a:r>
            <a:r>
              <a:rPr lang="en-US" dirty="0"/>
              <a:t> </a:t>
            </a:r>
            <a:r>
              <a:rPr lang="en-US" dirty="0" err="1"/>
              <a:t>miễn</a:t>
            </a:r>
            <a:r>
              <a:rPr lang="en-US" dirty="0"/>
              <a:t> </a:t>
            </a:r>
            <a:r>
              <a:rPr lang="en-US" dirty="0" err="1"/>
              <a:t>phí</a:t>
            </a:r>
            <a:r>
              <a:rPr lang="en-US" dirty="0"/>
              <a:t> </a:t>
            </a:r>
            <a:r>
              <a:rPr lang="en-US" dirty="0" err="1"/>
              <a:t>của</a:t>
            </a:r>
            <a:r>
              <a:rPr lang="en-US" dirty="0"/>
              <a:t> Chrome </a:t>
            </a:r>
            <a:r>
              <a:rPr lang="en-US" dirty="0" err="1"/>
              <a:t>cho</a:t>
            </a:r>
            <a:r>
              <a:rPr lang="en-US" dirty="0"/>
              <a:t> </a:t>
            </a:r>
            <a:r>
              <a:rPr lang="en-US" dirty="0" err="1"/>
              <a:t>phép</a:t>
            </a:r>
            <a:r>
              <a:rPr lang="en-US" dirty="0"/>
              <a:t> </a:t>
            </a:r>
            <a:r>
              <a:rPr lang="en-US" dirty="0" err="1"/>
              <a:t>bạn</a:t>
            </a:r>
            <a:r>
              <a:rPr lang="en-US" dirty="0"/>
              <a:t> </a:t>
            </a:r>
            <a:r>
              <a:rPr lang="en-US" dirty="0" err="1"/>
              <a:t>đánh</a:t>
            </a:r>
            <a:r>
              <a:rPr lang="en-US" dirty="0"/>
              <a:t> </a:t>
            </a:r>
            <a:r>
              <a:rPr lang="en-US" dirty="0" err="1"/>
              <a:t>dấu</a:t>
            </a:r>
            <a:r>
              <a:rPr lang="en-US" dirty="0"/>
              <a:t> </a:t>
            </a:r>
            <a:r>
              <a:rPr lang="en-US" dirty="0" err="1"/>
              <a:t>và</a:t>
            </a:r>
            <a:r>
              <a:rPr lang="en-US" dirty="0"/>
              <a:t> </a:t>
            </a:r>
            <a:r>
              <a:rPr lang="en-US" dirty="0" err="1"/>
              <a:t>sao</a:t>
            </a:r>
            <a:r>
              <a:rPr lang="en-US" dirty="0"/>
              <a:t> </a:t>
            </a:r>
            <a:r>
              <a:rPr lang="en-US" dirty="0" err="1"/>
              <a:t>chép</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trên</a:t>
            </a:r>
            <a:r>
              <a:rPr lang="en-US" dirty="0"/>
              <a:t> </a:t>
            </a:r>
            <a:r>
              <a:rPr lang="en-US" dirty="0" err="1"/>
              <a:t>trang</a:t>
            </a:r>
            <a:r>
              <a:rPr lang="en-US" dirty="0"/>
              <a:t> </a:t>
            </a:r>
            <a:r>
              <a:rPr lang="en-US" dirty="0" err="1"/>
              <a:t>chỉ</a:t>
            </a:r>
            <a:r>
              <a:rPr lang="en-US" dirty="0"/>
              <a:t> </a:t>
            </a:r>
            <a:r>
              <a:rPr lang="en-US" dirty="0" err="1"/>
              <a:t>bằng</a:t>
            </a:r>
            <a:r>
              <a:rPr lang="en-US" dirty="0"/>
              <a:t> </a:t>
            </a:r>
            <a:r>
              <a:rPr lang="en-US" dirty="0" err="1"/>
              <a:t>một</a:t>
            </a:r>
            <a:r>
              <a:rPr lang="en-US" dirty="0"/>
              <a:t> </a:t>
            </a:r>
            <a:r>
              <a:rPr lang="en-US" dirty="0" err="1"/>
              <a:t>cú</a:t>
            </a:r>
            <a:r>
              <a:rPr lang="en-US" dirty="0"/>
              <a:t> </a:t>
            </a:r>
            <a:r>
              <a:rPr lang="en-US" dirty="0" err="1"/>
              <a:t>nhấp</a:t>
            </a:r>
            <a:r>
              <a:rPr lang="en-US" dirty="0"/>
              <a:t> </a:t>
            </a:r>
            <a:r>
              <a:rPr lang="en-US" dirty="0" err="1"/>
              <a:t>chuột</a:t>
            </a:r>
            <a:r>
              <a:rPr lang="en-US" dirty="0"/>
              <a:t>.</a:t>
            </a:r>
          </a:p>
          <a:p>
            <a:pPr lvl="1"/>
            <a:r>
              <a:rPr lang="en-US" dirty="0" err="1"/>
              <a:t>Hữu</a:t>
            </a:r>
            <a:r>
              <a:rPr lang="en-US" dirty="0"/>
              <a:t> </a:t>
            </a:r>
            <a:r>
              <a:rPr lang="en-US" dirty="0" err="1"/>
              <a:t>dụng</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a:t>
            </a:r>
            <a:r>
              <a:rPr lang="en-US" dirty="0" err="1"/>
              <a:t>của</a:t>
            </a:r>
            <a:r>
              <a:rPr lang="en-US" dirty="0"/>
              <a:t> Google </a:t>
            </a:r>
            <a:r>
              <a:rPr lang="en-US" dirty="0" err="1"/>
              <a:t>vào</a:t>
            </a:r>
            <a:r>
              <a:rPr lang="en-US" dirty="0"/>
              <a:t> </a:t>
            </a:r>
            <a:r>
              <a:rPr lang="en-US" dirty="0" err="1"/>
              <a:t>bảng</a:t>
            </a:r>
            <a:r>
              <a:rPr lang="en-US" dirty="0"/>
              <a:t> </a:t>
            </a:r>
            <a:r>
              <a:rPr lang="en-US" dirty="0" err="1"/>
              <a:t>tính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truy</a:t>
            </a:r>
            <a:r>
              <a:rPr lang="en-US" dirty="0"/>
              <a:t> </a:t>
            </a:r>
            <a:r>
              <a:rPr lang="en-US" dirty="0" err="1"/>
              <a:t>cập</a:t>
            </a:r>
            <a:r>
              <a:rPr lang="en-US" dirty="0"/>
              <a:t> </a:t>
            </a:r>
            <a:r>
              <a:rPr lang="en-US" dirty="0" err="1"/>
              <a:t>từng</a:t>
            </a:r>
            <a:r>
              <a:rPr lang="en-US" dirty="0"/>
              <a:t> </a:t>
            </a:r>
            <a:r>
              <a:rPr lang="en-US" dirty="0" err="1"/>
              <a:t>trang</a:t>
            </a:r>
            <a:r>
              <a:rPr lang="en-US" dirty="0"/>
              <a:t> </a:t>
            </a:r>
            <a:r>
              <a:rPr lang="en-US" dirty="0" err="1"/>
              <a:t>riêng</a:t>
            </a:r>
            <a:r>
              <a:rPr lang="en-US" dirty="0"/>
              <a:t> </a:t>
            </a:r>
            <a:r>
              <a:rPr lang="en-US" dirty="0" err="1"/>
              <a:t>lẻ</a:t>
            </a:r>
            <a:r>
              <a:rPr lang="en-US" dirty="0"/>
              <a:t>.</a:t>
            </a:r>
          </a:p>
          <a:p>
            <a:r>
              <a:rPr lang="vi-VN" i="1" dirty="0"/>
              <a:t>Ahrefs Backlink Checker – Free to try, then $99 per month. </a:t>
            </a:r>
            <a:r>
              <a:rPr lang="vi-VN" i="1" dirty="0">
                <a:hlinkClick r:id="rId3"/>
              </a:rPr>
              <a:t>https://www.ahrefs.com/</a:t>
            </a:r>
            <a:endParaRPr lang="vi-VN" i="1" dirty="0"/>
          </a:p>
          <a:p>
            <a:pPr lvl="1"/>
            <a:r>
              <a:rPr lang="vi-VN" dirty="0"/>
              <a:t>Ahrefs cung cấp một trong những chỉ mục cập nhật nhất về các liên kết trỏ đến các trang web và một công cụ có độ chính xác cao để phân tích các liên kết trỏ đến trang web của bạn — và đến các đối thủ cạnh tranh của bạn. </a:t>
            </a:r>
          </a:p>
          <a:p>
            <a:pPr lvl="1"/>
            <a:r>
              <a:rPr lang="vi-VN" dirty="0"/>
              <a:t>Nó cũng cung cấp dữ liệu cạnh tranh khác như đề xuất từ khóa và số lượng lưu lượng truy cập ước tính. </a:t>
            </a:r>
          </a:p>
          <a:p>
            <a:pPr lvl="1"/>
            <a:r>
              <a:rPr lang="vi-VN" dirty="0"/>
              <a:t>Bạn có thể lén lút sao chép ý tưởng từ khóa từ đối thủ cạnh tranh của mình.</a:t>
            </a:r>
          </a:p>
          <a:p>
            <a:endParaRPr lang="vi-VN" dirty="0"/>
          </a:p>
          <a:p>
            <a:endParaRPr lang="en-US" dirty="0"/>
          </a:p>
          <a:p>
            <a:endParaRPr lang="en-VN" dirty="0"/>
          </a:p>
        </p:txBody>
      </p:sp>
      <p:sp>
        <p:nvSpPr>
          <p:cNvPr id="4" name="Slide Number Placeholder 3">
            <a:extLst>
              <a:ext uri="{FF2B5EF4-FFF2-40B4-BE49-F238E27FC236}">
                <a16:creationId xmlns:a16="http://schemas.microsoft.com/office/drawing/2014/main" id="{B895B7EC-695A-5A40-83BB-067AE39ABA55}"/>
              </a:ext>
            </a:extLst>
          </p:cNvPr>
          <p:cNvSpPr>
            <a:spLocks noGrp="1"/>
          </p:cNvSpPr>
          <p:nvPr>
            <p:ph type="sldNum" sz="quarter" idx="12"/>
          </p:nvPr>
        </p:nvSpPr>
        <p:spPr/>
        <p:txBody>
          <a:bodyPr/>
          <a:lstStyle/>
          <a:p>
            <a:fld id="{5771DB1C-B372-4CFA-B223-ECAC3FCFC319}" type="slidenum">
              <a:rPr lang="en-US" smtClean="0"/>
              <a:t>13</a:t>
            </a:fld>
            <a:endParaRPr lang="en-US"/>
          </a:p>
        </p:txBody>
      </p:sp>
    </p:spTree>
    <p:extLst>
      <p:ext uri="{BB962C8B-B14F-4D97-AF65-F5344CB8AC3E}">
        <p14:creationId xmlns:p14="http://schemas.microsoft.com/office/powerpoint/2010/main" val="42002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4A-4119-E84E-AE32-53BABDA3D8CF}"/>
              </a:ext>
            </a:extLst>
          </p:cNvPr>
          <p:cNvSpPr>
            <a:spLocks noGrp="1"/>
          </p:cNvSpPr>
          <p:nvPr>
            <p:ph type="title"/>
          </p:nvPr>
        </p:nvSpPr>
        <p:spPr/>
        <p:txBody>
          <a:bodyPr/>
          <a:lstStyle/>
          <a:p>
            <a:r>
              <a:rPr lang="en-VN" dirty="0"/>
              <a:t>3. Công cụ xây dựng liên kết</a:t>
            </a:r>
          </a:p>
        </p:txBody>
      </p:sp>
      <p:sp>
        <p:nvSpPr>
          <p:cNvPr id="3" name="Content Placeholder 2">
            <a:extLst>
              <a:ext uri="{FF2B5EF4-FFF2-40B4-BE49-F238E27FC236}">
                <a16:creationId xmlns:a16="http://schemas.microsoft.com/office/drawing/2014/main" id="{470B7CA8-F522-8C4A-9595-87B8CB537857}"/>
              </a:ext>
            </a:extLst>
          </p:cNvPr>
          <p:cNvSpPr>
            <a:spLocks noGrp="1"/>
          </p:cNvSpPr>
          <p:nvPr>
            <p:ph idx="1"/>
          </p:nvPr>
        </p:nvSpPr>
        <p:spPr/>
        <p:txBody>
          <a:bodyPr>
            <a:normAutofit fontScale="92500" lnSpcReduction="10000"/>
          </a:bodyPr>
          <a:lstStyle/>
          <a:p>
            <a:pPr algn="l"/>
            <a:r>
              <a:rPr lang="vi-VN" i="1" dirty="0"/>
              <a:t>Buzzstream - Free trial. $24 per month starter plan available. </a:t>
            </a:r>
            <a:r>
              <a:rPr lang="vi-VN" i="1" dirty="0">
                <a:hlinkClick r:id="rId2"/>
              </a:rPr>
              <a:t>https://www.buzzstream.com/</a:t>
            </a:r>
            <a:endParaRPr lang="vi-VN" i="1" dirty="0"/>
          </a:p>
          <a:p>
            <a:pPr lvl="1" algn="l"/>
            <a:r>
              <a:rPr lang="vi-VN" dirty="0"/>
              <a:t>Buzzstream giúp bạn tìm các cơ hội xây dựng liên kết và tiến hành các chiến dịch tiếp cận liên kết. </a:t>
            </a:r>
          </a:p>
          <a:p>
            <a:pPr lvl="1" algn="l"/>
            <a:r>
              <a:rPr lang="vi-VN" dirty="0"/>
              <a:t>Buzzstream thậm chí sẽ tìm thấy chi tiết liên hệ trên trang web cho bạn.</a:t>
            </a:r>
          </a:p>
          <a:p>
            <a:pPr lvl="1" algn="l"/>
            <a:r>
              <a:rPr lang="vi-VN" dirty="0"/>
              <a:t>Nó là một nền tảng tiếp cận đầu cuối, có nghĩa là nó có thể tìm thấy chi tiết liên hệ, gửi email, theo dõi các mối quan hệ. </a:t>
            </a:r>
          </a:p>
          <a:p>
            <a:pPr lvl="1" algn="l"/>
            <a:r>
              <a:rPr lang="vi-VN" dirty="0"/>
              <a:t>Cần thực hiện một chút thao tác thủ công để chạy các chiến dịch thông qua Buzzstream.</a:t>
            </a:r>
          </a:p>
          <a:p>
            <a:pPr algn="l"/>
            <a:r>
              <a:rPr lang="vi-VN" i="1" dirty="0"/>
              <a:t>Hunter </a:t>
            </a:r>
            <a:r>
              <a:rPr lang="vi-VN" i="1" dirty="0">
                <a:hlinkClick r:id="rId3"/>
              </a:rPr>
              <a:t>https://hunter.io/</a:t>
            </a:r>
            <a:endParaRPr lang="vi-VN" i="1" dirty="0"/>
          </a:p>
          <a:p>
            <a:pPr lvl="1" algn="l"/>
            <a:r>
              <a:rPr lang="vi-VN" dirty="0"/>
              <a:t>Hunter hoàn toàn tập trung vào việc tìm kiếm các chi tiết liên hệ và rất giỏi trong việc này. </a:t>
            </a:r>
          </a:p>
          <a:p>
            <a:pPr lvl="1" algn="l"/>
            <a:r>
              <a:rPr lang="vi-VN" dirty="0"/>
              <a:t>Nó có một plugin Chrome hiển thị cho bạn tất cả các chi tiết liên hệ mà nó có thể tìm thấy cho một trang web cụ thể trong khi duyệt. </a:t>
            </a:r>
          </a:p>
          <a:p>
            <a:pPr lvl="1" algn="l"/>
            <a:r>
              <a:rPr lang="vi-VN" dirty="0"/>
              <a:t>Các gói miễn phí bao gồm tối đa 100 yêu cầu thông tin liên hệ, để biết thêm yêu cầu liên hệ, các gói bắt đầu từ $ 49 mỗi tháng.</a:t>
            </a:r>
          </a:p>
        </p:txBody>
      </p:sp>
      <p:sp>
        <p:nvSpPr>
          <p:cNvPr id="4" name="Slide Number Placeholder 3">
            <a:extLst>
              <a:ext uri="{FF2B5EF4-FFF2-40B4-BE49-F238E27FC236}">
                <a16:creationId xmlns:a16="http://schemas.microsoft.com/office/drawing/2014/main" id="{B895B7EC-695A-5A40-83BB-067AE39ABA55}"/>
              </a:ext>
            </a:extLst>
          </p:cNvPr>
          <p:cNvSpPr>
            <a:spLocks noGrp="1"/>
          </p:cNvSpPr>
          <p:nvPr>
            <p:ph type="sldNum" sz="quarter" idx="12"/>
          </p:nvPr>
        </p:nvSpPr>
        <p:spPr/>
        <p:txBody>
          <a:bodyPr/>
          <a:lstStyle/>
          <a:p>
            <a:fld id="{5771DB1C-B372-4CFA-B223-ECAC3FCFC319}" type="slidenum">
              <a:rPr lang="en-US" smtClean="0"/>
              <a:t>14</a:t>
            </a:fld>
            <a:endParaRPr lang="en-US"/>
          </a:p>
        </p:txBody>
      </p:sp>
    </p:spTree>
    <p:extLst>
      <p:ext uri="{BB962C8B-B14F-4D97-AF65-F5344CB8AC3E}">
        <p14:creationId xmlns:p14="http://schemas.microsoft.com/office/powerpoint/2010/main" val="167741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4A-4119-E84E-AE32-53BABDA3D8CF}"/>
              </a:ext>
            </a:extLst>
          </p:cNvPr>
          <p:cNvSpPr>
            <a:spLocks noGrp="1"/>
          </p:cNvSpPr>
          <p:nvPr>
            <p:ph type="title"/>
          </p:nvPr>
        </p:nvSpPr>
        <p:spPr/>
        <p:txBody>
          <a:bodyPr/>
          <a:lstStyle/>
          <a:p>
            <a:r>
              <a:rPr lang="en-VN" dirty="0"/>
              <a:t>3. Công cụ xây dựng liên kết</a:t>
            </a:r>
          </a:p>
        </p:txBody>
      </p:sp>
      <p:sp>
        <p:nvSpPr>
          <p:cNvPr id="3" name="Content Placeholder 2">
            <a:extLst>
              <a:ext uri="{FF2B5EF4-FFF2-40B4-BE49-F238E27FC236}">
                <a16:creationId xmlns:a16="http://schemas.microsoft.com/office/drawing/2014/main" id="{470B7CA8-F522-8C4A-9595-87B8CB537857}"/>
              </a:ext>
            </a:extLst>
          </p:cNvPr>
          <p:cNvSpPr>
            <a:spLocks noGrp="1"/>
          </p:cNvSpPr>
          <p:nvPr>
            <p:ph idx="1"/>
          </p:nvPr>
        </p:nvSpPr>
        <p:spPr/>
        <p:txBody>
          <a:bodyPr>
            <a:normAutofit lnSpcReduction="10000"/>
          </a:bodyPr>
          <a:lstStyle/>
          <a:p>
            <a:pPr algn="l"/>
            <a:r>
              <a:rPr lang="vi-VN" i="1" dirty="0"/>
              <a:t>Mailshake </a:t>
            </a:r>
            <a:r>
              <a:rPr lang="vi-VN" i="1" dirty="0">
                <a:hlinkClick r:id="rId2"/>
              </a:rPr>
              <a:t>https://mailshake.com</a:t>
            </a:r>
            <a:endParaRPr lang="vi-VN" i="1" dirty="0"/>
          </a:p>
          <a:p>
            <a:pPr lvl="1" algn="l"/>
            <a:r>
              <a:rPr lang="vi-VN" dirty="0"/>
              <a:t>Bạn cần phải tự mình cung cấp thông tin liên hệ. </a:t>
            </a:r>
          </a:p>
          <a:p>
            <a:pPr lvl="1" algn="l"/>
            <a:r>
              <a:rPr lang="vi-VN" dirty="0"/>
              <a:t>Nó có hiệu quả trong việc gửi các chiến dịch email được cá nhân hóa và bạn có thể nhập tất cả thông tin cá nhân hóa bao gồm tên, địa chỉ và tin nhắn cá nhân qua tệp csv. </a:t>
            </a:r>
          </a:p>
          <a:p>
            <a:pPr lvl="1" algn="l"/>
            <a:r>
              <a:rPr lang="vi-VN" dirty="0"/>
              <a:t>Bao gồm theo dõi tự động, thư viện mẫu email, v.v. </a:t>
            </a:r>
          </a:p>
          <a:p>
            <a:pPr lvl="1" algn="l"/>
            <a:r>
              <a:rPr lang="vi-VN" dirty="0"/>
              <a:t>Các gói bắt đầu từ $ 39 mỗi tháng.</a:t>
            </a:r>
          </a:p>
          <a:p>
            <a:pPr algn="l"/>
            <a:r>
              <a:rPr lang="vi-VN" i="1" dirty="0"/>
              <a:t>Ninja Outreach </a:t>
            </a:r>
            <a:r>
              <a:rPr lang="vi-VN" i="1" dirty="0">
                <a:hlinkClick r:id="rId3"/>
              </a:rPr>
              <a:t>https://ninjaoutreach.com/</a:t>
            </a:r>
            <a:endParaRPr lang="vi-VN" i="1" dirty="0"/>
          </a:p>
          <a:p>
            <a:pPr lvl="1" algn="l"/>
            <a:r>
              <a:rPr lang="vi-VN" dirty="0"/>
              <a:t>Ninja Outreach là một nền tảng tiếp cận đầu cuối khác, bao gồm tìm kiếm chi tiết liên hệ, gửi email, cá nhân hóa, theo dõi tự động. </a:t>
            </a:r>
          </a:p>
          <a:p>
            <a:pPr lvl="1" algn="l"/>
            <a:r>
              <a:rPr lang="vi-VN" dirty="0"/>
              <a:t>Phần lớn các blogger trên nền tảng này yêu cầu bạn trả tiền để đóng góp cho trang web của họ.</a:t>
            </a:r>
          </a:p>
          <a:p>
            <a:pPr lvl="1" algn="l"/>
            <a:r>
              <a:rPr lang="vi-VN" dirty="0"/>
              <a:t>Giá bắt đầu từ $ 120 mỗi tháng.</a:t>
            </a:r>
          </a:p>
        </p:txBody>
      </p:sp>
      <p:sp>
        <p:nvSpPr>
          <p:cNvPr id="4" name="Slide Number Placeholder 3">
            <a:extLst>
              <a:ext uri="{FF2B5EF4-FFF2-40B4-BE49-F238E27FC236}">
                <a16:creationId xmlns:a16="http://schemas.microsoft.com/office/drawing/2014/main" id="{B895B7EC-695A-5A40-83BB-067AE39ABA55}"/>
              </a:ext>
            </a:extLst>
          </p:cNvPr>
          <p:cNvSpPr>
            <a:spLocks noGrp="1"/>
          </p:cNvSpPr>
          <p:nvPr>
            <p:ph type="sldNum" sz="quarter" idx="12"/>
          </p:nvPr>
        </p:nvSpPr>
        <p:spPr/>
        <p:txBody>
          <a:bodyPr/>
          <a:lstStyle/>
          <a:p>
            <a:fld id="{5771DB1C-B372-4CFA-B223-ECAC3FCFC319}" type="slidenum">
              <a:rPr lang="en-US" smtClean="0"/>
              <a:t>15</a:t>
            </a:fld>
            <a:endParaRPr lang="en-US"/>
          </a:p>
        </p:txBody>
      </p:sp>
    </p:spTree>
    <p:extLst>
      <p:ext uri="{BB962C8B-B14F-4D97-AF65-F5344CB8AC3E}">
        <p14:creationId xmlns:p14="http://schemas.microsoft.com/office/powerpoint/2010/main" val="24670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4A-4119-E84E-AE32-53BABDA3D8CF}"/>
              </a:ext>
            </a:extLst>
          </p:cNvPr>
          <p:cNvSpPr>
            <a:spLocks noGrp="1"/>
          </p:cNvSpPr>
          <p:nvPr>
            <p:ph type="title"/>
          </p:nvPr>
        </p:nvSpPr>
        <p:spPr/>
        <p:txBody>
          <a:bodyPr/>
          <a:lstStyle/>
          <a:p>
            <a:r>
              <a:rPr lang="en-VN" dirty="0"/>
              <a:t>3. Công cụ xây dựng liên kết</a:t>
            </a:r>
          </a:p>
        </p:txBody>
      </p:sp>
      <p:sp>
        <p:nvSpPr>
          <p:cNvPr id="3" name="Content Placeholder 2">
            <a:extLst>
              <a:ext uri="{FF2B5EF4-FFF2-40B4-BE49-F238E27FC236}">
                <a16:creationId xmlns:a16="http://schemas.microsoft.com/office/drawing/2014/main" id="{470B7CA8-F522-8C4A-9595-87B8CB537857}"/>
              </a:ext>
            </a:extLst>
          </p:cNvPr>
          <p:cNvSpPr>
            <a:spLocks noGrp="1"/>
          </p:cNvSpPr>
          <p:nvPr>
            <p:ph idx="1"/>
          </p:nvPr>
        </p:nvSpPr>
        <p:spPr/>
        <p:txBody>
          <a:bodyPr>
            <a:normAutofit/>
          </a:bodyPr>
          <a:lstStyle/>
          <a:p>
            <a:pPr algn="l"/>
            <a:r>
              <a:rPr lang="vi-VN" i="1" dirty="0"/>
              <a:t>Pitchbox </a:t>
            </a:r>
            <a:r>
              <a:rPr lang="vi-VN" i="1" dirty="0">
                <a:hlinkClick r:id="rId2"/>
              </a:rPr>
              <a:t>https://pitchbox.com/</a:t>
            </a:r>
            <a:endParaRPr lang="vi-VN" i="1" dirty="0"/>
          </a:p>
          <a:p>
            <a:pPr lvl="1" algn="l"/>
            <a:r>
              <a:rPr lang="vi-VN" dirty="0"/>
              <a:t>Pitchbox là một nền tảng tiếp cận ở cấp độ doanh nghiệp, bao gồm tìm kiếm chi tiết liên hệ, email được cá nhân hóa, theo dõi tự động, báo cáo chi tiết, v.v. </a:t>
            </a:r>
          </a:p>
          <a:p>
            <a:pPr lvl="1" algn="l"/>
            <a:r>
              <a:rPr lang="vi-VN" dirty="0"/>
              <a:t>Pitchbox phù hợp hơn cho các nhóm hoặc chiến dịch lớn, các đại lý SEO và các chuyên gia SEO. </a:t>
            </a:r>
          </a:p>
          <a:p>
            <a:pPr algn="l"/>
            <a:r>
              <a:rPr lang="vi-VN" i="1" dirty="0"/>
              <a:t>Moz - Link Explorer - Free for limited access. $99 per month for pro users. </a:t>
            </a:r>
            <a:r>
              <a:rPr lang="vi-VN" i="1" dirty="0">
                <a:hlinkClick r:id="rId3"/>
              </a:rPr>
              <a:t>https://moz.com/link-explorer</a:t>
            </a:r>
            <a:endParaRPr lang="vi-VN" i="1" dirty="0"/>
          </a:p>
          <a:p>
            <a:pPr lvl="1" algn="l"/>
            <a:r>
              <a:rPr lang="vi-VN" dirty="0"/>
              <a:t>Link Explorer là cần thiết để hiểu các liên kết trỏ đến trang web của bạn và các trang web của đối thủ cạnh tranh. </a:t>
            </a:r>
          </a:p>
          <a:p>
            <a:pPr lvl="1" algn="l"/>
            <a:r>
              <a:rPr lang="vi-VN" dirty="0"/>
              <a:t>Các thủ thuật nhỏ dễ hiểu với Link Explorer bao gồm xuất các liên kết ngược của đối thủ cạnh tranh và xem qua các liên kết này để tìm cơ hội xây dựng liên kết đến trang web của bạn.</a:t>
            </a:r>
          </a:p>
        </p:txBody>
      </p:sp>
      <p:sp>
        <p:nvSpPr>
          <p:cNvPr id="4" name="Slide Number Placeholder 3">
            <a:extLst>
              <a:ext uri="{FF2B5EF4-FFF2-40B4-BE49-F238E27FC236}">
                <a16:creationId xmlns:a16="http://schemas.microsoft.com/office/drawing/2014/main" id="{B895B7EC-695A-5A40-83BB-067AE39ABA55}"/>
              </a:ext>
            </a:extLst>
          </p:cNvPr>
          <p:cNvSpPr>
            <a:spLocks noGrp="1"/>
          </p:cNvSpPr>
          <p:nvPr>
            <p:ph type="sldNum" sz="quarter" idx="12"/>
          </p:nvPr>
        </p:nvSpPr>
        <p:spPr/>
        <p:txBody>
          <a:bodyPr/>
          <a:lstStyle/>
          <a:p>
            <a:fld id="{5771DB1C-B372-4CFA-B223-ECAC3FCFC319}" type="slidenum">
              <a:rPr lang="en-US" smtClean="0"/>
              <a:t>16</a:t>
            </a:fld>
            <a:endParaRPr lang="en-US"/>
          </a:p>
        </p:txBody>
      </p:sp>
    </p:spTree>
    <p:extLst>
      <p:ext uri="{BB962C8B-B14F-4D97-AF65-F5344CB8AC3E}">
        <p14:creationId xmlns:p14="http://schemas.microsoft.com/office/powerpoint/2010/main" val="396891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B2C4-088A-0244-AD73-FB869EF52479}"/>
              </a:ext>
            </a:extLst>
          </p:cNvPr>
          <p:cNvSpPr>
            <a:spLocks noGrp="1"/>
          </p:cNvSpPr>
          <p:nvPr>
            <p:ph type="title"/>
          </p:nvPr>
        </p:nvSpPr>
        <p:spPr/>
        <p:txBody>
          <a:bodyPr/>
          <a:lstStyle/>
          <a:p>
            <a:r>
              <a:rPr lang="en-VN" dirty="0"/>
              <a:t>4. Công cụ phân tích</a:t>
            </a:r>
          </a:p>
        </p:txBody>
      </p:sp>
      <p:sp>
        <p:nvSpPr>
          <p:cNvPr id="3" name="Content Placeholder 2">
            <a:extLst>
              <a:ext uri="{FF2B5EF4-FFF2-40B4-BE49-F238E27FC236}">
                <a16:creationId xmlns:a16="http://schemas.microsoft.com/office/drawing/2014/main" id="{4738DBAC-40BA-D44E-9CE4-08F20E5EC5B7}"/>
              </a:ext>
            </a:extLst>
          </p:cNvPr>
          <p:cNvSpPr>
            <a:spLocks noGrp="1"/>
          </p:cNvSpPr>
          <p:nvPr>
            <p:ph idx="1"/>
          </p:nvPr>
        </p:nvSpPr>
        <p:spPr/>
        <p:txBody>
          <a:bodyPr>
            <a:normAutofit lnSpcReduction="10000"/>
          </a:bodyPr>
          <a:lstStyle/>
          <a:p>
            <a:pPr algn="l"/>
            <a:r>
              <a:rPr lang="vi-VN" i="1" dirty="0"/>
              <a:t>Google Analytics </a:t>
            </a:r>
            <a:r>
              <a:rPr lang="vi-VN" i="1" dirty="0">
                <a:hlinkClick r:id="rId3"/>
              </a:rPr>
              <a:t>https://analytics.google.com/analytics/web/</a:t>
            </a:r>
            <a:endParaRPr lang="vi-VN" i="1" dirty="0"/>
          </a:p>
          <a:p>
            <a:pPr lvl="1" algn="l"/>
            <a:r>
              <a:rPr lang="vi-VN" dirty="0"/>
              <a:t>Google Analytics là công ty dẫn đầu thị trường về phân tích trang web và phần tốt nhất là nó miễn phí. </a:t>
            </a:r>
          </a:p>
          <a:p>
            <a:pPr lvl="1" algn="l"/>
            <a:r>
              <a:rPr lang="vi-VN" dirty="0"/>
              <a:t>Nó cho phép bạn theo dõi khách truy cập trên trang web của mình, họ đến từ đâu, họ đã chi bao nhiêu tiền nếu bạn đang điều hành một cửa hàng trực tuyến và thậm chí bạn có thể theo dõi các yêu cầu trực tuyến nếu bạn đang điều hành một doanh nghiệp địa phương. </a:t>
            </a:r>
          </a:p>
          <a:p>
            <a:pPr lvl="1" algn="l"/>
            <a:r>
              <a:rPr lang="vi-VN" dirty="0"/>
              <a:t>Nó là một công cụ cần thiết cho mọi trang web.</a:t>
            </a:r>
          </a:p>
          <a:p>
            <a:pPr algn="l"/>
            <a:r>
              <a:rPr lang="vi-VN" i="1" dirty="0"/>
              <a:t>Call Rail </a:t>
            </a:r>
            <a:r>
              <a:rPr lang="vi-VN" i="1" dirty="0">
                <a:hlinkClick r:id="rId4"/>
              </a:rPr>
              <a:t>https://www.callrail.com/</a:t>
            </a:r>
            <a:endParaRPr lang="vi-VN" i="1" dirty="0"/>
          </a:p>
          <a:p>
            <a:pPr lvl="1" algn="l"/>
            <a:r>
              <a:rPr lang="vi-VN" dirty="0"/>
              <a:t>Call Rail phổ biến vì dễ sử dụng, hỗ trợ quốc tế, tích hợp với Google Analytics, Google Ads, WordPress, Salesforce và tính linh hoạt. </a:t>
            </a:r>
          </a:p>
          <a:p>
            <a:pPr lvl="1" algn="l"/>
            <a:r>
              <a:rPr lang="vi-VN" dirty="0"/>
              <a:t>Nó cũng bao gồm các tính năng thú vị như nhắn tin văn bản, định tuyến địa lý, thư thoại. Các gói bắt đầu từ $ 45 mỗi tháng.</a:t>
            </a:r>
          </a:p>
        </p:txBody>
      </p:sp>
      <p:sp>
        <p:nvSpPr>
          <p:cNvPr id="4" name="Slide Number Placeholder 3">
            <a:extLst>
              <a:ext uri="{FF2B5EF4-FFF2-40B4-BE49-F238E27FC236}">
                <a16:creationId xmlns:a16="http://schemas.microsoft.com/office/drawing/2014/main" id="{99E0E4E5-A686-064F-849F-08B9B46DB51C}"/>
              </a:ext>
            </a:extLst>
          </p:cNvPr>
          <p:cNvSpPr>
            <a:spLocks noGrp="1"/>
          </p:cNvSpPr>
          <p:nvPr>
            <p:ph type="sldNum" sz="quarter" idx="12"/>
          </p:nvPr>
        </p:nvSpPr>
        <p:spPr/>
        <p:txBody>
          <a:bodyPr/>
          <a:lstStyle/>
          <a:p>
            <a:fld id="{5771DB1C-B372-4CFA-B223-ECAC3FCFC319}" type="slidenum">
              <a:rPr lang="en-US" smtClean="0"/>
              <a:t>17</a:t>
            </a:fld>
            <a:endParaRPr lang="en-US"/>
          </a:p>
        </p:txBody>
      </p:sp>
    </p:spTree>
    <p:extLst>
      <p:ext uri="{BB962C8B-B14F-4D97-AF65-F5344CB8AC3E}">
        <p14:creationId xmlns:p14="http://schemas.microsoft.com/office/powerpoint/2010/main" val="277431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B2C4-088A-0244-AD73-FB869EF52479}"/>
              </a:ext>
            </a:extLst>
          </p:cNvPr>
          <p:cNvSpPr>
            <a:spLocks noGrp="1"/>
          </p:cNvSpPr>
          <p:nvPr>
            <p:ph type="title"/>
          </p:nvPr>
        </p:nvSpPr>
        <p:spPr/>
        <p:txBody>
          <a:bodyPr/>
          <a:lstStyle/>
          <a:p>
            <a:r>
              <a:rPr lang="en-VN" dirty="0"/>
              <a:t>4. Công cụ phân tích</a:t>
            </a:r>
          </a:p>
        </p:txBody>
      </p:sp>
      <p:sp>
        <p:nvSpPr>
          <p:cNvPr id="3" name="Content Placeholder 2">
            <a:extLst>
              <a:ext uri="{FF2B5EF4-FFF2-40B4-BE49-F238E27FC236}">
                <a16:creationId xmlns:a16="http://schemas.microsoft.com/office/drawing/2014/main" id="{4738DBAC-40BA-D44E-9CE4-08F20E5EC5B7}"/>
              </a:ext>
            </a:extLst>
          </p:cNvPr>
          <p:cNvSpPr>
            <a:spLocks noGrp="1"/>
          </p:cNvSpPr>
          <p:nvPr>
            <p:ph idx="1"/>
          </p:nvPr>
        </p:nvSpPr>
        <p:spPr/>
        <p:txBody>
          <a:bodyPr>
            <a:normAutofit/>
          </a:bodyPr>
          <a:lstStyle/>
          <a:p>
            <a:pPr algn="l"/>
            <a:r>
              <a:rPr lang="vi-VN" i="1" dirty="0"/>
              <a:t>Call Tracking Metrics </a:t>
            </a:r>
            <a:r>
              <a:rPr lang="vi-VN" i="1" dirty="0">
                <a:hlinkClick r:id="rId3"/>
              </a:rPr>
              <a:t>https://www.calltrackingmetrics.com/</a:t>
            </a:r>
            <a:endParaRPr lang="vi-VN" i="1" dirty="0"/>
          </a:p>
          <a:p>
            <a:pPr lvl="1" algn="l"/>
            <a:r>
              <a:rPr lang="vi-VN" dirty="0"/>
              <a:t>Call Tracking Metrics là một nền tảng phổ biến khác, cũng cung cấp hỗ trợ quốc tế, tích hợp Google Analytics, Google Ads, WordPress và các tính năng tổng thể, tương tự như Call Rail. </a:t>
            </a:r>
          </a:p>
          <a:p>
            <a:pPr lvl="1" algn="l"/>
            <a:r>
              <a:rPr lang="vi-VN" dirty="0"/>
              <a:t>Một số báo cáo của người dùng trực tuyến đề cập đến việc thích Call Rail vì tính đơn giản và linh hoạt của nó, đồng thời nhận thấy Call Tracking Metrics hơi khó điều hướng, nhưng cuối cùng, tốt nhất là nên dùng thử cả hai nền tảng ban đầu và xem những gì phù hợp nhất cho doanh nghiệp của bạn. </a:t>
            </a:r>
          </a:p>
          <a:p>
            <a:pPr lvl="1" algn="l"/>
            <a:r>
              <a:rPr lang="vi-VN" dirty="0"/>
              <a:t>Các gói bắt đầu từ $ 39 mỗi tháng.</a:t>
            </a:r>
          </a:p>
        </p:txBody>
      </p:sp>
      <p:sp>
        <p:nvSpPr>
          <p:cNvPr id="4" name="Slide Number Placeholder 3">
            <a:extLst>
              <a:ext uri="{FF2B5EF4-FFF2-40B4-BE49-F238E27FC236}">
                <a16:creationId xmlns:a16="http://schemas.microsoft.com/office/drawing/2014/main" id="{99E0E4E5-A686-064F-849F-08B9B46DB51C}"/>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184279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B2C4-088A-0244-AD73-FB869EF52479}"/>
              </a:ext>
            </a:extLst>
          </p:cNvPr>
          <p:cNvSpPr>
            <a:spLocks noGrp="1"/>
          </p:cNvSpPr>
          <p:nvPr>
            <p:ph type="title"/>
          </p:nvPr>
        </p:nvSpPr>
        <p:spPr/>
        <p:txBody>
          <a:bodyPr/>
          <a:lstStyle/>
          <a:p>
            <a:r>
              <a:rPr lang="en-VN" dirty="0"/>
              <a:t>4. Công cụ phân tích</a:t>
            </a:r>
          </a:p>
        </p:txBody>
      </p:sp>
      <p:sp>
        <p:nvSpPr>
          <p:cNvPr id="3" name="Content Placeholder 2">
            <a:extLst>
              <a:ext uri="{FF2B5EF4-FFF2-40B4-BE49-F238E27FC236}">
                <a16:creationId xmlns:a16="http://schemas.microsoft.com/office/drawing/2014/main" id="{4738DBAC-40BA-D44E-9CE4-08F20E5EC5B7}"/>
              </a:ext>
            </a:extLst>
          </p:cNvPr>
          <p:cNvSpPr>
            <a:spLocks noGrp="1"/>
          </p:cNvSpPr>
          <p:nvPr>
            <p:ph idx="1"/>
          </p:nvPr>
        </p:nvSpPr>
        <p:spPr/>
        <p:txBody>
          <a:bodyPr>
            <a:normAutofit/>
          </a:bodyPr>
          <a:lstStyle/>
          <a:p>
            <a:pPr algn="l"/>
            <a:r>
              <a:rPr lang="vi-VN" i="1" dirty="0"/>
              <a:t>Crazy Egg - Free to start. Plants start at $24 per month. </a:t>
            </a:r>
            <a:r>
              <a:rPr lang="vi-VN" i="1" dirty="0">
                <a:hlinkClick r:id="rId3"/>
              </a:rPr>
              <a:t>https://www.crazyegg.com/</a:t>
            </a:r>
            <a:endParaRPr lang="vi-VN" i="1" dirty="0"/>
          </a:p>
          <a:p>
            <a:pPr lvl="1" algn="l"/>
            <a:r>
              <a:rPr lang="vi-VN" dirty="0"/>
              <a:t>Nếu bạn muốn có dấu hiệu trực quan về cách khách truy cập hành vi trên trang web của bạn khi họ đến, Crazy Egg là một công cụ tuyệt vời. </a:t>
            </a:r>
          </a:p>
          <a:p>
            <a:pPr lvl="1" algn="l"/>
            <a:r>
              <a:rPr lang="vi-VN" dirty="0"/>
              <a:t>Với Crazy Egg, bạn có thể nhận được bản đồ nhiệt về nơi khách truy cập nhấp vào trang. </a:t>
            </a:r>
          </a:p>
          <a:p>
            <a:pPr lvl="1" algn="l"/>
            <a:r>
              <a:rPr lang="vi-VN" dirty="0"/>
              <a:t>Bạn cũng có thể xem bản đồ nhiệt về khoảng cách mà khách truy cập cuộn xuống trang.</a:t>
            </a:r>
          </a:p>
          <a:p>
            <a:pPr algn="l"/>
            <a:r>
              <a:rPr lang="vi-VN" i="1" dirty="0"/>
              <a:t>Google Data Studio </a:t>
            </a:r>
            <a:r>
              <a:rPr lang="vi-VN" i="1" dirty="0">
                <a:hlinkClick r:id="rId4"/>
              </a:rPr>
              <a:t>https://datastudio.google.com/overview</a:t>
            </a:r>
            <a:endParaRPr lang="vi-VN" i="1" dirty="0"/>
          </a:p>
          <a:p>
            <a:pPr lvl="1" algn="l"/>
            <a:r>
              <a:rPr lang="vi-VN" dirty="0"/>
              <a:t>Google Data Studio sẽ tạo các báo cáo trực quan để bạn có thể theo dõi hầu hết mọi thứ — cuộc gọi, chiến dịch quảng cáo trên các nền tảng khác nhau, xếp hạng tìm kiếm, khách hàng tiềm năng của Salesforce, hệ thống sổ sách kế toán của bạn.</a:t>
            </a:r>
          </a:p>
          <a:p>
            <a:pPr lvl="1" algn="l"/>
            <a:r>
              <a:rPr lang="vi-VN" dirty="0"/>
              <a:t>Phần tốt nhất là, nó miễn phí.</a:t>
            </a:r>
          </a:p>
        </p:txBody>
      </p:sp>
      <p:sp>
        <p:nvSpPr>
          <p:cNvPr id="4" name="Slide Number Placeholder 3">
            <a:extLst>
              <a:ext uri="{FF2B5EF4-FFF2-40B4-BE49-F238E27FC236}">
                <a16:creationId xmlns:a16="http://schemas.microsoft.com/office/drawing/2014/main" id="{99E0E4E5-A686-064F-849F-08B9B46DB51C}"/>
              </a:ext>
            </a:extLst>
          </p:cNvPr>
          <p:cNvSpPr>
            <a:spLocks noGrp="1"/>
          </p:cNvSpPr>
          <p:nvPr>
            <p:ph type="sldNum" sz="quarter" idx="12"/>
          </p:nvPr>
        </p:nvSpPr>
        <p:spPr/>
        <p:txBody>
          <a:bodyPr/>
          <a:lstStyle/>
          <a:p>
            <a:fld id="{5771DB1C-B372-4CFA-B223-ECAC3FCFC319}" type="slidenum">
              <a:rPr lang="en-US" smtClean="0"/>
              <a:t>19</a:t>
            </a:fld>
            <a:endParaRPr lang="en-US"/>
          </a:p>
        </p:txBody>
      </p:sp>
    </p:spTree>
    <p:extLst>
      <p:ext uri="{BB962C8B-B14F-4D97-AF65-F5344CB8AC3E}">
        <p14:creationId xmlns:p14="http://schemas.microsoft.com/office/powerpoint/2010/main" val="224275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10: </a:t>
            </a:r>
            <a:br>
              <a:rPr lang="en-US" sz="5400" dirty="0"/>
            </a:br>
            <a:r>
              <a:rPr lang="en-US" sz="5400" dirty="0"/>
              <a:t>CÁC CÔNG CỤ HỖ TRỢ SEO</a:t>
            </a:r>
            <a:endParaRPr lang="en-US" sz="5400" i="1" dirty="0"/>
          </a:p>
        </p:txBody>
      </p:sp>
      <p:sp>
        <p:nvSpPr>
          <p:cNvPr id="3" name="Subtitle 2"/>
          <p:cNvSpPr>
            <a:spLocks noGrp="1"/>
          </p:cNvSpPr>
          <p:nvPr>
            <p:ph type="subTitle" idx="1"/>
          </p:nvPr>
        </p:nvSpPr>
        <p:spPr/>
        <p:txBody>
          <a:bodyPr/>
          <a:lstStyle/>
          <a:p>
            <a:r>
              <a:rPr lang="en-US" cap="none" dirty="0" err="1"/>
              <a:t>Biên</a:t>
            </a:r>
            <a:r>
              <a:rPr lang="en-US" cap="none" dirty="0"/>
              <a:t> </a:t>
            </a:r>
            <a:r>
              <a:rPr lang="en-US" cap="none" dirty="0" err="1"/>
              <a:t>soạn</a:t>
            </a:r>
            <a:r>
              <a:rPr lang="en-US" cap="none" dirty="0"/>
              <a:t>: </a:t>
            </a:r>
            <a:r>
              <a:rPr lang="en-US" cap="none" dirty="0" err="1"/>
              <a:t>ThS</a:t>
            </a:r>
            <a:r>
              <a:rPr lang="en-US" cap="none" dirty="0"/>
              <a:t>. </a:t>
            </a:r>
            <a:r>
              <a:rPr lang="en-US" cap="none" dirty="0" err="1"/>
              <a:t>Võ</a:t>
            </a:r>
            <a:r>
              <a:rPr lang="en-US" cap="none" dirty="0"/>
              <a:t> </a:t>
            </a:r>
            <a:r>
              <a:rPr lang="en-US" cap="none" dirty="0" err="1"/>
              <a:t>Tấn</a:t>
            </a:r>
            <a:r>
              <a:rPr lang="en-US" cap="none" dirty="0"/>
              <a:t> Khoa</a:t>
            </a:r>
          </a:p>
        </p:txBody>
      </p:sp>
    </p:spTree>
    <p:extLst>
      <p:ext uri="{BB962C8B-B14F-4D97-AF65-F5344CB8AC3E}">
        <p14:creationId xmlns:p14="http://schemas.microsoft.com/office/powerpoint/2010/main" val="29901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20</a:t>
            </a:fld>
            <a:endParaRPr lang="en-US"/>
          </a:p>
        </p:txBody>
      </p:sp>
      <p:pic>
        <p:nvPicPr>
          <p:cNvPr id="5" name="Picture 4">
            <a:extLst>
              <a:ext uri="{FF2B5EF4-FFF2-40B4-BE49-F238E27FC236}">
                <a16:creationId xmlns:a16="http://schemas.microsoft.com/office/drawing/2014/main" id="{2BFB0832-63F0-A949-A567-F2D4AB14FB8A}"/>
              </a:ext>
            </a:extLst>
          </p:cNvPr>
          <p:cNvPicPr>
            <a:picLocks noChangeAspect="1"/>
          </p:cNvPicPr>
          <p:nvPr/>
        </p:nvPicPr>
        <p:blipFill>
          <a:blip r:embed="rId2"/>
          <a:stretch>
            <a:fillRect/>
          </a:stretch>
        </p:blipFill>
        <p:spPr>
          <a:xfrm>
            <a:off x="2097811" y="1600809"/>
            <a:ext cx="7996378" cy="4426566"/>
          </a:xfrm>
          <a:prstGeom prst="rect">
            <a:avLst/>
          </a:prstGeom>
        </p:spPr>
      </p:pic>
    </p:spTree>
    <p:extLst>
      <p:ext uri="{BB962C8B-B14F-4D97-AF65-F5344CB8AC3E}">
        <p14:creationId xmlns:p14="http://schemas.microsoft.com/office/powerpoint/2010/main" val="37931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B6F-93F6-8B41-9B38-1C416CE8C102}"/>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F9EE918E-2BA6-8C40-9B47-2718A3172DBC}"/>
              </a:ext>
            </a:extLst>
          </p:cNvPr>
          <p:cNvSpPr>
            <a:spLocks noGrp="1"/>
          </p:cNvSpPr>
          <p:nvPr>
            <p:ph idx="1"/>
          </p:nvPr>
        </p:nvSpPr>
        <p:spPr/>
        <p:txBody>
          <a:bodyPr/>
          <a:lstStyle/>
          <a:p>
            <a:pPr marL="0" indent="0" algn="l">
              <a:buNone/>
            </a:pPr>
            <a:r>
              <a:rPr lang="en-VN" dirty="0"/>
              <a:t>1. </a:t>
            </a:r>
            <a:r>
              <a:rPr lang="vi-VN" dirty="0"/>
              <a:t>Review các công cụ được đề cập trong bài học, cách sử dụng, và áp dụng vào cho dự án SEO của mình.</a:t>
            </a:r>
          </a:p>
          <a:p>
            <a:pPr marL="0" indent="0" algn="l">
              <a:buNone/>
            </a:pPr>
            <a:r>
              <a:rPr lang="en-US" dirty="0"/>
              <a:t>2. </a:t>
            </a:r>
            <a:r>
              <a:rPr lang="en-US" dirty="0" err="1"/>
              <a:t>Tổng</a:t>
            </a:r>
            <a:r>
              <a:rPr lang="en-US" dirty="0"/>
              <a:t> </a:t>
            </a:r>
            <a:r>
              <a:rPr lang="en-US" dirty="0" err="1"/>
              <a:t>hợp</a:t>
            </a:r>
            <a:r>
              <a:rPr lang="en-US" dirty="0"/>
              <a:t> </a:t>
            </a:r>
            <a:r>
              <a:rPr lang="en-US" dirty="0" err="1"/>
              <a:t>lại</a:t>
            </a:r>
            <a:r>
              <a:rPr lang="en-US" dirty="0"/>
              <a:t> </a:t>
            </a:r>
            <a:r>
              <a:rPr lang="en-US" dirty="0" err="1"/>
              <a:t>các</a:t>
            </a:r>
            <a:r>
              <a:rPr lang="en-US" dirty="0"/>
              <a:t> </a:t>
            </a:r>
            <a:r>
              <a:rPr lang="en-US" dirty="0" err="1"/>
              <a:t>chiến</a:t>
            </a:r>
            <a:r>
              <a:rPr lang="en-US" dirty="0"/>
              <a:t> </a:t>
            </a:r>
            <a:r>
              <a:rPr lang="en-US" dirty="0" err="1"/>
              <a:t>lược</a:t>
            </a:r>
            <a:r>
              <a:rPr lang="en-US" dirty="0"/>
              <a:t>, </a:t>
            </a:r>
            <a:r>
              <a:rPr lang="en-US" dirty="0" err="1"/>
              <a:t>chọn</a:t>
            </a:r>
            <a:r>
              <a:rPr lang="en-US" dirty="0"/>
              <a:t> </a:t>
            </a:r>
            <a:r>
              <a:rPr lang="en-US" dirty="0" err="1"/>
              <a:t>lựa</a:t>
            </a:r>
            <a:r>
              <a:rPr lang="en-US" dirty="0"/>
              <a:t> ra </a:t>
            </a:r>
            <a:r>
              <a:rPr lang="en-US" dirty="0" err="1"/>
              <a:t>những</a:t>
            </a:r>
            <a:r>
              <a:rPr lang="en-US" dirty="0"/>
              <a:t> </a:t>
            </a:r>
            <a:r>
              <a:rPr lang="en-US" dirty="0" err="1"/>
              <a:t>công</a:t>
            </a:r>
            <a:r>
              <a:rPr lang="en-US" dirty="0"/>
              <a:t> </a:t>
            </a:r>
            <a:r>
              <a:rPr lang="en-US" dirty="0" err="1"/>
              <a:t>cụ</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dự</a:t>
            </a:r>
            <a:r>
              <a:rPr lang="en-US" dirty="0"/>
              <a:t> </a:t>
            </a:r>
            <a:r>
              <a:rPr lang="en-US" dirty="0" err="1"/>
              <a:t>án</a:t>
            </a:r>
            <a:r>
              <a:rPr lang="en-US"/>
              <a:t>.</a:t>
            </a:r>
            <a:endParaRPr lang="en-US" dirty="0"/>
          </a:p>
        </p:txBody>
      </p:sp>
      <p:sp>
        <p:nvSpPr>
          <p:cNvPr id="4" name="Slide Number Placeholder 3">
            <a:extLst>
              <a:ext uri="{FF2B5EF4-FFF2-40B4-BE49-F238E27FC236}">
                <a16:creationId xmlns:a16="http://schemas.microsoft.com/office/drawing/2014/main" id="{C276FCC2-3978-6449-9655-464201B2F4C6}"/>
              </a:ext>
            </a:extLst>
          </p:cNvPr>
          <p:cNvSpPr>
            <a:spLocks noGrp="1"/>
          </p:cNvSpPr>
          <p:nvPr>
            <p:ph type="sldNum" sz="quarter" idx="12"/>
          </p:nvPr>
        </p:nvSpPr>
        <p:spPr/>
        <p:txBody>
          <a:bodyPr/>
          <a:lstStyle/>
          <a:p>
            <a:fld id="{5771DB1C-B372-4CFA-B223-ECAC3FCFC319}" type="slidenum">
              <a:rPr lang="en-US" smtClean="0"/>
              <a:t>21</a:t>
            </a:fld>
            <a:endParaRPr lang="en-US"/>
          </a:p>
        </p:txBody>
      </p:sp>
    </p:spTree>
    <p:extLst>
      <p:ext uri="{BB962C8B-B14F-4D97-AF65-F5344CB8AC3E}">
        <p14:creationId xmlns:p14="http://schemas.microsoft.com/office/powerpoint/2010/main" val="581486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pPr marL="0" indent="0">
              <a:buNone/>
            </a:pPr>
            <a:r>
              <a:rPr lang="en-US" sz="4000" dirty="0">
                <a:solidFill>
                  <a:schemeClr val="tx1"/>
                </a:solidFill>
              </a:rPr>
              <a:t>1. </a:t>
            </a:r>
            <a:r>
              <a:rPr lang="vi-VN" sz="4000" dirty="0">
                <a:solidFill>
                  <a:schemeClr val="tx1"/>
                </a:solidFill>
              </a:rPr>
              <a:t>Công cụ nghiên cứu</a:t>
            </a:r>
          </a:p>
          <a:p>
            <a:pPr marL="0" indent="0">
              <a:buNone/>
            </a:pPr>
            <a:r>
              <a:rPr lang="en-US" sz="4000" dirty="0">
                <a:solidFill>
                  <a:schemeClr val="tx1"/>
                </a:solidFill>
              </a:rPr>
              <a:t>2. </a:t>
            </a:r>
            <a:r>
              <a:rPr lang="en-US" sz="4000" dirty="0" err="1">
                <a:solidFill>
                  <a:schemeClr val="tx1"/>
                </a:solidFill>
              </a:rPr>
              <a:t>Công</a:t>
            </a:r>
            <a:r>
              <a:rPr lang="en-US" sz="4000" dirty="0">
                <a:solidFill>
                  <a:schemeClr val="tx1"/>
                </a:solidFill>
              </a:rPr>
              <a:t> </a:t>
            </a:r>
            <a:r>
              <a:rPr lang="en-US" sz="4000" dirty="0" err="1">
                <a:solidFill>
                  <a:schemeClr val="tx1"/>
                </a:solidFill>
              </a:rPr>
              <a:t>cụ</a:t>
            </a:r>
            <a:r>
              <a:rPr lang="en-US" sz="4000" dirty="0">
                <a:solidFill>
                  <a:schemeClr val="tx1"/>
                </a:solidFill>
              </a:rPr>
              <a:t> </a:t>
            </a:r>
            <a:r>
              <a:rPr lang="en-US" sz="4000" dirty="0" err="1">
                <a:solidFill>
                  <a:schemeClr val="tx1"/>
                </a:solidFill>
              </a:rPr>
              <a:t>tối</a:t>
            </a:r>
            <a:r>
              <a:rPr lang="en-US" sz="4000" dirty="0">
                <a:solidFill>
                  <a:schemeClr val="tx1"/>
                </a:solidFill>
              </a:rPr>
              <a:t> </a:t>
            </a:r>
            <a:r>
              <a:rPr lang="en-US" sz="4000" dirty="0" err="1">
                <a:solidFill>
                  <a:schemeClr val="tx1"/>
                </a:solidFill>
              </a:rPr>
              <a:t>ưu</a:t>
            </a:r>
            <a:endParaRPr lang="en-US" sz="4000" dirty="0">
              <a:solidFill>
                <a:schemeClr val="tx1"/>
              </a:solidFill>
            </a:endParaRPr>
          </a:p>
          <a:p>
            <a:pPr marL="0" indent="0">
              <a:buNone/>
            </a:pPr>
            <a:r>
              <a:rPr lang="en-US" sz="4000" dirty="0">
                <a:solidFill>
                  <a:schemeClr val="tx1"/>
                </a:solidFill>
              </a:rPr>
              <a:t>3. </a:t>
            </a:r>
            <a:r>
              <a:rPr lang="en-US" sz="4000" dirty="0" err="1">
                <a:solidFill>
                  <a:schemeClr val="tx1"/>
                </a:solidFill>
              </a:rPr>
              <a:t>Công</a:t>
            </a:r>
            <a:r>
              <a:rPr lang="en-US" sz="4000" dirty="0">
                <a:solidFill>
                  <a:schemeClr val="tx1"/>
                </a:solidFill>
              </a:rPr>
              <a:t> </a:t>
            </a:r>
            <a:r>
              <a:rPr lang="en-US" sz="4000" dirty="0" err="1">
                <a:solidFill>
                  <a:schemeClr val="tx1"/>
                </a:solidFill>
              </a:rPr>
              <a:t>cụ</a:t>
            </a:r>
            <a:r>
              <a:rPr lang="en-US" sz="4000" dirty="0">
                <a:solidFill>
                  <a:schemeClr val="tx1"/>
                </a:solidFill>
              </a:rPr>
              <a:t> </a:t>
            </a:r>
            <a:r>
              <a:rPr lang="en-US" sz="4000" dirty="0" err="1">
                <a:solidFill>
                  <a:schemeClr val="tx1"/>
                </a:solidFill>
              </a:rPr>
              <a:t>xây</a:t>
            </a:r>
            <a:r>
              <a:rPr lang="en-US" sz="4000" dirty="0">
                <a:solidFill>
                  <a:schemeClr val="tx1"/>
                </a:solidFill>
              </a:rPr>
              <a:t> </a:t>
            </a:r>
            <a:r>
              <a:rPr lang="en-US" sz="4000" dirty="0" err="1">
                <a:solidFill>
                  <a:schemeClr val="tx1"/>
                </a:solidFill>
              </a:rPr>
              <a:t>dựng</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endParaRPr lang="en-US" sz="4000" dirty="0">
              <a:solidFill>
                <a:schemeClr val="tx1"/>
              </a:solidFill>
            </a:endParaRPr>
          </a:p>
          <a:p>
            <a:pPr marL="0" indent="0">
              <a:buNone/>
            </a:pPr>
            <a:r>
              <a:rPr lang="en-US" sz="4000" dirty="0">
                <a:solidFill>
                  <a:schemeClr val="tx1"/>
                </a:solidFill>
              </a:rPr>
              <a:t>4. </a:t>
            </a:r>
            <a:r>
              <a:rPr lang="en-US" sz="4000" dirty="0" err="1">
                <a:solidFill>
                  <a:schemeClr val="tx1"/>
                </a:solidFill>
              </a:rPr>
              <a:t>Công</a:t>
            </a:r>
            <a:r>
              <a:rPr lang="en-US" sz="4000" dirty="0">
                <a:solidFill>
                  <a:schemeClr val="tx1"/>
                </a:solidFill>
              </a:rPr>
              <a:t> </a:t>
            </a:r>
            <a:r>
              <a:rPr lang="en-US" sz="4000" dirty="0" err="1">
                <a:solidFill>
                  <a:schemeClr val="tx1"/>
                </a:solidFill>
              </a:rPr>
              <a:t>cụ</a:t>
            </a:r>
            <a:r>
              <a:rPr lang="en-US" sz="4000" dirty="0">
                <a:solidFill>
                  <a:schemeClr val="tx1"/>
                </a:solidFill>
              </a:rPr>
              <a:t> </a:t>
            </a:r>
            <a:r>
              <a:rPr lang="en-US" sz="4000" dirty="0" err="1">
                <a:solidFill>
                  <a:schemeClr val="tx1"/>
                </a:solidFill>
              </a:rPr>
              <a:t>phân</a:t>
            </a:r>
            <a:r>
              <a:rPr lang="en-US" sz="4000" dirty="0">
                <a:solidFill>
                  <a:schemeClr val="tx1"/>
                </a:solidFill>
              </a:rPr>
              <a:t> </a:t>
            </a:r>
            <a:r>
              <a:rPr lang="en-US" sz="4000" dirty="0" err="1">
                <a:solidFill>
                  <a:schemeClr val="tx1"/>
                </a:solidFill>
              </a:rPr>
              <a:t>tích</a:t>
            </a:r>
            <a:endParaRPr lang="en-US" sz="4000" dirty="0">
              <a:solidFill>
                <a:schemeClr val="tx1"/>
              </a:solidFill>
            </a:endParaRP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AB45-CDA1-7D4E-A57D-B3830D3B2DE3}"/>
              </a:ext>
            </a:extLst>
          </p:cNvPr>
          <p:cNvSpPr>
            <a:spLocks noGrp="1"/>
          </p:cNvSpPr>
          <p:nvPr>
            <p:ph type="title"/>
          </p:nvPr>
        </p:nvSpPr>
        <p:spPr/>
        <p:txBody>
          <a:bodyPr/>
          <a:lstStyle/>
          <a:p>
            <a:r>
              <a:rPr lang="en-VN" dirty="0"/>
              <a:t>1. Công cụ nghiên cứu</a:t>
            </a:r>
          </a:p>
        </p:txBody>
      </p:sp>
      <p:sp>
        <p:nvSpPr>
          <p:cNvPr id="3" name="Content Placeholder 2">
            <a:extLst>
              <a:ext uri="{FF2B5EF4-FFF2-40B4-BE49-F238E27FC236}">
                <a16:creationId xmlns:a16="http://schemas.microsoft.com/office/drawing/2014/main" id="{9F9C8A25-99DF-2B48-9262-A8AD9A233557}"/>
              </a:ext>
            </a:extLst>
          </p:cNvPr>
          <p:cNvSpPr>
            <a:spLocks noGrp="1"/>
          </p:cNvSpPr>
          <p:nvPr>
            <p:ph idx="1"/>
          </p:nvPr>
        </p:nvSpPr>
        <p:spPr/>
        <p:txBody>
          <a:bodyPr>
            <a:normAutofit fontScale="92500" lnSpcReduction="10000"/>
          </a:bodyPr>
          <a:lstStyle/>
          <a:p>
            <a:pPr algn="l"/>
            <a:r>
              <a:rPr lang="en-VN" i="1" dirty="0"/>
              <a:t>KWfinder - </a:t>
            </a:r>
            <a:r>
              <a:rPr lang="en-US" i="1" dirty="0">
                <a:hlinkClick r:id="rId2"/>
              </a:rPr>
              <a:t>https://kwfinder.com/</a:t>
            </a:r>
            <a:endParaRPr lang="en-US" i="1" dirty="0"/>
          </a:p>
          <a:p>
            <a:pPr lvl="1" algn="l"/>
            <a:r>
              <a:rPr lang="vi-VN" dirty="0"/>
              <a:t>KWFinder là một công cụ nghiên cứu khá mới trên thị trường.</a:t>
            </a:r>
          </a:p>
          <a:p>
            <a:pPr lvl="1" algn="l"/>
            <a:r>
              <a:rPr lang="vi-VN" dirty="0"/>
              <a:t>Cung cấp dữ liệu lưu lượng truy cập cho từ khóa, độ khó SEO ước tính, dữ liệu cạnh tranh trên các trang web xếp hạng trong top 10, …. </a:t>
            </a:r>
          </a:p>
          <a:p>
            <a:pPr lvl="1" algn="l"/>
            <a:r>
              <a:rPr lang="vi-VN" dirty="0"/>
              <a:t>Có thể sử dụng công cụ này một mình để nghiên cứu từ khóa mà không cần phải sử dụng nhiều công cụ.</a:t>
            </a:r>
          </a:p>
          <a:p>
            <a:pPr algn="l"/>
            <a:r>
              <a:rPr lang="en-US" i="1" dirty="0"/>
              <a:t>Google Ads Keyword Planner - </a:t>
            </a:r>
            <a:r>
              <a:rPr lang="en-US" i="1" dirty="0">
                <a:hlinkClick r:id="rId3"/>
              </a:rPr>
              <a:t>https://ads.google.com/home/tools/keyword-planner/</a:t>
            </a:r>
            <a:endParaRPr lang="en-US" i="1" dirty="0"/>
          </a:p>
          <a:p>
            <a:pPr lvl="1" algn="l"/>
            <a:r>
              <a:rPr lang="vi-VN" dirty="0"/>
              <a:t>Nó cho phép bạn tải xuống lưu lượng truy cập ước tính cho các từ khóa mà người dùng đang nhập vào hộp tìm kiếm của Google — kiến thức cần có trong bộ công cụ SEO.</a:t>
            </a:r>
          </a:p>
          <a:p>
            <a:pPr lvl="1" algn="l"/>
            <a:r>
              <a:rPr lang="vi-VN" dirty="0"/>
              <a:t>Có thể thu hẹp thông tin tìm kiếm theo quốc gia và thậm chí loại thiết bị, bao gồm cả điện thoại di động, v.v</a:t>
            </a:r>
          </a:p>
          <a:p>
            <a:pPr lvl="1" algn="l"/>
            <a:r>
              <a:rPr lang="vi-VN" dirty="0"/>
              <a:t>Cần một chiến dịch Google Ads đang hoạt động và phải thường xuyên chi tiêu ít nhất một khoản tiền.</a:t>
            </a:r>
            <a:endParaRPr lang="en-US" dirty="0"/>
          </a:p>
        </p:txBody>
      </p:sp>
      <p:sp>
        <p:nvSpPr>
          <p:cNvPr id="4" name="Slide Number Placeholder 3">
            <a:extLst>
              <a:ext uri="{FF2B5EF4-FFF2-40B4-BE49-F238E27FC236}">
                <a16:creationId xmlns:a16="http://schemas.microsoft.com/office/drawing/2014/main" id="{0422C769-4E93-B049-BB1F-C225E498178C}"/>
              </a:ext>
            </a:extLst>
          </p:cNvPr>
          <p:cNvSpPr>
            <a:spLocks noGrp="1"/>
          </p:cNvSpPr>
          <p:nvPr>
            <p:ph type="sldNum" sz="quarter" idx="12"/>
          </p:nvPr>
        </p:nvSpPr>
        <p:spPr/>
        <p:txBody>
          <a:bodyPr/>
          <a:lstStyle/>
          <a:p>
            <a:fld id="{5771DB1C-B372-4CFA-B223-ECAC3FCFC319}" type="slidenum">
              <a:rPr lang="en-US" smtClean="0"/>
              <a:t>4</a:t>
            </a:fld>
            <a:endParaRPr lang="en-US"/>
          </a:p>
        </p:txBody>
      </p:sp>
    </p:spTree>
    <p:extLst>
      <p:ext uri="{BB962C8B-B14F-4D97-AF65-F5344CB8AC3E}">
        <p14:creationId xmlns:p14="http://schemas.microsoft.com/office/powerpoint/2010/main" val="299579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AB45-CDA1-7D4E-A57D-B3830D3B2DE3}"/>
              </a:ext>
            </a:extLst>
          </p:cNvPr>
          <p:cNvSpPr>
            <a:spLocks noGrp="1"/>
          </p:cNvSpPr>
          <p:nvPr>
            <p:ph type="title"/>
          </p:nvPr>
        </p:nvSpPr>
        <p:spPr/>
        <p:txBody>
          <a:bodyPr/>
          <a:lstStyle/>
          <a:p>
            <a:r>
              <a:rPr lang="en-VN" dirty="0"/>
              <a:t>1. Công cụ nghiên cứu</a:t>
            </a:r>
          </a:p>
        </p:txBody>
      </p:sp>
      <p:sp>
        <p:nvSpPr>
          <p:cNvPr id="3" name="Content Placeholder 2">
            <a:extLst>
              <a:ext uri="{FF2B5EF4-FFF2-40B4-BE49-F238E27FC236}">
                <a16:creationId xmlns:a16="http://schemas.microsoft.com/office/drawing/2014/main" id="{9F9C8A25-99DF-2B48-9262-A8AD9A233557}"/>
              </a:ext>
            </a:extLst>
          </p:cNvPr>
          <p:cNvSpPr>
            <a:spLocks noGrp="1"/>
          </p:cNvSpPr>
          <p:nvPr>
            <p:ph idx="1"/>
          </p:nvPr>
        </p:nvSpPr>
        <p:spPr/>
        <p:txBody>
          <a:bodyPr>
            <a:normAutofit/>
          </a:bodyPr>
          <a:lstStyle/>
          <a:p>
            <a:pPr algn="l"/>
            <a:r>
              <a:rPr lang="en-US" i="1" dirty="0"/>
              <a:t>Google Trends -Free </a:t>
            </a:r>
            <a:r>
              <a:rPr lang="en-US" i="1" dirty="0">
                <a:hlinkClick r:id="rId2"/>
              </a:rPr>
              <a:t>https://www.google.com/trends/</a:t>
            </a:r>
            <a:endParaRPr lang="en-US" i="1" dirty="0"/>
          </a:p>
          <a:p>
            <a:pPr lvl="1" algn="l"/>
            <a:r>
              <a:rPr lang="vi-VN" dirty="0"/>
              <a:t>Google Trend cung cấp số liệu thống kê về xu hướng tìm kiếm theo thời gian. </a:t>
            </a:r>
          </a:p>
          <a:p>
            <a:pPr lvl="1" algn="l"/>
            <a:r>
              <a:rPr lang="vi-VN" dirty="0"/>
              <a:t>Phù hợp để xem thị trường của bạn hoạt động tổng thể như thế nào và nhu cầu thay đổi như thế nào theo thời gian đối với các từ khóa của bạn.</a:t>
            </a:r>
            <a:endParaRPr lang="en-US" dirty="0"/>
          </a:p>
          <a:p>
            <a:pPr algn="l"/>
            <a:r>
              <a:rPr lang="en-US" i="1" dirty="0" err="1"/>
              <a:t>Moz</a:t>
            </a:r>
            <a:r>
              <a:rPr lang="en-US" i="1" dirty="0"/>
              <a:t> - Free and Paid </a:t>
            </a:r>
            <a:r>
              <a:rPr lang="en-US" i="1" dirty="0">
                <a:hlinkClick r:id="rId3"/>
              </a:rPr>
              <a:t>https://moz.com/free-seo-tools</a:t>
            </a:r>
            <a:endParaRPr lang="en-US" i="1" dirty="0"/>
          </a:p>
          <a:p>
            <a:pPr lvl="1" algn="l"/>
            <a:r>
              <a:rPr lang="vi-VN" dirty="0"/>
              <a:t>Cung cấp phân tích từ khóa,</a:t>
            </a:r>
          </a:p>
          <a:p>
            <a:pPr lvl="1" algn="l"/>
            <a:r>
              <a:rPr lang="vi-VN" dirty="0"/>
              <a:t>Giám sát thương hiệu, </a:t>
            </a:r>
          </a:p>
          <a:p>
            <a:pPr lvl="1" algn="l"/>
            <a:r>
              <a:rPr lang="vi-VN" dirty="0"/>
              <a:t>Theo dõi thứ hạng, </a:t>
            </a:r>
          </a:p>
          <a:p>
            <a:pPr lvl="1" algn="l"/>
            <a:r>
              <a:rPr lang="vi-VN" dirty="0"/>
              <a:t>Đề xuất SEO trên trang, </a:t>
            </a:r>
          </a:p>
          <a:p>
            <a:pPr lvl="1" algn="l"/>
            <a:r>
              <a:rPr lang="vi-VN" dirty="0"/>
              <a:t>Kiểm tra thu thập thông tin của công cụ tìm kiếm</a:t>
            </a:r>
            <a:endParaRPr lang="en-US" dirty="0"/>
          </a:p>
        </p:txBody>
      </p:sp>
      <p:sp>
        <p:nvSpPr>
          <p:cNvPr id="4" name="Slide Number Placeholder 3">
            <a:extLst>
              <a:ext uri="{FF2B5EF4-FFF2-40B4-BE49-F238E27FC236}">
                <a16:creationId xmlns:a16="http://schemas.microsoft.com/office/drawing/2014/main" id="{0422C769-4E93-B049-BB1F-C225E498178C}"/>
              </a:ext>
            </a:extLst>
          </p:cNvPr>
          <p:cNvSpPr>
            <a:spLocks noGrp="1"/>
          </p:cNvSpPr>
          <p:nvPr>
            <p:ph type="sldNum" sz="quarter" idx="12"/>
          </p:nvPr>
        </p:nvSpPr>
        <p:spPr/>
        <p:txBody>
          <a:bodyPr/>
          <a:lstStyle/>
          <a:p>
            <a:fld id="{5771DB1C-B372-4CFA-B223-ECAC3FCFC319}" type="slidenum">
              <a:rPr lang="en-US" smtClean="0"/>
              <a:t>5</a:t>
            </a:fld>
            <a:endParaRPr lang="en-US"/>
          </a:p>
        </p:txBody>
      </p:sp>
    </p:spTree>
    <p:extLst>
      <p:ext uri="{BB962C8B-B14F-4D97-AF65-F5344CB8AC3E}">
        <p14:creationId xmlns:p14="http://schemas.microsoft.com/office/powerpoint/2010/main" val="209664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AB45-CDA1-7D4E-A57D-B3830D3B2DE3}"/>
              </a:ext>
            </a:extLst>
          </p:cNvPr>
          <p:cNvSpPr>
            <a:spLocks noGrp="1"/>
          </p:cNvSpPr>
          <p:nvPr>
            <p:ph type="title"/>
          </p:nvPr>
        </p:nvSpPr>
        <p:spPr/>
        <p:txBody>
          <a:bodyPr/>
          <a:lstStyle/>
          <a:p>
            <a:r>
              <a:rPr lang="en-VN" dirty="0"/>
              <a:t>1. Công cụ nghiên cứu</a:t>
            </a:r>
          </a:p>
        </p:txBody>
      </p:sp>
      <p:sp>
        <p:nvSpPr>
          <p:cNvPr id="3" name="Content Placeholder 2">
            <a:extLst>
              <a:ext uri="{FF2B5EF4-FFF2-40B4-BE49-F238E27FC236}">
                <a16:creationId xmlns:a16="http://schemas.microsoft.com/office/drawing/2014/main" id="{9F9C8A25-99DF-2B48-9262-A8AD9A233557}"/>
              </a:ext>
            </a:extLst>
          </p:cNvPr>
          <p:cNvSpPr>
            <a:spLocks noGrp="1"/>
          </p:cNvSpPr>
          <p:nvPr>
            <p:ph idx="1"/>
          </p:nvPr>
        </p:nvSpPr>
        <p:spPr/>
        <p:txBody>
          <a:bodyPr>
            <a:normAutofit/>
          </a:bodyPr>
          <a:lstStyle/>
          <a:p>
            <a:pPr algn="l"/>
            <a:r>
              <a:rPr lang="en-US" i="1" dirty="0" err="1"/>
              <a:t>SEOQuake</a:t>
            </a:r>
            <a:r>
              <a:rPr lang="en-US" i="1" dirty="0"/>
              <a:t> - Free </a:t>
            </a:r>
            <a:r>
              <a:rPr lang="en-US" i="1" dirty="0">
                <a:hlinkClick r:id="rId2"/>
              </a:rPr>
              <a:t>https://www.seoquake.com/</a:t>
            </a:r>
            <a:endParaRPr lang="en-US" i="1" dirty="0"/>
          </a:p>
          <a:p>
            <a:pPr lvl="1" algn="l"/>
            <a:r>
              <a:rPr lang="en-US" dirty="0"/>
              <a:t>Thanh </a:t>
            </a:r>
            <a:r>
              <a:rPr lang="en-US" dirty="0" err="1"/>
              <a:t>công</a:t>
            </a:r>
            <a:r>
              <a:rPr lang="en-US" dirty="0"/>
              <a:t> </a:t>
            </a:r>
            <a:r>
              <a:rPr lang="en-US" dirty="0" err="1"/>
              <a:t>cụ</a:t>
            </a:r>
            <a:r>
              <a:rPr lang="en-US" dirty="0"/>
              <a:t> </a:t>
            </a:r>
            <a:r>
              <a:rPr lang="en-US" dirty="0" err="1"/>
              <a:t>SEOQuake</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bạn</a:t>
            </a:r>
            <a:r>
              <a:rPr lang="en-US" dirty="0"/>
              <a:t> </a:t>
            </a:r>
            <a:r>
              <a:rPr lang="en-US" dirty="0" err="1"/>
              <a:t>một</a:t>
            </a:r>
            <a:r>
              <a:rPr lang="en-US" dirty="0"/>
              <a:t> </a:t>
            </a:r>
            <a:r>
              <a:rPr lang="en-US" dirty="0" err="1"/>
              <a:t>bộ</a:t>
            </a:r>
            <a:r>
              <a:rPr lang="en-US" dirty="0"/>
              <a:t> </a:t>
            </a:r>
            <a:r>
              <a:rPr lang="en-US" dirty="0" err="1"/>
              <a:t>thống</a:t>
            </a:r>
            <a:r>
              <a:rPr lang="en-US" dirty="0"/>
              <a:t> </a:t>
            </a:r>
            <a:r>
              <a:rPr lang="en-US" dirty="0" err="1"/>
              <a:t>kê</a:t>
            </a:r>
            <a:r>
              <a:rPr lang="en-US" dirty="0"/>
              <a:t> </a:t>
            </a:r>
            <a:r>
              <a:rPr lang="en-US" dirty="0" err="1"/>
              <a:t>mạnh</a:t>
            </a:r>
            <a:r>
              <a:rPr lang="en-US" dirty="0"/>
              <a:t> </a:t>
            </a:r>
            <a:r>
              <a:rPr lang="en-US" dirty="0" err="1"/>
              <a:t>mẽ</a:t>
            </a:r>
            <a:r>
              <a:rPr lang="en-US" dirty="0"/>
              <a:t> </a:t>
            </a:r>
            <a:r>
              <a:rPr lang="en-US" dirty="0" err="1"/>
              <a:t>cho</a:t>
            </a:r>
            <a:r>
              <a:rPr lang="en-US" dirty="0"/>
              <a:t> </a:t>
            </a:r>
            <a:r>
              <a:rPr lang="en-US" dirty="0" err="1"/>
              <a:t>bất</a:t>
            </a:r>
            <a:r>
              <a:rPr lang="en-US" dirty="0"/>
              <a:t> </a:t>
            </a:r>
            <a:r>
              <a:rPr lang="en-US" dirty="0" err="1"/>
              <a:t>kỳ</a:t>
            </a:r>
            <a:r>
              <a:rPr lang="en-US" dirty="0"/>
              <a:t> </a:t>
            </a:r>
            <a:r>
              <a:rPr lang="en-US" dirty="0" err="1"/>
              <a:t>trang</a:t>
            </a:r>
            <a:r>
              <a:rPr lang="en-US" dirty="0"/>
              <a:t> web </a:t>
            </a:r>
            <a:r>
              <a:rPr lang="en-US" dirty="0" err="1"/>
              <a:t>nào</a:t>
            </a:r>
            <a:r>
              <a:rPr lang="en-US" dirty="0"/>
              <a:t> </a:t>
            </a:r>
            <a:r>
              <a:rPr lang="en-US" dirty="0" err="1"/>
              <a:t>bạn</a:t>
            </a:r>
            <a:r>
              <a:rPr lang="en-US" dirty="0"/>
              <a:t> </a:t>
            </a:r>
            <a:r>
              <a:rPr lang="en-US" dirty="0" err="1"/>
              <a:t>truy</a:t>
            </a:r>
            <a:r>
              <a:rPr lang="en-US" dirty="0"/>
              <a:t> </a:t>
            </a:r>
            <a:r>
              <a:rPr lang="en-US" dirty="0" err="1"/>
              <a:t>cập</a:t>
            </a:r>
            <a:r>
              <a:rPr lang="en-US" dirty="0"/>
              <a:t>, </a:t>
            </a:r>
            <a:r>
              <a:rPr lang="en-US" dirty="0" err="1"/>
              <a:t>ngay</a:t>
            </a:r>
            <a:r>
              <a:rPr lang="en-US" dirty="0"/>
              <a:t> </a:t>
            </a:r>
            <a:r>
              <a:rPr lang="en-US" dirty="0" err="1"/>
              <a:t>trong</a:t>
            </a:r>
            <a:r>
              <a:rPr lang="en-US" dirty="0"/>
              <a:t> </a:t>
            </a:r>
            <a:r>
              <a:rPr lang="en-US" dirty="0" err="1"/>
              <a:t>trình</a:t>
            </a:r>
            <a:r>
              <a:rPr lang="en-US" dirty="0"/>
              <a:t> </a:t>
            </a:r>
            <a:r>
              <a:rPr lang="en-US" dirty="0" err="1"/>
              <a:t>duyệt</a:t>
            </a:r>
            <a:r>
              <a:rPr lang="en-US" dirty="0"/>
              <a:t> </a:t>
            </a:r>
            <a:r>
              <a:rPr lang="en-US" dirty="0" err="1"/>
              <a:t>của</a:t>
            </a:r>
            <a:r>
              <a:rPr lang="en-US" dirty="0"/>
              <a:t> </a:t>
            </a:r>
            <a:r>
              <a:rPr lang="en-US" dirty="0" err="1"/>
              <a:t>bạn</a:t>
            </a:r>
            <a:r>
              <a:rPr lang="en-US" dirty="0"/>
              <a:t>.</a:t>
            </a:r>
          </a:p>
          <a:p>
            <a:pPr lvl="1" algn="l"/>
            <a:r>
              <a:rPr lang="vi-VN" dirty="0"/>
              <a:t>Công cụ phù hợp để theo dõi đối thủ cạnh tranh và thực hiện nghiên cứu thị trường.</a:t>
            </a:r>
          </a:p>
          <a:p>
            <a:pPr lvl="1" algn="l"/>
            <a:r>
              <a:rPr lang="en-US" dirty="0" err="1"/>
              <a:t>SEOQuake</a:t>
            </a:r>
            <a:r>
              <a:rPr lang="en-US" dirty="0"/>
              <a:t> </a:t>
            </a:r>
            <a:r>
              <a:rPr lang="en-US" dirty="0" err="1"/>
              <a:t>hoạt</a:t>
            </a:r>
            <a:r>
              <a:rPr lang="en-US" dirty="0"/>
              <a:t> </a:t>
            </a:r>
            <a:r>
              <a:rPr lang="en-US" dirty="0" err="1"/>
              <a:t>động</a:t>
            </a:r>
            <a:r>
              <a:rPr lang="en-US" dirty="0"/>
              <a:t> </a:t>
            </a:r>
            <a:r>
              <a:rPr lang="en-US" dirty="0" err="1"/>
              <a:t>trên</a:t>
            </a:r>
            <a:r>
              <a:rPr lang="en-US" dirty="0"/>
              <a:t> Google Chrome, Safari </a:t>
            </a:r>
            <a:r>
              <a:rPr lang="en-US" dirty="0" err="1"/>
              <a:t>và</a:t>
            </a:r>
            <a:r>
              <a:rPr lang="en-US" dirty="0"/>
              <a:t> Firefox.</a:t>
            </a:r>
          </a:p>
          <a:p>
            <a:pPr algn="l"/>
            <a:r>
              <a:rPr lang="en-US" i="1" dirty="0" err="1"/>
              <a:t>Ubersuggest</a:t>
            </a:r>
            <a:r>
              <a:rPr lang="en-US" i="1" dirty="0"/>
              <a:t> - Free </a:t>
            </a:r>
            <a:r>
              <a:rPr lang="en-US" i="1" dirty="0">
                <a:hlinkClick r:id="rId3"/>
              </a:rPr>
              <a:t>https://neilpatel.com/ubersuggest/</a:t>
            </a:r>
            <a:endParaRPr lang="en-US" i="1" dirty="0"/>
          </a:p>
          <a:p>
            <a:pPr lvl="1" algn="l"/>
            <a:r>
              <a:rPr lang="vi-VN" dirty="0"/>
              <a:t>Tự động tải xuống các từ khóa tự động gợi ý từ kết quả tìm kiếm của Google để có một bộ sưu tập các từ khóa long-tail thú vị.</a:t>
            </a:r>
          </a:p>
          <a:p>
            <a:pPr algn="l"/>
            <a:r>
              <a:rPr lang="en-US" i="1" dirty="0" err="1"/>
              <a:t>LSIGraph</a:t>
            </a:r>
            <a:r>
              <a:rPr lang="en-US" i="1" dirty="0"/>
              <a:t>: LSI Keyword Generator </a:t>
            </a:r>
            <a:r>
              <a:rPr lang="en-US" i="1" dirty="0">
                <a:hlinkClick r:id="rId4"/>
              </a:rPr>
              <a:t>https://lsigraph.com/</a:t>
            </a:r>
            <a:endParaRPr lang="en-US" i="1" dirty="0"/>
          </a:p>
          <a:p>
            <a:pPr lvl="1" algn="l"/>
            <a:r>
              <a:rPr lang="en-US" dirty="0" err="1"/>
              <a:t>Tạo</a:t>
            </a:r>
            <a:r>
              <a:rPr lang="en-US" dirty="0"/>
              <a:t> </a:t>
            </a:r>
            <a:r>
              <a:rPr lang="en-US" dirty="0" err="1"/>
              <a:t>các</a:t>
            </a:r>
            <a:r>
              <a:rPr lang="en-US" dirty="0"/>
              <a:t> </a:t>
            </a:r>
            <a:r>
              <a:rPr lang="en-US" dirty="0" err="1"/>
              <a:t>đề</a:t>
            </a:r>
            <a:r>
              <a:rPr lang="en-US" dirty="0"/>
              <a:t> </a:t>
            </a:r>
            <a:r>
              <a:rPr lang="en-US" dirty="0" err="1"/>
              <a:t>xuất</a:t>
            </a:r>
            <a:r>
              <a:rPr lang="en-US" dirty="0"/>
              <a:t> </a:t>
            </a:r>
            <a:r>
              <a:rPr lang="en-US" dirty="0" err="1"/>
              <a:t>từ</a:t>
            </a:r>
            <a:r>
              <a:rPr lang="en-US" dirty="0"/>
              <a:t> </a:t>
            </a:r>
            <a:r>
              <a:rPr lang="en-US" dirty="0" err="1"/>
              <a:t>khóa</a:t>
            </a:r>
            <a:r>
              <a:rPr lang="en-US" dirty="0"/>
              <a:t> </a:t>
            </a:r>
            <a:r>
              <a:rPr lang="en-US" dirty="0" err="1"/>
              <a:t>ngữ</a:t>
            </a:r>
            <a:r>
              <a:rPr lang="en-US" dirty="0"/>
              <a:t> </a:t>
            </a:r>
            <a:r>
              <a:rPr lang="en-US" dirty="0" err="1"/>
              <a:t>nghĩa</a:t>
            </a:r>
            <a:r>
              <a:rPr lang="en-US" dirty="0"/>
              <a:t>, </a:t>
            </a:r>
            <a:r>
              <a:rPr lang="en-US" dirty="0" err="1"/>
              <a:t>đuôi</a:t>
            </a:r>
            <a:r>
              <a:rPr lang="en-US" dirty="0"/>
              <a:t> </a:t>
            </a:r>
            <a:r>
              <a:rPr lang="en-US" dirty="0" err="1"/>
              <a:t>dài</a:t>
            </a:r>
            <a:r>
              <a:rPr lang="en-US" dirty="0"/>
              <a:t> </a:t>
            </a:r>
            <a:r>
              <a:rPr lang="en-US" dirty="0" err="1"/>
              <a:t>và</a:t>
            </a:r>
            <a:r>
              <a:rPr lang="en-US" dirty="0"/>
              <a:t> LSI.</a:t>
            </a:r>
          </a:p>
        </p:txBody>
      </p:sp>
      <p:sp>
        <p:nvSpPr>
          <p:cNvPr id="4" name="Slide Number Placeholder 3">
            <a:extLst>
              <a:ext uri="{FF2B5EF4-FFF2-40B4-BE49-F238E27FC236}">
                <a16:creationId xmlns:a16="http://schemas.microsoft.com/office/drawing/2014/main" id="{0422C769-4E93-B049-BB1F-C225E498178C}"/>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89792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lstStyle/>
          <a:p>
            <a:pPr algn="l"/>
            <a:r>
              <a:rPr lang="en-US" i="1" dirty="0"/>
              <a:t>Google Page Speed Insights - Free </a:t>
            </a:r>
            <a:r>
              <a:rPr lang="en-US" i="1" dirty="0">
                <a:hlinkClick r:id="rId2"/>
              </a:rPr>
              <a:t>https://developers.google.com/speed/pagespeed/insights</a:t>
            </a:r>
            <a:endParaRPr lang="en-US" i="1" dirty="0"/>
          </a:p>
          <a:p>
            <a:pPr lvl="1" algn="l"/>
            <a:r>
              <a:rPr lang="en-US" dirty="0"/>
              <a:t>Google Page Speed Insights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tuyệt</a:t>
            </a:r>
            <a:r>
              <a:rPr lang="en-US" dirty="0"/>
              <a:t> </a:t>
            </a:r>
            <a:r>
              <a:rPr lang="en-US" dirty="0" err="1"/>
              <a:t>vời</a:t>
            </a:r>
            <a:r>
              <a:rPr lang="en-US" dirty="0"/>
              <a:t> do Google </a:t>
            </a:r>
            <a:r>
              <a:rPr lang="en-US" dirty="0" err="1"/>
              <a:t>cung</a:t>
            </a:r>
            <a:r>
              <a:rPr lang="en-US" dirty="0"/>
              <a:t> </a:t>
            </a:r>
            <a:r>
              <a:rPr lang="en-US" dirty="0" err="1"/>
              <a:t>cấp</a:t>
            </a:r>
            <a:r>
              <a:rPr lang="en-US" dirty="0"/>
              <a:t> </a:t>
            </a:r>
            <a:r>
              <a:rPr lang="en-US" dirty="0" err="1"/>
              <a:t>để</a:t>
            </a:r>
            <a:r>
              <a:rPr lang="en-US" dirty="0"/>
              <a:t> </a:t>
            </a:r>
            <a:r>
              <a:rPr lang="en-US" dirty="0" err="1"/>
              <a:t>giúp</a:t>
            </a:r>
            <a:r>
              <a:rPr lang="en-US" dirty="0"/>
              <a:t> </a:t>
            </a:r>
            <a:r>
              <a:rPr lang="en-US" dirty="0" err="1"/>
              <a:t>tăng</a:t>
            </a:r>
            <a:r>
              <a:rPr lang="en-US" dirty="0"/>
              <a:t> </a:t>
            </a:r>
            <a:r>
              <a:rPr lang="en-US" dirty="0" err="1"/>
              <a:t>tốc</a:t>
            </a:r>
            <a:r>
              <a:rPr lang="en-US" dirty="0"/>
              <a:t> </a:t>
            </a:r>
            <a:r>
              <a:rPr lang="en-US" dirty="0" err="1"/>
              <a:t>trang</a:t>
            </a:r>
            <a:r>
              <a:rPr lang="en-US" dirty="0"/>
              <a:t> web </a:t>
            </a:r>
            <a:r>
              <a:rPr lang="en-US" dirty="0" err="1"/>
              <a:t>của</a:t>
            </a:r>
            <a:r>
              <a:rPr lang="en-US" dirty="0"/>
              <a:t> </a:t>
            </a:r>
            <a:r>
              <a:rPr lang="en-US" dirty="0" err="1"/>
              <a:t>bạn</a:t>
            </a:r>
            <a:r>
              <a:rPr lang="en-US" dirty="0"/>
              <a:t>.</a:t>
            </a:r>
          </a:p>
          <a:p>
            <a:pPr lvl="1" algn="l"/>
            <a:r>
              <a:rPr lang="vi-VN" dirty="0"/>
              <a:t>Thông tin chi tiết về tốc độ trang của Google sẽ cung cấp cho bạn điểm về thời gian tải của bạn đang hoạt động tốt như thế nào và cung cấp một bộ đề xuất đơn giản để chuyển tiếp cho các nhà phát triển và tăng tốc trang web của bạn.</a:t>
            </a:r>
          </a:p>
          <a:p>
            <a:pPr algn="l"/>
            <a:r>
              <a:rPr lang="en-US" i="1" dirty="0"/>
              <a:t>Google Snippet Optimization Tool - Free </a:t>
            </a:r>
            <a:r>
              <a:rPr lang="en-US" i="1" dirty="0">
                <a:hlinkClick r:id="rId3"/>
              </a:rPr>
              <a:t>https://www.seomofo.com/snippet-optimizer.html</a:t>
            </a:r>
            <a:endParaRPr lang="en-US" i="1" dirty="0"/>
          </a:p>
          <a:p>
            <a:pPr lvl="1" algn="l"/>
            <a:r>
              <a:rPr lang="vi-VN" dirty="0"/>
              <a:t>Công cụ nhỏ tiện dụng này cho phép bạn gõ các thẻ tiêu đề và thẻ meta và xem bản xem trước trực tiếp về cách trang web của bạn sẽ xuất hiện trong các công cụ tìm kiếm.</a:t>
            </a:r>
            <a:endParaRPr lang="en-US" dirty="0"/>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7</a:t>
            </a:fld>
            <a:endParaRPr lang="en-US"/>
          </a:p>
        </p:txBody>
      </p:sp>
    </p:spTree>
    <p:extLst>
      <p:ext uri="{BB962C8B-B14F-4D97-AF65-F5344CB8AC3E}">
        <p14:creationId xmlns:p14="http://schemas.microsoft.com/office/powerpoint/2010/main" val="34847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lstStyle/>
          <a:p>
            <a:pPr algn="l"/>
            <a:r>
              <a:rPr lang="en-US" i="1" dirty="0"/>
              <a:t>Google Search Console - Free </a:t>
            </a:r>
            <a:r>
              <a:rPr lang="en-US" i="1" dirty="0">
                <a:hlinkClick r:id="rId2"/>
              </a:rPr>
              <a:t>https://search.google.com/search-console/welcome</a:t>
            </a:r>
            <a:endParaRPr lang="en-US" i="1" dirty="0"/>
          </a:p>
          <a:p>
            <a:pPr lvl="1" algn="l"/>
            <a:r>
              <a:rPr lang="en-US" dirty="0"/>
              <a:t>Google Search Console </a:t>
            </a:r>
            <a:r>
              <a:rPr lang="en-US" dirty="0" err="1"/>
              <a:t>sẽ</a:t>
            </a:r>
            <a:r>
              <a:rPr lang="en-US" dirty="0"/>
              <a:t> </a:t>
            </a:r>
            <a:r>
              <a:rPr lang="en-US" dirty="0" err="1"/>
              <a:t>báo</a:t>
            </a:r>
            <a:r>
              <a:rPr lang="en-US" dirty="0"/>
              <a:t> </a:t>
            </a:r>
            <a:r>
              <a:rPr lang="en-US" dirty="0" err="1"/>
              <a:t>cáo</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khẩn</a:t>
            </a:r>
            <a:r>
              <a:rPr lang="en-US" dirty="0"/>
              <a:t> </a:t>
            </a:r>
            <a:r>
              <a:rPr lang="en-US" dirty="0" err="1"/>
              <a:t>cấp</a:t>
            </a:r>
            <a:r>
              <a:rPr lang="en-US" dirty="0"/>
              <a:t> </a:t>
            </a:r>
            <a:r>
              <a:rPr lang="en-US" dirty="0" err="1"/>
              <a:t>nếu</a:t>
            </a:r>
            <a:r>
              <a:rPr lang="en-US" dirty="0"/>
              <a:t> </a:t>
            </a:r>
            <a:r>
              <a:rPr lang="en-US" dirty="0" err="1"/>
              <a:t>có</a:t>
            </a:r>
            <a:r>
              <a:rPr lang="en-US" dirty="0"/>
              <a:t> </a:t>
            </a:r>
            <a:r>
              <a:rPr lang="en-US" dirty="0" err="1"/>
              <a:t>bất</a:t>
            </a:r>
            <a:r>
              <a:rPr lang="en-US" dirty="0"/>
              <a:t> </a:t>
            </a:r>
            <a:r>
              <a:rPr lang="en-US" dirty="0" err="1"/>
              <a:t>kỳ</a:t>
            </a:r>
            <a:r>
              <a:rPr lang="en-US" dirty="0"/>
              <a:t> </a:t>
            </a:r>
            <a:r>
              <a:rPr lang="en-US" dirty="0" err="1"/>
              <a:t>sự</a:t>
            </a:r>
            <a:r>
              <a:rPr lang="en-US" dirty="0"/>
              <a:t> </a:t>
            </a:r>
            <a:r>
              <a:rPr lang="en-US" dirty="0" err="1"/>
              <a:t>cố</a:t>
            </a:r>
            <a:r>
              <a:rPr lang="en-US" dirty="0"/>
              <a:t> </a:t>
            </a:r>
            <a:r>
              <a:rPr lang="en-US" dirty="0" err="1"/>
              <a:t>nghiêm</a:t>
            </a:r>
            <a:r>
              <a:rPr lang="en-US" dirty="0"/>
              <a:t> </a:t>
            </a:r>
            <a:r>
              <a:rPr lang="en-US" dirty="0" err="1"/>
              <a:t>trọng</a:t>
            </a:r>
            <a:r>
              <a:rPr lang="en-US" dirty="0"/>
              <a:t> </a:t>
            </a:r>
            <a:r>
              <a:rPr lang="en-US" dirty="0" err="1"/>
              <a:t>nào</a:t>
            </a:r>
            <a:r>
              <a:rPr lang="en-US" dirty="0"/>
              <a:t> </a:t>
            </a:r>
            <a:r>
              <a:rPr lang="en-US" dirty="0" err="1"/>
              <a:t>khi</a:t>
            </a:r>
            <a:r>
              <a:rPr lang="en-US" dirty="0"/>
              <a:t> Google </a:t>
            </a:r>
            <a:r>
              <a:rPr lang="en-US" dirty="0" err="1"/>
              <a:t>đến</a:t>
            </a:r>
            <a:r>
              <a:rPr lang="en-US" dirty="0"/>
              <a:t> </a:t>
            </a:r>
            <a:r>
              <a:rPr lang="en-US" dirty="0" err="1"/>
              <a:t>và</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trang</a:t>
            </a:r>
            <a:r>
              <a:rPr lang="en-US" dirty="0"/>
              <a:t> web </a:t>
            </a:r>
            <a:r>
              <a:rPr lang="en-US" dirty="0" err="1"/>
              <a:t>của</a:t>
            </a:r>
            <a:r>
              <a:rPr lang="en-US" dirty="0"/>
              <a:t> </a:t>
            </a:r>
            <a:r>
              <a:rPr lang="en-US" dirty="0" err="1"/>
              <a:t>bạn</a:t>
            </a:r>
            <a:r>
              <a:rPr lang="en-US" dirty="0"/>
              <a:t>.</a:t>
            </a:r>
          </a:p>
          <a:p>
            <a:pPr lvl="1" algn="l"/>
            <a:r>
              <a:rPr lang="en-US" dirty="0" err="1"/>
              <a:t>Đây</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SEO </a:t>
            </a:r>
            <a:r>
              <a:rPr lang="en-US" dirty="0" err="1"/>
              <a:t>cần</a:t>
            </a:r>
            <a:r>
              <a:rPr lang="en-US" dirty="0"/>
              <a:t> </a:t>
            </a:r>
            <a:r>
              <a:rPr lang="en-US" dirty="0" err="1"/>
              <a:t>phải</a:t>
            </a:r>
            <a:r>
              <a:rPr lang="en-US" dirty="0"/>
              <a:t> </a:t>
            </a:r>
            <a:r>
              <a:rPr lang="en-US" dirty="0" err="1"/>
              <a:t>có</a:t>
            </a:r>
            <a:r>
              <a:rPr lang="en-US" dirty="0"/>
              <a:t> </a:t>
            </a:r>
            <a:r>
              <a:rPr lang="en-US" dirty="0" err="1"/>
              <a:t>cho</a:t>
            </a:r>
            <a:r>
              <a:rPr lang="en-US" dirty="0"/>
              <a:t> </a:t>
            </a:r>
            <a:r>
              <a:rPr lang="en-US" dirty="0" err="1"/>
              <a:t>mọi</a:t>
            </a:r>
            <a:r>
              <a:rPr lang="en-US" dirty="0"/>
              <a:t> </a:t>
            </a:r>
            <a:r>
              <a:rPr lang="en-US" dirty="0" err="1"/>
              <a:t>trang</a:t>
            </a:r>
            <a:r>
              <a:rPr lang="en-US" dirty="0"/>
              <a:t> web.</a:t>
            </a:r>
          </a:p>
          <a:p>
            <a:pPr algn="l"/>
            <a:r>
              <a:rPr lang="en-US" i="1" dirty="0"/>
              <a:t>HTTP Status Code Checker </a:t>
            </a:r>
            <a:r>
              <a:rPr lang="en-US" i="1" dirty="0">
                <a:hlinkClick r:id="rId3"/>
              </a:rPr>
              <a:t>https://httpstatus.io/</a:t>
            </a:r>
            <a:endParaRPr lang="en-US" i="1" dirty="0"/>
          </a:p>
          <a:p>
            <a:pPr lvl="1" algn="l"/>
            <a:r>
              <a:rPr lang="vi-VN" dirty="0"/>
              <a:t>Nếu bạn đã từng thiết lập chuyển hướng URL hoặc yêu cầu nhà phát triển của bạn làm như vậy, bạn nên kiểm tra và đảm bảo chuyển hướng đã được thiết lập chính xác.</a:t>
            </a:r>
          </a:p>
          <a:p>
            <a:pPr lvl="1" algn="l"/>
            <a:r>
              <a:rPr lang="vi-VN" dirty="0"/>
              <a:t>Sử dụng công cụ kiểm tra chuyển hướng để đảm bảo rằng các chuyển hướng của bạn đang trả lại phản hồi thành công cho trình duyệt web, vì vậy bạn có thể cảm thấy chắc chắn rằng Google cũng đang chọn nó đúng cách.</a:t>
            </a:r>
            <a:endParaRPr lang="en-US" dirty="0"/>
          </a:p>
          <a:p>
            <a:pPr algn="l"/>
            <a:endParaRPr lang="en-US" dirty="0"/>
          </a:p>
          <a:p>
            <a:pPr algn="l"/>
            <a:endParaRPr lang="en-US" dirty="0"/>
          </a:p>
          <a:p>
            <a:pPr algn="l"/>
            <a:endParaRPr lang="en-US" dirty="0"/>
          </a:p>
          <a:p>
            <a:pPr algn="l"/>
            <a:endParaRPr lang="en-US" dirty="0"/>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8</a:t>
            </a:fld>
            <a:endParaRPr lang="en-US"/>
          </a:p>
        </p:txBody>
      </p:sp>
    </p:spTree>
    <p:extLst>
      <p:ext uri="{BB962C8B-B14F-4D97-AF65-F5344CB8AC3E}">
        <p14:creationId xmlns:p14="http://schemas.microsoft.com/office/powerpoint/2010/main" val="363519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B8F6-7C6A-244D-9BF1-4A7BDAFA5F3F}"/>
              </a:ext>
            </a:extLst>
          </p:cNvPr>
          <p:cNvSpPr>
            <a:spLocks noGrp="1"/>
          </p:cNvSpPr>
          <p:nvPr>
            <p:ph type="title"/>
          </p:nvPr>
        </p:nvSpPr>
        <p:spPr/>
        <p:txBody>
          <a:bodyPr/>
          <a:lstStyle/>
          <a:p>
            <a:r>
              <a:rPr lang="en-VN" dirty="0"/>
              <a:t>2. Công cụ tối ưu</a:t>
            </a:r>
          </a:p>
        </p:txBody>
      </p:sp>
      <p:sp>
        <p:nvSpPr>
          <p:cNvPr id="3" name="Content Placeholder 2">
            <a:extLst>
              <a:ext uri="{FF2B5EF4-FFF2-40B4-BE49-F238E27FC236}">
                <a16:creationId xmlns:a16="http://schemas.microsoft.com/office/drawing/2014/main" id="{6EC5673F-670E-ED43-A9DC-7B282F1BABCB}"/>
              </a:ext>
            </a:extLst>
          </p:cNvPr>
          <p:cNvSpPr>
            <a:spLocks noGrp="1"/>
          </p:cNvSpPr>
          <p:nvPr>
            <p:ph idx="1"/>
          </p:nvPr>
        </p:nvSpPr>
        <p:spPr/>
        <p:txBody>
          <a:bodyPr/>
          <a:lstStyle/>
          <a:p>
            <a:pPr algn="l"/>
            <a:r>
              <a:rPr lang="en-US" i="1" dirty="0"/>
              <a:t>Lighthouse – Tools For Web Developers – Google </a:t>
            </a:r>
            <a:r>
              <a:rPr lang="en-US" i="1" dirty="0">
                <a:hlinkClick r:id="rId2"/>
              </a:rPr>
              <a:t>https://developers.google.com/web/tools/lighthouse/</a:t>
            </a:r>
            <a:endParaRPr lang="en-US" i="1" dirty="0"/>
          </a:p>
          <a:p>
            <a:pPr lvl="1" algn="l"/>
            <a:r>
              <a:rPr lang="vi-VN" dirty="0"/>
              <a:t>Lighthouse cung cấp các báo cáo về hiệu suất trang web, khả năng truy cập, tuân thủ các phương pháp hay nhất về lập trình, SEO — với các bước hữu ích để cải thiện từng lĩnh vực này.</a:t>
            </a:r>
          </a:p>
          <a:p>
            <a:pPr lvl="1" algn="l"/>
            <a:r>
              <a:rPr lang="vi-VN" dirty="0"/>
              <a:t>Lighthouse phù hợp nhất cho các nhà phát triển nâng cao làm việc trên các dự án phức tạp, trái ngược với việc tìm kiếm các cải tiến dễ nhận biết cho các trang web đơn giản.</a:t>
            </a:r>
          </a:p>
          <a:p>
            <a:pPr algn="l"/>
            <a:r>
              <a:rPr lang="en-US" i="1" dirty="0" err="1"/>
              <a:t>Robots.txt</a:t>
            </a:r>
            <a:r>
              <a:rPr lang="en-US" i="1" dirty="0"/>
              <a:t> Analyzer - Free </a:t>
            </a:r>
            <a:r>
              <a:rPr lang="en-US" i="1" dirty="0">
                <a:hlinkClick r:id="rId3"/>
              </a:rPr>
              <a:t>http://tools.seobook.com/robots-txt/analyzer/</a:t>
            </a:r>
            <a:endParaRPr lang="en-US" i="1" dirty="0"/>
          </a:p>
          <a:p>
            <a:pPr lvl="1" algn="l"/>
            <a:r>
              <a:rPr lang="vi-VN" dirty="0"/>
              <a:t>Nhiều tệp robots.txt thường có thể có một số lỗi nhỏ khó xử lý, đặc biệt là đối với các trang web lớn hơn. </a:t>
            </a:r>
          </a:p>
          <a:p>
            <a:pPr lvl="1" algn="l"/>
            <a:r>
              <a:rPr lang="vi-VN" dirty="0"/>
              <a:t>Chạy tệp robots.txt của bạn thông qua công cụ này để phân tích miễn phí xem có bất kỳ lỗi nào không.</a:t>
            </a:r>
            <a:endParaRPr lang="en-US" dirty="0"/>
          </a:p>
        </p:txBody>
      </p:sp>
      <p:sp>
        <p:nvSpPr>
          <p:cNvPr id="4" name="Slide Number Placeholder 3">
            <a:extLst>
              <a:ext uri="{FF2B5EF4-FFF2-40B4-BE49-F238E27FC236}">
                <a16:creationId xmlns:a16="http://schemas.microsoft.com/office/drawing/2014/main" id="{6F0603C8-5F60-EC49-95CC-7B51E89BE104}"/>
              </a:ext>
            </a:extLst>
          </p:cNvPr>
          <p:cNvSpPr>
            <a:spLocks noGrp="1"/>
          </p:cNvSpPr>
          <p:nvPr>
            <p:ph type="sldNum" sz="quarter" idx="12"/>
          </p:nvPr>
        </p:nvSpPr>
        <p:spPr/>
        <p:txBody>
          <a:bodyPr/>
          <a:lstStyle/>
          <a:p>
            <a:fld id="{5771DB1C-B372-4CFA-B223-ECAC3FCFC319}" type="slidenum">
              <a:rPr lang="en-US" smtClean="0"/>
              <a:t>9</a:t>
            </a:fld>
            <a:endParaRPr lang="en-US"/>
          </a:p>
        </p:txBody>
      </p:sp>
    </p:spTree>
    <p:extLst>
      <p:ext uri="{BB962C8B-B14F-4D97-AF65-F5344CB8AC3E}">
        <p14:creationId xmlns:p14="http://schemas.microsoft.com/office/powerpoint/2010/main" val="227178025"/>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12518</TotalTime>
  <Words>2892</Words>
  <Application>Microsoft Macintosh PowerPoint</Application>
  <PresentationFormat>Widescreen</PresentationFormat>
  <Paragraphs>172</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Retrospect</vt:lpstr>
      <vt:lpstr>TỐI ƯU HOÁ CÔNG CỤ TÌM KIẾM</vt:lpstr>
      <vt:lpstr>CHƯƠNG 10:  CÁC CÔNG CỤ HỖ TRỢ SEO</vt:lpstr>
      <vt:lpstr>Nội dung</vt:lpstr>
      <vt:lpstr>1. Công cụ nghiên cứu</vt:lpstr>
      <vt:lpstr>1. Công cụ nghiên cứu</vt:lpstr>
      <vt:lpstr>1. Công cụ nghiên cứu</vt:lpstr>
      <vt:lpstr>2. Công cụ tối ưu</vt:lpstr>
      <vt:lpstr>2. Công cụ tối ưu</vt:lpstr>
      <vt:lpstr>2. Công cụ tối ưu</vt:lpstr>
      <vt:lpstr>2. Công cụ tối ưu</vt:lpstr>
      <vt:lpstr>2. Công cụ tối ưu</vt:lpstr>
      <vt:lpstr>2. Công cụ tối ưu</vt:lpstr>
      <vt:lpstr>3. Công cụ xây dựng liên kết</vt:lpstr>
      <vt:lpstr>3. Công cụ xây dựng liên kết</vt:lpstr>
      <vt:lpstr>3. Công cụ xây dựng liên kết</vt:lpstr>
      <vt:lpstr>3. Công cụ xây dựng liên kết</vt:lpstr>
      <vt:lpstr>4. Công cụ phân tích</vt:lpstr>
      <vt:lpstr>4. Công cụ phân tích</vt:lpstr>
      <vt:lpstr>4. Công cụ phân tích</vt:lpstr>
      <vt:lpstr>Tổng kết</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308</cp:revision>
  <dcterms:created xsi:type="dcterms:W3CDTF">2015-11-12T01:57:32Z</dcterms:created>
  <dcterms:modified xsi:type="dcterms:W3CDTF">2022-04-09T14:01:06Z</dcterms:modified>
</cp:coreProperties>
</file>