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69" r:id="rId3"/>
    <p:sldId id="257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6" r:id="rId16"/>
    <p:sldId id="334" r:id="rId17"/>
    <p:sldId id="335" r:id="rId18"/>
    <p:sldId id="337" r:id="rId19"/>
    <p:sldId id="272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742" autoAdjust="0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211AB-B43C-487B-A31D-AC44D6E56073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E69B5-6E69-430B-B8CC-9B58C411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E69B5-6E69-430B-B8CC-9B58C411B3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7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E69B5-6E69-430B-B8CC-9B58C411B3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4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E69B5-6E69-430B-B8CC-9B58C411B3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9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70001"/>
            <a:ext cx="10058400" cy="3055112"/>
          </a:xfrm>
        </p:spPr>
        <p:txBody>
          <a:bodyPr anchor="ctr">
            <a:normAutofit/>
          </a:bodyPr>
          <a:lstStyle>
            <a:lvl1pPr algn="ctr">
              <a:lnSpc>
                <a:spcPct val="85000"/>
              </a:lnSpc>
              <a:defRPr sz="6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 anchor="b">
            <a:normAutofit/>
          </a:bodyPr>
          <a:lstStyle>
            <a:lvl1pPr marL="0" indent="0" algn="ctr">
              <a:buNone/>
              <a:defRPr sz="25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FC8029FF-4828-424F-A1D8-6A0EA71459F2}" type="datetime1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5771DB1C-B372-4CFA-B223-ECAC3FCFC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Administrator\Desktop\thesis-slide\uit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980" y="-635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1142732" y="12171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3419070" y="237065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THÀNH</a:t>
            </a:r>
            <a:r>
              <a:rPr lang="en-US" sz="2200" b="1" baseline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PHỐ</a:t>
            </a:r>
            <a:r>
              <a:rPr lang="en-US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HỒ CHÍ MINH</a:t>
            </a:r>
          </a:p>
          <a:p>
            <a:r>
              <a:rPr lang="en-US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</a:t>
            </a:r>
          </a:p>
        </p:txBody>
      </p:sp>
    </p:spTree>
    <p:extLst>
      <p:ext uri="{BB962C8B-B14F-4D97-AF65-F5344CB8AC3E}">
        <p14:creationId xmlns:p14="http://schemas.microsoft.com/office/powerpoint/2010/main" val="191265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39B5-ADDA-426C-A5C8-406AE3527C49}" type="datetime1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3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D3AF-DC0A-48C2-8206-DF5164A0E099}" type="datetime1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3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554C-B155-4E9B-82FD-C0DDBB233D3A}" type="datetime1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9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758953"/>
            <a:ext cx="10058400" cy="1255378"/>
          </a:xfrm>
        </p:spPr>
        <p:txBody>
          <a:bodyPr anchor="b" anchorCtr="0">
            <a:noAutofit/>
          </a:bodyPr>
          <a:lstStyle>
            <a:lvl1pPr>
              <a:lnSpc>
                <a:spcPct val="85000"/>
              </a:lnSpc>
              <a:defRPr sz="7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2166726"/>
            <a:ext cx="10058400" cy="342940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6800" cap="none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1AA5-75A4-4CA7-B9C8-242B2899409D}" type="datetime1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2090528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346199"/>
            <a:ext cx="4937760" cy="45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46200"/>
            <a:ext cx="4937760" cy="45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8BA-96F8-4EA2-8266-86BB2F3B27FE}" type="datetime1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5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CF77-178E-4DC2-BF37-45D9C41F0C9F}" type="datetime1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8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687A-E5A4-48EF-A7CC-CAABC50235F3}" type="datetime1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B191-B7DF-4AB4-A16C-8B0EB2515670}" type="datetime1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1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4B6070-3D3B-4F6C-8CEC-4C9E28F3DB80}" type="datetime1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DB1C-B372-4CFA-B223-ECAC3FCF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4F1F-33F3-4C24-BC7A-D0662AB03A48}" type="datetime1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2254" y="286603"/>
            <a:ext cx="10768445" cy="88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76131"/>
            <a:ext cx="11722100" cy="4883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59F165-FA03-4802-ABF8-40A8C898DBBC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71DB1C-B372-4CFA-B223-ECAC3FCFC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217145"/>
            <a:ext cx="117221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Administrator\Desktop\thesis-slide\uit-logo.png">
            <a:extLst>
              <a:ext uri="{FF2B5EF4-FFF2-40B4-BE49-F238E27FC236}">
                <a16:creationId xmlns:a16="http://schemas.microsoft.com/office/drawing/2014/main" id="{431D5121-9F02-4F10-B39E-0BA49CB060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071"/>
            <a:ext cx="898909" cy="89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46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just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5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5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5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5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optal.com/marketing/mergewor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eywordtool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uit.edu.vn/tXpxP" TargetMode="External"/><Relationship Id="rId2" Type="http://schemas.openxmlformats.org/officeDocument/2006/relationships/hyperlink" Target="https://ads.google.com/home/tools/keyword-plann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link.uit.edu.vn/TmCRZ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kwfinde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hrefs.com/" TargetMode="External"/><Relationship Id="rId2" Type="http://schemas.openxmlformats.org/officeDocument/2006/relationships/hyperlink" Target="https://kwfind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moz.com/link-explorer" TargetMode="External"/><Relationship Id="rId4" Type="http://schemas.openxmlformats.org/officeDocument/2006/relationships/hyperlink" Target="https://moz.com/explorer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oreviewtools.com/keyword-density-checker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href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TỐI ƯU HOÁ</a:t>
            </a:r>
            <a:br>
              <a:rPr lang="en-US" sz="5400" dirty="0"/>
            </a:br>
            <a:r>
              <a:rPr lang="en-US" sz="5400" dirty="0"/>
              <a:t>CÔNG CỤ TÌM KIẾM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/>
              <a:t>Biên soạn: ThS. Võ Tấn Khoa</a:t>
            </a:r>
          </a:p>
        </p:txBody>
      </p:sp>
    </p:spTree>
    <p:extLst>
      <p:ext uri="{BB962C8B-B14F-4D97-AF65-F5344CB8AC3E}">
        <p14:creationId xmlns:p14="http://schemas.microsoft.com/office/powerpoint/2010/main" val="345904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019D-E4C1-3C4B-8D95-3397E62F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3.2 Tự tạo danh sách từ khoá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923D6-8522-A24C-AAAC-E5FAF83B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VN" dirty="0"/>
              <a:t>Phác thảo một danh sách các từ mà khách hàng có thể sử dụng.</a:t>
            </a:r>
          </a:p>
          <a:p>
            <a:pPr>
              <a:buFont typeface="Wingdings" pitchFamily="2" charset="2"/>
              <a:buChar char="Ø"/>
            </a:pPr>
            <a:r>
              <a:rPr lang="en-VN" dirty="0"/>
              <a:t>Chia các từ thành tiền tố, hậu tố.</a:t>
            </a:r>
          </a:p>
          <a:p>
            <a:pPr>
              <a:buFont typeface="Wingdings" pitchFamily="2" charset="2"/>
              <a:buChar char="Ø"/>
            </a:pPr>
            <a:r>
              <a:rPr lang="en-VN" dirty="0"/>
              <a:t>Lần lượt kết hợp các từ lại để có được danh sách từ khoá tiềm năng.</a:t>
            </a:r>
          </a:p>
          <a:p>
            <a:pPr>
              <a:buFont typeface="Wingdings" pitchFamily="2" charset="2"/>
              <a:buChar char="Ø"/>
            </a:pPr>
            <a:r>
              <a:rPr lang="en-VN" dirty="0"/>
              <a:t>Công cụ hỗ trợ: </a:t>
            </a:r>
            <a:r>
              <a:rPr lang="en-US" dirty="0">
                <a:hlinkClick r:id="rId2"/>
              </a:rPr>
              <a:t>https://www.toptal.com/marketing/mergewords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64A63-F448-D343-AEA3-47B96DC9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CA36ACF-67D1-3941-8434-3FE66582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26" y="3560023"/>
            <a:ext cx="4619749" cy="2599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724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42AF-FA39-5849-BD74-B4D2F51E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VN" dirty="0"/>
              <a:t>4. Tìm từ khoá tăng lưu lượng truy cập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ABB9-DBC9-1349-9741-1D2A66E9C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VN" dirty="0"/>
              <a:t>Chọn lọc từ khoá từ trong danh sách từ khoá tiềm năng đã lập.</a:t>
            </a:r>
          </a:p>
          <a:p>
            <a:pPr>
              <a:buFont typeface="Wingdings" pitchFamily="2" charset="2"/>
              <a:buChar char="Ø"/>
            </a:pPr>
            <a:r>
              <a:rPr lang="en-VN" dirty="0"/>
              <a:t>Phương pháp: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VN" dirty="0"/>
              <a:t>Công cụ Keyword Planner của Google.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VN" dirty="0"/>
              <a:t>Điểm mạnh: cho biết lưu lượng tìm kiếm của từ khoá.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VN" dirty="0"/>
              <a:t>Điểm hạn chế: bây giờ phải tốn chi phí để tạo chiến dịch SEO với Google Ads, sau đó mới sử dụng được.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VN" dirty="0"/>
              <a:t>Công cụ </a:t>
            </a:r>
            <a:r>
              <a:rPr lang="en-US" dirty="0">
                <a:hlinkClick r:id="rId2"/>
              </a:rPr>
              <a:t>https://keywordtool.io/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VN" dirty="0"/>
              <a:t>Nếu ngân sách eo hẹp?!</a:t>
            </a:r>
          </a:p>
          <a:p>
            <a:pPr>
              <a:buFont typeface="Wingdings" pitchFamily="2" charset="2"/>
              <a:buChar char="Ø"/>
            </a:pPr>
            <a:r>
              <a:rPr lang="en-VN" b="1" i="1" dirty="0"/>
              <a:t>Đây là bước phải thực hiện để kiểm tra lưu lượng truy cập đằng sau các từ khoá.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8E720-EFDF-B84C-923A-6E22DB72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C9C9-7C4C-B949-B8B2-CF085265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4.1 Google Ads Keyword Planner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722C-176E-1D4E-BA10-50574B70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hlinkClick r:id="rId2"/>
              </a:rPr>
              <a:t>https://ads.google.com/home/tools/keyword-planner/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VN" dirty="0"/>
              <a:t>Vào công cụ trên, chọn “Keyword Planner” -&gt; “Get search volume data and forecasts”, sau đó copy từ khoá vào ô nhập -&gt; chọn quốc gia -&gt; nhấn “Get started”.</a:t>
            </a:r>
          </a:p>
          <a:p>
            <a:pPr>
              <a:buFont typeface="Wingdings" pitchFamily="2" charset="2"/>
              <a:buChar char="Ø"/>
            </a:pPr>
            <a:r>
              <a:rPr lang="en-VN" dirty="0"/>
              <a:t>Kết quả giống như hình.</a:t>
            </a:r>
          </a:p>
          <a:p>
            <a:pPr>
              <a:buFont typeface="Wingdings" pitchFamily="2" charset="2"/>
              <a:buChar char="Ø"/>
            </a:pPr>
            <a:r>
              <a:rPr lang="en-VN" dirty="0"/>
              <a:t>Tham khảo: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https://link.uit.edu.vn/tXpxP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https://link.uit.edu.vn/TmCRZ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AB2A4-C7F4-684A-98AE-21C07936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5E8E59C-B44F-B149-A190-AED8688C9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96" y="2598499"/>
            <a:ext cx="7232904" cy="309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2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1053-C80C-5B40-998B-192C171B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4.2 KWFinder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AE17-D427-1F4A-9F34-5BD9CC66B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hlinkClick r:id="rId2"/>
              </a:rPr>
              <a:t>https://kwfinder.com/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VN" dirty="0"/>
              <a:t>Công cụ này tập trung vào nghiên cứu từ khoá có tiềm năng tăng lưu lượng truy cập cho website.</a:t>
            </a:r>
          </a:p>
          <a:p>
            <a:pPr>
              <a:buFont typeface="Wingdings" pitchFamily="2" charset="2"/>
              <a:buChar char="Ø"/>
            </a:pPr>
            <a:r>
              <a:rPr lang="en-VN" dirty="0"/>
              <a:t>Khá dễ sử dụng, có tốn phí.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AC5E8-D536-E24C-93AA-40318681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192FB17-287C-0B45-8311-1E72984C6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71" y="3218663"/>
            <a:ext cx="7938059" cy="30485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958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3A00-B09D-4F47-A779-1732A8CF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5. Tìm từ khoá dễ tăng thứ hạng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C611-6F33-FB42-959C-EA84D7950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vi-VN" dirty="0"/>
              <a:t>Phải chọn lọc từ khoá nào là thế mạnh của trang web.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/>
              <a:t>Ví dụ: bạn đang có một cửa hàng sách và muốn bán trực tuyến.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vi-VN" dirty="0"/>
              <a:t>Từ khoá bạn suy nghĩ ra sẽ là: “cửa hàng sách trực tuyến” – “book store online”. Nhưng với từ khoá này bạn nghĩ bạn có thể đánh lại các trang lớn như Amazon, Tiki không?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vi-VN" dirty="0"/>
              <a:t>Giờ chi tiết thêm một chút vào từ khoá, nhắm tới đối tượng người tìm sách cổ, thì lúc này từ khoá sẽ là “cửa hàng sách cổ trực tuyến” – “antique book stores online”.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/>
              <a:t>Bạn có lợi thế khi đối thủ cạnh tranh chưa nghĩ tới từ khoá mục tiêu mà mình định SEO.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/>
              <a:t>Do đó, bước tiếp theo là chúng ta phải chọn lọc từ khoá dễ làm tăng thứ hạng tìm kiếm của trang web.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VN" dirty="0"/>
          </a:p>
          <a:p>
            <a:pPr>
              <a:buFont typeface="Wingdings" pitchFamily="2" charset="2"/>
              <a:buChar char="Ø"/>
            </a:pP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EDA9D-23FD-734C-AB59-3C8F515D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3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3A00-B09D-4F47-A779-1732A8CF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5. Tìm từ khoá dễ tăng thứ hạng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C611-6F33-FB42-959C-EA84D7950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VN" dirty="0"/>
              <a:t>Tìm thủ công trong danh sách đã lập.</a:t>
            </a:r>
          </a:p>
          <a:p>
            <a:pPr>
              <a:buFont typeface="Wingdings" pitchFamily="2" charset="2"/>
              <a:buChar char="Ø"/>
            </a:pPr>
            <a:r>
              <a:rPr lang="en-VN" dirty="0"/>
              <a:t>Xem số kết quả được liệt kê của công cụ tìm kiếm cho từ khoá.</a:t>
            </a:r>
          </a:p>
          <a:p>
            <a:pPr>
              <a:buFont typeface="Wingdings" pitchFamily="2" charset="2"/>
              <a:buChar char="Ø"/>
            </a:pPr>
            <a:r>
              <a:rPr lang="en-VN" dirty="0"/>
              <a:t>Sử dụng điểm cạnh tranh – competition score từ công cụ Google Ads Keyword Planner.</a:t>
            </a:r>
          </a:p>
          <a:p>
            <a:pPr>
              <a:buFont typeface="Wingdings" pitchFamily="2" charset="2"/>
              <a:buChar char="Ø"/>
            </a:pPr>
            <a:endParaRPr lang="en-VN" dirty="0"/>
          </a:p>
          <a:p>
            <a:pPr marL="0" indent="0">
              <a:buNone/>
            </a:pPr>
            <a:endParaRPr lang="en-VN" dirty="0"/>
          </a:p>
          <a:p>
            <a:pPr>
              <a:buFont typeface="Wingdings" pitchFamily="2" charset="2"/>
              <a:buChar char="Ø"/>
            </a:pPr>
            <a:r>
              <a:rPr lang="en-VN" dirty="0"/>
              <a:t>Sử dụng công cụ phân tích tính cạnh tranh của từ khoá: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VN" dirty="0"/>
              <a:t>KWFinder SEO Difficulty: </a:t>
            </a:r>
            <a:r>
              <a:rPr lang="en-US" dirty="0">
                <a:hlinkClick r:id="rId2"/>
              </a:rPr>
              <a:t>https://kwfinder.com/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Ahrefs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https://ahrefs.com/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Moz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https://moz.com/explorer</a:t>
            </a:r>
            <a:r>
              <a:rPr lang="en-US" dirty="0"/>
              <a:t> , </a:t>
            </a:r>
            <a:r>
              <a:rPr lang="en-US" dirty="0">
                <a:hlinkClick r:id="rId5"/>
              </a:rPr>
              <a:t>https://moz.com/link-explorer</a:t>
            </a:r>
            <a:endParaRPr lang="en-VN" dirty="0"/>
          </a:p>
          <a:p>
            <a:pPr>
              <a:buFont typeface="Wingdings" pitchFamily="2" charset="2"/>
              <a:buChar char="Ø"/>
            </a:pP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EDA9D-23FD-734C-AB59-3C8F515D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05D71A-E79B-B14D-BDFC-B2FA3F6BF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29" y="2708415"/>
            <a:ext cx="7638542" cy="1514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598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B8C69-B6BE-1643-9672-C6A5A369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VN" sz="4300"/>
              <a:t>5.1</a:t>
            </a:r>
            <a:r>
              <a:rPr lang="en-US" sz="4300" err="1"/>
              <a:t>KWFinder</a:t>
            </a:r>
            <a:r>
              <a:rPr lang="en-US" sz="4300"/>
              <a:t> SEO Difficulty</a:t>
            </a:r>
            <a:r>
              <a:rPr lang="en-VN" sz="4300"/>
              <a:t> 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928F69-FE77-494F-8BAE-7A2ABC937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967148"/>
            <a:ext cx="6909801" cy="266027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0EE03-0A54-2F43-BAF5-E1B458320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VN" dirty="0"/>
              <a:t>Domain Authority.</a:t>
            </a:r>
          </a:p>
          <a:p>
            <a:pPr>
              <a:buFont typeface="Wingdings" pitchFamily="2" charset="2"/>
              <a:buChar char="Ø"/>
            </a:pPr>
            <a:r>
              <a:rPr lang="en-VN" dirty="0"/>
              <a:t>Page Authority.</a:t>
            </a:r>
          </a:p>
          <a:p>
            <a:pPr>
              <a:buFont typeface="Wingdings" pitchFamily="2" charset="2"/>
              <a:buChar char="Ø"/>
            </a:pPr>
            <a:r>
              <a:rPr lang="en-VN" dirty="0"/>
              <a:t>Liên kết – Link.</a:t>
            </a:r>
          </a:p>
          <a:p>
            <a:pPr>
              <a:buFont typeface="Wingdings" pitchFamily="2" charset="2"/>
              <a:buChar char="Ø"/>
            </a:pPr>
            <a:r>
              <a:rPr lang="en-VN" dirty="0"/>
              <a:t>Chia sẻ trên Facebook.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71591-037C-6B4C-9A0E-D22AD0F2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71DB1C-B372-4CFA-B223-ECAC3FCFC31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D8D5-F371-4E45-93CA-1B1A2CFB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5.2 Ahrefs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FBAE-BEA0-F645-8C11-48340407F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VN" dirty="0"/>
              <a:t>Công cụ nghiên cứu đối thủ và kiểm tra backlink.</a:t>
            </a:r>
          </a:p>
          <a:p>
            <a:pPr>
              <a:buFont typeface="Wingdings" pitchFamily="2" charset="2"/>
              <a:buChar char="Ø"/>
            </a:pPr>
            <a:r>
              <a:rPr lang="en-VN" dirty="0"/>
              <a:t>Có các dữ liệu tương tự KWFinder.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39379-B834-774D-99A8-B67EEF48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2B123B-E582-1442-81CD-D7BD74AF8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320815"/>
            <a:ext cx="11861800" cy="279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7049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9756-965C-7046-BBB5-860318CE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Bài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8A8FD-D334-B04F-AC75-FEAB9C6D1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b="1" dirty="0"/>
              <a:t>Yêu cầu: </a:t>
            </a:r>
            <a:r>
              <a:rPr lang="en-VN" b="1" i="1" dirty="0"/>
              <a:t>Lập</a:t>
            </a:r>
            <a:r>
              <a:rPr lang="en-VN" b="1" dirty="0"/>
              <a:t> và </a:t>
            </a:r>
            <a:r>
              <a:rPr lang="en-VN" b="1" i="1" dirty="0"/>
              <a:t>phân tích</a:t>
            </a:r>
            <a:r>
              <a:rPr lang="en-VN" b="1" dirty="0"/>
              <a:t> </a:t>
            </a:r>
            <a:r>
              <a:rPr lang="en-VN" b="1" u="sng" dirty="0"/>
              <a:t>từ khoá </a:t>
            </a:r>
            <a:r>
              <a:rPr lang="en-VN" b="1" dirty="0"/>
              <a:t>cho hệ thống website của đồ án</a:t>
            </a:r>
            <a:r>
              <a:rPr lang="en-VN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24FDB-66EE-804F-91DF-3E513D8C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18</a:t>
            </a:fld>
            <a:endParaRPr lang="en-US"/>
          </a:p>
        </p:txBody>
      </p:sp>
      <p:pic>
        <p:nvPicPr>
          <p:cNvPr id="6148" name="Picture 4" descr="What Is Keyword Research? The Key To Unlocking Your SEO">
            <a:extLst>
              <a:ext uri="{FF2B5EF4-FFF2-40B4-BE49-F238E27FC236}">
                <a16:creationId xmlns:a16="http://schemas.microsoft.com/office/drawing/2014/main" id="{C578F235-6218-BE46-A141-37A87C9AA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364" y="1778847"/>
            <a:ext cx="7249272" cy="453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65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B7DC-3A7E-4DC8-A134-8C5F4C06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B3E65-2DA4-4A22-8947-FA00FF8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19</a:t>
            </a:fld>
            <a:endParaRPr lang="en-US"/>
          </a:p>
        </p:txBody>
      </p:sp>
      <p:pic>
        <p:nvPicPr>
          <p:cNvPr id="9218" name="Picture 2" descr="10+ SEO Ideas That Can Help You Rank No.1 In 2021 – Adlibweb">
            <a:extLst>
              <a:ext uri="{FF2B5EF4-FFF2-40B4-BE49-F238E27FC236}">
                <a16:creationId xmlns:a16="http://schemas.microsoft.com/office/drawing/2014/main" id="{58081849-A026-7846-8457-411CB63176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072" y="1276350"/>
            <a:ext cx="8681155" cy="488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1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CHƯƠNG 2: </a:t>
            </a:r>
            <a:br>
              <a:rPr lang="en-US" sz="5400" dirty="0"/>
            </a:br>
            <a:r>
              <a:rPr lang="en-US" sz="5400" dirty="0"/>
              <a:t>KEYWORD – TỪ KHOÁ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/>
              <a:t>Biên soạn: ThS. Võ Tấn Khoa</a:t>
            </a:r>
          </a:p>
        </p:txBody>
      </p:sp>
    </p:spTree>
    <p:extLst>
      <p:ext uri="{BB962C8B-B14F-4D97-AF65-F5344CB8AC3E}">
        <p14:creationId xmlns:p14="http://schemas.microsoft.com/office/powerpoint/2010/main" val="299011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097280" y="1985962"/>
            <a:ext cx="10058400" cy="2339149"/>
          </a:xfrm>
          <a:prstGeom prst="rect">
            <a:avLst/>
          </a:prstGeom>
        </p:spPr>
        <p:txBody>
          <a:bodyPr anchor="ctr"/>
          <a:lstStyle>
            <a:lvl1pPr algn="just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8000">
                <a:solidFill>
                  <a:schemeClr val="accent1"/>
                </a:solidFill>
              </a:rPr>
              <a:t>Question &amp; Answer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38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1.	</a:t>
            </a:r>
            <a:r>
              <a:rPr lang="en-US" sz="4000" dirty="0" err="1">
                <a:solidFill>
                  <a:schemeClr val="tx1"/>
                </a:solidFill>
              </a:rPr>
              <a:t>Sự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quan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trọng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của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nghiên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cứu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từ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khoá</a:t>
            </a:r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2.	</a:t>
            </a:r>
            <a:r>
              <a:rPr lang="en-US" sz="4000" dirty="0" err="1">
                <a:solidFill>
                  <a:schemeClr val="tx1"/>
                </a:solidFill>
              </a:rPr>
              <a:t>Từ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khoá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là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gì</a:t>
            </a:r>
            <a:r>
              <a:rPr lang="en-US" sz="4000" dirty="0">
                <a:solidFill>
                  <a:schemeClr val="tx1"/>
                </a:solidFill>
              </a:rPr>
              <a:t>?</a:t>
            </a:r>
          </a:p>
          <a:p>
            <a:r>
              <a:rPr lang="en-US" sz="4000" dirty="0">
                <a:solidFill>
                  <a:schemeClr val="tx1"/>
                </a:solidFill>
              </a:rPr>
              <a:t>3.	</a:t>
            </a:r>
            <a:r>
              <a:rPr lang="en-US" sz="4000" dirty="0" err="1">
                <a:solidFill>
                  <a:schemeClr val="tx1"/>
                </a:solidFill>
              </a:rPr>
              <a:t>Cách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có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một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lượng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lớn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từ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khoá</a:t>
            </a:r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4.	</a:t>
            </a:r>
            <a:r>
              <a:rPr lang="en-US" sz="4000" dirty="0" err="1">
                <a:solidFill>
                  <a:schemeClr val="tx1"/>
                </a:solidFill>
              </a:rPr>
              <a:t>Từ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khoá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tăng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lưu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lượng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truy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cập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cho</a:t>
            </a:r>
            <a:r>
              <a:rPr lang="en-US" sz="4000" dirty="0">
                <a:solidFill>
                  <a:schemeClr val="tx1"/>
                </a:solidFill>
              </a:rPr>
              <a:t> Website</a:t>
            </a:r>
          </a:p>
          <a:p>
            <a:r>
              <a:rPr lang="en-US" sz="4000" dirty="0">
                <a:solidFill>
                  <a:schemeClr val="tx1"/>
                </a:solidFill>
              </a:rPr>
              <a:t>5.	</a:t>
            </a:r>
            <a:r>
              <a:rPr lang="en-US" sz="4000" dirty="0" err="1">
                <a:solidFill>
                  <a:schemeClr val="tx1"/>
                </a:solidFill>
              </a:rPr>
              <a:t>Từ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khoá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dễ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tăng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thứ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hạng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tìm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kiếm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5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1E84-FC0F-FA4C-93CF-B7966902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VN"/>
              <a:t>1. Sự quan trọng của nghiên cứu từ khoá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FD07-2379-854C-B339-B0A43693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76131"/>
            <a:ext cx="5977128" cy="492464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VN" dirty="0"/>
              <a:t>SEO </a:t>
            </a:r>
            <a:r>
              <a:rPr lang="en-VN" b="1" i="1" dirty="0"/>
              <a:t>sai</a:t>
            </a:r>
            <a:r>
              <a:rPr lang="en-VN" dirty="0"/>
              <a:t> từ khoá sẽ dẫn đến: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VN" dirty="0"/>
              <a:t>Mất nhiều thời gian.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VN" dirty="0"/>
              <a:t>Không mang được nhiều lưu lượng truy cập website.</a:t>
            </a:r>
          </a:p>
          <a:p>
            <a:pPr>
              <a:buFont typeface="Wingdings" pitchFamily="2" charset="2"/>
              <a:buChar char="Ø"/>
            </a:pPr>
            <a:r>
              <a:rPr lang="en-VN" b="1" i="1" dirty="0"/>
              <a:t>Tính cạnh tranh </a:t>
            </a:r>
            <a:r>
              <a:rPr lang="en-VN" dirty="0"/>
              <a:t>của từ khoá không được nghiên cứu và điều tra kỹ khi bắt đầu dự án: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VN" dirty="0"/>
              <a:t>Từ khoá quá cạnh tranh sẽ dẫn đến việc website mới khó xuất hiện trên các thứ hạng tìm kiếm cao.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VN" dirty="0"/>
              <a:t>Mất nhiều công sức mà hiệu quả thấp.</a:t>
            </a:r>
          </a:p>
          <a:p>
            <a:pPr>
              <a:buFont typeface="Wingdings" pitchFamily="2" charset="2"/>
              <a:buChar char="Ø"/>
            </a:pP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A481B-BCCC-4F41-9199-A7FC1157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 descr="Мета-тег Keywords (кейвордс): что это такое, meta name keywords content">
            <a:extLst>
              <a:ext uri="{FF2B5EF4-FFF2-40B4-BE49-F238E27FC236}">
                <a16:creationId xmlns:a16="http://schemas.microsoft.com/office/drawing/2014/main" id="{F17166CE-5091-DA40-8D03-E8485D49C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476" y="2233362"/>
            <a:ext cx="5481698" cy="301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55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2952-0FAC-2A43-B67C-A583C46B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2. Từ khoá là gì?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834D-5439-7B4F-B1E2-22979C760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76131"/>
            <a:ext cx="5867400" cy="488336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VN" dirty="0"/>
              <a:t>Từ khoá là bất kỳ cụm từ nào bạn muốn trang web của mình xếp hạng trong kết quả tìm kiếm của Google.</a:t>
            </a:r>
          </a:p>
          <a:p>
            <a:pPr>
              <a:buFont typeface="Wingdings" pitchFamily="2" charset="2"/>
              <a:buChar char="Ø"/>
            </a:pPr>
            <a:r>
              <a:rPr lang="en-VN" dirty="0"/>
              <a:t>Có thể là một từ </a:t>
            </a:r>
            <a:r>
              <a:rPr lang="en-VN" b="1" i="1" dirty="0"/>
              <a:t>đơn lẻ</a:t>
            </a:r>
            <a:r>
              <a:rPr lang="en-VN" dirty="0"/>
              <a:t> hoặc là kết hợp của nhiều từ.</a:t>
            </a:r>
          </a:p>
          <a:p>
            <a:pPr>
              <a:buFont typeface="Wingdings" pitchFamily="2" charset="2"/>
              <a:buChar char="Ø"/>
            </a:pPr>
            <a:r>
              <a:rPr lang="en-VN" dirty="0"/>
              <a:t>Từ khoá đơn lẻ sẽ có tính cạnh tranh cao và khó có thứ hạng cao trong kết quả tìm kiếm.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8BEA2-42DD-B040-AFA7-0E7EAE26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Keyword Research: 8 KEY Steps to Find the Best SEO Keywords">
            <a:extLst>
              <a:ext uri="{FF2B5EF4-FFF2-40B4-BE49-F238E27FC236}">
                <a16:creationId xmlns:a16="http://schemas.microsoft.com/office/drawing/2014/main" id="{E45E3EA7-0197-B645-965D-0F80B67A7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212" y="2291337"/>
            <a:ext cx="5481698" cy="285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3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2952-0FAC-2A43-B67C-A583C46B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2. Từ khoá là gì?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834D-5439-7B4F-B1E2-22979C760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VN" dirty="0"/>
              <a:t>Một số loại từ khoá như: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VN" i="1" dirty="0"/>
              <a:t>Head-term</a:t>
            </a:r>
            <a:r>
              <a:rPr lang="en-VN" dirty="0"/>
              <a:t>: từ khoá có 1 đến 2 từ. Ví dụ: classic movies.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VN" b="1" dirty="0"/>
              <a:t>Long-tail</a:t>
            </a:r>
            <a:r>
              <a:rPr lang="en-VN" dirty="0"/>
              <a:t>: từ khoá có 3 cụm từ trở lênh. Ví dụ: classic Keanu Reeves movies.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VN" i="1" dirty="0"/>
              <a:t>Navigation</a:t>
            </a:r>
            <a:r>
              <a:rPr lang="en-VN" dirty="0"/>
              <a:t>: từ khoá để định vị một thương hiệu hoặc một trang web cụ thể. Ví dụ: Facebook, YouTube, Gmail.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VN" b="1" dirty="0"/>
              <a:t>Information</a:t>
            </a:r>
            <a:r>
              <a:rPr lang="en-VN" dirty="0"/>
              <a:t>: từ khoá được sử dụng để khám phá về một chủ đề cụ thể. Bắt đầu bằng các cụm từ như “how to…” hoặc “what are the best…”.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VN" b="1" dirty="0"/>
              <a:t>Transaction</a:t>
            </a:r>
            <a:r>
              <a:rPr lang="en-VN" dirty="0"/>
              <a:t>: từ khoá được sử dụng bởi những người muốn thực hiện một hành động thương mại. Ví dụ: “buy jackets online”.</a:t>
            </a:r>
          </a:p>
          <a:p>
            <a:pPr>
              <a:buFont typeface="Wingdings" pitchFamily="2" charset="2"/>
              <a:buChar char="Ø"/>
            </a:pPr>
            <a:r>
              <a:rPr lang="en-VN" i="1" dirty="0"/>
              <a:t>Thường thì các dự án SEO sẽ nhắm vào các loại từ khoá Long-tail, Information, Transaction hơn 2 loại còn lại.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8BEA2-42DD-B040-AFA7-0E7EAE26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4C595-1119-F446-8B6D-49C6081F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VN" sz="5100"/>
              <a:t>3. Cách có một lượng lớn từ khoá</a:t>
            </a:r>
          </a:p>
        </p:txBody>
      </p:sp>
      <p:pic>
        <p:nvPicPr>
          <p:cNvPr id="4098" name="Picture 2" descr="There&amp;#39;s more than one way to skin a cat...">
            <a:extLst>
              <a:ext uri="{FF2B5EF4-FFF2-40B4-BE49-F238E27FC236}">
                <a16:creationId xmlns:a16="http://schemas.microsoft.com/office/drawing/2014/main" id="{9157241F-1272-A944-A461-780573AD7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709814"/>
            <a:ext cx="5451627" cy="311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FF998-DECD-7247-8B82-DBEC5F21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VN" dirty="0"/>
              <a:t>Có nhiều cách để tìm kiếm từ khoá phù hợp.</a:t>
            </a:r>
          </a:p>
          <a:p>
            <a:pPr>
              <a:buFont typeface="Wingdings" pitchFamily="2" charset="2"/>
              <a:buChar char="Ø"/>
            </a:pPr>
            <a:r>
              <a:rPr lang="en-VN" dirty="0"/>
              <a:t>Tự xây dựng danh sách từ khoá tiềm năng liên quan đến doanh nghiệp.</a:t>
            </a:r>
          </a:p>
          <a:p>
            <a:pPr>
              <a:buFont typeface="Wingdings" pitchFamily="2" charset="2"/>
              <a:buChar char="Ø"/>
            </a:pPr>
            <a:r>
              <a:rPr lang="en-VN" i="1" dirty="0"/>
              <a:t>“Relevance is vital”</a:t>
            </a:r>
            <a:r>
              <a:rPr lang="en-VN" dirty="0"/>
              <a:t>: sự liên quan là cực kỳ quan trọng.</a:t>
            </a:r>
          </a:p>
          <a:p>
            <a:pPr lvl="1">
              <a:buFont typeface="Wingdings" pitchFamily="2" charset="2"/>
              <a:buChar char="Ø"/>
            </a:pPr>
            <a:endParaRPr lang="en-VN" dirty="0"/>
          </a:p>
          <a:p>
            <a:pPr>
              <a:buFont typeface="Wingdings" pitchFamily="2" charset="2"/>
              <a:buChar char="Ø"/>
            </a:pPr>
            <a:endParaRPr lang="en-VN" dirty="0"/>
          </a:p>
          <a:p>
            <a:pPr lvl="1">
              <a:buFont typeface="Wingdings" pitchFamily="2" charset="2"/>
              <a:buChar char="Ø"/>
            </a:pPr>
            <a:endParaRPr lang="en-V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ECC6F-431A-6D4E-9663-DB2911AA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71DB1C-B372-4CFA-B223-ECAC3FCFC31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3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C595-1119-F446-8B6D-49C6081F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3. Cách có một lượng lớn từ khoá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FF998-DECD-7247-8B82-DBEC5F211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VN" dirty="0"/>
              <a:t>Ví dụ nếu bạn là nhà bán lẻ áo khoác bóng đá trực tuyến ở Việt Nam: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VN" dirty="0"/>
              <a:t>Các từ khoá liên quan: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khoác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đá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khoác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đá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khoác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đá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khoác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đá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khoác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đá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bạn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khoác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đá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khoác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đá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2 </a:t>
            </a:r>
            <a:r>
              <a:rPr lang="en-US" dirty="0" err="1"/>
              <a:t>cách</a:t>
            </a:r>
            <a:r>
              <a:rPr lang="en-US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b="1" i="1" dirty="0" err="1"/>
              <a:t>Đánh</a:t>
            </a:r>
            <a:r>
              <a:rPr lang="en-US" b="1" i="1" dirty="0"/>
              <a:t> </a:t>
            </a:r>
            <a:r>
              <a:rPr lang="en-US" b="1" i="1" dirty="0" err="1"/>
              <a:t>cắp</a:t>
            </a:r>
            <a:r>
              <a:rPr lang="en-US" dirty="0"/>
              <a:t>”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VN" dirty="0"/>
          </a:p>
          <a:p>
            <a:pPr lvl="1">
              <a:buFont typeface="Wingdings" pitchFamily="2" charset="2"/>
              <a:buChar char="Ø"/>
            </a:pPr>
            <a:endParaRPr lang="en-VN" dirty="0"/>
          </a:p>
          <a:p>
            <a:pPr>
              <a:buFont typeface="Wingdings" pitchFamily="2" charset="2"/>
              <a:buChar char="Ø"/>
            </a:pPr>
            <a:endParaRPr lang="en-VN" dirty="0"/>
          </a:p>
          <a:p>
            <a:pPr lvl="1">
              <a:buFont typeface="Wingdings" pitchFamily="2" charset="2"/>
              <a:buChar char="Ø"/>
            </a:pP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ECC6F-431A-6D4E-9663-DB2911AA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To Steal Kindle Keywords And Make Money [3 STEP Research Strategy]">
            <a:extLst>
              <a:ext uri="{FF2B5EF4-FFF2-40B4-BE49-F238E27FC236}">
                <a16:creationId xmlns:a16="http://schemas.microsoft.com/office/drawing/2014/main" id="{C4162530-3B41-BA4C-907B-82FE17DA0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4804AF-97DF-4646-A72C-4221AE28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3.1 Đánh cắp từ khoá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D8D64-CC83-8C4E-AEAD-9B3FB307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Keyword Density Checker – SEO Review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https://www.seoreviewtools.com/keyword-density-checker/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Ahrefs</a:t>
            </a:r>
            <a:r>
              <a:rPr lang="en-US" dirty="0"/>
              <a:t> – Competitor Research Tools &amp; Backlink Checker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https://ahrefs.com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20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$7/week, $99/month.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BC2E8-EF3C-3E4A-BF7C-67912356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1C-B372-4CFA-B223-ECAC3FCFC3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200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4620</TotalTime>
  <Words>1280</Words>
  <Application>Microsoft Macintosh PowerPoint</Application>
  <PresentationFormat>Widescreen</PresentationFormat>
  <Paragraphs>132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Retrospect</vt:lpstr>
      <vt:lpstr>TỐI ƯU HOÁ CÔNG CỤ TÌM KIẾM</vt:lpstr>
      <vt:lpstr>CHƯƠNG 2:  KEYWORD – TỪ KHOÁ</vt:lpstr>
      <vt:lpstr>Nội dung</vt:lpstr>
      <vt:lpstr>1. Sự quan trọng của nghiên cứu từ khoá</vt:lpstr>
      <vt:lpstr>2. Từ khoá là gì?</vt:lpstr>
      <vt:lpstr>2. Từ khoá là gì?</vt:lpstr>
      <vt:lpstr>3. Cách có một lượng lớn từ khoá</vt:lpstr>
      <vt:lpstr>3. Cách có một lượng lớn từ khoá</vt:lpstr>
      <vt:lpstr>3.1 Đánh cắp từ khoá</vt:lpstr>
      <vt:lpstr>3.2 Tự tạo danh sách từ khoá </vt:lpstr>
      <vt:lpstr>4. Tìm từ khoá tăng lưu lượng truy cập  </vt:lpstr>
      <vt:lpstr>4.1 Google Ads Keyword Planner</vt:lpstr>
      <vt:lpstr>4.2 KWFinder</vt:lpstr>
      <vt:lpstr>5. Tìm từ khoá dễ tăng thứ hạng</vt:lpstr>
      <vt:lpstr>5. Tìm từ khoá dễ tăng thứ hạng</vt:lpstr>
      <vt:lpstr>5.1KWFinder SEO Difficulty </vt:lpstr>
      <vt:lpstr>5.2 Ahrefs</vt:lpstr>
      <vt:lpstr>Bài tập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Thu Nguyen Thi</dc:creator>
  <cp:lastModifiedBy>Vo Tan Khoa</cp:lastModifiedBy>
  <cp:revision>276</cp:revision>
  <dcterms:created xsi:type="dcterms:W3CDTF">2015-11-12T01:57:32Z</dcterms:created>
  <dcterms:modified xsi:type="dcterms:W3CDTF">2022-03-01T08:16:38Z</dcterms:modified>
</cp:coreProperties>
</file>