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1"/>
  </p:notesMasterIdLst>
  <p:sldIdLst>
    <p:sldId id="256" r:id="rId2"/>
    <p:sldId id="269" r:id="rId3"/>
    <p:sldId id="257" r:id="rId4"/>
    <p:sldId id="338" r:id="rId5"/>
    <p:sldId id="339" r:id="rId6"/>
    <p:sldId id="340" r:id="rId7"/>
    <p:sldId id="341" r:id="rId8"/>
    <p:sldId id="342" r:id="rId9"/>
    <p:sldId id="343" r:id="rId10"/>
    <p:sldId id="344" r:id="rId11"/>
    <p:sldId id="345" r:id="rId12"/>
    <p:sldId id="347" r:id="rId13"/>
    <p:sldId id="348" r:id="rId14"/>
    <p:sldId id="350" r:id="rId15"/>
    <p:sldId id="351" r:id="rId16"/>
    <p:sldId id="349" r:id="rId17"/>
    <p:sldId id="352" r:id="rId18"/>
    <p:sldId id="353" r:id="rId19"/>
    <p:sldId id="354" r:id="rId20"/>
    <p:sldId id="355" r:id="rId21"/>
    <p:sldId id="356" r:id="rId22"/>
    <p:sldId id="357" r:id="rId23"/>
    <p:sldId id="358" r:id="rId24"/>
    <p:sldId id="359" r:id="rId25"/>
    <p:sldId id="360" r:id="rId26"/>
    <p:sldId id="361" r:id="rId27"/>
    <p:sldId id="362" r:id="rId28"/>
    <p:sldId id="363" r:id="rId29"/>
    <p:sldId id="364" r:id="rId30"/>
    <p:sldId id="365" r:id="rId31"/>
    <p:sldId id="366" r:id="rId32"/>
    <p:sldId id="367" r:id="rId33"/>
    <p:sldId id="368" r:id="rId34"/>
    <p:sldId id="369" r:id="rId35"/>
    <p:sldId id="370" r:id="rId36"/>
    <p:sldId id="337" r:id="rId37"/>
    <p:sldId id="371" r:id="rId38"/>
    <p:sldId id="272" r:id="rId39"/>
    <p:sldId id="26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104"/>
    <p:restoredTop sz="88571" autoAdjust="0"/>
  </p:normalViewPr>
  <p:slideViewPr>
    <p:cSldViewPr snapToGrid="0">
      <p:cViewPr varScale="1">
        <p:scale>
          <a:sx n="44" d="100"/>
          <a:sy n="44" d="100"/>
        </p:scale>
        <p:origin x="13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B211AB-B43C-487B-A31D-AC44D6E56073}" type="datetimeFigureOut">
              <a:rPr lang="en-US" smtClean="0"/>
              <a:t>3/6/23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CE69B5-6E69-430B-B8CC-9B58C411B310}" type="slidenum">
              <a:rPr lang="en-US" smtClean="0"/>
              <a:t>‹#›</a:t>
            </a:fld>
            <a:endParaRPr lang="en-US"/>
          </a:p>
        </p:txBody>
      </p:sp>
    </p:spTree>
    <p:extLst>
      <p:ext uri="{BB962C8B-B14F-4D97-AF65-F5344CB8AC3E}">
        <p14:creationId xmlns:p14="http://schemas.microsoft.com/office/powerpoint/2010/main" val="580805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CE69B5-6E69-430B-B8CC-9B58C411B310}" type="slidenum">
              <a:rPr lang="en-US" smtClean="0"/>
              <a:t>1</a:t>
            </a:fld>
            <a:endParaRPr lang="en-US"/>
          </a:p>
        </p:txBody>
      </p:sp>
    </p:spTree>
    <p:extLst>
      <p:ext uri="{BB962C8B-B14F-4D97-AF65-F5344CB8AC3E}">
        <p14:creationId xmlns:p14="http://schemas.microsoft.com/office/powerpoint/2010/main" val="672574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CE69B5-6E69-430B-B8CC-9B58C411B310}" type="slidenum">
              <a:rPr lang="en-US" smtClean="0"/>
              <a:t>2</a:t>
            </a:fld>
            <a:endParaRPr lang="en-US"/>
          </a:p>
        </p:txBody>
      </p:sp>
    </p:spTree>
    <p:extLst>
      <p:ext uri="{BB962C8B-B14F-4D97-AF65-F5344CB8AC3E}">
        <p14:creationId xmlns:p14="http://schemas.microsoft.com/office/powerpoint/2010/main" val="1178440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4BCE69B5-6E69-430B-B8CC-9B58C411B310}" type="slidenum">
              <a:rPr lang="en-US" smtClean="0"/>
              <a:t>3</a:t>
            </a:fld>
            <a:endParaRPr lang="en-US"/>
          </a:p>
        </p:txBody>
      </p:sp>
    </p:spTree>
    <p:extLst>
      <p:ext uri="{BB962C8B-B14F-4D97-AF65-F5344CB8AC3E}">
        <p14:creationId xmlns:p14="http://schemas.microsoft.com/office/powerpoint/2010/main" val="4283493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 C</a:t>
            </a:r>
          </a:p>
        </p:txBody>
      </p:sp>
      <p:sp>
        <p:nvSpPr>
          <p:cNvPr id="4" name="Slide Number Placeholder 3"/>
          <p:cNvSpPr>
            <a:spLocks noGrp="1"/>
          </p:cNvSpPr>
          <p:nvPr>
            <p:ph type="sldNum" sz="quarter" idx="5"/>
          </p:nvPr>
        </p:nvSpPr>
        <p:spPr/>
        <p:txBody>
          <a:bodyPr/>
          <a:lstStyle/>
          <a:p>
            <a:fld id="{4BCE69B5-6E69-430B-B8CC-9B58C411B310}" type="slidenum">
              <a:rPr lang="en-US" smtClean="0"/>
              <a:t>5</a:t>
            </a:fld>
            <a:endParaRPr lang="en-US"/>
          </a:p>
        </p:txBody>
      </p:sp>
    </p:spTree>
    <p:extLst>
      <p:ext uri="{BB962C8B-B14F-4D97-AF65-F5344CB8AC3E}">
        <p14:creationId xmlns:p14="http://schemas.microsoft.com/office/powerpoint/2010/main" val="15102759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1270001"/>
            <a:ext cx="10058400" cy="3055112"/>
          </a:xfrm>
        </p:spPr>
        <p:txBody>
          <a:bodyPr anchor="ctr">
            <a:normAutofit/>
          </a:bodyPr>
          <a:lstStyle>
            <a:lvl1pPr algn="ctr">
              <a:lnSpc>
                <a:spcPct val="85000"/>
              </a:lnSpc>
              <a:defRPr sz="68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chor="b">
            <a:normAutofit/>
          </a:bodyPr>
          <a:lstStyle>
            <a:lvl1pPr marL="0" indent="0" algn="ctr">
              <a:buNone/>
              <a:defRPr sz="2500" cap="all" spc="200" baseline="0">
                <a:solidFill>
                  <a:schemeClr val="tx2"/>
                </a:solidFill>
                <a:latin typeface="Times New Roman" panose="02020603050405020304" pitchFamily="18" charset="0"/>
                <a:cs typeface="Times New Roman" panose="02020603050405020304" pitchFamily="18" charset="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b="1"/>
            </a:lvl1pPr>
          </a:lstStyle>
          <a:p>
            <a:fld id="{FC8029FF-4828-424F-A1D8-6A0EA71459F2}" type="datetime1">
              <a:rPr lang="en-US" smtClean="0"/>
              <a:t>3/6/23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b="1"/>
            </a:lvl1pPr>
          </a:lstStyle>
          <a:p>
            <a:fld id="{5771DB1C-B372-4CFA-B223-ECAC3FCFC319}"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2" descr="C:\Users\Administrator\Desktop\thesis-slide\uit-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98980" y="-63500"/>
            <a:ext cx="1333500" cy="133350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userDrawn="1"/>
        </p:nvCxnSpPr>
        <p:spPr>
          <a:xfrm>
            <a:off x="1142732" y="12171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3419070" y="237065"/>
            <a:ext cx="7315200" cy="769441"/>
          </a:xfrm>
          <a:prstGeom prst="rect">
            <a:avLst/>
          </a:prstGeom>
          <a:noFill/>
        </p:spPr>
        <p:txBody>
          <a:bodyPr wrap="square" rtlCol="0">
            <a:spAutoFit/>
          </a:bodyPr>
          <a:lstStyle/>
          <a:p>
            <a:r>
              <a:rPr lang="en-US" sz="2200" b="1">
                <a:solidFill>
                  <a:schemeClr val="accent1">
                    <a:lumMod val="75000"/>
                  </a:schemeClr>
                </a:solidFill>
                <a:latin typeface="Times New Roman" panose="02020603050405020304" pitchFamily="18" charset="0"/>
                <a:cs typeface="Times New Roman" panose="02020603050405020304" pitchFamily="18" charset="0"/>
              </a:rPr>
              <a:t>ĐẠI HỌC QUỐC GIA THÀNH</a:t>
            </a:r>
            <a:r>
              <a:rPr lang="en-US" sz="2200" b="1" baseline="0">
                <a:solidFill>
                  <a:schemeClr val="accent1">
                    <a:lumMod val="75000"/>
                  </a:schemeClr>
                </a:solidFill>
                <a:latin typeface="Times New Roman" panose="02020603050405020304" pitchFamily="18" charset="0"/>
                <a:cs typeface="Times New Roman" panose="02020603050405020304" pitchFamily="18" charset="0"/>
              </a:rPr>
              <a:t> PHỐ</a:t>
            </a:r>
            <a:r>
              <a:rPr lang="en-US" sz="2200" b="1">
                <a:solidFill>
                  <a:schemeClr val="accent1">
                    <a:lumMod val="75000"/>
                  </a:schemeClr>
                </a:solidFill>
                <a:latin typeface="Times New Roman" panose="02020603050405020304" pitchFamily="18" charset="0"/>
                <a:cs typeface="Times New Roman" panose="02020603050405020304" pitchFamily="18" charset="0"/>
              </a:rPr>
              <a:t> HỒ CHÍ MINH</a:t>
            </a:r>
          </a:p>
          <a:p>
            <a:r>
              <a:rPr lang="en-US" sz="2200" b="1">
                <a:solidFill>
                  <a:schemeClr val="accent1">
                    <a:lumMod val="75000"/>
                  </a:schemeClr>
                </a:solidFill>
                <a:latin typeface="Times New Roman" panose="02020603050405020304" pitchFamily="18" charset="0"/>
                <a:cs typeface="Times New Roman" panose="02020603050405020304" pitchFamily="18" charset="0"/>
              </a:rPr>
              <a:t>TRƯỜNG ĐẠI HỌC CÔNG NGHỆ THÔNG TIN</a:t>
            </a:r>
          </a:p>
        </p:txBody>
      </p:sp>
    </p:spTree>
    <p:extLst>
      <p:ext uri="{BB962C8B-B14F-4D97-AF65-F5344CB8AC3E}">
        <p14:creationId xmlns:p14="http://schemas.microsoft.com/office/powerpoint/2010/main" val="1912654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0139B5-ADDA-426C-A5C8-406AE3527C49}" type="datetime1">
              <a:rPr lang="en-US" smtClean="0"/>
              <a:t>3/6/23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3044630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28D3AF-DC0A-48C2-8206-DF5164A0E099}" type="datetime1">
              <a:rPr lang="en-US" smtClean="0"/>
              <a:t>3/6/23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3745033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D9554C-B155-4E9B-82FD-C0DDBB233D3A}" type="datetime1">
              <a:rPr lang="en-US" smtClean="0"/>
              <a:t>3/6/23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3592693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1097280" y="758953"/>
            <a:ext cx="10058400" cy="1255378"/>
          </a:xfrm>
        </p:spPr>
        <p:txBody>
          <a:bodyPr anchor="b" anchorCtr="0">
            <a:noAutofit/>
          </a:bodyPr>
          <a:lstStyle>
            <a:lvl1pPr>
              <a:lnSpc>
                <a:spcPct val="85000"/>
              </a:lnSpc>
              <a:defRPr sz="7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1097280" y="2166726"/>
            <a:ext cx="10058400" cy="3429402"/>
          </a:xfrm>
        </p:spPr>
        <p:txBody>
          <a:bodyPr lIns="91440" rIns="91440" anchor="t" anchorCtr="0">
            <a:normAutofit/>
          </a:bodyPr>
          <a:lstStyle>
            <a:lvl1pPr marL="0" indent="0">
              <a:buNone/>
              <a:defRPr sz="6800" cap="none" spc="200" baseline="0">
                <a:solidFill>
                  <a:schemeClr val="tx2"/>
                </a:solidFill>
                <a:latin typeface="Times New Roman" panose="02020603050405020304" pitchFamily="18" charset="0"/>
                <a:cs typeface="Times New Roman" panose="020206030504050203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091AA5-75A4-4CA7-B9C8-242B2899409D}" type="datetime1">
              <a:rPr lang="en-US" smtClean="0"/>
              <a:t>3/6/23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1DB1C-B372-4CFA-B223-ECAC3FCFC319}" type="slidenum">
              <a:rPr lang="en-US" smtClean="0"/>
              <a:t>‹#›</a:t>
            </a:fld>
            <a:endParaRPr lang="en-US"/>
          </a:p>
        </p:txBody>
      </p:sp>
      <p:cxnSp>
        <p:nvCxnSpPr>
          <p:cNvPr id="9" name="Straight Connector 8"/>
          <p:cNvCxnSpPr/>
          <p:nvPr/>
        </p:nvCxnSpPr>
        <p:spPr>
          <a:xfrm>
            <a:off x="1207658" y="2090528"/>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180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4"/>
            <a:ext cx="10058400" cy="96844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346199"/>
            <a:ext cx="4937760" cy="45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346200"/>
            <a:ext cx="4937760" cy="45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9978BA-96F8-4EA2-8266-86BB2F3B27FE}" type="datetime1">
              <a:rPr lang="en-US" smtClean="0"/>
              <a:t>3/6/23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2178257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D6CF77-178E-4DC2-BF37-45D9C41F0C9F}" type="datetime1">
              <a:rPr lang="en-US" smtClean="0"/>
              <a:t>3/6/23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3826086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CA687A-E5A4-48EF-A7CC-CAABC50235F3}" type="datetime1">
              <a:rPr lang="en-US" smtClean="0"/>
              <a:t>3/6/23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1540959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014B191-B7DF-4AB4-A16C-8B0EB2515670}" type="datetime1">
              <a:rPr lang="en-US" smtClean="0"/>
              <a:t>3/6/23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3330419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E4B6070-3D3B-4F6C-8CEC-4C9E28F3DB80}" type="datetime1">
              <a:rPr lang="en-US" smtClean="0"/>
              <a:t>3/6/23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771DB1C-B372-4CFA-B223-ECAC3FCFC319}" type="slidenum">
              <a:rPr lang="en-US" smtClean="0"/>
              <a:t>‹#›</a:t>
            </a:fld>
            <a:endParaRPr lang="en-US"/>
          </a:p>
        </p:txBody>
      </p:sp>
    </p:spTree>
    <p:extLst>
      <p:ext uri="{BB962C8B-B14F-4D97-AF65-F5344CB8AC3E}">
        <p14:creationId xmlns:p14="http://schemas.microsoft.com/office/powerpoint/2010/main" val="1655397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914F1F-33F3-4C24-BC7A-D0662AB03A48}" type="datetime1">
              <a:rPr lang="en-US" smtClean="0"/>
              <a:t>3/6/23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1866565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82254" y="286603"/>
            <a:ext cx="10768445" cy="88179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28600" y="1276131"/>
            <a:ext cx="11722100" cy="4883369"/>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1800" b="1">
                <a:solidFill>
                  <a:srgbClr val="FFFFFF"/>
                </a:solidFill>
                <a:latin typeface="Times New Roman" panose="02020603050405020304" pitchFamily="18" charset="0"/>
                <a:cs typeface="Times New Roman" panose="02020603050405020304" pitchFamily="18" charset="0"/>
              </a:defRPr>
            </a:lvl1pPr>
          </a:lstStyle>
          <a:p>
            <a:fld id="{0A59F165-FA03-4802-ABF8-40A8C898DBBC}" type="datetime1">
              <a:rPr lang="en-US" smtClean="0"/>
              <a:pPr/>
              <a:t>3/6/23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800" b="1">
                <a:solidFill>
                  <a:srgbClr val="FFFFFF"/>
                </a:solidFill>
                <a:latin typeface="Times New Roman" panose="02020603050405020304" pitchFamily="18" charset="0"/>
                <a:cs typeface="Times New Roman" panose="02020603050405020304" pitchFamily="18" charset="0"/>
              </a:defRPr>
            </a:lvl1pPr>
          </a:lstStyle>
          <a:p>
            <a:fld id="{5771DB1C-B372-4CFA-B223-ECAC3FCFC319}" type="slidenum">
              <a:rPr lang="en-US" smtClean="0"/>
              <a:pPr/>
              <a:t>‹#›</a:t>
            </a:fld>
            <a:endParaRPr lang="en-US"/>
          </a:p>
        </p:txBody>
      </p:sp>
      <p:cxnSp>
        <p:nvCxnSpPr>
          <p:cNvPr id="10" name="Straight Connector 9"/>
          <p:cNvCxnSpPr/>
          <p:nvPr/>
        </p:nvCxnSpPr>
        <p:spPr>
          <a:xfrm>
            <a:off x="228600" y="1217145"/>
            <a:ext cx="1172210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2" descr="C:\Users\Administrator\Desktop\thesis-slide\uit-logo.png">
            <a:extLst>
              <a:ext uri="{FF2B5EF4-FFF2-40B4-BE49-F238E27FC236}">
                <a16:creationId xmlns:a16="http://schemas.microsoft.com/office/drawing/2014/main" id="{431D5121-9F02-4F10-B39E-0BA49CB06030}"/>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28600" y="213071"/>
            <a:ext cx="898909" cy="898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4660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55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p:titleStyle>
    <p:bodyStyle>
      <a:lvl1pPr marL="91440" indent="-91440" algn="just"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384048" indent="-182880" algn="just" defTabSz="914400" rtl="0" eaLnBrk="1" latinLnBrk="0" hangingPunct="1">
        <a:lnSpc>
          <a:spcPct val="90000"/>
        </a:lnSpc>
        <a:spcBef>
          <a:spcPts val="200"/>
        </a:spcBef>
        <a:spcAft>
          <a:spcPts val="400"/>
        </a:spcAft>
        <a:buClr>
          <a:schemeClr val="accent1"/>
        </a:buClr>
        <a:buFont typeface="Calibri" pitchFamily="34" charset="0"/>
        <a:buChar char="◦"/>
        <a:defRPr sz="25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566928" indent="-182880" algn="just" defTabSz="914400" rtl="0" eaLnBrk="1" latinLnBrk="0" hangingPunct="1">
        <a:lnSpc>
          <a:spcPct val="90000"/>
        </a:lnSpc>
        <a:spcBef>
          <a:spcPts val="200"/>
        </a:spcBef>
        <a:spcAft>
          <a:spcPts val="400"/>
        </a:spcAft>
        <a:buClr>
          <a:schemeClr val="accent1"/>
        </a:buClr>
        <a:buFont typeface="Calibri" pitchFamily="34" charset="0"/>
        <a:buChar char="◦"/>
        <a:defRPr sz="25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749808" indent="-182880" algn="just" defTabSz="914400" rtl="0" eaLnBrk="1" latinLnBrk="0" hangingPunct="1">
        <a:lnSpc>
          <a:spcPct val="90000"/>
        </a:lnSpc>
        <a:spcBef>
          <a:spcPts val="200"/>
        </a:spcBef>
        <a:spcAft>
          <a:spcPts val="400"/>
        </a:spcAft>
        <a:buClr>
          <a:schemeClr val="accent1"/>
        </a:buClr>
        <a:buFont typeface="Calibri" pitchFamily="34" charset="0"/>
        <a:buChar char="◦"/>
        <a:defRPr sz="25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932688" indent="-182880" algn="just" defTabSz="914400" rtl="0" eaLnBrk="1" latinLnBrk="0" hangingPunct="1">
        <a:lnSpc>
          <a:spcPct val="90000"/>
        </a:lnSpc>
        <a:spcBef>
          <a:spcPts val="200"/>
        </a:spcBef>
        <a:spcAft>
          <a:spcPts val="400"/>
        </a:spcAft>
        <a:buClr>
          <a:schemeClr val="accent1"/>
        </a:buClr>
        <a:buFont typeface="Calibri" pitchFamily="34" charset="0"/>
        <a:buChar char="◦"/>
        <a:defRPr sz="25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thinkwithgoogle.com/feature/testmysite/" TargetMode="External"/><Relationship Id="rId2" Type="http://schemas.openxmlformats.org/officeDocument/2006/relationships/hyperlink" Target="https://developers.google.com/speed/pagespeed/insights" TargetMode="External"/><Relationship Id="rId1" Type="http://schemas.openxmlformats.org/officeDocument/2006/relationships/slideLayout" Target="../slideLayouts/slideLayout2.xml"/><Relationship Id="rId5" Type="http://schemas.openxmlformats.org/officeDocument/2006/relationships/hyperlink" Target="https://developers.google.com/web/tools/lighthouse/" TargetMode="External"/><Relationship Id="rId4" Type="http://schemas.openxmlformats.org/officeDocument/2006/relationships/hyperlink" Target="https://tools.pingdom.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upport.google.com/webmasters/answer/34592" TargetMode="External"/><Relationship Id="rId2" Type="http://schemas.openxmlformats.org/officeDocument/2006/relationships/hyperlink" Target="https://www.xml-sitemaps.co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www.yoursite.com/robots.tx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validator.w3.org/" TargetMode="External"/><Relationship Id="rId2" Type="http://schemas.openxmlformats.org/officeDocument/2006/relationships/hyperlink" Target="https://search.google.com/test/mobile-friendly"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browserstack.com/" TargetMode="External"/><Relationship Id="rId2" Type="http://schemas.openxmlformats.org/officeDocument/2006/relationships/hyperlink" Target="https://search.google.com/search-console/about" TargetMode="External"/><Relationship Id="rId1" Type="http://schemas.openxmlformats.org/officeDocument/2006/relationships/slideLayout" Target="../slideLayouts/slideLayout2.xml"/><Relationship Id="rId4" Type="http://schemas.openxmlformats.org/officeDocument/2006/relationships/hyperlink" Target="https://www.trymyui.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thinkwithgoogle.com/feature/testmysite/" TargetMode="External"/><Relationship Id="rId2" Type="http://schemas.openxmlformats.org/officeDocument/2006/relationships/hyperlink" Target="https://search.google.com/test/mobile-friendly" TargetMode="External"/><Relationship Id="rId1" Type="http://schemas.openxmlformats.org/officeDocument/2006/relationships/slideLayout" Target="../slideLayouts/slideLayout2.xml"/><Relationship Id="rId5" Type="http://schemas.openxmlformats.org/officeDocument/2006/relationships/hyperlink" Target="https://developers.google.com/search/mobile-sites/" TargetMode="External"/><Relationship Id="rId4" Type="http://schemas.openxmlformats.org/officeDocument/2006/relationships/hyperlink" Target="https://www.google.com/webmasters/tools/mobile-usability"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simpleeffectiveness.com/searchqualityevaluatorguidelines.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readable.com/features/website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validator.w3.org/" TargetMode="External"/><Relationship Id="rId2" Type="http://schemas.openxmlformats.org/officeDocument/2006/relationships/hyperlink" Target="https://search.google.com/test/mobile-friendly"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t>TỐI ƯU HOÁ</a:t>
            </a:r>
            <a:br>
              <a:rPr lang="en-US" sz="5400" dirty="0"/>
            </a:br>
            <a:r>
              <a:rPr lang="en-US" sz="5400" dirty="0"/>
              <a:t>CÔNG CỤ TÌM KIẾM</a:t>
            </a:r>
          </a:p>
        </p:txBody>
      </p:sp>
      <p:sp>
        <p:nvSpPr>
          <p:cNvPr id="3" name="Subtitle 2"/>
          <p:cNvSpPr>
            <a:spLocks noGrp="1"/>
          </p:cNvSpPr>
          <p:nvPr>
            <p:ph type="subTitle" idx="1"/>
          </p:nvPr>
        </p:nvSpPr>
        <p:spPr/>
        <p:txBody>
          <a:bodyPr/>
          <a:lstStyle/>
          <a:p>
            <a:r>
              <a:rPr lang="en-US" cap="none"/>
              <a:t>Biên soạn: ThS. Võ Tấn Khoa</a:t>
            </a:r>
          </a:p>
        </p:txBody>
      </p:sp>
    </p:spTree>
    <p:extLst>
      <p:ext uri="{BB962C8B-B14F-4D97-AF65-F5344CB8AC3E}">
        <p14:creationId xmlns:p14="http://schemas.microsoft.com/office/powerpoint/2010/main" val="345904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DA953-42B0-EC4E-A109-13CB10195679}"/>
              </a:ext>
            </a:extLst>
          </p:cNvPr>
          <p:cNvSpPr>
            <a:spLocks noGrp="1"/>
          </p:cNvSpPr>
          <p:nvPr>
            <p:ph type="title"/>
          </p:nvPr>
        </p:nvSpPr>
        <p:spPr/>
        <p:txBody>
          <a:bodyPr>
            <a:normAutofit/>
          </a:bodyPr>
          <a:lstStyle/>
          <a:p>
            <a:r>
              <a:rPr lang="en-VN" sz="4800" dirty="0"/>
              <a:t>2. Giúp Google nhận biết từ khoá mục tiêu</a:t>
            </a:r>
          </a:p>
        </p:txBody>
      </p:sp>
      <p:sp>
        <p:nvSpPr>
          <p:cNvPr id="3" name="Content Placeholder 2">
            <a:extLst>
              <a:ext uri="{FF2B5EF4-FFF2-40B4-BE49-F238E27FC236}">
                <a16:creationId xmlns:a16="http://schemas.microsoft.com/office/drawing/2014/main" id="{B2BD8A55-831F-D547-BEC6-51F19465668A}"/>
              </a:ext>
            </a:extLst>
          </p:cNvPr>
          <p:cNvSpPr>
            <a:spLocks noGrp="1"/>
          </p:cNvSpPr>
          <p:nvPr>
            <p:ph idx="1"/>
          </p:nvPr>
        </p:nvSpPr>
        <p:spPr/>
        <p:txBody>
          <a:bodyPr/>
          <a:lstStyle/>
          <a:p>
            <a:pPr>
              <a:buFont typeface="Wingdings" pitchFamily="2" charset="2"/>
              <a:buChar char="Ø"/>
            </a:pPr>
            <a:r>
              <a:rPr lang="en-VN" dirty="0"/>
              <a:t>Đảm bảo có một số từ khoá LSI trên trang của mình.</a:t>
            </a:r>
          </a:p>
          <a:p>
            <a:pPr>
              <a:buFont typeface="Wingdings" pitchFamily="2" charset="2"/>
              <a:buChar char="Ø"/>
            </a:pPr>
            <a:r>
              <a:rPr lang="en-VN" dirty="0"/>
              <a:t>LSI – Latent Semantic Indexing (chỉ mục ngữ nghĩa tiềm ẩn). Đây là thuật ngữ trong SEO chỉ các cụm từ có liên quan.</a:t>
            </a:r>
          </a:p>
          <a:p>
            <a:pPr>
              <a:buFont typeface="Wingdings" pitchFamily="2" charset="2"/>
              <a:buChar char="Ø"/>
            </a:pPr>
            <a:r>
              <a:rPr lang="en-VN" dirty="0"/>
              <a:t>Để tối ưu hoá thành công một trang, bạn cần có các từ khoá chính và các từ khoá liên quan trong trang.</a:t>
            </a:r>
          </a:p>
          <a:p>
            <a:pPr>
              <a:buFont typeface="Wingdings" pitchFamily="2" charset="2"/>
              <a:buChar char="Ø"/>
            </a:pPr>
            <a:r>
              <a:rPr lang="en-VN" dirty="0"/>
              <a:t>Tìm 2-3 từ khoá liên quan đến từ khoá chính và lặp lại những từ khoá này trong trang 1-2 lần mỗi từ. </a:t>
            </a:r>
          </a:p>
          <a:p>
            <a:pPr>
              <a:buFont typeface="Wingdings" pitchFamily="2" charset="2"/>
              <a:buChar char="Ø"/>
            </a:pPr>
            <a:r>
              <a:rPr lang="en-VN" dirty="0"/>
              <a:t>LSIGraph là công cụ phù hợp giúp bạn tìm kiếm các từ khoá mà Google cho là có liên quan đến các từ khoá chính.</a:t>
            </a:r>
          </a:p>
        </p:txBody>
      </p:sp>
      <p:sp>
        <p:nvSpPr>
          <p:cNvPr id="4" name="Slide Number Placeholder 3">
            <a:extLst>
              <a:ext uri="{FF2B5EF4-FFF2-40B4-BE49-F238E27FC236}">
                <a16:creationId xmlns:a16="http://schemas.microsoft.com/office/drawing/2014/main" id="{F45A4F8E-A04B-854C-9FFD-EFB1D67EDC0E}"/>
              </a:ext>
            </a:extLst>
          </p:cNvPr>
          <p:cNvSpPr>
            <a:spLocks noGrp="1"/>
          </p:cNvSpPr>
          <p:nvPr>
            <p:ph type="sldNum" sz="quarter" idx="12"/>
          </p:nvPr>
        </p:nvSpPr>
        <p:spPr/>
        <p:txBody>
          <a:bodyPr/>
          <a:lstStyle/>
          <a:p>
            <a:fld id="{5771DB1C-B372-4CFA-B223-ECAC3FCFC319}" type="slidenum">
              <a:rPr lang="en-US" smtClean="0"/>
              <a:t>10</a:t>
            </a:fld>
            <a:endParaRPr lang="en-US"/>
          </a:p>
        </p:txBody>
      </p:sp>
    </p:spTree>
    <p:extLst>
      <p:ext uri="{BB962C8B-B14F-4D97-AF65-F5344CB8AC3E}">
        <p14:creationId xmlns:p14="http://schemas.microsoft.com/office/powerpoint/2010/main" val="2505797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DA953-42B0-EC4E-A109-13CB10195679}"/>
              </a:ext>
            </a:extLst>
          </p:cNvPr>
          <p:cNvSpPr>
            <a:spLocks noGrp="1"/>
          </p:cNvSpPr>
          <p:nvPr>
            <p:ph type="title"/>
          </p:nvPr>
        </p:nvSpPr>
        <p:spPr/>
        <p:txBody>
          <a:bodyPr>
            <a:normAutofit/>
          </a:bodyPr>
          <a:lstStyle/>
          <a:p>
            <a:r>
              <a:rPr lang="en-VN" sz="4800" dirty="0"/>
              <a:t>2. Giúp Google nhận biết từ khoá mục tiêu</a:t>
            </a:r>
          </a:p>
        </p:txBody>
      </p:sp>
      <p:sp>
        <p:nvSpPr>
          <p:cNvPr id="3" name="Content Placeholder 2">
            <a:extLst>
              <a:ext uri="{FF2B5EF4-FFF2-40B4-BE49-F238E27FC236}">
                <a16:creationId xmlns:a16="http://schemas.microsoft.com/office/drawing/2014/main" id="{B2BD8A55-831F-D547-BEC6-51F19465668A}"/>
              </a:ext>
            </a:extLst>
          </p:cNvPr>
          <p:cNvSpPr>
            <a:spLocks noGrp="1"/>
          </p:cNvSpPr>
          <p:nvPr>
            <p:ph idx="1"/>
          </p:nvPr>
        </p:nvSpPr>
        <p:spPr/>
        <p:txBody>
          <a:bodyPr>
            <a:normAutofit fontScale="92500" lnSpcReduction="10000"/>
          </a:bodyPr>
          <a:lstStyle/>
          <a:p>
            <a:pPr>
              <a:buFont typeface="Wingdings" pitchFamily="2" charset="2"/>
              <a:buChar char="Ø"/>
            </a:pPr>
            <a:r>
              <a:rPr lang="en-VN" dirty="0"/>
              <a:t>Sử dụng LSIGraph và nghiên cứu từ khoá để xác định danh sách các từ khoá có liên quan nhất.</a:t>
            </a:r>
          </a:p>
          <a:p>
            <a:pPr lvl="1">
              <a:buFont typeface="Arial" panose="020B0604020202020204" pitchFamily="34" charset="0"/>
              <a:buChar char="•"/>
            </a:pPr>
            <a:r>
              <a:rPr lang="en-US" dirty="0" err="1"/>
              <a:t>LSIGraph</a:t>
            </a:r>
            <a:r>
              <a:rPr lang="en-US" dirty="0"/>
              <a:t>– Free: https://</a:t>
            </a:r>
            <a:r>
              <a:rPr lang="en-US" dirty="0" err="1"/>
              <a:t>lsigraph.com</a:t>
            </a:r>
            <a:r>
              <a:rPr lang="en-US" dirty="0"/>
              <a:t>/</a:t>
            </a:r>
          </a:p>
          <a:p>
            <a:pPr>
              <a:buFont typeface="Wingdings" pitchFamily="2" charset="2"/>
              <a:buChar char="Ø"/>
            </a:pPr>
            <a:r>
              <a:rPr lang="en-US" dirty="0" err="1"/>
              <a:t>Các</a:t>
            </a:r>
            <a:r>
              <a:rPr lang="en-US" dirty="0"/>
              <a:t> </a:t>
            </a:r>
            <a:r>
              <a:rPr lang="en-US" dirty="0" err="1"/>
              <a:t>khu</a:t>
            </a:r>
            <a:r>
              <a:rPr lang="en-US" dirty="0"/>
              <a:t> </a:t>
            </a:r>
            <a:r>
              <a:rPr lang="en-US" dirty="0" err="1"/>
              <a:t>vực</a:t>
            </a:r>
            <a:r>
              <a:rPr lang="en-US" dirty="0"/>
              <a:t> </a:t>
            </a:r>
            <a:r>
              <a:rPr lang="en-US" dirty="0" err="1"/>
              <a:t>bạn</a:t>
            </a:r>
            <a:r>
              <a:rPr lang="en-US" dirty="0"/>
              <a:t> </a:t>
            </a:r>
            <a:r>
              <a:rPr lang="en-US" dirty="0" err="1"/>
              <a:t>có</a:t>
            </a:r>
            <a:r>
              <a:rPr lang="en-US" dirty="0"/>
              <a:t> </a:t>
            </a:r>
            <a:r>
              <a:rPr lang="en-US" dirty="0" err="1"/>
              <a:t>thể</a:t>
            </a:r>
            <a:r>
              <a:rPr lang="en-US" dirty="0"/>
              <a:t> </a:t>
            </a:r>
            <a:r>
              <a:rPr lang="en-US" dirty="0" err="1"/>
              <a:t>đưa</a:t>
            </a:r>
            <a:r>
              <a:rPr lang="en-US" dirty="0"/>
              <a:t> </a:t>
            </a:r>
            <a:r>
              <a:rPr lang="en-US" dirty="0" err="1"/>
              <a:t>từ</a:t>
            </a:r>
            <a:r>
              <a:rPr lang="en-US" dirty="0"/>
              <a:t> </a:t>
            </a:r>
            <a:r>
              <a:rPr lang="en-US" dirty="0" err="1"/>
              <a:t>khoá</a:t>
            </a:r>
            <a:r>
              <a:rPr lang="en-US" dirty="0"/>
              <a:t> </a:t>
            </a:r>
            <a:r>
              <a:rPr lang="en-US" dirty="0" err="1"/>
              <a:t>vào</a:t>
            </a:r>
            <a:r>
              <a:rPr lang="en-US" dirty="0"/>
              <a:t> </a:t>
            </a:r>
            <a:r>
              <a:rPr lang="en-US" dirty="0" err="1"/>
              <a:t>trang</a:t>
            </a:r>
            <a:r>
              <a:rPr lang="en-US" dirty="0"/>
              <a:t> bao </a:t>
            </a:r>
            <a:r>
              <a:rPr lang="en-US" dirty="0" err="1"/>
              <a:t>gồm</a:t>
            </a:r>
            <a:r>
              <a:rPr lang="en-US" dirty="0"/>
              <a:t>:</a:t>
            </a:r>
          </a:p>
          <a:p>
            <a:pPr lvl="1">
              <a:buFont typeface="Arial" panose="020B0604020202020204" pitchFamily="34" charset="0"/>
              <a:buChar char="•"/>
            </a:pPr>
            <a:r>
              <a:rPr lang="vi-VN" dirty="0"/>
              <a:t>Mô tả (description) và tiêu đề (title) của thẻ meta</a:t>
            </a:r>
          </a:p>
          <a:p>
            <a:pPr lvl="1">
              <a:buFont typeface="Arial" panose="020B0604020202020204" pitchFamily="34" charset="0"/>
              <a:buChar char="•"/>
            </a:pPr>
            <a:r>
              <a:rPr lang="vi-VN" dirty="0"/>
              <a:t>Văn bản của các thẻ &lt;a&gt; điều hướng</a:t>
            </a:r>
          </a:p>
          <a:p>
            <a:pPr lvl="1">
              <a:buFont typeface="Arial" panose="020B0604020202020204" pitchFamily="34" charset="0"/>
              <a:buChar char="•"/>
            </a:pPr>
            <a:r>
              <a:rPr lang="vi-VN" dirty="0"/>
              <a:t>Các thẻ tiêu đề điều hướng</a:t>
            </a:r>
          </a:p>
          <a:p>
            <a:pPr lvl="1">
              <a:buFont typeface="Arial" panose="020B0604020202020204" pitchFamily="34" charset="0"/>
              <a:buChar char="•"/>
            </a:pPr>
            <a:r>
              <a:rPr lang="vi-VN" dirty="0"/>
              <a:t>Tiêu đề (thẻ h1, h2, h3 và h4)</a:t>
            </a:r>
          </a:p>
          <a:p>
            <a:pPr lvl="1">
              <a:buFont typeface="Arial" panose="020B0604020202020204" pitchFamily="34" charset="0"/>
              <a:buChar char="•"/>
            </a:pPr>
            <a:r>
              <a:rPr lang="vi-VN" dirty="0"/>
              <a:t>Nội dung văn bản</a:t>
            </a:r>
          </a:p>
          <a:p>
            <a:pPr lvl="1">
              <a:buFont typeface="Arial" panose="020B0604020202020204" pitchFamily="34" charset="0"/>
              <a:buChar char="•"/>
            </a:pPr>
            <a:r>
              <a:rPr lang="vi-VN" dirty="0"/>
              <a:t>Văn bản in đậm và in nghiêng</a:t>
            </a:r>
          </a:p>
          <a:p>
            <a:pPr lvl="1">
              <a:buFont typeface="Arial" panose="020B0604020202020204" pitchFamily="34" charset="0"/>
              <a:buChar char="•"/>
            </a:pPr>
            <a:r>
              <a:rPr lang="vi-VN" dirty="0"/>
              <a:t>Liên kết nội bộ trong nội dung</a:t>
            </a:r>
          </a:p>
          <a:p>
            <a:pPr lvl="1">
              <a:buFont typeface="Arial" panose="020B0604020202020204" pitchFamily="34" charset="0"/>
              <a:buChar char="•"/>
            </a:pPr>
            <a:r>
              <a:rPr lang="vi-VN" dirty="0"/>
              <a:t>Tên tệp hình ảnh, thuộc tính alt và tilte của thẻ hình ảnh </a:t>
            </a:r>
          </a:p>
          <a:p>
            <a:pPr lvl="1">
              <a:buFont typeface="Arial" panose="020B0604020202020204" pitchFamily="34" charset="0"/>
              <a:buChar char="•"/>
            </a:pPr>
            <a:r>
              <a:rPr lang="vi-VN" dirty="0"/>
              <a:t>Tên tệp video, tiêu đề video</a:t>
            </a:r>
          </a:p>
          <a:p>
            <a:pPr lvl="1">
              <a:buFont typeface="Wingdings" pitchFamily="2" charset="2"/>
              <a:buChar char="Ø"/>
            </a:pPr>
            <a:endParaRPr lang="vi-VN" dirty="0"/>
          </a:p>
          <a:p>
            <a:pPr lvl="1">
              <a:buFont typeface="Wingdings" pitchFamily="2" charset="2"/>
              <a:buChar char="Ø"/>
            </a:pPr>
            <a:endParaRPr lang="en-US" dirty="0"/>
          </a:p>
          <a:p>
            <a:pPr lvl="1">
              <a:buFont typeface="Wingdings" pitchFamily="2" charset="2"/>
              <a:buChar char="Ø"/>
            </a:pPr>
            <a:endParaRPr lang="en-US" dirty="0"/>
          </a:p>
          <a:p>
            <a:pPr lvl="1">
              <a:buFont typeface="Wingdings" pitchFamily="2" charset="2"/>
              <a:buChar char="Ø"/>
            </a:pPr>
            <a:endParaRPr lang="en-VN" dirty="0"/>
          </a:p>
        </p:txBody>
      </p:sp>
      <p:sp>
        <p:nvSpPr>
          <p:cNvPr id="4" name="Slide Number Placeholder 3">
            <a:extLst>
              <a:ext uri="{FF2B5EF4-FFF2-40B4-BE49-F238E27FC236}">
                <a16:creationId xmlns:a16="http://schemas.microsoft.com/office/drawing/2014/main" id="{F45A4F8E-A04B-854C-9FFD-EFB1D67EDC0E}"/>
              </a:ext>
            </a:extLst>
          </p:cNvPr>
          <p:cNvSpPr>
            <a:spLocks noGrp="1"/>
          </p:cNvSpPr>
          <p:nvPr>
            <p:ph type="sldNum" sz="quarter" idx="12"/>
          </p:nvPr>
        </p:nvSpPr>
        <p:spPr/>
        <p:txBody>
          <a:bodyPr/>
          <a:lstStyle/>
          <a:p>
            <a:fld id="{5771DB1C-B372-4CFA-B223-ECAC3FCFC319}" type="slidenum">
              <a:rPr lang="en-US" smtClean="0"/>
              <a:t>11</a:t>
            </a:fld>
            <a:endParaRPr lang="en-US"/>
          </a:p>
        </p:txBody>
      </p:sp>
    </p:spTree>
    <p:extLst>
      <p:ext uri="{BB962C8B-B14F-4D97-AF65-F5344CB8AC3E}">
        <p14:creationId xmlns:p14="http://schemas.microsoft.com/office/powerpoint/2010/main" val="1268519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7B6DE-5F5C-5D4A-9806-795476BB22E7}"/>
              </a:ext>
            </a:extLst>
          </p:cNvPr>
          <p:cNvSpPr>
            <a:spLocks noGrp="1"/>
          </p:cNvSpPr>
          <p:nvPr>
            <p:ph type="title"/>
          </p:nvPr>
        </p:nvSpPr>
        <p:spPr/>
        <p:txBody>
          <a:bodyPr/>
          <a:lstStyle/>
          <a:p>
            <a:r>
              <a:rPr lang="en-VN" dirty="0"/>
              <a:t>3. Tăng tỉ lệ nhấp chuột</a:t>
            </a:r>
          </a:p>
        </p:txBody>
      </p:sp>
      <p:sp>
        <p:nvSpPr>
          <p:cNvPr id="3" name="Content Placeholder 2">
            <a:extLst>
              <a:ext uri="{FF2B5EF4-FFF2-40B4-BE49-F238E27FC236}">
                <a16:creationId xmlns:a16="http://schemas.microsoft.com/office/drawing/2014/main" id="{E5B72D56-67DF-E146-842E-DEDC09278704}"/>
              </a:ext>
            </a:extLst>
          </p:cNvPr>
          <p:cNvSpPr>
            <a:spLocks noGrp="1"/>
          </p:cNvSpPr>
          <p:nvPr>
            <p:ph idx="1"/>
          </p:nvPr>
        </p:nvSpPr>
        <p:spPr/>
        <p:txBody>
          <a:bodyPr/>
          <a:lstStyle/>
          <a:p>
            <a:pPr>
              <a:buFont typeface="Wingdings" pitchFamily="2" charset="2"/>
              <a:buChar char="Ø"/>
            </a:pPr>
            <a:r>
              <a:rPr lang="en-VN" sz="3600" b="1" dirty="0"/>
              <a:t>Hãy sử dụng triệt để thẻ meta</a:t>
            </a:r>
            <a:r>
              <a:rPr lang="en-VN" sz="3600" dirty="0"/>
              <a:t>.</a:t>
            </a:r>
          </a:p>
          <a:p>
            <a:pPr>
              <a:buFont typeface="Wingdings" pitchFamily="2" charset="2"/>
              <a:buChar char="Ø"/>
            </a:pPr>
            <a:r>
              <a:rPr lang="en-VN" sz="3600" dirty="0"/>
              <a:t>Ví dụ:</a:t>
            </a:r>
          </a:p>
          <a:p>
            <a:pPr marL="201168" lvl="1" indent="0">
              <a:buNone/>
            </a:pPr>
            <a:r>
              <a:rPr lang="en-US" sz="3600" dirty="0"/>
              <a:t>&lt;title&gt;Paul’s NFL Jerseys&lt;/title&gt;</a:t>
            </a:r>
          </a:p>
          <a:p>
            <a:pPr marL="201168" lvl="1" indent="0">
              <a:buNone/>
            </a:pPr>
            <a:r>
              <a:rPr lang="en-US" sz="3600" dirty="0"/>
              <a:t>&lt;meta description="Buy NFL jerseys online. Wide range of colors and sizes. "/&gt;</a:t>
            </a:r>
          </a:p>
          <a:p>
            <a:pPr marL="201168" lvl="1" indent="0" algn="l">
              <a:buNone/>
            </a:pPr>
            <a:r>
              <a:rPr lang="en-US" sz="3600" dirty="0"/>
              <a:t>&lt;meta name="robots" content="</a:t>
            </a:r>
            <a:r>
              <a:rPr lang="en-US" sz="3600" dirty="0" err="1"/>
              <a:t>noodp</a:t>
            </a:r>
            <a:r>
              <a:rPr lang="en-US" sz="3600" dirty="0"/>
              <a:t>, </a:t>
            </a:r>
            <a:r>
              <a:rPr lang="en-US" sz="3600" dirty="0" err="1"/>
              <a:t>noydir</a:t>
            </a:r>
            <a:r>
              <a:rPr lang="en-US" sz="3600" dirty="0"/>
              <a:t>"/&gt;</a:t>
            </a:r>
          </a:p>
          <a:p>
            <a:pPr algn="l">
              <a:buFont typeface="Wingdings" pitchFamily="2" charset="2"/>
              <a:buChar char="Ø"/>
            </a:pPr>
            <a:r>
              <a:rPr lang="en-US" sz="3600" dirty="0" err="1"/>
              <a:t>Thẻ</a:t>
            </a:r>
            <a:r>
              <a:rPr lang="en-US" sz="3600" dirty="0"/>
              <a:t> </a:t>
            </a:r>
            <a:r>
              <a:rPr lang="en-US" sz="3600" dirty="0" err="1"/>
              <a:t>tiêu</a:t>
            </a:r>
            <a:r>
              <a:rPr lang="en-US" sz="3600" dirty="0"/>
              <a:t> </a:t>
            </a:r>
            <a:r>
              <a:rPr lang="en-US" sz="3600" dirty="0" err="1"/>
              <a:t>đề</a:t>
            </a:r>
            <a:r>
              <a:rPr lang="en-US" sz="3600" dirty="0"/>
              <a:t> </a:t>
            </a:r>
            <a:r>
              <a:rPr lang="en-US" sz="3600" dirty="0" err="1"/>
              <a:t>có</a:t>
            </a:r>
            <a:r>
              <a:rPr lang="en-US" sz="3600" dirty="0"/>
              <a:t> </a:t>
            </a:r>
            <a:r>
              <a:rPr lang="en-US" sz="3600" dirty="0" err="1"/>
              <a:t>tối</a:t>
            </a:r>
            <a:r>
              <a:rPr lang="en-US" sz="3600" dirty="0"/>
              <a:t> </a:t>
            </a:r>
            <a:r>
              <a:rPr lang="en-US" sz="3600" dirty="0" err="1"/>
              <a:t>đa</a:t>
            </a:r>
            <a:r>
              <a:rPr lang="en-US" sz="3600" dirty="0"/>
              <a:t> 70 </a:t>
            </a:r>
            <a:r>
              <a:rPr lang="en-US" sz="3600" dirty="0" err="1"/>
              <a:t>ký</a:t>
            </a:r>
            <a:r>
              <a:rPr lang="en-US" sz="3600" dirty="0"/>
              <a:t> </a:t>
            </a:r>
            <a:r>
              <a:rPr lang="en-US" sz="3600" dirty="0" err="1"/>
              <a:t>tự</a:t>
            </a:r>
            <a:r>
              <a:rPr lang="en-US" sz="3600" dirty="0"/>
              <a:t>.</a:t>
            </a:r>
          </a:p>
          <a:p>
            <a:pPr algn="l">
              <a:buFont typeface="Wingdings" pitchFamily="2" charset="2"/>
              <a:buChar char="Ø"/>
            </a:pPr>
            <a:r>
              <a:rPr lang="en-US" sz="3600" dirty="0" err="1"/>
              <a:t>Mô</a:t>
            </a:r>
            <a:r>
              <a:rPr lang="en-US" sz="3600" dirty="0"/>
              <a:t> </a:t>
            </a:r>
            <a:r>
              <a:rPr lang="en-US" sz="3600" dirty="0" err="1"/>
              <a:t>tả</a:t>
            </a:r>
            <a:r>
              <a:rPr lang="en-US" sz="3600" dirty="0"/>
              <a:t> </a:t>
            </a:r>
            <a:r>
              <a:rPr lang="en-US" sz="3600" dirty="0" err="1"/>
              <a:t>của</a:t>
            </a:r>
            <a:r>
              <a:rPr lang="en-US" sz="3600" dirty="0"/>
              <a:t> </a:t>
            </a:r>
            <a:r>
              <a:rPr lang="en-US" sz="3600" dirty="0" err="1"/>
              <a:t>thẻ</a:t>
            </a:r>
            <a:r>
              <a:rPr lang="en-US" sz="3600" dirty="0"/>
              <a:t> meta </a:t>
            </a:r>
            <a:r>
              <a:rPr lang="en-US" sz="3600" dirty="0" err="1"/>
              <a:t>có</a:t>
            </a:r>
            <a:r>
              <a:rPr lang="en-US" sz="3600" dirty="0"/>
              <a:t> </a:t>
            </a:r>
            <a:r>
              <a:rPr lang="en-US" sz="3600" dirty="0" err="1"/>
              <a:t>tối</a:t>
            </a:r>
            <a:r>
              <a:rPr lang="en-US" sz="3600" dirty="0"/>
              <a:t> </a:t>
            </a:r>
            <a:r>
              <a:rPr lang="en-US" sz="3600" dirty="0" err="1"/>
              <a:t>đa</a:t>
            </a:r>
            <a:r>
              <a:rPr lang="en-US" sz="3600" dirty="0"/>
              <a:t> 155 </a:t>
            </a:r>
            <a:r>
              <a:rPr lang="en-US" sz="3600" dirty="0" err="1"/>
              <a:t>ký</a:t>
            </a:r>
            <a:r>
              <a:rPr lang="en-US" sz="3600" dirty="0"/>
              <a:t> </a:t>
            </a:r>
            <a:r>
              <a:rPr lang="en-US" sz="3600" dirty="0" err="1"/>
              <a:t>tự</a:t>
            </a:r>
            <a:r>
              <a:rPr lang="en-US" sz="3600" dirty="0"/>
              <a:t>.</a:t>
            </a:r>
          </a:p>
          <a:p>
            <a:endParaRPr lang="en-VN" dirty="0"/>
          </a:p>
        </p:txBody>
      </p:sp>
      <p:sp>
        <p:nvSpPr>
          <p:cNvPr id="4" name="Slide Number Placeholder 3">
            <a:extLst>
              <a:ext uri="{FF2B5EF4-FFF2-40B4-BE49-F238E27FC236}">
                <a16:creationId xmlns:a16="http://schemas.microsoft.com/office/drawing/2014/main" id="{C057006A-8D1E-3349-83F6-992280445EE8}"/>
              </a:ext>
            </a:extLst>
          </p:cNvPr>
          <p:cNvSpPr>
            <a:spLocks noGrp="1"/>
          </p:cNvSpPr>
          <p:nvPr>
            <p:ph type="sldNum" sz="quarter" idx="12"/>
          </p:nvPr>
        </p:nvSpPr>
        <p:spPr/>
        <p:txBody>
          <a:bodyPr/>
          <a:lstStyle/>
          <a:p>
            <a:fld id="{5771DB1C-B372-4CFA-B223-ECAC3FCFC319}" type="slidenum">
              <a:rPr lang="en-US" smtClean="0"/>
              <a:t>12</a:t>
            </a:fld>
            <a:endParaRPr lang="en-US"/>
          </a:p>
        </p:txBody>
      </p:sp>
    </p:spTree>
    <p:extLst>
      <p:ext uri="{BB962C8B-B14F-4D97-AF65-F5344CB8AC3E}">
        <p14:creationId xmlns:p14="http://schemas.microsoft.com/office/powerpoint/2010/main" val="2424398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7B6DE-5F5C-5D4A-9806-795476BB22E7}"/>
              </a:ext>
            </a:extLst>
          </p:cNvPr>
          <p:cNvSpPr>
            <a:spLocks noGrp="1"/>
          </p:cNvSpPr>
          <p:nvPr>
            <p:ph type="title"/>
          </p:nvPr>
        </p:nvSpPr>
        <p:spPr/>
        <p:txBody>
          <a:bodyPr/>
          <a:lstStyle/>
          <a:p>
            <a:r>
              <a:rPr lang="en-VN" dirty="0"/>
              <a:t>3. Tăng tỉ lệ nhấp chuột</a:t>
            </a:r>
          </a:p>
        </p:txBody>
      </p:sp>
      <p:sp>
        <p:nvSpPr>
          <p:cNvPr id="3" name="Content Placeholder 2">
            <a:extLst>
              <a:ext uri="{FF2B5EF4-FFF2-40B4-BE49-F238E27FC236}">
                <a16:creationId xmlns:a16="http://schemas.microsoft.com/office/drawing/2014/main" id="{E5B72D56-67DF-E146-842E-DEDC09278704}"/>
              </a:ext>
            </a:extLst>
          </p:cNvPr>
          <p:cNvSpPr>
            <a:spLocks noGrp="1"/>
          </p:cNvSpPr>
          <p:nvPr>
            <p:ph idx="1"/>
          </p:nvPr>
        </p:nvSpPr>
        <p:spPr/>
        <p:txBody>
          <a:bodyPr>
            <a:normAutofit/>
          </a:bodyPr>
          <a:lstStyle/>
          <a:p>
            <a:pPr>
              <a:buFont typeface="Wingdings" pitchFamily="2" charset="2"/>
              <a:buChar char="Ø"/>
            </a:pPr>
            <a:r>
              <a:rPr lang="en-VN" sz="3600" b="1" dirty="0"/>
              <a:t>Để thay đổi thẻ này trên trang web, ta có 3 tuỳ chọn</a:t>
            </a:r>
            <a:r>
              <a:rPr lang="en-VN" sz="3600" dirty="0"/>
              <a:t>.</a:t>
            </a:r>
          </a:p>
          <a:p>
            <a:pPr lvl="1">
              <a:buFont typeface="Arial" panose="020B0604020202020204" pitchFamily="34" charset="0"/>
              <a:buChar char="•"/>
            </a:pPr>
            <a:r>
              <a:rPr lang="en-VN" sz="3200" dirty="0"/>
              <a:t>Sử dụng phần mềm mà trang web bạn được xây dựng: WordPress…</a:t>
            </a:r>
          </a:p>
          <a:p>
            <a:pPr lvl="1">
              <a:buFont typeface="Arial" panose="020B0604020202020204" pitchFamily="34" charset="0"/>
              <a:buChar char="•"/>
            </a:pPr>
            <a:r>
              <a:rPr lang="en-VN" sz="3200" dirty="0"/>
              <a:t>Nhờ team phát triển web.</a:t>
            </a:r>
          </a:p>
          <a:p>
            <a:pPr lvl="1">
              <a:buFont typeface="Arial" panose="020B0604020202020204" pitchFamily="34" charset="0"/>
              <a:buChar char="•"/>
            </a:pPr>
            <a:r>
              <a:rPr lang="en-VN" sz="3200" dirty="0"/>
              <a:t>Có kiến thức web -&gt; tự làm.</a:t>
            </a:r>
          </a:p>
        </p:txBody>
      </p:sp>
      <p:sp>
        <p:nvSpPr>
          <p:cNvPr id="4" name="Slide Number Placeholder 3">
            <a:extLst>
              <a:ext uri="{FF2B5EF4-FFF2-40B4-BE49-F238E27FC236}">
                <a16:creationId xmlns:a16="http://schemas.microsoft.com/office/drawing/2014/main" id="{C057006A-8D1E-3349-83F6-992280445EE8}"/>
              </a:ext>
            </a:extLst>
          </p:cNvPr>
          <p:cNvSpPr>
            <a:spLocks noGrp="1"/>
          </p:cNvSpPr>
          <p:nvPr>
            <p:ph type="sldNum" sz="quarter" idx="12"/>
          </p:nvPr>
        </p:nvSpPr>
        <p:spPr/>
        <p:txBody>
          <a:bodyPr/>
          <a:lstStyle/>
          <a:p>
            <a:fld id="{5771DB1C-B372-4CFA-B223-ECAC3FCFC319}" type="slidenum">
              <a:rPr lang="en-US" smtClean="0"/>
              <a:t>13</a:t>
            </a:fld>
            <a:endParaRPr lang="en-US"/>
          </a:p>
        </p:txBody>
      </p:sp>
      <p:pic>
        <p:nvPicPr>
          <p:cNvPr id="2050" name="Picture 2" descr="Thẻ meta là gì - Cách sử dụng thẻ meta trong HTML">
            <a:extLst>
              <a:ext uri="{FF2B5EF4-FFF2-40B4-BE49-F238E27FC236}">
                <a16:creationId xmlns:a16="http://schemas.microsoft.com/office/drawing/2014/main" id="{814CADE6-6A85-704B-8563-64E86B38C9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9796" y="2527504"/>
            <a:ext cx="6175756" cy="3667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7735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0F131-4EF9-EA40-BA57-78DEDA2B51DF}"/>
              </a:ext>
            </a:extLst>
          </p:cNvPr>
          <p:cNvSpPr>
            <a:spLocks noGrp="1"/>
          </p:cNvSpPr>
          <p:nvPr>
            <p:ph type="title"/>
          </p:nvPr>
        </p:nvSpPr>
        <p:spPr/>
        <p:txBody>
          <a:bodyPr/>
          <a:lstStyle/>
          <a:p>
            <a:r>
              <a:rPr lang="en-VN" dirty="0"/>
              <a:t>4. Tốc độ tải trang</a:t>
            </a:r>
          </a:p>
        </p:txBody>
      </p:sp>
      <p:sp>
        <p:nvSpPr>
          <p:cNvPr id="3" name="Content Placeholder 2">
            <a:extLst>
              <a:ext uri="{FF2B5EF4-FFF2-40B4-BE49-F238E27FC236}">
                <a16:creationId xmlns:a16="http://schemas.microsoft.com/office/drawing/2014/main" id="{9BF4CDFF-44C4-3C45-8FF0-444F27CF58E5}"/>
              </a:ext>
            </a:extLst>
          </p:cNvPr>
          <p:cNvSpPr>
            <a:spLocks noGrp="1"/>
          </p:cNvSpPr>
          <p:nvPr>
            <p:ph idx="1"/>
          </p:nvPr>
        </p:nvSpPr>
        <p:spPr/>
        <p:txBody>
          <a:bodyPr>
            <a:normAutofit/>
          </a:bodyPr>
          <a:lstStyle/>
          <a:p>
            <a:pPr>
              <a:buFont typeface="Wingdings" pitchFamily="2" charset="2"/>
              <a:buChar char="Ø"/>
            </a:pPr>
            <a:r>
              <a:rPr lang="en-VN" sz="3600" dirty="0"/>
              <a:t>Yếu tố quan trọng mà Google xem xét khi quyết định xếp hạng các trang của bạn trong kết quả tìm kiếm.</a:t>
            </a:r>
          </a:p>
          <a:p>
            <a:pPr>
              <a:buFont typeface="Wingdings" pitchFamily="2" charset="2"/>
              <a:buChar char="Ø"/>
            </a:pPr>
            <a:r>
              <a:rPr lang="en-VN" sz="3600" dirty="0"/>
              <a:t>Tốc độ tải trang nhanh là một yếu tố tích cực – Matt Cutts (cựu trưởng bộ phận spam web của Google).</a:t>
            </a:r>
          </a:p>
          <a:p>
            <a:pPr>
              <a:buFont typeface="Wingdings" pitchFamily="2" charset="2"/>
              <a:buChar char="Ø"/>
            </a:pPr>
            <a:r>
              <a:rPr lang="en-VN" sz="3600" dirty="0"/>
              <a:t>Cải thiện tốc độ tải trang là điều cần làm, không được bỏ qua.</a:t>
            </a:r>
          </a:p>
          <a:p>
            <a:pPr>
              <a:buFont typeface="Wingdings" pitchFamily="2" charset="2"/>
              <a:buChar char="Ø"/>
            </a:pPr>
            <a:r>
              <a:rPr lang="en-VN" sz="3600" dirty="0"/>
              <a:t>Mọi trang web xây dựng khác nhau, cấu hình máy chủ khác nhau, vậy cải thiện tốc độ trang dựa trên những yếu tố nào?</a:t>
            </a:r>
          </a:p>
        </p:txBody>
      </p:sp>
      <p:sp>
        <p:nvSpPr>
          <p:cNvPr id="4" name="Slide Number Placeholder 3">
            <a:extLst>
              <a:ext uri="{FF2B5EF4-FFF2-40B4-BE49-F238E27FC236}">
                <a16:creationId xmlns:a16="http://schemas.microsoft.com/office/drawing/2014/main" id="{822EF68E-4BAB-1849-9442-14B879A108B9}"/>
              </a:ext>
            </a:extLst>
          </p:cNvPr>
          <p:cNvSpPr>
            <a:spLocks noGrp="1"/>
          </p:cNvSpPr>
          <p:nvPr>
            <p:ph type="sldNum" sz="quarter" idx="12"/>
          </p:nvPr>
        </p:nvSpPr>
        <p:spPr/>
        <p:txBody>
          <a:bodyPr/>
          <a:lstStyle/>
          <a:p>
            <a:fld id="{5771DB1C-B372-4CFA-B223-ECAC3FCFC319}" type="slidenum">
              <a:rPr lang="en-US" smtClean="0"/>
              <a:t>14</a:t>
            </a:fld>
            <a:endParaRPr lang="en-US"/>
          </a:p>
        </p:txBody>
      </p:sp>
    </p:spTree>
    <p:extLst>
      <p:ext uri="{BB962C8B-B14F-4D97-AF65-F5344CB8AC3E}">
        <p14:creationId xmlns:p14="http://schemas.microsoft.com/office/powerpoint/2010/main" val="560014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0F131-4EF9-EA40-BA57-78DEDA2B51DF}"/>
              </a:ext>
            </a:extLst>
          </p:cNvPr>
          <p:cNvSpPr>
            <a:spLocks noGrp="1"/>
          </p:cNvSpPr>
          <p:nvPr>
            <p:ph type="title"/>
          </p:nvPr>
        </p:nvSpPr>
        <p:spPr/>
        <p:txBody>
          <a:bodyPr/>
          <a:lstStyle/>
          <a:p>
            <a:r>
              <a:rPr lang="en-VN" dirty="0"/>
              <a:t>4. Tốc độ tải trang</a:t>
            </a:r>
          </a:p>
        </p:txBody>
      </p:sp>
      <p:sp>
        <p:nvSpPr>
          <p:cNvPr id="3" name="Content Placeholder 2">
            <a:extLst>
              <a:ext uri="{FF2B5EF4-FFF2-40B4-BE49-F238E27FC236}">
                <a16:creationId xmlns:a16="http://schemas.microsoft.com/office/drawing/2014/main" id="{9BF4CDFF-44C4-3C45-8FF0-444F27CF58E5}"/>
              </a:ext>
            </a:extLst>
          </p:cNvPr>
          <p:cNvSpPr>
            <a:spLocks noGrp="1"/>
          </p:cNvSpPr>
          <p:nvPr>
            <p:ph idx="1"/>
          </p:nvPr>
        </p:nvSpPr>
        <p:spPr/>
        <p:txBody>
          <a:bodyPr>
            <a:normAutofit lnSpcReduction="10000"/>
          </a:bodyPr>
          <a:lstStyle/>
          <a:p>
            <a:pPr>
              <a:buFont typeface="Wingdings" pitchFamily="2" charset="2"/>
              <a:buChar char="Ø"/>
            </a:pPr>
            <a:r>
              <a:rPr lang="en-VN" sz="3600" dirty="0"/>
              <a:t>Lưu trữ trang web của bạn ở thành phố có khách hàng ở đó.</a:t>
            </a:r>
          </a:p>
          <a:p>
            <a:pPr>
              <a:buFont typeface="Wingdings" pitchFamily="2" charset="2"/>
              <a:buChar char="Ø"/>
            </a:pPr>
            <a:r>
              <a:rPr lang="en-VN" sz="3600" dirty="0"/>
              <a:t>Sử dụng CDN – Content Delivery Network (mạng phân phối nội dung) để lưu trữ trang web ở các máy chủ trên toàn thế giới: Amazon CloudFront, MaxCND, Cloudflare.</a:t>
            </a:r>
          </a:p>
          <a:p>
            <a:pPr>
              <a:buFont typeface="Wingdings" pitchFamily="2" charset="2"/>
              <a:buChar char="Ø"/>
            </a:pPr>
            <a:r>
              <a:rPr lang="en-VN" sz="3600" dirty="0"/>
              <a:t>Kích hoạt các thành phần giúp tăng tốc độ tải trang trên các CMS, ví dụ trên wordpress có W3 Total Cache (tối ưu bộ nhớ đệm).</a:t>
            </a:r>
          </a:p>
          <a:p>
            <a:pPr>
              <a:buFont typeface="Wingdings" pitchFamily="2" charset="2"/>
              <a:buChar char="Ø"/>
            </a:pPr>
            <a:r>
              <a:rPr lang="en-VN" sz="3600" dirty="0"/>
              <a:t>Thu nhỏ các tệp lớn trên trang web. Ví dụ: giảm kích thước ảnh bằng các công cụ như Photoshop.</a:t>
            </a:r>
          </a:p>
        </p:txBody>
      </p:sp>
      <p:sp>
        <p:nvSpPr>
          <p:cNvPr id="4" name="Slide Number Placeholder 3">
            <a:extLst>
              <a:ext uri="{FF2B5EF4-FFF2-40B4-BE49-F238E27FC236}">
                <a16:creationId xmlns:a16="http://schemas.microsoft.com/office/drawing/2014/main" id="{822EF68E-4BAB-1849-9442-14B879A108B9}"/>
              </a:ext>
            </a:extLst>
          </p:cNvPr>
          <p:cNvSpPr>
            <a:spLocks noGrp="1"/>
          </p:cNvSpPr>
          <p:nvPr>
            <p:ph type="sldNum" sz="quarter" idx="12"/>
          </p:nvPr>
        </p:nvSpPr>
        <p:spPr/>
        <p:txBody>
          <a:bodyPr/>
          <a:lstStyle/>
          <a:p>
            <a:fld id="{5771DB1C-B372-4CFA-B223-ECAC3FCFC319}" type="slidenum">
              <a:rPr lang="en-US" smtClean="0"/>
              <a:t>15</a:t>
            </a:fld>
            <a:endParaRPr lang="en-US"/>
          </a:p>
        </p:txBody>
      </p:sp>
    </p:spTree>
    <p:extLst>
      <p:ext uri="{BB962C8B-B14F-4D97-AF65-F5344CB8AC3E}">
        <p14:creationId xmlns:p14="http://schemas.microsoft.com/office/powerpoint/2010/main" val="2629241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89E16-1878-994E-BF54-BFB859515ED2}"/>
              </a:ext>
            </a:extLst>
          </p:cNvPr>
          <p:cNvSpPr>
            <a:spLocks noGrp="1"/>
          </p:cNvSpPr>
          <p:nvPr>
            <p:ph type="title"/>
          </p:nvPr>
        </p:nvSpPr>
        <p:spPr/>
        <p:txBody>
          <a:bodyPr/>
          <a:lstStyle/>
          <a:p>
            <a:r>
              <a:rPr lang="en-VN" dirty="0"/>
              <a:t>4. Tốc độ tải trang</a:t>
            </a:r>
          </a:p>
        </p:txBody>
      </p:sp>
      <p:sp>
        <p:nvSpPr>
          <p:cNvPr id="3" name="Content Placeholder 2">
            <a:extLst>
              <a:ext uri="{FF2B5EF4-FFF2-40B4-BE49-F238E27FC236}">
                <a16:creationId xmlns:a16="http://schemas.microsoft.com/office/drawing/2014/main" id="{3445BA4E-C711-8B47-9751-F8EA0770FA34}"/>
              </a:ext>
            </a:extLst>
          </p:cNvPr>
          <p:cNvSpPr>
            <a:spLocks noGrp="1"/>
          </p:cNvSpPr>
          <p:nvPr>
            <p:ph idx="1"/>
          </p:nvPr>
        </p:nvSpPr>
        <p:spPr/>
        <p:txBody>
          <a:bodyPr/>
          <a:lstStyle/>
          <a:p>
            <a:pPr marL="0" indent="0" algn="l">
              <a:buNone/>
            </a:pPr>
            <a:r>
              <a:rPr lang="en-VN" b="1" dirty="0"/>
              <a:t>Các công cụ hỗ trợ kiểm tra tốc độ tải trang:</a:t>
            </a:r>
          </a:p>
          <a:p>
            <a:pPr marL="514350" indent="-514350" algn="l">
              <a:buFont typeface="+mj-lt"/>
              <a:buAutoNum type="arabicPeriod"/>
            </a:pPr>
            <a:r>
              <a:rPr lang="en-VN" dirty="0"/>
              <a:t>Google Page Speed Insight: </a:t>
            </a:r>
            <a:r>
              <a:rPr lang="en-US" dirty="0">
                <a:hlinkClick r:id="rId2"/>
              </a:rPr>
              <a:t>https://developers.google.com/speed/pagespeed/insights</a:t>
            </a:r>
            <a:endParaRPr lang="en-US" dirty="0"/>
          </a:p>
          <a:p>
            <a:pPr marL="514350" indent="-514350" algn="l">
              <a:buFont typeface="+mj-lt"/>
              <a:buAutoNum type="arabicPeriod"/>
            </a:pPr>
            <a:r>
              <a:rPr lang="en-VN" dirty="0"/>
              <a:t>Test My Site – Think With Google: </a:t>
            </a:r>
            <a:r>
              <a:rPr lang="en-US" dirty="0">
                <a:hlinkClick r:id="rId3"/>
              </a:rPr>
              <a:t>https://www.thinkwithgoogle.com/feature/testmysite/</a:t>
            </a:r>
            <a:endParaRPr lang="en-US" dirty="0"/>
          </a:p>
          <a:p>
            <a:pPr marL="514350" indent="-514350" algn="l">
              <a:buFont typeface="+mj-lt"/>
              <a:buAutoNum type="arabicPeriod"/>
            </a:pPr>
            <a:r>
              <a:rPr lang="en-VN" dirty="0"/>
              <a:t>Pingdom Tools – Website Speed Test: </a:t>
            </a:r>
            <a:r>
              <a:rPr lang="en-US" dirty="0">
                <a:hlinkClick r:id="rId4"/>
              </a:rPr>
              <a:t>https://tools.pingdom.com/</a:t>
            </a:r>
            <a:endParaRPr lang="en-US" dirty="0"/>
          </a:p>
          <a:p>
            <a:pPr marL="514350" indent="-514350" algn="l">
              <a:buFont typeface="+mj-lt"/>
              <a:buAutoNum type="arabicPeriod"/>
            </a:pPr>
            <a:r>
              <a:rPr lang="en-VN" dirty="0"/>
              <a:t>Lighthouse - Tools For Web Developer – Google: </a:t>
            </a:r>
            <a:r>
              <a:rPr lang="en-US" dirty="0">
                <a:hlinkClick r:id="rId5"/>
              </a:rPr>
              <a:t>https://developers.google.com/web/tools/lighthouse/</a:t>
            </a:r>
            <a:endParaRPr lang="en-US" dirty="0"/>
          </a:p>
          <a:p>
            <a:pPr marL="0" indent="0" algn="l">
              <a:buNone/>
            </a:pPr>
            <a:endParaRPr lang="en-US" dirty="0"/>
          </a:p>
        </p:txBody>
      </p:sp>
      <p:sp>
        <p:nvSpPr>
          <p:cNvPr id="4" name="Slide Number Placeholder 3">
            <a:extLst>
              <a:ext uri="{FF2B5EF4-FFF2-40B4-BE49-F238E27FC236}">
                <a16:creationId xmlns:a16="http://schemas.microsoft.com/office/drawing/2014/main" id="{F1AA4C5E-3ECE-3841-8174-1BFE5F4B8CF3}"/>
              </a:ext>
            </a:extLst>
          </p:cNvPr>
          <p:cNvSpPr>
            <a:spLocks noGrp="1"/>
          </p:cNvSpPr>
          <p:nvPr>
            <p:ph type="sldNum" sz="quarter" idx="12"/>
          </p:nvPr>
        </p:nvSpPr>
        <p:spPr/>
        <p:txBody>
          <a:bodyPr/>
          <a:lstStyle/>
          <a:p>
            <a:fld id="{5771DB1C-B372-4CFA-B223-ECAC3FCFC319}" type="slidenum">
              <a:rPr lang="en-US" smtClean="0"/>
              <a:t>16</a:t>
            </a:fld>
            <a:endParaRPr lang="en-US"/>
          </a:p>
        </p:txBody>
      </p:sp>
    </p:spTree>
    <p:extLst>
      <p:ext uri="{BB962C8B-B14F-4D97-AF65-F5344CB8AC3E}">
        <p14:creationId xmlns:p14="http://schemas.microsoft.com/office/powerpoint/2010/main" val="692885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D7918-A7FB-2747-BF51-596F902B44F9}"/>
              </a:ext>
            </a:extLst>
          </p:cNvPr>
          <p:cNvSpPr>
            <a:spLocks noGrp="1"/>
          </p:cNvSpPr>
          <p:nvPr>
            <p:ph type="title"/>
          </p:nvPr>
        </p:nvSpPr>
        <p:spPr/>
        <p:txBody>
          <a:bodyPr/>
          <a:lstStyle/>
          <a:p>
            <a:r>
              <a:rPr lang="en-VN" dirty="0"/>
              <a:t>5. Sitemaps.xml và robots.txt</a:t>
            </a:r>
          </a:p>
        </p:txBody>
      </p:sp>
      <p:sp>
        <p:nvSpPr>
          <p:cNvPr id="3" name="Content Placeholder 2">
            <a:extLst>
              <a:ext uri="{FF2B5EF4-FFF2-40B4-BE49-F238E27FC236}">
                <a16:creationId xmlns:a16="http://schemas.microsoft.com/office/drawing/2014/main" id="{5B0892D1-86D4-BE40-B3AA-6BC738FDAF2A}"/>
              </a:ext>
            </a:extLst>
          </p:cNvPr>
          <p:cNvSpPr>
            <a:spLocks noGrp="1"/>
          </p:cNvSpPr>
          <p:nvPr>
            <p:ph idx="1"/>
          </p:nvPr>
        </p:nvSpPr>
        <p:spPr/>
        <p:txBody>
          <a:bodyPr>
            <a:normAutofit/>
          </a:bodyPr>
          <a:lstStyle/>
          <a:p>
            <a:r>
              <a:rPr lang="en-VN" sz="3600" dirty="0"/>
              <a:t>5.1 Sitemap.xml</a:t>
            </a:r>
          </a:p>
          <a:p>
            <a:r>
              <a:rPr lang="en-VN" sz="3600" dirty="0"/>
              <a:t>5.2 Robots.txt</a:t>
            </a:r>
          </a:p>
        </p:txBody>
      </p:sp>
      <p:sp>
        <p:nvSpPr>
          <p:cNvPr id="4" name="Slide Number Placeholder 3">
            <a:extLst>
              <a:ext uri="{FF2B5EF4-FFF2-40B4-BE49-F238E27FC236}">
                <a16:creationId xmlns:a16="http://schemas.microsoft.com/office/drawing/2014/main" id="{55D3FC46-6005-3D4B-8080-7927FB82601C}"/>
              </a:ext>
            </a:extLst>
          </p:cNvPr>
          <p:cNvSpPr>
            <a:spLocks noGrp="1"/>
          </p:cNvSpPr>
          <p:nvPr>
            <p:ph type="sldNum" sz="quarter" idx="12"/>
          </p:nvPr>
        </p:nvSpPr>
        <p:spPr/>
        <p:txBody>
          <a:bodyPr/>
          <a:lstStyle/>
          <a:p>
            <a:fld id="{5771DB1C-B372-4CFA-B223-ECAC3FCFC319}" type="slidenum">
              <a:rPr lang="en-US" smtClean="0"/>
              <a:t>17</a:t>
            </a:fld>
            <a:endParaRPr lang="en-US"/>
          </a:p>
        </p:txBody>
      </p:sp>
    </p:spTree>
    <p:extLst>
      <p:ext uri="{BB962C8B-B14F-4D97-AF65-F5344CB8AC3E}">
        <p14:creationId xmlns:p14="http://schemas.microsoft.com/office/powerpoint/2010/main" val="3585873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9AB8D-45FE-7245-BADB-06DC2003B09A}"/>
              </a:ext>
            </a:extLst>
          </p:cNvPr>
          <p:cNvSpPr>
            <a:spLocks noGrp="1"/>
          </p:cNvSpPr>
          <p:nvPr>
            <p:ph type="title"/>
          </p:nvPr>
        </p:nvSpPr>
        <p:spPr/>
        <p:txBody>
          <a:bodyPr/>
          <a:lstStyle/>
          <a:p>
            <a:r>
              <a:rPr lang="en-VN" dirty="0"/>
              <a:t>5.1 Sitemaps.xml</a:t>
            </a:r>
          </a:p>
        </p:txBody>
      </p:sp>
      <p:sp>
        <p:nvSpPr>
          <p:cNvPr id="3" name="Content Placeholder 2">
            <a:extLst>
              <a:ext uri="{FF2B5EF4-FFF2-40B4-BE49-F238E27FC236}">
                <a16:creationId xmlns:a16="http://schemas.microsoft.com/office/drawing/2014/main" id="{EF0A0FA1-01DD-474B-8E01-146F52531FA1}"/>
              </a:ext>
            </a:extLst>
          </p:cNvPr>
          <p:cNvSpPr>
            <a:spLocks noGrp="1"/>
          </p:cNvSpPr>
          <p:nvPr>
            <p:ph idx="1"/>
          </p:nvPr>
        </p:nvSpPr>
        <p:spPr/>
        <p:txBody>
          <a:bodyPr>
            <a:normAutofit fontScale="92500"/>
          </a:bodyPr>
          <a:lstStyle/>
          <a:p>
            <a:pPr>
              <a:buFont typeface="Wingdings" pitchFamily="2" charset="2"/>
              <a:buChar char="Ø"/>
            </a:pPr>
            <a:r>
              <a:rPr lang="en-VN" dirty="0"/>
              <a:t>Tệp đặc biệt trên mỗi trang web mà các công cụ tìm kiếm luôn tự động tìm.</a:t>
            </a:r>
          </a:p>
          <a:p>
            <a:pPr>
              <a:buFont typeface="Wingdings" pitchFamily="2" charset="2"/>
              <a:buChar char="Ø"/>
            </a:pPr>
            <a:r>
              <a:rPr lang="en-VN" dirty="0"/>
              <a:t>Bắt buộc phải có để giúp các công cụ tìm kiếm dễ dàng khám phá các trang trên web của bạn.</a:t>
            </a:r>
          </a:p>
          <a:p>
            <a:pPr>
              <a:buFont typeface="Wingdings" pitchFamily="2" charset="2"/>
              <a:buChar char="Ø"/>
            </a:pPr>
            <a:r>
              <a:rPr lang="en-VN" dirty="0"/>
              <a:t>Sơ đồ trang web khổng lồ, làm sao tạo?</a:t>
            </a:r>
          </a:p>
          <a:p>
            <a:pPr>
              <a:buFont typeface="Wingdings" pitchFamily="2" charset="2"/>
              <a:buChar char="Ø"/>
            </a:pPr>
            <a:r>
              <a:rPr lang="en-VN" dirty="0"/>
              <a:t>Các CMS đều có tích hợp việc tự động tạo sitemap: Wordpress, Magento, Shopify.</a:t>
            </a:r>
          </a:p>
          <a:p>
            <a:pPr>
              <a:buFont typeface="Wingdings" pitchFamily="2" charset="2"/>
              <a:buChar char="Ø"/>
            </a:pPr>
            <a:r>
              <a:rPr lang="en-VN" dirty="0"/>
              <a:t>XML Sitemaps Generator: </a:t>
            </a:r>
            <a:r>
              <a:rPr lang="en-US" dirty="0">
                <a:hlinkClick r:id="rId2"/>
              </a:rPr>
              <a:t>https://www.xml-sitemaps.com/</a:t>
            </a:r>
            <a:r>
              <a:rPr lang="en-US" dirty="0"/>
              <a:t>.</a:t>
            </a:r>
          </a:p>
          <a:p>
            <a:pPr>
              <a:buFont typeface="Wingdings" pitchFamily="2" charset="2"/>
              <a:buChar char="Ø"/>
            </a:pPr>
            <a:r>
              <a:rPr lang="en-US" dirty="0" err="1"/>
              <a:t>Tải</a:t>
            </a:r>
            <a:r>
              <a:rPr lang="en-US" dirty="0"/>
              <a:t> file </a:t>
            </a:r>
            <a:r>
              <a:rPr lang="en-US" dirty="0" err="1"/>
              <a:t>này</a:t>
            </a:r>
            <a:r>
              <a:rPr lang="en-US" dirty="0"/>
              <a:t> </a:t>
            </a:r>
            <a:r>
              <a:rPr lang="en-US" dirty="0" err="1"/>
              <a:t>lên</a:t>
            </a:r>
            <a:r>
              <a:rPr lang="en-US" dirty="0"/>
              <a:t> </a:t>
            </a:r>
            <a:r>
              <a:rPr lang="en-US" dirty="0" err="1"/>
              <a:t>thư</a:t>
            </a:r>
            <a:r>
              <a:rPr lang="en-US" dirty="0"/>
              <a:t> </a:t>
            </a:r>
            <a:r>
              <a:rPr lang="en-US" dirty="0" err="1"/>
              <a:t>mục</a:t>
            </a:r>
            <a:r>
              <a:rPr lang="en-US" dirty="0"/>
              <a:t> </a:t>
            </a:r>
            <a:r>
              <a:rPr lang="en-US" dirty="0" err="1"/>
              <a:t>chính</a:t>
            </a:r>
            <a:r>
              <a:rPr lang="en-US" dirty="0"/>
              <a:t> </a:t>
            </a:r>
            <a:r>
              <a:rPr lang="en-US" dirty="0" err="1"/>
              <a:t>của</a:t>
            </a:r>
            <a:r>
              <a:rPr lang="en-US" dirty="0"/>
              <a:t> </a:t>
            </a:r>
            <a:r>
              <a:rPr lang="en-US" dirty="0" err="1"/>
              <a:t>trang</a:t>
            </a:r>
            <a:r>
              <a:rPr lang="en-US" dirty="0"/>
              <a:t> web.</a:t>
            </a:r>
            <a:r>
              <a:rPr lang="en-VN" dirty="0"/>
              <a:t> Kiểm tra bằng cách truy cập vào liên kết:</a:t>
            </a:r>
            <a:r>
              <a:rPr lang="en-US" dirty="0"/>
              <a:t> http://</a:t>
            </a:r>
            <a:r>
              <a:rPr lang="en-US" dirty="0" err="1"/>
              <a:t>www.yoursite.com</a:t>
            </a:r>
            <a:r>
              <a:rPr lang="en-US" dirty="0"/>
              <a:t>/</a:t>
            </a:r>
            <a:r>
              <a:rPr lang="en-US" dirty="0" err="1"/>
              <a:t>sitemaps.xml</a:t>
            </a:r>
            <a:r>
              <a:rPr lang="en-US" dirty="0"/>
              <a:t>.</a:t>
            </a:r>
          </a:p>
          <a:p>
            <a:pPr>
              <a:buFont typeface="Wingdings" pitchFamily="2" charset="2"/>
              <a:buChar char="Ø"/>
            </a:pPr>
            <a:r>
              <a:rPr lang="en-US" dirty="0"/>
              <a:t>Sau </a:t>
            </a:r>
            <a:r>
              <a:rPr lang="en-US" dirty="0" err="1"/>
              <a:t>đó</a:t>
            </a:r>
            <a:r>
              <a:rPr lang="en-US" dirty="0"/>
              <a:t> </a:t>
            </a:r>
            <a:r>
              <a:rPr lang="en-US" dirty="0" err="1"/>
              <a:t>cần</a:t>
            </a:r>
            <a:r>
              <a:rPr lang="en-US" dirty="0"/>
              <a:t> </a:t>
            </a:r>
            <a:r>
              <a:rPr lang="en-US" dirty="0" err="1"/>
              <a:t>đưa</a:t>
            </a:r>
            <a:r>
              <a:rPr lang="en-US" dirty="0"/>
              <a:t> sitemap </a:t>
            </a:r>
            <a:r>
              <a:rPr lang="en-US" dirty="0" err="1"/>
              <a:t>này</a:t>
            </a:r>
            <a:r>
              <a:rPr lang="en-US" dirty="0"/>
              <a:t> </a:t>
            </a:r>
            <a:r>
              <a:rPr lang="en-US" dirty="0" err="1"/>
              <a:t>lên</a:t>
            </a:r>
            <a:r>
              <a:rPr lang="en-US" dirty="0"/>
              <a:t> Google Search Console. </a:t>
            </a:r>
            <a:r>
              <a:rPr lang="en-US" dirty="0" err="1"/>
              <a:t>Có</a:t>
            </a:r>
            <a:r>
              <a:rPr lang="en-US" dirty="0"/>
              <a:t> </a:t>
            </a:r>
            <a:r>
              <a:rPr lang="en-US" dirty="0" err="1"/>
              <a:t>thể</a:t>
            </a:r>
            <a:r>
              <a:rPr lang="en-US" dirty="0"/>
              <a:t> </a:t>
            </a:r>
            <a:r>
              <a:rPr lang="en-US" dirty="0" err="1"/>
              <a:t>làm</a:t>
            </a:r>
            <a:r>
              <a:rPr lang="en-US" dirty="0"/>
              <a:t> </a:t>
            </a:r>
            <a:r>
              <a:rPr lang="en-US" dirty="0" err="1"/>
              <a:t>theo</a:t>
            </a:r>
            <a:r>
              <a:rPr lang="en-US" dirty="0"/>
              <a:t> </a:t>
            </a:r>
            <a:r>
              <a:rPr lang="en-US" dirty="0" err="1"/>
              <a:t>hướng</a:t>
            </a:r>
            <a:r>
              <a:rPr lang="en-US" dirty="0"/>
              <a:t> </a:t>
            </a:r>
            <a:r>
              <a:rPr lang="en-US" dirty="0" err="1"/>
              <a:t>dẫn</a:t>
            </a:r>
            <a:r>
              <a:rPr lang="en-US" dirty="0"/>
              <a:t> </a:t>
            </a:r>
            <a:r>
              <a:rPr lang="en-US" dirty="0" err="1"/>
              <a:t>sau</a:t>
            </a:r>
            <a:r>
              <a:rPr lang="en-US" dirty="0"/>
              <a:t>: </a:t>
            </a:r>
            <a:r>
              <a:rPr lang="en-US" dirty="0">
                <a:hlinkClick r:id="rId3"/>
              </a:rPr>
              <a:t>https://support.google.com/webmasters/answer/34592</a:t>
            </a:r>
            <a:r>
              <a:rPr lang="en-US" dirty="0"/>
              <a:t>.</a:t>
            </a:r>
            <a:endParaRPr lang="en-VN" dirty="0"/>
          </a:p>
        </p:txBody>
      </p:sp>
      <p:sp>
        <p:nvSpPr>
          <p:cNvPr id="4" name="Slide Number Placeholder 3">
            <a:extLst>
              <a:ext uri="{FF2B5EF4-FFF2-40B4-BE49-F238E27FC236}">
                <a16:creationId xmlns:a16="http://schemas.microsoft.com/office/drawing/2014/main" id="{44687F2B-8F2B-BA40-968A-4F6FA371A3D0}"/>
              </a:ext>
            </a:extLst>
          </p:cNvPr>
          <p:cNvSpPr>
            <a:spLocks noGrp="1"/>
          </p:cNvSpPr>
          <p:nvPr>
            <p:ph type="sldNum" sz="quarter" idx="12"/>
          </p:nvPr>
        </p:nvSpPr>
        <p:spPr/>
        <p:txBody>
          <a:bodyPr/>
          <a:lstStyle/>
          <a:p>
            <a:fld id="{5771DB1C-B372-4CFA-B223-ECAC3FCFC319}" type="slidenum">
              <a:rPr lang="en-US" smtClean="0"/>
              <a:t>18</a:t>
            </a:fld>
            <a:endParaRPr lang="en-US"/>
          </a:p>
        </p:txBody>
      </p:sp>
    </p:spTree>
    <p:extLst>
      <p:ext uri="{BB962C8B-B14F-4D97-AF65-F5344CB8AC3E}">
        <p14:creationId xmlns:p14="http://schemas.microsoft.com/office/powerpoint/2010/main" val="773329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7F249-11D3-6E41-9C65-48452867BBDA}"/>
              </a:ext>
            </a:extLst>
          </p:cNvPr>
          <p:cNvSpPr>
            <a:spLocks noGrp="1"/>
          </p:cNvSpPr>
          <p:nvPr>
            <p:ph type="title"/>
          </p:nvPr>
        </p:nvSpPr>
        <p:spPr/>
        <p:txBody>
          <a:bodyPr/>
          <a:lstStyle/>
          <a:p>
            <a:r>
              <a:rPr lang="en-VN" dirty="0"/>
              <a:t>5.2 Robots.txt</a:t>
            </a:r>
          </a:p>
        </p:txBody>
      </p:sp>
      <p:sp>
        <p:nvSpPr>
          <p:cNvPr id="3" name="Content Placeholder 2">
            <a:extLst>
              <a:ext uri="{FF2B5EF4-FFF2-40B4-BE49-F238E27FC236}">
                <a16:creationId xmlns:a16="http://schemas.microsoft.com/office/drawing/2014/main" id="{44D58BE3-F3D5-9E46-9DEB-A5719D28DD65}"/>
              </a:ext>
            </a:extLst>
          </p:cNvPr>
          <p:cNvSpPr>
            <a:spLocks noGrp="1"/>
          </p:cNvSpPr>
          <p:nvPr>
            <p:ph idx="1"/>
          </p:nvPr>
        </p:nvSpPr>
        <p:spPr/>
        <p:txBody>
          <a:bodyPr/>
          <a:lstStyle/>
          <a:p>
            <a:pPr>
              <a:buFont typeface="Wingdings" pitchFamily="2" charset="2"/>
              <a:buChar char="Ø"/>
            </a:pPr>
            <a:r>
              <a:rPr lang="en-VN" dirty="0"/>
              <a:t>Phải có cho mọi website. Tệp này nằm cùng vị trí với sitemaps.xml: </a:t>
            </a:r>
            <a:r>
              <a:rPr lang="en-US" dirty="0">
                <a:hlinkClick r:id="rId2"/>
              </a:rPr>
              <a:t>http://www.yoursite.com/robots.txt</a:t>
            </a:r>
            <a:r>
              <a:rPr lang="en-US" dirty="0"/>
              <a:t>.</a:t>
            </a:r>
          </a:p>
          <a:p>
            <a:pPr>
              <a:buFont typeface="Wingdings" pitchFamily="2" charset="2"/>
              <a:buChar char="Ø"/>
            </a:pPr>
            <a:r>
              <a:rPr lang="en-US" dirty="0" err="1"/>
              <a:t>Tệp</a:t>
            </a:r>
            <a:r>
              <a:rPr lang="en-US" dirty="0"/>
              <a:t> </a:t>
            </a:r>
            <a:r>
              <a:rPr lang="en-US" dirty="0" err="1"/>
              <a:t>này</a:t>
            </a:r>
            <a:r>
              <a:rPr lang="en-US" dirty="0"/>
              <a:t> </a:t>
            </a:r>
            <a:r>
              <a:rPr lang="en-US" dirty="0" err="1"/>
              <a:t>cho</a:t>
            </a:r>
            <a:r>
              <a:rPr lang="en-US" dirty="0"/>
              <a:t> </a:t>
            </a:r>
            <a:r>
              <a:rPr lang="en-US" dirty="0" err="1"/>
              <a:t>biết</a:t>
            </a:r>
            <a:r>
              <a:rPr lang="en-US" dirty="0"/>
              <a:t>:</a:t>
            </a:r>
          </a:p>
          <a:p>
            <a:pPr lvl="1">
              <a:buFont typeface="Arial" panose="020B0604020202020204" pitchFamily="34" charset="0"/>
              <a:buChar char="•"/>
            </a:pPr>
            <a:r>
              <a:rPr lang="en-US" dirty="0" err="1"/>
              <a:t>Khu</a:t>
            </a:r>
            <a:r>
              <a:rPr lang="en-US" dirty="0"/>
              <a:t> </a:t>
            </a:r>
            <a:r>
              <a:rPr lang="en-US" dirty="0" err="1"/>
              <a:t>vực</a:t>
            </a:r>
            <a:r>
              <a:rPr lang="en-US" dirty="0"/>
              <a:t> </a:t>
            </a:r>
            <a:r>
              <a:rPr lang="en-US" dirty="0" err="1"/>
              <a:t>trên</a:t>
            </a:r>
            <a:r>
              <a:rPr lang="en-US" dirty="0"/>
              <a:t> </a:t>
            </a:r>
            <a:r>
              <a:rPr lang="en-US" dirty="0" err="1"/>
              <a:t>trang</a:t>
            </a:r>
            <a:r>
              <a:rPr lang="en-US" dirty="0"/>
              <a:t> web </a:t>
            </a:r>
            <a:r>
              <a:rPr lang="en-US" dirty="0" err="1"/>
              <a:t>mà</a:t>
            </a:r>
            <a:r>
              <a:rPr lang="en-US" dirty="0"/>
              <a:t> </a:t>
            </a:r>
            <a:r>
              <a:rPr lang="en-US" dirty="0" err="1"/>
              <a:t>bạn</a:t>
            </a:r>
            <a:r>
              <a:rPr lang="en-US" dirty="0"/>
              <a:t> </a:t>
            </a:r>
            <a:r>
              <a:rPr lang="en-US" dirty="0" err="1"/>
              <a:t>không</a:t>
            </a:r>
            <a:r>
              <a:rPr lang="en-US" dirty="0"/>
              <a:t> </a:t>
            </a:r>
            <a:r>
              <a:rPr lang="en-US" dirty="0" err="1"/>
              <a:t>muốn</a:t>
            </a:r>
            <a:r>
              <a:rPr lang="en-US" dirty="0"/>
              <a:t> Google </a:t>
            </a:r>
            <a:r>
              <a:rPr lang="en-US" dirty="0" err="1"/>
              <a:t>liệt</a:t>
            </a:r>
            <a:r>
              <a:rPr lang="en-US" dirty="0"/>
              <a:t> </a:t>
            </a:r>
            <a:r>
              <a:rPr lang="en-US" dirty="0" err="1"/>
              <a:t>kê</a:t>
            </a:r>
            <a:r>
              <a:rPr lang="en-US" dirty="0"/>
              <a:t> </a:t>
            </a:r>
            <a:r>
              <a:rPr lang="en-US" dirty="0" err="1"/>
              <a:t>trong</a:t>
            </a:r>
            <a:r>
              <a:rPr lang="en-US" dirty="0"/>
              <a:t> </a:t>
            </a:r>
            <a:r>
              <a:rPr lang="en-US" dirty="0" err="1"/>
              <a:t>kết</a:t>
            </a:r>
            <a:r>
              <a:rPr lang="en-US" dirty="0"/>
              <a:t> </a:t>
            </a:r>
            <a:r>
              <a:rPr lang="en-US" dirty="0" err="1"/>
              <a:t>quả</a:t>
            </a:r>
            <a:r>
              <a:rPr lang="en-US" dirty="0"/>
              <a:t> </a:t>
            </a:r>
            <a:r>
              <a:rPr lang="en-US" dirty="0" err="1"/>
              <a:t>của</a:t>
            </a:r>
            <a:r>
              <a:rPr lang="en-US" dirty="0"/>
              <a:t> </a:t>
            </a:r>
            <a:r>
              <a:rPr lang="en-US" dirty="0" err="1"/>
              <a:t>công</a:t>
            </a:r>
            <a:r>
              <a:rPr lang="en-US" dirty="0"/>
              <a:t> </a:t>
            </a:r>
            <a:r>
              <a:rPr lang="en-US" dirty="0" err="1"/>
              <a:t>cụ</a:t>
            </a:r>
            <a:r>
              <a:rPr lang="en-US" dirty="0"/>
              <a:t> </a:t>
            </a:r>
            <a:r>
              <a:rPr lang="en-US" dirty="0" err="1"/>
              <a:t>tìm</a:t>
            </a:r>
            <a:r>
              <a:rPr lang="en-US" dirty="0"/>
              <a:t> </a:t>
            </a:r>
            <a:r>
              <a:rPr lang="en-US" dirty="0" err="1"/>
              <a:t>kiếm</a:t>
            </a:r>
            <a:r>
              <a:rPr lang="en-US" dirty="0"/>
              <a:t>.</a:t>
            </a:r>
          </a:p>
          <a:p>
            <a:pPr lvl="1">
              <a:buFont typeface="Arial" panose="020B0604020202020204" pitchFamily="34" charset="0"/>
              <a:buChar char="•"/>
            </a:pPr>
            <a:r>
              <a:rPr lang="en-US" dirty="0" err="1"/>
              <a:t>Đảm</a:t>
            </a:r>
            <a:r>
              <a:rPr lang="en-US" dirty="0"/>
              <a:t> </a:t>
            </a:r>
            <a:r>
              <a:rPr lang="en-US" dirty="0" err="1"/>
              <a:t>bảo</a:t>
            </a:r>
            <a:r>
              <a:rPr lang="en-US" dirty="0"/>
              <a:t> </a:t>
            </a:r>
            <a:r>
              <a:rPr lang="en-US" dirty="0" err="1"/>
              <a:t>các</a:t>
            </a:r>
            <a:r>
              <a:rPr lang="en-US" dirty="0"/>
              <a:t> </a:t>
            </a:r>
            <a:r>
              <a:rPr lang="en-US" dirty="0" err="1"/>
              <a:t>khu</a:t>
            </a:r>
            <a:r>
              <a:rPr lang="en-US" dirty="0"/>
              <a:t> </a:t>
            </a:r>
            <a:r>
              <a:rPr lang="en-US" dirty="0" err="1"/>
              <a:t>vực</a:t>
            </a:r>
            <a:r>
              <a:rPr lang="en-US" dirty="0"/>
              <a:t> </a:t>
            </a:r>
            <a:r>
              <a:rPr lang="en-US" dirty="0" err="1"/>
              <a:t>được</a:t>
            </a:r>
            <a:r>
              <a:rPr lang="en-US" dirty="0"/>
              <a:t> </a:t>
            </a:r>
            <a:r>
              <a:rPr lang="en-US" dirty="0" err="1"/>
              <a:t>mở</a:t>
            </a:r>
            <a:r>
              <a:rPr lang="en-US" dirty="0"/>
              <a:t> </a:t>
            </a:r>
            <a:r>
              <a:rPr lang="en-US" dirty="0" err="1"/>
              <a:t>để</a:t>
            </a:r>
            <a:r>
              <a:rPr lang="en-US" dirty="0"/>
              <a:t> </a:t>
            </a:r>
            <a:r>
              <a:rPr lang="en-US" dirty="0" err="1"/>
              <a:t>công</a:t>
            </a:r>
            <a:r>
              <a:rPr lang="en-US" dirty="0"/>
              <a:t> </a:t>
            </a:r>
            <a:r>
              <a:rPr lang="en-US" dirty="0" err="1"/>
              <a:t>cụ</a:t>
            </a:r>
            <a:r>
              <a:rPr lang="en-US" dirty="0"/>
              <a:t> </a:t>
            </a:r>
            <a:r>
              <a:rPr lang="en-US" dirty="0" err="1"/>
              <a:t>tìm</a:t>
            </a:r>
            <a:r>
              <a:rPr lang="en-US" dirty="0"/>
              <a:t> </a:t>
            </a:r>
            <a:r>
              <a:rPr lang="en-US" dirty="0" err="1"/>
              <a:t>kiếm</a:t>
            </a:r>
            <a:r>
              <a:rPr lang="en-US" dirty="0"/>
              <a:t> </a:t>
            </a:r>
            <a:r>
              <a:rPr lang="en-US" dirty="0" err="1"/>
              <a:t>vào</a:t>
            </a:r>
            <a:r>
              <a:rPr lang="en-US" dirty="0"/>
              <a:t>.</a:t>
            </a:r>
          </a:p>
          <a:p>
            <a:pPr>
              <a:buFont typeface="Wingdings" pitchFamily="2" charset="2"/>
              <a:buChar char="Ø"/>
            </a:pPr>
            <a:r>
              <a:rPr lang="en-US" dirty="0" err="1"/>
              <a:t>Văn</a:t>
            </a:r>
            <a:r>
              <a:rPr lang="en-US" dirty="0"/>
              <a:t> </a:t>
            </a:r>
            <a:r>
              <a:rPr lang="en-US" dirty="0" err="1"/>
              <a:t>bản</a:t>
            </a:r>
            <a:r>
              <a:rPr lang="en-US" dirty="0"/>
              <a:t> </a:t>
            </a:r>
            <a:r>
              <a:rPr lang="en-US" dirty="0" err="1"/>
              <a:t>thuần</a:t>
            </a:r>
            <a:r>
              <a:rPr lang="en-US" dirty="0"/>
              <a:t> </a:t>
            </a:r>
            <a:r>
              <a:rPr lang="en-US" dirty="0" err="1"/>
              <a:t>tuý</a:t>
            </a:r>
            <a:r>
              <a:rPr lang="en-US" dirty="0"/>
              <a:t>. </a:t>
            </a:r>
            <a:r>
              <a:rPr lang="en-US" dirty="0" err="1"/>
              <a:t>Ví</a:t>
            </a:r>
            <a:r>
              <a:rPr lang="en-US" dirty="0"/>
              <a:t> </a:t>
            </a:r>
            <a:r>
              <a:rPr lang="en-US" dirty="0" err="1"/>
              <a:t>dụ</a:t>
            </a:r>
            <a:r>
              <a:rPr lang="en-US" dirty="0"/>
              <a:t>:</a:t>
            </a:r>
          </a:p>
          <a:p>
            <a:pPr marL="201168" lvl="1" indent="0">
              <a:buNone/>
            </a:pPr>
            <a:endParaRPr lang="en-VN" dirty="0"/>
          </a:p>
        </p:txBody>
      </p:sp>
      <p:sp>
        <p:nvSpPr>
          <p:cNvPr id="4" name="Slide Number Placeholder 3">
            <a:extLst>
              <a:ext uri="{FF2B5EF4-FFF2-40B4-BE49-F238E27FC236}">
                <a16:creationId xmlns:a16="http://schemas.microsoft.com/office/drawing/2014/main" id="{F90EF564-67A1-E440-8366-F9A8D57F5F89}"/>
              </a:ext>
            </a:extLst>
          </p:cNvPr>
          <p:cNvSpPr>
            <a:spLocks noGrp="1"/>
          </p:cNvSpPr>
          <p:nvPr>
            <p:ph type="sldNum" sz="quarter" idx="12"/>
          </p:nvPr>
        </p:nvSpPr>
        <p:spPr/>
        <p:txBody>
          <a:bodyPr/>
          <a:lstStyle/>
          <a:p>
            <a:fld id="{5771DB1C-B372-4CFA-B223-ECAC3FCFC319}" type="slidenum">
              <a:rPr lang="en-US" smtClean="0"/>
              <a:t>19</a:t>
            </a:fld>
            <a:endParaRPr lang="en-US"/>
          </a:p>
        </p:txBody>
      </p:sp>
      <p:graphicFrame>
        <p:nvGraphicFramePr>
          <p:cNvPr id="5" name="Table 5">
            <a:extLst>
              <a:ext uri="{FF2B5EF4-FFF2-40B4-BE49-F238E27FC236}">
                <a16:creationId xmlns:a16="http://schemas.microsoft.com/office/drawing/2014/main" id="{467A2EAD-CAA4-3342-BB06-2F29D81D82A6}"/>
              </a:ext>
            </a:extLst>
          </p:cNvPr>
          <p:cNvGraphicFramePr>
            <a:graphicFrameLocks noGrp="1"/>
          </p:cNvGraphicFramePr>
          <p:nvPr>
            <p:extLst>
              <p:ext uri="{D42A27DB-BD31-4B8C-83A1-F6EECF244321}">
                <p14:modId xmlns:p14="http://schemas.microsoft.com/office/powerpoint/2010/main" val="721473963"/>
              </p:ext>
            </p:extLst>
          </p:nvPr>
        </p:nvGraphicFramePr>
        <p:xfrm>
          <a:off x="2032000" y="4475763"/>
          <a:ext cx="8128000" cy="14630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630930797"/>
                    </a:ext>
                  </a:extLst>
                </a:gridCol>
                <a:gridCol w="4064000">
                  <a:extLst>
                    <a:ext uri="{9D8B030D-6E8A-4147-A177-3AD203B41FA5}">
                      <a16:colId xmlns:a16="http://schemas.microsoft.com/office/drawing/2014/main" val="2946601550"/>
                    </a:ext>
                  </a:extLst>
                </a:gridCol>
              </a:tblGrid>
              <a:tr h="370840">
                <a:tc>
                  <a:txBody>
                    <a:bodyPr/>
                    <a:lstStyle/>
                    <a:p>
                      <a:r>
                        <a:rPr lang="en-US" dirty="0"/>
                        <a:t># </a:t>
                      </a:r>
                      <a:r>
                        <a:rPr lang="en-US" dirty="0" err="1"/>
                        <a:t>robots.txt</a:t>
                      </a:r>
                      <a:r>
                        <a:rPr lang="en-US" dirty="0"/>
                        <a:t> good example</a:t>
                      </a:r>
                    </a:p>
                    <a:p>
                      <a:r>
                        <a:rPr lang="en-US" dirty="0"/>
                        <a:t>User-agent: *</a:t>
                      </a:r>
                    </a:p>
                    <a:p>
                      <a:r>
                        <a:rPr lang="en-US" dirty="0"/>
                        <a:t>Disallow: /admin</a:t>
                      </a:r>
                    </a:p>
                    <a:p>
                      <a:r>
                        <a:rPr lang="en-US" dirty="0"/>
                        <a:t>User-agent: *</a:t>
                      </a:r>
                    </a:p>
                    <a:p>
                      <a:r>
                        <a:rPr lang="en-US" dirty="0"/>
                        <a:t>Disallow: /logs</a:t>
                      </a:r>
                    </a:p>
                  </a:txBody>
                  <a:tcPr/>
                </a:tc>
                <a:tc>
                  <a:txBody>
                    <a:bodyPr/>
                    <a:lstStyle/>
                    <a:p>
                      <a:r>
                        <a:rPr lang="en-US" dirty="0"/>
                        <a:t># </a:t>
                      </a:r>
                      <a:r>
                        <a:rPr lang="en-US" dirty="0" err="1"/>
                        <a:t>robots.txt</a:t>
                      </a:r>
                      <a:r>
                        <a:rPr lang="en-US" dirty="0"/>
                        <a:t> - blocking the entire site</a:t>
                      </a:r>
                    </a:p>
                    <a:p>
                      <a:r>
                        <a:rPr lang="en-US" dirty="0"/>
                        <a:t>User-agent: *</a:t>
                      </a:r>
                    </a:p>
                    <a:p>
                      <a:r>
                        <a:rPr lang="en-US" dirty="0"/>
                        <a:t>Disallow: /</a:t>
                      </a:r>
                    </a:p>
                    <a:p>
                      <a:endParaRPr lang="en-US" dirty="0"/>
                    </a:p>
                    <a:p>
                      <a:endParaRPr lang="en-VN" dirty="0"/>
                    </a:p>
                  </a:txBody>
                  <a:tcPr/>
                </a:tc>
                <a:extLst>
                  <a:ext uri="{0D108BD9-81ED-4DB2-BD59-A6C34878D82A}">
                    <a16:rowId xmlns:a16="http://schemas.microsoft.com/office/drawing/2014/main" val="3097951487"/>
                  </a:ext>
                </a:extLst>
              </a:tr>
            </a:tbl>
          </a:graphicData>
        </a:graphic>
      </p:graphicFrame>
    </p:spTree>
    <p:extLst>
      <p:ext uri="{BB962C8B-B14F-4D97-AF65-F5344CB8AC3E}">
        <p14:creationId xmlns:p14="http://schemas.microsoft.com/office/powerpoint/2010/main" val="4139113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t>CHƯƠNG 3: </a:t>
            </a:r>
            <a:br>
              <a:rPr lang="en-US" sz="5400" dirty="0"/>
            </a:br>
            <a:r>
              <a:rPr lang="en-US" sz="5400" dirty="0"/>
              <a:t>SEO ON-PAGE</a:t>
            </a:r>
          </a:p>
        </p:txBody>
      </p:sp>
      <p:sp>
        <p:nvSpPr>
          <p:cNvPr id="3" name="Subtitle 2"/>
          <p:cNvSpPr>
            <a:spLocks noGrp="1"/>
          </p:cNvSpPr>
          <p:nvPr>
            <p:ph type="subTitle" idx="1"/>
          </p:nvPr>
        </p:nvSpPr>
        <p:spPr/>
        <p:txBody>
          <a:bodyPr/>
          <a:lstStyle/>
          <a:p>
            <a:r>
              <a:rPr lang="en-US" cap="none"/>
              <a:t>Biên soạn: ThS. Võ Tấn Khoa</a:t>
            </a:r>
          </a:p>
        </p:txBody>
      </p:sp>
    </p:spTree>
    <p:extLst>
      <p:ext uri="{BB962C8B-B14F-4D97-AF65-F5344CB8AC3E}">
        <p14:creationId xmlns:p14="http://schemas.microsoft.com/office/powerpoint/2010/main" val="299011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07FC-CEF1-664B-9076-555F8E367F0C}"/>
              </a:ext>
            </a:extLst>
          </p:cNvPr>
          <p:cNvSpPr>
            <a:spLocks noGrp="1"/>
          </p:cNvSpPr>
          <p:nvPr>
            <p:ph type="title"/>
          </p:nvPr>
        </p:nvSpPr>
        <p:spPr/>
        <p:txBody>
          <a:bodyPr/>
          <a:lstStyle/>
          <a:p>
            <a:r>
              <a:rPr lang="en-VN" dirty="0"/>
              <a:t>6. Trùng lặp nội dung – canonical tag</a:t>
            </a:r>
          </a:p>
        </p:txBody>
      </p:sp>
      <p:sp>
        <p:nvSpPr>
          <p:cNvPr id="3" name="Content Placeholder 2">
            <a:extLst>
              <a:ext uri="{FF2B5EF4-FFF2-40B4-BE49-F238E27FC236}">
                <a16:creationId xmlns:a16="http://schemas.microsoft.com/office/drawing/2014/main" id="{5FE59C0B-CCA6-C343-88EB-A85BAFD30333}"/>
              </a:ext>
            </a:extLst>
          </p:cNvPr>
          <p:cNvSpPr>
            <a:spLocks noGrp="1"/>
          </p:cNvSpPr>
          <p:nvPr>
            <p:ph idx="1"/>
          </p:nvPr>
        </p:nvSpPr>
        <p:spPr/>
        <p:txBody>
          <a:bodyPr/>
          <a:lstStyle/>
          <a:p>
            <a:pPr>
              <a:buFont typeface="Wingdings" pitchFamily="2" charset="2"/>
              <a:buChar char="Ø"/>
            </a:pPr>
            <a:r>
              <a:rPr lang="en-VN" sz="3600" dirty="0"/>
              <a:t>Google Panda xử phạt các trang web có nội dung trùng lặp.</a:t>
            </a:r>
          </a:p>
          <a:p>
            <a:pPr>
              <a:buFont typeface="Wingdings" pitchFamily="2" charset="2"/>
              <a:buChar char="Ø"/>
            </a:pPr>
            <a:r>
              <a:rPr lang="en-VN" sz="3600" dirty="0"/>
              <a:t>Nhiều CMS đôi khi tự động tạo nhiều phiên bản của một trang.</a:t>
            </a:r>
            <a:endParaRPr lang="en-VN" sz="3300" dirty="0"/>
          </a:p>
          <a:p>
            <a:pPr lvl="1">
              <a:buFont typeface="Arial" panose="020B0604020202020204" pitchFamily="34" charset="0"/>
              <a:buChar char="•"/>
            </a:pPr>
            <a:r>
              <a:rPr lang="en-VN" sz="3300" dirty="0"/>
              <a:t>Ví dụ: trang web của bạn có trang sản phẩm về ổ cắm điện, nhưng được truy cập từ nhiều liên kết khác nhau như:</a:t>
            </a:r>
          </a:p>
          <a:p>
            <a:pPr lvl="2">
              <a:buFont typeface="Arial" panose="020B0604020202020204" pitchFamily="34" charset="0"/>
              <a:buChar char="•"/>
            </a:pPr>
            <a:r>
              <a:rPr lang="en-US" sz="3300" dirty="0"/>
              <a:t>http://</a:t>
            </a:r>
            <a:r>
              <a:rPr lang="en-US" sz="3300" dirty="0" err="1"/>
              <a:t>www.yoursite.com</a:t>
            </a:r>
            <a:r>
              <a:rPr lang="en-US" sz="3300" dirty="0"/>
              <a:t>/</a:t>
            </a:r>
            <a:r>
              <a:rPr lang="en-US" sz="3300" dirty="0" err="1"/>
              <a:t>products.aspx</a:t>
            </a:r>
            <a:r>
              <a:rPr lang="en-US" sz="3300" dirty="0"/>
              <a:t>?=23213</a:t>
            </a:r>
          </a:p>
          <a:p>
            <a:pPr lvl="2">
              <a:buFont typeface="Arial" panose="020B0604020202020204" pitchFamily="34" charset="0"/>
              <a:buChar char="•"/>
            </a:pPr>
            <a:r>
              <a:rPr lang="en-US" sz="3300" dirty="0"/>
              <a:t>http://</a:t>
            </a:r>
            <a:r>
              <a:rPr lang="en-US" sz="3300" dirty="0" err="1"/>
              <a:t>www.yoursite.com</a:t>
            </a:r>
            <a:r>
              <a:rPr lang="en-US" sz="3300" dirty="0"/>
              <a:t>/socket-wrenches</a:t>
            </a:r>
          </a:p>
          <a:p>
            <a:pPr lvl="2">
              <a:buFont typeface="Arial" panose="020B0604020202020204" pitchFamily="34" charset="0"/>
              <a:buChar char="•"/>
            </a:pPr>
            <a:r>
              <a:rPr lang="en-US" sz="3300" dirty="0"/>
              <a:t>http://</a:t>
            </a:r>
            <a:r>
              <a:rPr lang="en-US" sz="3300" dirty="0" err="1"/>
              <a:t>www.yoursite.com</a:t>
            </a:r>
            <a:r>
              <a:rPr lang="en-US" sz="3300" dirty="0"/>
              <a:t>/tool-kits/socket-wrenches</a:t>
            </a:r>
          </a:p>
          <a:p>
            <a:pPr lvl="1">
              <a:buFont typeface="Wingdings" pitchFamily="2" charset="2"/>
              <a:buChar char="Ø"/>
            </a:pPr>
            <a:endParaRPr lang="en-US" dirty="0"/>
          </a:p>
          <a:p>
            <a:pPr lvl="1">
              <a:buFont typeface="Wingdings" pitchFamily="2" charset="2"/>
              <a:buChar char="Ø"/>
            </a:pPr>
            <a:endParaRPr lang="en-VN" dirty="0"/>
          </a:p>
        </p:txBody>
      </p:sp>
      <p:sp>
        <p:nvSpPr>
          <p:cNvPr id="4" name="Slide Number Placeholder 3">
            <a:extLst>
              <a:ext uri="{FF2B5EF4-FFF2-40B4-BE49-F238E27FC236}">
                <a16:creationId xmlns:a16="http://schemas.microsoft.com/office/drawing/2014/main" id="{458E0B4E-364B-034C-A1DB-AB4A280A4AB6}"/>
              </a:ext>
            </a:extLst>
          </p:cNvPr>
          <p:cNvSpPr>
            <a:spLocks noGrp="1"/>
          </p:cNvSpPr>
          <p:nvPr>
            <p:ph type="sldNum" sz="quarter" idx="12"/>
          </p:nvPr>
        </p:nvSpPr>
        <p:spPr/>
        <p:txBody>
          <a:bodyPr/>
          <a:lstStyle/>
          <a:p>
            <a:fld id="{5771DB1C-B372-4CFA-B223-ECAC3FCFC319}" type="slidenum">
              <a:rPr lang="en-US" smtClean="0"/>
              <a:t>20</a:t>
            </a:fld>
            <a:endParaRPr lang="en-US"/>
          </a:p>
        </p:txBody>
      </p:sp>
    </p:spTree>
    <p:extLst>
      <p:ext uri="{BB962C8B-B14F-4D97-AF65-F5344CB8AC3E}">
        <p14:creationId xmlns:p14="http://schemas.microsoft.com/office/powerpoint/2010/main" val="1688881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07FC-CEF1-664B-9076-555F8E367F0C}"/>
              </a:ext>
            </a:extLst>
          </p:cNvPr>
          <p:cNvSpPr>
            <a:spLocks noGrp="1"/>
          </p:cNvSpPr>
          <p:nvPr>
            <p:ph type="title"/>
          </p:nvPr>
        </p:nvSpPr>
        <p:spPr/>
        <p:txBody>
          <a:bodyPr/>
          <a:lstStyle/>
          <a:p>
            <a:r>
              <a:rPr lang="en-VN" dirty="0"/>
              <a:t>6. Trùng lặp nội dung – canonical tag</a:t>
            </a:r>
          </a:p>
        </p:txBody>
      </p:sp>
      <p:sp>
        <p:nvSpPr>
          <p:cNvPr id="3" name="Content Placeholder 2">
            <a:extLst>
              <a:ext uri="{FF2B5EF4-FFF2-40B4-BE49-F238E27FC236}">
                <a16:creationId xmlns:a16="http://schemas.microsoft.com/office/drawing/2014/main" id="{5FE59C0B-CCA6-C343-88EB-A85BAFD30333}"/>
              </a:ext>
            </a:extLst>
          </p:cNvPr>
          <p:cNvSpPr>
            <a:spLocks noGrp="1"/>
          </p:cNvSpPr>
          <p:nvPr>
            <p:ph idx="1"/>
          </p:nvPr>
        </p:nvSpPr>
        <p:spPr/>
        <p:txBody>
          <a:bodyPr>
            <a:normAutofit fontScale="85000" lnSpcReduction="20000"/>
          </a:bodyPr>
          <a:lstStyle/>
          <a:p>
            <a:pPr>
              <a:buFont typeface="Wingdings" pitchFamily="2" charset="2"/>
              <a:buChar char="Ø"/>
            </a:pPr>
            <a:r>
              <a:rPr lang="en-VN" sz="3600" dirty="0"/>
              <a:t>Để giải thích tránh bị phạt, bạn phải đặt 1 thẻ đặc biệt trên mọi trang trong website của mình, đó gọi là </a:t>
            </a:r>
            <a:r>
              <a:rPr lang="en-VN" sz="3600" b="1" dirty="0"/>
              <a:t>thẻ canonical</a:t>
            </a:r>
            <a:r>
              <a:rPr lang="en-VN" sz="3600" dirty="0"/>
              <a:t>.</a:t>
            </a:r>
          </a:p>
          <a:p>
            <a:pPr>
              <a:buFont typeface="Wingdings" pitchFamily="2" charset="2"/>
              <a:buChar char="Ø"/>
            </a:pPr>
            <a:r>
              <a:rPr lang="en-VN" sz="3600" dirty="0"/>
              <a:t>Thẻ canonical cho biết phiên bản gốc của trang web với các công cụ tìm kiếm. Bằng cách cho google biết đâu là phiên bản “đúng” để được liệt kê trong kết quả tìm kiếm.</a:t>
            </a:r>
          </a:p>
          <a:p>
            <a:pPr>
              <a:buFont typeface="Wingdings" pitchFamily="2" charset="2"/>
              <a:buChar char="Ø"/>
            </a:pPr>
            <a:r>
              <a:rPr lang="en-VN" sz="3600" dirty="0"/>
              <a:t>Thường chọn URL dễ hiểu nhất đối với người dùng. Lấy ví dụ trước:</a:t>
            </a:r>
          </a:p>
          <a:p>
            <a:pPr marL="0" indent="0">
              <a:buNone/>
            </a:pPr>
            <a:r>
              <a:rPr lang="en-US" sz="3600" dirty="0"/>
              <a:t>&lt;link </a:t>
            </a:r>
            <a:r>
              <a:rPr lang="en-US" sz="3600" dirty="0" err="1"/>
              <a:t>rel</a:t>
            </a:r>
            <a:r>
              <a:rPr lang="en-US" sz="3600" dirty="0"/>
              <a:t>="canonical</a:t>
            </a:r>
          </a:p>
          <a:p>
            <a:pPr marL="0" indent="0">
              <a:buNone/>
            </a:pPr>
            <a:r>
              <a:rPr lang="en-US" sz="3600" dirty="0"/>
              <a:t>" </a:t>
            </a:r>
            <a:r>
              <a:rPr lang="en-US" sz="3600" dirty="0" err="1"/>
              <a:t>href</a:t>
            </a:r>
            <a:r>
              <a:rPr lang="en-US" sz="3600" dirty="0"/>
              <a:t>="http://</a:t>
            </a:r>
            <a:r>
              <a:rPr lang="en-US" sz="3600" dirty="0" err="1"/>
              <a:t>www.yoursite.com</a:t>
            </a:r>
            <a:r>
              <a:rPr lang="en-US" sz="3600" dirty="0"/>
              <a:t>/socket-wrenches</a:t>
            </a:r>
          </a:p>
          <a:p>
            <a:pPr marL="0" indent="0">
              <a:buNone/>
            </a:pPr>
            <a:r>
              <a:rPr lang="en-US" sz="3600" dirty="0"/>
              <a:t>"/&gt;</a:t>
            </a:r>
          </a:p>
          <a:p>
            <a:pPr>
              <a:buFont typeface="Wingdings" pitchFamily="2" charset="2"/>
              <a:buChar char="Ø"/>
            </a:pPr>
            <a:r>
              <a:rPr lang="en-US" sz="3600" dirty="0"/>
              <a:t>Theo </a:t>
            </a:r>
            <a:r>
              <a:rPr lang="en-US" sz="3600" dirty="0" err="1"/>
              <a:t>quy</a:t>
            </a:r>
            <a:r>
              <a:rPr lang="en-US" sz="3600" dirty="0"/>
              <a:t> </a:t>
            </a:r>
            <a:r>
              <a:rPr lang="en-US" sz="3600" dirty="0" err="1"/>
              <a:t>tắc</a:t>
            </a:r>
            <a:r>
              <a:rPr lang="en-US" sz="3600" dirty="0"/>
              <a:t> </a:t>
            </a:r>
            <a:r>
              <a:rPr lang="en-US" sz="3600" dirty="0" err="1"/>
              <a:t>chung</a:t>
            </a:r>
            <a:r>
              <a:rPr lang="en-US" sz="3600" dirty="0"/>
              <a:t>, </a:t>
            </a:r>
            <a:r>
              <a:rPr lang="en-US" sz="3600" dirty="0" err="1"/>
              <a:t>hãy</a:t>
            </a:r>
            <a:r>
              <a:rPr lang="en-US" sz="3600" dirty="0"/>
              <a:t> bao </a:t>
            </a:r>
            <a:r>
              <a:rPr lang="en-US" sz="3600" dirty="0" err="1"/>
              <a:t>gồm</a:t>
            </a:r>
            <a:r>
              <a:rPr lang="en-US" sz="3600" dirty="0"/>
              <a:t> </a:t>
            </a:r>
            <a:r>
              <a:rPr lang="en-US" sz="3600" dirty="0" err="1"/>
              <a:t>thẻ</a:t>
            </a:r>
            <a:r>
              <a:rPr lang="en-US" sz="3600" dirty="0"/>
              <a:t> </a:t>
            </a:r>
            <a:r>
              <a:rPr lang="en-US" sz="3600" dirty="0" err="1"/>
              <a:t>này</a:t>
            </a:r>
            <a:r>
              <a:rPr lang="en-US" sz="3600" dirty="0"/>
              <a:t> </a:t>
            </a:r>
            <a:r>
              <a:rPr lang="en-US" sz="3600" dirty="0" err="1"/>
              <a:t>trên</a:t>
            </a:r>
            <a:r>
              <a:rPr lang="en-US" sz="3600" dirty="0"/>
              <a:t> </a:t>
            </a:r>
            <a:r>
              <a:rPr lang="en-US" sz="3600" dirty="0" err="1"/>
              <a:t>mọi</a:t>
            </a:r>
            <a:r>
              <a:rPr lang="en-US" sz="3600" dirty="0"/>
              <a:t> </a:t>
            </a:r>
            <a:r>
              <a:rPr lang="en-US" sz="3600" dirty="0" err="1"/>
              <a:t>trang</a:t>
            </a:r>
            <a:r>
              <a:rPr lang="en-US" sz="3600" dirty="0"/>
              <a:t> </a:t>
            </a:r>
            <a:r>
              <a:rPr lang="en-US" sz="3600" dirty="0" err="1"/>
              <a:t>trên</a:t>
            </a:r>
            <a:r>
              <a:rPr lang="en-US" sz="3600" dirty="0"/>
              <a:t> web </a:t>
            </a:r>
            <a:r>
              <a:rPr lang="en-US" sz="3600" dirty="0" err="1"/>
              <a:t>của</a:t>
            </a:r>
            <a:r>
              <a:rPr lang="en-US" sz="3600" dirty="0"/>
              <a:t> </a:t>
            </a:r>
            <a:r>
              <a:rPr lang="en-US" sz="3600" dirty="0" err="1"/>
              <a:t>bạn</a:t>
            </a:r>
            <a:r>
              <a:rPr lang="en-US" sz="3600" dirty="0"/>
              <a:t>, </a:t>
            </a:r>
            <a:r>
              <a:rPr lang="en-US" sz="3600" dirty="0" err="1"/>
              <a:t>ngay</a:t>
            </a:r>
            <a:r>
              <a:rPr lang="en-US" sz="3600" dirty="0"/>
              <a:t> </a:t>
            </a:r>
            <a:r>
              <a:rPr lang="en-US" sz="3600" dirty="0" err="1"/>
              <a:t>trước</a:t>
            </a:r>
            <a:r>
              <a:rPr lang="en-US" sz="3600" dirty="0"/>
              <a:t> </a:t>
            </a:r>
            <a:r>
              <a:rPr lang="en-US" sz="3600" dirty="0" err="1"/>
              <a:t>thẻ</a:t>
            </a:r>
            <a:r>
              <a:rPr lang="en-US" sz="3600" dirty="0"/>
              <a:t> &lt;/head&gt;</a:t>
            </a:r>
          </a:p>
          <a:p>
            <a:pPr>
              <a:buFont typeface="Wingdings" pitchFamily="2" charset="2"/>
              <a:buChar char="Ø"/>
            </a:pPr>
            <a:endParaRPr lang="en-US" sz="3600" dirty="0"/>
          </a:p>
          <a:p>
            <a:pPr>
              <a:buFont typeface="Wingdings" pitchFamily="2" charset="2"/>
              <a:buChar char="Ø"/>
            </a:pPr>
            <a:endParaRPr lang="en-VN" sz="3600" dirty="0"/>
          </a:p>
          <a:p>
            <a:pPr>
              <a:buFont typeface="Wingdings" pitchFamily="2" charset="2"/>
              <a:buChar char="Ø"/>
            </a:pPr>
            <a:endParaRPr lang="en-US" dirty="0"/>
          </a:p>
          <a:p>
            <a:pPr lvl="1">
              <a:buFont typeface="Wingdings" pitchFamily="2" charset="2"/>
              <a:buChar char="Ø"/>
            </a:pPr>
            <a:endParaRPr lang="en-VN" dirty="0"/>
          </a:p>
        </p:txBody>
      </p:sp>
      <p:sp>
        <p:nvSpPr>
          <p:cNvPr id="4" name="Slide Number Placeholder 3">
            <a:extLst>
              <a:ext uri="{FF2B5EF4-FFF2-40B4-BE49-F238E27FC236}">
                <a16:creationId xmlns:a16="http://schemas.microsoft.com/office/drawing/2014/main" id="{458E0B4E-364B-034C-A1DB-AB4A280A4AB6}"/>
              </a:ext>
            </a:extLst>
          </p:cNvPr>
          <p:cNvSpPr>
            <a:spLocks noGrp="1"/>
          </p:cNvSpPr>
          <p:nvPr>
            <p:ph type="sldNum" sz="quarter" idx="12"/>
          </p:nvPr>
        </p:nvSpPr>
        <p:spPr/>
        <p:txBody>
          <a:bodyPr/>
          <a:lstStyle/>
          <a:p>
            <a:fld id="{5771DB1C-B372-4CFA-B223-ECAC3FCFC319}" type="slidenum">
              <a:rPr lang="en-US" smtClean="0"/>
              <a:t>21</a:t>
            </a:fld>
            <a:endParaRPr lang="en-US"/>
          </a:p>
        </p:txBody>
      </p:sp>
    </p:spTree>
    <p:extLst>
      <p:ext uri="{BB962C8B-B14F-4D97-AF65-F5344CB8AC3E}">
        <p14:creationId xmlns:p14="http://schemas.microsoft.com/office/powerpoint/2010/main" val="93837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0617C-DDD0-BA48-9379-7AD304ADF4C8}"/>
              </a:ext>
            </a:extLst>
          </p:cNvPr>
          <p:cNvSpPr>
            <a:spLocks noGrp="1"/>
          </p:cNvSpPr>
          <p:nvPr>
            <p:ph type="title"/>
          </p:nvPr>
        </p:nvSpPr>
        <p:spPr/>
        <p:txBody>
          <a:bodyPr/>
          <a:lstStyle/>
          <a:p>
            <a:r>
              <a:rPr lang="en-VN" dirty="0"/>
              <a:t>7. Tính hữu dụng của Website </a:t>
            </a:r>
          </a:p>
        </p:txBody>
      </p:sp>
      <p:sp>
        <p:nvSpPr>
          <p:cNvPr id="3" name="Content Placeholder 2">
            <a:extLst>
              <a:ext uri="{FF2B5EF4-FFF2-40B4-BE49-F238E27FC236}">
                <a16:creationId xmlns:a16="http://schemas.microsoft.com/office/drawing/2014/main" id="{AE88C2FA-6982-7741-8746-ED87F4A00671}"/>
              </a:ext>
            </a:extLst>
          </p:cNvPr>
          <p:cNvSpPr>
            <a:spLocks noGrp="1"/>
          </p:cNvSpPr>
          <p:nvPr>
            <p:ph idx="1"/>
          </p:nvPr>
        </p:nvSpPr>
        <p:spPr/>
        <p:txBody>
          <a:bodyPr>
            <a:normAutofit fontScale="92500" lnSpcReduction="10000"/>
          </a:bodyPr>
          <a:lstStyle/>
          <a:p>
            <a:pPr>
              <a:buFont typeface="Wingdings" pitchFamily="2" charset="2"/>
              <a:buChar char="Ø"/>
            </a:pPr>
            <a:r>
              <a:rPr lang="en-VN" dirty="0"/>
              <a:t>2017 thị phần internet của điện thoại di động và máy tính bảng chiếm 56% tổng lưu lượng truy cập website so với máy tính.</a:t>
            </a:r>
          </a:p>
          <a:p>
            <a:pPr>
              <a:buFont typeface="Wingdings" pitchFamily="2" charset="2"/>
              <a:buChar char="Ø"/>
            </a:pPr>
            <a:r>
              <a:rPr lang="en-VN" dirty="0"/>
              <a:t>Google càng ngày càng tạo lợi thế cho các trang web cung cấp trải nghiệm tốt cho người dùng trên mọi thiết bị.</a:t>
            </a:r>
          </a:p>
          <a:p>
            <a:pPr>
              <a:buFont typeface="Wingdings" pitchFamily="2" charset="2"/>
              <a:buChar char="Ø"/>
            </a:pPr>
            <a:r>
              <a:rPr lang="en-VN" dirty="0"/>
              <a:t>Ví dụ: </a:t>
            </a:r>
          </a:p>
          <a:p>
            <a:pPr lvl="1">
              <a:buFont typeface="Arial" panose="020B0604020202020204" pitchFamily="34" charset="0"/>
              <a:buChar char="•"/>
            </a:pPr>
            <a:r>
              <a:rPr lang="vi-VN" sz="2200" dirty="0"/>
              <a:t>Giả sử một người dùng di động đang tìm dịch vụ giao bánh mì vào đêm muộn ở Thủ Đức. Một doanh nghiệp địa phương có một trang web có số lượng lớn liên kết ngược (backlink) nhưng không có hỗ trợ đặc biệt cho người dùng di động, người dùng rất khó điều hướng vì nó không tự động vừa với màn hình và văn bản menu nhỏ và khó sử dụng trên màn hình cảm ứng.</a:t>
            </a:r>
          </a:p>
          <a:p>
            <a:pPr lvl="1">
              <a:buFont typeface="Arial" panose="020B0604020202020204" pitchFamily="34" charset="0"/>
              <a:buChar char="•"/>
            </a:pPr>
            <a:r>
              <a:rPr lang="vi-VN" sz="2200" dirty="0"/>
              <a:t>Một doanh nghiệp địa phương cạnh tranh khác có số lượng liên kết ngược thấp, nhưng hỗ trợ tốt cho người dùng di động. Thiết kế của nó hoàn toàn phù hợp với màn hình và có điều hướng đặc biệt được thiết kế cho người dùng di động, giúp người dùng dễ dàng sử dụng.</a:t>
            </a:r>
          </a:p>
          <a:p>
            <a:pPr lvl="1">
              <a:buFont typeface="Arial" panose="020B0604020202020204" pitchFamily="34" charset="0"/>
              <a:buChar char="•"/>
            </a:pPr>
            <a:r>
              <a:rPr lang="vi-VN" sz="2200" dirty="0"/>
              <a:t>Trong nhiều trường hợp, </a:t>
            </a:r>
            <a:r>
              <a:rPr lang="vi-VN" sz="2200" b="1" dirty="0"/>
              <a:t>trang web thứ hai giờ đây sẽ xếp hạng cao hơn trang web thứ nhất</a:t>
            </a:r>
            <a:r>
              <a:rPr lang="vi-VN" sz="2200" dirty="0"/>
              <a:t>, dành cho người dùng di động. Đây chỉ là một ví dụ về khả năng sử dụng có thể có tác động đáng kể đến thứ hạng của bạn như thế nào.</a:t>
            </a:r>
            <a:endParaRPr lang="vi-VN" dirty="0"/>
          </a:p>
          <a:p>
            <a:pPr>
              <a:buFont typeface="Wingdings" pitchFamily="2" charset="2"/>
              <a:buChar char="Ø"/>
            </a:pPr>
            <a:endParaRPr lang="en-VN" dirty="0"/>
          </a:p>
        </p:txBody>
      </p:sp>
      <p:sp>
        <p:nvSpPr>
          <p:cNvPr id="4" name="Slide Number Placeholder 3">
            <a:extLst>
              <a:ext uri="{FF2B5EF4-FFF2-40B4-BE49-F238E27FC236}">
                <a16:creationId xmlns:a16="http://schemas.microsoft.com/office/drawing/2014/main" id="{97C8D44C-70FB-DC4D-98F8-2F7AB09ACDCF}"/>
              </a:ext>
            </a:extLst>
          </p:cNvPr>
          <p:cNvSpPr>
            <a:spLocks noGrp="1"/>
          </p:cNvSpPr>
          <p:nvPr>
            <p:ph type="sldNum" sz="quarter" idx="12"/>
          </p:nvPr>
        </p:nvSpPr>
        <p:spPr/>
        <p:txBody>
          <a:bodyPr/>
          <a:lstStyle/>
          <a:p>
            <a:fld id="{5771DB1C-B372-4CFA-B223-ECAC3FCFC319}" type="slidenum">
              <a:rPr lang="en-US" smtClean="0"/>
              <a:t>22</a:t>
            </a:fld>
            <a:endParaRPr lang="en-US"/>
          </a:p>
        </p:txBody>
      </p:sp>
    </p:spTree>
    <p:extLst>
      <p:ext uri="{BB962C8B-B14F-4D97-AF65-F5344CB8AC3E}">
        <p14:creationId xmlns:p14="http://schemas.microsoft.com/office/powerpoint/2010/main" val="2908476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E8CA9-AE71-904E-957B-AD9F5E70CEDE}"/>
              </a:ext>
            </a:extLst>
          </p:cNvPr>
          <p:cNvSpPr>
            <a:spLocks noGrp="1"/>
          </p:cNvSpPr>
          <p:nvPr>
            <p:ph type="title"/>
          </p:nvPr>
        </p:nvSpPr>
        <p:spPr/>
        <p:txBody>
          <a:bodyPr>
            <a:normAutofit fontScale="90000"/>
          </a:bodyPr>
          <a:lstStyle/>
          <a:p>
            <a:r>
              <a:rPr lang="en-VN" dirty="0"/>
              <a:t>7. Cải thiện tính hữu dụng của Website</a:t>
            </a:r>
          </a:p>
        </p:txBody>
      </p:sp>
      <p:sp>
        <p:nvSpPr>
          <p:cNvPr id="3" name="Content Placeholder 2">
            <a:extLst>
              <a:ext uri="{FF2B5EF4-FFF2-40B4-BE49-F238E27FC236}">
                <a16:creationId xmlns:a16="http://schemas.microsoft.com/office/drawing/2014/main" id="{21E0F560-A6AE-7C4E-92D4-2DA5865D11BC}"/>
              </a:ext>
            </a:extLst>
          </p:cNvPr>
          <p:cNvSpPr>
            <a:spLocks noGrp="1"/>
          </p:cNvSpPr>
          <p:nvPr>
            <p:ph idx="1"/>
          </p:nvPr>
        </p:nvSpPr>
        <p:spPr/>
        <p:txBody>
          <a:bodyPr>
            <a:normAutofit lnSpcReduction="10000"/>
          </a:bodyPr>
          <a:lstStyle/>
          <a:p>
            <a:pPr marL="514350" indent="-514350">
              <a:buFont typeface="+mj-lt"/>
              <a:buAutoNum type="arabicPeriod"/>
            </a:pPr>
            <a:r>
              <a:rPr lang="en-VN" dirty="0"/>
              <a:t>Làm cho trang web của bạn có thể truy cập được cho tất cả các thiết bị. Website responsive là rất cần thiết.</a:t>
            </a:r>
          </a:p>
          <a:p>
            <a:pPr lvl="1">
              <a:buFont typeface="Arial" panose="020B0604020202020204" pitchFamily="34" charset="0"/>
              <a:buChar char="•"/>
            </a:pPr>
            <a:r>
              <a:rPr lang="en-US" dirty="0"/>
              <a:t>Mobile friendly Test – Google </a:t>
            </a:r>
            <a:r>
              <a:rPr lang="en-US" dirty="0">
                <a:hlinkClick r:id="rId2"/>
              </a:rPr>
              <a:t>https://search.google.com/test/mobile-friendly</a:t>
            </a:r>
            <a:endParaRPr lang="en-US" dirty="0"/>
          </a:p>
          <a:p>
            <a:pPr marL="514350" indent="-514350">
              <a:buFont typeface="+mj-lt"/>
              <a:buAutoNum type="arabicPeriod"/>
            </a:pPr>
            <a:r>
              <a:rPr lang="en-US" dirty="0" err="1"/>
              <a:t>Tăng</a:t>
            </a:r>
            <a:r>
              <a:rPr lang="en-US" dirty="0"/>
              <a:t> </a:t>
            </a:r>
            <a:r>
              <a:rPr lang="en-US" dirty="0" err="1"/>
              <a:t>chất</a:t>
            </a:r>
            <a:r>
              <a:rPr lang="en-US" dirty="0"/>
              <a:t> </a:t>
            </a:r>
            <a:r>
              <a:rPr lang="en-US" dirty="0" err="1"/>
              <a:t>lượng</a:t>
            </a:r>
            <a:r>
              <a:rPr lang="en-US" dirty="0"/>
              <a:t> </a:t>
            </a:r>
            <a:r>
              <a:rPr lang="en-US" dirty="0" err="1"/>
              <a:t>nội</a:t>
            </a:r>
            <a:r>
              <a:rPr lang="en-US" dirty="0"/>
              <a:t> dung </a:t>
            </a:r>
            <a:r>
              <a:rPr lang="en-US" dirty="0" err="1"/>
              <a:t>trang</a:t>
            </a:r>
            <a:r>
              <a:rPr lang="en-US" dirty="0"/>
              <a:t> web: </a:t>
            </a:r>
            <a:r>
              <a:rPr lang="en-US" dirty="0" err="1"/>
              <a:t>bài</a:t>
            </a:r>
            <a:r>
              <a:rPr lang="en-US" dirty="0"/>
              <a:t> </a:t>
            </a:r>
            <a:r>
              <a:rPr lang="en-US" dirty="0" err="1"/>
              <a:t>viết</a:t>
            </a:r>
            <a:r>
              <a:rPr lang="en-US" dirty="0"/>
              <a:t> </a:t>
            </a:r>
            <a:r>
              <a:rPr lang="en-US" dirty="0" err="1"/>
              <a:t>tốt</a:t>
            </a:r>
            <a:r>
              <a:rPr lang="en-US" dirty="0"/>
              <a:t>, video quay </a:t>
            </a:r>
            <a:r>
              <a:rPr lang="en-US" dirty="0" err="1"/>
              <a:t>sản</a:t>
            </a:r>
            <a:r>
              <a:rPr lang="en-US" dirty="0"/>
              <a:t> </a:t>
            </a:r>
            <a:r>
              <a:rPr lang="en-US" dirty="0" err="1"/>
              <a:t>phẩm</a:t>
            </a:r>
            <a:r>
              <a:rPr lang="en-US" dirty="0"/>
              <a:t> (</a:t>
            </a:r>
            <a:r>
              <a:rPr lang="en-US" dirty="0" err="1"/>
              <a:t>nếu</a:t>
            </a:r>
            <a:r>
              <a:rPr lang="en-US" dirty="0"/>
              <a:t> </a:t>
            </a:r>
            <a:r>
              <a:rPr lang="en-US" dirty="0" err="1"/>
              <a:t>có</a:t>
            </a:r>
            <a:r>
              <a:rPr lang="en-US" dirty="0"/>
              <a:t>), </a:t>
            </a:r>
            <a:r>
              <a:rPr lang="en-US" dirty="0" err="1"/>
              <a:t>người</a:t>
            </a:r>
            <a:r>
              <a:rPr lang="en-US" dirty="0"/>
              <a:t> </a:t>
            </a:r>
            <a:r>
              <a:rPr lang="en-US" dirty="0" err="1"/>
              <a:t>dùng</a:t>
            </a:r>
            <a:r>
              <a:rPr lang="en-US" dirty="0"/>
              <a:t> </a:t>
            </a:r>
            <a:r>
              <a:rPr lang="en-US" dirty="0" err="1"/>
              <a:t>sẽ</a:t>
            </a:r>
            <a:r>
              <a:rPr lang="en-US" dirty="0"/>
              <a:t> </a:t>
            </a:r>
            <a:r>
              <a:rPr lang="en-US" dirty="0" err="1"/>
              <a:t>dành</a:t>
            </a:r>
            <a:r>
              <a:rPr lang="en-US" dirty="0"/>
              <a:t> </a:t>
            </a:r>
            <a:r>
              <a:rPr lang="en-US" dirty="0" err="1"/>
              <a:t>thời</a:t>
            </a:r>
            <a:r>
              <a:rPr lang="en-US" dirty="0"/>
              <a:t> </a:t>
            </a:r>
            <a:r>
              <a:rPr lang="en-US" dirty="0" err="1"/>
              <a:t>gian</a:t>
            </a:r>
            <a:r>
              <a:rPr lang="en-US" dirty="0"/>
              <a:t> </a:t>
            </a:r>
            <a:r>
              <a:rPr lang="en-US" dirty="0" err="1"/>
              <a:t>trên</a:t>
            </a:r>
            <a:r>
              <a:rPr lang="en-US" dirty="0"/>
              <a:t> web </a:t>
            </a:r>
            <a:r>
              <a:rPr lang="en-US" dirty="0" err="1"/>
              <a:t>nhiều</a:t>
            </a:r>
            <a:r>
              <a:rPr lang="en-US" dirty="0"/>
              <a:t> </a:t>
            </a:r>
            <a:r>
              <a:rPr lang="en-US" dirty="0" err="1"/>
              <a:t>hơn</a:t>
            </a:r>
            <a:r>
              <a:rPr lang="en-US" dirty="0"/>
              <a:t>, </a:t>
            </a:r>
            <a:r>
              <a:rPr lang="en-US" dirty="0" err="1"/>
              <a:t>và</a:t>
            </a:r>
            <a:r>
              <a:rPr lang="en-US" dirty="0"/>
              <a:t> chia </a:t>
            </a:r>
            <a:r>
              <a:rPr lang="en-US" dirty="0" err="1"/>
              <a:t>sẻ</a:t>
            </a:r>
            <a:r>
              <a:rPr lang="en-US" dirty="0"/>
              <a:t> </a:t>
            </a:r>
            <a:r>
              <a:rPr lang="en-US" dirty="0" err="1"/>
              <a:t>bài</a:t>
            </a:r>
            <a:r>
              <a:rPr lang="en-US" dirty="0"/>
              <a:t> </a:t>
            </a:r>
            <a:r>
              <a:rPr lang="en-US" dirty="0" err="1"/>
              <a:t>viết</a:t>
            </a:r>
            <a:r>
              <a:rPr lang="en-US" dirty="0"/>
              <a:t>. Google </a:t>
            </a:r>
            <a:r>
              <a:rPr lang="en-US" dirty="0" err="1"/>
              <a:t>thấy</a:t>
            </a:r>
            <a:r>
              <a:rPr lang="en-US" dirty="0"/>
              <a:t> </a:t>
            </a:r>
            <a:r>
              <a:rPr lang="en-US" dirty="0" err="1"/>
              <a:t>điều</a:t>
            </a:r>
            <a:r>
              <a:rPr lang="en-US" dirty="0"/>
              <a:t> </a:t>
            </a:r>
            <a:r>
              <a:rPr lang="en-US" dirty="0" err="1"/>
              <a:t>này</a:t>
            </a:r>
            <a:r>
              <a:rPr lang="en-US" dirty="0"/>
              <a:t> </a:t>
            </a:r>
            <a:r>
              <a:rPr lang="en-US" dirty="0" err="1"/>
              <a:t>và</a:t>
            </a:r>
            <a:r>
              <a:rPr lang="en-US" dirty="0"/>
              <a:t> </a:t>
            </a:r>
            <a:r>
              <a:rPr lang="en-US" dirty="0" err="1"/>
              <a:t>tăng</a:t>
            </a:r>
            <a:r>
              <a:rPr lang="en-US" dirty="0"/>
              <a:t> </a:t>
            </a:r>
            <a:r>
              <a:rPr lang="en-US" dirty="0" err="1"/>
              <a:t>thứ</a:t>
            </a:r>
            <a:r>
              <a:rPr lang="en-US" dirty="0"/>
              <a:t> </a:t>
            </a:r>
            <a:r>
              <a:rPr lang="en-US" dirty="0" err="1"/>
              <a:t>hạng</a:t>
            </a:r>
            <a:r>
              <a:rPr lang="en-US" dirty="0"/>
              <a:t> </a:t>
            </a:r>
            <a:r>
              <a:rPr lang="en-US" dirty="0" err="1"/>
              <a:t>cho</a:t>
            </a:r>
            <a:r>
              <a:rPr lang="en-US" dirty="0"/>
              <a:t> </a:t>
            </a:r>
            <a:r>
              <a:rPr lang="en-US" dirty="0" err="1"/>
              <a:t>bạn</a:t>
            </a:r>
            <a:r>
              <a:rPr lang="en-US" dirty="0"/>
              <a:t>.</a:t>
            </a:r>
          </a:p>
          <a:p>
            <a:pPr marL="514350" indent="-514350">
              <a:buFont typeface="+mj-lt"/>
              <a:buAutoNum type="arabicPeriod"/>
            </a:pPr>
            <a:r>
              <a:rPr lang="en-US" dirty="0" err="1"/>
              <a:t>Xây</a:t>
            </a:r>
            <a:r>
              <a:rPr lang="en-US" dirty="0"/>
              <a:t> </a:t>
            </a:r>
            <a:r>
              <a:rPr lang="en-US" dirty="0" err="1"/>
              <a:t>dựng</a:t>
            </a:r>
            <a:r>
              <a:rPr lang="en-US" dirty="0"/>
              <a:t> </a:t>
            </a:r>
            <a:r>
              <a:rPr lang="en-US" dirty="0" err="1"/>
              <a:t>trang</a:t>
            </a:r>
            <a:r>
              <a:rPr lang="en-US" dirty="0"/>
              <a:t> web </a:t>
            </a:r>
            <a:r>
              <a:rPr lang="en-US" dirty="0" err="1"/>
              <a:t>với</a:t>
            </a:r>
            <a:r>
              <a:rPr lang="en-US" dirty="0"/>
              <a:t> </a:t>
            </a:r>
            <a:r>
              <a:rPr lang="en-US" dirty="0" err="1"/>
              <a:t>mã</a:t>
            </a:r>
            <a:r>
              <a:rPr lang="en-US" dirty="0"/>
              <a:t> </a:t>
            </a:r>
            <a:r>
              <a:rPr lang="en-US" dirty="0" err="1"/>
              <a:t>nguồn</a:t>
            </a:r>
            <a:r>
              <a:rPr lang="en-US" dirty="0"/>
              <a:t> </a:t>
            </a:r>
            <a:r>
              <a:rPr lang="en-US" dirty="0" err="1"/>
              <a:t>sạch</a:t>
            </a:r>
            <a:r>
              <a:rPr lang="en-US" dirty="0"/>
              <a:t> </a:t>
            </a:r>
            <a:r>
              <a:rPr lang="en-US" dirty="0" err="1"/>
              <a:t>đẹp</a:t>
            </a:r>
            <a:r>
              <a:rPr lang="en-US" dirty="0"/>
              <a:t>, </a:t>
            </a:r>
            <a:r>
              <a:rPr lang="en-US" dirty="0" err="1"/>
              <a:t>gọn</a:t>
            </a:r>
            <a:r>
              <a:rPr lang="en-US" dirty="0"/>
              <a:t> </a:t>
            </a:r>
            <a:r>
              <a:rPr lang="en-US" dirty="0" err="1"/>
              <a:t>gàng</a:t>
            </a:r>
            <a:r>
              <a:rPr lang="en-US" dirty="0"/>
              <a:t>. </a:t>
            </a:r>
            <a:r>
              <a:rPr lang="en-US" dirty="0" err="1"/>
              <a:t>Dùng</a:t>
            </a:r>
            <a:r>
              <a:rPr lang="en-US" dirty="0"/>
              <a:t> </a:t>
            </a:r>
            <a:r>
              <a:rPr lang="en-US" dirty="0" err="1"/>
              <a:t>công</a:t>
            </a:r>
            <a:r>
              <a:rPr lang="en-US" dirty="0"/>
              <a:t> </a:t>
            </a:r>
            <a:r>
              <a:rPr lang="en-US" dirty="0" err="1"/>
              <a:t>cụ</a:t>
            </a:r>
            <a:r>
              <a:rPr lang="en-US" dirty="0"/>
              <a:t> </a:t>
            </a:r>
            <a:r>
              <a:rPr lang="en-US" dirty="0" err="1"/>
              <a:t>để</a:t>
            </a:r>
            <a:r>
              <a:rPr lang="en-US" dirty="0"/>
              <a:t> </a:t>
            </a:r>
            <a:r>
              <a:rPr lang="en-US" dirty="0" err="1"/>
              <a:t>kiểm</a:t>
            </a:r>
            <a:r>
              <a:rPr lang="en-US" dirty="0"/>
              <a:t> </a:t>
            </a:r>
            <a:r>
              <a:rPr lang="en-US" dirty="0" err="1"/>
              <a:t>tra</a:t>
            </a:r>
            <a:r>
              <a:rPr lang="en-US" dirty="0"/>
              <a:t> </a:t>
            </a:r>
            <a:r>
              <a:rPr lang="en-US" dirty="0" err="1"/>
              <a:t>mã</a:t>
            </a:r>
            <a:r>
              <a:rPr lang="en-US" dirty="0"/>
              <a:t> </a:t>
            </a:r>
            <a:r>
              <a:rPr lang="en-US" dirty="0" err="1"/>
              <a:t>nguồn</a:t>
            </a:r>
            <a:r>
              <a:rPr lang="en-US" dirty="0"/>
              <a:t> HTML:</a:t>
            </a:r>
          </a:p>
          <a:p>
            <a:pPr lvl="1">
              <a:buFont typeface="Arial" panose="020B0604020202020204" pitchFamily="34" charset="0"/>
              <a:buChar char="•"/>
            </a:pPr>
            <a:r>
              <a:rPr lang="en-US" dirty="0"/>
              <a:t>Web standards validator: </a:t>
            </a:r>
            <a:r>
              <a:rPr lang="en-US" dirty="0">
                <a:hlinkClick r:id="rId3"/>
              </a:rPr>
              <a:t>https://validator.w3.org/</a:t>
            </a:r>
            <a:r>
              <a:rPr lang="en-US" dirty="0"/>
              <a:t> </a:t>
            </a:r>
          </a:p>
          <a:p>
            <a:pPr marL="514350" indent="-514350">
              <a:buFont typeface="+mj-lt"/>
              <a:buAutoNum type="arabicPeriod"/>
            </a:pPr>
            <a:r>
              <a:rPr lang="en-US" dirty="0" err="1"/>
              <a:t>Quản</a:t>
            </a:r>
            <a:r>
              <a:rPr lang="en-US" dirty="0"/>
              <a:t> </a:t>
            </a:r>
            <a:r>
              <a:rPr lang="en-US" dirty="0" err="1"/>
              <a:t>lý</a:t>
            </a:r>
            <a:r>
              <a:rPr lang="en-US" dirty="0"/>
              <a:t> </a:t>
            </a:r>
            <a:r>
              <a:rPr lang="en-US" dirty="0" err="1"/>
              <a:t>cửa</a:t>
            </a:r>
            <a:r>
              <a:rPr lang="en-US" dirty="0"/>
              <a:t> </a:t>
            </a:r>
            <a:r>
              <a:rPr lang="en-US" dirty="0" err="1"/>
              <a:t>sổ</a:t>
            </a:r>
            <a:r>
              <a:rPr lang="en-US" dirty="0"/>
              <a:t> </a:t>
            </a:r>
            <a:r>
              <a:rPr lang="en-US" dirty="0" err="1"/>
              <a:t>quảng</a:t>
            </a:r>
            <a:r>
              <a:rPr lang="en-US" dirty="0"/>
              <a:t> </a:t>
            </a:r>
            <a:r>
              <a:rPr lang="en-US" dirty="0" err="1"/>
              <a:t>cáo</a:t>
            </a:r>
            <a:r>
              <a:rPr lang="en-US" dirty="0"/>
              <a:t> </a:t>
            </a:r>
            <a:r>
              <a:rPr lang="en-US" dirty="0" err="1"/>
              <a:t>dưới</a:t>
            </a:r>
            <a:r>
              <a:rPr lang="en-US" dirty="0"/>
              <a:t> </a:t>
            </a:r>
            <a:r>
              <a:rPr lang="en-US" dirty="0" err="1"/>
              <a:t>dạng</a:t>
            </a:r>
            <a:r>
              <a:rPr lang="en-US" dirty="0"/>
              <a:t> popup, </a:t>
            </a:r>
            <a:r>
              <a:rPr lang="en-US" dirty="0" err="1"/>
              <a:t>đảm</a:t>
            </a:r>
            <a:r>
              <a:rPr lang="en-US" dirty="0"/>
              <a:t> </a:t>
            </a:r>
            <a:r>
              <a:rPr lang="en-US" dirty="0" err="1"/>
              <a:t>bảo</a:t>
            </a:r>
            <a:r>
              <a:rPr lang="en-US" dirty="0"/>
              <a:t> </a:t>
            </a:r>
            <a:r>
              <a:rPr lang="en-US" dirty="0" err="1"/>
              <a:t>nó</a:t>
            </a:r>
            <a:r>
              <a:rPr lang="en-US" dirty="0"/>
              <a:t> </a:t>
            </a:r>
            <a:r>
              <a:rPr lang="en-US" dirty="0" err="1"/>
              <a:t>không</a:t>
            </a:r>
            <a:r>
              <a:rPr lang="en-US" dirty="0"/>
              <a:t> </a:t>
            </a:r>
            <a:r>
              <a:rPr lang="en-US" dirty="0" err="1"/>
              <a:t>ảnh</a:t>
            </a:r>
            <a:r>
              <a:rPr lang="en-US" dirty="0"/>
              <a:t> </a:t>
            </a:r>
            <a:r>
              <a:rPr lang="en-US" dirty="0" err="1"/>
              <a:t>hưởng</a:t>
            </a:r>
            <a:r>
              <a:rPr lang="en-US" dirty="0"/>
              <a:t> </a:t>
            </a:r>
            <a:r>
              <a:rPr lang="en-US" dirty="0" err="1"/>
              <a:t>đến</a:t>
            </a:r>
            <a:r>
              <a:rPr lang="en-US" dirty="0"/>
              <a:t> </a:t>
            </a:r>
            <a:r>
              <a:rPr lang="en-US" dirty="0" err="1"/>
              <a:t>nội</a:t>
            </a:r>
            <a:r>
              <a:rPr lang="en-US" dirty="0"/>
              <a:t> dung </a:t>
            </a:r>
            <a:r>
              <a:rPr lang="en-US" dirty="0" err="1"/>
              <a:t>chính</a:t>
            </a:r>
            <a:r>
              <a:rPr lang="en-US" dirty="0"/>
              <a:t> </a:t>
            </a:r>
            <a:r>
              <a:rPr lang="en-US" dirty="0" err="1"/>
              <a:t>của</a:t>
            </a:r>
            <a:r>
              <a:rPr lang="en-US" dirty="0"/>
              <a:t> website.</a:t>
            </a:r>
          </a:p>
          <a:p>
            <a:pPr>
              <a:buFont typeface="Wingdings" pitchFamily="2" charset="2"/>
              <a:buChar char="Ø"/>
            </a:pPr>
            <a:endParaRPr lang="en-US" dirty="0"/>
          </a:p>
          <a:p>
            <a:pPr lvl="1">
              <a:buFont typeface="Wingdings" pitchFamily="2" charset="2"/>
              <a:buChar char="Ø"/>
            </a:pPr>
            <a:endParaRPr lang="en-US" dirty="0"/>
          </a:p>
          <a:p>
            <a:pPr lvl="1">
              <a:buFont typeface="Wingdings" pitchFamily="2" charset="2"/>
              <a:buChar char="Ø"/>
            </a:pPr>
            <a:endParaRPr lang="en-US" dirty="0"/>
          </a:p>
          <a:p>
            <a:pPr>
              <a:buFont typeface="Wingdings" pitchFamily="2" charset="2"/>
              <a:buChar char="Ø"/>
            </a:pPr>
            <a:endParaRPr lang="en-US" dirty="0"/>
          </a:p>
          <a:p>
            <a:pPr lvl="1">
              <a:buFont typeface="Wingdings" pitchFamily="2" charset="2"/>
              <a:buChar char="Ø"/>
            </a:pPr>
            <a:endParaRPr lang="en-US" dirty="0"/>
          </a:p>
          <a:p>
            <a:pPr lvl="1">
              <a:buFont typeface="Wingdings" pitchFamily="2" charset="2"/>
              <a:buChar char="Ø"/>
            </a:pPr>
            <a:endParaRPr lang="en-VN" dirty="0"/>
          </a:p>
        </p:txBody>
      </p:sp>
      <p:sp>
        <p:nvSpPr>
          <p:cNvPr id="4" name="Slide Number Placeholder 3">
            <a:extLst>
              <a:ext uri="{FF2B5EF4-FFF2-40B4-BE49-F238E27FC236}">
                <a16:creationId xmlns:a16="http://schemas.microsoft.com/office/drawing/2014/main" id="{F1FB142A-58C9-AA46-A646-821F8E7A8B46}"/>
              </a:ext>
            </a:extLst>
          </p:cNvPr>
          <p:cNvSpPr>
            <a:spLocks noGrp="1"/>
          </p:cNvSpPr>
          <p:nvPr>
            <p:ph type="sldNum" sz="quarter" idx="12"/>
          </p:nvPr>
        </p:nvSpPr>
        <p:spPr/>
        <p:txBody>
          <a:bodyPr/>
          <a:lstStyle/>
          <a:p>
            <a:fld id="{5771DB1C-B372-4CFA-B223-ECAC3FCFC319}" type="slidenum">
              <a:rPr lang="en-US" smtClean="0"/>
              <a:t>23</a:t>
            </a:fld>
            <a:endParaRPr lang="en-US"/>
          </a:p>
        </p:txBody>
      </p:sp>
    </p:spTree>
    <p:extLst>
      <p:ext uri="{BB962C8B-B14F-4D97-AF65-F5344CB8AC3E}">
        <p14:creationId xmlns:p14="http://schemas.microsoft.com/office/powerpoint/2010/main" val="3461612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E8CA9-AE71-904E-957B-AD9F5E70CEDE}"/>
              </a:ext>
            </a:extLst>
          </p:cNvPr>
          <p:cNvSpPr>
            <a:spLocks noGrp="1"/>
          </p:cNvSpPr>
          <p:nvPr>
            <p:ph type="title"/>
          </p:nvPr>
        </p:nvSpPr>
        <p:spPr/>
        <p:txBody>
          <a:bodyPr>
            <a:normAutofit fontScale="90000"/>
          </a:bodyPr>
          <a:lstStyle/>
          <a:p>
            <a:r>
              <a:rPr lang="en-VN" dirty="0"/>
              <a:t>7. Cải thiện tính hữu dụng của Website</a:t>
            </a:r>
          </a:p>
        </p:txBody>
      </p:sp>
      <p:sp>
        <p:nvSpPr>
          <p:cNvPr id="3" name="Content Placeholder 2">
            <a:extLst>
              <a:ext uri="{FF2B5EF4-FFF2-40B4-BE49-F238E27FC236}">
                <a16:creationId xmlns:a16="http://schemas.microsoft.com/office/drawing/2014/main" id="{21E0F560-A6AE-7C4E-92D4-2DA5865D11BC}"/>
              </a:ext>
            </a:extLst>
          </p:cNvPr>
          <p:cNvSpPr>
            <a:spLocks noGrp="1"/>
          </p:cNvSpPr>
          <p:nvPr>
            <p:ph idx="1"/>
          </p:nvPr>
        </p:nvSpPr>
        <p:spPr/>
        <p:txBody>
          <a:bodyPr>
            <a:normAutofit lnSpcReduction="10000"/>
          </a:bodyPr>
          <a:lstStyle/>
          <a:p>
            <a:pPr marL="514350" indent="-514350">
              <a:buFont typeface="+mj-lt"/>
              <a:buAutoNum type="arabicPeriod" startAt="5"/>
            </a:pPr>
            <a:r>
              <a:rPr lang="vi-VN" dirty="0"/>
              <a:t>Tăng cường kiểm tra khả năng hoạt động tổng thể của website:</a:t>
            </a:r>
          </a:p>
          <a:p>
            <a:pPr marL="806958" lvl="1" indent="-514350">
              <a:buFont typeface="Arial" panose="020B0604020202020204" pitchFamily="34" charset="0"/>
              <a:buChar char="•"/>
            </a:pPr>
            <a:r>
              <a:rPr lang="vi-VN" dirty="0"/>
              <a:t>Loại bỏ các liên kết chậm hoặc hỏng, tương tự cho các hình ảnh hỏng.</a:t>
            </a:r>
          </a:p>
          <a:p>
            <a:pPr marL="806958" lvl="1" indent="-514350">
              <a:buFont typeface="Arial" panose="020B0604020202020204" pitchFamily="34" charset="0"/>
              <a:buChar char="•"/>
            </a:pPr>
            <a:r>
              <a:rPr lang="vi-VN" dirty="0"/>
              <a:t>Dùng dịch vụ của các công ty lưu trữ web đáng tin cậy, không bị “bóp” lưu lượng truy cập. Tốt hơn nữa, máy chủ web nên đặt ở thành phố nơi mà khách hàng truy cập nhanh hơn.</a:t>
            </a:r>
          </a:p>
          <a:p>
            <a:pPr marL="806958" lvl="1" indent="-514350">
              <a:buFont typeface="Arial" panose="020B0604020202020204" pitchFamily="34" charset="0"/>
              <a:buChar char="•"/>
            </a:pPr>
            <a:r>
              <a:rPr lang="vi-VN" dirty="0"/>
              <a:t>Xử lý lỗi 404 trên website. Có thể dùng công cụ Google Search Console để thu thập thông tin các trang đang bị lỗi 404: </a:t>
            </a:r>
            <a:r>
              <a:rPr lang="vi-VN" dirty="0">
                <a:hlinkClick r:id="rId2"/>
              </a:rPr>
              <a:t>https://search.google.com/search-console/about</a:t>
            </a:r>
            <a:r>
              <a:rPr lang="vi-VN" dirty="0"/>
              <a:t> </a:t>
            </a:r>
          </a:p>
          <a:p>
            <a:pPr marL="806958" lvl="1" indent="-514350">
              <a:buFont typeface="Arial" panose="020B0604020202020204" pitchFamily="34" charset="0"/>
              <a:buChar char="•"/>
            </a:pPr>
            <a:r>
              <a:rPr lang="vi-VN" dirty="0"/>
              <a:t>Ngoài ra, các công cụ giúp tăng tốc độ, khả năng sử dụng web hữu ích khác như:</a:t>
            </a:r>
          </a:p>
          <a:p>
            <a:pPr marL="989838" lvl="2" indent="-514350">
              <a:buFont typeface="Arial" panose="020B0604020202020204" pitchFamily="34" charset="0"/>
              <a:buChar char="•"/>
            </a:pPr>
            <a:r>
              <a:rPr lang="vi-VN" dirty="0"/>
              <a:t>BrowserStack - Free to try, plans start at $29/month </a:t>
            </a:r>
            <a:r>
              <a:rPr lang="vi-VN" dirty="0">
                <a:hlinkClick r:id="rId3"/>
              </a:rPr>
              <a:t>https://www.browserstack.com</a:t>
            </a:r>
            <a:r>
              <a:rPr lang="vi-VN" dirty="0"/>
              <a:t> cho phép kiểm tra website trên 700 tab một lúc, xem kích thước trang web hoạt động trên máy tính bảng, thiết bị di động, và tất cả các trình duyệt khác nhau.</a:t>
            </a:r>
          </a:p>
          <a:p>
            <a:pPr marL="989838" lvl="2" indent="-514350">
              <a:buFont typeface="Arial" panose="020B0604020202020204" pitchFamily="34" charset="0"/>
              <a:buChar char="•"/>
            </a:pPr>
            <a:r>
              <a:rPr lang="vi-VN" dirty="0"/>
              <a:t>Try my UI - Free to try, additional test results start at $35. </a:t>
            </a:r>
            <a:r>
              <a:rPr lang="vi-VN" dirty="0">
                <a:hlinkClick r:id="rId4"/>
              </a:rPr>
              <a:t>https://www.trymyui.com/</a:t>
            </a:r>
            <a:r>
              <a:rPr lang="vi-VN" dirty="0"/>
              <a:t> nhận phản hồi từ người dùng khảo sát.</a:t>
            </a:r>
          </a:p>
          <a:p>
            <a:pPr marL="989838" lvl="2" indent="-514350">
              <a:buFont typeface="Arial" panose="020B0604020202020204" pitchFamily="34" charset="0"/>
              <a:buChar char="•"/>
            </a:pPr>
            <a:endParaRPr lang="vi-VN" dirty="0"/>
          </a:p>
          <a:p>
            <a:pPr marL="989838" lvl="2" indent="-514350">
              <a:buFont typeface="Arial" panose="020B0604020202020204" pitchFamily="34" charset="0"/>
              <a:buChar char="•"/>
            </a:pPr>
            <a:endParaRPr lang="vi-VN" dirty="0"/>
          </a:p>
          <a:p>
            <a:pPr lvl="1">
              <a:buFont typeface="Arial" panose="020B0604020202020204" pitchFamily="34" charset="0"/>
              <a:buChar char="•"/>
            </a:pPr>
            <a:endParaRPr lang="en-US" dirty="0"/>
          </a:p>
          <a:p>
            <a:pPr>
              <a:buFont typeface="Wingdings" pitchFamily="2" charset="2"/>
              <a:buChar char="Ø"/>
            </a:pPr>
            <a:endParaRPr lang="en-US" dirty="0"/>
          </a:p>
          <a:p>
            <a:pPr lvl="1">
              <a:buFont typeface="Wingdings" pitchFamily="2" charset="2"/>
              <a:buChar char="Ø"/>
            </a:pPr>
            <a:endParaRPr lang="en-US" dirty="0"/>
          </a:p>
          <a:p>
            <a:pPr lvl="1">
              <a:buFont typeface="Wingdings" pitchFamily="2" charset="2"/>
              <a:buChar char="Ø"/>
            </a:pPr>
            <a:endParaRPr lang="en-US" dirty="0"/>
          </a:p>
          <a:p>
            <a:pPr>
              <a:buFont typeface="Wingdings" pitchFamily="2" charset="2"/>
              <a:buChar char="Ø"/>
            </a:pPr>
            <a:endParaRPr lang="en-US" dirty="0"/>
          </a:p>
          <a:p>
            <a:pPr lvl="1">
              <a:buFont typeface="Wingdings" pitchFamily="2" charset="2"/>
              <a:buChar char="Ø"/>
            </a:pPr>
            <a:endParaRPr lang="en-US" dirty="0"/>
          </a:p>
          <a:p>
            <a:pPr lvl="1">
              <a:buFont typeface="Wingdings" pitchFamily="2" charset="2"/>
              <a:buChar char="Ø"/>
            </a:pPr>
            <a:endParaRPr lang="en-VN" dirty="0"/>
          </a:p>
        </p:txBody>
      </p:sp>
      <p:sp>
        <p:nvSpPr>
          <p:cNvPr id="4" name="Slide Number Placeholder 3">
            <a:extLst>
              <a:ext uri="{FF2B5EF4-FFF2-40B4-BE49-F238E27FC236}">
                <a16:creationId xmlns:a16="http://schemas.microsoft.com/office/drawing/2014/main" id="{F1FB142A-58C9-AA46-A646-821F8E7A8B46}"/>
              </a:ext>
            </a:extLst>
          </p:cNvPr>
          <p:cNvSpPr>
            <a:spLocks noGrp="1"/>
          </p:cNvSpPr>
          <p:nvPr>
            <p:ph type="sldNum" sz="quarter" idx="12"/>
          </p:nvPr>
        </p:nvSpPr>
        <p:spPr/>
        <p:txBody>
          <a:bodyPr/>
          <a:lstStyle/>
          <a:p>
            <a:fld id="{5771DB1C-B372-4CFA-B223-ECAC3FCFC319}" type="slidenum">
              <a:rPr lang="en-US" smtClean="0"/>
              <a:t>24</a:t>
            </a:fld>
            <a:endParaRPr lang="en-US"/>
          </a:p>
        </p:txBody>
      </p:sp>
    </p:spTree>
    <p:extLst>
      <p:ext uri="{BB962C8B-B14F-4D97-AF65-F5344CB8AC3E}">
        <p14:creationId xmlns:p14="http://schemas.microsoft.com/office/powerpoint/2010/main" val="137453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7F7DC-44C0-B642-AE5A-CCA6BFFDF34A}"/>
              </a:ext>
            </a:extLst>
          </p:cNvPr>
          <p:cNvSpPr>
            <a:spLocks noGrp="1"/>
          </p:cNvSpPr>
          <p:nvPr>
            <p:ph type="title"/>
          </p:nvPr>
        </p:nvSpPr>
        <p:spPr/>
        <p:txBody>
          <a:bodyPr/>
          <a:lstStyle/>
          <a:p>
            <a:r>
              <a:rPr lang="en-VN" dirty="0"/>
              <a:t>8. Hỗ trợ thiết bị di động</a:t>
            </a:r>
          </a:p>
        </p:txBody>
      </p:sp>
      <p:sp>
        <p:nvSpPr>
          <p:cNvPr id="3" name="Content Placeholder 2">
            <a:extLst>
              <a:ext uri="{FF2B5EF4-FFF2-40B4-BE49-F238E27FC236}">
                <a16:creationId xmlns:a16="http://schemas.microsoft.com/office/drawing/2014/main" id="{40D58DDC-D92A-8B4B-8C12-A133CC0927D6}"/>
              </a:ext>
            </a:extLst>
          </p:cNvPr>
          <p:cNvSpPr>
            <a:spLocks noGrp="1"/>
          </p:cNvSpPr>
          <p:nvPr>
            <p:ph idx="1"/>
          </p:nvPr>
        </p:nvSpPr>
        <p:spPr/>
        <p:txBody>
          <a:bodyPr>
            <a:normAutofit/>
          </a:bodyPr>
          <a:lstStyle/>
          <a:p>
            <a:pPr>
              <a:buFont typeface="Wingdings" pitchFamily="2" charset="2"/>
              <a:buChar char="Ø"/>
            </a:pPr>
            <a:r>
              <a:rPr lang="en-VN" sz="3600" dirty="0"/>
              <a:t>Vào tháng 4/2015, Google phát hành bản cập nhật mới: trang web có hỗ trợ di động xếp hạng cao hơn trong kết quả tìm kiếm trên thiết bị di động của Google.</a:t>
            </a:r>
          </a:p>
          <a:p>
            <a:pPr>
              <a:buFont typeface="Wingdings" pitchFamily="2" charset="2"/>
              <a:buChar char="Ø"/>
            </a:pPr>
            <a:r>
              <a:rPr lang="en-VN" sz="3600" dirty="0"/>
              <a:t>Google thúc đẩy cuộc cách mạng với thiết bị di động -&gt; ưu tiên mới của google.</a:t>
            </a:r>
          </a:p>
          <a:p>
            <a:pPr>
              <a:buFont typeface="Wingdings" pitchFamily="2" charset="2"/>
              <a:buChar char="Ø"/>
            </a:pPr>
            <a:r>
              <a:rPr lang="en-VN" sz="3600" dirty="0"/>
              <a:t>Do đó, website của bạn cần phải triển khai hỗ trợ di động nếu muốn có thứ hạng cao trên công cụ tìm kiếm.</a:t>
            </a:r>
          </a:p>
        </p:txBody>
      </p:sp>
      <p:sp>
        <p:nvSpPr>
          <p:cNvPr id="4" name="Slide Number Placeholder 3">
            <a:extLst>
              <a:ext uri="{FF2B5EF4-FFF2-40B4-BE49-F238E27FC236}">
                <a16:creationId xmlns:a16="http://schemas.microsoft.com/office/drawing/2014/main" id="{AC44F540-B8F7-D14C-9AC8-A24F0572774E}"/>
              </a:ext>
            </a:extLst>
          </p:cNvPr>
          <p:cNvSpPr>
            <a:spLocks noGrp="1"/>
          </p:cNvSpPr>
          <p:nvPr>
            <p:ph type="sldNum" sz="quarter" idx="12"/>
          </p:nvPr>
        </p:nvSpPr>
        <p:spPr/>
        <p:txBody>
          <a:bodyPr/>
          <a:lstStyle/>
          <a:p>
            <a:fld id="{5771DB1C-B372-4CFA-B223-ECAC3FCFC319}" type="slidenum">
              <a:rPr lang="en-US" smtClean="0"/>
              <a:t>25</a:t>
            </a:fld>
            <a:endParaRPr lang="en-US"/>
          </a:p>
        </p:txBody>
      </p:sp>
    </p:spTree>
    <p:extLst>
      <p:ext uri="{BB962C8B-B14F-4D97-AF65-F5344CB8AC3E}">
        <p14:creationId xmlns:p14="http://schemas.microsoft.com/office/powerpoint/2010/main" val="15676127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287D-67AC-E642-8315-31A0911A53E0}"/>
              </a:ext>
            </a:extLst>
          </p:cNvPr>
          <p:cNvSpPr>
            <a:spLocks noGrp="1"/>
          </p:cNvSpPr>
          <p:nvPr>
            <p:ph type="title"/>
          </p:nvPr>
        </p:nvSpPr>
        <p:spPr/>
        <p:txBody>
          <a:bodyPr/>
          <a:lstStyle/>
          <a:p>
            <a:r>
              <a:rPr lang="en-VN" dirty="0"/>
              <a:t>8. Hỗ trợ thiết bị di động</a:t>
            </a:r>
          </a:p>
        </p:txBody>
      </p:sp>
      <p:sp>
        <p:nvSpPr>
          <p:cNvPr id="3" name="Content Placeholder 2">
            <a:extLst>
              <a:ext uri="{FF2B5EF4-FFF2-40B4-BE49-F238E27FC236}">
                <a16:creationId xmlns:a16="http://schemas.microsoft.com/office/drawing/2014/main" id="{BE0B5869-58E4-AB4B-85D4-8872A343DCB0}"/>
              </a:ext>
            </a:extLst>
          </p:cNvPr>
          <p:cNvSpPr>
            <a:spLocks noGrp="1"/>
          </p:cNvSpPr>
          <p:nvPr>
            <p:ph idx="1"/>
          </p:nvPr>
        </p:nvSpPr>
        <p:spPr/>
        <p:txBody>
          <a:bodyPr/>
          <a:lstStyle/>
          <a:p>
            <a:pPr marL="514350" indent="-514350">
              <a:buFont typeface="+mj-lt"/>
              <a:buAutoNum type="arabicPeriod"/>
            </a:pPr>
            <a:r>
              <a:rPr lang="en-VN" dirty="0"/>
              <a:t>Tạo web đáp ứng (responsive): tự động điều chỉnh kích thước nội dung để vừa với màn hình thiết bị. Các CMS như Wordpress có bố cục đáp ứng cũng trở nên ngày càng phổ biến.</a:t>
            </a:r>
          </a:p>
          <a:p>
            <a:pPr marL="514350" indent="-514350">
              <a:buFont typeface="+mj-lt"/>
              <a:buAutoNum type="arabicPeriod"/>
            </a:pPr>
            <a:r>
              <a:rPr lang="en-VN" dirty="0"/>
              <a:t>Tự động điều chỉnh việc phản hồi nội dung từ máy chủ web cho các thiết bị khác nhau như máy tính để bàn và thiết bị di động.</a:t>
            </a:r>
          </a:p>
          <a:p>
            <a:pPr marL="806958" lvl="1" indent="-514350">
              <a:buFont typeface="Arial" panose="020B0604020202020204" pitchFamily="34" charset="0"/>
              <a:buChar char="•"/>
            </a:pPr>
            <a:r>
              <a:rPr lang="en-VN" dirty="0"/>
              <a:t>Thiết lập này phức tạp, phù hợp với trang web lớn hàng nghìn trang.</a:t>
            </a:r>
          </a:p>
          <a:p>
            <a:pPr marL="806958" lvl="1" indent="-514350">
              <a:buFont typeface="Arial" panose="020B0604020202020204" pitchFamily="34" charset="0"/>
              <a:buChar char="•"/>
            </a:pPr>
            <a:r>
              <a:rPr lang="en-VN" dirty="0"/>
              <a:t>Khi không thể thực hiện web responsive.</a:t>
            </a:r>
          </a:p>
          <a:p>
            <a:pPr marL="514350" indent="-514350">
              <a:buFont typeface="+mj-lt"/>
              <a:buAutoNum type="arabicPeriod"/>
            </a:pPr>
            <a:r>
              <a:rPr lang="en-VN" dirty="0"/>
              <a:t>Lưu trữ nội dung di động trên một tên miền phụ riêng biệt, ví dụ: m.yoursite.com.⚠️</a:t>
            </a:r>
          </a:p>
          <a:p>
            <a:pPr marL="514350" indent="-514350">
              <a:buFont typeface="+mj-lt"/>
              <a:buAutoNum type="arabicPeriod"/>
            </a:pPr>
            <a:r>
              <a:rPr lang="en-VN" dirty="0"/>
              <a:t>Cải thiện hiệu suất trong kết quả tìm kiếm trên điện thoại di động.</a:t>
            </a:r>
          </a:p>
        </p:txBody>
      </p:sp>
      <p:sp>
        <p:nvSpPr>
          <p:cNvPr id="4" name="Slide Number Placeholder 3">
            <a:extLst>
              <a:ext uri="{FF2B5EF4-FFF2-40B4-BE49-F238E27FC236}">
                <a16:creationId xmlns:a16="http://schemas.microsoft.com/office/drawing/2014/main" id="{C4C5BD0D-CD53-DB40-A6D8-343B99520317}"/>
              </a:ext>
            </a:extLst>
          </p:cNvPr>
          <p:cNvSpPr>
            <a:spLocks noGrp="1"/>
          </p:cNvSpPr>
          <p:nvPr>
            <p:ph type="sldNum" sz="quarter" idx="12"/>
          </p:nvPr>
        </p:nvSpPr>
        <p:spPr/>
        <p:txBody>
          <a:bodyPr/>
          <a:lstStyle/>
          <a:p>
            <a:fld id="{5771DB1C-B372-4CFA-B223-ECAC3FCFC319}" type="slidenum">
              <a:rPr lang="en-US" smtClean="0"/>
              <a:t>26</a:t>
            </a:fld>
            <a:endParaRPr lang="en-US"/>
          </a:p>
        </p:txBody>
      </p:sp>
    </p:spTree>
    <p:extLst>
      <p:ext uri="{BB962C8B-B14F-4D97-AF65-F5344CB8AC3E}">
        <p14:creationId xmlns:p14="http://schemas.microsoft.com/office/powerpoint/2010/main" val="639028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287D-67AC-E642-8315-31A0911A53E0}"/>
              </a:ext>
            </a:extLst>
          </p:cNvPr>
          <p:cNvSpPr>
            <a:spLocks noGrp="1"/>
          </p:cNvSpPr>
          <p:nvPr>
            <p:ph type="title"/>
          </p:nvPr>
        </p:nvSpPr>
        <p:spPr/>
        <p:txBody>
          <a:bodyPr/>
          <a:lstStyle/>
          <a:p>
            <a:r>
              <a:rPr lang="en-VN" dirty="0"/>
              <a:t>8. Hỗ trợ thiết bị di động</a:t>
            </a:r>
          </a:p>
        </p:txBody>
      </p:sp>
      <p:sp>
        <p:nvSpPr>
          <p:cNvPr id="3" name="Content Placeholder 2">
            <a:extLst>
              <a:ext uri="{FF2B5EF4-FFF2-40B4-BE49-F238E27FC236}">
                <a16:creationId xmlns:a16="http://schemas.microsoft.com/office/drawing/2014/main" id="{BE0B5869-58E4-AB4B-85D4-8872A343DCB0}"/>
              </a:ext>
            </a:extLst>
          </p:cNvPr>
          <p:cNvSpPr>
            <a:spLocks noGrp="1"/>
          </p:cNvSpPr>
          <p:nvPr>
            <p:ph idx="1"/>
          </p:nvPr>
        </p:nvSpPr>
        <p:spPr/>
        <p:txBody>
          <a:bodyPr>
            <a:normAutofit/>
          </a:bodyPr>
          <a:lstStyle/>
          <a:p>
            <a:pPr>
              <a:buFont typeface="Wingdings" pitchFamily="2" charset="2"/>
              <a:buChar char="Ø"/>
            </a:pPr>
            <a:r>
              <a:rPr lang="en-VN" dirty="0"/>
              <a:t>Kiểm tra sự thân thiện của trang web với thiết bị di động thông qua các công cụ:</a:t>
            </a:r>
          </a:p>
          <a:p>
            <a:pPr lvl="1">
              <a:buFont typeface="Arial" panose="020B0604020202020204" pitchFamily="34" charset="0"/>
              <a:buChar char="•"/>
            </a:pPr>
            <a:r>
              <a:rPr lang="en-US" dirty="0"/>
              <a:t>Mobile Friendly Test Tool </a:t>
            </a:r>
            <a:r>
              <a:rPr lang="en-US" dirty="0">
                <a:hlinkClick r:id="rId2"/>
              </a:rPr>
              <a:t>https://search.google.com/test/mobile-friendly</a:t>
            </a:r>
            <a:r>
              <a:rPr lang="en-US" dirty="0"/>
              <a:t> </a:t>
            </a:r>
          </a:p>
          <a:p>
            <a:pPr lvl="1">
              <a:buFont typeface="Arial" panose="020B0604020202020204" pitchFamily="34" charset="0"/>
              <a:buChar char="•"/>
            </a:pPr>
            <a:r>
              <a:rPr lang="en-US" dirty="0"/>
              <a:t>Test Your Mobile Speed and Performance – Think With Google </a:t>
            </a:r>
            <a:r>
              <a:rPr lang="en-US" dirty="0">
                <a:hlinkClick r:id="rId3"/>
              </a:rPr>
              <a:t>https://www.thinkwithgoogle.com/feature/testmysite/</a:t>
            </a:r>
            <a:r>
              <a:rPr lang="en-US" dirty="0"/>
              <a:t> </a:t>
            </a:r>
          </a:p>
          <a:p>
            <a:pPr lvl="1">
              <a:buFont typeface="Arial" panose="020B0604020202020204" pitchFamily="34" charset="0"/>
              <a:buChar char="•"/>
            </a:pPr>
            <a:r>
              <a:rPr lang="en-US" dirty="0"/>
              <a:t>Mobile Usability – Google Search Console </a:t>
            </a:r>
            <a:r>
              <a:rPr lang="en-US" dirty="0">
                <a:hlinkClick r:id="rId4"/>
              </a:rPr>
              <a:t>https://www.google.com/webmasters/tools/mobile-usability</a:t>
            </a:r>
            <a:r>
              <a:rPr lang="en-US" dirty="0"/>
              <a:t> </a:t>
            </a:r>
          </a:p>
          <a:p>
            <a:pPr>
              <a:buFont typeface="Wingdings" pitchFamily="2" charset="2"/>
              <a:buChar char="Ø"/>
            </a:pPr>
            <a:r>
              <a:rPr lang="en-US" dirty="0" err="1"/>
              <a:t>Tài</a:t>
            </a:r>
            <a:r>
              <a:rPr lang="en-US" dirty="0"/>
              <a:t> </a:t>
            </a:r>
            <a:r>
              <a:rPr lang="en-US" dirty="0" err="1"/>
              <a:t>liệu</a:t>
            </a:r>
            <a:r>
              <a:rPr lang="en-US" dirty="0"/>
              <a:t> </a:t>
            </a:r>
            <a:r>
              <a:rPr lang="en-US" dirty="0" err="1"/>
              <a:t>đọc</a:t>
            </a:r>
            <a:r>
              <a:rPr lang="en-US" dirty="0"/>
              <a:t> </a:t>
            </a:r>
            <a:r>
              <a:rPr lang="en-US" dirty="0" err="1"/>
              <a:t>thêm</a:t>
            </a:r>
            <a:r>
              <a:rPr lang="en-US" dirty="0"/>
              <a:t>:</a:t>
            </a:r>
          </a:p>
          <a:p>
            <a:pPr lvl="1">
              <a:buFont typeface="Arial" panose="020B0604020202020204" pitchFamily="34" charset="0"/>
              <a:buChar char="•"/>
            </a:pPr>
            <a:r>
              <a:rPr lang="en-US" dirty="0"/>
              <a:t>Mobile Friendly Sites – Google Developers </a:t>
            </a:r>
            <a:r>
              <a:rPr lang="en-US" dirty="0">
                <a:hlinkClick r:id="rId5"/>
              </a:rPr>
              <a:t>https://developers.google.com/search/mobile-sites/</a:t>
            </a:r>
            <a:endParaRPr lang="en-US" dirty="0"/>
          </a:p>
          <a:p>
            <a:pPr lvl="1">
              <a:buFont typeface="Wingdings" pitchFamily="2" charset="2"/>
              <a:buChar char="Ø"/>
            </a:pPr>
            <a:endParaRPr lang="en-US" dirty="0"/>
          </a:p>
          <a:p>
            <a:pPr lvl="1">
              <a:buFont typeface="Wingdings" pitchFamily="2" charset="2"/>
              <a:buChar char="Ø"/>
            </a:pPr>
            <a:endParaRPr lang="en-US" dirty="0"/>
          </a:p>
          <a:p>
            <a:pPr lvl="1">
              <a:buFont typeface="Wingdings" pitchFamily="2" charset="2"/>
              <a:buChar char="Ø"/>
            </a:pPr>
            <a:endParaRPr lang="en-US" dirty="0"/>
          </a:p>
          <a:p>
            <a:pPr lvl="1">
              <a:buFont typeface="Wingdings" pitchFamily="2" charset="2"/>
              <a:buChar char="Ø"/>
            </a:pPr>
            <a:endParaRPr lang="en-VN" dirty="0"/>
          </a:p>
        </p:txBody>
      </p:sp>
      <p:sp>
        <p:nvSpPr>
          <p:cNvPr id="4" name="Slide Number Placeholder 3">
            <a:extLst>
              <a:ext uri="{FF2B5EF4-FFF2-40B4-BE49-F238E27FC236}">
                <a16:creationId xmlns:a16="http://schemas.microsoft.com/office/drawing/2014/main" id="{C4C5BD0D-CD53-DB40-A6D8-343B99520317}"/>
              </a:ext>
            </a:extLst>
          </p:cNvPr>
          <p:cNvSpPr>
            <a:spLocks noGrp="1"/>
          </p:cNvSpPr>
          <p:nvPr>
            <p:ph type="sldNum" sz="quarter" idx="12"/>
          </p:nvPr>
        </p:nvSpPr>
        <p:spPr/>
        <p:txBody>
          <a:bodyPr/>
          <a:lstStyle/>
          <a:p>
            <a:fld id="{5771DB1C-B372-4CFA-B223-ECAC3FCFC319}" type="slidenum">
              <a:rPr lang="en-US" smtClean="0"/>
              <a:t>27</a:t>
            </a:fld>
            <a:endParaRPr lang="en-US"/>
          </a:p>
        </p:txBody>
      </p:sp>
    </p:spTree>
    <p:extLst>
      <p:ext uri="{BB962C8B-B14F-4D97-AF65-F5344CB8AC3E}">
        <p14:creationId xmlns:p14="http://schemas.microsoft.com/office/powerpoint/2010/main" val="1270971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999E9-21E1-8746-ABE6-36FC332691E0}"/>
              </a:ext>
            </a:extLst>
          </p:cNvPr>
          <p:cNvSpPr>
            <a:spLocks noGrp="1"/>
          </p:cNvSpPr>
          <p:nvPr>
            <p:ph type="title"/>
          </p:nvPr>
        </p:nvSpPr>
        <p:spPr/>
        <p:txBody>
          <a:bodyPr>
            <a:noAutofit/>
          </a:bodyPr>
          <a:lstStyle/>
          <a:p>
            <a:r>
              <a:rPr lang="en-VN" sz="4400" dirty="0"/>
              <a:t>9. Nguyên tắc chất lượng tìm kiếm trên Google</a:t>
            </a:r>
          </a:p>
        </p:txBody>
      </p:sp>
      <p:sp>
        <p:nvSpPr>
          <p:cNvPr id="3" name="Content Placeholder 2">
            <a:extLst>
              <a:ext uri="{FF2B5EF4-FFF2-40B4-BE49-F238E27FC236}">
                <a16:creationId xmlns:a16="http://schemas.microsoft.com/office/drawing/2014/main" id="{AC9E2DB2-4BB7-4F49-B63E-3BD362B9D171}"/>
              </a:ext>
            </a:extLst>
          </p:cNvPr>
          <p:cNvSpPr>
            <a:spLocks noGrp="1"/>
          </p:cNvSpPr>
          <p:nvPr>
            <p:ph idx="1"/>
          </p:nvPr>
        </p:nvSpPr>
        <p:spPr/>
        <p:txBody>
          <a:bodyPr/>
          <a:lstStyle/>
          <a:p>
            <a:pPr>
              <a:buFont typeface="Wingdings" pitchFamily="2" charset="2"/>
              <a:buChar char="Ø"/>
            </a:pPr>
            <a:r>
              <a:rPr lang="vi-VN" dirty="0"/>
              <a:t>Đảm bảo người dùng được đưa đến các kết quả tìm kiếm chất lượng cao và đáng tin cậy là rất quan trọng để Google bảo vệ vị trí của họ là cung cấp trải nghiệm tìm kiếm toàn diện tốt nhất.</a:t>
            </a:r>
          </a:p>
          <a:p>
            <a:pPr>
              <a:buFont typeface="Wingdings" pitchFamily="2" charset="2"/>
              <a:buChar char="Ø"/>
            </a:pPr>
            <a:r>
              <a:rPr lang="vi-VN" dirty="0"/>
              <a:t>Trong whitepaper của Google, họ liệt kê 3 yếu tố quan trọng nhất khi nói đến chất lượng tìm kiếm: </a:t>
            </a:r>
            <a:r>
              <a:rPr lang="vi-VN" b="1" u="sng" dirty="0"/>
              <a:t>E</a:t>
            </a:r>
            <a:r>
              <a:rPr lang="vi-VN" dirty="0"/>
              <a:t>xpertise - chuyên môn, </a:t>
            </a:r>
            <a:r>
              <a:rPr lang="vi-VN" b="1" u="sng" dirty="0"/>
              <a:t>A</a:t>
            </a:r>
            <a:r>
              <a:rPr lang="vi-VN" dirty="0"/>
              <a:t>uthority – quyền hạn, </a:t>
            </a:r>
            <a:r>
              <a:rPr lang="vi-VN" b="1" u="sng" dirty="0"/>
              <a:t>T</a:t>
            </a:r>
            <a:r>
              <a:rPr lang="vi-VN" dirty="0"/>
              <a:t>rust – sự tin cậy. Bao gồm:</a:t>
            </a:r>
          </a:p>
          <a:p>
            <a:pPr lvl="1">
              <a:buFont typeface="Arial" panose="020B0604020202020204" pitchFamily="34" charset="0"/>
              <a:buChar char="•"/>
            </a:pPr>
            <a:r>
              <a:rPr lang="vi-VN" dirty="0"/>
              <a:t>Chất lượng nội dung.</a:t>
            </a:r>
          </a:p>
          <a:p>
            <a:pPr lvl="1">
              <a:buFont typeface="Arial" panose="020B0604020202020204" pitchFamily="34" charset="0"/>
              <a:buChar char="•"/>
            </a:pPr>
            <a:r>
              <a:rPr lang="vi-VN" dirty="0"/>
              <a:t>Mức độ quảng cáo tích cực trên web.</a:t>
            </a:r>
          </a:p>
          <a:p>
            <a:pPr lvl="1">
              <a:buFont typeface="Arial" panose="020B0604020202020204" pitchFamily="34" charset="0"/>
              <a:buChar char="•"/>
            </a:pPr>
            <a:r>
              <a:rPr lang="vi-VN" dirty="0"/>
              <a:t>Danh tiếng của web, và tác giả của nó.</a:t>
            </a:r>
          </a:p>
          <a:p>
            <a:pPr lvl="1">
              <a:buFont typeface="Arial" panose="020B0604020202020204" pitchFamily="34" charset="0"/>
              <a:buChar char="•"/>
            </a:pPr>
            <a:r>
              <a:rPr lang="vi-VN" dirty="0"/>
              <a:t>Công khai quyền sở hữu web, chi tiết liên hệ.</a:t>
            </a:r>
          </a:p>
          <a:p>
            <a:pPr lvl="1">
              <a:buFont typeface="Arial" panose="020B0604020202020204" pitchFamily="34" charset="0"/>
              <a:buChar char="•"/>
            </a:pPr>
            <a:r>
              <a:rPr lang="vi-VN" dirty="0"/>
              <a:t>…</a:t>
            </a:r>
            <a:endParaRPr lang="en-VN" dirty="0"/>
          </a:p>
        </p:txBody>
      </p:sp>
      <p:sp>
        <p:nvSpPr>
          <p:cNvPr id="4" name="Slide Number Placeholder 3">
            <a:extLst>
              <a:ext uri="{FF2B5EF4-FFF2-40B4-BE49-F238E27FC236}">
                <a16:creationId xmlns:a16="http://schemas.microsoft.com/office/drawing/2014/main" id="{7413101A-20D1-7947-B411-216F8D72A80A}"/>
              </a:ext>
            </a:extLst>
          </p:cNvPr>
          <p:cNvSpPr>
            <a:spLocks noGrp="1"/>
          </p:cNvSpPr>
          <p:nvPr>
            <p:ph type="sldNum" sz="quarter" idx="12"/>
          </p:nvPr>
        </p:nvSpPr>
        <p:spPr/>
        <p:txBody>
          <a:bodyPr/>
          <a:lstStyle/>
          <a:p>
            <a:fld id="{5771DB1C-B372-4CFA-B223-ECAC3FCFC319}" type="slidenum">
              <a:rPr lang="en-US" smtClean="0"/>
              <a:t>28</a:t>
            </a:fld>
            <a:endParaRPr lang="en-US"/>
          </a:p>
        </p:txBody>
      </p:sp>
    </p:spTree>
    <p:extLst>
      <p:ext uri="{BB962C8B-B14F-4D97-AF65-F5344CB8AC3E}">
        <p14:creationId xmlns:p14="http://schemas.microsoft.com/office/powerpoint/2010/main" val="29366244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999E9-21E1-8746-ABE6-36FC332691E0}"/>
              </a:ext>
            </a:extLst>
          </p:cNvPr>
          <p:cNvSpPr>
            <a:spLocks noGrp="1"/>
          </p:cNvSpPr>
          <p:nvPr>
            <p:ph type="title"/>
          </p:nvPr>
        </p:nvSpPr>
        <p:spPr/>
        <p:txBody>
          <a:bodyPr>
            <a:noAutofit/>
          </a:bodyPr>
          <a:lstStyle/>
          <a:p>
            <a:r>
              <a:rPr lang="en-VN" sz="4400" dirty="0"/>
              <a:t>9. Nguyên tắc chất lượng tìm kiếm trên Google</a:t>
            </a:r>
          </a:p>
        </p:txBody>
      </p:sp>
      <p:sp>
        <p:nvSpPr>
          <p:cNvPr id="3" name="Content Placeholder 2">
            <a:extLst>
              <a:ext uri="{FF2B5EF4-FFF2-40B4-BE49-F238E27FC236}">
                <a16:creationId xmlns:a16="http://schemas.microsoft.com/office/drawing/2014/main" id="{AC9E2DB2-4BB7-4F49-B63E-3BD362B9D171}"/>
              </a:ext>
            </a:extLst>
          </p:cNvPr>
          <p:cNvSpPr>
            <a:spLocks noGrp="1"/>
          </p:cNvSpPr>
          <p:nvPr>
            <p:ph idx="1"/>
          </p:nvPr>
        </p:nvSpPr>
        <p:spPr/>
        <p:txBody>
          <a:bodyPr>
            <a:normAutofit fontScale="92500" lnSpcReduction="20000"/>
          </a:bodyPr>
          <a:lstStyle/>
          <a:p>
            <a:pPr marL="0" indent="0">
              <a:buNone/>
            </a:pPr>
            <a:r>
              <a:rPr lang="en-VN" dirty="0"/>
              <a:t>Rút ra các nguyên tắc sau:</a:t>
            </a:r>
          </a:p>
          <a:p>
            <a:pPr marL="514350" indent="-514350">
              <a:buFont typeface="+mj-lt"/>
              <a:buAutoNum type="arabicPeriod"/>
            </a:pPr>
            <a:r>
              <a:rPr lang="en-VN" dirty="0"/>
              <a:t>Tên thật, tên công ty và thông tin liên hệ được liệt kê trên trang giới thiệu.</a:t>
            </a:r>
          </a:p>
          <a:p>
            <a:pPr marL="514350" indent="-514350">
              <a:buFont typeface="+mj-lt"/>
              <a:buAutoNum type="arabicPeriod"/>
            </a:pPr>
            <a:r>
              <a:rPr lang="en-VN" dirty="0"/>
              <a:t>Liên kết cấu trúc trong trang phải tốt và tự nhiên, nhất là ở thanh bên (sidebar) và chân trang (footer).</a:t>
            </a:r>
          </a:p>
          <a:p>
            <a:pPr marL="514350" indent="-514350">
              <a:buFont typeface="+mj-lt"/>
              <a:buAutoNum type="arabicPeriod"/>
            </a:pPr>
            <a:r>
              <a:rPr lang="en-VN" dirty="0"/>
              <a:t>Không kiếm tiền quá mức từ nội dung quảng cáo.</a:t>
            </a:r>
          </a:p>
          <a:p>
            <a:pPr marL="514350" indent="-514350">
              <a:buFont typeface="+mj-lt"/>
              <a:buAutoNum type="arabicPeriod"/>
            </a:pPr>
            <a:r>
              <a:rPr lang="en-VN" dirty="0"/>
              <a:t>Liệt kê các biên tập viên và cộng tác viên.</a:t>
            </a:r>
          </a:p>
          <a:p>
            <a:pPr marL="514350" indent="-514350">
              <a:buFont typeface="+mj-lt"/>
              <a:buAutoNum type="arabicPeriod"/>
            </a:pPr>
            <a:r>
              <a:rPr lang="en-VN" dirty="0"/>
              <a:t>Cung cấp nguồn – dẫn nguồn bài viết.</a:t>
            </a:r>
          </a:p>
          <a:p>
            <a:pPr marL="514350" indent="-514350">
              <a:buFont typeface="+mj-lt"/>
              <a:buAutoNum type="arabicPeriod"/>
            </a:pPr>
            <a:r>
              <a:rPr lang="en-VN" dirty="0"/>
              <a:t>Các trang giao dịch tài chính phải liên kết đến trên chính sách hoàn tiền.</a:t>
            </a:r>
          </a:p>
          <a:p>
            <a:pPr marL="514350" indent="-514350">
              <a:buFont typeface="+mj-lt"/>
              <a:buAutoNum type="arabicPeriod"/>
            </a:pPr>
            <a:r>
              <a:rPr lang="en-VN" dirty="0"/>
              <a:t>Trang cung cấp thông tin tài chính phải có chất lượng cao nhất, tuân thủ “Your money or Your life”.</a:t>
            </a:r>
          </a:p>
          <a:p>
            <a:pPr marL="0" indent="0" algn="l">
              <a:buNone/>
            </a:pPr>
            <a:r>
              <a:rPr lang="en-VN" dirty="0"/>
              <a:t>Tham khảo thêm: </a:t>
            </a:r>
            <a:r>
              <a:rPr lang="en-US" dirty="0">
                <a:hlinkClick r:id="rId2"/>
              </a:rPr>
              <a:t>https://www.simpleeffectiveness.com/searchqualityevaluatorguidelines.pdf</a:t>
            </a:r>
            <a:r>
              <a:rPr lang="en-US" dirty="0"/>
              <a:t> </a:t>
            </a:r>
            <a:endParaRPr lang="en-VN" dirty="0"/>
          </a:p>
          <a:p>
            <a:pPr marL="514350" indent="-514350">
              <a:buFont typeface="+mj-lt"/>
              <a:buAutoNum type="arabicPeriod"/>
            </a:pPr>
            <a:endParaRPr lang="en-VN" dirty="0"/>
          </a:p>
        </p:txBody>
      </p:sp>
      <p:sp>
        <p:nvSpPr>
          <p:cNvPr id="4" name="Slide Number Placeholder 3">
            <a:extLst>
              <a:ext uri="{FF2B5EF4-FFF2-40B4-BE49-F238E27FC236}">
                <a16:creationId xmlns:a16="http://schemas.microsoft.com/office/drawing/2014/main" id="{7413101A-20D1-7947-B411-216F8D72A80A}"/>
              </a:ext>
            </a:extLst>
          </p:cNvPr>
          <p:cNvSpPr>
            <a:spLocks noGrp="1"/>
          </p:cNvSpPr>
          <p:nvPr>
            <p:ph type="sldNum" sz="quarter" idx="12"/>
          </p:nvPr>
        </p:nvSpPr>
        <p:spPr/>
        <p:txBody>
          <a:bodyPr/>
          <a:lstStyle/>
          <a:p>
            <a:fld id="{5771DB1C-B372-4CFA-B223-ECAC3FCFC319}" type="slidenum">
              <a:rPr lang="en-US" smtClean="0"/>
              <a:t>29</a:t>
            </a:fld>
            <a:endParaRPr lang="en-US"/>
          </a:p>
        </p:txBody>
      </p:sp>
    </p:spTree>
    <p:extLst>
      <p:ext uri="{BB962C8B-B14F-4D97-AF65-F5344CB8AC3E}">
        <p14:creationId xmlns:p14="http://schemas.microsoft.com/office/powerpoint/2010/main" val="2965383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a:t>Nội dung</a:t>
            </a:r>
          </a:p>
        </p:txBody>
      </p:sp>
      <p:sp>
        <p:nvSpPr>
          <p:cNvPr id="3" name="Content Placeholder 2"/>
          <p:cNvSpPr>
            <a:spLocks noGrp="1"/>
          </p:cNvSpPr>
          <p:nvPr>
            <p:ph idx="1"/>
          </p:nvPr>
        </p:nvSpPr>
        <p:spPr/>
        <p:txBody>
          <a:bodyPr>
            <a:normAutofit fontScale="55000" lnSpcReduction="20000"/>
          </a:bodyPr>
          <a:lstStyle/>
          <a:p>
            <a:r>
              <a:rPr lang="en-US" sz="4000" dirty="0">
                <a:solidFill>
                  <a:schemeClr val="tx1"/>
                </a:solidFill>
              </a:rPr>
              <a:t>1.	</a:t>
            </a:r>
            <a:r>
              <a:rPr lang="en-US" sz="4000" dirty="0" err="1">
                <a:solidFill>
                  <a:schemeClr val="tx1"/>
                </a:solidFill>
              </a:rPr>
              <a:t>Cấu</a:t>
            </a:r>
            <a:r>
              <a:rPr lang="en-US" sz="4000" dirty="0">
                <a:solidFill>
                  <a:schemeClr val="tx1"/>
                </a:solidFill>
              </a:rPr>
              <a:t> </a:t>
            </a:r>
            <a:r>
              <a:rPr lang="en-US" sz="4000" dirty="0" err="1">
                <a:solidFill>
                  <a:schemeClr val="tx1"/>
                </a:solidFill>
              </a:rPr>
              <a:t>trúc</a:t>
            </a:r>
            <a:r>
              <a:rPr lang="en-US" sz="4000" dirty="0">
                <a:solidFill>
                  <a:schemeClr val="tx1"/>
                </a:solidFill>
              </a:rPr>
              <a:t> website</a:t>
            </a:r>
          </a:p>
          <a:p>
            <a:r>
              <a:rPr lang="en-US" sz="4000" dirty="0">
                <a:solidFill>
                  <a:schemeClr val="tx1"/>
                </a:solidFill>
              </a:rPr>
              <a:t>2.	</a:t>
            </a:r>
            <a:r>
              <a:rPr lang="en-US" sz="4000" dirty="0" err="1">
                <a:solidFill>
                  <a:schemeClr val="tx1"/>
                </a:solidFill>
              </a:rPr>
              <a:t>Giúp</a:t>
            </a:r>
            <a:r>
              <a:rPr lang="en-US" sz="4000" dirty="0">
                <a:solidFill>
                  <a:schemeClr val="tx1"/>
                </a:solidFill>
              </a:rPr>
              <a:t> Google </a:t>
            </a:r>
            <a:r>
              <a:rPr lang="en-US" sz="4000" dirty="0" err="1">
                <a:solidFill>
                  <a:schemeClr val="tx1"/>
                </a:solidFill>
              </a:rPr>
              <a:t>biết</a:t>
            </a:r>
            <a:r>
              <a:rPr lang="en-US" sz="4000" dirty="0">
                <a:solidFill>
                  <a:schemeClr val="tx1"/>
                </a:solidFill>
              </a:rPr>
              <a:t> </a:t>
            </a:r>
            <a:r>
              <a:rPr lang="en-US" sz="4000" dirty="0" err="1">
                <a:solidFill>
                  <a:schemeClr val="tx1"/>
                </a:solidFill>
              </a:rPr>
              <a:t>từ</a:t>
            </a:r>
            <a:r>
              <a:rPr lang="en-US" sz="4000" dirty="0">
                <a:solidFill>
                  <a:schemeClr val="tx1"/>
                </a:solidFill>
              </a:rPr>
              <a:t> </a:t>
            </a:r>
            <a:r>
              <a:rPr lang="en-US" sz="4000" dirty="0" err="1">
                <a:solidFill>
                  <a:schemeClr val="tx1"/>
                </a:solidFill>
              </a:rPr>
              <a:t>khoá</a:t>
            </a:r>
            <a:r>
              <a:rPr lang="en-US" sz="4000" dirty="0">
                <a:solidFill>
                  <a:schemeClr val="tx1"/>
                </a:solidFill>
              </a:rPr>
              <a:t> </a:t>
            </a:r>
            <a:r>
              <a:rPr lang="en-US" sz="4000" dirty="0" err="1">
                <a:solidFill>
                  <a:schemeClr val="tx1"/>
                </a:solidFill>
              </a:rPr>
              <a:t>mục</a:t>
            </a:r>
            <a:r>
              <a:rPr lang="en-US" sz="4000" dirty="0">
                <a:solidFill>
                  <a:schemeClr val="tx1"/>
                </a:solidFill>
              </a:rPr>
              <a:t> </a:t>
            </a:r>
            <a:r>
              <a:rPr lang="en-US" sz="4000" dirty="0" err="1">
                <a:solidFill>
                  <a:schemeClr val="tx1"/>
                </a:solidFill>
              </a:rPr>
              <a:t>tiêu</a:t>
            </a:r>
            <a:r>
              <a:rPr lang="en-US" sz="4000" dirty="0">
                <a:solidFill>
                  <a:schemeClr val="tx1"/>
                </a:solidFill>
              </a:rPr>
              <a:t> </a:t>
            </a:r>
            <a:r>
              <a:rPr lang="en-US" sz="4000" dirty="0" err="1">
                <a:solidFill>
                  <a:schemeClr val="tx1"/>
                </a:solidFill>
              </a:rPr>
              <a:t>của</a:t>
            </a:r>
            <a:r>
              <a:rPr lang="en-US" sz="4000" dirty="0">
                <a:solidFill>
                  <a:schemeClr val="tx1"/>
                </a:solidFill>
              </a:rPr>
              <a:t> website</a:t>
            </a:r>
          </a:p>
          <a:p>
            <a:r>
              <a:rPr lang="en-US" sz="4000" dirty="0">
                <a:solidFill>
                  <a:schemeClr val="tx1"/>
                </a:solidFill>
              </a:rPr>
              <a:t>3.	</a:t>
            </a:r>
            <a:r>
              <a:rPr lang="en-US" sz="4000" dirty="0" err="1">
                <a:solidFill>
                  <a:schemeClr val="tx1"/>
                </a:solidFill>
              </a:rPr>
              <a:t>Tăng</a:t>
            </a:r>
            <a:r>
              <a:rPr lang="en-US" sz="4000" dirty="0">
                <a:solidFill>
                  <a:schemeClr val="tx1"/>
                </a:solidFill>
              </a:rPr>
              <a:t> </a:t>
            </a:r>
            <a:r>
              <a:rPr lang="en-US" sz="4000" dirty="0" err="1">
                <a:solidFill>
                  <a:schemeClr val="tx1"/>
                </a:solidFill>
              </a:rPr>
              <a:t>tỉ</a:t>
            </a:r>
            <a:r>
              <a:rPr lang="en-US" sz="4000" dirty="0">
                <a:solidFill>
                  <a:schemeClr val="tx1"/>
                </a:solidFill>
              </a:rPr>
              <a:t> </a:t>
            </a:r>
            <a:r>
              <a:rPr lang="en-US" sz="4000" dirty="0" err="1">
                <a:solidFill>
                  <a:schemeClr val="tx1"/>
                </a:solidFill>
              </a:rPr>
              <a:t>lệ</a:t>
            </a:r>
            <a:r>
              <a:rPr lang="en-US" sz="4000" dirty="0">
                <a:solidFill>
                  <a:schemeClr val="tx1"/>
                </a:solidFill>
              </a:rPr>
              <a:t> </a:t>
            </a:r>
            <a:r>
              <a:rPr lang="en-US" sz="4000" dirty="0" err="1">
                <a:solidFill>
                  <a:schemeClr val="tx1"/>
                </a:solidFill>
              </a:rPr>
              <a:t>chọn</a:t>
            </a:r>
            <a:r>
              <a:rPr lang="en-US" sz="4000" dirty="0">
                <a:solidFill>
                  <a:schemeClr val="tx1"/>
                </a:solidFill>
              </a:rPr>
              <a:t> </a:t>
            </a:r>
            <a:r>
              <a:rPr lang="en-US" sz="4000" dirty="0" err="1">
                <a:solidFill>
                  <a:schemeClr val="tx1"/>
                </a:solidFill>
              </a:rPr>
              <a:t>vào</a:t>
            </a:r>
            <a:r>
              <a:rPr lang="en-US" sz="4000" dirty="0">
                <a:solidFill>
                  <a:schemeClr val="tx1"/>
                </a:solidFill>
              </a:rPr>
              <a:t> website</a:t>
            </a:r>
          </a:p>
          <a:p>
            <a:r>
              <a:rPr lang="en-US" sz="4000" dirty="0">
                <a:solidFill>
                  <a:schemeClr val="tx1"/>
                </a:solidFill>
              </a:rPr>
              <a:t>4.	</a:t>
            </a:r>
            <a:r>
              <a:rPr lang="en-US" sz="4000" dirty="0" err="1">
                <a:solidFill>
                  <a:schemeClr val="tx1"/>
                </a:solidFill>
              </a:rPr>
              <a:t>Tốc</a:t>
            </a:r>
            <a:r>
              <a:rPr lang="en-US" sz="4000" dirty="0">
                <a:solidFill>
                  <a:schemeClr val="tx1"/>
                </a:solidFill>
              </a:rPr>
              <a:t> </a:t>
            </a:r>
            <a:r>
              <a:rPr lang="en-US" sz="4000" dirty="0" err="1">
                <a:solidFill>
                  <a:schemeClr val="tx1"/>
                </a:solidFill>
              </a:rPr>
              <a:t>độ</a:t>
            </a:r>
            <a:r>
              <a:rPr lang="en-US" sz="4000" dirty="0">
                <a:solidFill>
                  <a:schemeClr val="tx1"/>
                </a:solidFill>
              </a:rPr>
              <a:t> </a:t>
            </a:r>
            <a:r>
              <a:rPr lang="en-US" sz="4000" dirty="0" err="1">
                <a:solidFill>
                  <a:schemeClr val="tx1"/>
                </a:solidFill>
              </a:rPr>
              <a:t>tải</a:t>
            </a:r>
            <a:r>
              <a:rPr lang="en-US" sz="4000" dirty="0">
                <a:solidFill>
                  <a:schemeClr val="tx1"/>
                </a:solidFill>
              </a:rPr>
              <a:t> </a:t>
            </a:r>
            <a:r>
              <a:rPr lang="en-US" sz="4000" dirty="0" err="1">
                <a:solidFill>
                  <a:schemeClr val="tx1"/>
                </a:solidFill>
              </a:rPr>
              <a:t>trang</a:t>
            </a:r>
            <a:endParaRPr lang="en-US" sz="4000" dirty="0">
              <a:solidFill>
                <a:schemeClr val="tx1"/>
              </a:solidFill>
            </a:endParaRPr>
          </a:p>
          <a:p>
            <a:r>
              <a:rPr lang="en-US" sz="4000" dirty="0">
                <a:solidFill>
                  <a:schemeClr val="tx1"/>
                </a:solidFill>
              </a:rPr>
              <a:t>5.	</a:t>
            </a:r>
            <a:r>
              <a:rPr lang="en-US" sz="4000" dirty="0" err="1">
                <a:solidFill>
                  <a:schemeClr val="tx1"/>
                </a:solidFill>
              </a:rPr>
              <a:t>Sitemaps.xml</a:t>
            </a:r>
            <a:r>
              <a:rPr lang="en-US" sz="4000" dirty="0">
                <a:solidFill>
                  <a:schemeClr val="tx1"/>
                </a:solidFill>
              </a:rPr>
              <a:t> </a:t>
            </a:r>
            <a:r>
              <a:rPr lang="en-US" sz="4000" dirty="0" err="1">
                <a:solidFill>
                  <a:schemeClr val="tx1"/>
                </a:solidFill>
              </a:rPr>
              <a:t>và</a:t>
            </a:r>
            <a:r>
              <a:rPr lang="en-US" sz="4000" dirty="0">
                <a:solidFill>
                  <a:schemeClr val="tx1"/>
                </a:solidFill>
              </a:rPr>
              <a:t> </a:t>
            </a:r>
            <a:r>
              <a:rPr lang="en-US" sz="4000" dirty="0" err="1">
                <a:solidFill>
                  <a:schemeClr val="tx1"/>
                </a:solidFill>
              </a:rPr>
              <a:t>robots.txt</a:t>
            </a:r>
            <a:endParaRPr lang="en-US" sz="4000" dirty="0">
              <a:solidFill>
                <a:schemeClr val="tx1"/>
              </a:solidFill>
            </a:endParaRPr>
          </a:p>
          <a:p>
            <a:r>
              <a:rPr lang="en-US" sz="4000" dirty="0">
                <a:solidFill>
                  <a:schemeClr val="tx1"/>
                </a:solidFill>
              </a:rPr>
              <a:t>6.	</a:t>
            </a:r>
            <a:r>
              <a:rPr lang="en-US" sz="4000" dirty="0" err="1">
                <a:solidFill>
                  <a:schemeClr val="tx1"/>
                </a:solidFill>
              </a:rPr>
              <a:t>Trùng</a:t>
            </a:r>
            <a:r>
              <a:rPr lang="en-US" sz="4000" dirty="0">
                <a:solidFill>
                  <a:schemeClr val="tx1"/>
                </a:solidFill>
              </a:rPr>
              <a:t> </a:t>
            </a:r>
            <a:r>
              <a:rPr lang="en-US" sz="4000" dirty="0" err="1">
                <a:solidFill>
                  <a:schemeClr val="tx1"/>
                </a:solidFill>
              </a:rPr>
              <a:t>lắp</a:t>
            </a:r>
            <a:r>
              <a:rPr lang="en-US" sz="4000" dirty="0">
                <a:solidFill>
                  <a:schemeClr val="tx1"/>
                </a:solidFill>
              </a:rPr>
              <a:t> </a:t>
            </a:r>
            <a:r>
              <a:rPr lang="en-US" sz="4000" dirty="0" err="1">
                <a:solidFill>
                  <a:schemeClr val="tx1"/>
                </a:solidFill>
              </a:rPr>
              <a:t>nội</a:t>
            </a:r>
            <a:r>
              <a:rPr lang="en-US" sz="4000" dirty="0">
                <a:solidFill>
                  <a:schemeClr val="tx1"/>
                </a:solidFill>
              </a:rPr>
              <a:t> dung – canonical tag</a:t>
            </a:r>
          </a:p>
          <a:p>
            <a:r>
              <a:rPr lang="en-US" sz="4000" dirty="0">
                <a:solidFill>
                  <a:schemeClr val="tx1"/>
                </a:solidFill>
              </a:rPr>
              <a:t>7.	</a:t>
            </a:r>
            <a:r>
              <a:rPr lang="en-US" sz="4000" dirty="0" err="1">
                <a:solidFill>
                  <a:schemeClr val="tx1"/>
                </a:solidFill>
              </a:rPr>
              <a:t>Tính</a:t>
            </a:r>
            <a:r>
              <a:rPr lang="en-US" sz="4000" dirty="0">
                <a:solidFill>
                  <a:schemeClr val="tx1"/>
                </a:solidFill>
              </a:rPr>
              <a:t> </a:t>
            </a:r>
            <a:r>
              <a:rPr lang="en-US" sz="4000" dirty="0" err="1">
                <a:solidFill>
                  <a:schemeClr val="tx1"/>
                </a:solidFill>
              </a:rPr>
              <a:t>hữu</a:t>
            </a:r>
            <a:r>
              <a:rPr lang="en-US" sz="4000" dirty="0">
                <a:solidFill>
                  <a:schemeClr val="tx1"/>
                </a:solidFill>
              </a:rPr>
              <a:t> </a:t>
            </a:r>
            <a:r>
              <a:rPr lang="en-US" sz="4000" dirty="0" err="1">
                <a:solidFill>
                  <a:schemeClr val="tx1"/>
                </a:solidFill>
              </a:rPr>
              <a:t>dụng</a:t>
            </a:r>
            <a:r>
              <a:rPr lang="en-US" sz="4000" dirty="0">
                <a:solidFill>
                  <a:schemeClr val="tx1"/>
                </a:solidFill>
              </a:rPr>
              <a:t> – </a:t>
            </a:r>
            <a:r>
              <a:rPr lang="en-US" sz="4000" dirty="0" err="1">
                <a:solidFill>
                  <a:schemeClr val="tx1"/>
                </a:solidFill>
              </a:rPr>
              <a:t>cách</a:t>
            </a:r>
            <a:r>
              <a:rPr lang="en-US" sz="4000" dirty="0">
                <a:solidFill>
                  <a:schemeClr val="tx1"/>
                </a:solidFill>
              </a:rPr>
              <a:t> </a:t>
            </a:r>
            <a:r>
              <a:rPr lang="en-US" sz="4000" dirty="0" err="1">
                <a:solidFill>
                  <a:schemeClr val="tx1"/>
                </a:solidFill>
              </a:rPr>
              <a:t>giải</a:t>
            </a:r>
            <a:r>
              <a:rPr lang="en-US" sz="4000" dirty="0">
                <a:solidFill>
                  <a:schemeClr val="tx1"/>
                </a:solidFill>
              </a:rPr>
              <a:t> </a:t>
            </a:r>
            <a:r>
              <a:rPr lang="en-US" sz="4000" dirty="0" err="1">
                <a:solidFill>
                  <a:schemeClr val="tx1"/>
                </a:solidFill>
              </a:rPr>
              <a:t>thích</a:t>
            </a:r>
            <a:r>
              <a:rPr lang="en-US" sz="4000" dirty="0">
                <a:solidFill>
                  <a:schemeClr val="tx1"/>
                </a:solidFill>
              </a:rPr>
              <a:t> </a:t>
            </a:r>
            <a:r>
              <a:rPr lang="en-US" sz="4000" dirty="0" err="1">
                <a:solidFill>
                  <a:schemeClr val="tx1"/>
                </a:solidFill>
              </a:rPr>
              <a:t>theo</a:t>
            </a:r>
            <a:r>
              <a:rPr lang="en-US" sz="4000" dirty="0">
                <a:solidFill>
                  <a:schemeClr val="tx1"/>
                </a:solidFill>
              </a:rPr>
              <a:t> SEO </a:t>
            </a:r>
            <a:r>
              <a:rPr lang="en-US" sz="4000" dirty="0" err="1">
                <a:solidFill>
                  <a:schemeClr val="tx1"/>
                </a:solidFill>
              </a:rPr>
              <a:t>mới</a:t>
            </a:r>
            <a:endParaRPr lang="en-US" sz="4000" dirty="0">
              <a:solidFill>
                <a:schemeClr val="tx1"/>
              </a:solidFill>
            </a:endParaRPr>
          </a:p>
          <a:p>
            <a:r>
              <a:rPr lang="en-US" sz="4000" dirty="0">
                <a:solidFill>
                  <a:schemeClr val="tx1"/>
                </a:solidFill>
              </a:rPr>
              <a:t>8.	</a:t>
            </a:r>
            <a:r>
              <a:rPr lang="en-US" sz="4000" dirty="0" err="1">
                <a:solidFill>
                  <a:schemeClr val="tx1"/>
                </a:solidFill>
              </a:rPr>
              <a:t>Hỗ</a:t>
            </a:r>
            <a:r>
              <a:rPr lang="en-US" sz="4000" dirty="0">
                <a:solidFill>
                  <a:schemeClr val="tx1"/>
                </a:solidFill>
              </a:rPr>
              <a:t> </a:t>
            </a:r>
            <a:r>
              <a:rPr lang="en-US" sz="4000" dirty="0" err="1">
                <a:solidFill>
                  <a:schemeClr val="tx1"/>
                </a:solidFill>
              </a:rPr>
              <a:t>trợ</a:t>
            </a:r>
            <a:r>
              <a:rPr lang="en-US" sz="4000" dirty="0">
                <a:solidFill>
                  <a:schemeClr val="tx1"/>
                </a:solidFill>
              </a:rPr>
              <a:t> </a:t>
            </a:r>
            <a:r>
              <a:rPr lang="en-US" sz="4000" dirty="0" err="1">
                <a:solidFill>
                  <a:schemeClr val="tx1"/>
                </a:solidFill>
              </a:rPr>
              <a:t>thiết</a:t>
            </a:r>
            <a:r>
              <a:rPr lang="en-US" sz="4000" dirty="0">
                <a:solidFill>
                  <a:schemeClr val="tx1"/>
                </a:solidFill>
              </a:rPr>
              <a:t> </a:t>
            </a:r>
            <a:r>
              <a:rPr lang="en-US" sz="4000" dirty="0" err="1">
                <a:solidFill>
                  <a:schemeClr val="tx1"/>
                </a:solidFill>
              </a:rPr>
              <a:t>bị</a:t>
            </a:r>
            <a:r>
              <a:rPr lang="en-US" sz="4000" dirty="0">
                <a:solidFill>
                  <a:schemeClr val="tx1"/>
                </a:solidFill>
              </a:rPr>
              <a:t> di </a:t>
            </a:r>
            <a:r>
              <a:rPr lang="en-US" sz="4000" dirty="0" err="1">
                <a:solidFill>
                  <a:schemeClr val="tx1"/>
                </a:solidFill>
              </a:rPr>
              <a:t>động</a:t>
            </a:r>
            <a:endParaRPr lang="en-US" sz="4000" dirty="0">
              <a:solidFill>
                <a:schemeClr val="tx1"/>
              </a:solidFill>
            </a:endParaRPr>
          </a:p>
          <a:p>
            <a:r>
              <a:rPr lang="en-US" sz="4000" dirty="0">
                <a:solidFill>
                  <a:schemeClr val="tx1"/>
                </a:solidFill>
              </a:rPr>
              <a:t>9.	</a:t>
            </a:r>
            <a:r>
              <a:rPr lang="en-US" sz="4000" dirty="0" err="1">
                <a:solidFill>
                  <a:schemeClr val="tx1"/>
                </a:solidFill>
              </a:rPr>
              <a:t>Nguyên</a:t>
            </a:r>
            <a:r>
              <a:rPr lang="en-US" sz="4000" dirty="0">
                <a:solidFill>
                  <a:schemeClr val="tx1"/>
                </a:solidFill>
              </a:rPr>
              <a:t> </a:t>
            </a:r>
            <a:r>
              <a:rPr lang="en-US" sz="4000" dirty="0" err="1">
                <a:solidFill>
                  <a:schemeClr val="tx1"/>
                </a:solidFill>
              </a:rPr>
              <a:t>tắc</a:t>
            </a:r>
            <a:r>
              <a:rPr lang="en-US" sz="4000" dirty="0">
                <a:solidFill>
                  <a:schemeClr val="tx1"/>
                </a:solidFill>
              </a:rPr>
              <a:t> </a:t>
            </a:r>
            <a:r>
              <a:rPr lang="en-US" sz="4000" dirty="0" err="1">
                <a:solidFill>
                  <a:schemeClr val="tx1"/>
                </a:solidFill>
              </a:rPr>
              <a:t>chất</a:t>
            </a:r>
            <a:r>
              <a:rPr lang="en-US" sz="4000" dirty="0">
                <a:solidFill>
                  <a:schemeClr val="tx1"/>
                </a:solidFill>
              </a:rPr>
              <a:t> </a:t>
            </a:r>
            <a:r>
              <a:rPr lang="en-US" sz="4000" dirty="0" err="1">
                <a:solidFill>
                  <a:schemeClr val="tx1"/>
                </a:solidFill>
              </a:rPr>
              <a:t>lượng</a:t>
            </a:r>
            <a:r>
              <a:rPr lang="en-US" sz="4000" dirty="0">
                <a:solidFill>
                  <a:schemeClr val="tx1"/>
                </a:solidFill>
              </a:rPr>
              <a:t> </a:t>
            </a:r>
            <a:r>
              <a:rPr lang="en-US" sz="4000" dirty="0" err="1">
                <a:solidFill>
                  <a:schemeClr val="tx1"/>
                </a:solidFill>
              </a:rPr>
              <a:t>tìm</a:t>
            </a:r>
            <a:r>
              <a:rPr lang="en-US" sz="4000" dirty="0">
                <a:solidFill>
                  <a:schemeClr val="tx1"/>
                </a:solidFill>
              </a:rPr>
              <a:t> </a:t>
            </a:r>
            <a:r>
              <a:rPr lang="en-US" sz="4000" dirty="0" err="1">
                <a:solidFill>
                  <a:schemeClr val="tx1"/>
                </a:solidFill>
              </a:rPr>
              <a:t>kiếm</a:t>
            </a:r>
            <a:r>
              <a:rPr lang="en-US" sz="4000" dirty="0">
                <a:solidFill>
                  <a:schemeClr val="tx1"/>
                </a:solidFill>
              </a:rPr>
              <a:t> </a:t>
            </a:r>
            <a:r>
              <a:rPr lang="en-US" sz="4000" dirty="0" err="1">
                <a:solidFill>
                  <a:schemeClr val="tx1"/>
                </a:solidFill>
              </a:rPr>
              <a:t>trên</a:t>
            </a:r>
            <a:r>
              <a:rPr lang="en-US" sz="4000" dirty="0">
                <a:solidFill>
                  <a:schemeClr val="tx1"/>
                </a:solidFill>
              </a:rPr>
              <a:t> Google</a:t>
            </a:r>
          </a:p>
          <a:p>
            <a:r>
              <a:rPr lang="en-US" sz="4000" dirty="0">
                <a:solidFill>
                  <a:schemeClr val="tx1"/>
                </a:solidFill>
              </a:rPr>
              <a:t>10.	</a:t>
            </a:r>
            <a:r>
              <a:rPr lang="en-US" sz="4000" dirty="0" err="1">
                <a:solidFill>
                  <a:schemeClr val="tx1"/>
                </a:solidFill>
              </a:rPr>
              <a:t>Sự</a:t>
            </a:r>
            <a:r>
              <a:rPr lang="en-US" sz="4000" dirty="0">
                <a:solidFill>
                  <a:schemeClr val="tx1"/>
                </a:solidFill>
              </a:rPr>
              <a:t> </a:t>
            </a:r>
            <a:r>
              <a:rPr lang="en-US" sz="4000" dirty="0" err="1">
                <a:solidFill>
                  <a:schemeClr val="tx1"/>
                </a:solidFill>
              </a:rPr>
              <a:t>rõ</a:t>
            </a:r>
            <a:r>
              <a:rPr lang="en-US" sz="4000" dirty="0">
                <a:solidFill>
                  <a:schemeClr val="tx1"/>
                </a:solidFill>
              </a:rPr>
              <a:t> </a:t>
            </a:r>
            <a:r>
              <a:rPr lang="en-US" sz="4000" dirty="0" err="1">
                <a:solidFill>
                  <a:schemeClr val="tx1"/>
                </a:solidFill>
              </a:rPr>
              <a:t>ràng</a:t>
            </a:r>
            <a:r>
              <a:rPr lang="en-US" sz="4000" dirty="0">
                <a:solidFill>
                  <a:schemeClr val="tx1"/>
                </a:solidFill>
              </a:rPr>
              <a:t> </a:t>
            </a:r>
            <a:r>
              <a:rPr lang="en-US" sz="4000" dirty="0" err="1">
                <a:solidFill>
                  <a:schemeClr val="tx1"/>
                </a:solidFill>
              </a:rPr>
              <a:t>về</a:t>
            </a:r>
            <a:r>
              <a:rPr lang="en-US" sz="4000" dirty="0">
                <a:solidFill>
                  <a:schemeClr val="tx1"/>
                </a:solidFill>
              </a:rPr>
              <a:t> </a:t>
            </a:r>
            <a:r>
              <a:rPr lang="en-US" sz="4000" dirty="0" err="1">
                <a:solidFill>
                  <a:schemeClr val="tx1"/>
                </a:solidFill>
              </a:rPr>
              <a:t>nội</a:t>
            </a:r>
            <a:r>
              <a:rPr lang="en-US" sz="4000" dirty="0">
                <a:solidFill>
                  <a:schemeClr val="tx1"/>
                </a:solidFill>
              </a:rPr>
              <a:t> dung </a:t>
            </a:r>
            <a:r>
              <a:rPr lang="en-US" sz="4000" dirty="0" err="1">
                <a:solidFill>
                  <a:schemeClr val="tx1"/>
                </a:solidFill>
              </a:rPr>
              <a:t>của</a:t>
            </a:r>
            <a:r>
              <a:rPr lang="en-US" sz="4000" dirty="0">
                <a:solidFill>
                  <a:schemeClr val="tx1"/>
                </a:solidFill>
              </a:rPr>
              <a:t> website</a:t>
            </a:r>
          </a:p>
          <a:p>
            <a:r>
              <a:rPr lang="en-US" sz="4000" dirty="0">
                <a:solidFill>
                  <a:schemeClr val="tx1"/>
                </a:solidFill>
              </a:rPr>
              <a:t>11.	</a:t>
            </a:r>
            <a:r>
              <a:rPr lang="en-US" sz="4000" dirty="0" err="1">
                <a:solidFill>
                  <a:schemeClr val="tx1"/>
                </a:solidFill>
              </a:rPr>
              <a:t>Tăng</a:t>
            </a:r>
            <a:r>
              <a:rPr lang="en-US" sz="4000" dirty="0">
                <a:solidFill>
                  <a:schemeClr val="tx1"/>
                </a:solidFill>
              </a:rPr>
              <a:t> </a:t>
            </a:r>
            <a:r>
              <a:rPr lang="en-US" sz="4000" dirty="0" err="1">
                <a:solidFill>
                  <a:schemeClr val="tx1"/>
                </a:solidFill>
              </a:rPr>
              <a:t>lưu</a:t>
            </a:r>
            <a:r>
              <a:rPr lang="en-US" sz="4000" dirty="0">
                <a:solidFill>
                  <a:schemeClr val="tx1"/>
                </a:solidFill>
              </a:rPr>
              <a:t> </a:t>
            </a:r>
            <a:r>
              <a:rPr lang="en-US" sz="4000" dirty="0" err="1">
                <a:solidFill>
                  <a:schemeClr val="tx1"/>
                </a:solidFill>
              </a:rPr>
              <a:t>lượng</a:t>
            </a:r>
            <a:r>
              <a:rPr lang="en-US" sz="4000" dirty="0">
                <a:solidFill>
                  <a:schemeClr val="tx1"/>
                </a:solidFill>
              </a:rPr>
              <a:t> </a:t>
            </a:r>
            <a:r>
              <a:rPr lang="en-US" sz="4000" dirty="0" err="1">
                <a:solidFill>
                  <a:schemeClr val="tx1"/>
                </a:solidFill>
              </a:rPr>
              <a:t>truy</a:t>
            </a:r>
            <a:r>
              <a:rPr lang="en-US" sz="4000" dirty="0">
                <a:solidFill>
                  <a:schemeClr val="tx1"/>
                </a:solidFill>
              </a:rPr>
              <a:t> </a:t>
            </a:r>
            <a:r>
              <a:rPr lang="en-US" sz="4000" dirty="0" err="1">
                <a:solidFill>
                  <a:schemeClr val="tx1"/>
                </a:solidFill>
              </a:rPr>
              <a:t>cập</a:t>
            </a:r>
            <a:r>
              <a:rPr lang="en-US" sz="4000" dirty="0">
                <a:solidFill>
                  <a:schemeClr val="tx1"/>
                </a:solidFill>
              </a:rPr>
              <a:t> </a:t>
            </a:r>
            <a:r>
              <a:rPr lang="en-US" sz="4000" dirty="0" err="1">
                <a:solidFill>
                  <a:schemeClr val="tx1"/>
                </a:solidFill>
              </a:rPr>
              <a:t>và</a:t>
            </a:r>
            <a:r>
              <a:rPr lang="en-US" sz="4000" dirty="0">
                <a:solidFill>
                  <a:schemeClr val="tx1"/>
                </a:solidFill>
              </a:rPr>
              <a:t> </a:t>
            </a:r>
            <a:r>
              <a:rPr lang="en-US" sz="4000" dirty="0" err="1">
                <a:solidFill>
                  <a:schemeClr val="tx1"/>
                </a:solidFill>
              </a:rPr>
              <a:t>thứ</a:t>
            </a:r>
            <a:r>
              <a:rPr lang="en-US" sz="4000" dirty="0">
                <a:solidFill>
                  <a:schemeClr val="tx1"/>
                </a:solidFill>
              </a:rPr>
              <a:t> </a:t>
            </a:r>
            <a:r>
              <a:rPr lang="en-US" sz="4000" dirty="0" err="1">
                <a:solidFill>
                  <a:schemeClr val="tx1"/>
                </a:solidFill>
              </a:rPr>
              <a:t>hạng</a:t>
            </a:r>
            <a:r>
              <a:rPr lang="en-US" sz="4000" dirty="0">
                <a:solidFill>
                  <a:schemeClr val="tx1"/>
                </a:solidFill>
              </a:rPr>
              <a:t> </a:t>
            </a:r>
            <a:r>
              <a:rPr lang="en-US" sz="4000" dirty="0" err="1">
                <a:solidFill>
                  <a:schemeClr val="tx1"/>
                </a:solidFill>
              </a:rPr>
              <a:t>dựa</a:t>
            </a:r>
            <a:r>
              <a:rPr lang="en-US" sz="4000" dirty="0">
                <a:solidFill>
                  <a:schemeClr val="tx1"/>
                </a:solidFill>
              </a:rPr>
              <a:t> </a:t>
            </a:r>
            <a:r>
              <a:rPr lang="en-US" sz="4000" dirty="0" err="1">
                <a:solidFill>
                  <a:schemeClr val="tx1"/>
                </a:solidFill>
              </a:rPr>
              <a:t>trên</a:t>
            </a:r>
            <a:r>
              <a:rPr lang="en-US" sz="4000" dirty="0">
                <a:solidFill>
                  <a:schemeClr val="tx1"/>
                </a:solidFill>
              </a:rPr>
              <a:t> </a:t>
            </a:r>
            <a:r>
              <a:rPr lang="en-US" sz="4000" dirty="0" err="1">
                <a:solidFill>
                  <a:schemeClr val="tx1"/>
                </a:solidFill>
              </a:rPr>
              <a:t>tiếp</a:t>
            </a:r>
            <a:r>
              <a:rPr lang="en-US" sz="4000" dirty="0">
                <a:solidFill>
                  <a:schemeClr val="tx1"/>
                </a:solidFill>
              </a:rPr>
              <a:t> </a:t>
            </a:r>
            <a:r>
              <a:rPr lang="en-US" sz="4000" dirty="0" err="1">
                <a:solidFill>
                  <a:schemeClr val="tx1"/>
                </a:solidFill>
              </a:rPr>
              <a:t>thị</a:t>
            </a:r>
            <a:r>
              <a:rPr lang="en-US" sz="4000" dirty="0">
                <a:solidFill>
                  <a:schemeClr val="tx1"/>
                </a:solidFill>
              </a:rPr>
              <a:t> </a:t>
            </a:r>
            <a:r>
              <a:rPr lang="en-US" sz="4000" dirty="0" err="1">
                <a:solidFill>
                  <a:schemeClr val="tx1"/>
                </a:solidFill>
              </a:rPr>
              <a:t>nội</a:t>
            </a:r>
            <a:r>
              <a:rPr lang="en-US" sz="4000" dirty="0">
                <a:solidFill>
                  <a:schemeClr val="tx1"/>
                </a:solidFill>
              </a:rPr>
              <a:t> dung</a:t>
            </a:r>
          </a:p>
          <a:p>
            <a:r>
              <a:rPr lang="en-US" sz="4000" dirty="0">
                <a:solidFill>
                  <a:schemeClr val="tx1"/>
                </a:solidFill>
              </a:rPr>
              <a:t>12.	</a:t>
            </a:r>
            <a:r>
              <a:rPr lang="en-US" sz="4000" dirty="0" err="1">
                <a:solidFill>
                  <a:schemeClr val="tx1"/>
                </a:solidFill>
              </a:rPr>
              <a:t>Tối</a:t>
            </a:r>
            <a:r>
              <a:rPr lang="en-US" sz="4000" dirty="0">
                <a:solidFill>
                  <a:schemeClr val="tx1"/>
                </a:solidFill>
              </a:rPr>
              <a:t> </a:t>
            </a:r>
            <a:r>
              <a:rPr lang="en-US" sz="4000" dirty="0" err="1">
                <a:solidFill>
                  <a:schemeClr val="tx1"/>
                </a:solidFill>
              </a:rPr>
              <a:t>ưu</a:t>
            </a:r>
            <a:r>
              <a:rPr lang="en-US" sz="4000" dirty="0">
                <a:solidFill>
                  <a:schemeClr val="tx1"/>
                </a:solidFill>
              </a:rPr>
              <a:t> </a:t>
            </a:r>
            <a:r>
              <a:rPr lang="en-US" sz="4000" dirty="0" err="1">
                <a:solidFill>
                  <a:schemeClr val="tx1"/>
                </a:solidFill>
              </a:rPr>
              <a:t>hoá</a:t>
            </a:r>
            <a:r>
              <a:rPr lang="en-US" sz="4000" dirty="0">
                <a:solidFill>
                  <a:schemeClr val="tx1"/>
                </a:solidFill>
              </a:rPr>
              <a:t> </a:t>
            </a:r>
            <a:r>
              <a:rPr lang="en-US" sz="4000" dirty="0" err="1">
                <a:solidFill>
                  <a:schemeClr val="tx1"/>
                </a:solidFill>
              </a:rPr>
              <a:t>hành</a:t>
            </a:r>
            <a:r>
              <a:rPr lang="en-US" sz="4000" dirty="0">
                <a:solidFill>
                  <a:schemeClr val="tx1"/>
                </a:solidFill>
              </a:rPr>
              <a:t> vi </a:t>
            </a:r>
            <a:r>
              <a:rPr lang="en-US" sz="4000" dirty="0" err="1">
                <a:solidFill>
                  <a:schemeClr val="tx1"/>
                </a:solidFill>
              </a:rPr>
              <a:t>người</a:t>
            </a:r>
            <a:r>
              <a:rPr lang="en-US" sz="4000" dirty="0">
                <a:solidFill>
                  <a:schemeClr val="tx1"/>
                </a:solidFill>
              </a:rPr>
              <a:t> </a:t>
            </a:r>
            <a:r>
              <a:rPr lang="en-US" sz="4000" dirty="0" err="1">
                <a:solidFill>
                  <a:schemeClr val="tx1"/>
                </a:solidFill>
              </a:rPr>
              <a:t>dùng</a:t>
            </a:r>
            <a:endParaRPr lang="en-US" sz="4000" dirty="0">
              <a:solidFill>
                <a:schemeClr val="tx1"/>
              </a:solidFill>
            </a:endParaRPr>
          </a:p>
        </p:txBody>
      </p:sp>
      <p:sp>
        <p:nvSpPr>
          <p:cNvPr id="5" name="Slide Number Placeholder 4"/>
          <p:cNvSpPr>
            <a:spLocks noGrp="1"/>
          </p:cNvSpPr>
          <p:nvPr>
            <p:ph type="sldNum" sz="quarter" idx="12"/>
          </p:nvPr>
        </p:nvSpPr>
        <p:spPr/>
        <p:txBody>
          <a:bodyPr/>
          <a:lstStyle/>
          <a:p>
            <a:fld id="{5771DB1C-B372-4CFA-B223-ECAC3FCFC319}" type="slidenum">
              <a:rPr lang="en-US" smtClean="0"/>
              <a:t>3</a:t>
            </a:fld>
            <a:endParaRPr lang="en-US"/>
          </a:p>
        </p:txBody>
      </p:sp>
    </p:spTree>
    <p:extLst>
      <p:ext uri="{BB962C8B-B14F-4D97-AF65-F5344CB8AC3E}">
        <p14:creationId xmlns:p14="http://schemas.microsoft.com/office/powerpoint/2010/main" val="29508542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DEB51-9A9F-8647-BB19-8344A97AFA12}"/>
              </a:ext>
            </a:extLst>
          </p:cNvPr>
          <p:cNvSpPr>
            <a:spLocks noGrp="1"/>
          </p:cNvSpPr>
          <p:nvPr>
            <p:ph type="title"/>
          </p:nvPr>
        </p:nvSpPr>
        <p:spPr/>
        <p:txBody>
          <a:bodyPr/>
          <a:lstStyle/>
          <a:p>
            <a:r>
              <a:rPr lang="en-VN" dirty="0"/>
              <a:t>10. Khả năng đọc của trang web</a:t>
            </a:r>
          </a:p>
        </p:txBody>
      </p:sp>
      <p:sp>
        <p:nvSpPr>
          <p:cNvPr id="3" name="Content Placeholder 2">
            <a:extLst>
              <a:ext uri="{FF2B5EF4-FFF2-40B4-BE49-F238E27FC236}">
                <a16:creationId xmlns:a16="http://schemas.microsoft.com/office/drawing/2014/main" id="{3599928D-CAA9-F547-BF74-34C5BD1BDCB4}"/>
              </a:ext>
            </a:extLst>
          </p:cNvPr>
          <p:cNvSpPr>
            <a:spLocks noGrp="1"/>
          </p:cNvSpPr>
          <p:nvPr>
            <p:ph idx="1"/>
          </p:nvPr>
        </p:nvSpPr>
        <p:spPr/>
        <p:txBody>
          <a:bodyPr>
            <a:normAutofit/>
          </a:bodyPr>
          <a:lstStyle/>
          <a:p>
            <a:pPr>
              <a:buFont typeface="Wingdings" pitchFamily="2" charset="2"/>
              <a:buChar char="Ø"/>
            </a:pPr>
            <a:r>
              <a:rPr lang="en-VN" sz="3600" dirty="0"/>
              <a:t>Khả năng đọc – Readable thường bị bỏ qua khi tối ưu hoá web.</a:t>
            </a:r>
          </a:p>
          <a:p>
            <a:pPr>
              <a:buFont typeface="Wingdings" pitchFamily="2" charset="2"/>
              <a:buChar char="Ø"/>
            </a:pPr>
            <a:r>
              <a:rPr lang="en-VN" sz="3600" dirty="0"/>
              <a:t>Nội dung được nghiên cứu kém, sai chính tả sẽ xếp hạng kém.</a:t>
            </a:r>
          </a:p>
          <a:p>
            <a:pPr>
              <a:buFont typeface="Wingdings" pitchFamily="2" charset="2"/>
              <a:buChar char="Ø"/>
            </a:pPr>
            <a:r>
              <a:rPr lang="en-VN" sz="3600" dirty="0"/>
              <a:t>Cấu trúc câu đơn giản, hướng đến nhiều đối tượng người đọc nhất có thể.</a:t>
            </a:r>
          </a:p>
          <a:p>
            <a:pPr>
              <a:buFont typeface="Wingdings" pitchFamily="2" charset="2"/>
              <a:buChar char="Ø"/>
            </a:pPr>
            <a:r>
              <a:rPr lang="en-VN" sz="3600" dirty="0"/>
              <a:t>Đây là cách Google tối đa hoá lợi nhuận của họ.</a:t>
            </a:r>
          </a:p>
        </p:txBody>
      </p:sp>
      <p:sp>
        <p:nvSpPr>
          <p:cNvPr id="4" name="Slide Number Placeholder 3">
            <a:extLst>
              <a:ext uri="{FF2B5EF4-FFF2-40B4-BE49-F238E27FC236}">
                <a16:creationId xmlns:a16="http://schemas.microsoft.com/office/drawing/2014/main" id="{DB7A8AEE-F6D8-D448-B45D-31821189EF39}"/>
              </a:ext>
            </a:extLst>
          </p:cNvPr>
          <p:cNvSpPr>
            <a:spLocks noGrp="1"/>
          </p:cNvSpPr>
          <p:nvPr>
            <p:ph type="sldNum" sz="quarter" idx="12"/>
          </p:nvPr>
        </p:nvSpPr>
        <p:spPr/>
        <p:txBody>
          <a:bodyPr/>
          <a:lstStyle/>
          <a:p>
            <a:fld id="{5771DB1C-B372-4CFA-B223-ECAC3FCFC319}" type="slidenum">
              <a:rPr lang="en-US" smtClean="0"/>
              <a:t>30</a:t>
            </a:fld>
            <a:endParaRPr lang="en-US"/>
          </a:p>
        </p:txBody>
      </p:sp>
    </p:spTree>
    <p:extLst>
      <p:ext uri="{BB962C8B-B14F-4D97-AF65-F5344CB8AC3E}">
        <p14:creationId xmlns:p14="http://schemas.microsoft.com/office/powerpoint/2010/main" val="29592160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DEB51-9A9F-8647-BB19-8344A97AFA12}"/>
              </a:ext>
            </a:extLst>
          </p:cNvPr>
          <p:cNvSpPr>
            <a:spLocks noGrp="1"/>
          </p:cNvSpPr>
          <p:nvPr>
            <p:ph type="title"/>
          </p:nvPr>
        </p:nvSpPr>
        <p:spPr/>
        <p:txBody>
          <a:bodyPr/>
          <a:lstStyle/>
          <a:p>
            <a:r>
              <a:rPr lang="en-VN" dirty="0"/>
              <a:t>10. Khả năng đọc của trang web</a:t>
            </a:r>
          </a:p>
        </p:txBody>
      </p:sp>
      <p:sp>
        <p:nvSpPr>
          <p:cNvPr id="3" name="Content Placeholder 2">
            <a:extLst>
              <a:ext uri="{FF2B5EF4-FFF2-40B4-BE49-F238E27FC236}">
                <a16:creationId xmlns:a16="http://schemas.microsoft.com/office/drawing/2014/main" id="{3599928D-CAA9-F547-BF74-34C5BD1BDCB4}"/>
              </a:ext>
            </a:extLst>
          </p:cNvPr>
          <p:cNvSpPr>
            <a:spLocks noGrp="1"/>
          </p:cNvSpPr>
          <p:nvPr>
            <p:ph idx="1"/>
          </p:nvPr>
        </p:nvSpPr>
        <p:spPr/>
        <p:txBody>
          <a:bodyPr>
            <a:noAutofit/>
          </a:bodyPr>
          <a:lstStyle/>
          <a:p>
            <a:pPr>
              <a:buFont typeface="Wingdings" pitchFamily="2" charset="2"/>
              <a:buChar char="Ø"/>
            </a:pPr>
            <a:r>
              <a:rPr lang="en-VN" sz="3200" dirty="0"/>
              <a:t>Báo cáo xếp hạng Searchmetric phát hiện các trang web xuất hiện trong top10 thường có điểm đọc Flesch trung bình là 76 – nội dung dễ đọc đối với học sinh từ 13-15 tuổi trở lên. Tham khảo thang điểm flesch:</a:t>
            </a:r>
          </a:p>
          <a:p>
            <a:pPr lvl="1">
              <a:buFont typeface="Arial" panose="020B0604020202020204" pitchFamily="34" charset="0"/>
              <a:buChar char="•"/>
            </a:pPr>
            <a:r>
              <a:rPr lang="en-VN" sz="2800" dirty="0"/>
              <a:t>90-100: từ 11 tuổi.</a:t>
            </a:r>
          </a:p>
          <a:p>
            <a:pPr lvl="1">
              <a:buFont typeface="Arial" panose="020B0604020202020204" pitchFamily="34" charset="0"/>
              <a:buChar char="•"/>
            </a:pPr>
            <a:r>
              <a:rPr lang="en-VN" sz="2800" dirty="0"/>
              <a:t>60-70: 13-15 tuổi.</a:t>
            </a:r>
          </a:p>
          <a:p>
            <a:pPr lvl="1">
              <a:buFont typeface="Arial" panose="020B0604020202020204" pitchFamily="34" charset="0"/>
              <a:buChar char="•"/>
            </a:pPr>
            <a:r>
              <a:rPr lang="en-VN" sz="2800" dirty="0"/>
              <a:t>0-30: tốt nghiệp đại học.</a:t>
            </a:r>
          </a:p>
          <a:p>
            <a:pPr>
              <a:buFont typeface="Wingdings" pitchFamily="2" charset="2"/>
              <a:buChar char="Ø"/>
            </a:pPr>
            <a:r>
              <a:rPr lang="en-VN" sz="3200" dirty="0"/>
              <a:t>Dùng công cụ Readability Score để kiểm tra tính dễ đọc của bài viết (tiếng anh):</a:t>
            </a:r>
          </a:p>
          <a:p>
            <a:pPr lvl="1">
              <a:buFont typeface="Arial" panose="020B0604020202020204" pitchFamily="34" charset="0"/>
              <a:buChar char="•"/>
            </a:pPr>
            <a:r>
              <a:rPr lang="en-VN" sz="3200" dirty="0"/>
              <a:t> </a:t>
            </a:r>
            <a:r>
              <a:rPr lang="en-US" sz="2800" dirty="0">
                <a:hlinkClick r:id="rId2"/>
              </a:rPr>
              <a:t>https://readable.com/features/websites/</a:t>
            </a:r>
            <a:r>
              <a:rPr lang="en-US" sz="2800" dirty="0"/>
              <a:t> </a:t>
            </a:r>
            <a:endParaRPr lang="en-VN" sz="2800" dirty="0"/>
          </a:p>
        </p:txBody>
      </p:sp>
      <p:sp>
        <p:nvSpPr>
          <p:cNvPr id="4" name="Slide Number Placeholder 3">
            <a:extLst>
              <a:ext uri="{FF2B5EF4-FFF2-40B4-BE49-F238E27FC236}">
                <a16:creationId xmlns:a16="http://schemas.microsoft.com/office/drawing/2014/main" id="{DB7A8AEE-F6D8-D448-B45D-31821189EF39}"/>
              </a:ext>
            </a:extLst>
          </p:cNvPr>
          <p:cNvSpPr>
            <a:spLocks noGrp="1"/>
          </p:cNvSpPr>
          <p:nvPr>
            <p:ph type="sldNum" sz="quarter" idx="12"/>
          </p:nvPr>
        </p:nvSpPr>
        <p:spPr/>
        <p:txBody>
          <a:bodyPr/>
          <a:lstStyle/>
          <a:p>
            <a:fld id="{5771DB1C-B372-4CFA-B223-ECAC3FCFC319}" type="slidenum">
              <a:rPr lang="en-US" smtClean="0"/>
              <a:t>31</a:t>
            </a:fld>
            <a:endParaRPr lang="en-US"/>
          </a:p>
        </p:txBody>
      </p:sp>
    </p:spTree>
    <p:extLst>
      <p:ext uri="{BB962C8B-B14F-4D97-AF65-F5344CB8AC3E}">
        <p14:creationId xmlns:p14="http://schemas.microsoft.com/office/powerpoint/2010/main" val="2240985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441A1-2E0E-2947-B826-69DF67F22544}"/>
              </a:ext>
            </a:extLst>
          </p:cNvPr>
          <p:cNvSpPr>
            <a:spLocks noGrp="1"/>
          </p:cNvSpPr>
          <p:nvPr>
            <p:ph type="title"/>
          </p:nvPr>
        </p:nvSpPr>
        <p:spPr/>
        <p:txBody>
          <a:bodyPr>
            <a:normAutofit/>
          </a:bodyPr>
          <a:lstStyle/>
          <a:p>
            <a:r>
              <a:rPr lang="en-VN" sz="4400" dirty="0"/>
              <a:t>11. Tăng tốc lưu lượng truy cập và thứ hạng</a:t>
            </a:r>
          </a:p>
        </p:txBody>
      </p:sp>
      <p:sp>
        <p:nvSpPr>
          <p:cNvPr id="3" name="Content Placeholder 2">
            <a:extLst>
              <a:ext uri="{FF2B5EF4-FFF2-40B4-BE49-F238E27FC236}">
                <a16:creationId xmlns:a16="http://schemas.microsoft.com/office/drawing/2014/main" id="{FA00F2A4-B333-5243-857C-32BF3DD1365E}"/>
              </a:ext>
            </a:extLst>
          </p:cNvPr>
          <p:cNvSpPr>
            <a:spLocks noGrp="1"/>
          </p:cNvSpPr>
          <p:nvPr>
            <p:ph idx="1"/>
          </p:nvPr>
        </p:nvSpPr>
        <p:spPr/>
        <p:txBody>
          <a:bodyPr>
            <a:normAutofit fontScale="92500" lnSpcReduction="20000"/>
          </a:bodyPr>
          <a:lstStyle/>
          <a:p>
            <a:pPr>
              <a:buFont typeface="Wingdings" pitchFamily="2" charset="2"/>
              <a:buChar char="Ø"/>
            </a:pPr>
            <a:r>
              <a:rPr lang="en-VN" dirty="0"/>
              <a:t>Thêm nhiều nội dung mới, độc đáo, liên tục vào website -&gt; lý do tại sao các blog, web tin tức luôn nhận được kết quả tốt trong các công cụ tìm kiếm.</a:t>
            </a:r>
          </a:p>
          <a:p>
            <a:pPr>
              <a:buFont typeface="Wingdings" pitchFamily="2" charset="2"/>
              <a:buChar char="Ø"/>
            </a:pPr>
            <a:r>
              <a:rPr lang="en-VN" dirty="0"/>
              <a:t>Phương pháp cải thiện lưu lượng truy cập:</a:t>
            </a:r>
          </a:p>
          <a:p>
            <a:pPr lvl="1">
              <a:buFont typeface="Arial" panose="020B0604020202020204" pitchFamily="34" charset="0"/>
              <a:buChar char="•"/>
            </a:pPr>
            <a:r>
              <a:rPr lang="en-VN" b="1" dirty="0"/>
              <a:t>Đăng nội dung mới theo lịch trình</a:t>
            </a:r>
            <a:r>
              <a:rPr lang="en-VN" dirty="0"/>
              <a:t>.</a:t>
            </a:r>
          </a:p>
          <a:p>
            <a:pPr lvl="2">
              <a:buFont typeface="Wingdings" pitchFamily="2" charset="2"/>
              <a:buChar char="§"/>
            </a:pPr>
            <a:r>
              <a:rPr lang="en-VN" dirty="0"/>
              <a:t>Tự viết.</a:t>
            </a:r>
          </a:p>
          <a:p>
            <a:pPr lvl="2">
              <a:buFont typeface="Wingdings" pitchFamily="2" charset="2"/>
              <a:buChar char="§"/>
            </a:pPr>
            <a:r>
              <a:rPr lang="en-VN" dirty="0"/>
              <a:t>Thuê người viết:</a:t>
            </a:r>
          </a:p>
          <a:p>
            <a:pPr lvl="3">
              <a:buFont typeface="Arial" panose="020B0604020202020204" pitchFamily="34" charset="0"/>
              <a:buChar char="•"/>
            </a:pPr>
            <a:r>
              <a:rPr lang="en-US" dirty="0" err="1"/>
              <a:t>Textbroker</a:t>
            </a:r>
            <a:r>
              <a:rPr lang="en-US" dirty="0"/>
              <a:t> https://</a:t>
            </a:r>
            <a:r>
              <a:rPr lang="en-US" dirty="0" err="1"/>
              <a:t>www.textbroker.co</a:t>
            </a:r>
            <a:r>
              <a:rPr lang="en-US" dirty="0"/>
              <a:t> m</a:t>
            </a:r>
          </a:p>
          <a:p>
            <a:pPr lvl="3">
              <a:buFont typeface="Arial" panose="020B0604020202020204" pitchFamily="34" charset="0"/>
              <a:buChar char="•"/>
            </a:pPr>
            <a:r>
              <a:rPr lang="en-US" dirty="0" err="1"/>
              <a:t>Problogger</a:t>
            </a:r>
            <a:r>
              <a:rPr lang="en-US" dirty="0"/>
              <a:t> Job Board https://</a:t>
            </a:r>
            <a:r>
              <a:rPr lang="en-US" dirty="0" err="1"/>
              <a:t>problogger.com</a:t>
            </a:r>
            <a:r>
              <a:rPr lang="en-US" dirty="0"/>
              <a:t>/jobs/</a:t>
            </a:r>
            <a:endParaRPr lang="en-VN" dirty="0"/>
          </a:p>
          <a:p>
            <a:pPr lvl="1">
              <a:buFont typeface="Arial" panose="020B0604020202020204" pitchFamily="34" charset="0"/>
              <a:buChar char="•"/>
            </a:pPr>
            <a:r>
              <a:rPr lang="en-VN" b="1" dirty="0"/>
              <a:t>Tận dụng các tài khoản mạng xã hội</a:t>
            </a:r>
            <a:r>
              <a:rPr lang="en-VN" dirty="0"/>
              <a:t>.</a:t>
            </a:r>
          </a:p>
          <a:p>
            <a:pPr lvl="1">
              <a:buFont typeface="Arial" panose="020B0604020202020204" pitchFamily="34" charset="0"/>
              <a:buChar char="•"/>
            </a:pPr>
            <a:r>
              <a:rPr lang="en-VN" b="1" dirty="0"/>
              <a:t>Liên kết trang web với các blog tổng hợp:</a:t>
            </a:r>
          </a:p>
          <a:p>
            <a:pPr lvl="2">
              <a:buFont typeface="Wingdings" pitchFamily="2" charset="2"/>
              <a:buChar char="§"/>
            </a:pPr>
            <a:r>
              <a:rPr lang="en-US" dirty="0"/>
              <a:t>https://</a:t>
            </a:r>
            <a:r>
              <a:rPr lang="en-US" dirty="0" err="1"/>
              <a:t>www.alltop.com</a:t>
            </a:r>
            <a:r>
              <a:rPr lang="en-US" dirty="0"/>
              <a:t>/</a:t>
            </a:r>
          </a:p>
          <a:p>
            <a:pPr lvl="2">
              <a:buFont typeface="Wingdings" pitchFamily="2" charset="2"/>
              <a:buChar char="§"/>
            </a:pPr>
            <a:r>
              <a:rPr lang="en-US" dirty="0"/>
              <a:t>https://</a:t>
            </a:r>
            <a:r>
              <a:rPr lang="en-US" dirty="0" err="1"/>
              <a:t>www.blogarama.com</a:t>
            </a:r>
            <a:r>
              <a:rPr lang="en-US" dirty="0"/>
              <a:t>/</a:t>
            </a:r>
          </a:p>
          <a:p>
            <a:pPr lvl="2">
              <a:buFont typeface="Wingdings" pitchFamily="2" charset="2"/>
              <a:buChar char="§"/>
            </a:pPr>
            <a:r>
              <a:rPr lang="en-US" dirty="0"/>
              <a:t>https://</a:t>
            </a:r>
            <a:r>
              <a:rPr lang="en-US" dirty="0" err="1"/>
              <a:t>blogs.botw.org</a:t>
            </a:r>
            <a:r>
              <a:rPr lang="en-US" dirty="0"/>
              <a:t>/</a:t>
            </a:r>
          </a:p>
          <a:p>
            <a:pPr lvl="2">
              <a:buFont typeface="Wingdings" pitchFamily="2" charset="2"/>
              <a:buChar char="§"/>
            </a:pPr>
            <a:r>
              <a:rPr lang="en-US" dirty="0"/>
              <a:t>https://</a:t>
            </a:r>
            <a:r>
              <a:rPr lang="en-US" dirty="0" err="1"/>
              <a:t>www.eatonweb.com</a:t>
            </a:r>
            <a:r>
              <a:rPr lang="en-US" dirty="0"/>
              <a:t>/</a:t>
            </a:r>
          </a:p>
          <a:p>
            <a:pPr lvl="2">
              <a:buFont typeface="Arial" panose="020B0604020202020204" pitchFamily="34" charset="0"/>
              <a:buChar char="•"/>
            </a:pPr>
            <a:endParaRPr lang="en-US" dirty="0"/>
          </a:p>
          <a:p>
            <a:pPr lvl="2">
              <a:buFont typeface="Arial" panose="020B0604020202020204" pitchFamily="34" charset="0"/>
              <a:buChar char="•"/>
            </a:pPr>
            <a:endParaRPr lang="en-VN" dirty="0"/>
          </a:p>
        </p:txBody>
      </p:sp>
      <p:sp>
        <p:nvSpPr>
          <p:cNvPr id="4" name="Slide Number Placeholder 3">
            <a:extLst>
              <a:ext uri="{FF2B5EF4-FFF2-40B4-BE49-F238E27FC236}">
                <a16:creationId xmlns:a16="http://schemas.microsoft.com/office/drawing/2014/main" id="{A1E2B972-A281-464C-A1A1-C9237C2A1A69}"/>
              </a:ext>
            </a:extLst>
          </p:cNvPr>
          <p:cNvSpPr>
            <a:spLocks noGrp="1"/>
          </p:cNvSpPr>
          <p:nvPr>
            <p:ph type="sldNum" sz="quarter" idx="12"/>
          </p:nvPr>
        </p:nvSpPr>
        <p:spPr/>
        <p:txBody>
          <a:bodyPr/>
          <a:lstStyle/>
          <a:p>
            <a:fld id="{5771DB1C-B372-4CFA-B223-ECAC3FCFC319}" type="slidenum">
              <a:rPr lang="en-US" smtClean="0"/>
              <a:t>32</a:t>
            </a:fld>
            <a:endParaRPr lang="en-US"/>
          </a:p>
        </p:txBody>
      </p:sp>
      <p:pic>
        <p:nvPicPr>
          <p:cNvPr id="3074" name="Picture 2" descr="Hướng dẫn viết bài chuẩn SEO chi tiết từ A-Z mới nhất 2021">
            <a:extLst>
              <a:ext uri="{FF2B5EF4-FFF2-40B4-BE49-F238E27FC236}">
                <a16:creationId xmlns:a16="http://schemas.microsoft.com/office/drawing/2014/main" id="{05A393CA-1DB4-A24E-81F6-4DCD84494B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093" y="1971929"/>
            <a:ext cx="5238907" cy="2914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4066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BDCCB-1B43-DC48-B227-38BF66B40992}"/>
              </a:ext>
            </a:extLst>
          </p:cNvPr>
          <p:cNvSpPr>
            <a:spLocks noGrp="1"/>
          </p:cNvSpPr>
          <p:nvPr>
            <p:ph type="title"/>
          </p:nvPr>
        </p:nvSpPr>
        <p:spPr/>
        <p:txBody>
          <a:bodyPr/>
          <a:lstStyle/>
          <a:p>
            <a:r>
              <a:rPr lang="en-VN" dirty="0"/>
              <a:t>12. Tối ưu hoá hành vi người dùng</a:t>
            </a:r>
          </a:p>
        </p:txBody>
      </p:sp>
      <p:sp>
        <p:nvSpPr>
          <p:cNvPr id="3" name="Content Placeholder 2">
            <a:extLst>
              <a:ext uri="{FF2B5EF4-FFF2-40B4-BE49-F238E27FC236}">
                <a16:creationId xmlns:a16="http://schemas.microsoft.com/office/drawing/2014/main" id="{C5D23EE0-918A-5B40-8C0C-066071CF82B5}"/>
              </a:ext>
            </a:extLst>
          </p:cNvPr>
          <p:cNvSpPr>
            <a:spLocks noGrp="1"/>
          </p:cNvSpPr>
          <p:nvPr>
            <p:ph idx="1"/>
          </p:nvPr>
        </p:nvSpPr>
        <p:spPr/>
        <p:txBody>
          <a:bodyPr>
            <a:normAutofit/>
          </a:bodyPr>
          <a:lstStyle/>
          <a:p>
            <a:pPr>
              <a:buFont typeface="Wingdings" pitchFamily="2" charset="2"/>
              <a:buChar char="Ø"/>
            </a:pPr>
            <a:r>
              <a:rPr lang="en-VN" sz="3600" dirty="0"/>
              <a:t>Sử dụng công nghệ máy học để tăng thêm lợi thế cho website.</a:t>
            </a:r>
          </a:p>
          <a:p>
            <a:pPr>
              <a:buFont typeface="Wingdings" pitchFamily="2" charset="2"/>
              <a:buChar char="Ø"/>
            </a:pPr>
            <a:r>
              <a:rPr lang="en-VN" sz="3600" dirty="0"/>
              <a:t>Thuật toán Google RankBrain quan sát các tín hiệu hành vi người dùng như: tỷ lệ thoát, thời gian hoạt động trên trang, tỷ lệ nhấp…tính toán lại kết quả tìm kiếm trong thời gian thực.</a:t>
            </a:r>
          </a:p>
          <a:p>
            <a:pPr>
              <a:buFont typeface="Wingdings" pitchFamily="2" charset="2"/>
              <a:buChar char="Ø"/>
            </a:pPr>
            <a:r>
              <a:rPr lang="en-VN" sz="3600" dirty="0"/>
              <a:t>Cải thiện các yếu tố hành vi người dùng trên trang web trở thành bắt buộc phải có nếu muốn website được xếp hạng trong top 10.</a:t>
            </a:r>
          </a:p>
        </p:txBody>
      </p:sp>
      <p:sp>
        <p:nvSpPr>
          <p:cNvPr id="4" name="Slide Number Placeholder 3">
            <a:extLst>
              <a:ext uri="{FF2B5EF4-FFF2-40B4-BE49-F238E27FC236}">
                <a16:creationId xmlns:a16="http://schemas.microsoft.com/office/drawing/2014/main" id="{36F97D25-4BBE-8640-8EB7-61E4728E0E6D}"/>
              </a:ext>
            </a:extLst>
          </p:cNvPr>
          <p:cNvSpPr>
            <a:spLocks noGrp="1"/>
          </p:cNvSpPr>
          <p:nvPr>
            <p:ph type="sldNum" sz="quarter" idx="12"/>
          </p:nvPr>
        </p:nvSpPr>
        <p:spPr/>
        <p:txBody>
          <a:bodyPr/>
          <a:lstStyle/>
          <a:p>
            <a:fld id="{5771DB1C-B372-4CFA-B223-ECAC3FCFC319}" type="slidenum">
              <a:rPr lang="en-US" smtClean="0"/>
              <a:t>33</a:t>
            </a:fld>
            <a:endParaRPr lang="en-US"/>
          </a:p>
        </p:txBody>
      </p:sp>
    </p:spTree>
    <p:extLst>
      <p:ext uri="{BB962C8B-B14F-4D97-AF65-F5344CB8AC3E}">
        <p14:creationId xmlns:p14="http://schemas.microsoft.com/office/powerpoint/2010/main" val="363522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D8F72-97D9-F34C-9B93-832B12A23B7C}"/>
              </a:ext>
            </a:extLst>
          </p:cNvPr>
          <p:cNvSpPr>
            <a:spLocks noGrp="1"/>
          </p:cNvSpPr>
          <p:nvPr>
            <p:ph type="title"/>
          </p:nvPr>
        </p:nvSpPr>
        <p:spPr/>
        <p:txBody>
          <a:bodyPr>
            <a:normAutofit fontScale="90000"/>
          </a:bodyPr>
          <a:lstStyle/>
          <a:p>
            <a:r>
              <a:rPr lang="en-VN" dirty="0"/>
              <a:t>12.1 Tỷ lệ nhấp chuột qua - CTR</a:t>
            </a:r>
            <a:br>
              <a:rPr lang="en-VN" dirty="0"/>
            </a:br>
            <a:endParaRPr lang="en-VN" dirty="0"/>
          </a:p>
        </p:txBody>
      </p:sp>
      <p:sp>
        <p:nvSpPr>
          <p:cNvPr id="3" name="Content Placeholder 2">
            <a:extLst>
              <a:ext uri="{FF2B5EF4-FFF2-40B4-BE49-F238E27FC236}">
                <a16:creationId xmlns:a16="http://schemas.microsoft.com/office/drawing/2014/main" id="{89FC9EF2-196D-E949-8607-96A2A83DC92C}"/>
              </a:ext>
            </a:extLst>
          </p:cNvPr>
          <p:cNvSpPr>
            <a:spLocks noGrp="1"/>
          </p:cNvSpPr>
          <p:nvPr>
            <p:ph idx="1"/>
          </p:nvPr>
        </p:nvSpPr>
        <p:spPr/>
        <p:txBody>
          <a:bodyPr>
            <a:normAutofit fontScale="92500" lnSpcReduction="10000"/>
          </a:bodyPr>
          <a:lstStyle/>
          <a:p>
            <a:pPr marL="0" indent="0">
              <a:buNone/>
            </a:pPr>
            <a:r>
              <a:rPr lang="en-VN" dirty="0"/>
              <a:t>Click-through-rate (CTR) là tỷ lệ người xem danh sách tìm kiếm của bạn và nhấp vào danh sách đó. 7 kỹ thuật sau đây giúp tăng tỷ lệ này:</a:t>
            </a:r>
          </a:p>
          <a:p>
            <a:pPr marL="514350" indent="-514350">
              <a:buFont typeface="+mj-lt"/>
              <a:buAutoNum type="arabicPeriod"/>
            </a:pPr>
            <a:r>
              <a:rPr lang="en-VN" dirty="0"/>
              <a:t>Mỗi trang trên site đều phải có thông tin của thẻ &lt;title&gt; và thuộc tính description của thẻ &lt;meta&gt;.</a:t>
            </a:r>
          </a:p>
          <a:p>
            <a:pPr marL="514350" indent="-514350">
              <a:buFont typeface="+mj-lt"/>
              <a:buAutoNum type="arabicPeriod"/>
            </a:pPr>
            <a:r>
              <a:rPr lang="en-VN" dirty="0"/>
              <a:t>Nội dung của thẻ meta được mô tả cụ thể, nói rõ lý do tại sao người dùng nên nhấp vào nó.</a:t>
            </a:r>
          </a:p>
          <a:p>
            <a:pPr marL="514350" indent="-514350">
              <a:buFont typeface="+mj-lt"/>
              <a:buAutoNum type="arabicPeriod"/>
            </a:pPr>
            <a:r>
              <a:rPr lang="en-VN" dirty="0"/>
              <a:t>Sử dụng các số và ký tự đặc biệt để nổi bật hơn.</a:t>
            </a:r>
          </a:p>
          <a:p>
            <a:pPr marL="514350" indent="-514350">
              <a:buFont typeface="+mj-lt"/>
              <a:buAutoNum type="arabicPeriod"/>
            </a:pPr>
            <a:r>
              <a:rPr lang="en-VN" dirty="0"/>
              <a:t>Sử dụng từ khoá trong URL.</a:t>
            </a:r>
          </a:p>
          <a:p>
            <a:pPr marL="514350" indent="-514350">
              <a:buFont typeface="+mj-lt"/>
              <a:buAutoNum type="arabicPeriod"/>
            </a:pPr>
            <a:r>
              <a:rPr lang="en-VN" dirty="0"/>
              <a:t>Sử dụng URL ngắn.</a:t>
            </a:r>
          </a:p>
          <a:p>
            <a:pPr marL="514350" indent="-514350">
              <a:buFont typeface="+mj-lt"/>
              <a:buAutoNum type="arabicPeriod"/>
            </a:pPr>
            <a:r>
              <a:rPr lang="en-VN" dirty="0"/>
              <a:t>Điều chỉnh mục tiêu hợp lý cho </a:t>
            </a:r>
            <a:r>
              <a:rPr lang="en-VN" b="1" dirty="0"/>
              <a:t>rich snippet</a:t>
            </a:r>
            <a:r>
              <a:rPr lang="en-VN" dirty="0"/>
              <a:t> và </a:t>
            </a:r>
            <a:r>
              <a:rPr lang="en-VN" b="1" dirty="0"/>
              <a:t>featured snippet</a:t>
            </a:r>
            <a:r>
              <a:rPr lang="en-VN" dirty="0"/>
              <a:t>.</a:t>
            </a:r>
          </a:p>
          <a:p>
            <a:pPr marL="514350" indent="-514350">
              <a:buFont typeface="+mj-lt"/>
              <a:buAutoNum type="arabicPeriod"/>
            </a:pPr>
            <a:r>
              <a:rPr lang="en-VN" dirty="0"/>
              <a:t>Cải thiện các trang có hiệu suất thấp: xem trong GSC phần báo cáo các CTR thấp.</a:t>
            </a:r>
          </a:p>
          <a:p>
            <a:pPr marL="514350" indent="-514350">
              <a:buFont typeface="+mj-lt"/>
              <a:buAutoNum type="arabicPeriod"/>
            </a:pPr>
            <a:endParaRPr lang="en-VN" dirty="0"/>
          </a:p>
        </p:txBody>
      </p:sp>
      <p:sp>
        <p:nvSpPr>
          <p:cNvPr id="4" name="Slide Number Placeholder 3">
            <a:extLst>
              <a:ext uri="{FF2B5EF4-FFF2-40B4-BE49-F238E27FC236}">
                <a16:creationId xmlns:a16="http://schemas.microsoft.com/office/drawing/2014/main" id="{77CFCD62-1B23-5B4E-BC6C-E8C6B0709022}"/>
              </a:ext>
            </a:extLst>
          </p:cNvPr>
          <p:cNvSpPr>
            <a:spLocks noGrp="1"/>
          </p:cNvSpPr>
          <p:nvPr>
            <p:ph type="sldNum" sz="quarter" idx="12"/>
          </p:nvPr>
        </p:nvSpPr>
        <p:spPr/>
        <p:txBody>
          <a:bodyPr/>
          <a:lstStyle/>
          <a:p>
            <a:fld id="{5771DB1C-B372-4CFA-B223-ECAC3FCFC319}" type="slidenum">
              <a:rPr lang="en-US" smtClean="0"/>
              <a:t>34</a:t>
            </a:fld>
            <a:endParaRPr lang="en-US"/>
          </a:p>
        </p:txBody>
      </p:sp>
    </p:spTree>
    <p:extLst>
      <p:ext uri="{BB962C8B-B14F-4D97-AF65-F5344CB8AC3E}">
        <p14:creationId xmlns:p14="http://schemas.microsoft.com/office/powerpoint/2010/main" val="16998766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65284-B21B-2D4F-8483-3F3D077085FB}"/>
              </a:ext>
            </a:extLst>
          </p:cNvPr>
          <p:cNvSpPr>
            <a:spLocks noGrp="1"/>
          </p:cNvSpPr>
          <p:nvPr>
            <p:ph type="title"/>
          </p:nvPr>
        </p:nvSpPr>
        <p:spPr/>
        <p:txBody>
          <a:bodyPr/>
          <a:lstStyle/>
          <a:p>
            <a:r>
              <a:rPr lang="en-VN" dirty="0"/>
              <a:t>12.2 Tăng thời gian trên web</a:t>
            </a:r>
          </a:p>
        </p:txBody>
      </p:sp>
      <p:sp>
        <p:nvSpPr>
          <p:cNvPr id="3" name="Content Placeholder 2">
            <a:extLst>
              <a:ext uri="{FF2B5EF4-FFF2-40B4-BE49-F238E27FC236}">
                <a16:creationId xmlns:a16="http://schemas.microsoft.com/office/drawing/2014/main" id="{C2D4F2CE-6B7C-7F4D-A684-58F90A86574B}"/>
              </a:ext>
            </a:extLst>
          </p:cNvPr>
          <p:cNvSpPr>
            <a:spLocks noGrp="1"/>
          </p:cNvSpPr>
          <p:nvPr>
            <p:ph idx="1"/>
          </p:nvPr>
        </p:nvSpPr>
        <p:spPr/>
        <p:txBody>
          <a:bodyPr/>
          <a:lstStyle/>
          <a:p>
            <a:r>
              <a:rPr lang="en-VN" dirty="0"/>
              <a:t>Các kỹ thuật sau giúp tăng thời gian hoạt động của người dùng trên web:</a:t>
            </a:r>
          </a:p>
          <a:p>
            <a:pPr marL="514350" indent="-514350">
              <a:buFont typeface="+mj-lt"/>
              <a:buAutoNum type="arabicPeriod"/>
            </a:pPr>
            <a:r>
              <a:rPr lang="en-VN" dirty="0"/>
              <a:t>Tăng liên kết nội bộ trong nội dung web. 2-3 liên kết nội bộ trong 1 bài đăng là đủ mà không gây khó chịu.</a:t>
            </a:r>
          </a:p>
          <a:p>
            <a:pPr marL="514350" indent="-514350">
              <a:buFont typeface="+mj-lt"/>
              <a:buAutoNum type="arabicPeriod"/>
            </a:pPr>
            <a:r>
              <a:rPr lang="en-VN" dirty="0"/>
              <a:t>Điều chỉnh nội dung dễ đọc. Quan tâm đến kích thước phông chữ, tốt nhất là 16-18px. Sử dụng từ ngắn gọn và đơn giản. Chia nhỏ nội dung thành các tiêu đề phụ, được đánh số.</a:t>
            </a:r>
          </a:p>
          <a:p>
            <a:pPr marL="514350" indent="-514350">
              <a:buFont typeface="+mj-lt"/>
              <a:buAutoNum type="arabicPeriod"/>
            </a:pPr>
            <a:r>
              <a:rPr lang="en-VN" dirty="0"/>
              <a:t>Độ dài bài viết cũng phải được xem xét.</a:t>
            </a:r>
          </a:p>
          <a:p>
            <a:pPr marL="514350" indent="-514350">
              <a:buFont typeface="+mj-lt"/>
              <a:buAutoNum type="arabicPeriod"/>
            </a:pPr>
            <a:r>
              <a:rPr lang="en-VN" dirty="0"/>
              <a:t>Sử dụng video. Theo nghiên cứu của Cisco, video chiếm 80% tổng lưu lượng truy cập Internet vào năm 2021.</a:t>
            </a:r>
          </a:p>
          <a:p>
            <a:pPr marL="514350" indent="-514350">
              <a:buFont typeface="+mj-lt"/>
              <a:buAutoNum type="arabicPeriod"/>
            </a:pPr>
            <a:r>
              <a:rPr lang="en-VN" dirty="0"/>
              <a:t>Sử dụng phương tiện tương tác: chatbox.</a:t>
            </a:r>
          </a:p>
        </p:txBody>
      </p:sp>
      <p:sp>
        <p:nvSpPr>
          <p:cNvPr id="4" name="Slide Number Placeholder 3">
            <a:extLst>
              <a:ext uri="{FF2B5EF4-FFF2-40B4-BE49-F238E27FC236}">
                <a16:creationId xmlns:a16="http://schemas.microsoft.com/office/drawing/2014/main" id="{7E131D06-8773-304C-A234-AF6715D782DB}"/>
              </a:ext>
            </a:extLst>
          </p:cNvPr>
          <p:cNvSpPr>
            <a:spLocks noGrp="1"/>
          </p:cNvSpPr>
          <p:nvPr>
            <p:ph type="sldNum" sz="quarter" idx="12"/>
          </p:nvPr>
        </p:nvSpPr>
        <p:spPr/>
        <p:txBody>
          <a:bodyPr/>
          <a:lstStyle/>
          <a:p>
            <a:fld id="{5771DB1C-B372-4CFA-B223-ECAC3FCFC319}" type="slidenum">
              <a:rPr lang="en-US" smtClean="0"/>
              <a:t>35</a:t>
            </a:fld>
            <a:endParaRPr lang="en-US"/>
          </a:p>
        </p:txBody>
      </p:sp>
    </p:spTree>
    <p:extLst>
      <p:ext uri="{BB962C8B-B14F-4D97-AF65-F5344CB8AC3E}">
        <p14:creationId xmlns:p14="http://schemas.microsoft.com/office/powerpoint/2010/main" val="12219408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19756-965C-7046-BBB5-860318CE2857}"/>
              </a:ext>
            </a:extLst>
          </p:cNvPr>
          <p:cNvSpPr>
            <a:spLocks noGrp="1"/>
          </p:cNvSpPr>
          <p:nvPr>
            <p:ph type="title"/>
          </p:nvPr>
        </p:nvSpPr>
        <p:spPr/>
        <p:txBody>
          <a:bodyPr/>
          <a:lstStyle/>
          <a:p>
            <a:r>
              <a:rPr lang="en-VN" dirty="0"/>
              <a:t>Bài tập</a:t>
            </a:r>
          </a:p>
        </p:txBody>
      </p:sp>
      <p:sp>
        <p:nvSpPr>
          <p:cNvPr id="3" name="Content Placeholder 2">
            <a:extLst>
              <a:ext uri="{FF2B5EF4-FFF2-40B4-BE49-F238E27FC236}">
                <a16:creationId xmlns:a16="http://schemas.microsoft.com/office/drawing/2014/main" id="{8E38A8FD-D334-B04F-AC75-FEAB9C6D19A9}"/>
              </a:ext>
            </a:extLst>
          </p:cNvPr>
          <p:cNvSpPr>
            <a:spLocks noGrp="1"/>
          </p:cNvSpPr>
          <p:nvPr>
            <p:ph idx="1"/>
          </p:nvPr>
        </p:nvSpPr>
        <p:spPr/>
        <p:txBody>
          <a:bodyPr>
            <a:normAutofit fontScale="92500"/>
          </a:bodyPr>
          <a:lstStyle/>
          <a:p>
            <a:pPr marL="514350" indent="-514350">
              <a:buFont typeface="+mj-lt"/>
              <a:buAutoNum type="arabicPeriod"/>
            </a:pPr>
            <a:r>
              <a:rPr lang="en-VN" dirty="0"/>
              <a:t>Điều chỉnh lại cấu trúc trang web với liên kết nội bộ phù hợp, đồng thời xem xét lại URL của trang web (nếu có).</a:t>
            </a:r>
          </a:p>
          <a:p>
            <a:pPr marL="514350" indent="-514350">
              <a:buFont typeface="+mj-lt"/>
              <a:buAutoNum type="arabicPeriod"/>
            </a:pPr>
            <a:r>
              <a:rPr lang="en-VN" dirty="0"/>
              <a:t>Điều chỉnh lại nội dung các thẻ meta trong phần &lt;head&gt; của website để phù hợp với SEO.</a:t>
            </a:r>
          </a:p>
          <a:p>
            <a:pPr marL="514350" indent="-514350">
              <a:buFont typeface="+mj-lt"/>
              <a:buAutoNum type="arabicPeriod"/>
            </a:pPr>
            <a:r>
              <a:rPr lang="en-VN" dirty="0"/>
              <a:t>Kiểm tra và tối ưu tốc độ tải trang.</a:t>
            </a:r>
          </a:p>
          <a:p>
            <a:pPr marL="514350" indent="-514350">
              <a:buFont typeface="+mj-lt"/>
              <a:buAutoNum type="arabicPeriod"/>
            </a:pPr>
            <a:r>
              <a:rPr lang="en-VN" dirty="0"/>
              <a:t>Bổ sung các tệp sitemaps.xml và robots.txt vào tài nguyên web.</a:t>
            </a:r>
          </a:p>
          <a:p>
            <a:pPr marL="514350" indent="-514350">
              <a:buFont typeface="+mj-lt"/>
              <a:buAutoNum type="arabicPeriod"/>
            </a:pPr>
            <a:r>
              <a:rPr lang="en-VN" dirty="0"/>
              <a:t>Xử lý nội dung trùng lắp (nếu có) với canonical tag.</a:t>
            </a:r>
          </a:p>
          <a:p>
            <a:pPr marL="514350" indent="-514350">
              <a:buFont typeface="+mj-lt"/>
              <a:buAutoNum type="arabicPeriod"/>
            </a:pPr>
            <a:r>
              <a:rPr lang="en-VN" dirty="0"/>
              <a:t>Điều chỉnh tính khả dụng của website trên nhiều nền tảng: web responsive.</a:t>
            </a:r>
          </a:p>
          <a:p>
            <a:pPr marL="514350" indent="-514350">
              <a:buFont typeface="+mj-lt"/>
              <a:buAutoNum type="arabicPeriod"/>
            </a:pPr>
            <a:r>
              <a:rPr lang="en-VN" dirty="0"/>
              <a:t>Điều chỉnh nội dung bài viết trên web cho dễ đọc, tối ưu hoá nội dung để phù hợp với hành vi người dùng. Ví dụ: bổ sung video, điều chỉnh kích thước phông chữ.</a:t>
            </a:r>
          </a:p>
        </p:txBody>
      </p:sp>
      <p:sp>
        <p:nvSpPr>
          <p:cNvPr id="4" name="Slide Number Placeholder 3">
            <a:extLst>
              <a:ext uri="{FF2B5EF4-FFF2-40B4-BE49-F238E27FC236}">
                <a16:creationId xmlns:a16="http://schemas.microsoft.com/office/drawing/2014/main" id="{A8B24FDB-66EE-804F-91DF-3E513D8C060C}"/>
              </a:ext>
            </a:extLst>
          </p:cNvPr>
          <p:cNvSpPr>
            <a:spLocks noGrp="1"/>
          </p:cNvSpPr>
          <p:nvPr>
            <p:ph type="sldNum" sz="quarter" idx="12"/>
          </p:nvPr>
        </p:nvSpPr>
        <p:spPr/>
        <p:txBody>
          <a:bodyPr/>
          <a:lstStyle/>
          <a:p>
            <a:fld id="{5771DB1C-B372-4CFA-B223-ECAC3FCFC319}" type="slidenum">
              <a:rPr lang="en-US" smtClean="0"/>
              <a:t>36</a:t>
            </a:fld>
            <a:endParaRPr lang="en-US"/>
          </a:p>
        </p:txBody>
      </p:sp>
    </p:spTree>
    <p:extLst>
      <p:ext uri="{BB962C8B-B14F-4D97-AF65-F5344CB8AC3E}">
        <p14:creationId xmlns:p14="http://schemas.microsoft.com/office/powerpoint/2010/main" val="33106514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19756-965C-7046-BBB5-860318CE2857}"/>
              </a:ext>
            </a:extLst>
          </p:cNvPr>
          <p:cNvSpPr>
            <a:spLocks noGrp="1"/>
          </p:cNvSpPr>
          <p:nvPr>
            <p:ph type="title"/>
          </p:nvPr>
        </p:nvSpPr>
        <p:spPr/>
        <p:txBody>
          <a:bodyPr/>
          <a:lstStyle/>
          <a:p>
            <a:r>
              <a:rPr lang="en-VN" dirty="0"/>
              <a:t>Bài tập</a:t>
            </a:r>
          </a:p>
        </p:txBody>
      </p:sp>
      <p:sp>
        <p:nvSpPr>
          <p:cNvPr id="3" name="Content Placeholder 2">
            <a:extLst>
              <a:ext uri="{FF2B5EF4-FFF2-40B4-BE49-F238E27FC236}">
                <a16:creationId xmlns:a16="http://schemas.microsoft.com/office/drawing/2014/main" id="{8E38A8FD-D334-B04F-AC75-FEAB9C6D19A9}"/>
              </a:ext>
            </a:extLst>
          </p:cNvPr>
          <p:cNvSpPr>
            <a:spLocks noGrp="1"/>
          </p:cNvSpPr>
          <p:nvPr>
            <p:ph idx="1"/>
          </p:nvPr>
        </p:nvSpPr>
        <p:spPr/>
        <p:txBody>
          <a:bodyPr>
            <a:normAutofit/>
          </a:bodyPr>
          <a:lstStyle/>
          <a:p>
            <a:pPr marL="514350" indent="-514350">
              <a:buFont typeface="+mj-lt"/>
              <a:buAutoNum type="arabicPeriod" startAt="8"/>
            </a:pPr>
            <a:r>
              <a:rPr lang="en-VN" dirty="0"/>
              <a:t>Kiểm tra và cải thiện tính thân thiện của website với thiết bị di động </a:t>
            </a:r>
            <a:r>
              <a:rPr lang="en-US" dirty="0"/>
              <a:t>Mobile friendly Test – Google </a:t>
            </a:r>
            <a:r>
              <a:rPr lang="en-US" dirty="0">
                <a:hlinkClick r:id="rId2"/>
              </a:rPr>
              <a:t>https://search.google.com/test/mobile-friendly</a:t>
            </a:r>
            <a:endParaRPr lang="en-US" dirty="0"/>
          </a:p>
          <a:p>
            <a:pPr marL="514350" indent="-514350">
              <a:buFont typeface="+mj-lt"/>
              <a:buAutoNum type="arabicPeriod" startAt="8"/>
            </a:pPr>
            <a:r>
              <a:rPr lang="en-VN" dirty="0"/>
              <a:t>Kiểm tra mã nguồn của trang web và đảm bảo mã nguồn sạch đẹp: </a:t>
            </a:r>
            <a:r>
              <a:rPr lang="en-US" dirty="0"/>
              <a:t>Web standards validator: </a:t>
            </a:r>
            <a:r>
              <a:rPr lang="en-US" dirty="0">
                <a:hlinkClick r:id="rId3"/>
              </a:rPr>
              <a:t>https://validator.w3.org/</a:t>
            </a:r>
            <a:endParaRPr lang="en-US" dirty="0"/>
          </a:p>
          <a:p>
            <a:pPr marL="514350" indent="-514350">
              <a:buFont typeface="+mj-lt"/>
              <a:buAutoNum type="arabicPeriod" startAt="8"/>
            </a:pPr>
            <a:r>
              <a:rPr lang="en-VN" dirty="0"/>
              <a:t>Xử lý lỗi 404, các liên kết bị hỏng trên website (nếu có).</a:t>
            </a:r>
          </a:p>
          <a:p>
            <a:pPr marL="514350" indent="-514350">
              <a:buFont typeface="+mj-lt"/>
              <a:buAutoNum type="arabicPeriod" startAt="8"/>
            </a:pPr>
            <a:r>
              <a:rPr lang="en-VN" dirty="0"/>
              <a:t>Đảm bảo các nguyên tắc chất lượng tìm kiếm trên website (xem slide 29)</a:t>
            </a:r>
          </a:p>
          <a:p>
            <a:pPr marL="514350" indent="-514350">
              <a:buFont typeface="+mj-lt"/>
              <a:buAutoNum type="arabicPeriod" startAt="8"/>
            </a:pPr>
            <a:r>
              <a:rPr lang="en-VN" dirty="0"/>
              <a:t>Kiểm tra tính dễ đọc của bài viết (nếu có).</a:t>
            </a:r>
          </a:p>
          <a:p>
            <a:pPr marL="514350" indent="-514350">
              <a:buFont typeface="+mj-lt"/>
              <a:buAutoNum type="arabicPeriod" startAt="8"/>
            </a:pPr>
            <a:r>
              <a:rPr lang="en-VN" dirty="0"/>
              <a:t>Điều chỉnh rich snippet và featured spippet cho các tìm kiếm một cách hợp lý.</a:t>
            </a:r>
          </a:p>
        </p:txBody>
      </p:sp>
      <p:sp>
        <p:nvSpPr>
          <p:cNvPr id="4" name="Slide Number Placeholder 3">
            <a:extLst>
              <a:ext uri="{FF2B5EF4-FFF2-40B4-BE49-F238E27FC236}">
                <a16:creationId xmlns:a16="http://schemas.microsoft.com/office/drawing/2014/main" id="{A8B24FDB-66EE-804F-91DF-3E513D8C060C}"/>
              </a:ext>
            </a:extLst>
          </p:cNvPr>
          <p:cNvSpPr>
            <a:spLocks noGrp="1"/>
          </p:cNvSpPr>
          <p:nvPr>
            <p:ph type="sldNum" sz="quarter" idx="12"/>
          </p:nvPr>
        </p:nvSpPr>
        <p:spPr/>
        <p:txBody>
          <a:bodyPr/>
          <a:lstStyle/>
          <a:p>
            <a:fld id="{5771DB1C-B372-4CFA-B223-ECAC3FCFC319}" type="slidenum">
              <a:rPr lang="en-US" smtClean="0"/>
              <a:t>37</a:t>
            </a:fld>
            <a:endParaRPr lang="en-US"/>
          </a:p>
        </p:txBody>
      </p:sp>
    </p:spTree>
    <p:extLst>
      <p:ext uri="{BB962C8B-B14F-4D97-AF65-F5344CB8AC3E}">
        <p14:creationId xmlns:p14="http://schemas.microsoft.com/office/powerpoint/2010/main" val="1756186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7B7DC-3A7E-4DC8-A134-8C5F4C065D78}"/>
              </a:ext>
            </a:extLst>
          </p:cNvPr>
          <p:cNvSpPr>
            <a:spLocks noGrp="1"/>
          </p:cNvSpPr>
          <p:nvPr>
            <p:ph type="title"/>
          </p:nvPr>
        </p:nvSpPr>
        <p:spPr/>
        <p:txBody>
          <a:bodyPr>
            <a:normAutofit/>
          </a:bodyPr>
          <a:lstStyle/>
          <a:p>
            <a:r>
              <a:rPr lang="en-US" dirty="0" err="1"/>
              <a:t>Tổng</a:t>
            </a:r>
            <a:r>
              <a:rPr lang="en-US" dirty="0"/>
              <a:t> </a:t>
            </a:r>
            <a:r>
              <a:rPr lang="en-US" dirty="0" err="1"/>
              <a:t>kết</a:t>
            </a:r>
            <a:endParaRPr lang="en-US" dirty="0"/>
          </a:p>
        </p:txBody>
      </p:sp>
      <p:sp>
        <p:nvSpPr>
          <p:cNvPr id="4" name="Slide Number Placeholder 3">
            <a:extLst>
              <a:ext uri="{FF2B5EF4-FFF2-40B4-BE49-F238E27FC236}">
                <a16:creationId xmlns:a16="http://schemas.microsoft.com/office/drawing/2014/main" id="{76CB3E65-2DA4-4A22-8947-FA00FF857D9B}"/>
              </a:ext>
            </a:extLst>
          </p:cNvPr>
          <p:cNvSpPr>
            <a:spLocks noGrp="1"/>
          </p:cNvSpPr>
          <p:nvPr>
            <p:ph type="sldNum" sz="quarter" idx="12"/>
          </p:nvPr>
        </p:nvSpPr>
        <p:spPr/>
        <p:txBody>
          <a:bodyPr/>
          <a:lstStyle/>
          <a:p>
            <a:fld id="{5771DB1C-B372-4CFA-B223-ECAC3FCFC319}" type="slidenum">
              <a:rPr lang="en-US" smtClean="0"/>
              <a:t>38</a:t>
            </a:fld>
            <a:endParaRPr lang="en-US"/>
          </a:p>
        </p:txBody>
      </p:sp>
      <p:pic>
        <p:nvPicPr>
          <p:cNvPr id="9218" name="Picture 2" descr="10+ SEO Ideas That Can Help You Rank No.1 In 2021 – Adlibweb">
            <a:extLst>
              <a:ext uri="{FF2B5EF4-FFF2-40B4-BE49-F238E27FC236}">
                <a16:creationId xmlns:a16="http://schemas.microsoft.com/office/drawing/2014/main" id="{58081849-A026-7846-8457-411CB631767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9072" y="1276350"/>
            <a:ext cx="8681155" cy="4883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3146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1097280" y="1985962"/>
            <a:ext cx="10058400" cy="2339149"/>
          </a:xfrm>
          <a:prstGeom prst="rect">
            <a:avLst/>
          </a:prstGeom>
        </p:spPr>
        <p:txBody>
          <a:bodyPr anchor="ctr"/>
          <a:lstStyle>
            <a:lvl1pPr algn="just" defTabSz="914400" rtl="0" eaLnBrk="1" latinLnBrk="0" hangingPunct="1">
              <a:lnSpc>
                <a:spcPct val="85000"/>
              </a:lnSpc>
              <a:spcBef>
                <a:spcPct val="0"/>
              </a:spcBef>
              <a:buNone/>
              <a:defRPr sz="55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8000">
                <a:solidFill>
                  <a:schemeClr val="accent1"/>
                </a:solidFill>
              </a:rPr>
              <a:t>Question &amp; Answer</a:t>
            </a:r>
          </a:p>
        </p:txBody>
      </p:sp>
      <p:cxnSp>
        <p:nvCxnSpPr>
          <p:cNvPr id="10" name="Straight Connector 9"/>
          <p:cNvCxnSpPr/>
          <p:nvPr/>
        </p:nvCxnSpPr>
        <p:spPr>
          <a:xfrm>
            <a:off x="1097280" y="4325111"/>
            <a:ext cx="100584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5387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1A1841-94F8-A141-9494-B85C75B2ADDE}"/>
              </a:ext>
            </a:extLst>
          </p:cNvPr>
          <p:cNvSpPr>
            <a:spLocks noGrp="1"/>
          </p:cNvSpPr>
          <p:nvPr>
            <p:ph type="title"/>
          </p:nvPr>
        </p:nvSpPr>
        <p:spPr>
          <a:xfrm>
            <a:off x="4974771" y="634946"/>
            <a:ext cx="6574972" cy="1450757"/>
          </a:xfrm>
        </p:spPr>
        <p:txBody>
          <a:bodyPr>
            <a:normAutofit/>
          </a:bodyPr>
          <a:lstStyle/>
          <a:p>
            <a:r>
              <a:rPr lang="en-VN" dirty="0"/>
              <a:t>SEO On-page</a:t>
            </a:r>
          </a:p>
        </p:txBody>
      </p:sp>
      <p:pic>
        <p:nvPicPr>
          <p:cNvPr id="1026" name="Picture 2" descr="SEO Onpage là gì? Cách tối ưu SEO Onpage hiệu quả nhất cho bạn">
            <a:extLst>
              <a:ext uri="{FF2B5EF4-FFF2-40B4-BE49-F238E27FC236}">
                <a16:creationId xmlns:a16="http://schemas.microsoft.com/office/drawing/2014/main" id="{6EF43770-A6C0-C449-873D-A916CD751A2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999" y="2081885"/>
            <a:ext cx="4001315" cy="2430798"/>
          </a:xfrm>
          <a:prstGeom prst="rect">
            <a:avLst/>
          </a:prstGeom>
          <a:noFill/>
          <a:extLst>
            <a:ext uri="{909E8E84-426E-40DD-AFC4-6F175D3DCCD1}">
              <a14:hiddenFill xmlns:a14="http://schemas.microsoft.com/office/drawing/2010/main">
                <a:solidFill>
                  <a:srgbClr val="FFFFFF"/>
                </a:solidFill>
              </a14:hiddenFill>
            </a:ext>
          </a:extLst>
        </p:spPr>
      </p:pic>
      <p:cxnSp>
        <p:nvCxnSpPr>
          <p:cNvPr id="1029" name="Straight Connector 72">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3F0CADB-00C6-1D42-AE9B-D658B2BAF0D8}"/>
              </a:ext>
            </a:extLst>
          </p:cNvPr>
          <p:cNvSpPr>
            <a:spLocks noGrp="1"/>
          </p:cNvSpPr>
          <p:nvPr>
            <p:ph idx="1"/>
          </p:nvPr>
        </p:nvSpPr>
        <p:spPr>
          <a:xfrm>
            <a:off x="4974769" y="2198914"/>
            <a:ext cx="6574973" cy="3670180"/>
          </a:xfrm>
        </p:spPr>
        <p:txBody>
          <a:bodyPr>
            <a:normAutofit/>
          </a:bodyPr>
          <a:lstStyle/>
          <a:p>
            <a:pPr>
              <a:buFont typeface="Wingdings" pitchFamily="2" charset="2"/>
              <a:buChar char="Ø"/>
            </a:pPr>
            <a:r>
              <a:rPr lang="en-VN" sz="2600"/>
              <a:t>Đảm bảo nội dung trang web hiển thị cho các công cụ tìm kiếm.</a:t>
            </a:r>
          </a:p>
          <a:p>
            <a:pPr>
              <a:buFont typeface="Wingdings" pitchFamily="2" charset="2"/>
              <a:buChar char="Ø"/>
            </a:pPr>
            <a:r>
              <a:rPr lang="en-VN" sz="2600"/>
              <a:t>Đảm bảo trang web của bạn không chặn các công cụ tìm kiếm.</a:t>
            </a:r>
          </a:p>
          <a:p>
            <a:pPr>
              <a:buFont typeface="Wingdings" pitchFamily="2" charset="2"/>
              <a:buChar char="Ø"/>
            </a:pPr>
            <a:r>
              <a:rPr lang="en-VN" sz="2600"/>
              <a:t>Đảm bảo các công cụ tìm kiếm chọn các từ khoá mà bạn muốn.</a:t>
            </a:r>
          </a:p>
          <a:p>
            <a:pPr>
              <a:buFont typeface="Wingdings" pitchFamily="2" charset="2"/>
              <a:buChar char="Ø"/>
            </a:pPr>
            <a:r>
              <a:rPr lang="en-VN" sz="2600"/>
              <a:t>Đảm bảo khách truy cập trang web đang có trải nghiệm người dùng tích cực.</a:t>
            </a:r>
          </a:p>
        </p:txBody>
      </p:sp>
      <p:sp>
        <p:nvSpPr>
          <p:cNvPr id="1030" name="Rectangle 74">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1" name="Rectangle 76">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337093E1-5F4D-5F4B-B0D3-A6FF99986054}"/>
              </a:ext>
            </a:extLst>
          </p:cNvPr>
          <p:cNvSpPr>
            <a:spLocks noGrp="1"/>
          </p:cNvSpPr>
          <p:nvPr>
            <p:ph type="sldNum" sz="quarter" idx="12"/>
          </p:nvPr>
        </p:nvSpPr>
        <p:spPr>
          <a:xfrm>
            <a:off x="9900458" y="6459785"/>
            <a:ext cx="1312025" cy="365125"/>
          </a:xfrm>
        </p:spPr>
        <p:txBody>
          <a:bodyPr>
            <a:normAutofit/>
          </a:bodyPr>
          <a:lstStyle/>
          <a:p>
            <a:pPr>
              <a:lnSpc>
                <a:spcPct val="90000"/>
              </a:lnSpc>
              <a:spcAft>
                <a:spcPts val="600"/>
              </a:spcAft>
            </a:pPr>
            <a:fld id="{5771DB1C-B372-4CFA-B223-ECAC3FCFC319}" type="slidenum">
              <a:rPr lang="en-US" smtClean="0"/>
              <a:pPr>
                <a:lnSpc>
                  <a:spcPct val="90000"/>
                </a:lnSpc>
                <a:spcAft>
                  <a:spcPts val="600"/>
                </a:spcAft>
              </a:pPr>
              <a:t>4</a:t>
            </a:fld>
            <a:endParaRPr lang="en-US"/>
          </a:p>
        </p:txBody>
      </p:sp>
    </p:spTree>
    <p:extLst>
      <p:ext uri="{BB962C8B-B14F-4D97-AF65-F5344CB8AC3E}">
        <p14:creationId xmlns:p14="http://schemas.microsoft.com/office/powerpoint/2010/main" val="1149689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4E4AE-607A-BF48-A109-D3ED1E28BB8D}"/>
              </a:ext>
            </a:extLst>
          </p:cNvPr>
          <p:cNvSpPr>
            <a:spLocks noGrp="1"/>
          </p:cNvSpPr>
          <p:nvPr>
            <p:ph type="title"/>
          </p:nvPr>
        </p:nvSpPr>
        <p:spPr/>
        <p:txBody>
          <a:bodyPr/>
          <a:lstStyle/>
          <a:p>
            <a:r>
              <a:rPr lang="en-VN" dirty="0"/>
              <a:t>1. Cấu trúc website</a:t>
            </a:r>
          </a:p>
        </p:txBody>
      </p:sp>
      <p:sp>
        <p:nvSpPr>
          <p:cNvPr id="3" name="Content Placeholder 2">
            <a:extLst>
              <a:ext uri="{FF2B5EF4-FFF2-40B4-BE49-F238E27FC236}">
                <a16:creationId xmlns:a16="http://schemas.microsoft.com/office/drawing/2014/main" id="{B7EAA44F-B1E9-A74F-9196-45D4C4E2D985}"/>
              </a:ext>
            </a:extLst>
          </p:cNvPr>
          <p:cNvSpPr>
            <a:spLocks noGrp="1"/>
          </p:cNvSpPr>
          <p:nvPr>
            <p:ph idx="1"/>
          </p:nvPr>
        </p:nvSpPr>
        <p:spPr/>
        <p:txBody>
          <a:bodyPr>
            <a:normAutofit/>
          </a:bodyPr>
          <a:lstStyle/>
          <a:p>
            <a:pPr>
              <a:buFont typeface="Wingdings" pitchFamily="2" charset="2"/>
              <a:buChar char="Ø"/>
            </a:pPr>
            <a:r>
              <a:rPr lang="en-VN" sz="3600" dirty="0"/>
              <a:t>Cấu trúc website tốt giúp SEO dễ dàng và tự động.</a:t>
            </a:r>
          </a:p>
          <a:p>
            <a:pPr>
              <a:buFont typeface="Wingdings" pitchFamily="2" charset="2"/>
              <a:buChar char="Ø"/>
            </a:pPr>
            <a:r>
              <a:rPr lang="en-VN" sz="3600" dirty="0"/>
              <a:t>URL thân thiện với công cụ tìm kiếm.</a:t>
            </a:r>
          </a:p>
          <a:p>
            <a:pPr>
              <a:buFont typeface="Wingdings" pitchFamily="2" charset="2"/>
              <a:buChar char="Ø"/>
            </a:pPr>
            <a:r>
              <a:rPr lang="en-VN" sz="3600" dirty="0"/>
              <a:t>Điều hướng nội tuyến được xếp đặt một cách khoa học.</a:t>
            </a:r>
          </a:p>
        </p:txBody>
      </p:sp>
      <p:sp>
        <p:nvSpPr>
          <p:cNvPr id="4" name="Slide Number Placeholder 3">
            <a:extLst>
              <a:ext uri="{FF2B5EF4-FFF2-40B4-BE49-F238E27FC236}">
                <a16:creationId xmlns:a16="http://schemas.microsoft.com/office/drawing/2014/main" id="{1010134D-B931-0F4C-A062-AC99D68EB65F}"/>
              </a:ext>
            </a:extLst>
          </p:cNvPr>
          <p:cNvSpPr>
            <a:spLocks noGrp="1"/>
          </p:cNvSpPr>
          <p:nvPr>
            <p:ph type="sldNum" sz="quarter" idx="12"/>
          </p:nvPr>
        </p:nvSpPr>
        <p:spPr/>
        <p:txBody>
          <a:bodyPr/>
          <a:lstStyle/>
          <a:p>
            <a:fld id="{5771DB1C-B372-4CFA-B223-ECAC3FCFC319}" type="slidenum">
              <a:rPr lang="en-US" smtClean="0"/>
              <a:t>5</a:t>
            </a:fld>
            <a:endParaRPr lang="en-US"/>
          </a:p>
        </p:txBody>
      </p:sp>
    </p:spTree>
    <p:extLst>
      <p:ext uri="{BB962C8B-B14F-4D97-AF65-F5344CB8AC3E}">
        <p14:creationId xmlns:p14="http://schemas.microsoft.com/office/powerpoint/2010/main" val="1741890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C5D43-EE28-8349-B96F-0F0CF9D6D016}"/>
              </a:ext>
            </a:extLst>
          </p:cNvPr>
          <p:cNvSpPr>
            <a:spLocks noGrp="1"/>
          </p:cNvSpPr>
          <p:nvPr>
            <p:ph type="title"/>
          </p:nvPr>
        </p:nvSpPr>
        <p:spPr/>
        <p:txBody>
          <a:bodyPr>
            <a:normAutofit fontScale="90000"/>
          </a:bodyPr>
          <a:lstStyle/>
          <a:p>
            <a:r>
              <a:rPr lang="en-VN" dirty="0"/>
              <a:t>1.1 URL thân thiện với công cụ tìm kiếm</a:t>
            </a:r>
          </a:p>
        </p:txBody>
      </p:sp>
      <p:sp>
        <p:nvSpPr>
          <p:cNvPr id="3" name="Content Placeholder 2">
            <a:extLst>
              <a:ext uri="{FF2B5EF4-FFF2-40B4-BE49-F238E27FC236}">
                <a16:creationId xmlns:a16="http://schemas.microsoft.com/office/drawing/2014/main" id="{33FCA43A-3356-094E-99D3-EB551FB20B9D}"/>
              </a:ext>
            </a:extLst>
          </p:cNvPr>
          <p:cNvSpPr>
            <a:spLocks noGrp="1"/>
          </p:cNvSpPr>
          <p:nvPr>
            <p:ph idx="1"/>
          </p:nvPr>
        </p:nvSpPr>
        <p:spPr/>
        <p:txBody>
          <a:bodyPr/>
          <a:lstStyle/>
          <a:p>
            <a:pPr>
              <a:buFont typeface="Wingdings" pitchFamily="2" charset="2"/>
              <a:buChar char="Ø"/>
            </a:pPr>
            <a:r>
              <a:rPr lang="en-VN" dirty="0"/>
              <a:t>Tránh:</a:t>
            </a:r>
          </a:p>
          <a:p>
            <a:pPr lvl="1">
              <a:buFont typeface="Arial" panose="020B0604020202020204" pitchFamily="34" charset="0"/>
              <a:buChar char="•"/>
            </a:pPr>
            <a:r>
              <a:rPr lang="en-US" dirty="0"/>
              <a:t>http://</a:t>
            </a:r>
            <a:r>
              <a:rPr lang="en-US" dirty="0" err="1"/>
              <a:t>www.examplesite.com</a:t>
            </a:r>
            <a:r>
              <a:rPr lang="en-US" dirty="0"/>
              <a:t>/~articlepage21/post-entry321.asp?q=3</a:t>
            </a:r>
          </a:p>
          <a:p>
            <a:pPr lvl="1">
              <a:buFont typeface="Arial" panose="020B0604020202020204" pitchFamily="34" charset="0"/>
              <a:buChar char="•"/>
            </a:pPr>
            <a:r>
              <a:rPr lang="en-VN" dirty="0"/>
              <a:t>Lý do: dễ gây sự bối rối, nhầm lẫn cho công cụ tìm kiếm và người truy cập web.</a:t>
            </a:r>
          </a:p>
          <a:p>
            <a:pPr>
              <a:buFont typeface="Wingdings" pitchFamily="2" charset="2"/>
              <a:buChar char="Ø"/>
            </a:pPr>
            <a:r>
              <a:rPr lang="en-VN" dirty="0"/>
              <a:t>Nên:</a:t>
            </a:r>
          </a:p>
          <a:p>
            <a:pPr lvl="1">
              <a:buFont typeface="Arial" panose="020B0604020202020204" pitchFamily="34" charset="0"/>
              <a:buChar char="•"/>
            </a:pPr>
            <a:r>
              <a:rPr lang="en-US" dirty="0"/>
              <a:t>http://</a:t>
            </a:r>
            <a:r>
              <a:rPr lang="en-US" dirty="0" err="1"/>
              <a:t>www.examplesite.com</a:t>
            </a:r>
            <a:r>
              <a:rPr lang="en-US" dirty="0"/>
              <a:t>/football-jerseys</a:t>
            </a:r>
          </a:p>
          <a:p>
            <a:pPr>
              <a:buFont typeface="Wingdings" pitchFamily="2" charset="2"/>
              <a:buChar char="Ø"/>
            </a:pPr>
            <a:r>
              <a:rPr lang="en-VN" dirty="0"/>
              <a:t>Top 10 Google thường có URL rõ ràng, sạch.</a:t>
            </a:r>
          </a:p>
          <a:p>
            <a:pPr>
              <a:buFont typeface="Wingdings" pitchFamily="2" charset="2"/>
              <a:buChar char="Ø"/>
            </a:pPr>
            <a:r>
              <a:rPr lang="en-VN" dirty="0"/>
              <a:t>Hầu hết các CMS – Content Management System (hệ thống quản lý nội dung) web đều tích hợp sẵn việc hỗ trợ tạo các URL rõ ràng.</a:t>
            </a:r>
          </a:p>
        </p:txBody>
      </p:sp>
      <p:sp>
        <p:nvSpPr>
          <p:cNvPr id="4" name="Slide Number Placeholder 3">
            <a:extLst>
              <a:ext uri="{FF2B5EF4-FFF2-40B4-BE49-F238E27FC236}">
                <a16:creationId xmlns:a16="http://schemas.microsoft.com/office/drawing/2014/main" id="{312D66EB-DF35-A64E-A31B-E582A3D88BB0}"/>
              </a:ext>
            </a:extLst>
          </p:cNvPr>
          <p:cNvSpPr>
            <a:spLocks noGrp="1"/>
          </p:cNvSpPr>
          <p:nvPr>
            <p:ph type="sldNum" sz="quarter" idx="12"/>
          </p:nvPr>
        </p:nvSpPr>
        <p:spPr/>
        <p:txBody>
          <a:bodyPr/>
          <a:lstStyle/>
          <a:p>
            <a:fld id="{5771DB1C-B372-4CFA-B223-ECAC3FCFC319}" type="slidenum">
              <a:rPr lang="en-US" smtClean="0"/>
              <a:t>6</a:t>
            </a:fld>
            <a:endParaRPr lang="en-US"/>
          </a:p>
        </p:txBody>
      </p:sp>
    </p:spTree>
    <p:extLst>
      <p:ext uri="{BB962C8B-B14F-4D97-AF65-F5344CB8AC3E}">
        <p14:creationId xmlns:p14="http://schemas.microsoft.com/office/powerpoint/2010/main" val="2266457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C2C48-05D8-0845-9030-D5BBD9757305}"/>
              </a:ext>
            </a:extLst>
          </p:cNvPr>
          <p:cNvSpPr>
            <a:spLocks noGrp="1"/>
          </p:cNvSpPr>
          <p:nvPr>
            <p:ph type="title"/>
          </p:nvPr>
        </p:nvSpPr>
        <p:spPr/>
        <p:txBody>
          <a:bodyPr/>
          <a:lstStyle/>
          <a:p>
            <a:r>
              <a:rPr lang="en-VN" dirty="0"/>
              <a:t>1.2 Điều hướng nội tuyến</a:t>
            </a:r>
          </a:p>
        </p:txBody>
      </p:sp>
      <p:sp>
        <p:nvSpPr>
          <p:cNvPr id="3" name="Content Placeholder 2">
            <a:extLst>
              <a:ext uri="{FF2B5EF4-FFF2-40B4-BE49-F238E27FC236}">
                <a16:creationId xmlns:a16="http://schemas.microsoft.com/office/drawing/2014/main" id="{428A1327-16AD-894E-9D2E-4DBD4F04A3FC}"/>
              </a:ext>
            </a:extLst>
          </p:cNvPr>
          <p:cNvSpPr>
            <a:spLocks noGrp="1"/>
          </p:cNvSpPr>
          <p:nvPr>
            <p:ph idx="1"/>
          </p:nvPr>
        </p:nvSpPr>
        <p:spPr/>
        <p:txBody>
          <a:bodyPr>
            <a:normAutofit lnSpcReduction="10000"/>
          </a:bodyPr>
          <a:lstStyle/>
          <a:p>
            <a:pPr>
              <a:buFont typeface="Wingdings" pitchFamily="2" charset="2"/>
              <a:buChar char="Ø"/>
            </a:pPr>
            <a:r>
              <a:rPr lang="en-VN" dirty="0"/>
              <a:t>Không có giới hạn về cách cấu trúc điều hướng của trang web.</a:t>
            </a:r>
          </a:p>
          <a:p>
            <a:pPr>
              <a:buFont typeface="Wingdings" pitchFamily="2" charset="2"/>
              <a:buChar char="Ø"/>
            </a:pPr>
            <a:r>
              <a:rPr lang="en-VN" dirty="0"/>
              <a:t>Tránh việc buộc khách xem hoạt ảnh hoặc phần giới thiệu trước khi họ có thể truy cập vào trang web.❌</a:t>
            </a:r>
          </a:p>
          <a:p>
            <a:pPr>
              <a:buFont typeface="Wingdings" pitchFamily="2" charset="2"/>
              <a:buChar char="Ø"/>
            </a:pPr>
            <a:r>
              <a:rPr lang="en-VN" dirty="0"/>
              <a:t>Menu của trang web thường đơn giản đặt dọc theo đầu trang hoặc chạy xuống phía trái của sổ trình duyệt.✅</a:t>
            </a:r>
          </a:p>
          <a:p>
            <a:pPr>
              <a:buFont typeface="Wingdings" pitchFamily="2" charset="2"/>
              <a:buChar char="Ø"/>
            </a:pPr>
            <a:r>
              <a:rPr lang="en-VN" dirty="0"/>
              <a:t>Nguyên tắc chung: tạo điều kiện cho người dùng càng dễ dàng thao tác thì bot của Google cũng vậy.</a:t>
            </a:r>
          </a:p>
          <a:p>
            <a:pPr>
              <a:buFont typeface="Wingdings" pitchFamily="2" charset="2"/>
              <a:buChar char="Ø"/>
            </a:pPr>
            <a:r>
              <a:rPr lang="en-VN" dirty="0"/>
              <a:t>Điều hướng trang web phải được tạo bằng các liên kết văn bản thực✅, không phải hình ảnh❌.</a:t>
            </a:r>
          </a:p>
          <a:p>
            <a:pPr>
              <a:buFont typeface="Wingdings" pitchFamily="2" charset="2"/>
              <a:buChar char="Ø"/>
            </a:pPr>
            <a:r>
              <a:rPr lang="en-VN" dirty="0"/>
              <a:t>Trang chủ cần bao gồm các liên kết đến trang bạn muốn hiển thị cho các công cụ tìm kiếm và khách.</a:t>
            </a:r>
          </a:p>
        </p:txBody>
      </p:sp>
      <p:sp>
        <p:nvSpPr>
          <p:cNvPr id="4" name="Slide Number Placeholder 3">
            <a:extLst>
              <a:ext uri="{FF2B5EF4-FFF2-40B4-BE49-F238E27FC236}">
                <a16:creationId xmlns:a16="http://schemas.microsoft.com/office/drawing/2014/main" id="{BC9EB3FC-F5F3-1342-84E1-D40A7EFE15EC}"/>
              </a:ext>
            </a:extLst>
          </p:cNvPr>
          <p:cNvSpPr>
            <a:spLocks noGrp="1"/>
          </p:cNvSpPr>
          <p:nvPr>
            <p:ph type="sldNum" sz="quarter" idx="12"/>
          </p:nvPr>
        </p:nvSpPr>
        <p:spPr/>
        <p:txBody>
          <a:bodyPr/>
          <a:lstStyle/>
          <a:p>
            <a:fld id="{5771DB1C-B372-4CFA-B223-ECAC3FCFC319}" type="slidenum">
              <a:rPr lang="en-US" smtClean="0"/>
              <a:t>7</a:t>
            </a:fld>
            <a:endParaRPr lang="en-US"/>
          </a:p>
        </p:txBody>
      </p:sp>
    </p:spTree>
    <p:extLst>
      <p:ext uri="{BB962C8B-B14F-4D97-AF65-F5344CB8AC3E}">
        <p14:creationId xmlns:p14="http://schemas.microsoft.com/office/powerpoint/2010/main" val="1246475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DA953-42B0-EC4E-A109-13CB10195679}"/>
              </a:ext>
            </a:extLst>
          </p:cNvPr>
          <p:cNvSpPr>
            <a:spLocks noGrp="1"/>
          </p:cNvSpPr>
          <p:nvPr>
            <p:ph type="title"/>
          </p:nvPr>
        </p:nvSpPr>
        <p:spPr/>
        <p:txBody>
          <a:bodyPr>
            <a:normAutofit/>
          </a:bodyPr>
          <a:lstStyle/>
          <a:p>
            <a:r>
              <a:rPr lang="en-VN" sz="4800" dirty="0"/>
              <a:t>2. Giúp Google nhận biết từ khoá mục tiêu</a:t>
            </a:r>
          </a:p>
        </p:txBody>
      </p:sp>
      <p:sp>
        <p:nvSpPr>
          <p:cNvPr id="3" name="Content Placeholder 2">
            <a:extLst>
              <a:ext uri="{FF2B5EF4-FFF2-40B4-BE49-F238E27FC236}">
                <a16:creationId xmlns:a16="http://schemas.microsoft.com/office/drawing/2014/main" id="{B2BD8A55-831F-D547-BEC6-51F19465668A}"/>
              </a:ext>
            </a:extLst>
          </p:cNvPr>
          <p:cNvSpPr>
            <a:spLocks noGrp="1"/>
          </p:cNvSpPr>
          <p:nvPr>
            <p:ph idx="1"/>
          </p:nvPr>
        </p:nvSpPr>
        <p:spPr/>
        <p:txBody>
          <a:bodyPr/>
          <a:lstStyle/>
          <a:p>
            <a:pPr>
              <a:buFont typeface="Wingdings" pitchFamily="2" charset="2"/>
              <a:buChar char="Ø"/>
            </a:pPr>
            <a:r>
              <a:rPr lang="en-VN" sz="3600" dirty="0"/>
              <a:t>Việc không có từ khoá trên trang khiến Google khó đối sánh trang với từ khoá bạn muốn xếp hạng.</a:t>
            </a:r>
          </a:p>
          <a:p>
            <a:pPr>
              <a:buFont typeface="Wingdings" pitchFamily="2" charset="2"/>
              <a:buChar char="Ø"/>
            </a:pPr>
            <a:r>
              <a:rPr lang="en-VN" sz="3600" dirty="0"/>
              <a:t>Cần phải đưa từ khoá vào trang web để tối ưu hoá.</a:t>
            </a:r>
          </a:p>
          <a:p>
            <a:pPr>
              <a:buFont typeface="Wingdings" pitchFamily="2" charset="2"/>
              <a:buChar char="Ø"/>
            </a:pPr>
            <a:r>
              <a:rPr lang="en-VN" sz="3600" dirty="0"/>
              <a:t>Từ khoá phải hiển thị cho người dùng.</a:t>
            </a:r>
          </a:p>
          <a:p>
            <a:pPr>
              <a:buFont typeface="Wingdings" pitchFamily="2" charset="2"/>
              <a:buChar char="Ø"/>
            </a:pPr>
            <a:r>
              <a:rPr lang="en-VN" sz="3600" dirty="0"/>
              <a:t>Cách tiếp cận: tạo nội dung xung quanh từ khoá, đưa từ khoá vào trang một cách tự nhiên.</a:t>
            </a:r>
          </a:p>
          <a:p>
            <a:pPr>
              <a:buFont typeface="Wingdings" pitchFamily="2" charset="2"/>
              <a:buChar char="Ø"/>
            </a:pPr>
            <a:endParaRPr lang="en-VN" dirty="0"/>
          </a:p>
        </p:txBody>
      </p:sp>
      <p:sp>
        <p:nvSpPr>
          <p:cNvPr id="4" name="Slide Number Placeholder 3">
            <a:extLst>
              <a:ext uri="{FF2B5EF4-FFF2-40B4-BE49-F238E27FC236}">
                <a16:creationId xmlns:a16="http://schemas.microsoft.com/office/drawing/2014/main" id="{F45A4F8E-A04B-854C-9FFD-EFB1D67EDC0E}"/>
              </a:ext>
            </a:extLst>
          </p:cNvPr>
          <p:cNvSpPr>
            <a:spLocks noGrp="1"/>
          </p:cNvSpPr>
          <p:nvPr>
            <p:ph type="sldNum" sz="quarter" idx="12"/>
          </p:nvPr>
        </p:nvSpPr>
        <p:spPr/>
        <p:txBody>
          <a:bodyPr/>
          <a:lstStyle/>
          <a:p>
            <a:fld id="{5771DB1C-B372-4CFA-B223-ECAC3FCFC319}" type="slidenum">
              <a:rPr lang="en-US" smtClean="0"/>
              <a:t>8</a:t>
            </a:fld>
            <a:endParaRPr lang="en-US"/>
          </a:p>
        </p:txBody>
      </p:sp>
    </p:spTree>
    <p:extLst>
      <p:ext uri="{BB962C8B-B14F-4D97-AF65-F5344CB8AC3E}">
        <p14:creationId xmlns:p14="http://schemas.microsoft.com/office/powerpoint/2010/main" val="704782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DA953-42B0-EC4E-A109-13CB10195679}"/>
              </a:ext>
            </a:extLst>
          </p:cNvPr>
          <p:cNvSpPr>
            <a:spLocks noGrp="1"/>
          </p:cNvSpPr>
          <p:nvPr>
            <p:ph type="title"/>
          </p:nvPr>
        </p:nvSpPr>
        <p:spPr/>
        <p:txBody>
          <a:bodyPr>
            <a:normAutofit/>
          </a:bodyPr>
          <a:lstStyle/>
          <a:p>
            <a:r>
              <a:rPr lang="en-VN" sz="4800" dirty="0"/>
              <a:t>2. Giúp Google nhận biết từ khoá mục tiêu</a:t>
            </a:r>
          </a:p>
        </p:txBody>
      </p:sp>
      <p:sp>
        <p:nvSpPr>
          <p:cNvPr id="3" name="Content Placeholder 2">
            <a:extLst>
              <a:ext uri="{FF2B5EF4-FFF2-40B4-BE49-F238E27FC236}">
                <a16:creationId xmlns:a16="http://schemas.microsoft.com/office/drawing/2014/main" id="{B2BD8A55-831F-D547-BEC6-51F19465668A}"/>
              </a:ext>
            </a:extLst>
          </p:cNvPr>
          <p:cNvSpPr>
            <a:spLocks noGrp="1"/>
          </p:cNvSpPr>
          <p:nvPr>
            <p:ph idx="1"/>
          </p:nvPr>
        </p:nvSpPr>
        <p:spPr/>
        <p:txBody>
          <a:bodyPr/>
          <a:lstStyle/>
          <a:p>
            <a:pPr>
              <a:buFont typeface="Wingdings" pitchFamily="2" charset="2"/>
              <a:buChar char="Ø"/>
            </a:pPr>
            <a:r>
              <a:rPr lang="en-VN" sz="3600" dirty="0"/>
              <a:t>Tránh:</a:t>
            </a:r>
          </a:p>
          <a:p>
            <a:pPr lvl="1">
              <a:buFont typeface="Arial" panose="020B0604020202020204" pitchFamily="34" charset="0"/>
              <a:buChar char="•"/>
            </a:pPr>
            <a:r>
              <a:rPr lang="vi-VN" sz="3300" dirty="0"/>
              <a:t>“Chào mừng đến với cửa hàng áo đấu của NFL. Ở đây chúng tôi có rất nhiều mẫu áo NFL, với nhiều loại áo NFL bao gồm áo NFL của nữ, áo NFL của nam và áo NFL của trẻ em và nhiều hơn nữa.”</a:t>
            </a:r>
          </a:p>
          <a:p>
            <a:pPr lvl="1">
              <a:buFont typeface="Arial" panose="020B0604020202020204" pitchFamily="34" charset="0"/>
              <a:buChar char="•"/>
            </a:pPr>
            <a:r>
              <a:rPr lang="vi-VN" sz="3300" dirty="0"/>
              <a:t>Đây là cách tiếp cận cũ, từ khoá xuất hiện không tự nhiên, và lặp lại quá nhiều lần.</a:t>
            </a:r>
            <a:endParaRPr lang="en-VN" sz="3300" dirty="0"/>
          </a:p>
          <a:p>
            <a:pPr>
              <a:buFont typeface="Wingdings" pitchFamily="2" charset="2"/>
              <a:buChar char="Ø"/>
            </a:pPr>
            <a:endParaRPr lang="en-VN" dirty="0"/>
          </a:p>
        </p:txBody>
      </p:sp>
      <p:sp>
        <p:nvSpPr>
          <p:cNvPr id="4" name="Slide Number Placeholder 3">
            <a:extLst>
              <a:ext uri="{FF2B5EF4-FFF2-40B4-BE49-F238E27FC236}">
                <a16:creationId xmlns:a16="http://schemas.microsoft.com/office/drawing/2014/main" id="{F45A4F8E-A04B-854C-9FFD-EFB1D67EDC0E}"/>
              </a:ext>
            </a:extLst>
          </p:cNvPr>
          <p:cNvSpPr>
            <a:spLocks noGrp="1"/>
          </p:cNvSpPr>
          <p:nvPr>
            <p:ph type="sldNum" sz="quarter" idx="12"/>
          </p:nvPr>
        </p:nvSpPr>
        <p:spPr/>
        <p:txBody>
          <a:bodyPr/>
          <a:lstStyle/>
          <a:p>
            <a:fld id="{5771DB1C-B372-4CFA-B223-ECAC3FCFC319}" type="slidenum">
              <a:rPr lang="en-US" smtClean="0"/>
              <a:t>9</a:t>
            </a:fld>
            <a:endParaRPr lang="en-US"/>
          </a:p>
        </p:txBody>
      </p:sp>
    </p:spTree>
    <p:extLst>
      <p:ext uri="{BB962C8B-B14F-4D97-AF65-F5344CB8AC3E}">
        <p14:creationId xmlns:p14="http://schemas.microsoft.com/office/powerpoint/2010/main" val="2397561511"/>
      </p:ext>
    </p:extLst>
  </p:cSld>
  <p:clrMapOvr>
    <a:masterClrMapping/>
  </p:clrMapOvr>
</p:sld>
</file>

<file path=ppt/theme/theme1.xml><?xml version="1.0" encoding="utf-8"?>
<a:theme xmlns:a="http://schemas.openxmlformats.org/drawingml/2006/main" name="Retrospect">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7628</TotalTime>
  <Words>4113</Words>
  <Application>Microsoft Macintosh PowerPoint</Application>
  <PresentationFormat>Widescreen</PresentationFormat>
  <Paragraphs>317</Paragraphs>
  <Slides>39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Times New Roman</vt:lpstr>
      <vt:lpstr>Wingdings</vt:lpstr>
      <vt:lpstr>Retrospect</vt:lpstr>
      <vt:lpstr>TỐI ƯU HOÁ CÔNG CỤ TÌM KIẾM</vt:lpstr>
      <vt:lpstr>CHƯƠNG 3:  SEO ON-PAGE</vt:lpstr>
      <vt:lpstr>Nội dung</vt:lpstr>
      <vt:lpstr>SEO On-page</vt:lpstr>
      <vt:lpstr>1. Cấu trúc website</vt:lpstr>
      <vt:lpstr>1.1 URL thân thiện với công cụ tìm kiếm</vt:lpstr>
      <vt:lpstr>1.2 Điều hướng nội tuyến</vt:lpstr>
      <vt:lpstr>2. Giúp Google nhận biết từ khoá mục tiêu</vt:lpstr>
      <vt:lpstr>2. Giúp Google nhận biết từ khoá mục tiêu</vt:lpstr>
      <vt:lpstr>2. Giúp Google nhận biết từ khoá mục tiêu</vt:lpstr>
      <vt:lpstr>2. Giúp Google nhận biết từ khoá mục tiêu</vt:lpstr>
      <vt:lpstr>3. Tăng tỉ lệ nhấp chuột</vt:lpstr>
      <vt:lpstr>3. Tăng tỉ lệ nhấp chuột</vt:lpstr>
      <vt:lpstr>4. Tốc độ tải trang</vt:lpstr>
      <vt:lpstr>4. Tốc độ tải trang</vt:lpstr>
      <vt:lpstr>4. Tốc độ tải trang</vt:lpstr>
      <vt:lpstr>5. Sitemaps.xml và robots.txt</vt:lpstr>
      <vt:lpstr>5.1 Sitemaps.xml</vt:lpstr>
      <vt:lpstr>5.2 Robots.txt</vt:lpstr>
      <vt:lpstr>6. Trùng lặp nội dung – canonical tag</vt:lpstr>
      <vt:lpstr>6. Trùng lặp nội dung – canonical tag</vt:lpstr>
      <vt:lpstr>7. Tính hữu dụng của Website </vt:lpstr>
      <vt:lpstr>7. Cải thiện tính hữu dụng của Website</vt:lpstr>
      <vt:lpstr>7. Cải thiện tính hữu dụng của Website</vt:lpstr>
      <vt:lpstr>8. Hỗ trợ thiết bị di động</vt:lpstr>
      <vt:lpstr>8. Hỗ trợ thiết bị di động</vt:lpstr>
      <vt:lpstr>8. Hỗ trợ thiết bị di động</vt:lpstr>
      <vt:lpstr>9. Nguyên tắc chất lượng tìm kiếm trên Google</vt:lpstr>
      <vt:lpstr>9. Nguyên tắc chất lượng tìm kiếm trên Google</vt:lpstr>
      <vt:lpstr>10. Khả năng đọc của trang web</vt:lpstr>
      <vt:lpstr>10. Khả năng đọc của trang web</vt:lpstr>
      <vt:lpstr>11. Tăng tốc lưu lượng truy cập và thứ hạng</vt:lpstr>
      <vt:lpstr>12. Tối ưu hoá hành vi người dùng</vt:lpstr>
      <vt:lpstr>12.1 Tỷ lệ nhấp chuột qua - CTR </vt:lpstr>
      <vt:lpstr>12.2 Tăng thời gian trên web</vt:lpstr>
      <vt:lpstr>Bài tập</vt:lpstr>
      <vt:lpstr>Bài tập</vt:lpstr>
      <vt:lpstr>Tổng kết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Anh Thu Nguyen Thi</dc:creator>
  <cp:lastModifiedBy>Vo Tan Khoa</cp:lastModifiedBy>
  <cp:revision>286</cp:revision>
  <dcterms:created xsi:type="dcterms:W3CDTF">2015-11-12T01:57:32Z</dcterms:created>
  <dcterms:modified xsi:type="dcterms:W3CDTF">2023-03-06T07:16:26Z</dcterms:modified>
</cp:coreProperties>
</file>