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3"/>
  </p:notesMasterIdLst>
  <p:sldIdLst>
    <p:sldId id="256" r:id="rId2"/>
    <p:sldId id="269" r:id="rId3"/>
    <p:sldId id="257" r:id="rId4"/>
    <p:sldId id="275" r:id="rId5"/>
    <p:sldId id="273" r:id="rId6"/>
    <p:sldId id="274" r:id="rId7"/>
    <p:sldId id="276" r:id="rId8"/>
    <p:sldId id="277" r:id="rId9"/>
    <p:sldId id="278" r:id="rId10"/>
    <p:sldId id="280" r:id="rId11"/>
    <p:sldId id="279" r:id="rId12"/>
    <p:sldId id="281" r:id="rId13"/>
    <p:sldId id="282" r:id="rId14"/>
    <p:sldId id="283" r:id="rId15"/>
    <p:sldId id="284" r:id="rId16"/>
    <p:sldId id="287" r:id="rId17"/>
    <p:sldId id="288" r:id="rId18"/>
    <p:sldId id="289" r:id="rId19"/>
    <p:sldId id="290" r:id="rId20"/>
    <p:sldId id="291" r:id="rId21"/>
    <p:sldId id="292" r:id="rId22"/>
    <p:sldId id="293" r:id="rId23"/>
    <p:sldId id="294" r:id="rId24"/>
    <p:sldId id="295" r:id="rId25"/>
    <p:sldId id="296" r:id="rId26"/>
    <p:sldId id="297" r:id="rId27"/>
    <p:sldId id="299" r:id="rId28"/>
    <p:sldId id="300" r:id="rId29"/>
    <p:sldId id="301" r:id="rId30"/>
    <p:sldId id="302" r:id="rId31"/>
    <p:sldId id="303" r:id="rId32"/>
    <p:sldId id="304" r:id="rId33"/>
    <p:sldId id="298" r:id="rId34"/>
    <p:sldId id="305" r:id="rId35"/>
    <p:sldId id="306" r:id="rId36"/>
    <p:sldId id="307" r:id="rId37"/>
    <p:sldId id="308" r:id="rId38"/>
    <p:sldId id="309" r:id="rId39"/>
    <p:sldId id="310" r:id="rId40"/>
    <p:sldId id="272" r:id="rId41"/>
    <p:sldId id="26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1733" autoAdjust="0"/>
  </p:normalViewPr>
  <p:slideViewPr>
    <p:cSldViewPr snapToGrid="0">
      <p:cViewPr varScale="1">
        <p:scale>
          <a:sx n="93" d="100"/>
          <a:sy n="93" d="100"/>
        </p:scale>
        <p:origin x="216"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211AB-B43C-487B-A31D-AC44D6E56073}" type="datetimeFigureOut">
              <a:rPr lang="en-US" smtClean="0"/>
              <a:t>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E69B5-6E69-430B-B8CC-9B58C411B310}" type="slidenum">
              <a:rPr lang="en-US" smtClean="0"/>
              <a:t>‹#›</a:t>
            </a:fld>
            <a:endParaRPr lang="en-US"/>
          </a:p>
        </p:txBody>
      </p:sp>
    </p:spTree>
    <p:extLst>
      <p:ext uri="{BB962C8B-B14F-4D97-AF65-F5344CB8AC3E}">
        <p14:creationId xmlns:p14="http://schemas.microsoft.com/office/powerpoint/2010/main" val="580805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CE69B5-6E69-430B-B8CC-9B58C411B310}" type="slidenum">
              <a:rPr lang="en-US" smtClean="0"/>
              <a:t>1</a:t>
            </a:fld>
            <a:endParaRPr lang="en-US"/>
          </a:p>
        </p:txBody>
      </p:sp>
    </p:spTree>
    <p:extLst>
      <p:ext uri="{BB962C8B-B14F-4D97-AF65-F5344CB8AC3E}">
        <p14:creationId xmlns:p14="http://schemas.microsoft.com/office/powerpoint/2010/main" val="67257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CE69B5-6E69-430B-B8CC-9B58C411B310}" type="slidenum">
              <a:rPr lang="en-US" smtClean="0"/>
              <a:t>2</a:t>
            </a:fld>
            <a:endParaRPr lang="en-US"/>
          </a:p>
        </p:txBody>
      </p:sp>
    </p:spTree>
    <p:extLst>
      <p:ext uri="{BB962C8B-B14F-4D97-AF65-F5344CB8AC3E}">
        <p14:creationId xmlns:p14="http://schemas.microsoft.com/office/powerpoint/2010/main" val="1178440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BCE69B5-6E69-430B-B8CC-9B58C411B310}" type="slidenum">
              <a:rPr lang="en-US" smtClean="0"/>
              <a:t>3</a:t>
            </a:fld>
            <a:endParaRPr lang="en-US"/>
          </a:p>
        </p:txBody>
      </p:sp>
    </p:spTree>
    <p:extLst>
      <p:ext uri="{BB962C8B-B14F-4D97-AF65-F5344CB8AC3E}">
        <p14:creationId xmlns:p14="http://schemas.microsoft.com/office/powerpoint/2010/main" val="4283493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4BCE69B5-6E69-430B-B8CC-9B58C411B310}" type="slidenum">
              <a:rPr lang="en-US" smtClean="0"/>
              <a:t>6</a:t>
            </a:fld>
            <a:endParaRPr lang="en-US"/>
          </a:p>
        </p:txBody>
      </p:sp>
    </p:spTree>
    <p:extLst>
      <p:ext uri="{BB962C8B-B14F-4D97-AF65-F5344CB8AC3E}">
        <p14:creationId xmlns:p14="http://schemas.microsoft.com/office/powerpoint/2010/main" val="3588252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4BCE69B5-6E69-430B-B8CC-9B58C411B310}" type="slidenum">
              <a:rPr lang="en-US" smtClean="0"/>
              <a:t>11</a:t>
            </a:fld>
            <a:endParaRPr lang="en-US"/>
          </a:p>
        </p:txBody>
      </p:sp>
    </p:spTree>
    <p:extLst>
      <p:ext uri="{BB962C8B-B14F-4D97-AF65-F5344CB8AC3E}">
        <p14:creationId xmlns:p14="http://schemas.microsoft.com/office/powerpoint/2010/main" val="11116263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70001"/>
            <a:ext cx="10058400" cy="3055112"/>
          </a:xfrm>
        </p:spPr>
        <p:txBody>
          <a:bodyPr anchor="ctr">
            <a:normAutofit/>
          </a:bodyPr>
          <a:lstStyle>
            <a:lvl1pPr algn="ctr">
              <a:lnSpc>
                <a:spcPct val="85000"/>
              </a:lnSpc>
              <a:defRPr sz="68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chor="b">
            <a:normAutofit/>
          </a:bodyPr>
          <a:lstStyle>
            <a:lvl1pPr marL="0" indent="0" algn="ctr">
              <a:buNone/>
              <a:defRPr sz="2500" cap="all" spc="200" baseline="0">
                <a:solidFill>
                  <a:schemeClr val="tx2"/>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b="1"/>
            </a:lvl1pPr>
          </a:lstStyle>
          <a:p>
            <a:fld id="{FC8029FF-4828-424F-A1D8-6A0EA71459F2}" type="datetime1">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b="1"/>
            </a:lvl1pPr>
          </a:lstStyle>
          <a:p>
            <a:fld id="{5771DB1C-B372-4CFA-B223-ECAC3FCFC319}"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C:\Users\Administrator\Desktop\thesis-slide\ui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98980" y="-63500"/>
            <a:ext cx="1333500" cy="13335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userDrawn="1"/>
        </p:nvCxnSpPr>
        <p:spPr>
          <a:xfrm>
            <a:off x="1142732" y="12171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3419070" y="237065"/>
            <a:ext cx="7315200" cy="769441"/>
          </a:xfrm>
          <a:prstGeom prst="rect">
            <a:avLst/>
          </a:prstGeom>
          <a:noFill/>
        </p:spPr>
        <p:txBody>
          <a:bodyPr wrap="square" rtlCol="0">
            <a:spAutoFit/>
          </a:bodyPr>
          <a:lstStyle/>
          <a:p>
            <a:r>
              <a:rPr lang="en-US" sz="2200" b="1">
                <a:solidFill>
                  <a:schemeClr val="accent1">
                    <a:lumMod val="75000"/>
                  </a:schemeClr>
                </a:solidFill>
                <a:latin typeface="Times New Roman" panose="02020603050405020304" pitchFamily="18" charset="0"/>
                <a:cs typeface="Times New Roman" panose="02020603050405020304" pitchFamily="18" charset="0"/>
              </a:rPr>
              <a:t>ĐẠI HỌC QUỐC GIA THÀNH</a:t>
            </a:r>
            <a:r>
              <a:rPr lang="en-US" sz="2200" b="1" baseline="0">
                <a:solidFill>
                  <a:schemeClr val="accent1">
                    <a:lumMod val="75000"/>
                  </a:schemeClr>
                </a:solidFill>
                <a:latin typeface="Times New Roman" panose="02020603050405020304" pitchFamily="18" charset="0"/>
                <a:cs typeface="Times New Roman" panose="02020603050405020304" pitchFamily="18" charset="0"/>
              </a:rPr>
              <a:t> PHỐ</a:t>
            </a:r>
            <a:r>
              <a:rPr lang="en-US" sz="2200" b="1">
                <a:solidFill>
                  <a:schemeClr val="accent1">
                    <a:lumMod val="75000"/>
                  </a:schemeClr>
                </a:solidFill>
                <a:latin typeface="Times New Roman" panose="02020603050405020304" pitchFamily="18" charset="0"/>
                <a:cs typeface="Times New Roman" panose="02020603050405020304" pitchFamily="18" charset="0"/>
              </a:rPr>
              <a:t> HỒ CHÍ MINH</a:t>
            </a:r>
          </a:p>
          <a:p>
            <a:r>
              <a:rPr lang="en-US" sz="2200" b="1">
                <a:solidFill>
                  <a:schemeClr val="accent1">
                    <a:lumMod val="75000"/>
                  </a:schemeClr>
                </a:solidFill>
                <a:latin typeface="Times New Roman" panose="02020603050405020304" pitchFamily="18" charset="0"/>
                <a:cs typeface="Times New Roman" panose="02020603050405020304" pitchFamily="18" charset="0"/>
              </a:rPr>
              <a:t>TRƯỜNG ĐẠI HỌC CÔNG NGHỆ THÔNG TIN</a:t>
            </a:r>
          </a:p>
        </p:txBody>
      </p:sp>
    </p:spTree>
    <p:extLst>
      <p:ext uri="{BB962C8B-B14F-4D97-AF65-F5344CB8AC3E}">
        <p14:creationId xmlns:p14="http://schemas.microsoft.com/office/powerpoint/2010/main" val="191265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139B5-ADDA-426C-A5C8-406AE3527C49}" type="datetime1">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044630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8D3AF-DC0A-48C2-8206-DF5164A0E099}" type="datetime1">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74503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9554C-B155-4E9B-82FD-C0DDBB233D3A}" type="datetime1">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59269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097280" y="758953"/>
            <a:ext cx="10058400" cy="1255378"/>
          </a:xfrm>
        </p:spPr>
        <p:txBody>
          <a:bodyPr anchor="b" anchorCtr="0">
            <a:noAutofit/>
          </a:bodyPr>
          <a:lstStyle>
            <a:lvl1pPr>
              <a:lnSpc>
                <a:spcPct val="85000"/>
              </a:lnSpc>
              <a:defRPr sz="7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1097280" y="2166726"/>
            <a:ext cx="10058400" cy="3429402"/>
          </a:xfrm>
        </p:spPr>
        <p:txBody>
          <a:bodyPr lIns="91440" rIns="91440" anchor="t" anchorCtr="0">
            <a:normAutofit/>
          </a:bodyPr>
          <a:lstStyle>
            <a:lvl1pPr marL="0" indent="0">
              <a:buNone/>
              <a:defRPr sz="6800" cap="none" spc="200" baseline="0">
                <a:solidFill>
                  <a:schemeClr val="tx2"/>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91AA5-75A4-4CA7-B9C8-242B2899409D}" type="datetime1">
              <a:rPr lang="en-US" smtClean="0"/>
              <a:t>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cxnSp>
        <p:nvCxnSpPr>
          <p:cNvPr id="9" name="Straight Connector 8"/>
          <p:cNvCxnSpPr/>
          <p:nvPr/>
        </p:nvCxnSpPr>
        <p:spPr>
          <a:xfrm>
            <a:off x="1207658" y="2090528"/>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8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9684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346199"/>
            <a:ext cx="4937760" cy="45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346200"/>
            <a:ext cx="4937760" cy="45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9978BA-96F8-4EA2-8266-86BB2F3B27FE}" type="datetime1">
              <a:rPr lang="en-US" smtClean="0"/>
              <a:t>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217825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D6CF77-178E-4DC2-BF37-45D9C41F0C9F}" type="datetime1">
              <a:rPr lang="en-US" smtClean="0"/>
              <a:t>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826086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CA687A-E5A4-48EF-A7CC-CAABC50235F3}" type="datetime1">
              <a:rPr lang="en-US" smtClean="0"/>
              <a:t>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154095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14B191-B7DF-4AB4-A16C-8B0EB2515670}" type="datetime1">
              <a:rPr lang="en-US" smtClean="0"/>
              <a:t>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33041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4B6070-3D3B-4F6C-8CEC-4C9E28F3DB80}" type="datetime1">
              <a:rPr lang="en-US" smtClean="0"/>
              <a:t>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71DB1C-B372-4CFA-B223-ECAC3FCFC319}" type="slidenum">
              <a:rPr lang="en-US" smtClean="0"/>
              <a:t>‹#›</a:t>
            </a:fld>
            <a:endParaRPr lang="en-US"/>
          </a:p>
        </p:txBody>
      </p:sp>
    </p:spTree>
    <p:extLst>
      <p:ext uri="{BB962C8B-B14F-4D97-AF65-F5344CB8AC3E}">
        <p14:creationId xmlns:p14="http://schemas.microsoft.com/office/powerpoint/2010/main" val="165539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14F1F-33F3-4C24-BC7A-D0662AB03A48}" type="datetime1">
              <a:rPr lang="en-US" smtClean="0"/>
              <a:t>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186656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82254" y="286603"/>
            <a:ext cx="10768445" cy="88179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28600" y="1276131"/>
            <a:ext cx="11722100" cy="4883369"/>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1800" b="1">
                <a:solidFill>
                  <a:srgbClr val="FFFFFF"/>
                </a:solidFill>
                <a:latin typeface="Times New Roman" panose="02020603050405020304" pitchFamily="18" charset="0"/>
                <a:cs typeface="Times New Roman" panose="02020603050405020304" pitchFamily="18" charset="0"/>
              </a:defRPr>
            </a:lvl1pPr>
          </a:lstStyle>
          <a:p>
            <a:fld id="{0A59F165-FA03-4802-ABF8-40A8C898DBBC}" type="datetime1">
              <a:rPr lang="en-US" smtClean="0"/>
              <a:pPr/>
              <a:t>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800" b="1">
                <a:solidFill>
                  <a:srgbClr val="FFFFFF"/>
                </a:solidFill>
                <a:latin typeface="Times New Roman" panose="02020603050405020304" pitchFamily="18" charset="0"/>
                <a:cs typeface="Times New Roman" panose="02020603050405020304" pitchFamily="18" charset="0"/>
              </a:defRPr>
            </a:lvl1pPr>
          </a:lstStyle>
          <a:p>
            <a:fld id="{5771DB1C-B372-4CFA-B223-ECAC3FCFC319}" type="slidenum">
              <a:rPr lang="en-US" smtClean="0"/>
              <a:pPr/>
              <a:t>‹#›</a:t>
            </a:fld>
            <a:endParaRPr lang="en-US"/>
          </a:p>
        </p:txBody>
      </p:sp>
      <p:cxnSp>
        <p:nvCxnSpPr>
          <p:cNvPr id="10" name="Straight Connector 9"/>
          <p:cNvCxnSpPr/>
          <p:nvPr/>
        </p:nvCxnSpPr>
        <p:spPr>
          <a:xfrm>
            <a:off x="228600" y="1217145"/>
            <a:ext cx="117221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Administrator\Desktop\thesis-slide\uit-logo.png">
            <a:extLst>
              <a:ext uri="{FF2B5EF4-FFF2-40B4-BE49-F238E27FC236}">
                <a16:creationId xmlns:a16="http://schemas.microsoft.com/office/drawing/2014/main" id="{431D5121-9F02-4F10-B39E-0BA49CB0603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28600" y="213071"/>
            <a:ext cx="898909" cy="898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466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just"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oz.com/link-explore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local.com/" TargetMode="External"/><Relationship Id="rId3" Type="http://schemas.openxmlformats.org/officeDocument/2006/relationships/hyperlink" Target="https://www.bingplaces.com/" TargetMode="External"/><Relationship Id="rId7" Type="http://schemas.openxmlformats.org/officeDocument/2006/relationships/hyperlink" Target="https://www.manta.com/" TargetMode="External"/><Relationship Id="rId2" Type="http://schemas.openxmlformats.org/officeDocument/2006/relationships/hyperlink" Target="https://www.linkedin.com/" TargetMode="External"/><Relationship Id="rId1" Type="http://schemas.openxmlformats.org/officeDocument/2006/relationships/slideLayout" Target="../slideLayouts/slideLayout2.xml"/><Relationship Id="rId6" Type="http://schemas.openxmlformats.org/officeDocument/2006/relationships/hyperlink" Target="https://www.yellowpages.com/" TargetMode="External"/><Relationship Id="rId11" Type="http://schemas.openxmlformats.org/officeDocument/2006/relationships/image" Target="../media/image7.jpeg"/><Relationship Id="rId5" Type="http://schemas.openxmlformats.org/officeDocument/2006/relationships/hyperlink" Target="https://www.mapquest.com/" TargetMode="External"/><Relationship Id="rId10" Type="http://schemas.openxmlformats.org/officeDocument/2006/relationships/hyperlink" Target="https://www.merchantcircle.com/" TargetMode="External"/><Relationship Id="rId4" Type="http://schemas.openxmlformats.org/officeDocument/2006/relationships/hyperlink" Target="http://www.yelp.com/" TargetMode="External"/><Relationship Id="rId9" Type="http://schemas.openxmlformats.org/officeDocument/2006/relationships/hyperlink" Target="https://www.citysearch.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majestic.com/" TargetMode="External"/><Relationship Id="rId2" Type="http://schemas.openxmlformats.org/officeDocument/2006/relationships/hyperlink" Target="https://www.ahrefs.com/" TargetMode="External"/><Relationship Id="rId1" Type="http://schemas.openxmlformats.org/officeDocument/2006/relationships/slideLayout" Target="../slideLayouts/slideLayout2.xml"/><Relationship Id="rId4" Type="http://schemas.openxmlformats.org/officeDocument/2006/relationships/hyperlink" Target="https://moz.com/link-explor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youtube.com/" TargetMode="External"/><Relationship Id="rId7" Type="http://schemas.openxmlformats.org/officeDocument/2006/relationships/hyperlink" Target="https://www.archive.org/" TargetMode="External"/><Relationship Id="rId2" Type="http://schemas.openxmlformats.org/officeDocument/2006/relationships/hyperlink" Target="https://obsproject.com/" TargetMode="External"/><Relationship Id="rId1" Type="http://schemas.openxmlformats.org/officeDocument/2006/relationships/slideLayout" Target="../slideLayouts/slideLayout2.xml"/><Relationship Id="rId6" Type="http://schemas.openxmlformats.org/officeDocument/2006/relationships/hyperlink" Target="https://www.metacafe.com/" TargetMode="External"/><Relationship Id="rId5" Type="http://schemas.openxmlformats.org/officeDocument/2006/relationships/hyperlink" Target="https://www.dailymotion.com/" TargetMode="External"/><Relationship Id="rId4" Type="http://schemas.openxmlformats.org/officeDocument/2006/relationships/hyperlink" Target="https://www.veoh.com/"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quicksprout.com/101-motivational-business-quotes/" TargetMode="External"/><Relationship Id="rId2" Type="http://schemas.openxmlformats.org/officeDocument/2006/relationships/hyperlink" Target="https://yoast.com/wordpress-seo/"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hyperlink" Target="https://www.prlog.org/" TargetMode="External"/><Relationship Id="rId2" Type="http://schemas.openxmlformats.org/officeDocument/2006/relationships/hyperlink" Target="https://www.piktochart.com/" TargetMode="External"/><Relationship Id="rId1" Type="http://schemas.openxmlformats.org/officeDocument/2006/relationships/slideLayout" Target="../slideLayouts/slideLayout2.xml"/><Relationship Id="rId4" Type="http://schemas.openxmlformats.org/officeDocument/2006/relationships/hyperlink" Target="https://www.prnewswire.com/"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tinyurl.com/link-clump-chrom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brokenlinkbuilding.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mention.com/en/" TargetMode="External"/><Relationship Id="rId2" Type="http://schemas.openxmlformats.org/officeDocument/2006/relationships/hyperlink" Target="https://www.google.com/alert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bbb.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ebmasters.googleblog.com/2017/05/a-reminder-about-links-in-large-scale.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buzzstream.com/" TargetMode="External"/><Relationship Id="rId2" Type="http://schemas.openxmlformats.org/officeDocument/2006/relationships/hyperlink" Target="https://mailshake.com/" TargetMode="External"/><Relationship Id="rId1" Type="http://schemas.openxmlformats.org/officeDocument/2006/relationships/slideLayout" Target="../slideLayouts/slideLayout2.xml"/><Relationship Id="rId5" Type="http://schemas.openxmlformats.org/officeDocument/2006/relationships/hyperlink" Target="https://pitchbox.com/" TargetMode="External"/><Relationship Id="rId4" Type="http://schemas.openxmlformats.org/officeDocument/2006/relationships/hyperlink" Target="https://ninjaoutreach.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hootsuite.co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sedo.com/" TargetMode="External"/><Relationship Id="rId2" Type="http://schemas.openxmlformats.org/officeDocument/2006/relationships/hyperlink" Target="https://flippa.com/"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TỐI ƯU HOÁ</a:t>
            </a:r>
            <a:br>
              <a:rPr lang="en-US" sz="5400" dirty="0"/>
            </a:br>
            <a:r>
              <a:rPr lang="en-US" sz="5400" dirty="0"/>
              <a:t>CÔNG CỤ TÌM KIẾM</a:t>
            </a:r>
          </a:p>
        </p:txBody>
      </p:sp>
      <p:sp>
        <p:nvSpPr>
          <p:cNvPr id="3" name="Subtitle 2"/>
          <p:cNvSpPr>
            <a:spLocks noGrp="1"/>
          </p:cNvSpPr>
          <p:nvPr>
            <p:ph type="subTitle" idx="1"/>
          </p:nvPr>
        </p:nvSpPr>
        <p:spPr/>
        <p:txBody>
          <a:bodyPr/>
          <a:lstStyle/>
          <a:p>
            <a:r>
              <a:rPr lang="en-US" cap="none"/>
              <a:t>Biên soạn: ThS. Võ Tấn Khoa</a:t>
            </a:r>
          </a:p>
        </p:txBody>
      </p:sp>
    </p:spTree>
    <p:extLst>
      <p:ext uri="{BB962C8B-B14F-4D97-AF65-F5344CB8AC3E}">
        <p14:creationId xmlns:p14="http://schemas.microsoft.com/office/powerpoint/2010/main" val="345904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CF71-16F5-2A40-A22C-581BE058CFAE}"/>
              </a:ext>
            </a:extLst>
          </p:cNvPr>
          <p:cNvSpPr>
            <a:spLocks noGrp="1"/>
          </p:cNvSpPr>
          <p:nvPr>
            <p:ph type="title"/>
          </p:nvPr>
        </p:nvSpPr>
        <p:spPr/>
        <p:txBody>
          <a:bodyPr/>
          <a:lstStyle/>
          <a:p>
            <a:r>
              <a:rPr lang="en-VN" dirty="0"/>
              <a:t>2.3 Bỏ qua việc hoán đổi liên kết</a:t>
            </a:r>
          </a:p>
        </p:txBody>
      </p:sp>
      <p:sp>
        <p:nvSpPr>
          <p:cNvPr id="3" name="Content Placeholder 2">
            <a:extLst>
              <a:ext uri="{FF2B5EF4-FFF2-40B4-BE49-F238E27FC236}">
                <a16:creationId xmlns:a16="http://schemas.microsoft.com/office/drawing/2014/main" id="{D8C32E67-C78B-1441-977E-D18433A37637}"/>
              </a:ext>
            </a:extLst>
          </p:cNvPr>
          <p:cNvSpPr>
            <a:spLocks noGrp="1"/>
          </p:cNvSpPr>
          <p:nvPr>
            <p:ph idx="1"/>
          </p:nvPr>
        </p:nvSpPr>
        <p:spPr>
          <a:xfrm>
            <a:off x="228600" y="1276131"/>
            <a:ext cx="4386943" cy="4883369"/>
          </a:xfrm>
        </p:spPr>
        <p:txBody>
          <a:bodyPr>
            <a:normAutofit/>
          </a:bodyPr>
          <a:lstStyle/>
          <a:p>
            <a:pPr>
              <a:buFont typeface="Wingdings" pitchFamily="2" charset="2"/>
              <a:buChar char="Ø"/>
            </a:pPr>
            <a:r>
              <a:rPr lang="en-VN" sz="3200" dirty="0"/>
              <a:t>Hoán đổi liên kết là việc quá rõ ràng với Google.</a:t>
            </a:r>
          </a:p>
          <a:p>
            <a:pPr>
              <a:buFont typeface="Wingdings" pitchFamily="2" charset="2"/>
              <a:buChar char="Ø"/>
            </a:pPr>
            <a:r>
              <a:rPr lang="en-VN" sz="3200" dirty="0"/>
              <a:t>Nó không còn hoạt động, thậm chí gây hại đến xếp hạng website.</a:t>
            </a:r>
          </a:p>
          <a:p>
            <a:pPr>
              <a:buFont typeface="Wingdings" pitchFamily="2" charset="2"/>
              <a:buChar char="Ø"/>
            </a:pPr>
            <a:r>
              <a:rPr lang="en-VN" sz="3200" dirty="0"/>
              <a:t>Hoán đổi liên kết tốn thời gian và hoàn toàn không cần thiết.</a:t>
            </a:r>
          </a:p>
        </p:txBody>
      </p:sp>
      <p:sp>
        <p:nvSpPr>
          <p:cNvPr id="4" name="Slide Number Placeholder 3">
            <a:extLst>
              <a:ext uri="{FF2B5EF4-FFF2-40B4-BE49-F238E27FC236}">
                <a16:creationId xmlns:a16="http://schemas.microsoft.com/office/drawing/2014/main" id="{0856861D-FE61-9D4B-A315-967916992A53}"/>
              </a:ext>
            </a:extLst>
          </p:cNvPr>
          <p:cNvSpPr>
            <a:spLocks noGrp="1"/>
          </p:cNvSpPr>
          <p:nvPr>
            <p:ph type="sldNum" sz="quarter" idx="12"/>
          </p:nvPr>
        </p:nvSpPr>
        <p:spPr/>
        <p:txBody>
          <a:bodyPr/>
          <a:lstStyle/>
          <a:p>
            <a:fld id="{5771DB1C-B372-4CFA-B223-ECAC3FCFC319}" type="slidenum">
              <a:rPr lang="en-US" smtClean="0"/>
              <a:t>10</a:t>
            </a:fld>
            <a:endParaRPr lang="en-US"/>
          </a:p>
        </p:txBody>
      </p:sp>
      <p:pic>
        <p:nvPicPr>
          <p:cNvPr id="2050" name="Picture 2" descr="3 Way Link Exchange (ABC Linking) Explained - Is It Legit and Safe for SEO?">
            <a:extLst>
              <a:ext uri="{FF2B5EF4-FFF2-40B4-BE49-F238E27FC236}">
                <a16:creationId xmlns:a16="http://schemas.microsoft.com/office/drawing/2014/main" id="{F30BD8AC-8CC4-3D47-9890-303AFDC0D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7881" y="1276131"/>
            <a:ext cx="4909459" cy="490945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068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95C76-6B4E-8E49-B507-89B0458B5C9A}"/>
              </a:ext>
            </a:extLst>
          </p:cNvPr>
          <p:cNvSpPr>
            <a:spLocks noGrp="1"/>
          </p:cNvSpPr>
          <p:nvPr>
            <p:ph type="title"/>
          </p:nvPr>
        </p:nvSpPr>
        <p:spPr/>
        <p:txBody>
          <a:bodyPr/>
          <a:lstStyle/>
          <a:p>
            <a:r>
              <a:rPr lang="en-VN" dirty="0"/>
              <a:t>2.4 Không spam</a:t>
            </a:r>
          </a:p>
        </p:txBody>
      </p:sp>
      <p:sp>
        <p:nvSpPr>
          <p:cNvPr id="3" name="Content Placeholder 2">
            <a:extLst>
              <a:ext uri="{FF2B5EF4-FFF2-40B4-BE49-F238E27FC236}">
                <a16:creationId xmlns:a16="http://schemas.microsoft.com/office/drawing/2014/main" id="{B0206CC0-220F-334D-A000-2CE3A13CD824}"/>
              </a:ext>
            </a:extLst>
          </p:cNvPr>
          <p:cNvSpPr>
            <a:spLocks noGrp="1"/>
          </p:cNvSpPr>
          <p:nvPr>
            <p:ph idx="1"/>
          </p:nvPr>
        </p:nvSpPr>
        <p:spPr/>
        <p:txBody>
          <a:bodyPr/>
          <a:lstStyle/>
          <a:p>
            <a:pPr>
              <a:buFont typeface="Wingdings" pitchFamily="2" charset="2"/>
              <a:buChar char="Ø"/>
            </a:pPr>
            <a:r>
              <a:rPr lang="en-VN" dirty="0"/>
              <a:t>Không spam bảng tin, bài viết trên web và các bình luận với nội dung ngớ ngẩn.</a:t>
            </a:r>
          </a:p>
          <a:p>
            <a:pPr>
              <a:buFont typeface="Wingdings" pitchFamily="2" charset="2"/>
              <a:buChar char="Ø"/>
            </a:pPr>
            <a:r>
              <a:rPr lang="en-VN" dirty="0"/>
              <a:t>Chiến lược spam đã lạc hậu và không còn phù hợp nữa.</a:t>
            </a:r>
          </a:p>
          <a:p>
            <a:pPr>
              <a:buFont typeface="Wingdings" pitchFamily="2" charset="2"/>
              <a:buChar char="Ø"/>
            </a:pPr>
            <a:r>
              <a:rPr lang="en-VN" dirty="0"/>
              <a:t>Website SEO + Comment Spam = Bad SEO Team/Company.</a:t>
            </a:r>
          </a:p>
        </p:txBody>
      </p:sp>
      <p:sp>
        <p:nvSpPr>
          <p:cNvPr id="4" name="Slide Number Placeholder 3">
            <a:extLst>
              <a:ext uri="{FF2B5EF4-FFF2-40B4-BE49-F238E27FC236}">
                <a16:creationId xmlns:a16="http://schemas.microsoft.com/office/drawing/2014/main" id="{34B35A1B-EAD4-4842-8AE5-96B4CE085C84}"/>
              </a:ext>
            </a:extLst>
          </p:cNvPr>
          <p:cNvSpPr>
            <a:spLocks noGrp="1"/>
          </p:cNvSpPr>
          <p:nvPr>
            <p:ph type="sldNum" sz="quarter" idx="12"/>
          </p:nvPr>
        </p:nvSpPr>
        <p:spPr/>
        <p:txBody>
          <a:bodyPr/>
          <a:lstStyle/>
          <a:p>
            <a:fld id="{5771DB1C-B372-4CFA-B223-ECAC3FCFC319}" type="slidenum">
              <a:rPr lang="en-US" smtClean="0"/>
              <a:t>11</a:t>
            </a:fld>
            <a:endParaRPr lang="en-US"/>
          </a:p>
        </p:txBody>
      </p:sp>
      <p:pic>
        <p:nvPicPr>
          <p:cNvPr id="3074" name="Picture 2" descr="Website SEO + Comment Spam = Bad SEO Company">
            <a:extLst>
              <a:ext uri="{FF2B5EF4-FFF2-40B4-BE49-F238E27FC236}">
                <a16:creationId xmlns:a16="http://schemas.microsoft.com/office/drawing/2014/main" id="{EB488F42-5BD5-A849-91D2-73793A783D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743" y="2970565"/>
            <a:ext cx="8425543" cy="283923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193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BD7AF-14A3-AE43-913C-06A1AE12FACD}"/>
              </a:ext>
            </a:extLst>
          </p:cNvPr>
          <p:cNvSpPr>
            <a:spLocks noGrp="1"/>
          </p:cNvSpPr>
          <p:nvPr>
            <p:ph type="title"/>
          </p:nvPr>
        </p:nvSpPr>
        <p:spPr/>
        <p:txBody>
          <a:bodyPr/>
          <a:lstStyle/>
          <a:p>
            <a:r>
              <a:rPr lang="en-VN" dirty="0"/>
              <a:t>3. Văn bản neo</a:t>
            </a:r>
          </a:p>
        </p:txBody>
      </p:sp>
      <p:sp>
        <p:nvSpPr>
          <p:cNvPr id="3" name="Content Placeholder 2">
            <a:extLst>
              <a:ext uri="{FF2B5EF4-FFF2-40B4-BE49-F238E27FC236}">
                <a16:creationId xmlns:a16="http://schemas.microsoft.com/office/drawing/2014/main" id="{8F7097B2-668D-3C4F-B3B6-031B9AA1AE88}"/>
              </a:ext>
            </a:extLst>
          </p:cNvPr>
          <p:cNvSpPr>
            <a:spLocks noGrp="1"/>
          </p:cNvSpPr>
          <p:nvPr>
            <p:ph idx="1"/>
          </p:nvPr>
        </p:nvSpPr>
        <p:spPr/>
        <p:txBody>
          <a:bodyPr>
            <a:normAutofit/>
          </a:bodyPr>
          <a:lstStyle/>
          <a:p>
            <a:pPr>
              <a:buFont typeface="Wingdings" pitchFamily="2" charset="2"/>
              <a:buChar char="Ø"/>
            </a:pPr>
            <a:r>
              <a:rPr lang="en-VN" sz="3200" dirty="0"/>
              <a:t>Là văn bản có trong một liên kết -&gt; </a:t>
            </a:r>
            <a:r>
              <a:rPr lang="en-VN" sz="3200" i="1" dirty="0"/>
              <a:t>yếu tố mạnh </a:t>
            </a:r>
            <a:r>
              <a:rPr lang="en-VN" sz="3200" dirty="0"/>
              <a:t>để SEO.</a:t>
            </a:r>
          </a:p>
          <a:p>
            <a:pPr>
              <a:buFont typeface="Wingdings" pitchFamily="2" charset="2"/>
              <a:buChar char="Ø"/>
            </a:pPr>
            <a:r>
              <a:rPr lang="en-VN" sz="3200" dirty="0"/>
              <a:t>Trước khi có bản cập nhật ‘</a:t>
            </a:r>
            <a:r>
              <a:rPr lang="en-VN" sz="3200" i="1" dirty="0"/>
              <a:t>Penguin</a:t>
            </a:r>
            <a:r>
              <a:rPr lang="en-VN" sz="3200" dirty="0"/>
              <a:t>’ thì việc một trang web có nhiều backlink với cùng 1 văn bản neo sẽ có cơ hội xếp hạng cao hơn so với đối thủ.</a:t>
            </a:r>
          </a:p>
          <a:p>
            <a:pPr>
              <a:buFont typeface="Wingdings" pitchFamily="2" charset="2"/>
              <a:buChar char="Ø"/>
            </a:pPr>
            <a:r>
              <a:rPr lang="en-VN" sz="3200" dirty="0"/>
              <a:t>Hiện nay, việc xây dựng liên kết với ‘</a:t>
            </a:r>
            <a:r>
              <a:rPr lang="en-VN" sz="3200" i="1" dirty="0"/>
              <a:t>đối sánh chính xác</a:t>
            </a:r>
            <a:r>
              <a:rPr lang="en-VN" sz="3200" dirty="0"/>
              <a:t>’ làm chiến lược là lỗi thời, nguy cơ ảnh hưởng đến xếp hạng.</a:t>
            </a:r>
          </a:p>
          <a:p>
            <a:pPr>
              <a:buFont typeface="Wingdings" pitchFamily="2" charset="2"/>
              <a:buChar char="Ø"/>
            </a:pPr>
            <a:r>
              <a:rPr lang="en-VN" sz="3200" dirty="0"/>
              <a:t>Cách tốt nhất để xây dựng văn bản neo là gì -&gt; </a:t>
            </a:r>
            <a:r>
              <a:rPr lang="en-VN" sz="3200" i="1" dirty="0"/>
              <a:t>tự nhiên</a:t>
            </a:r>
            <a:r>
              <a:rPr lang="en-VN" sz="3200" dirty="0"/>
              <a:t>.</a:t>
            </a:r>
          </a:p>
        </p:txBody>
      </p:sp>
      <p:sp>
        <p:nvSpPr>
          <p:cNvPr id="4" name="Slide Number Placeholder 3">
            <a:extLst>
              <a:ext uri="{FF2B5EF4-FFF2-40B4-BE49-F238E27FC236}">
                <a16:creationId xmlns:a16="http://schemas.microsoft.com/office/drawing/2014/main" id="{C5DD874F-374D-F049-ABFC-D0DEBF2AD202}"/>
              </a:ext>
            </a:extLst>
          </p:cNvPr>
          <p:cNvSpPr>
            <a:spLocks noGrp="1"/>
          </p:cNvSpPr>
          <p:nvPr>
            <p:ph type="sldNum" sz="quarter" idx="12"/>
          </p:nvPr>
        </p:nvSpPr>
        <p:spPr/>
        <p:txBody>
          <a:bodyPr/>
          <a:lstStyle/>
          <a:p>
            <a:fld id="{5771DB1C-B372-4CFA-B223-ECAC3FCFC319}" type="slidenum">
              <a:rPr lang="en-US" smtClean="0"/>
              <a:t>12</a:t>
            </a:fld>
            <a:endParaRPr lang="en-US"/>
          </a:p>
        </p:txBody>
      </p:sp>
    </p:spTree>
    <p:extLst>
      <p:ext uri="{BB962C8B-B14F-4D97-AF65-F5344CB8AC3E}">
        <p14:creationId xmlns:p14="http://schemas.microsoft.com/office/powerpoint/2010/main" val="458506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8856-8E6A-B84B-A2C6-9D54F678D7CA}"/>
              </a:ext>
            </a:extLst>
          </p:cNvPr>
          <p:cNvSpPr>
            <a:spLocks noGrp="1"/>
          </p:cNvSpPr>
          <p:nvPr>
            <p:ph type="title"/>
          </p:nvPr>
        </p:nvSpPr>
        <p:spPr/>
        <p:txBody>
          <a:bodyPr/>
          <a:lstStyle/>
          <a:p>
            <a:r>
              <a:rPr lang="en-VN" dirty="0"/>
              <a:t>3. Văn bản neo</a:t>
            </a:r>
          </a:p>
        </p:txBody>
      </p:sp>
      <p:sp>
        <p:nvSpPr>
          <p:cNvPr id="3" name="Content Placeholder 2">
            <a:extLst>
              <a:ext uri="{FF2B5EF4-FFF2-40B4-BE49-F238E27FC236}">
                <a16:creationId xmlns:a16="http://schemas.microsoft.com/office/drawing/2014/main" id="{5B9180BB-9475-C54D-AE39-E4DB1FF726B5}"/>
              </a:ext>
            </a:extLst>
          </p:cNvPr>
          <p:cNvSpPr>
            <a:spLocks noGrp="1"/>
          </p:cNvSpPr>
          <p:nvPr>
            <p:ph idx="1"/>
          </p:nvPr>
        </p:nvSpPr>
        <p:spPr/>
        <p:txBody>
          <a:bodyPr>
            <a:normAutofit/>
          </a:bodyPr>
          <a:lstStyle/>
          <a:p>
            <a:pPr>
              <a:buFont typeface="Wingdings" pitchFamily="2" charset="2"/>
              <a:buChar char="Ø"/>
            </a:pPr>
            <a:r>
              <a:rPr lang="en-VN" dirty="0"/>
              <a:t>Từ khoá mục tiêu nên xuất hiện trong văn bản neo và tuân theo các yêu cầu sau:</a:t>
            </a:r>
          </a:p>
          <a:p>
            <a:pPr lvl="1">
              <a:buFont typeface="Arial" panose="020B0604020202020204" pitchFamily="34" charset="0"/>
              <a:buChar char="•"/>
            </a:pPr>
            <a:r>
              <a:rPr lang="en-VN" dirty="0"/>
              <a:t>Không nên là từ khoá duy nhất trong tất cả liên kết.</a:t>
            </a:r>
          </a:p>
          <a:p>
            <a:pPr lvl="1">
              <a:buFont typeface="Arial" panose="020B0604020202020204" pitchFamily="34" charset="0"/>
              <a:buChar char="•"/>
            </a:pPr>
            <a:r>
              <a:rPr lang="en-VN" dirty="0"/>
              <a:t>Không nên là từ khoá chính trong tất cả liên kết.</a:t>
            </a:r>
          </a:p>
          <a:p>
            <a:pPr lvl="1">
              <a:buFont typeface="Arial" panose="020B0604020202020204" pitchFamily="34" charset="0"/>
              <a:buChar char="•"/>
            </a:pPr>
            <a:r>
              <a:rPr lang="en-VN" dirty="0"/>
              <a:t>Phải có sự kết hợp với các từ khóa có liên quan.</a:t>
            </a:r>
          </a:p>
          <a:p>
            <a:pPr>
              <a:buFont typeface="Wingdings" pitchFamily="2" charset="2"/>
              <a:buChar char="Ø"/>
            </a:pPr>
            <a:r>
              <a:rPr lang="en-VN" dirty="0"/>
              <a:t>Khác với logic: một website chất lượng sẽ tự động được liên kết với cùng một văn bản trong toàn bộ WWW.</a:t>
            </a:r>
          </a:p>
          <a:p>
            <a:pPr>
              <a:buFont typeface="Wingdings" pitchFamily="2" charset="2"/>
              <a:buChar char="Ø"/>
            </a:pPr>
            <a:r>
              <a:rPr lang="en-VN" dirty="0"/>
              <a:t>Có thể tham khảo các trang web có thứ hạng cao trên công cụ tìm kiếm, và xem cách họ thiết lập các văn bản neo để học hỏi.</a:t>
            </a:r>
          </a:p>
          <a:p>
            <a:pPr lvl="1">
              <a:buFont typeface="Wingdings" pitchFamily="2" charset="2"/>
              <a:buChar char="Ø"/>
            </a:pPr>
            <a:r>
              <a:rPr lang="en-VN" dirty="0"/>
              <a:t>Link-explore: </a:t>
            </a:r>
            <a:r>
              <a:rPr lang="en-US" dirty="0">
                <a:hlinkClick r:id="rId2"/>
              </a:rPr>
              <a:t>https://moz.com/link-explorer</a:t>
            </a:r>
            <a:r>
              <a:rPr lang="en-US" dirty="0"/>
              <a:t> </a:t>
            </a:r>
          </a:p>
        </p:txBody>
      </p:sp>
      <p:sp>
        <p:nvSpPr>
          <p:cNvPr id="4" name="Slide Number Placeholder 3">
            <a:extLst>
              <a:ext uri="{FF2B5EF4-FFF2-40B4-BE49-F238E27FC236}">
                <a16:creationId xmlns:a16="http://schemas.microsoft.com/office/drawing/2014/main" id="{19E2D75E-4E8E-014D-B89D-0D9438952C41}"/>
              </a:ext>
            </a:extLst>
          </p:cNvPr>
          <p:cNvSpPr>
            <a:spLocks noGrp="1"/>
          </p:cNvSpPr>
          <p:nvPr>
            <p:ph type="sldNum" sz="quarter" idx="12"/>
          </p:nvPr>
        </p:nvSpPr>
        <p:spPr/>
        <p:txBody>
          <a:bodyPr/>
          <a:lstStyle/>
          <a:p>
            <a:fld id="{5771DB1C-B372-4CFA-B223-ECAC3FCFC319}" type="slidenum">
              <a:rPr lang="en-US" smtClean="0"/>
              <a:t>13</a:t>
            </a:fld>
            <a:endParaRPr lang="en-US"/>
          </a:p>
        </p:txBody>
      </p:sp>
    </p:spTree>
    <p:extLst>
      <p:ext uri="{BB962C8B-B14F-4D97-AF65-F5344CB8AC3E}">
        <p14:creationId xmlns:p14="http://schemas.microsoft.com/office/powerpoint/2010/main" val="2515054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8856-8E6A-B84B-A2C6-9D54F678D7CA}"/>
              </a:ext>
            </a:extLst>
          </p:cNvPr>
          <p:cNvSpPr>
            <a:spLocks noGrp="1"/>
          </p:cNvSpPr>
          <p:nvPr>
            <p:ph type="title"/>
          </p:nvPr>
        </p:nvSpPr>
        <p:spPr/>
        <p:txBody>
          <a:bodyPr/>
          <a:lstStyle/>
          <a:p>
            <a:r>
              <a:rPr lang="en-VN" dirty="0"/>
              <a:t>3. Văn bản neo</a:t>
            </a:r>
          </a:p>
        </p:txBody>
      </p:sp>
      <p:sp>
        <p:nvSpPr>
          <p:cNvPr id="3" name="Content Placeholder 2">
            <a:extLst>
              <a:ext uri="{FF2B5EF4-FFF2-40B4-BE49-F238E27FC236}">
                <a16:creationId xmlns:a16="http://schemas.microsoft.com/office/drawing/2014/main" id="{5B9180BB-9475-C54D-AE39-E4DB1FF726B5}"/>
              </a:ext>
            </a:extLst>
          </p:cNvPr>
          <p:cNvSpPr>
            <a:spLocks noGrp="1"/>
          </p:cNvSpPr>
          <p:nvPr>
            <p:ph idx="1"/>
          </p:nvPr>
        </p:nvSpPr>
        <p:spPr/>
        <p:txBody>
          <a:bodyPr>
            <a:normAutofit/>
          </a:bodyPr>
          <a:lstStyle/>
          <a:p>
            <a:endParaRPr lang="en-US" dirty="0"/>
          </a:p>
          <a:p>
            <a:pPr lvl="2">
              <a:buFont typeface="Wingdings" pitchFamily="2" charset="2"/>
              <a:buChar char="Ø"/>
            </a:pPr>
            <a:endParaRPr lang="en-VN" dirty="0"/>
          </a:p>
        </p:txBody>
      </p:sp>
      <p:sp>
        <p:nvSpPr>
          <p:cNvPr id="4" name="Slide Number Placeholder 3">
            <a:extLst>
              <a:ext uri="{FF2B5EF4-FFF2-40B4-BE49-F238E27FC236}">
                <a16:creationId xmlns:a16="http://schemas.microsoft.com/office/drawing/2014/main" id="{19E2D75E-4E8E-014D-B89D-0D9438952C41}"/>
              </a:ext>
            </a:extLst>
          </p:cNvPr>
          <p:cNvSpPr>
            <a:spLocks noGrp="1"/>
          </p:cNvSpPr>
          <p:nvPr>
            <p:ph type="sldNum" sz="quarter" idx="12"/>
          </p:nvPr>
        </p:nvSpPr>
        <p:spPr/>
        <p:txBody>
          <a:bodyPr/>
          <a:lstStyle/>
          <a:p>
            <a:fld id="{5771DB1C-B372-4CFA-B223-ECAC3FCFC319}" type="slidenum">
              <a:rPr lang="en-US" smtClean="0"/>
              <a:t>14</a:t>
            </a:fld>
            <a:endParaRPr lang="en-US"/>
          </a:p>
        </p:txBody>
      </p:sp>
      <p:graphicFrame>
        <p:nvGraphicFramePr>
          <p:cNvPr id="5" name="Table 5">
            <a:extLst>
              <a:ext uri="{FF2B5EF4-FFF2-40B4-BE49-F238E27FC236}">
                <a16:creationId xmlns:a16="http://schemas.microsoft.com/office/drawing/2014/main" id="{819795B5-3E14-7F41-A916-F983C9E5A670}"/>
              </a:ext>
            </a:extLst>
          </p:cNvPr>
          <p:cNvGraphicFramePr>
            <a:graphicFrameLocks noGrp="1"/>
          </p:cNvGraphicFramePr>
          <p:nvPr>
            <p:extLst>
              <p:ext uri="{D42A27DB-BD31-4B8C-83A1-F6EECF244321}">
                <p14:modId xmlns:p14="http://schemas.microsoft.com/office/powerpoint/2010/main" val="3392372843"/>
              </p:ext>
            </p:extLst>
          </p:nvPr>
        </p:nvGraphicFramePr>
        <p:xfrm>
          <a:off x="241300" y="1508760"/>
          <a:ext cx="11722100" cy="3840480"/>
        </p:xfrm>
        <a:graphic>
          <a:graphicData uri="http://schemas.openxmlformats.org/drawingml/2006/table">
            <a:tbl>
              <a:tblPr firstRow="1" bandRow="1">
                <a:tableStyleId>{5C22544A-7EE6-4342-B048-85BDC9FD1C3A}</a:tableStyleId>
              </a:tblPr>
              <a:tblGrid>
                <a:gridCol w="5861050">
                  <a:extLst>
                    <a:ext uri="{9D8B030D-6E8A-4147-A177-3AD203B41FA5}">
                      <a16:colId xmlns:a16="http://schemas.microsoft.com/office/drawing/2014/main" val="1416028137"/>
                    </a:ext>
                  </a:extLst>
                </a:gridCol>
                <a:gridCol w="5861050">
                  <a:extLst>
                    <a:ext uri="{9D8B030D-6E8A-4147-A177-3AD203B41FA5}">
                      <a16:colId xmlns:a16="http://schemas.microsoft.com/office/drawing/2014/main" val="3282484880"/>
                    </a:ext>
                  </a:extLst>
                </a:gridCol>
              </a:tblGrid>
              <a:tr h="370840">
                <a:tc>
                  <a:txBody>
                    <a:bodyPr/>
                    <a:lstStyle/>
                    <a:p>
                      <a:r>
                        <a:rPr lang="en-US" sz="2400" dirty="0" err="1"/>
                        <a:t>Văn</a:t>
                      </a:r>
                      <a:r>
                        <a:rPr lang="en-US" sz="2400" dirty="0"/>
                        <a:t> </a:t>
                      </a:r>
                      <a:r>
                        <a:rPr lang="en-US" sz="2400" dirty="0" err="1"/>
                        <a:t>bản</a:t>
                      </a:r>
                      <a:r>
                        <a:rPr lang="en-US" sz="2400" dirty="0"/>
                        <a:t> neo </a:t>
                      </a:r>
                      <a:r>
                        <a:rPr lang="en-US" sz="2400" dirty="0" err="1"/>
                        <a:t>không</a:t>
                      </a:r>
                      <a:r>
                        <a:rPr lang="en-US" sz="2400" dirty="0"/>
                        <a:t> </a:t>
                      </a:r>
                      <a:r>
                        <a:rPr lang="en-US" sz="2400" dirty="0" err="1"/>
                        <a:t>tốt</a:t>
                      </a:r>
                      <a:r>
                        <a:rPr lang="en-US" sz="2400" dirty="0"/>
                        <a:t>:</a:t>
                      </a:r>
                    </a:p>
                  </a:txBody>
                  <a:tcPr/>
                </a:tc>
                <a:tc>
                  <a:txBody>
                    <a:bodyPr/>
                    <a:lstStyle/>
                    <a:p>
                      <a:r>
                        <a:rPr lang="en-US" sz="2400" dirty="0" err="1"/>
                        <a:t>Văn</a:t>
                      </a:r>
                      <a:r>
                        <a:rPr lang="en-US" sz="2400" dirty="0"/>
                        <a:t> </a:t>
                      </a:r>
                      <a:r>
                        <a:rPr lang="en-US" sz="2400" dirty="0" err="1"/>
                        <a:t>bản</a:t>
                      </a:r>
                      <a:r>
                        <a:rPr lang="en-US" sz="2400" dirty="0"/>
                        <a:t> neo </a:t>
                      </a:r>
                      <a:r>
                        <a:rPr lang="en-US" sz="2400" dirty="0" err="1"/>
                        <a:t>tốt</a:t>
                      </a:r>
                      <a:r>
                        <a:rPr lang="en-US" sz="2400" dirty="0"/>
                        <a:t>:</a:t>
                      </a:r>
                    </a:p>
                  </a:txBody>
                  <a:tcPr/>
                </a:tc>
                <a:extLst>
                  <a:ext uri="{0D108BD9-81ED-4DB2-BD59-A6C34878D82A}">
                    <a16:rowId xmlns:a16="http://schemas.microsoft.com/office/drawing/2014/main" val="4230193037"/>
                  </a:ext>
                </a:extLst>
              </a:tr>
              <a:tr h="370840">
                <a:tc>
                  <a:txBody>
                    <a:bodyPr/>
                    <a:lstStyle/>
                    <a:p>
                      <a:r>
                        <a:rPr lang="en-US" sz="2400" dirty="0"/>
                        <a:t>http://</a:t>
                      </a:r>
                      <a:r>
                        <a:rPr lang="en-US" sz="2400" dirty="0" err="1"/>
                        <a:t>www.examplefootballbrand.com</a:t>
                      </a:r>
                      <a:r>
                        <a:rPr lang="en-US" sz="2400" dirty="0"/>
                        <a:t>/football-</a:t>
                      </a:r>
                      <a:r>
                        <a:rPr lang="en-US" sz="2400" dirty="0" err="1"/>
                        <a:t>jerseys.html</a:t>
                      </a:r>
                      <a:endParaRPr lang="en-US" sz="2400" dirty="0"/>
                    </a:p>
                    <a:p>
                      <a:r>
                        <a:rPr lang="en-US" sz="2400" dirty="0"/>
                        <a:t>NFL football jerseys - 200 links</a:t>
                      </a:r>
                    </a:p>
                  </a:txBody>
                  <a:tcPr/>
                </a:tc>
                <a:tc>
                  <a:txBody>
                    <a:bodyPr/>
                    <a:lstStyle/>
                    <a:p>
                      <a:r>
                        <a:rPr lang="en-US" sz="2400" dirty="0" err="1"/>
                        <a:t>examplefootballbrand</a:t>
                      </a:r>
                      <a:r>
                        <a:rPr lang="en-US" sz="2400" dirty="0"/>
                        <a:t> - 50 links</a:t>
                      </a:r>
                    </a:p>
                    <a:p>
                      <a:r>
                        <a:rPr lang="en-US" sz="2400" dirty="0"/>
                        <a:t>NFL football jersey store - 10 links</a:t>
                      </a:r>
                    </a:p>
                    <a:p>
                      <a:r>
                        <a:rPr lang="en-US" sz="2400" dirty="0"/>
                        <a:t>NFL football jerseys - 5 links</a:t>
                      </a:r>
                    </a:p>
                    <a:p>
                      <a:r>
                        <a:rPr lang="en-US" sz="2400" dirty="0"/>
                        <a:t>http://</a:t>
                      </a:r>
                      <a:r>
                        <a:rPr lang="en-US" sz="2400" dirty="0" err="1"/>
                        <a:t>www.example.com</a:t>
                      </a:r>
                      <a:r>
                        <a:rPr lang="en-US" sz="2400" dirty="0"/>
                        <a:t> - 25 links</a:t>
                      </a:r>
                    </a:p>
                    <a:p>
                      <a:r>
                        <a:rPr lang="en-US" sz="2400" dirty="0"/>
                        <a:t>football jersey store - 5 links</a:t>
                      </a:r>
                    </a:p>
                    <a:p>
                      <a:r>
                        <a:rPr lang="en-US" sz="2400" dirty="0"/>
                        <a:t>football jerseys online - 5 links</a:t>
                      </a:r>
                    </a:p>
                    <a:p>
                      <a:r>
                        <a:rPr lang="en-US" sz="2400" dirty="0"/>
                        <a:t>football jacket store - 15 links</a:t>
                      </a:r>
                    </a:p>
                    <a:p>
                      <a:r>
                        <a:rPr lang="en-US" sz="2400" dirty="0"/>
                        <a:t>click here - 7 links</a:t>
                      </a:r>
                    </a:p>
                    <a:p>
                      <a:r>
                        <a:rPr lang="en-US" sz="2400" dirty="0"/>
                        <a:t>website - 15 links</a:t>
                      </a:r>
                    </a:p>
                  </a:txBody>
                  <a:tcPr/>
                </a:tc>
                <a:extLst>
                  <a:ext uri="{0D108BD9-81ED-4DB2-BD59-A6C34878D82A}">
                    <a16:rowId xmlns:a16="http://schemas.microsoft.com/office/drawing/2014/main" val="3208905752"/>
                  </a:ext>
                </a:extLst>
              </a:tr>
            </a:tbl>
          </a:graphicData>
        </a:graphic>
      </p:graphicFrame>
    </p:spTree>
    <p:extLst>
      <p:ext uri="{BB962C8B-B14F-4D97-AF65-F5344CB8AC3E}">
        <p14:creationId xmlns:p14="http://schemas.microsoft.com/office/powerpoint/2010/main" val="644745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AB286-1E8A-5E46-80CA-3CF3A7AC704E}"/>
              </a:ext>
            </a:extLst>
          </p:cNvPr>
          <p:cNvSpPr>
            <a:spLocks noGrp="1"/>
          </p:cNvSpPr>
          <p:nvPr>
            <p:ph type="title"/>
          </p:nvPr>
        </p:nvSpPr>
        <p:spPr/>
        <p:txBody>
          <a:bodyPr/>
          <a:lstStyle/>
          <a:p>
            <a:r>
              <a:rPr lang="en-VN" dirty="0"/>
              <a:t>4. Chiến lược xây dựng liên kết</a:t>
            </a:r>
          </a:p>
        </p:txBody>
      </p:sp>
      <p:sp>
        <p:nvSpPr>
          <p:cNvPr id="3" name="Content Placeholder 2">
            <a:extLst>
              <a:ext uri="{FF2B5EF4-FFF2-40B4-BE49-F238E27FC236}">
                <a16:creationId xmlns:a16="http://schemas.microsoft.com/office/drawing/2014/main" id="{CF0F5C8A-C213-204C-BF93-16D038A05BE2}"/>
              </a:ext>
            </a:extLst>
          </p:cNvPr>
          <p:cNvSpPr>
            <a:spLocks noGrp="1"/>
          </p:cNvSpPr>
          <p:nvPr>
            <p:ph idx="1"/>
          </p:nvPr>
        </p:nvSpPr>
        <p:spPr/>
        <p:txBody>
          <a:bodyPr/>
          <a:lstStyle/>
          <a:p>
            <a:r>
              <a:rPr lang="en-VN" dirty="0"/>
              <a:t>4.1 Danh bạ web (directory link)</a:t>
            </a:r>
          </a:p>
          <a:p>
            <a:r>
              <a:rPr lang="en-VN" dirty="0"/>
              <a:t>4.2 Đánh cắp liên kết của đối thủ</a:t>
            </a:r>
          </a:p>
          <a:p>
            <a:r>
              <a:rPr lang="en-VN" dirty="0"/>
              <a:t>4.3 Xây dựng liên kết video</a:t>
            </a:r>
          </a:p>
          <a:p>
            <a:r>
              <a:rPr lang="en-VN" dirty="0"/>
              <a:t>4.4 Link bait - mồi liên kết</a:t>
            </a:r>
          </a:p>
          <a:p>
            <a:r>
              <a:rPr lang="en-VN" dirty="0"/>
              <a:t>4.5 Tìm kiếm cơ hội bài đăng của khách</a:t>
            </a:r>
          </a:p>
          <a:p>
            <a:r>
              <a:rPr lang="en-VN" dirty="0"/>
              <a:t>4.6 Xây dựng liên kết ‘hỏng’</a:t>
            </a:r>
          </a:p>
          <a:p>
            <a:r>
              <a:rPr lang="en-VN" dirty="0"/>
              <a:t>4.7 Đề cập thương hiệu ‘hỏng’</a:t>
            </a:r>
          </a:p>
          <a:p>
            <a:r>
              <a:rPr lang="en-VN" dirty="0"/>
              <a:t>4.8 Liên kết trả phí</a:t>
            </a:r>
          </a:p>
          <a:p>
            <a:endParaRPr lang="en-VN" dirty="0"/>
          </a:p>
        </p:txBody>
      </p:sp>
      <p:sp>
        <p:nvSpPr>
          <p:cNvPr id="4" name="Slide Number Placeholder 3">
            <a:extLst>
              <a:ext uri="{FF2B5EF4-FFF2-40B4-BE49-F238E27FC236}">
                <a16:creationId xmlns:a16="http://schemas.microsoft.com/office/drawing/2014/main" id="{E01FD2A7-0033-8F4E-BBA9-488CF7C2177F}"/>
              </a:ext>
            </a:extLst>
          </p:cNvPr>
          <p:cNvSpPr>
            <a:spLocks noGrp="1"/>
          </p:cNvSpPr>
          <p:nvPr>
            <p:ph type="sldNum" sz="quarter" idx="12"/>
          </p:nvPr>
        </p:nvSpPr>
        <p:spPr/>
        <p:txBody>
          <a:bodyPr/>
          <a:lstStyle/>
          <a:p>
            <a:fld id="{5771DB1C-B372-4CFA-B223-ECAC3FCFC319}" type="slidenum">
              <a:rPr lang="en-US" smtClean="0"/>
              <a:t>15</a:t>
            </a:fld>
            <a:endParaRPr lang="en-US"/>
          </a:p>
        </p:txBody>
      </p:sp>
    </p:spTree>
    <p:extLst>
      <p:ext uri="{BB962C8B-B14F-4D97-AF65-F5344CB8AC3E}">
        <p14:creationId xmlns:p14="http://schemas.microsoft.com/office/powerpoint/2010/main" val="1422891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6C52-8CAF-7C43-8D82-E9D8E1117266}"/>
              </a:ext>
            </a:extLst>
          </p:cNvPr>
          <p:cNvSpPr>
            <a:spLocks noGrp="1"/>
          </p:cNvSpPr>
          <p:nvPr>
            <p:ph type="title"/>
          </p:nvPr>
        </p:nvSpPr>
        <p:spPr/>
        <p:txBody>
          <a:bodyPr/>
          <a:lstStyle/>
          <a:p>
            <a:r>
              <a:rPr lang="en-VN" dirty="0"/>
              <a:t>4.1 Danh bạ web</a:t>
            </a:r>
          </a:p>
        </p:txBody>
      </p:sp>
      <p:sp>
        <p:nvSpPr>
          <p:cNvPr id="3" name="Content Placeholder 2">
            <a:extLst>
              <a:ext uri="{FF2B5EF4-FFF2-40B4-BE49-F238E27FC236}">
                <a16:creationId xmlns:a16="http://schemas.microsoft.com/office/drawing/2014/main" id="{5AB27D47-E9A6-EE44-9454-93747740C9D9}"/>
              </a:ext>
            </a:extLst>
          </p:cNvPr>
          <p:cNvSpPr>
            <a:spLocks noGrp="1"/>
          </p:cNvSpPr>
          <p:nvPr>
            <p:ph idx="1"/>
          </p:nvPr>
        </p:nvSpPr>
        <p:spPr>
          <a:xfrm>
            <a:off x="228600" y="1276131"/>
            <a:ext cx="6720840" cy="4883369"/>
          </a:xfrm>
        </p:spPr>
        <p:txBody>
          <a:bodyPr>
            <a:normAutofit fontScale="77500" lnSpcReduction="20000"/>
          </a:bodyPr>
          <a:lstStyle/>
          <a:p>
            <a:pPr>
              <a:buFont typeface="Wingdings" pitchFamily="2" charset="2"/>
              <a:buChar char="Ø"/>
            </a:pPr>
            <a:r>
              <a:rPr lang="en-VN" dirty="0"/>
              <a:t>Danh bạ web - Web directory link là nơi chứa danh mục các liên kết đến website dưới dạng danh bạ (chủ đề).</a:t>
            </a:r>
          </a:p>
          <a:p>
            <a:pPr>
              <a:buFont typeface="Wingdings" pitchFamily="2" charset="2"/>
              <a:buChar char="Ø"/>
            </a:pPr>
            <a:r>
              <a:rPr lang="en-VN" dirty="0"/>
              <a:t>Để an toàn, các liên kết nằm trên danh bạ web không nên chiếm trên 20% tổng số liên kết.</a:t>
            </a:r>
          </a:p>
          <a:p>
            <a:pPr>
              <a:buFont typeface="Wingdings" pitchFamily="2" charset="2"/>
              <a:buChar char="Ø"/>
            </a:pPr>
            <a:r>
              <a:rPr lang="en-VN" dirty="0"/>
              <a:t>Tránh các danh bạ web kiểu như: seolinksdirectory.com hoặc freelinksdirectory.com -&gt; spam.</a:t>
            </a:r>
          </a:p>
          <a:p>
            <a:pPr>
              <a:buFont typeface="Wingdings" pitchFamily="2" charset="2"/>
              <a:buChar char="Ø"/>
            </a:pPr>
            <a:r>
              <a:rPr lang="en-VN" dirty="0"/>
              <a:t>Để tìm các danh bạ web có liên quan tới website của mình, có thể tìm:</a:t>
            </a:r>
          </a:p>
          <a:p>
            <a:pPr lvl="1">
              <a:buFont typeface="Arial" panose="020B0604020202020204" pitchFamily="34" charset="0"/>
              <a:buChar char="•"/>
            </a:pPr>
            <a:r>
              <a:rPr lang="en-US" dirty="0"/>
              <a:t>keyword + submit</a:t>
            </a:r>
          </a:p>
          <a:p>
            <a:pPr lvl="1">
              <a:buFont typeface="Arial" panose="020B0604020202020204" pitchFamily="34" charset="0"/>
              <a:buChar char="•"/>
            </a:pPr>
            <a:r>
              <a:rPr lang="en-US" dirty="0"/>
              <a:t>keyword + add </a:t>
            </a:r>
            <a:r>
              <a:rPr lang="en-US" dirty="0" err="1"/>
              <a:t>url</a:t>
            </a:r>
            <a:endParaRPr lang="en-US" dirty="0"/>
          </a:p>
          <a:p>
            <a:pPr lvl="1">
              <a:buFont typeface="Arial" panose="020B0604020202020204" pitchFamily="34" charset="0"/>
              <a:buChar char="•"/>
            </a:pPr>
            <a:r>
              <a:rPr lang="en-US" dirty="0"/>
              <a:t>keyword + add link</a:t>
            </a:r>
          </a:p>
          <a:p>
            <a:pPr lvl="1">
              <a:buFont typeface="Arial" panose="020B0604020202020204" pitchFamily="34" charset="0"/>
              <a:buChar char="•"/>
            </a:pPr>
            <a:r>
              <a:rPr lang="en-US" dirty="0"/>
              <a:t>keyword + directory</a:t>
            </a:r>
          </a:p>
          <a:p>
            <a:pPr lvl="1">
              <a:buFont typeface="Arial" panose="020B0604020202020204" pitchFamily="34" charset="0"/>
              <a:buChar char="•"/>
            </a:pPr>
            <a:r>
              <a:rPr lang="en-US" dirty="0"/>
              <a:t>keyword + resources</a:t>
            </a:r>
          </a:p>
          <a:p>
            <a:pPr lvl="1">
              <a:buFont typeface="Arial" panose="020B0604020202020204" pitchFamily="34" charset="0"/>
              <a:buChar char="•"/>
            </a:pPr>
            <a:r>
              <a:rPr lang="en-US" dirty="0" err="1"/>
              <a:t>Thay</a:t>
            </a:r>
            <a:r>
              <a:rPr lang="en-US" dirty="0"/>
              <a:t> keyword </a:t>
            </a:r>
            <a:r>
              <a:rPr lang="en-US" dirty="0" err="1"/>
              <a:t>bằng</a:t>
            </a:r>
            <a:r>
              <a:rPr lang="en-US" dirty="0"/>
              <a:t> </a:t>
            </a:r>
            <a:r>
              <a:rPr lang="en-US" dirty="0" err="1"/>
              <a:t>từ</a:t>
            </a:r>
            <a:r>
              <a:rPr lang="en-US" dirty="0"/>
              <a:t> </a:t>
            </a:r>
            <a:r>
              <a:rPr lang="en-US" dirty="0" err="1"/>
              <a:t>khoá</a:t>
            </a:r>
            <a:r>
              <a:rPr lang="en-US" dirty="0"/>
              <a:t> </a:t>
            </a:r>
            <a:r>
              <a:rPr lang="en-US" dirty="0" err="1"/>
              <a:t>của</a:t>
            </a:r>
            <a:r>
              <a:rPr lang="en-US" dirty="0"/>
              <a:t> website</a:t>
            </a:r>
          </a:p>
          <a:p>
            <a:pPr lvl="1">
              <a:buFont typeface="Wingdings" pitchFamily="2" charset="2"/>
              <a:buChar char="Ø"/>
            </a:pPr>
            <a:endParaRPr lang="en-US" dirty="0"/>
          </a:p>
          <a:p>
            <a:pPr lvl="1">
              <a:buFont typeface="Wingdings" pitchFamily="2" charset="2"/>
              <a:buChar char="Ø"/>
            </a:pPr>
            <a:endParaRPr lang="en-VN" dirty="0"/>
          </a:p>
        </p:txBody>
      </p:sp>
      <p:sp>
        <p:nvSpPr>
          <p:cNvPr id="4" name="Slide Number Placeholder 3">
            <a:extLst>
              <a:ext uri="{FF2B5EF4-FFF2-40B4-BE49-F238E27FC236}">
                <a16:creationId xmlns:a16="http://schemas.microsoft.com/office/drawing/2014/main" id="{4BFA7D79-18D1-B641-ABF6-E31FC5162978}"/>
              </a:ext>
            </a:extLst>
          </p:cNvPr>
          <p:cNvSpPr>
            <a:spLocks noGrp="1"/>
          </p:cNvSpPr>
          <p:nvPr>
            <p:ph type="sldNum" sz="quarter" idx="12"/>
          </p:nvPr>
        </p:nvSpPr>
        <p:spPr/>
        <p:txBody>
          <a:bodyPr/>
          <a:lstStyle/>
          <a:p>
            <a:fld id="{5771DB1C-B372-4CFA-B223-ECAC3FCFC319}" type="slidenum">
              <a:rPr lang="en-US" smtClean="0"/>
              <a:t>16</a:t>
            </a:fld>
            <a:endParaRPr lang="en-US"/>
          </a:p>
        </p:txBody>
      </p:sp>
      <p:pic>
        <p:nvPicPr>
          <p:cNvPr id="5" name="Picture 4">
            <a:extLst>
              <a:ext uri="{FF2B5EF4-FFF2-40B4-BE49-F238E27FC236}">
                <a16:creationId xmlns:a16="http://schemas.microsoft.com/office/drawing/2014/main" id="{13E234B0-C5D4-AF47-AA7D-32D862E2FD0C}"/>
              </a:ext>
            </a:extLst>
          </p:cNvPr>
          <p:cNvPicPr>
            <a:picLocks noChangeAspect="1"/>
          </p:cNvPicPr>
          <p:nvPr/>
        </p:nvPicPr>
        <p:blipFill>
          <a:blip r:embed="rId2"/>
          <a:stretch>
            <a:fillRect/>
          </a:stretch>
        </p:blipFill>
        <p:spPr>
          <a:xfrm>
            <a:off x="7556407" y="2247900"/>
            <a:ext cx="3924300" cy="2362200"/>
          </a:xfrm>
          <a:prstGeom prst="rect">
            <a:avLst/>
          </a:prstGeom>
        </p:spPr>
      </p:pic>
    </p:spTree>
    <p:extLst>
      <p:ext uri="{BB962C8B-B14F-4D97-AF65-F5344CB8AC3E}">
        <p14:creationId xmlns:p14="http://schemas.microsoft.com/office/powerpoint/2010/main" val="91198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8245-F6A2-A74D-A4A5-3AD2B8B949D4}"/>
              </a:ext>
            </a:extLst>
          </p:cNvPr>
          <p:cNvSpPr>
            <a:spLocks noGrp="1"/>
          </p:cNvSpPr>
          <p:nvPr>
            <p:ph type="title"/>
          </p:nvPr>
        </p:nvSpPr>
        <p:spPr/>
        <p:txBody>
          <a:bodyPr/>
          <a:lstStyle/>
          <a:p>
            <a:r>
              <a:rPr lang="en-VN" dirty="0"/>
              <a:t>4.1 Danh bạ web</a:t>
            </a:r>
          </a:p>
        </p:txBody>
      </p:sp>
      <p:sp>
        <p:nvSpPr>
          <p:cNvPr id="3" name="Content Placeholder 2">
            <a:extLst>
              <a:ext uri="{FF2B5EF4-FFF2-40B4-BE49-F238E27FC236}">
                <a16:creationId xmlns:a16="http://schemas.microsoft.com/office/drawing/2014/main" id="{51ECF44F-EB00-F04E-81D9-0F61D2E87C9B}"/>
              </a:ext>
            </a:extLst>
          </p:cNvPr>
          <p:cNvSpPr>
            <a:spLocks noGrp="1"/>
          </p:cNvSpPr>
          <p:nvPr>
            <p:ph idx="1"/>
          </p:nvPr>
        </p:nvSpPr>
        <p:spPr/>
        <p:txBody>
          <a:bodyPr>
            <a:normAutofit/>
          </a:bodyPr>
          <a:lstStyle/>
          <a:p>
            <a:pPr>
              <a:buFont typeface="Wingdings" pitchFamily="2" charset="2"/>
              <a:buChar char="Ø"/>
            </a:pPr>
            <a:r>
              <a:rPr lang="en-VN" dirty="0"/>
              <a:t>Một số danh bạ web mà ta có thể quan tâm như:</a:t>
            </a:r>
          </a:p>
          <a:p>
            <a:pPr lvl="1">
              <a:buFont typeface="Arial" panose="020B0604020202020204" pitchFamily="34" charset="0"/>
              <a:buChar char="•"/>
            </a:pPr>
            <a:r>
              <a:rPr lang="en-US" dirty="0">
                <a:hlinkClick r:id="rId2"/>
              </a:rPr>
              <a:t>https://www.linkedin.com/</a:t>
            </a:r>
            <a:endParaRPr lang="en-US" dirty="0"/>
          </a:p>
          <a:p>
            <a:pPr lvl="1">
              <a:buFont typeface="Arial" panose="020B0604020202020204" pitchFamily="34" charset="0"/>
              <a:buChar char="•"/>
            </a:pPr>
            <a:r>
              <a:rPr lang="en-US" dirty="0">
                <a:hlinkClick r:id="rId3"/>
              </a:rPr>
              <a:t>https://www.bingplaces.com/</a:t>
            </a:r>
            <a:endParaRPr lang="en-US" dirty="0"/>
          </a:p>
          <a:p>
            <a:pPr lvl="1">
              <a:buFont typeface="Arial" panose="020B0604020202020204" pitchFamily="34" charset="0"/>
              <a:buChar char="•"/>
            </a:pPr>
            <a:r>
              <a:rPr lang="en-US" dirty="0">
                <a:hlinkClick r:id="rId4"/>
              </a:rPr>
              <a:t>http://www.yelp.com/</a:t>
            </a:r>
            <a:endParaRPr lang="en-US" dirty="0"/>
          </a:p>
          <a:p>
            <a:pPr lvl="1">
              <a:buFont typeface="Arial" panose="020B0604020202020204" pitchFamily="34" charset="0"/>
              <a:buChar char="•"/>
            </a:pPr>
            <a:r>
              <a:rPr lang="en-US" dirty="0">
                <a:hlinkClick r:id="rId5"/>
              </a:rPr>
              <a:t>https://www.mapquest.com/</a:t>
            </a:r>
            <a:endParaRPr lang="en-US" dirty="0"/>
          </a:p>
          <a:p>
            <a:pPr lvl="1">
              <a:buFont typeface="Arial" panose="020B0604020202020204" pitchFamily="34" charset="0"/>
              <a:buChar char="•"/>
            </a:pPr>
            <a:r>
              <a:rPr lang="en-US" dirty="0">
                <a:hlinkClick r:id="rId6"/>
              </a:rPr>
              <a:t>https://www.yellowpages.com/</a:t>
            </a:r>
            <a:endParaRPr lang="en-US" dirty="0"/>
          </a:p>
          <a:p>
            <a:pPr lvl="1">
              <a:buFont typeface="Arial" panose="020B0604020202020204" pitchFamily="34" charset="0"/>
              <a:buChar char="•"/>
            </a:pPr>
            <a:r>
              <a:rPr lang="en-US" dirty="0">
                <a:hlinkClick r:id="rId7"/>
              </a:rPr>
              <a:t>https://www.manta.com/</a:t>
            </a:r>
            <a:endParaRPr lang="en-US" dirty="0"/>
          </a:p>
          <a:p>
            <a:pPr lvl="1">
              <a:buFont typeface="Arial" panose="020B0604020202020204" pitchFamily="34" charset="0"/>
              <a:buChar char="•"/>
            </a:pPr>
            <a:r>
              <a:rPr lang="en-US" dirty="0">
                <a:hlinkClick r:id="rId8"/>
              </a:rPr>
              <a:t>https://www.local.com/</a:t>
            </a:r>
            <a:endParaRPr lang="en-US" dirty="0"/>
          </a:p>
          <a:p>
            <a:pPr lvl="1">
              <a:buFont typeface="Arial" panose="020B0604020202020204" pitchFamily="34" charset="0"/>
              <a:buChar char="•"/>
            </a:pPr>
            <a:r>
              <a:rPr lang="en-US" dirty="0">
                <a:hlinkClick r:id="rId9"/>
              </a:rPr>
              <a:t>https://www.citysearch.com/</a:t>
            </a:r>
            <a:endParaRPr lang="en-US" dirty="0"/>
          </a:p>
          <a:p>
            <a:pPr lvl="1">
              <a:buFont typeface="Arial" panose="020B0604020202020204" pitchFamily="34" charset="0"/>
              <a:buChar char="•"/>
            </a:pPr>
            <a:r>
              <a:rPr lang="en-US" dirty="0">
                <a:hlinkClick r:id="rId10"/>
              </a:rPr>
              <a:t>https://www.merchantcircle.com/</a:t>
            </a: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VN" dirty="0"/>
          </a:p>
        </p:txBody>
      </p:sp>
      <p:sp>
        <p:nvSpPr>
          <p:cNvPr id="4" name="Slide Number Placeholder 3">
            <a:extLst>
              <a:ext uri="{FF2B5EF4-FFF2-40B4-BE49-F238E27FC236}">
                <a16:creationId xmlns:a16="http://schemas.microsoft.com/office/drawing/2014/main" id="{49DF8785-D584-6A46-8C5B-13D775A10F7C}"/>
              </a:ext>
            </a:extLst>
          </p:cNvPr>
          <p:cNvSpPr>
            <a:spLocks noGrp="1"/>
          </p:cNvSpPr>
          <p:nvPr>
            <p:ph type="sldNum" sz="quarter" idx="12"/>
          </p:nvPr>
        </p:nvSpPr>
        <p:spPr/>
        <p:txBody>
          <a:bodyPr/>
          <a:lstStyle/>
          <a:p>
            <a:fld id="{5771DB1C-B372-4CFA-B223-ECAC3FCFC319}" type="slidenum">
              <a:rPr lang="en-US" smtClean="0"/>
              <a:t>17</a:t>
            </a:fld>
            <a:endParaRPr lang="en-US"/>
          </a:p>
        </p:txBody>
      </p:sp>
      <p:pic>
        <p:nvPicPr>
          <p:cNvPr id="1028" name="Picture 4" descr="Top 70 Online Local Business Directories - FREE Ultimate List!">
            <a:extLst>
              <a:ext uri="{FF2B5EF4-FFF2-40B4-BE49-F238E27FC236}">
                <a16:creationId xmlns:a16="http://schemas.microsoft.com/office/drawing/2014/main" id="{83EB0A89-3B2B-8D4D-A5FC-70F4695F1C6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81354" y="2294907"/>
            <a:ext cx="6969345" cy="2845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176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91B33-4218-0448-AD95-5D7862ACD17D}"/>
              </a:ext>
            </a:extLst>
          </p:cNvPr>
          <p:cNvSpPr>
            <a:spLocks noGrp="1"/>
          </p:cNvSpPr>
          <p:nvPr>
            <p:ph type="title"/>
          </p:nvPr>
        </p:nvSpPr>
        <p:spPr/>
        <p:txBody>
          <a:bodyPr/>
          <a:lstStyle/>
          <a:p>
            <a:r>
              <a:rPr lang="en-VN" dirty="0"/>
              <a:t>4.2 Đánh cắp liên kết từ đối thủ</a:t>
            </a:r>
          </a:p>
        </p:txBody>
      </p:sp>
      <p:sp>
        <p:nvSpPr>
          <p:cNvPr id="3" name="Content Placeholder 2">
            <a:extLst>
              <a:ext uri="{FF2B5EF4-FFF2-40B4-BE49-F238E27FC236}">
                <a16:creationId xmlns:a16="http://schemas.microsoft.com/office/drawing/2014/main" id="{0214A53E-F5E7-1849-8CCC-6DB29D01BE4F}"/>
              </a:ext>
            </a:extLst>
          </p:cNvPr>
          <p:cNvSpPr>
            <a:spLocks noGrp="1"/>
          </p:cNvSpPr>
          <p:nvPr>
            <p:ph idx="1"/>
          </p:nvPr>
        </p:nvSpPr>
        <p:spPr/>
        <p:txBody>
          <a:bodyPr>
            <a:normAutofit lnSpcReduction="10000"/>
          </a:bodyPr>
          <a:lstStyle/>
          <a:p>
            <a:pPr>
              <a:buFont typeface="Wingdings" pitchFamily="2" charset="2"/>
              <a:buChar char="Ø"/>
            </a:pPr>
            <a:r>
              <a:rPr lang="en-VN" dirty="0"/>
              <a:t>Chiến thuật cổ điển nhưng vẫn được dùng hiện nay.</a:t>
            </a:r>
          </a:p>
          <a:p>
            <a:pPr>
              <a:buFont typeface="Wingdings" pitchFamily="2" charset="2"/>
              <a:buChar char="Ø"/>
            </a:pPr>
            <a:r>
              <a:rPr lang="en-VN" dirty="0"/>
              <a:t>Sử dụng công cụ để tìm các back-link của đối thủ -&gt; cơ hội tìm ra nơi xây dựng các liên kết trỏ về website của mình.</a:t>
            </a:r>
          </a:p>
          <a:p>
            <a:pPr>
              <a:buFont typeface="Wingdings" pitchFamily="2" charset="2"/>
              <a:buChar char="Ø"/>
            </a:pPr>
            <a:r>
              <a:rPr lang="en-VN" dirty="0"/>
              <a:t>Hướng đến các đối thủ đã SEO và có thứ hạng tốt trên Google.</a:t>
            </a:r>
          </a:p>
          <a:p>
            <a:pPr>
              <a:buFont typeface="Wingdings" pitchFamily="2" charset="2"/>
              <a:buChar char="Ø"/>
            </a:pPr>
            <a:r>
              <a:rPr lang="en-VN" dirty="0"/>
              <a:t>Một số công cụ:</a:t>
            </a:r>
          </a:p>
          <a:p>
            <a:pPr lvl="1">
              <a:buFont typeface="Arial" panose="020B0604020202020204" pitchFamily="34" charset="0"/>
              <a:buChar char="•"/>
            </a:pPr>
            <a:r>
              <a:rPr lang="en-US" dirty="0" err="1"/>
              <a:t>Ahrefs</a:t>
            </a:r>
            <a:r>
              <a:rPr lang="en-US" dirty="0"/>
              <a:t> Backlink Checker – Free to try, then $99 per month.</a:t>
            </a:r>
          </a:p>
          <a:p>
            <a:pPr marL="384048" lvl="2" indent="0">
              <a:buNone/>
            </a:pPr>
            <a:r>
              <a:rPr lang="en-US" dirty="0">
                <a:hlinkClick r:id="rId2"/>
              </a:rPr>
              <a:t>https://www.ahrefs.com/</a:t>
            </a:r>
            <a:endParaRPr lang="en-US" dirty="0"/>
          </a:p>
          <a:p>
            <a:pPr lvl="1">
              <a:buFont typeface="Arial" panose="020B0604020202020204" pitchFamily="34" charset="0"/>
              <a:buChar char="•"/>
            </a:pPr>
            <a:r>
              <a:rPr lang="en-US" dirty="0"/>
              <a:t>Majestic SEO Backlink Checker – Free to try, then $49 per month.</a:t>
            </a:r>
          </a:p>
          <a:p>
            <a:pPr marL="384048" lvl="2" indent="0">
              <a:buNone/>
            </a:pPr>
            <a:r>
              <a:rPr lang="en-US" dirty="0">
                <a:hlinkClick r:id="rId3"/>
              </a:rPr>
              <a:t>https://majestic.com</a:t>
            </a:r>
            <a:endParaRPr lang="en-US" dirty="0"/>
          </a:p>
          <a:p>
            <a:pPr lvl="1">
              <a:buFont typeface="Arial" panose="020B0604020202020204" pitchFamily="34" charset="0"/>
              <a:buChar char="•"/>
            </a:pPr>
            <a:r>
              <a:rPr lang="en-US" dirty="0"/>
              <a:t>Link Explorer – Free to try, then $179 per month</a:t>
            </a:r>
          </a:p>
          <a:p>
            <a:pPr marL="384048" lvl="2" indent="0">
              <a:buNone/>
            </a:pPr>
            <a:r>
              <a:rPr lang="en-US" dirty="0">
                <a:hlinkClick r:id="rId4"/>
              </a:rPr>
              <a:t>https://moz.com/link-explorer</a:t>
            </a: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VN" dirty="0"/>
          </a:p>
        </p:txBody>
      </p:sp>
      <p:sp>
        <p:nvSpPr>
          <p:cNvPr id="4" name="Slide Number Placeholder 3">
            <a:extLst>
              <a:ext uri="{FF2B5EF4-FFF2-40B4-BE49-F238E27FC236}">
                <a16:creationId xmlns:a16="http://schemas.microsoft.com/office/drawing/2014/main" id="{944D9434-EA6A-FD4A-A029-818C6C555D26}"/>
              </a:ext>
            </a:extLst>
          </p:cNvPr>
          <p:cNvSpPr>
            <a:spLocks noGrp="1"/>
          </p:cNvSpPr>
          <p:nvPr>
            <p:ph type="sldNum" sz="quarter" idx="12"/>
          </p:nvPr>
        </p:nvSpPr>
        <p:spPr/>
        <p:txBody>
          <a:bodyPr/>
          <a:lstStyle/>
          <a:p>
            <a:fld id="{5771DB1C-B372-4CFA-B223-ECAC3FCFC319}" type="slidenum">
              <a:rPr lang="en-US" smtClean="0"/>
              <a:t>18</a:t>
            </a:fld>
            <a:endParaRPr lang="en-US"/>
          </a:p>
        </p:txBody>
      </p:sp>
    </p:spTree>
    <p:extLst>
      <p:ext uri="{BB962C8B-B14F-4D97-AF65-F5344CB8AC3E}">
        <p14:creationId xmlns:p14="http://schemas.microsoft.com/office/powerpoint/2010/main" val="870178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CBAF-9BD4-954D-89BC-F606D4CCC492}"/>
              </a:ext>
            </a:extLst>
          </p:cNvPr>
          <p:cNvSpPr>
            <a:spLocks noGrp="1"/>
          </p:cNvSpPr>
          <p:nvPr>
            <p:ph type="title"/>
          </p:nvPr>
        </p:nvSpPr>
        <p:spPr/>
        <p:txBody>
          <a:bodyPr/>
          <a:lstStyle/>
          <a:p>
            <a:r>
              <a:rPr lang="en-VN" dirty="0"/>
              <a:t>4.3 Xây dựng liên kết video</a:t>
            </a:r>
          </a:p>
        </p:txBody>
      </p:sp>
      <p:sp>
        <p:nvSpPr>
          <p:cNvPr id="3" name="Content Placeholder 2">
            <a:extLst>
              <a:ext uri="{FF2B5EF4-FFF2-40B4-BE49-F238E27FC236}">
                <a16:creationId xmlns:a16="http://schemas.microsoft.com/office/drawing/2014/main" id="{ED204CDC-E0C1-C843-BFAA-02895BE948FB}"/>
              </a:ext>
            </a:extLst>
          </p:cNvPr>
          <p:cNvSpPr>
            <a:spLocks noGrp="1"/>
          </p:cNvSpPr>
          <p:nvPr>
            <p:ph idx="1"/>
          </p:nvPr>
        </p:nvSpPr>
        <p:spPr/>
        <p:txBody>
          <a:bodyPr>
            <a:normAutofit fontScale="92500" lnSpcReduction="10000"/>
          </a:bodyPr>
          <a:lstStyle/>
          <a:p>
            <a:pPr>
              <a:buFont typeface="Wingdings" pitchFamily="2" charset="2"/>
              <a:buChar char="Ø"/>
            </a:pPr>
            <a:r>
              <a:rPr lang="en-VN" dirty="0"/>
              <a:t>Google đặc biệt thích video, đặc biệt là video đc sản xuất trên youtube 🎞.</a:t>
            </a:r>
          </a:p>
          <a:p>
            <a:pPr>
              <a:buFont typeface="Wingdings" pitchFamily="2" charset="2"/>
              <a:buChar char="Ø"/>
            </a:pPr>
            <a:r>
              <a:rPr lang="en-VN" dirty="0"/>
              <a:t>Xây dựng nội dung video:</a:t>
            </a:r>
          </a:p>
          <a:p>
            <a:pPr lvl="1">
              <a:buFont typeface="Arial" panose="020B0604020202020204" pitchFamily="34" charset="0"/>
              <a:buChar char="•"/>
            </a:pPr>
            <a:r>
              <a:rPr lang="en-VN" dirty="0"/>
              <a:t>Hướng dẫn các thực hiện có liên quan: sử dụng sản phẩm, review sản phẩm.</a:t>
            </a:r>
          </a:p>
          <a:p>
            <a:pPr lvl="1">
              <a:buFont typeface="Arial" panose="020B0604020202020204" pitchFamily="34" charset="0"/>
              <a:buChar char="•"/>
            </a:pPr>
            <a:r>
              <a:rPr lang="en-VN" dirty="0"/>
              <a:t>Cập nhật tin tức ngành</a:t>
            </a:r>
          </a:p>
          <a:p>
            <a:pPr lvl="1">
              <a:buFont typeface="Arial" panose="020B0604020202020204" pitchFamily="34" charset="0"/>
              <a:buChar char="•"/>
            </a:pPr>
            <a:r>
              <a:rPr lang="en-VN" dirty="0"/>
              <a:t>...</a:t>
            </a:r>
          </a:p>
          <a:p>
            <a:pPr>
              <a:buFont typeface="Wingdings" pitchFamily="2" charset="2"/>
              <a:buChar char="Ø"/>
            </a:pPr>
            <a:r>
              <a:rPr lang="en-VN" dirty="0"/>
              <a:t>Liên kết đến trang có liên quan trong nội dung mô tả của video.</a:t>
            </a:r>
          </a:p>
          <a:p>
            <a:pPr>
              <a:buFont typeface="Wingdings" pitchFamily="2" charset="2"/>
              <a:buChar char="Ø"/>
            </a:pPr>
            <a:r>
              <a:rPr lang="en-VN" dirty="0"/>
              <a:t>Key:</a:t>
            </a:r>
          </a:p>
          <a:p>
            <a:pPr lvl="1">
              <a:buFont typeface="Arial" panose="020B0604020202020204" pitchFamily="34" charset="0"/>
              <a:buChar char="•"/>
            </a:pPr>
            <a:r>
              <a:rPr lang="en-VN" dirty="0"/>
              <a:t>Nội dung video và mô tả phải có liên quan.</a:t>
            </a:r>
          </a:p>
          <a:p>
            <a:pPr lvl="1">
              <a:buFont typeface="Arial" panose="020B0604020202020204" pitchFamily="34" charset="0"/>
              <a:buChar char="•"/>
            </a:pPr>
            <a:r>
              <a:rPr lang="en-VN" dirty="0"/>
              <a:t>Đặt từ khoá mục tiêu hoặc từ khoá có liên quan đâu đó trên trang video.</a:t>
            </a:r>
          </a:p>
          <a:p>
            <a:pPr>
              <a:buFont typeface="Wingdings" pitchFamily="2" charset="2"/>
              <a:buChar char="Ø"/>
            </a:pPr>
            <a:r>
              <a:rPr lang="en-VN" dirty="0"/>
              <a:t>Video nên có độ dài từ 5 - 10 phút xoay quanh kiến thức hữu ích về chủ đề của bạn.</a:t>
            </a:r>
          </a:p>
          <a:p>
            <a:pPr>
              <a:buFont typeface="Wingdings" pitchFamily="2" charset="2"/>
              <a:buChar char="Ø"/>
            </a:pPr>
            <a:r>
              <a:rPr lang="en-VN" dirty="0"/>
              <a:t>Tập trung vào việc mang lại giá trị cho người xem.</a:t>
            </a:r>
          </a:p>
        </p:txBody>
      </p:sp>
      <p:sp>
        <p:nvSpPr>
          <p:cNvPr id="4" name="Slide Number Placeholder 3">
            <a:extLst>
              <a:ext uri="{FF2B5EF4-FFF2-40B4-BE49-F238E27FC236}">
                <a16:creationId xmlns:a16="http://schemas.microsoft.com/office/drawing/2014/main" id="{237680C9-2469-024C-9F7B-D78EAAEBD41A}"/>
              </a:ext>
            </a:extLst>
          </p:cNvPr>
          <p:cNvSpPr>
            <a:spLocks noGrp="1"/>
          </p:cNvSpPr>
          <p:nvPr>
            <p:ph type="sldNum" sz="quarter" idx="12"/>
          </p:nvPr>
        </p:nvSpPr>
        <p:spPr/>
        <p:txBody>
          <a:bodyPr/>
          <a:lstStyle/>
          <a:p>
            <a:fld id="{5771DB1C-B372-4CFA-B223-ECAC3FCFC319}" type="slidenum">
              <a:rPr lang="en-US" smtClean="0"/>
              <a:t>19</a:t>
            </a:fld>
            <a:endParaRPr lang="en-US"/>
          </a:p>
        </p:txBody>
      </p:sp>
    </p:spTree>
    <p:extLst>
      <p:ext uri="{BB962C8B-B14F-4D97-AF65-F5344CB8AC3E}">
        <p14:creationId xmlns:p14="http://schemas.microsoft.com/office/powerpoint/2010/main" val="2873202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CHƯƠNG 4: </a:t>
            </a:r>
            <a:br>
              <a:rPr lang="en-US" sz="5400" dirty="0"/>
            </a:br>
            <a:r>
              <a:rPr lang="en-US" sz="5400" dirty="0"/>
              <a:t>XÂY DỰNG LIÊN KẾT</a:t>
            </a:r>
          </a:p>
        </p:txBody>
      </p:sp>
      <p:sp>
        <p:nvSpPr>
          <p:cNvPr id="3" name="Subtitle 2"/>
          <p:cNvSpPr>
            <a:spLocks noGrp="1"/>
          </p:cNvSpPr>
          <p:nvPr>
            <p:ph type="subTitle" idx="1"/>
          </p:nvPr>
        </p:nvSpPr>
        <p:spPr/>
        <p:txBody>
          <a:bodyPr/>
          <a:lstStyle/>
          <a:p>
            <a:r>
              <a:rPr lang="en-US" cap="none"/>
              <a:t>Biên soạn: ThS. Võ Tấn Khoa</a:t>
            </a:r>
          </a:p>
        </p:txBody>
      </p:sp>
    </p:spTree>
    <p:extLst>
      <p:ext uri="{BB962C8B-B14F-4D97-AF65-F5344CB8AC3E}">
        <p14:creationId xmlns:p14="http://schemas.microsoft.com/office/powerpoint/2010/main" val="299011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CBAF-9BD4-954D-89BC-F606D4CCC492}"/>
              </a:ext>
            </a:extLst>
          </p:cNvPr>
          <p:cNvSpPr>
            <a:spLocks noGrp="1"/>
          </p:cNvSpPr>
          <p:nvPr>
            <p:ph type="title"/>
          </p:nvPr>
        </p:nvSpPr>
        <p:spPr/>
        <p:txBody>
          <a:bodyPr/>
          <a:lstStyle/>
          <a:p>
            <a:r>
              <a:rPr lang="en-VN" dirty="0"/>
              <a:t>4.3 Xây dựng liên kết video</a:t>
            </a:r>
          </a:p>
        </p:txBody>
      </p:sp>
      <p:sp>
        <p:nvSpPr>
          <p:cNvPr id="3" name="Content Placeholder 2">
            <a:extLst>
              <a:ext uri="{FF2B5EF4-FFF2-40B4-BE49-F238E27FC236}">
                <a16:creationId xmlns:a16="http://schemas.microsoft.com/office/drawing/2014/main" id="{ED204CDC-E0C1-C843-BFAA-02895BE948FB}"/>
              </a:ext>
            </a:extLst>
          </p:cNvPr>
          <p:cNvSpPr>
            <a:spLocks noGrp="1"/>
          </p:cNvSpPr>
          <p:nvPr>
            <p:ph idx="1"/>
          </p:nvPr>
        </p:nvSpPr>
        <p:spPr>
          <a:xfrm>
            <a:off x="228600" y="1276131"/>
            <a:ext cx="7062216" cy="4883369"/>
          </a:xfrm>
        </p:spPr>
        <p:txBody>
          <a:bodyPr>
            <a:normAutofit fontScale="92500" lnSpcReduction="20000"/>
          </a:bodyPr>
          <a:lstStyle/>
          <a:p>
            <a:pPr>
              <a:buFont typeface="Wingdings" pitchFamily="2" charset="2"/>
              <a:buChar char="Ø"/>
            </a:pPr>
            <a:r>
              <a:rPr lang="en-VN" dirty="0"/>
              <a:t>Công cụ giúp làm video miễn phí:</a:t>
            </a:r>
          </a:p>
          <a:p>
            <a:pPr lvl="1">
              <a:buFont typeface="Arial" panose="020B0604020202020204" pitchFamily="34" charset="0"/>
              <a:buChar char="•"/>
            </a:pPr>
            <a:r>
              <a:rPr lang="en-VN" dirty="0"/>
              <a:t>OBS Studio </a:t>
            </a:r>
            <a:r>
              <a:rPr lang="en-US" dirty="0">
                <a:hlinkClick r:id="rId2"/>
              </a:rPr>
              <a:t>https://obsproject.com/</a:t>
            </a:r>
            <a:endParaRPr lang="en-US" dirty="0"/>
          </a:p>
          <a:p>
            <a:pPr lvl="1">
              <a:buFont typeface="Arial" panose="020B0604020202020204" pitchFamily="34" charset="0"/>
              <a:buChar char="•"/>
            </a:pPr>
            <a:r>
              <a:rPr lang="en-US" dirty="0" err="1"/>
              <a:t>Phần</a:t>
            </a:r>
            <a:r>
              <a:rPr lang="en-US" dirty="0"/>
              <a:t> </a:t>
            </a:r>
            <a:r>
              <a:rPr lang="en-US" dirty="0" err="1"/>
              <a:t>mềm</a:t>
            </a:r>
            <a:r>
              <a:rPr lang="en-US" dirty="0"/>
              <a:t> quay </a:t>
            </a:r>
            <a:r>
              <a:rPr lang="en-US" dirty="0" err="1"/>
              <a:t>phim</a:t>
            </a:r>
            <a:r>
              <a:rPr lang="en-US" dirty="0"/>
              <a:t> </a:t>
            </a:r>
            <a:r>
              <a:rPr lang="en-US" dirty="0" err="1"/>
              <a:t>màn</a:t>
            </a:r>
            <a:r>
              <a:rPr lang="en-US" dirty="0"/>
              <a:t> </a:t>
            </a:r>
            <a:r>
              <a:rPr lang="en-US" dirty="0" err="1"/>
              <a:t>hình</a:t>
            </a:r>
            <a:r>
              <a:rPr lang="en-US" dirty="0"/>
              <a:t> </a:t>
            </a:r>
            <a:r>
              <a:rPr lang="en-US" dirty="0" err="1"/>
              <a:t>nguồn</a:t>
            </a:r>
            <a:r>
              <a:rPr lang="en-US" dirty="0"/>
              <a:t> </a:t>
            </a:r>
            <a:r>
              <a:rPr lang="en-US" dirty="0" err="1"/>
              <a:t>mở</a:t>
            </a:r>
            <a:r>
              <a:rPr lang="en-US" dirty="0"/>
              <a:t>.</a:t>
            </a:r>
          </a:p>
          <a:p>
            <a:pPr lvl="1">
              <a:buFont typeface="Arial" panose="020B0604020202020204" pitchFamily="34" charset="0"/>
              <a:buChar char="•"/>
            </a:pPr>
            <a:r>
              <a:rPr lang="en-US" dirty="0" err="1"/>
              <a:t>Tạo</a:t>
            </a:r>
            <a:r>
              <a:rPr lang="en-US" dirty="0"/>
              <a:t> video </a:t>
            </a:r>
            <a:r>
              <a:rPr lang="en-US" dirty="0" err="1"/>
              <a:t>chất</a:t>
            </a:r>
            <a:r>
              <a:rPr lang="en-US" dirty="0"/>
              <a:t> </a:t>
            </a:r>
            <a:r>
              <a:rPr lang="en-US" dirty="0" err="1"/>
              <a:t>lượng</a:t>
            </a:r>
            <a:r>
              <a:rPr lang="en-US" dirty="0"/>
              <a:t> </a:t>
            </a:r>
            <a:r>
              <a:rPr lang="en-US" dirty="0" err="1"/>
              <a:t>cao</a:t>
            </a:r>
            <a:r>
              <a:rPr lang="en-US" dirty="0"/>
              <a:t> </a:t>
            </a:r>
            <a:r>
              <a:rPr lang="en-US" dirty="0" err="1"/>
              <a:t>hoặc</a:t>
            </a:r>
            <a:r>
              <a:rPr lang="en-US" dirty="0"/>
              <a:t> </a:t>
            </a:r>
            <a:r>
              <a:rPr lang="en-US" dirty="0" err="1"/>
              <a:t>có</a:t>
            </a:r>
            <a:r>
              <a:rPr lang="en-US" dirty="0"/>
              <a:t> </a:t>
            </a:r>
            <a:r>
              <a:rPr lang="en-US" dirty="0" err="1"/>
              <a:t>thể</a:t>
            </a:r>
            <a:r>
              <a:rPr lang="en-US" dirty="0"/>
              <a:t> streaming</a:t>
            </a:r>
          </a:p>
          <a:p>
            <a:pPr lvl="1">
              <a:buFont typeface="Arial" panose="020B0604020202020204" pitchFamily="34" charset="0"/>
              <a:buChar char="•"/>
            </a:pPr>
            <a:r>
              <a:rPr lang="en-US" dirty="0" err="1"/>
              <a:t>Hoạt</a:t>
            </a:r>
            <a:r>
              <a:rPr lang="en-US" dirty="0"/>
              <a:t> </a:t>
            </a:r>
            <a:r>
              <a:rPr lang="en-US" dirty="0" err="1"/>
              <a:t>động</a:t>
            </a:r>
            <a:r>
              <a:rPr lang="en-US" dirty="0"/>
              <a:t> </a:t>
            </a:r>
            <a:r>
              <a:rPr lang="en-US" dirty="0" err="1"/>
              <a:t>cả</a:t>
            </a:r>
            <a:r>
              <a:rPr lang="en-US" dirty="0"/>
              <a:t> </a:t>
            </a:r>
            <a:r>
              <a:rPr lang="en-US" dirty="0" err="1"/>
              <a:t>trên</a:t>
            </a:r>
            <a:r>
              <a:rPr lang="en-US" dirty="0"/>
              <a:t> Windows, Mac, Linux.</a:t>
            </a:r>
          </a:p>
          <a:p>
            <a:pPr lvl="1">
              <a:buFont typeface="Arial" panose="020B0604020202020204" pitchFamily="34" charset="0"/>
              <a:buChar char="•"/>
            </a:pPr>
            <a:r>
              <a:rPr lang="en-US" dirty="0" err="1"/>
              <a:t>Ngoài</a:t>
            </a:r>
            <a:r>
              <a:rPr lang="en-US" dirty="0"/>
              <a:t> ra, QuickTime Player </a:t>
            </a:r>
            <a:r>
              <a:rPr lang="en-US" dirty="0" err="1"/>
              <a:t>là</a:t>
            </a:r>
            <a:r>
              <a:rPr lang="en-US" dirty="0"/>
              <a:t> </a:t>
            </a:r>
            <a:r>
              <a:rPr lang="en-US" dirty="0" err="1"/>
              <a:t>lựa</a:t>
            </a:r>
            <a:r>
              <a:rPr lang="en-US" dirty="0"/>
              <a:t> </a:t>
            </a:r>
            <a:r>
              <a:rPr lang="en-US" dirty="0" err="1"/>
              <a:t>chọn</a:t>
            </a:r>
            <a:r>
              <a:rPr lang="en-US" dirty="0"/>
              <a:t> </a:t>
            </a:r>
            <a:r>
              <a:rPr lang="en-US" dirty="0" err="1"/>
              <a:t>không</a:t>
            </a:r>
            <a:r>
              <a:rPr lang="en-US" dirty="0"/>
              <a:t> </a:t>
            </a:r>
            <a:r>
              <a:rPr lang="en-US" dirty="0" err="1"/>
              <a:t>tồi</a:t>
            </a:r>
            <a:r>
              <a:rPr lang="en-US" dirty="0"/>
              <a:t> </a:t>
            </a:r>
            <a:r>
              <a:rPr lang="en-US" dirty="0" err="1"/>
              <a:t>cho</a:t>
            </a:r>
            <a:r>
              <a:rPr lang="en-US" dirty="0"/>
              <a:t> </a:t>
            </a:r>
            <a:r>
              <a:rPr lang="en-US" dirty="0" err="1"/>
              <a:t>người</a:t>
            </a:r>
            <a:r>
              <a:rPr lang="en-US" dirty="0"/>
              <a:t> </a:t>
            </a:r>
            <a:r>
              <a:rPr lang="en-US" dirty="0" err="1"/>
              <a:t>dùng</a:t>
            </a:r>
            <a:r>
              <a:rPr lang="en-US" dirty="0"/>
              <a:t> MacOS.</a:t>
            </a:r>
          </a:p>
          <a:p>
            <a:pPr>
              <a:buFont typeface="Wingdings" pitchFamily="2" charset="2"/>
              <a:buChar char="Ø"/>
            </a:pPr>
            <a:r>
              <a:rPr lang="en-US" dirty="0" err="1"/>
              <a:t>Các</a:t>
            </a:r>
            <a:r>
              <a:rPr lang="en-US" dirty="0"/>
              <a:t> </a:t>
            </a:r>
            <a:r>
              <a:rPr lang="en-US" dirty="0" err="1"/>
              <a:t>trang</a:t>
            </a:r>
            <a:r>
              <a:rPr lang="en-US" dirty="0"/>
              <a:t> web </a:t>
            </a:r>
            <a:r>
              <a:rPr lang="en-US" dirty="0" err="1"/>
              <a:t>chất</a:t>
            </a:r>
            <a:r>
              <a:rPr lang="en-US" dirty="0"/>
              <a:t> </a:t>
            </a:r>
            <a:r>
              <a:rPr lang="en-US" dirty="0" err="1"/>
              <a:t>lượng</a:t>
            </a:r>
            <a:r>
              <a:rPr lang="en-US" dirty="0"/>
              <a:t> </a:t>
            </a:r>
            <a:r>
              <a:rPr lang="en-US" dirty="0" err="1"/>
              <a:t>cao</a:t>
            </a:r>
            <a:r>
              <a:rPr lang="en-US" dirty="0"/>
              <a:t> </a:t>
            </a:r>
            <a:r>
              <a:rPr lang="en-US" dirty="0" err="1"/>
              <a:t>để</a:t>
            </a:r>
            <a:r>
              <a:rPr lang="en-US" dirty="0"/>
              <a:t> </a:t>
            </a:r>
            <a:r>
              <a:rPr lang="en-US" dirty="0" err="1"/>
              <a:t>tải</a:t>
            </a:r>
            <a:r>
              <a:rPr lang="en-US" dirty="0"/>
              <a:t> video </a:t>
            </a:r>
            <a:r>
              <a:rPr lang="en-US" dirty="0" err="1"/>
              <a:t>lên</a:t>
            </a:r>
            <a:r>
              <a:rPr lang="en-US" dirty="0"/>
              <a:t> </a:t>
            </a:r>
            <a:r>
              <a:rPr lang="en-US" dirty="0" err="1"/>
              <a:t>và</a:t>
            </a:r>
            <a:r>
              <a:rPr lang="en-US" dirty="0"/>
              <a:t> </a:t>
            </a:r>
            <a:r>
              <a:rPr lang="en-US" dirty="0" err="1"/>
              <a:t>nhận</a:t>
            </a:r>
            <a:r>
              <a:rPr lang="en-US" dirty="0"/>
              <a:t> </a:t>
            </a:r>
            <a:r>
              <a:rPr lang="en-US" dirty="0" err="1"/>
              <a:t>lại</a:t>
            </a:r>
            <a:r>
              <a:rPr lang="en-US" dirty="0"/>
              <a:t> back-link:</a:t>
            </a:r>
          </a:p>
          <a:p>
            <a:pPr lvl="1">
              <a:buFont typeface="Arial" panose="020B0604020202020204" pitchFamily="34" charset="0"/>
              <a:buChar char="•"/>
            </a:pPr>
            <a:r>
              <a:rPr lang="en-US" dirty="0">
                <a:hlinkClick r:id="rId3"/>
              </a:rPr>
              <a:t>https://www.youtube.com/</a:t>
            </a:r>
            <a:endParaRPr lang="en-US" dirty="0"/>
          </a:p>
          <a:p>
            <a:pPr lvl="1">
              <a:buFont typeface="Arial" panose="020B0604020202020204" pitchFamily="34" charset="0"/>
              <a:buChar char="•"/>
            </a:pPr>
            <a:r>
              <a:rPr lang="en-US" dirty="0">
                <a:hlinkClick r:id="rId4"/>
              </a:rPr>
              <a:t>https://www.veoh.com/</a:t>
            </a:r>
            <a:endParaRPr lang="en-US" dirty="0"/>
          </a:p>
          <a:p>
            <a:pPr lvl="1">
              <a:buFont typeface="Arial" panose="020B0604020202020204" pitchFamily="34" charset="0"/>
              <a:buChar char="•"/>
            </a:pPr>
            <a:r>
              <a:rPr lang="en-US" dirty="0">
                <a:hlinkClick r:id="rId5"/>
              </a:rPr>
              <a:t>https://www.dailymotion.com/</a:t>
            </a:r>
            <a:endParaRPr lang="en-US" dirty="0"/>
          </a:p>
          <a:p>
            <a:pPr lvl="1">
              <a:buFont typeface="Arial" panose="020B0604020202020204" pitchFamily="34" charset="0"/>
              <a:buChar char="•"/>
            </a:pPr>
            <a:r>
              <a:rPr lang="en-US" dirty="0">
                <a:hlinkClick r:id="rId6"/>
              </a:rPr>
              <a:t>https://www.metacafe.com/</a:t>
            </a:r>
            <a:endParaRPr lang="en-US" dirty="0"/>
          </a:p>
          <a:p>
            <a:pPr lvl="1">
              <a:buFont typeface="Arial" panose="020B0604020202020204" pitchFamily="34" charset="0"/>
              <a:buChar char="•"/>
            </a:pPr>
            <a:r>
              <a:rPr lang="en-US" dirty="0">
                <a:hlinkClick r:id="rId7"/>
              </a:rPr>
              <a:t>https://www.archive.org/</a:t>
            </a:r>
            <a:endParaRPr lang="en-US" dirty="0"/>
          </a:p>
          <a:p>
            <a:pPr lvl="1">
              <a:buFont typeface="Wingdings" pitchFamily="2" charset="2"/>
              <a:buChar char="Ø"/>
            </a:pPr>
            <a:endParaRPr lang="en-US" dirty="0"/>
          </a:p>
          <a:p>
            <a:pPr lvl="1">
              <a:buFont typeface="Wingdings" pitchFamily="2" charset="2"/>
              <a:buChar char="Ø"/>
            </a:pPr>
            <a:endParaRPr lang="en-VN" dirty="0"/>
          </a:p>
        </p:txBody>
      </p:sp>
      <p:sp>
        <p:nvSpPr>
          <p:cNvPr id="4" name="Slide Number Placeholder 3">
            <a:extLst>
              <a:ext uri="{FF2B5EF4-FFF2-40B4-BE49-F238E27FC236}">
                <a16:creationId xmlns:a16="http://schemas.microsoft.com/office/drawing/2014/main" id="{237680C9-2469-024C-9F7B-D78EAAEBD41A}"/>
              </a:ext>
            </a:extLst>
          </p:cNvPr>
          <p:cNvSpPr>
            <a:spLocks noGrp="1"/>
          </p:cNvSpPr>
          <p:nvPr>
            <p:ph type="sldNum" sz="quarter" idx="12"/>
          </p:nvPr>
        </p:nvSpPr>
        <p:spPr/>
        <p:txBody>
          <a:bodyPr/>
          <a:lstStyle/>
          <a:p>
            <a:fld id="{5771DB1C-B372-4CFA-B223-ECAC3FCFC319}" type="slidenum">
              <a:rPr lang="en-US" smtClean="0"/>
              <a:t>20</a:t>
            </a:fld>
            <a:endParaRPr lang="en-US"/>
          </a:p>
        </p:txBody>
      </p:sp>
      <p:pic>
        <p:nvPicPr>
          <p:cNvPr id="5" name="Picture 4">
            <a:extLst>
              <a:ext uri="{FF2B5EF4-FFF2-40B4-BE49-F238E27FC236}">
                <a16:creationId xmlns:a16="http://schemas.microsoft.com/office/drawing/2014/main" id="{FFCDFEFA-87C9-2A42-9DEA-006E80096324}"/>
              </a:ext>
            </a:extLst>
          </p:cNvPr>
          <p:cNvPicPr>
            <a:picLocks noChangeAspect="1"/>
          </p:cNvPicPr>
          <p:nvPr/>
        </p:nvPicPr>
        <p:blipFill>
          <a:blip r:embed="rId8"/>
          <a:stretch>
            <a:fillRect/>
          </a:stretch>
        </p:blipFill>
        <p:spPr>
          <a:xfrm>
            <a:off x="7290816" y="1282700"/>
            <a:ext cx="4876800" cy="4876800"/>
          </a:xfrm>
          <a:prstGeom prst="rect">
            <a:avLst/>
          </a:prstGeom>
        </p:spPr>
      </p:pic>
    </p:spTree>
    <p:extLst>
      <p:ext uri="{BB962C8B-B14F-4D97-AF65-F5344CB8AC3E}">
        <p14:creationId xmlns:p14="http://schemas.microsoft.com/office/powerpoint/2010/main" val="4214693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E47F-8DA9-7049-86BD-C416E5BFA9E2}"/>
              </a:ext>
            </a:extLst>
          </p:cNvPr>
          <p:cNvSpPr>
            <a:spLocks noGrp="1"/>
          </p:cNvSpPr>
          <p:nvPr>
            <p:ph type="title"/>
          </p:nvPr>
        </p:nvSpPr>
        <p:spPr/>
        <p:txBody>
          <a:bodyPr/>
          <a:lstStyle/>
          <a:p>
            <a:r>
              <a:rPr lang="en-VN" dirty="0"/>
              <a:t>4.4 Link bait</a:t>
            </a:r>
          </a:p>
        </p:txBody>
      </p:sp>
      <p:sp>
        <p:nvSpPr>
          <p:cNvPr id="3" name="Content Placeholder 2">
            <a:extLst>
              <a:ext uri="{FF2B5EF4-FFF2-40B4-BE49-F238E27FC236}">
                <a16:creationId xmlns:a16="http://schemas.microsoft.com/office/drawing/2014/main" id="{8A46E2B8-59C7-924C-A248-C3641D2277E0}"/>
              </a:ext>
            </a:extLst>
          </p:cNvPr>
          <p:cNvSpPr>
            <a:spLocks noGrp="1"/>
          </p:cNvSpPr>
          <p:nvPr>
            <p:ph idx="1"/>
          </p:nvPr>
        </p:nvSpPr>
        <p:spPr>
          <a:xfrm>
            <a:off x="228600" y="1276131"/>
            <a:ext cx="6647688" cy="4883369"/>
          </a:xfrm>
        </p:spPr>
        <p:txBody>
          <a:bodyPr>
            <a:normAutofit fontScale="85000" lnSpcReduction="10000"/>
          </a:bodyPr>
          <a:lstStyle/>
          <a:p>
            <a:pPr>
              <a:buFont typeface="Wingdings" pitchFamily="2" charset="2"/>
              <a:buChar char="Ø"/>
            </a:pPr>
            <a:r>
              <a:rPr lang="en-VN" dirty="0"/>
              <a:t>Link bait - mồi liên kết là chiến lược mới, rất hiệu quả trong việc xây dựng liên kết chất lượng cao với quy mô lớn.</a:t>
            </a:r>
          </a:p>
          <a:p>
            <a:pPr>
              <a:buFont typeface="Wingdings" pitchFamily="2" charset="2"/>
              <a:buChar char="Ø"/>
            </a:pPr>
            <a:r>
              <a:rPr lang="en-VN" dirty="0"/>
              <a:t>Mồi liên kết là gì?</a:t>
            </a:r>
          </a:p>
          <a:p>
            <a:pPr lvl="1">
              <a:buFont typeface="Arial" panose="020B0604020202020204" pitchFamily="34" charset="0"/>
              <a:buChar char="•"/>
            </a:pPr>
            <a:r>
              <a:rPr lang="en-VN" dirty="0"/>
              <a:t>Bất kỳ loại nội dung hấp dẫn nào mà kết quả là đạt được liên kết ngược từ các trang khác một cách tự nhiên.</a:t>
            </a:r>
          </a:p>
          <a:p>
            <a:pPr lvl="1">
              <a:buFont typeface="Arial" panose="020B0604020202020204" pitchFamily="34" charset="0"/>
              <a:buChar char="•"/>
            </a:pPr>
            <a:r>
              <a:rPr lang="en-VN" dirty="0"/>
              <a:t>Điều quan trọng: </a:t>
            </a:r>
          </a:p>
          <a:p>
            <a:pPr lvl="2">
              <a:buFont typeface="Wingdings" pitchFamily="2" charset="2"/>
              <a:buChar char="§"/>
            </a:pPr>
            <a:r>
              <a:rPr lang="en-VN" dirty="0"/>
              <a:t>Nội dung phải có giá trị đến mức đáng được trả tiền.</a:t>
            </a:r>
          </a:p>
          <a:p>
            <a:pPr lvl="2">
              <a:buFont typeface="Wingdings" pitchFamily="2" charset="2"/>
              <a:buChar char="§"/>
            </a:pPr>
            <a:r>
              <a:rPr lang="en-VN" dirty="0"/>
              <a:t>Nội dung nên nguyên bản, đáng kể và hữu ích.</a:t>
            </a:r>
          </a:p>
          <a:p>
            <a:pPr lvl="1">
              <a:buFont typeface="Arial" panose="020B0604020202020204" pitchFamily="34" charset="0"/>
              <a:buChar char="•"/>
            </a:pPr>
            <a:r>
              <a:rPr lang="en-VN" i="1" dirty="0"/>
              <a:t>Ví dụ</a:t>
            </a:r>
            <a:r>
              <a:rPr lang="en-VN" dirty="0"/>
              <a:t>:</a:t>
            </a:r>
          </a:p>
          <a:p>
            <a:pPr lvl="2">
              <a:buFont typeface="Wingdings" pitchFamily="2" charset="2"/>
              <a:buChar char="§"/>
            </a:pPr>
            <a:r>
              <a:rPr lang="en-VN" dirty="0"/>
              <a:t>Danh sách top 10 về điều gì đó.</a:t>
            </a:r>
          </a:p>
          <a:p>
            <a:pPr lvl="2">
              <a:buFont typeface="Wingdings" pitchFamily="2" charset="2"/>
              <a:buChar char="§"/>
            </a:pPr>
            <a:r>
              <a:rPr lang="en-VN" dirty="0"/>
              <a:t>Đồ hoạ thông tin dễ hiểu cho một vấn đề.</a:t>
            </a:r>
          </a:p>
          <a:p>
            <a:pPr lvl="2">
              <a:buFont typeface="Wingdings" pitchFamily="2" charset="2"/>
              <a:buChar char="§"/>
            </a:pPr>
            <a:r>
              <a:rPr lang="en-VN" dirty="0"/>
              <a:t>Tài nguyên có thể tải xuống.</a:t>
            </a:r>
          </a:p>
          <a:p>
            <a:pPr marL="384048" lvl="2" indent="0">
              <a:buNone/>
            </a:pPr>
            <a:r>
              <a:rPr lang="en-VN" dirty="0"/>
              <a:t>-&gt; Hấp dẫn khách truy cập và chia sẻ.</a:t>
            </a:r>
          </a:p>
          <a:p>
            <a:endParaRPr lang="en-VN" dirty="0"/>
          </a:p>
          <a:p>
            <a:pPr>
              <a:buFont typeface="Wingdings" pitchFamily="2" charset="2"/>
              <a:buChar char="Ø"/>
            </a:pPr>
            <a:endParaRPr lang="en-VN" dirty="0"/>
          </a:p>
        </p:txBody>
      </p:sp>
      <p:sp>
        <p:nvSpPr>
          <p:cNvPr id="4" name="Slide Number Placeholder 3">
            <a:extLst>
              <a:ext uri="{FF2B5EF4-FFF2-40B4-BE49-F238E27FC236}">
                <a16:creationId xmlns:a16="http://schemas.microsoft.com/office/drawing/2014/main" id="{C524C4F4-033A-F04D-A8E0-ED510746D419}"/>
              </a:ext>
            </a:extLst>
          </p:cNvPr>
          <p:cNvSpPr>
            <a:spLocks noGrp="1"/>
          </p:cNvSpPr>
          <p:nvPr>
            <p:ph type="sldNum" sz="quarter" idx="12"/>
          </p:nvPr>
        </p:nvSpPr>
        <p:spPr/>
        <p:txBody>
          <a:bodyPr/>
          <a:lstStyle/>
          <a:p>
            <a:fld id="{5771DB1C-B372-4CFA-B223-ECAC3FCFC319}" type="slidenum">
              <a:rPr lang="en-US" smtClean="0"/>
              <a:t>21</a:t>
            </a:fld>
            <a:endParaRPr lang="en-US"/>
          </a:p>
        </p:txBody>
      </p:sp>
      <p:pic>
        <p:nvPicPr>
          <p:cNvPr id="5" name="Picture 4">
            <a:extLst>
              <a:ext uri="{FF2B5EF4-FFF2-40B4-BE49-F238E27FC236}">
                <a16:creationId xmlns:a16="http://schemas.microsoft.com/office/drawing/2014/main" id="{378CE126-DBD8-7349-B1E2-571E939A8078}"/>
              </a:ext>
            </a:extLst>
          </p:cNvPr>
          <p:cNvPicPr>
            <a:picLocks noChangeAspect="1"/>
          </p:cNvPicPr>
          <p:nvPr/>
        </p:nvPicPr>
        <p:blipFill>
          <a:blip r:embed="rId2"/>
          <a:stretch>
            <a:fillRect/>
          </a:stretch>
        </p:blipFill>
        <p:spPr>
          <a:xfrm>
            <a:off x="6876288" y="2165350"/>
            <a:ext cx="4831603" cy="2527300"/>
          </a:xfrm>
          <a:prstGeom prst="rect">
            <a:avLst/>
          </a:prstGeom>
        </p:spPr>
      </p:pic>
    </p:spTree>
    <p:extLst>
      <p:ext uri="{BB962C8B-B14F-4D97-AF65-F5344CB8AC3E}">
        <p14:creationId xmlns:p14="http://schemas.microsoft.com/office/powerpoint/2010/main" val="3626505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E47F-8DA9-7049-86BD-C416E5BFA9E2}"/>
              </a:ext>
            </a:extLst>
          </p:cNvPr>
          <p:cNvSpPr>
            <a:spLocks noGrp="1"/>
          </p:cNvSpPr>
          <p:nvPr>
            <p:ph type="title"/>
          </p:nvPr>
        </p:nvSpPr>
        <p:spPr/>
        <p:txBody>
          <a:bodyPr/>
          <a:lstStyle/>
          <a:p>
            <a:r>
              <a:rPr lang="en-VN" dirty="0"/>
              <a:t>4.4 Link bait</a:t>
            </a:r>
          </a:p>
        </p:txBody>
      </p:sp>
      <p:sp>
        <p:nvSpPr>
          <p:cNvPr id="3" name="Content Placeholder 2">
            <a:extLst>
              <a:ext uri="{FF2B5EF4-FFF2-40B4-BE49-F238E27FC236}">
                <a16:creationId xmlns:a16="http://schemas.microsoft.com/office/drawing/2014/main" id="{8A46E2B8-59C7-924C-A248-C3641D2277E0}"/>
              </a:ext>
            </a:extLst>
          </p:cNvPr>
          <p:cNvSpPr>
            <a:spLocks noGrp="1"/>
          </p:cNvSpPr>
          <p:nvPr>
            <p:ph idx="1"/>
          </p:nvPr>
        </p:nvSpPr>
        <p:spPr>
          <a:xfrm>
            <a:off x="228599" y="1276131"/>
            <a:ext cx="11722099" cy="4883369"/>
          </a:xfrm>
        </p:spPr>
        <p:txBody>
          <a:bodyPr>
            <a:normAutofit/>
          </a:bodyPr>
          <a:lstStyle/>
          <a:p>
            <a:pPr>
              <a:buFont typeface="Wingdings" pitchFamily="2" charset="2"/>
              <a:buChar char="Ø"/>
            </a:pPr>
            <a:r>
              <a:rPr lang="en-VN" dirty="0"/>
              <a:t>Chiến lược:</a:t>
            </a:r>
          </a:p>
          <a:p>
            <a:pPr lvl="1">
              <a:buFont typeface="Arial" panose="020B0604020202020204" pitchFamily="34" charset="0"/>
              <a:buChar char="•"/>
            </a:pPr>
            <a:r>
              <a:rPr lang="en-VN" dirty="0"/>
              <a:t>Quảng cáo nội dung đã làm trên website của mình hoặc các trang mạng xã hội. Khuyến khích người đọc chia sẻ bài viết ở cuối nội dung -&gt; tạo chức năng chia sẻ nội dung dễ dàng nhất có thể.</a:t>
            </a:r>
          </a:p>
          <a:p>
            <a:pPr lvl="1">
              <a:buFont typeface="Arial" panose="020B0604020202020204" pitchFamily="34" charset="0"/>
              <a:buChar char="•"/>
            </a:pPr>
            <a:r>
              <a:rPr lang="en-VN" dirty="0"/>
              <a:t>Tìm mồi liên kết phổ biến trong thị trường, dùng các công cụ như Ahrefs hoặc Link Explorer để lấy các liên kết tới nội dung này.</a:t>
            </a:r>
          </a:p>
          <a:p>
            <a:pPr marL="384048" lvl="2" indent="0">
              <a:buNone/>
            </a:pPr>
            <a:r>
              <a:rPr lang="en-VN" dirty="0"/>
              <a:t>-&gt; Nhanh chóng gửi email cho chủ sở hữu trang web và người viết blog để cho họ biết về tài nguyên lơn hơn và tốt hơn của mình.</a:t>
            </a:r>
          </a:p>
          <a:p>
            <a:pPr>
              <a:buFont typeface="Wingdings" pitchFamily="2" charset="2"/>
              <a:buChar char="Ø"/>
            </a:pPr>
            <a:r>
              <a:rPr lang="en-VN" dirty="0"/>
              <a:t>Nâng cao cấp độ của mồi liên kết bằng việc xuất bản bài báo về nội dung mồi liên kết của mình -&gt; độ khó cao, nhưng tiếp cận hàng nghìn nhà báo và người đọc.</a:t>
            </a:r>
          </a:p>
          <a:p>
            <a:pPr>
              <a:buFont typeface="Wingdings" pitchFamily="2" charset="2"/>
              <a:buChar char="Ø"/>
            </a:pPr>
            <a:endParaRPr lang="en-VN" dirty="0"/>
          </a:p>
          <a:p>
            <a:pPr>
              <a:buFont typeface="Wingdings" pitchFamily="2" charset="2"/>
              <a:buChar char="Ø"/>
            </a:pPr>
            <a:endParaRPr lang="en-VN" dirty="0"/>
          </a:p>
        </p:txBody>
      </p:sp>
      <p:sp>
        <p:nvSpPr>
          <p:cNvPr id="4" name="Slide Number Placeholder 3">
            <a:extLst>
              <a:ext uri="{FF2B5EF4-FFF2-40B4-BE49-F238E27FC236}">
                <a16:creationId xmlns:a16="http://schemas.microsoft.com/office/drawing/2014/main" id="{C524C4F4-033A-F04D-A8E0-ED510746D419}"/>
              </a:ext>
            </a:extLst>
          </p:cNvPr>
          <p:cNvSpPr>
            <a:spLocks noGrp="1"/>
          </p:cNvSpPr>
          <p:nvPr>
            <p:ph type="sldNum" sz="quarter" idx="12"/>
          </p:nvPr>
        </p:nvSpPr>
        <p:spPr/>
        <p:txBody>
          <a:bodyPr/>
          <a:lstStyle/>
          <a:p>
            <a:fld id="{5771DB1C-B372-4CFA-B223-ECAC3FCFC319}" type="slidenum">
              <a:rPr lang="en-US" smtClean="0"/>
              <a:t>22</a:t>
            </a:fld>
            <a:endParaRPr lang="en-US"/>
          </a:p>
        </p:txBody>
      </p:sp>
    </p:spTree>
    <p:extLst>
      <p:ext uri="{BB962C8B-B14F-4D97-AF65-F5344CB8AC3E}">
        <p14:creationId xmlns:p14="http://schemas.microsoft.com/office/powerpoint/2010/main" val="486142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E47F-8DA9-7049-86BD-C416E5BFA9E2}"/>
              </a:ext>
            </a:extLst>
          </p:cNvPr>
          <p:cNvSpPr>
            <a:spLocks noGrp="1"/>
          </p:cNvSpPr>
          <p:nvPr>
            <p:ph type="title"/>
          </p:nvPr>
        </p:nvSpPr>
        <p:spPr/>
        <p:txBody>
          <a:bodyPr/>
          <a:lstStyle/>
          <a:p>
            <a:r>
              <a:rPr lang="en-VN"/>
              <a:t>4.4 Link bait</a:t>
            </a:r>
            <a:endParaRPr lang="en-VN" dirty="0"/>
          </a:p>
        </p:txBody>
      </p:sp>
      <p:sp>
        <p:nvSpPr>
          <p:cNvPr id="3" name="Content Placeholder 2">
            <a:extLst>
              <a:ext uri="{FF2B5EF4-FFF2-40B4-BE49-F238E27FC236}">
                <a16:creationId xmlns:a16="http://schemas.microsoft.com/office/drawing/2014/main" id="{8A46E2B8-59C7-924C-A248-C3641D2277E0}"/>
              </a:ext>
            </a:extLst>
          </p:cNvPr>
          <p:cNvSpPr>
            <a:spLocks noGrp="1"/>
          </p:cNvSpPr>
          <p:nvPr>
            <p:ph idx="1"/>
          </p:nvPr>
        </p:nvSpPr>
        <p:spPr>
          <a:xfrm>
            <a:off x="228599" y="1276131"/>
            <a:ext cx="8232649" cy="4883369"/>
          </a:xfrm>
        </p:spPr>
        <p:txBody>
          <a:bodyPr>
            <a:normAutofit/>
          </a:bodyPr>
          <a:lstStyle/>
          <a:p>
            <a:pPr marL="0" indent="0">
              <a:buNone/>
            </a:pPr>
            <a:r>
              <a:rPr lang="en-VN"/>
              <a:t>Ví dụ về chiến dịch mồi liên kết thành công:</a:t>
            </a:r>
          </a:p>
          <a:p>
            <a:pPr>
              <a:buFont typeface="Wingdings" pitchFamily="2" charset="2"/>
              <a:buChar char="Ø"/>
            </a:pPr>
            <a:r>
              <a:rPr lang="en-VN"/>
              <a:t>WordPress SEO </a:t>
            </a:r>
            <a:r>
              <a:rPr lang="en-US">
                <a:hlinkClick r:id="rId2"/>
              </a:rPr>
              <a:t>https://yoast.com/wordpress-seo/</a:t>
            </a:r>
            <a:endParaRPr lang="en-US"/>
          </a:p>
          <a:p>
            <a:pPr lvl="1">
              <a:buFont typeface="Arial" panose="020B0604020202020204" pitchFamily="34" charset="0"/>
              <a:buChar char="•"/>
            </a:pPr>
            <a:r>
              <a:rPr lang="vi-VN"/>
              <a:t>Joost de Valk nổi tiếng trong ngành SEO, một phần là do một trang hướng dẫn về SEO WordPress được cập nhật hàng tháng hoặc lâu hơn. Hướng dẫn này đã kiếm được nhiều liên kết và chia sẻ trong nhiều năm.</a:t>
            </a:r>
          </a:p>
          <a:p>
            <a:pPr>
              <a:buFont typeface="Wingdings" pitchFamily="2" charset="2"/>
              <a:buChar char="Ø"/>
            </a:pPr>
            <a:r>
              <a:rPr lang="en-US"/>
              <a:t>101 Motivational Business Quotes </a:t>
            </a:r>
          </a:p>
          <a:p>
            <a:pPr lvl="1">
              <a:buFont typeface="Arial" panose="020B0604020202020204" pitchFamily="34" charset="0"/>
              <a:buChar char="•"/>
            </a:pPr>
            <a:r>
              <a:rPr lang="en-US">
                <a:hlinkClick r:id="rId3"/>
              </a:rPr>
              <a:t>https://www.quicksprout.com/101-motivational-business-quotes/</a:t>
            </a:r>
            <a:r>
              <a:rPr lang="en-US"/>
              <a:t> </a:t>
            </a:r>
          </a:p>
          <a:p>
            <a:pPr lvl="1">
              <a:buFont typeface="Arial" panose="020B0604020202020204" pitchFamily="34" charset="0"/>
              <a:buChar char="•"/>
            </a:pPr>
            <a:r>
              <a:rPr lang="vi-VN"/>
              <a:t>Đây là ví dụ về một bài báo mồi liên kết tuyệt vời đã tồn tại và được thuê ngoài với giá vài đô la.</a:t>
            </a:r>
            <a:endParaRPr lang="en-US"/>
          </a:p>
          <a:p>
            <a:pPr>
              <a:buFont typeface="Wingdings" pitchFamily="2" charset="2"/>
              <a:buChar char="Ø"/>
            </a:pPr>
            <a:endParaRPr lang="en-US"/>
          </a:p>
          <a:p>
            <a:pPr>
              <a:buFont typeface="Wingdings" pitchFamily="2" charset="2"/>
              <a:buChar char="Ø"/>
            </a:pPr>
            <a:endParaRPr lang="en-VN"/>
          </a:p>
          <a:p>
            <a:pPr>
              <a:buFont typeface="Wingdings" pitchFamily="2" charset="2"/>
              <a:buChar char="Ø"/>
            </a:pPr>
            <a:endParaRPr lang="en-VN" dirty="0"/>
          </a:p>
        </p:txBody>
      </p:sp>
      <p:sp>
        <p:nvSpPr>
          <p:cNvPr id="4" name="Slide Number Placeholder 3">
            <a:extLst>
              <a:ext uri="{FF2B5EF4-FFF2-40B4-BE49-F238E27FC236}">
                <a16:creationId xmlns:a16="http://schemas.microsoft.com/office/drawing/2014/main" id="{C524C4F4-033A-F04D-A8E0-ED510746D419}"/>
              </a:ext>
            </a:extLst>
          </p:cNvPr>
          <p:cNvSpPr>
            <a:spLocks noGrp="1"/>
          </p:cNvSpPr>
          <p:nvPr>
            <p:ph type="sldNum" sz="quarter" idx="12"/>
          </p:nvPr>
        </p:nvSpPr>
        <p:spPr/>
        <p:txBody>
          <a:bodyPr/>
          <a:lstStyle/>
          <a:p>
            <a:fld id="{5771DB1C-B372-4CFA-B223-ECAC3FCFC319}" type="slidenum">
              <a:rPr lang="en-US" smtClean="0"/>
              <a:t>23</a:t>
            </a:fld>
            <a:endParaRPr lang="en-US"/>
          </a:p>
        </p:txBody>
      </p:sp>
      <p:pic>
        <p:nvPicPr>
          <p:cNvPr id="5" name="Picture 4">
            <a:extLst>
              <a:ext uri="{FF2B5EF4-FFF2-40B4-BE49-F238E27FC236}">
                <a16:creationId xmlns:a16="http://schemas.microsoft.com/office/drawing/2014/main" id="{D4CF7F29-FC15-D84D-B28A-C8676B6CB76A}"/>
              </a:ext>
            </a:extLst>
          </p:cNvPr>
          <p:cNvPicPr>
            <a:picLocks noChangeAspect="1"/>
          </p:cNvPicPr>
          <p:nvPr/>
        </p:nvPicPr>
        <p:blipFill>
          <a:blip r:embed="rId4"/>
          <a:stretch>
            <a:fillRect/>
          </a:stretch>
        </p:blipFill>
        <p:spPr>
          <a:xfrm>
            <a:off x="8563355" y="1797722"/>
            <a:ext cx="3538389" cy="1990344"/>
          </a:xfrm>
          <a:prstGeom prst="rect">
            <a:avLst/>
          </a:prstGeom>
        </p:spPr>
      </p:pic>
    </p:spTree>
    <p:extLst>
      <p:ext uri="{BB962C8B-B14F-4D97-AF65-F5344CB8AC3E}">
        <p14:creationId xmlns:p14="http://schemas.microsoft.com/office/powerpoint/2010/main" val="1846357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E47F-8DA9-7049-86BD-C416E5BFA9E2}"/>
              </a:ext>
            </a:extLst>
          </p:cNvPr>
          <p:cNvSpPr>
            <a:spLocks noGrp="1"/>
          </p:cNvSpPr>
          <p:nvPr>
            <p:ph type="title"/>
          </p:nvPr>
        </p:nvSpPr>
        <p:spPr/>
        <p:txBody>
          <a:bodyPr/>
          <a:lstStyle/>
          <a:p>
            <a:r>
              <a:rPr lang="en-VN"/>
              <a:t>4.4 Link bait</a:t>
            </a:r>
            <a:endParaRPr lang="en-VN" dirty="0"/>
          </a:p>
        </p:txBody>
      </p:sp>
      <p:sp>
        <p:nvSpPr>
          <p:cNvPr id="3" name="Content Placeholder 2">
            <a:extLst>
              <a:ext uri="{FF2B5EF4-FFF2-40B4-BE49-F238E27FC236}">
                <a16:creationId xmlns:a16="http://schemas.microsoft.com/office/drawing/2014/main" id="{8A46E2B8-59C7-924C-A248-C3641D2277E0}"/>
              </a:ext>
            </a:extLst>
          </p:cNvPr>
          <p:cNvSpPr>
            <a:spLocks noGrp="1"/>
          </p:cNvSpPr>
          <p:nvPr>
            <p:ph idx="1"/>
          </p:nvPr>
        </p:nvSpPr>
        <p:spPr>
          <a:xfrm>
            <a:off x="228599" y="1276131"/>
            <a:ext cx="11722100" cy="4883369"/>
          </a:xfrm>
        </p:spPr>
        <p:txBody>
          <a:bodyPr numCol="2" spcCol="180000">
            <a:normAutofit/>
          </a:bodyPr>
          <a:lstStyle/>
          <a:p>
            <a:pPr marL="0" indent="0">
              <a:buNone/>
            </a:pPr>
            <a:r>
              <a:rPr lang="en-US" i="1" dirty="0" err="1"/>
              <a:t>Các</a:t>
            </a:r>
            <a:r>
              <a:rPr lang="en-US" i="1" dirty="0"/>
              <a:t> </a:t>
            </a:r>
            <a:r>
              <a:rPr lang="en-US" i="1" dirty="0" err="1"/>
              <a:t>loại</a:t>
            </a:r>
            <a:r>
              <a:rPr lang="en-US" i="1" dirty="0"/>
              <a:t> </a:t>
            </a:r>
            <a:r>
              <a:rPr lang="en-US" i="1" dirty="0" err="1"/>
              <a:t>mồi</a:t>
            </a:r>
            <a:r>
              <a:rPr lang="en-US" i="1" dirty="0"/>
              <a:t> </a:t>
            </a:r>
            <a:r>
              <a:rPr lang="en-US" i="1" dirty="0" err="1"/>
              <a:t>liên</a:t>
            </a:r>
            <a:r>
              <a:rPr lang="en-US" i="1" dirty="0"/>
              <a:t> </a:t>
            </a:r>
            <a:r>
              <a:rPr lang="en-US" i="1" dirty="0" err="1"/>
              <a:t>kết</a:t>
            </a:r>
            <a:r>
              <a:rPr lang="en-US" i="1" dirty="0"/>
              <a:t>:</a:t>
            </a:r>
          </a:p>
          <a:p>
            <a:pPr>
              <a:buFont typeface="Wingdings" pitchFamily="2" charset="2"/>
              <a:buChar char="Ø"/>
            </a:pPr>
            <a:r>
              <a:rPr lang="en-US" dirty="0" err="1"/>
              <a:t>Đồ</a:t>
            </a:r>
            <a:r>
              <a:rPr lang="en-US" dirty="0"/>
              <a:t> </a:t>
            </a:r>
            <a:r>
              <a:rPr lang="en-US" dirty="0" err="1"/>
              <a:t>hoạ</a:t>
            </a:r>
            <a:r>
              <a:rPr lang="en-US" dirty="0"/>
              <a:t> </a:t>
            </a:r>
            <a:r>
              <a:rPr lang="en-US" dirty="0" err="1"/>
              <a:t>thông</a:t>
            </a:r>
            <a:r>
              <a:rPr lang="en-US" dirty="0"/>
              <a:t> tin.</a:t>
            </a:r>
          </a:p>
          <a:p>
            <a:pPr>
              <a:buFont typeface="Wingdings" pitchFamily="2" charset="2"/>
              <a:buChar char="Ø"/>
            </a:pPr>
            <a:r>
              <a:rPr lang="en-US" dirty="0" err="1"/>
              <a:t>Làm</a:t>
            </a:r>
            <a:r>
              <a:rPr lang="en-US" dirty="0"/>
              <a:t> </a:t>
            </a:r>
            <a:r>
              <a:rPr lang="en-US" dirty="0" err="1"/>
              <a:t>thế</a:t>
            </a:r>
            <a:r>
              <a:rPr lang="en-US" dirty="0"/>
              <a:t> </a:t>
            </a:r>
            <a:r>
              <a:rPr lang="en-US" dirty="0" err="1"/>
              <a:t>nào</a:t>
            </a:r>
            <a:r>
              <a:rPr lang="en-US" dirty="0"/>
              <a:t> </a:t>
            </a:r>
            <a:r>
              <a:rPr lang="en-US" dirty="0" err="1"/>
              <a:t>để</a:t>
            </a:r>
            <a:r>
              <a:rPr lang="en-US" dirty="0"/>
              <a:t> </a:t>
            </a:r>
            <a:r>
              <a:rPr lang="en-US" dirty="0" err="1"/>
              <a:t>làm</a:t>
            </a:r>
            <a:r>
              <a:rPr lang="en-US" dirty="0"/>
              <a:t> </a:t>
            </a:r>
            <a:r>
              <a:rPr lang="en-US" dirty="0" err="1"/>
              <a:t>một</a:t>
            </a:r>
            <a:r>
              <a:rPr lang="en-US" dirty="0"/>
              <a:t> </a:t>
            </a:r>
            <a:r>
              <a:rPr lang="en-US" dirty="0" err="1"/>
              <a:t>việc</a:t>
            </a:r>
            <a:r>
              <a:rPr lang="en-US" dirty="0"/>
              <a:t> </a:t>
            </a:r>
            <a:r>
              <a:rPr lang="en-US" dirty="0" err="1"/>
              <a:t>gì</a:t>
            </a:r>
            <a:r>
              <a:rPr lang="en-US" dirty="0"/>
              <a:t> </a:t>
            </a:r>
            <a:r>
              <a:rPr lang="en-US" dirty="0" err="1"/>
              <a:t>đó</a:t>
            </a:r>
            <a:r>
              <a:rPr lang="en-US" dirty="0"/>
              <a:t>.</a:t>
            </a:r>
          </a:p>
          <a:p>
            <a:pPr>
              <a:buFont typeface="Wingdings" pitchFamily="2" charset="2"/>
              <a:buChar char="Ø"/>
            </a:pPr>
            <a:r>
              <a:rPr lang="en-US" dirty="0" err="1"/>
              <a:t>Hướng</a:t>
            </a:r>
            <a:r>
              <a:rPr lang="en-US" dirty="0"/>
              <a:t> </a:t>
            </a:r>
            <a:r>
              <a:rPr lang="en-US" dirty="0" err="1"/>
              <a:t>dẫn</a:t>
            </a:r>
            <a:r>
              <a:rPr lang="en-US" dirty="0"/>
              <a:t> </a:t>
            </a:r>
            <a:r>
              <a:rPr lang="en-US" dirty="0" err="1"/>
              <a:t>cho</a:t>
            </a:r>
            <a:r>
              <a:rPr lang="en-US" dirty="0"/>
              <a:t> </a:t>
            </a:r>
            <a:r>
              <a:rPr lang="en-US" dirty="0" err="1"/>
              <a:t>người</a:t>
            </a:r>
            <a:r>
              <a:rPr lang="en-US" dirty="0"/>
              <a:t> </a:t>
            </a:r>
            <a:r>
              <a:rPr lang="en-US" dirty="0" err="1"/>
              <a:t>mới</a:t>
            </a:r>
            <a:r>
              <a:rPr lang="en-US" dirty="0"/>
              <a:t> </a:t>
            </a:r>
            <a:r>
              <a:rPr lang="en-US" dirty="0" err="1"/>
              <a:t>bắt</a:t>
            </a:r>
            <a:r>
              <a:rPr lang="en-US" dirty="0"/>
              <a:t> </a:t>
            </a:r>
            <a:r>
              <a:rPr lang="en-US" dirty="0" err="1"/>
              <a:t>đầu</a:t>
            </a:r>
            <a:r>
              <a:rPr lang="en-US" dirty="0"/>
              <a:t>.</a:t>
            </a:r>
          </a:p>
          <a:p>
            <a:pPr>
              <a:buFont typeface="Wingdings" pitchFamily="2" charset="2"/>
              <a:buChar char="Ø"/>
            </a:pPr>
            <a:r>
              <a:rPr lang="en-US" dirty="0"/>
              <a:t>Tin </a:t>
            </a:r>
            <a:r>
              <a:rPr lang="en-US" dirty="0" err="1"/>
              <a:t>nóng</a:t>
            </a:r>
            <a:r>
              <a:rPr lang="en-US" dirty="0"/>
              <a:t> </a:t>
            </a:r>
            <a:r>
              <a:rPr lang="en-US" dirty="0" err="1"/>
              <a:t>hổi</a:t>
            </a:r>
            <a:r>
              <a:rPr lang="en-US" dirty="0"/>
              <a:t>, tin </a:t>
            </a:r>
            <a:r>
              <a:rPr lang="en-US" dirty="0" err="1"/>
              <a:t>giật</a:t>
            </a:r>
            <a:r>
              <a:rPr lang="en-US" dirty="0"/>
              <a:t> </a:t>
            </a:r>
            <a:r>
              <a:rPr lang="en-US" dirty="0" err="1"/>
              <a:t>gân</a:t>
            </a:r>
            <a:r>
              <a:rPr lang="en-US" dirty="0"/>
              <a:t>, hot news.</a:t>
            </a:r>
          </a:p>
          <a:p>
            <a:pPr>
              <a:buFont typeface="Wingdings" pitchFamily="2" charset="2"/>
              <a:buChar char="Ø"/>
            </a:pPr>
            <a:r>
              <a:rPr lang="en-US" dirty="0"/>
              <a:t>Top 10 </a:t>
            </a:r>
            <a:r>
              <a:rPr lang="en-US" dirty="0" err="1"/>
              <a:t>hàng</a:t>
            </a:r>
            <a:r>
              <a:rPr lang="en-US" dirty="0"/>
              <a:t> </a:t>
            </a:r>
            <a:r>
              <a:rPr lang="en-US" dirty="0" err="1"/>
              <a:t>đầu</a:t>
            </a:r>
            <a:r>
              <a:rPr lang="en-US" dirty="0"/>
              <a:t> </a:t>
            </a:r>
            <a:r>
              <a:rPr lang="en-US" dirty="0" err="1"/>
              <a:t>về</a:t>
            </a:r>
            <a:r>
              <a:rPr lang="en-US" dirty="0"/>
              <a:t> </a:t>
            </a:r>
            <a:r>
              <a:rPr lang="en-US" dirty="0" err="1"/>
              <a:t>vấn</a:t>
            </a:r>
            <a:r>
              <a:rPr lang="en-US" dirty="0"/>
              <a:t> </a:t>
            </a:r>
            <a:r>
              <a:rPr lang="en-US" dirty="0" err="1"/>
              <a:t>đề</a:t>
            </a:r>
            <a:r>
              <a:rPr lang="en-US" dirty="0"/>
              <a:t> </a:t>
            </a:r>
            <a:r>
              <a:rPr lang="en-US" dirty="0" err="1"/>
              <a:t>gì</a:t>
            </a:r>
            <a:r>
              <a:rPr lang="en-US" dirty="0"/>
              <a:t> </a:t>
            </a:r>
            <a:r>
              <a:rPr lang="en-US" dirty="0" err="1"/>
              <a:t>đó</a:t>
            </a:r>
            <a:r>
              <a:rPr lang="en-US" dirty="0"/>
              <a:t>.</a:t>
            </a:r>
          </a:p>
          <a:p>
            <a:pPr>
              <a:buFont typeface="Wingdings" pitchFamily="2" charset="2"/>
              <a:buChar char="Ø"/>
            </a:pPr>
            <a:r>
              <a:rPr lang="en-US" dirty="0" err="1"/>
              <a:t>Báo</a:t>
            </a:r>
            <a:r>
              <a:rPr lang="en-US" dirty="0"/>
              <a:t> </a:t>
            </a:r>
            <a:r>
              <a:rPr lang="en-US" dirty="0" err="1"/>
              <a:t>cáo</a:t>
            </a:r>
            <a:r>
              <a:rPr lang="en-US" dirty="0"/>
              <a:t> </a:t>
            </a:r>
            <a:r>
              <a:rPr lang="en-US" dirty="0" err="1"/>
              <a:t>thông</a:t>
            </a:r>
            <a:r>
              <a:rPr lang="en-US" dirty="0"/>
              <a:t> tin </a:t>
            </a:r>
            <a:r>
              <a:rPr lang="en-US" dirty="0" err="1"/>
              <a:t>chuyên</a:t>
            </a:r>
            <a:r>
              <a:rPr lang="en-US" dirty="0"/>
              <a:t> </a:t>
            </a:r>
            <a:r>
              <a:rPr lang="en-US" dirty="0" err="1"/>
              <a:t>ngành</a:t>
            </a:r>
            <a:r>
              <a:rPr lang="en-US" dirty="0"/>
              <a:t>.</a:t>
            </a:r>
          </a:p>
          <a:p>
            <a:pPr>
              <a:buFont typeface="Wingdings" pitchFamily="2" charset="2"/>
              <a:buChar char="Ø"/>
            </a:pPr>
            <a:endParaRPr lang="en-US" dirty="0"/>
          </a:p>
          <a:p>
            <a:pPr marL="0" indent="0">
              <a:buNone/>
            </a:pPr>
            <a:r>
              <a:rPr lang="en-US" i="1" dirty="0" err="1"/>
              <a:t>Một</a:t>
            </a:r>
            <a:r>
              <a:rPr lang="en-US" i="1" dirty="0"/>
              <a:t> </a:t>
            </a:r>
            <a:r>
              <a:rPr lang="en-US" i="1" dirty="0" err="1"/>
              <a:t>số</a:t>
            </a:r>
            <a:r>
              <a:rPr lang="en-US" i="1" dirty="0"/>
              <a:t> </a:t>
            </a:r>
            <a:r>
              <a:rPr lang="en-US" i="1" dirty="0" err="1"/>
              <a:t>công</a:t>
            </a:r>
            <a:r>
              <a:rPr lang="en-US" i="1" dirty="0"/>
              <a:t> </a:t>
            </a:r>
            <a:r>
              <a:rPr lang="en-US" i="1" dirty="0" err="1"/>
              <a:t>cụ</a:t>
            </a:r>
            <a:r>
              <a:rPr lang="en-US" i="1" dirty="0"/>
              <a:t>, web </a:t>
            </a:r>
            <a:r>
              <a:rPr lang="en-US" i="1" dirty="0" err="1"/>
              <a:t>hỗ</a:t>
            </a:r>
            <a:r>
              <a:rPr lang="en-US" i="1" dirty="0"/>
              <a:t> </a:t>
            </a:r>
            <a:r>
              <a:rPr lang="en-US" i="1" dirty="0" err="1"/>
              <a:t>trợ</a:t>
            </a:r>
            <a:r>
              <a:rPr lang="en-US" i="1" dirty="0"/>
              <a:t> </a:t>
            </a:r>
            <a:r>
              <a:rPr lang="en-US" i="1" dirty="0" err="1"/>
              <a:t>tạo</a:t>
            </a:r>
            <a:r>
              <a:rPr lang="en-US" i="1" dirty="0"/>
              <a:t> </a:t>
            </a:r>
            <a:r>
              <a:rPr lang="en-US" i="1" dirty="0" err="1"/>
              <a:t>mồi</a:t>
            </a:r>
            <a:r>
              <a:rPr lang="en-US" i="1" dirty="0"/>
              <a:t>:</a:t>
            </a:r>
          </a:p>
          <a:p>
            <a:pPr>
              <a:buFont typeface="Wingdings" pitchFamily="2" charset="2"/>
              <a:buChar char="Ø"/>
            </a:pPr>
            <a:r>
              <a:rPr lang="en-US" dirty="0" err="1"/>
              <a:t>Pictochart</a:t>
            </a:r>
            <a:r>
              <a:rPr lang="en-US" dirty="0"/>
              <a:t> -Free to start</a:t>
            </a:r>
          </a:p>
          <a:p>
            <a:pPr lvl="1">
              <a:buFont typeface="Arial" panose="020B0604020202020204" pitchFamily="34" charset="0"/>
              <a:buChar char="•"/>
            </a:pPr>
            <a:r>
              <a:rPr lang="en-US" dirty="0">
                <a:hlinkClick r:id="rId2"/>
              </a:rPr>
              <a:t>https://www.piktochart.com/</a:t>
            </a:r>
            <a:endParaRPr lang="en-US" dirty="0"/>
          </a:p>
          <a:p>
            <a:pPr>
              <a:buFont typeface="Wingdings" pitchFamily="2" charset="2"/>
              <a:buChar char="Ø"/>
            </a:pPr>
            <a:r>
              <a:rPr lang="en-US" dirty="0" err="1"/>
              <a:t>Prlogs</a:t>
            </a:r>
            <a:endParaRPr lang="en-US" dirty="0"/>
          </a:p>
          <a:p>
            <a:pPr lvl="1">
              <a:buFont typeface="Arial" panose="020B0604020202020204" pitchFamily="34" charset="0"/>
              <a:buChar char="•"/>
            </a:pPr>
            <a:r>
              <a:rPr lang="en-US" dirty="0">
                <a:hlinkClick r:id="rId3"/>
              </a:rPr>
              <a:t>https://www.prlog.org/</a:t>
            </a:r>
            <a:endParaRPr lang="en-US" dirty="0"/>
          </a:p>
          <a:p>
            <a:pPr>
              <a:buFont typeface="Wingdings" pitchFamily="2" charset="2"/>
              <a:buChar char="Ø"/>
            </a:pPr>
            <a:r>
              <a:rPr lang="en-US" dirty="0"/>
              <a:t>PRNewswire</a:t>
            </a:r>
          </a:p>
          <a:p>
            <a:pPr lvl="1">
              <a:buFont typeface="Arial" panose="020B0604020202020204" pitchFamily="34" charset="0"/>
              <a:buChar char="•"/>
            </a:pPr>
            <a:r>
              <a:rPr lang="en-US" dirty="0">
                <a:hlinkClick r:id="rId4"/>
              </a:rPr>
              <a:t>https://www.prnewswire.com/</a:t>
            </a:r>
            <a:endParaRPr lang="en-US" dirty="0"/>
          </a:p>
        </p:txBody>
      </p:sp>
      <p:sp>
        <p:nvSpPr>
          <p:cNvPr id="4" name="Slide Number Placeholder 3">
            <a:extLst>
              <a:ext uri="{FF2B5EF4-FFF2-40B4-BE49-F238E27FC236}">
                <a16:creationId xmlns:a16="http://schemas.microsoft.com/office/drawing/2014/main" id="{C524C4F4-033A-F04D-A8E0-ED510746D419}"/>
              </a:ext>
            </a:extLst>
          </p:cNvPr>
          <p:cNvSpPr>
            <a:spLocks noGrp="1"/>
          </p:cNvSpPr>
          <p:nvPr>
            <p:ph type="sldNum" sz="quarter" idx="12"/>
          </p:nvPr>
        </p:nvSpPr>
        <p:spPr/>
        <p:txBody>
          <a:bodyPr/>
          <a:lstStyle/>
          <a:p>
            <a:fld id="{5771DB1C-B372-4CFA-B223-ECAC3FCFC319}" type="slidenum">
              <a:rPr lang="en-US" smtClean="0"/>
              <a:t>24</a:t>
            </a:fld>
            <a:endParaRPr lang="en-US"/>
          </a:p>
        </p:txBody>
      </p:sp>
    </p:spTree>
    <p:extLst>
      <p:ext uri="{BB962C8B-B14F-4D97-AF65-F5344CB8AC3E}">
        <p14:creationId xmlns:p14="http://schemas.microsoft.com/office/powerpoint/2010/main" val="2611347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692DB-95D3-8C40-ACCF-574DDD6D7EBC}"/>
              </a:ext>
            </a:extLst>
          </p:cNvPr>
          <p:cNvSpPr>
            <a:spLocks noGrp="1"/>
          </p:cNvSpPr>
          <p:nvPr>
            <p:ph type="title"/>
          </p:nvPr>
        </p:nvSpPr>
        <p:spPr/>
        <p:txBody>
          <a:bodyPr>
            <a:normAutofit fontScale="90000"/>
          </a:bodyPr>
          <a:lstStyle/>
          <a:p>
            <a:r>
              <a:rPr lang="en-VN" dirty="0"/>
              <a:t>4.5 Tìm kiếm cơ hội đăng bài của khách</a:t>
            </a:r>
          </a:p>
        </p:txBody>
      </p:sp>
      <p:sp>
        <p:nvSpPr>
          <p:cNvPr id="3" name="Content Placeholder 2">
            <a:extLst>
              <a:ext uri="{FF2B5EF4-FFF2-40B4-BE49-F238E27FC236}">
                <a16:creationId xmlns:a16="http://schemas.microsoft.com/office/drawing/2014/main" id="{6EF73670-FE7C-2148-B5BF-8D6E73F9AE77}"/>
              </a:ext>
            </a:extLst>
          </p:cNvPr>
          <p:cNvSpPr>
            <a:spLocks noGrp="1"/>
          </p:cNvSpPr>
          <p:nvPr>
            <p:ph idx="1"/>
          </p:nvPr>
        </p:nvSpPr>
        <p:spPr/>
        <p:txBody>
          <a:bodyPr>
            <a:normAutofit fontScale="85000" lnSpcReduction="10000"/>
          </a:bodyPr>
          <a:lstStyle/>
          <a:p>
            <a:pPr>
              <a:buFont typeface="Wingdings" pitchFamily="2" charset="2"/>
              <a:buChar char="Ø"/>
            </a:pPr>
            <a:r>
              <a:rPr lang="en-VN" dirty="0"/>
              <a:t>Bài đăng của khách -&gt; liên kết được Google đánh giá cao vì nó có tính ngữ cảnh, chất lượng và phù hợp nội dung.</a:t>
            </a:r>
          </a:p>
          <a:p>
            <a:pPr>
              <a:buFont typeface="Wingdings" pitchFamily="2" charset="2"/>
              <a:buChar char="Ø"/>
            </a:pPr>
            <a:r>
              <a:rPr lang="en-VN" dirty="0"/>
              <a:t>Thông lệ tiêu chuẩn mà các nhóm xây dựng liên kết cần làm.</a:t>
            </a:r>
          </a:p>
          <a:p>
            <a:pPr>
              <a:buFont typeface="Wingdings" pitchFamily="2" charset="2"/>
              <a:buChar char="Ø"/>
            </a:pPr>
            <a:r>
              <a:rPr lang="en-VN" i="1" dirty="0"/>
              <a:t>Chất lượng bài viết</a:t>
            </a:r>
            <a:r>
              <a:rPr lang="en-VN" dirty="0"/>
              <a:t> là yếu tố quan trọng cho chiến lược </a:t>
            </a:r>
            <a:r>
              <a:rPr lang="en-VN" i="1" dirty="0"/>
              <a:t>đăng bài của khách</a:t>
            </a:r>
            <a:r>
              <a:rPr lang="en-VN" dirty="0"/>
              <a:t> thành công.</a:t>
            </a:r>
          </a:p>
          <a:p>
            <a:pPr>
              <a:buFont typeface="Wingdings" pitchFamily="2" charset="2"/>
              <a:buChar char="Ø"/>
            </a:pPr>
            <a:r>
              <a:rPr lang="en-VN" dirty="0"/>
              <a:t>Dùng các truy vấn tìm kiếm sau đề tìm kiếm cơ hội đăng bài của khách, thay từ khoá bằng ngành, lĩnh vực, chủ đề của website:</a:t>
            </a:r>
          </a:p>
          <a:p>
            <a:pPr lvl="1">
              <a:buFont typeface="Arial" panose="020B0604020202020204" pitchFamily="34" charset="0"/>
              <a:buChar char="•"/>
            </a:pPr>
            <a:r>
              <a:rPr lang="vi-VN" dirty="0"/>
              <a:t>từ khóa "bài đăng của khách"</a:t>
            </a:r>
          </a:p>
          <a:p>
            <a:pPr lvl="1">
              <a:buFont typeface="Arial" panose="020B0604020202020204" pitchFamily="34" charset="0"/>
              <a:buChar char="•"/>
            </a:pPr>
            <a:r>
              <a:rPr lang="vi-VN" dirty="0"/>
              <a:t>từ khóa "bài đăng bởi khách"</a:t>
            </a:r>
          </a:p>
          <a:p>
            <a:pPr lvl="1">
              <a:buFont typeface="Arial" panose="020B0604020202020204" pitchFamily="34" charset="0"/>
              <a:buChar char="•"/>
            </a:pPr>
            <a:r>
              <a:rPr lang="vi-VN" dirty="0"/>
              <a:t>từ khóa "bài viết của khách"</a:t>
            </a:r>
          </a:p>
          <a:p>
            <a:pPr lvl="1">
              <a:buFont typeface="Arial" panose="020B0604020202020204" pitchFamily="34" charset="0"/>
              <a:buChar char="•"/>
            </a:pPr>
            <a:r>
              <a:rPr lang="vi-VN" dirty="0"/>
              <a:t>từ khóa "tác giả khách mời"</a:t>
            </a:r>
          </a:p>
          <a:p>
            <a:pPr lvl="1">
              <a:buFont typeface="Arial" panose="020B0604020202020204" pitchFamily="34" charset="0"/>
              <a:buChar char="•"/>
            </a:pPr>
            <a:r>
              <a:rPr lang="vi-VN" dirty="0"/>
              <a:t>từ khóa "người đóng góp"</a:t>
            </a:r>
            <a:endParaRPr lang="en-VN" dirty="0"/>
          </a:p>
          <a:p>
            <a:pPr>
              <a:buFont typeface="Wingdings" pitchFamily="2" charset="2"/>
              <a:buChar char="Ø"/>
            </a:pPr>
            <a:r>
              <a:rPr lang="en-VN" dirty="0"/>
              <a:t>Sử dụng công cụ add-on trên Chrome: </a:t>
            </a:r>
            <a:r>
              <a:rPr lang="en-VN" i="1" dirty="0"/>
              <a:t>Link Clump</a:t>
            </a:r>
            <a:r>
              <a:rPr lang="en-VN" dirty="0"/>
              <a:t> để sao chép được nhiều kết quả tìm kiếm vào một bảng tính (google sheet) để lưu trữ </a:t>
            </a:r>
            <a:r>
              <a:rPr lang="en-US" dirty="0">
                <a:hlinkClick r:id="rId2"/>
              </a:rPr>
              <a:t>https://tinyurl.com/link-clump-chrome</a:t>
            </a:r>
            <a:r>
              <a:rPr lang="en-US" dirty="0"/>
              <a:t> </a:t>
            </a:r>
          </a:p>
          <a:p>
            <a:pPr>
              <a:buFont typeface="Wingdings" pitchFamily="2" charset="2"/>
              <a:buChar char="Ø"/>
            </a:pPr>
            <a:endParaRPr lang="en-VN" dirty="0"/>
          </a:p>
        </p:txBody>
      </p:sp>
      <p:sp>
        <p:nvSpPr>
          <p:cNvPr id="4" name="Slide Number Placeholder 3">
            <a:extLst>
              <a:ext uri="{FF2B5EF4-FFF2-40B4-BE49-F238E27FC236}">
                <a16:creationId xmlns:a16="http://schemas.microsoft.com/office/drawing/2014/main" id="{8A29F05A-7179-C348-86DF-DB91D21F6EB8}"/>
              </a:ext>
            </a:extLst>
          </p:cNvPr>
          <p:cNvSpPr>
            <a:spLocks noGrp="1"/>
          </p:cNvSpPr>
          <p:nvPr>
            <p:ph type="sldNum" sz="quarter" idx="12"/>
          </p:nvPr>
        </p:nvSpPr>
        <p:spPr/>
        <p:txBody>
          <a:bodyPr/>
          <a:lstStyle/>
          <a:p>
            <a:fld id="{5771DB1C-B372-4CFA-B223-ECAC3FCFC319}" type="slidenum">
              <a:rPr lang="en-US" smtClean="0"/>
              <a:t>25</a:t>
            </a:fld>
            <a:endParaRPr lang="en-US"/>
          </a:p>
        </p:txBody>
      </p:sp>
      <p:pic>
        <p:nvPicPr>
          <p:cNvPr id="2050" name="Picture 2">
            <a:extLst>
              <a:ext uri="{FF2B5EF4-FFF2-40B4-BE49-F238E27FC236}">
                <a16:creationId xmlns:a16="http://schemas.microsoft.com/office/drawing/2014/main" id="{FF407C64-24EA-B842-A89C-EA48E25866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5099" y="3717815"/>
            <a:ext cx="1625600" cy="16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736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E055-5064-A04F-95E9-76730142AFCD}"/>
              </a:ext>
            </a:extLst>
          </p:cNvPr>
          <p:cNvSpPr>
            <a:spLocks noGrp="1"/>
          </p:cNvSpPr>
          <p:nvPr>
            <p:ph type="title"/>
          </p:nvPr>
        </p:nvSpPr>
        <p:spPr/>
        <p:txBody>
          <a:bodyPr/>
          <a:lstStyle/>
          <a:p>
            <a:r>
              <a:rPr lang="en-VN" dirty="0"/>
              <a:t>4.6 Xây dựng liên kết bị ‘hỏng’</a:t>
            </a:r>
          </a:p>
        </p:txBody>
      </p:sp>
      <p:sp>
        <p:nvSpPr>
          <p:cNvPr id="3" name="Content Placeholder 2">
            <a:extLst>
              <a:ext uri="{FF2B5EF4-FFF2-40B4-BE49-F238E27FC236}">
                <a16:creationId xmlns:a16="http://schemas.microsoft.com/office/drawing/2014/main" id="{AFABE720-C4FA-4045-82FD-7853DE03E884}"/>
              </a:ext>
            </a:extLst>
          </p:cNvPr>
          <p:cNvSpPr>
            <a:spLocks noGrp="1"/>
          </p:cNvSpPr>
          <p:nvPr>
            <p:ph idx="1"/>
          </p:nvPr>
        </p:nvSpPr>
        <p:spPr/>
        <p:txBody>
          <a:bodyPr/>
          <a:lstStyle/>
          <a:p>
            <a:pPr>
              <a:buFont typeface="Wingdings" pitchFamily="2" charset="2"/>
              <a:buChar char="Ø"/>
            </a:pPr>
            <a:r>
              <a:rPr lang="en-VN" dirty="0"/>
              <a:t>Chiến lược mới nhưng hiệu quả.</a:t>
            </a:r>
          </a:p>
          <a:p>
            <a:pPr>
              <a:buFont typeface="Wingdings" pitchFamily="2" charset="2"/>
              <a:buChar char="Ø"/>
            </a:pPr>
            <a:r>
              <a:rPr lang="en-VN" dirty="0"/>
              <a:t>Nội dung:</a:t>
            </a:r>
          </a:p>
          <a:p>
            <a:pPr lvl="1">
              <a:buFont typeface="Arial" panose="020B0604020202020204" pitchFamily="34" charset="0"/>
              <a:buChar char="•"/>
            </a:pPr>
            <a:r>
              <a:rPr lang="en-VN" dirty="0"/>
              <a:t>Tiếp cận các trang web chất lượng có liên kết bị hỏng trên trang của họ -&gt; thuyết phục quản trị viên trang cập nhật liên kết ‘hỏng’ này tới trang web của bạn.</a:t>
            </a:r>
          </a:p>
          <a:p>
            <a:pPr>
              <a:buFont typeface="Wingdings" pitchFamily="2" charset="2"/>
              <a:buChar char="Ø"/>
            </a:pPr>
            <a:r>
              <a:rPr lang="en-VN" dirty="0"/>
              <a:t>Sử dụng cú pháp sau để có thể tìm được các trang tiềm năng có liên kết bị hỏng, thay thế “từ khoá” bằng từ khoá mục tiêu mà website đang nhắm tới:</a:t>
            </a:r>
          </a:p>
          <a:p>
            <a:pPr lvl="1">
              <a:buFont typeface="Wingdings" pitchFamily="2" charset="2"/>
              <a:buChar char="Ø"/>
            </a:pPr>
            <a:endParaRPr lang="en-VN" dirty="0"/>
          </a:p>
        </p:txBody>
      </p:sp>
      <p:sp>
        <p:nvSpPr>
          <p:cNvPr id="4" name="Slide Number Placeholder 3">
            <a:extLst>
              <a:ext uri="{FF2B5EF4-FFF2-40B4-BE49-F238E27FC236}">
                <a16:creationId xmlns:a16="http://schemas.microsoft.com/office/drawing/2014/main" id="{531805F0-C644-194E-A8A6-DD14DA29EF90}"/>
              </a:ext>
            </a:extLst>
          </p:cNvPr>
          <p:cNvSpPr>
            <a:spLocks noGrp="1"/>
          </p:cNvSpPr>
          <p:nvPr>
            <p:ph type="sldNum" sz="quarter" idx="12"/>
          </p:nvPr>
        </p:nvSpPr>
        <p:spPr/>
        <p:txBody>
          <a:bodyPr/>
          <a:lstStyle/>
          <a:p>
            <a:fld id="{5771DB1C-B372-4CFA-B223-ECAC3FCFC319}" type="slidenum">
              <a:rPr lang="en-US" smtClean="0"/>
              <a:t>26</a:t>
            </a:fld>
            <a:endParaRPr lang="en-US"/>
          </a:p>
        </p:txBody>
      </p:sp>
      <p:graphicFrame>
        <p:nvGraphicFramePr>
          <p:cNvPr id="5" name="Table 5">
            <a:extLst>
              <a:ext uri="{FF2B5EF4-FFF2-40B4-BE49-F238E27FC236}">
                <a16:creationId xmlns:a16="http://schemas.microsoft.com/office/drawing/2014/main" id="{E4BDB4F1-488D-C84D-9597-EFEB8CD2F3EF}"/>
              </a:ext>
            </a:extLst>
          </p:cNvPr>
          <p:cNvGraphicFramePr>
            <a:graphicFrameLocks noGrp="1"/>
          </p:cNvGraphicFramePr>
          <p:nvPr>
            <p:extLst>
              <p:ext uri="{D42A27DB-BD31-4B8C-83A1-F6EECF244321}">
                <p14:modId xmlns:p14="http://schemas.microsoft.com/office/powerpoint/2010/main" val="4125033586"/>
              </p:ext>
            </p:extLst>
          </p:nvPr>
        </p:nvGraphicFramePr>
        <p:xfrm>
          <a:off x="2032000" y="4139727"/>
          <a:ext cx="8128000" cy="2011680"/>
        </p:xfrm>
        <a:graphic>
          <a:graphicData uri="http://schemas.openxmlformats.org/drawingml/2006/table">
            <a:tbl>
              <a:tblPr>
                <a:tableStyleId>{5C22544A-7EE6-4342-B048-85BDC9FD1C3A}</a:tableStyleId>
              </a:tblPr>
              <a:tblGrid>
                <a:gridCol w="4064000">
                  <a:extLst>
                    <a:ext uri="{9D8B030D-6E8A-4147-A177-3AD203B41FA5}">
                      <a16:colId xmlns:a16="http://schemas.microsoft.com/office/drawing/2014/main" val="4237474672"/>
                    </a:ext>
                  </a:extLst>
                </a:gridCol>
                <a:gridCol w="4064000">
                  <a:extLst>
                    <a:ext uri="{9D8B030D-6E8A-4147-A177-3AD203B41FA5}">
                      <a16:colId xmlns:a16="http://schemas.microsoft.com/office/drawing/2014/main" val="1406469024"/>
                    </a:ext>
                  </a:extLst>
                </a:gridCol>
              </a:tblGrid>
              <a:tr h="280078">
                <a:tc>
                  <a:txBody>
                    <a:bodyPr/>
                    <a:lstStyle/>
                    <a:p>
                      <a:r>
                        <a:rPr lang="vi-VN" dirty="0"/>
                        <a:t>từ khóa liên kết hữu ích</a:t>
                      </a:r>
                    </a:p>
                    <a:p>
                      <a:r>
                        <a:rPr lang="vi-VN" dirty="0"/>
                        <a:t>từ khóa tài nguyên hữu ích</a:t>
                      </a:r>
                    </a:p>
                    <a:p>
                      <a:r>
                        <a:rPr lang="vi-VN" dirty="0"/>
                        <a:t>từ khóa hữu ích trang web</a:t>
                      </a:r>
                    </a:p>
                    <a:p>
                      <a:r>
                        <a:rPr lang="vi-VN" dirty="0"/>
                        <a:t>từ khoá liên kết đề xuất</a:t>
                      </a:r>
                    </a:p>
                    <a:p>
                      <a:r>
                        <a:rPr lang="vi-VN" dirty="0"/>
                        <a:t>từ khóa được đề xuất tài nguyên</a:t>
                      </a:r>
                    </a:p>
                    <a:p>
                      <a:r>
                        <a:rPr lang="vi-VN" dirty="0"/>
                        <a:t>từ khóa các trang web được đề xuất</a:t>
                      </a:r>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từ khoá tài nguyên đề xuất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vi-VN" dirty="0"/>
                        <a:t>từ khoá các trang web đề xuất </a:t>
                      </a:r>
                    </a:p>
                    <a:p>
                      <a:r>
                        <a:rPr lang="vi-VN" dirty="0"/>
                        <a:t>từ khóa thêm liên kết</a:t>
                      </a:r>
                    </a:p>
                    <a:p>
                      <a:r>
                        <a:rPr lang="vi-VN" dirty="0"/>
                        <a:t>từ khóa thêm tài nguyên</a:t>
                      </a:r>
                    </a:p>
                    <a:p>
                      <a:r>
                        <a:rPr lang="vi-VN" dirty="0"/>
                        <a:t>từ khóa các trang web khác</a:t>
                      </a:r>
                    </a:p>
                    <a:p>
                      <a:r>
                        <a:rPr lang="vi-VN" dirty="0"/>
                        <a:t>từ khoá liên kết liên quan đến</a:t>
                      </a:r>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từ khóa tài nguyên liên quan đến</a:t>
                      </a:r>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từ khóa các trang web liên quan đến</a:t>
                      </a:r>
                    </a:p>
                  </a:txBody>
                  <a:tcPr>
                    <a:lnL w="12700" cap="flat" cmpd="sng" algn="ctr">
                      <a:noFill/>
                      <a:prstDash val="solid"/>
                      <a:round/>
                      <a:headEnd type="none" w="med" len="med"/>
                      <a:tailEnd type="none" w="med" len="med"/>
                    </a:lnL>
                  </a:tcPr>
                </a:tc>
                <a:extLst>
                  <a:ext uri="{0D108BD9-81ED-4DB2-BD59-A6C34878D82A}">
                    <a16:rowId xmlns:a16="http://schemas.microsoft.com/office/drawing/2014/main" val="3576366555"/>
                  </a:ext>
                </a:extLst>
              </a:tr>
            </a:tbl>
          </a:graphicData>
        </a:graphic>
      </p:graphicFrame>
    </p:spTree>
    <p:extLst>
      <p:ext uri="{BB962C8B-B14F-4D97-AF65-F5344CB8AC3E}">
        <p14:creationId xmlns:p14="http://schemas.microsoft.com/office/powerpoint/2010/main" val="3244572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E055-5064-A04F-95E9-76730142AFCD}"/>
              </a:ext>
            </a:extLst>
          </p:cNvPr>
          <p:cNvSpPr>
            <a:spLocks noGrp="1"/>
          </p:cNvSpPr>
          <p:nvPr>
            <p:ph type="title"/>
          </p:nvPr>
        </p:nvSpPr>
        <p:spPr/>
        <p:txBody>
          <a:bodyPr/>
          <a:lstStyle/>
          <a:p>
            <a:r>
              <a:rPr lang="en-VN" dirty="0"/>
              <a:t>4.6 Xây dựng liên kết bị ‘hỏng’</a:t>
            </a:r>
          </a:p>
        </p:txBody>
      </p:sp>
      <p:sp>
        <p:nvSpPr>
          <p:cNvPr id="3" name="Content Placeholder 2">
            <a:extLst>
              <a:ext uri="{FF2B5EF4-FFF2-40B4-BE49-F238E27FC236}">
                <a16:creationId xmlns:a16="http://schemas.microsoft.com/office/drawing/2014/main" id="{AFABE720-C4FA-4045-82FD-7853DE03E884}"/>
              </a:ext>
            </a:extLst>
          </p:cNvPr>
          <p:cNvSpPr>
            <a:spLocks noGrp="1"/>
          </p:cNvSpPr>
          <p:nvPr>
            <p:ph idx="1"/>
          </p:nvPr>
        </p:nvSpPr>
        <p:spPr>
          <a:xfrm>
            <a:off x="228600" y="1276131"/>
            <a:ext cx="5038344" cy="4883369"/>
          </a:xfrm>
        </p:spPr>
        <p:txBody>
          <a:bodyPr/>
          <a:lstStyle/>
          <a:p>
            <a:pPr>
              <a:buFont typeface="Wingdings" pitchFamily="2" charset="2"/>
              <a:buChar char="Ø"/>
            </a:pPr>
            <a:r>
              <a:rPr lang="en-VN" dirty="0"/>
              <a:t>Tự động hoá bằng dịch vụ:</a:t>
            </a:r>
          </a:p>
          <a:p>
            <a:pPr lvl="1">
              <a:buFont typeface="Arial" panose="020B0604020202020204" pitchFamily="34" charset="0"/>
              <a:buChar char="•"/>
            </a:pPr>
            <a:r>
              <a:rPr lang="en-US" dirty="0"/>
              <a:t>Broken </a:t>
            </a:r>
            <a:r>
              <a:rPr lang="en-US" dirty="0" err="1"/>
              <a:t>linkbuilding</a:t>
            </a:r>
            <a:r>
              <a:rPr lang="en-US" dirty="0"/>
              <a:t> - $67 monthly</a:t>
            </a:r>
          </a:p>
          <a:p>
            <a:pPr marL="201168" lvl="1" indent="0">
              <a:buNone/>
            </a:pPr>
            <a:r>
              <a:rPr lang="en-US" dirty="0">
                <a:hlinkClick r:id="rId2"/>
              </a:rPr>
              <a:t>https://www.brokenlinkbuilding.com/</a:t>
            </a:r>
            <a:endParaRPr lang="en-US" dirty="0"/>
          </a:p>
          <a:p>
            <a:pPr lvl="1">
              <a:buFont typeface="Arial" panose="020B0604020202020204" pitchFamily="34" charset="0"/>
              <a:buChar char="•"/>
            </a:pPr>
            <a:r>
              <a:rPr lang="en-US" dirty="0" err="1"/>
              <a:t>Công</a:t>
            </a:r>
            <a:r>
              <a:rPr lang="en-US" dirty="0"/>
              <a:t> </a:t>
            </a:r>
            <a:r>
              <a:rPr lang="en-US" dirty="0" err="1"/>
              <a:t>cụ</a:t>
            </a:r>
            <a:r>
              <a:rPr lang="en-US" dirty="0"/>
              <a:t> </a:t>
            </a:r>
            <a:r>
              <a:rPr lang="en-US" dirty="0" err="1"/>
              <a:t>này</a:t>
            </a:r>
            <a:r>
              <a:rPr lang="en-US" dirty="0"/>
              <a:t> </a:t>
            </a:r>
            <a:r>
              <a:rPr lang="en-US" dirty="0" err="1"/>
              <a:t>dựa</a:t>
            </a:r>
            <a:r>
              <a:rPr lang="en-US" dirty="0"/>
              <a:t> </a:t>
            </a:r>
            <a:r>
              <a:rPr lang="en-US" dirty="0" err="1"/>
              <a:t>trên</a:t>
            </a:r>
            <a:r>
              <a:rPr lang="en-US" dirty="0"/>
              <a:t> </a:t>
            </a:r>
            <a:r>
              <a:rPr lang="en-US" dirty="0" err="1"/>
              <a:t>từ</a:t>
            </a:r>
            <a:r>
              <a:rPr lang="en-US" dirty="0"/>
              <a:t> </a:t>
            </a:r>
            <a:r>
              <a:rPr lang="en-US" dirty="0" err="1"/>
              <a:t>khoá</a:t>
            </a:r>
            <a:r>
              <a:rPr lang="en-US" dirty="0"/>
              <a:t> </a:t>
            </a:r>
            <a:r>
              <a:rPr lang="en-US" dirty="0" err="1"/>
              <a:t>mục</a:t>
            </a:r>
            <a:r>
              <a:rPr lang="en-US" dirty="0"/>
              <a:t> </a:t>
            </a:r>
            <a:r>
              <a:rPr lang="en-US" dirty="0" err="1"/>
              <a:t>tiêu</a:t>
            </a:r>
            <a:r>
              <a:rPr lang="en-US" dirty="0"/>
              <a:t> </a:t>
            </a:r>
            <a:r>
              <a:rPr lang="en-US" dirty="0" err="1"/>
              <a:t>để</a:t>
            </a:r>
            <a:r>
              <a:rPr lang="en-US" dirty="0"/>
              <a:t> </a:t>
            </a:r>
            <a:r>
              <a:rPr lang="en-US" dirty="0" err="1"/>
              <a:t>tìm</a:t>
            </a:r>
            <a:r>
              <a:rPr lang="en-US" dirty="0"/>
              <a:t> </a:t>
            </a:r>
            <a:r>
              <a:rPr lang="en-US" dirty="0" err="1"/>
              <a:t>các</a:t>
            </a:r>
            <a:r>
              <a:rPr lang="en-US" dirty="0"/>
              <a:t> </a:t>
            </a:r>
            <a:r>
              <a:rPr lang="en-US" dirty="0" err="1"/>
              <a:t>liên</a:t>
            </a:r>
            <a:r>
              <a:rPr lang="en-US" dirty="0"/>
              <a:t> </a:t>
            </a:r>
            <a:r>
              <a:rPr lang="en-US" dirty="0" err="1"/>
              <a:t>kết</a:t>
            </a:r>
            <a:r>
              <a:rPr lang="en-US" dirty="0"/>
              <a:t> </a:t>
            </a:r>
            <a:r>
              <a:rPr lang="en-US" dirty="0" err="1"/>
              <a:t>bị</a:t>
            </a:r>
            <a:r>
              <a:rPr lang="en-US" dirty="0"/>
              <a:t> </a:t>
            </a:r>
            <a:r>
              <a:rPr lang="en-US" dirty="0" err="1"/>
              <a:t>hỏng</a:t>
            </a:r>
            <a:r>
              <a:rPr lang="en-US" dirty="0"/>
              <a:t> </a:t>
            </a:r>
            <a:r>
              <a:rPr lang="en-US" dirty="0" err="1"/>
              <a:t>có</a:t>
            </a:r>
            <a:r>
              <a:rPr lang="en-US" dirty="0"/>
              <a:t> </a:t>
            </a:r>
            <a:r>
              <a:rPr lang="en-US" dirty="0" err="1"/>
              <a:t>liên</a:t>
            </a:r>
            <a:r>
              <a:rPr lang="en-US" dirty="0"/>
              <a:t> </a:t>
            </a:r>
            <a:r>
              <a:rPr lang="en-US" dirty="0" err="1"/>
              <a:t>quan</a:t>
            </a:r>
            <a:endParaRPr lang="en-US" dirty="0"/>
          </a:p>
          <a:p>
            <a:pPr lvl="1">
              <a:buFont typeface="Arial" panose="020B0604020202020204" pitchFamily="34" charset="0"/>
              <a:buChar char="•"/>
            </a:pPr>
            <a:r>
              <a:rPr lang="en-US" dirty="0" err="1"/>
              <a:t>Tiết</a:t>
            </a:r>
            <a:r>
              <a:rPr lang="en-US" dirty="0"/>
              <a:t> </a:t>
            </a:r>
            <a:r>
              <a:rPr lang="en-US" dirty="0" err="1"/>
              <a:t>kiệm</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lấy</a:t>
            </a:r>
            <a:r>
              <a:rPr lang="en-US" dirty="0"/>
              <a:t> </a:t>
            </a:r>
            <a:r>
              <a:rPr lang="en-US" dirty="0" err="1"/>
              <a:t>được</a:t>
            </a:r>
            <a:r>
              <a:rPr lang="en-US" dirty="0"/>
              <a:t> </a:t>
            </a:r>
            <a:r>
              <a:rPr lang="en-US" dirty="0" err="1"/>
              <a:t>các</a:t>
            </a:r>
            <a:r>
              <a:rPr lang="en-US" dirty="0"/>
              <a:t> </a:t>
            </a:r>
            <a:r>
              <a:rPr lang="en-US" dirty="0" err="1"/>
              <a:t>cơ</a:t>
            </a:r>
            <a:r>
              <a:rPr lang="en-US" dirty="0"/>
              <a:t> </a:t>
            </a:r>
            <a:r>
              <a:rPr lang="en-US" dirty="0" err="1"/>
              <a:t>hội</a:t>
            </a:r>
            <a:r>
              <a:rPr lang="en-US" dirty="0"/>
              <a:t> </a:t>
            </a:r>
            <a:r>
              <a:rPr lang="en-US" dirty="0" err="1"/>
              <a:t>chất</a:t>
            </a:r>
            <a:r>
              <a:rPr lang="en-US" dirty="0"/>
              <a:t> </a:t>
            </a:r>
            <a:r>
              <a:rPr lang="en-US" dirty="0" err="1"/>
              <a:t>lượng</a:t>
            </a:r>
            <a:r>
              <a:rPr lang="en-US" dirty="0"/>
              <a:t>.</a:t>
            </a:r>
          </a:p>
          <a:p>
            <a:pPr lvl="1">
              <a:buFont typeface="Wingdings" pitchFamily="2" charset="2"/>
              <a:buChar char="Ø"/>
            </a:pPr>
            <a:endParaRPr lang="en-US" dirty="0"/>
          </a:p>
          <a:p>
            <a:pPr lvl="1">
              <a:buFont typeface="Wingdings" pitchFamily="2" charset="2"/>
              <a:buChar char="Ø"/>
            </a:pPr>
            <a:endParaRPr lang="en-VN" dirty="0"/>
          </a:p>
          <a:p>
            <a:pPr lvl="1">
              <a:buFont typeface="Wingdings" pitchFamily="2" charset="2"/>
              <a:buChar char="Ø"/>
            </a:pPr>
            <a:endParaRPr lang="en-VN" dirty="0"/>
          </a:p>
        </p:txBody>
      </p:sp>
      <p:sp>
        <p:nvSpPr>
          <p:cNvPr id="4" name="Slide Number Placeholder 3">
            <a:extLst>
              <a:ext uri="{FF2B5EF4-FFF2-40B4-BE49-F238E27FC236}">
                <a16:creationId xmlns:a16="http://schemas.microsoft.com/office/drawing/2014/main" id="{531805F0-C644-194E-A8A6-DD14DA29EF90}"/>
              </a:ext>
            </a:extLst>
          </p:cNvPr>
          <p:cNvSpPr>
            <a:spLocks noGrp="1"/>
          </p:cNvSpPr>
          <p:nvPr>
            <p:ph type="sldNum" sz="quarter" idx="12"/>
          </p:nvPr>
        </p:nvSpPr>
        <p:spPr/>
        <p:txBody>
          <a:bodyPr/>
          <a:lstStyle/>
          <a:p>
            <a:fld id="{5771DB1C-B372-4CFA-B223-ECAC3FCFC319}" type="slidenum">
              <a:rPr lang="en-US" smtClean="0"/>
              <a:t>27</a:t>
            </a:fld>
            <a:endParaRPr lang="en-US"/>
          </a:p>
        </p:txBody>
      </p:sp>
      <p:pic>
        <p:nvPicPr>
          <p:cNvPr id="6" name="Picture 5">
            <a:extLst>
              <a:ext uri="{FF2B5EF4-FFF2-40B4-BE49-F238E27FC236}">
                <a16:creationId xmlns:a16="http://schemas.microsoft.com/office/drawing/2014/main" id="{707D2A09-9054-1D45-B8D1-DE6B299268F8}"/>
              </a:ext>
            </a:extLst>
          </p:cNvPr>
          <p:cNvPicPr>
            <a:picLocks noChangeAspect="1"/>
          </p:cNvPicPr>
          <p:nvPr/>
        </p:nvPicPr>
        <p:blipFill>
          <a:blip r:embed="rId3"/>
          <a:stretch>
            <a:fillRect/>
          </a:stretch>
        </p:blipFill>
        <p:spPr>
          <a:xfrm>
            <a:off x="5855427" y="1581529"/>
            <a:ext cx="6107973" cy="4272572"/>
          </a:xfrm>
          <a:prstGeom prst="rect">
            <a:avLst/>
          </a:prstGeom>
        </p:spPr>
      </p:pic>
    </p:spTree>
    <p:extLst>
      <p:ext uri="{BB962C8B-B14F-4D97-AF65-F5344CB8AC3E}">
        <p14:creationId xmlns:p14="http://schemas.microsoft.com/office/powerpoint/2010/main" val="2216414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EF06E-47C6-2E4D-858C-DCCDF16CF4F5}"/>
              </a:ext>
            </a:extLst>
          </p:cNvPr>
          <p:cNvSpPr>
            <a:spLocks noGrp="1"/>
          </p:cNvSpPr>
          <p:nvPr>
            <p:ph type="title"/>
          </p:nvPr>
        </p:nvSpPr>
        <p:spPr/>
        <p:txBody>
          <a:bodyPr/>
          <a:lstStyle/>
          <a:p>
            <a:r>
              <a:rPr lang="en-VN" dirty="0"/>
              <a:t>4.7 Đề cập thương hiệu bị ‘hỏng’</a:t>
            </a:r>
          </a:p>
        </p:txBody>
      </p:sp>
      <p:sp>
        <p:nvSpPr>
          <p:cNvPr id="3" name="Content Placeholder 2">
            <a:extLst>
              <a:ext uri="{FF2B5EF4-FFF2-40B4-BE49-F238E27FC236}">
                <a16:creationId xmlns:a16="http://schemas.microsoft.com/office/drawing/2014/main" id="{4879D926-16C1-B247-B5ED-48586A3340A1}"/>
              </a:ext>
            </a:extLst>
          </p:cNvPr>
          <p:cNvSpPr>
            <a:spLocks noGrp="1"/>
          </p:cNvSpPr>
          <p:nvPr>
            <p:ph idx="1"/>
          </p:nvPr>
        </p:nvSpPr>
        <p:spPr/>
        <p:txBody>
          <a:bodyPr>
            <a:normAutofit/>
          </a:bodyPr>
          <a:lstStyle/>
          <a:p>
            <a:pPr>
              <a:buFont typeface="Wingdings" pitchFamily="2" charset="2"/>
              <a:buChar char="Ø"/>
            </a:pPr>
            <a:r>
              <a:rPr lang="en-VN" dirty="0"/>
              <a:t>Hầu như mọi dự án SEO đều thực hiện chiến lược này để xây dựng liên kết nhanh, đơn giản, đáng tin cậy.</a:t>
            </a:r>
          </a:p>
          <a:p>
            <a:pPr>
              <a:buFont typeface="Wingdings" pitchFamily="2" charset="2"/>
              <a:buChar char="Ø"/>
            </a:pPr>
            <a:r>
              <a:rPr lang="en-VN" dirty="0"/>
              <a:t>Cụ thể:</a:t>
            </a:r>
          </a:p>
          <a:p>
            <a:pPr lvl="1">
              <a:buFont typeface="Arial" panose="020B0604020202020204" pitchFamily="34" charset="0"/>
              <a:buChar char="•"/>
            </a:pPr>
            <a:r>
              <a:rPr lang="en-VN" dirty="0"/>
              <a:t>Khi có ai đó đề cập đến thương hiệu của bạn mà họ quên đăng liên kết.</a:t>
            </a:r>
          </a:p>
          <a:p>
            <a:pPr lvl="1">
              <a:buFont typeface="Arial" panose="020B0604020202020204" pitchFamily="34" charset="0"/>
              <a:buChar char="•"/>
            </a:pPr>
            <a:r>
              <a:rPr lang="en-VN" dirty="0"/>
              <a:t>Bạn theo dõi các lượt đề cập tới thương hiệu của mình và nếu phù hợp hãy liên hệ và yêu cầu một backlink vào bài viết đó.</a:t>
            </a:r>
          </a:p>
          <a:p>
            <a:pPr>
              <a:buFont typeface="Wingdings" pitchFamily="2" charset="2"/>
              <a:buChar char="Ø"/>
            </a:pPr>
            <a:r>
              <a:rPr lang="en-VN" dirty="0"/>
              <a:t>Công cụ giúp theo dõi lượt đề cập tới thương hiệu của mình:</a:t>
            </a:r>
          </a:p>
          <a:p>
            <a:pPr lvl="1">
              <a:buFont typeface="Arial" panose="020B0604020202020204" pitchFamily="34" charset="0"/>
              <a:buChar char="•"/>
            </a:pPr>
            <a:r>
              <a:rPr lang="en-VN" dirty="0"/>
              <a:t>Googl Alerts - Free: </a:t>
            </a:r>
            <a:r>
              <a:rPr lang="en-US" dirty="0">
                <a:hlinkClick r:id="rId2"/>
              </a:rPr>
              <a:t>https://www.google.com/alerts</a:t>
            </a:r>
            <a:endParaRPr lang="en-US" dirty="0"/>
          </a:p>
          <a:p>
            <a:pPr lvl="1">
              <a:buFont typeface="Arial" panose="020B0604020202020204" pitchFamily="34" charset="0"/>
              <a:buChar char="•"/>
            </a:pPr>
            <a:r>
              <a:rPr lang="en-US" dirty="0"/>
              <a:t>Mention - Free to try: </a:t>
            </a:r>
            <a:r>
              <a:rPr lang="en-US" dirty="0">
                <a:hlinkClick r:id="rId3"/>
              </a:rPr>
              <a:t>https://mention.com/en/</a:t>
            </a:r>
            <a:endParaRPr lang="en-US" dirty="0"/>
          </a:p>
          <a:p>
            <a:pPr marL="0" indent="0">
              <a:buNone/>
            </a:pPr>
            <a:endParaRPr lang="en-VN" dirty="0"/>
          </a:p>
        </p:txBody>
      </p:sp>
      <p:sp>
        <p:nvSpPr>
          <p:cNvPr id="4" name="Slide Number Placeholder 3">
            <a:extLst>
              <a:ext uri="{FF2B5EF4-FFF2-40B4-BE49-F238E27FC236}">
                <a16:creationId xmlns:a16="http://schemas.microsoft.com/office/drawing/2014/main" id="{CA1161E7-D591-F341-ADF4-B2B5064392C1}"/>
              </a:ext>
            </a:extLst>
          </p:cNvPr>
          <p:cNvSpPr>
            <a:spLocks noGrp="1"/>
          </p:cNvSpPr>
          <p:nvPr>
            <p:ph type="sldNum" sz="quarter" idx="12"/>
          </p:nvPr>
        </p:nvSpPr>
        <p:spPr/>
        <p:txBody>
          <a:bodyPr/>
          <a:lstStyle/>
          <a:p>
            <a:fld id="{5771DB1C-B372-4CFA-B223-ECAC3FCFC319}" type="slidenum">
              <a:rPr lang="en-US" smtClean="0"/>
              <a:t>28</a:t>
            </a:fld>
            <a:endParaRPr lang="en-US"/>
          </a:p>
        </p:txBody>
      </p:sp>
    </p:spTree>
    <p:extLst>
      <p:ext uri="{BB962C8B-B14F-4D97-AF65-F5344CB8AC3E}">
        <p14:creationId xmlns:p14="http://schemas.microsoft.com/office/powerpoint/2010/main" val="2257852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6A17-1076-6E4E-81DF-081D1AD93516}"/>
              </a:ext>
            </a:extLst>
          </p:cNvPr>
          <p:cNvSpPr>
            <a:spLocks noGrp="1"/>
          </p:cNvSpPr>
          <p:nvPr>
            <p:ph type="title"/>
          </p:nvPr>
        </p:nvSpPr>
        <p:spPr/>
        <p:txBody>
          <a:bodyPr/>
          <a:lstStyle/>
          <a:p>
            <a:r>
              <a:rPr lang="en-VN" dirty="0"/>
              <a:t>4.8 Liên kết trả phí</a:t>
            </a:r>
          </a:p>
        </p:txBody>
      </p:sp>
      <p:sp>
        <p:nvSpPr>
          <p:cNvPr id="3" name="Content Placeholder 2">
            <a:extLst>
              <a:ext uri="{FF2B5EF4-FFF2-40B4-BE49-F238E27FC236}">
                <a16:creationId xmlns:a16="http://schemas.microsoft.com/office/drawing/2014/main" id="{EF56F4A9-C5E7-D64C-BB64-50F438515BBA}"/>
              </a:ext>
            </a:extLst>
          </p:cNvPr>
          <p:cNvSpPr>
            <a:spLocks noGrp="1"/>
          </p:cNvSpPr>
          <p:nvPr>
            <p:ph idx="1"/>
          </p:nvPr>
        </p:nvSpPr>
        <p:spPr/>
        <p:txBody>
          <a:bodyPr/>
          <a:lstStyle/>
          <a:p>
            <a:pPr>
              <a:buFont typeface="Wingdings" pitchFamily="2" charset="2"/>
              <a:buChar char="Ø"/>
            </a:pPr>
            <a:r>
              <a:rPr lang="en-VN" dirty="0"/>
              <a:t>Chiến lược này </a:t>
            </a:r>
            <a:r>
              <a:rPr lang="en-VN" i="1" dirty="0"/>
              <a:t>đi ngược </a:t>
            </a:r>
            <a:r>
              <a:rPr lang="en-VN" dirty="0"/>
              <a:t>lại điều khoản dịch vụ của Google.</a:t>
            </a:r>
          </a:p>
          <a:p>
            <a:pPr>
              <a:buFont typeface="Wingdings" pitchFamily="2" charset="2"/>
              <a:buChar char="Ø"/>
            </a:pPr>
            <a:r>
              <a:rPr lang="en-VN" dirty="0"/>
              <a:t>Nếu bạn cảm thấy muốn thử thì hãy làm:</a:t>
            </a:r>
          </a:p>
          <a:p>
            <a:pPr lvl="1">
              <a:buFont typeface="Arial" panose="020B0604020202020204" pitchFamily="34" charset="0"/>
              <a:buChar char="•"/>
            </a:pPr>
            <a:r>
              <a:rPr lang="en-VN" dirty="0"/>
              <a:t>Quyên góp cho các tổ chức từ thiện và phi lợi nhuận.</a:t>
            </a:r>
          </a:p>
          <a:p>
            <a:pPr lvl="2">
              <a:buFont typeface="Wingdings" pitchFamily="2" charset="2"/>
              <a:buChar char="§"/>
            </a:pPr>
            <a:r>
              <a:rPr lang="en-VN" dirty="0"/>
              <a:t>Các tổ chức từ thiện và web phi lợi nhuận thương có trang của các nhà tài trợ.</a:t>
            </a:r>
          </a:p>
          <a:p>
            <a:pPr lvl="2">
              <a:buFont typeface="Wingdings" pitchFamily="2" charset="2"/>
              <a:buChar char="§"/>
            </a:pPr>
            <a:r>
              <a:rPr lang="en-VN" dirty="0"/>
              <a:t>Tìm kiếm: “site: .org nhà tài trợ” trong Google để có thể lấy danh sách các tổ chức.</a:t>
            </a:r>
          </a:p>
          <a:p>
            <a:pPr lvl="2">
              <a:buFont typeface="Wingdings" pitchFamily="2" charset="2"/>
              <a:buChar char="§"/>
            </a:pPr>
            <a:r>
              <a:rPr lang="en-VN" dirty="0"/>
              <a:t>Quyên góp và yêu cầu một danh sách liên kết trên trang của họ.</a:t>
            </a:r>
          </a:p>
          <a:p>
            <a:pPr lvl="1">
              <a:buFont typeface="Arial" panose="020B0604020202020204" pitchFamily="34" charset="0"/>
              <a:buChar char="•"/>
            </a:pPr>
            <a:r>
              <a:rPr lang="en-VN" dirty="0"/>
              <a:t>Better Business Bureau - </a:t>
            </a:r>
            <a:r>
              <a:rPr lang="en-US" dirty="0">
                <a:hlinkClick r:id="rId2"/>
              </a:rPr>
              <a:t>https://www.bbb.org/</a:t>
            </a:r>
            <a:endParaRPr lang="en-VN" dirty="0"/>
          </a:p>
          <a:p>
            <a:pPr lvl="2">
              <a:buFont typeface="Wingdings" pitchFamily="2" charset="2"/>
              <a:buChar char="§"/>
            </a:pPr>
            <a:r>
              <a:rPr lang="en-VN" dirty="0"/>
              <a:t>Có thể đăng ký thành viên của BBB và cố gắng có được backlink từ đây.</a:t>
            </a:r>
          </a:p>
          <a:p>
            <a:pPr lvl="2">
              <a:buFont typeface="Wingdings" pitchFamily="2" charset="2"/>
              <a:buChar char="§"/>
            </a:pPr>
            <a:r>
              <a:rPr lang="en-VN" dirty="0"/>
              <a:t>Không phù hợp với website chỉ có tiếng Việt.</a:t>
            </a:r>
          </a:p>
        </p:txBody>
      </p:sp>
      <p:sp>
        <p:nvSpPr>
          <p:cNvPr id="4" name="Slide Number Placeholder 3">
            <a:extLst>
              <a:ext uri="{FF2B5EF4-FFF2-40B4-BE49-F238E27FC236}">
                <a16:creationId xmlns:a16="http://schemas.microsoft.com/office/drawing/2014/main" id="{AD50D473-6933-3B47-B1C4-9307E4E21659}"/>
              </a:ext>
            </a:extLst>
          </p:cNvPr>
          <p:cNvSpPr>
            <a:spLocks noGrp="1"/>
          </p:cNvSpPr>
          <p:nvPr>
            <p:ph type="sldNum" sz="quarter" idx="12"/>
          </p:nvPr>
        </p:nvSpPr>
        <p:spPr/>
        <p:txBody>
          <a:bodyPr/>
          <a:lstStyle/>
          <a:p>
            <a:fld id="{5771DB1C-B372-4CFA-B223-ECAC3FCFC319}" type="slidenum">
              <a:rPr lang="en-US" smtClean="0"/>
              <a:t>29</a:t>
            </a:fld>
            <a:endParaRPr lang="en-US"/>
          </a:p>
        </p:txBody>
      </p:sp>
    </p:spTree>
    <p:extLst>
      <p:ext uri="{BB962C8B-B14F-4D97-AF65-F5344CB8AC3E}">
        <p14:creationId xmlns:p14="http://schemas.microsoft.com/office/powerpoint/2010/main" val="213443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t>Nội dung</a:t>
            </a:r>
          </a:p>
        </p:txBody>
      </p:sp>
      <p:sp>
        <p:nvSpPr>
          <p:cNvPr id="3" name="Content Placeholder 2"/>
          <p:cNvSpPr>
            <a:spLocks noGrp="1"/>
          </p:cNvSpPr>
          <p:nvPr>
            <p:ph idx="1"/>
          </p:nvPr>
        </p:nvSpPr>
        <p:spPr/>
        <p:txBody>
          <a:bodyPr>
            <a:normAutofit/>
          </a:bodyPr>
          <a:lstStyle/>
          <a:p>
            <a:pPr marL="0" indent="0">
              <a:buNone/>
            </a:pPr>
            <a:r>
              <a:rPr lang="en-US" sz="4000" dirty="0">
                <a:solidFill>
                  <a:schemeClr val="tx1"/>
                </a:solidFill>
              </a:rPr>
              <a:t>1. </a:t>
            </a:r>
            <a:r>
              <a:rPr lang="en-US" sz="4000" dirty="0" err="1">
                <a:solidFill>
                  <a:schemeClr val="tx1"/>
                </a:solidFill>
              </a:rPr>
              <a:t>Tại</a:t>
            </a:r>
            <a:r>
              <a:rPr lang="en-US" sz="4000" dirty="0">
                <a:solidFill>
                  <a:schemeClr val="tx1"/>
                </a:solidFill>
              </a:rPr>
              <a:t> </a:t>
            </a:r>
            <a:r>
              <a:rPr lang="en-US" sz="4000" dirty="0" err="1">
                <a:solidFill>
                  <a:schemeClr val="tx1"/>
                </a:solidFill>
              </a:rPr>
              <a:t>sao</a:t>
            </a:r>
            <a:r>
              <a:rPr lang="en-US" sz="4000" dirty="0">
                <a:solidFill>
                  <a:schemeClr val="tx1"/>
                </a:solidFill>
              </a:rPr>
              <a:t> </a:t>
            </a:r>
            <a:r>
              <a:rPr lang="en-US" sz="4000" dirty="0" err="1">
                <a:solidFill>
                  <a:schemeClr val="tx1"/>
                </a:solidFill>
              </a:rPr>
              <a:t>xây</a:t>
            </a:r>
            <a:r>
              <a:rPr lang="en-US" sz="4000" dirty="0">
                <a:solidFill>
                  <a:schemeClr val="tx1"/>
                </a:solidFill>
              </a:rPr>
              <a:t> </a:t>
            </a:r>
            <a:r>
              <a:rPr lang="en-US" sz="4000" dirty="0" err="1">
                <a:solidFill>
                  <a:schemeClr val="tx1"/>
                </a:solidFill>
              </a:rPr>
              <a:t>dựng</a:t>
            </a:r>
            <a:r>
              <a:rPr lang="en-US" sz="4000" dirty="0">
                <a:solidFill>
                  <a:schemeClr val="tx1"/>
                </a:solidFill>
              </a:rPr>
              <a:t> </a:t>
            </a:r>
            <a:r>
              <a:rPr lang="en-US" sz="4000" dirty="0" err="1">
                <a:solidFill>
                  <a:schemeClr val="tx1"/>
                </a:solidFill>
              </a:rPr>
              <a:t>liên</a:t>
            </a:r>
            <a:r>
              <a:rPr lang="en-US" sz="4000" dirty="0">
                <a:solidFill>
                  <a:schemeClr val="tx1"/>
                </a:solidFill>
              </a:rPr>
              <a:t> </a:t>
            </a:r>
            <a:r>
              <a:rPr lang="en-US" sz="4000" dirty="0" err="1">
                <a:solidFill>
                  <a:schemeClr val="tx1"/>
                </a:solidFill>
              </a:rPr>
              <a:t>kết</a:t>
            </a:r>
            <a:r>
              <a:rPr lang="en-US" sz="4000" dirty="0">
                <a:solidFill>
                  <a:schemeClr val="tx1"/>
                </a:solidFill>
              </a:rPr>
              <a:t> </a:t>
            </a:r>
            <a:r>
              <a:rPr lang="en-US" sz="4000" dirty="0" err="1">
                <a:solidFill>
                  <a:schemeClr val="tx1"/>
                </a:solidFill>
              </a:rPr>
              <a:t>quan</a:t>
            </a:r>
            <a:r>
              <a:rPr lang="en-US" sz="4000" dirty="0">
                <a:solidFill>
                  <a:schemeClr val="tx1"/>
                </a:solidFill>
              </a:rPr>
              <a:t> </a:t>
            </a:r>
            <a:r>
              <a:rPr lang="en-US" sz="4000" dirty="0" err="1">
                <a:solidFill>
                  <a:schemeClr val="tx1"/>
                </a:solidFill>
              </a:rPr>
              <a:t>trọng</a:t>
            </a:r>
            <a:r>
              <a:rPr lang="en-US" sz="4000" dirty="0">
                <a:solidFill>
                  <a:schemeClr val="tx1"/>
                </a:solidFill>
              </a:rPr>
              <a:t>?</a:t>
            </a:r>
          </a:p>
          <a:p>
            <a:pPr marL="0" indent="0">
              <a:buNone/>
            </a:pPr>
            <a:r>
              <a:rPr lang="en-US" sz="4000" dirty="0">
                <a:solidFill>
                  <a:schemeClr val="tx1"/>
                </a:solidFill>
              </a:rPr>
              <a:t>2. </a:t>
            </a:r>
            <a:r>
              <a:rPr lang="en-US" sz="4000" dirty="0" err="1">
                <a:solidFill>
                  <a:schemeClr val="tx1"/>
                </a:solidFill>
              </a:rPr>
              <a:t>Điều</a:t>
            </a:r>
            <a:r>
              <a:rPr lang="en-US" sz="4000" dirty="0">
                <a:solidFill>
                  <a:schemeClr val="tx1"/>
                </a:solidFill>
              </a:rPr>
              <a:t> </a:t>
            </a:r>
            <a:r>
              <a:rPr lang="en-US" sz="4000" dirty="0" err="1">
                <a:solidFill>
                  <a:schemeClr val="tx1"/>
                </a:solidFill>
              </a:rPr>
              <a:t>cần</a:t>
            </a:r>
            <a:r>
              <a:rPr lang="en-US" sz="4000" dirty="0">
                <a:solidFill>
                  <a:schemeClr val="tx1"/>
                </a:solidFill>
              </a:rPr>
              <a:t> </a:t>
            </a:r>
            <a:r>
              <a:rPr lang="en-US" sz="4000" dirty="0" err="1">
                <a:solidFill>
                  <a:schemeClr val="tx1"/>
                </a:solidFill>
              </a:rPr>
              <a:t>tránh</a:t>
            </a:r>
            <a:r>
              <a:rPr lang="en-US" sz="4000" dirty="0">
                <a:solidFill>
                  <a:schemeClr val="tx1"/>
                </a:solidFill>
              </a:rPr>
              <a:t> </a:t>
            </a:r>
            <a:r>
              <a:rPr lang="en-US" sz="4000" dirty="0" err="1">
                <a:solidFill>
                  <a:schemeClr val="tx1"/>
                </a:solidFill>
              </a:rPr>
              <a:t>khi</a:t>
            </a:r>
            <a:r>
              <a:rPr lang="en-US" sz="4000" dirty="0">
                <a:solidFill>
                  <a:schemeClr val="tx1"/>
                </a:solidFill>
              </a:rPr>
              <a:t> </a:t>
            </a:r>
            <a:r>
              <a:rPr lang="en-US" sz="4000" dirty="0" err="1">
                <a:solidFill>
                  <a:schemeClr val="tx1"/>
                </a:solidFill>
              </a:rPr>
              <a:t>xây</a:t>
            </a:r>
            <a:r>
              <a:rPr lang="en-US" sz="4000" dirty="0">
                <a:solidFill>
                  <a:schemeClr val="tx1"/>
                </a:solidFill>
              </a:rPr>
              <a:t> </a:t>
            </a:r>
            <a:r>
              <a:rPr lang="en-US" sz="4000" dirty="0" err="1">
                <a:solidFill>
                  <a:schemeClr val="tx1"/>
                </a:solidFill>
              </a:rPr>
              <a:t>dựng</a:t>
            </a:r>
            <a:r>
              <a:rPr lang="en-US" sz="4000" dirty="0">
                <a:solidFill>
                  <a:schemeClr val="tx1"/>
                </a:solidFill>
              </a:rPr>
              <a:t> </a:t>
            </a:r>
            <a:r>
              <a:rPr lang="en-US" sz="4000" dirty="0" err="1">
                <a:solidFill>
                  <a:schemeClr val="tx1"/>
                </a:solidFill>
              </a:rPr>
              <a:t>liên</a:t>
            </a:r>
            <a:r>
              <a:rPr lang="en-US" sz="4000" dirty="0">
                <a:solidFill>
                  <a:schemeClr val="tx1"/>
                </a:solidFill>
              </a:rPr>
              <a:t> </a:t>
            </a:r>
            <a:r>
              <a:rPr lang="en-US" sz="4000" dirty="0" err="1">
                <a:solidFill>
                  <a:schemeClr val="tx1"/>
                </a:solidFill>
              </a:rPr>
              <a:t>kết</a:t>
            </a:r>
            <a:endParaRPr lang="en-US" sz="4000" dirty="0">
              <a:solidFill>
                <a:schemeClr val="tx1"/>
              </a:solidFill>
            </a:endParaRPr>
          </a:p>
          <a:p>
            <a:pPr marL="0" indent="0">
              <a:buNone/>
            </a:pPr>
            <a:r>
              <a:rPr lang="en-US" sz="4000" dirty="0">
                <a:solidFill>
                  <a:schemeClr val="tx1"/>
                </a:solidFill>
              </a:rPr>
              <a:t>3. Anchor text - </a:t>
            </a:r>
            <a:r>
              <a:rPr lang="en-US" sz="4000" dirty="0" err="1">
                <a:solidFill>
                  <a:schemeClr val="tx1"/>
                </a:solidFill>
              </a:rPr>
              <a:t>văn</a:t>
            </a:r>
            <a:r>
              <a:rPr lang="en-US" sz="4000" dirty="0">
                <a:solidFill>
                  <a:schemeClr val="tx1"/>
                </a:solidFill>
              </a:rPr>
              <a:t> </a:t>
            </a:r>
            <a:r>
              <a:rPr lang="en-US" sz="4000" dirty="0" err="1">
                <a:solidFill>
                  <a:schemeClr val="tx1"/>
                </a:solidFill>
              </a:rPr>
              <a:t>bản</a:t>
            </a:r>
            <a:r>
              <a:rPr lang="en-US" sz="4000" dirty="0">
                <a:solidFill>
                  <a:schemeClr val="tx1"/>
                </a:solidFill>
              </a:rPr>
              <a:t> neo</a:t>
            </a:r>
          </a:p>
          <a:p>
            <a:pPr marL="0" indent="0">
              <a:buNone/>
            </a:pPr>
            <a:r>
              <a:rPr lang="en-US" sz="4000" dirty="0">
                <a:solidFill>
                  <a:schemeClr val="tx1"/>
                </a:solidFill>
              </a:rPr>
              <a:t>4. </a:t>
            </a:r>
            <a:r>
              <a:rPr lang="en-US" sz="4000" dirty="0" err="1">
                <a:solidFill>
                  <a:schemeClr val="tx1"/>
                </a:solidFill>
              </a:rPr>
              <a:t>Chiến</a:t>
            </a:r>
            <a:r>
              <a:rPr lang="en-US" sz="4000" dirty="0">
                <a:solidFill>
                  <a:schemeClr val="tx1"/>
                </a:solidFill>
              </a:rPr>
              <a:t> </a:t>
            </a:r>
            <a:r>
              <a:rPr lang="en-US" sz="4000" dirty="0" err="1">
                <a:solidFill>
                  <a:schemeClr val="tx1"/>
                </a:solidFill>
              </a:rPr>
              <a:t>lược</a:t>
            </a:r>
            <a:r>
              <a:rPr lang="en-US" sz="4000" dirty="0">
                <a:solidFill>
                  <a:schemeClr val="tx1"/>
                </a:solidFill>
              </a:rPr>
              <a:t> </a:t>
            </a:r>
            <a:r>
              <a:rPr lang="en-US" sz="4000" dirty="0" err="1">
                <a:solidFill>
                  <a:schemeClr val="tx1"/>
                </a:solidFill>
              </a:rPr>
              <a:t>xây</a:t>
            </a:r>
            <a:r>
              <a:rPr lang="en-US" sz="4000" dirty="0">
                <a:solidFill>
                  <a:schemeClr val="tx1"/>
                </a:solidFill>
              </a:rPr>
              <a:t> </a:t>
            </a:r>
            <a:r>
              <a:rPr lang="en-US" sz="4000" dirty="0" err="1">
                <a:solidFill>
                  <a:schemeClr val="tx1"/>
                </a:solidFill>
              </a:rPr>
              <a:t>dựng</a:t>
            </a:r>
            <a:r>
              <a:rPr lang="en-US" sz="4000" dirty="0">
                <a:solidFill>
                  <a:schemeClr val="tx1"/>
                </a:solidFill>
              </a:rPr>
              <a:t> </a:t>
            </a:r>
            <a:r>
              <a:rPr lang="en-US" sz="4000" dirty="0" err="1">
                <a:solidFill>
                  <a:schemeClr val="tx1"/>
                </a:solidFill>
              </a:rPr>
              <a:t>liên</a:t>
            </a:r>
            <a:r>
              <a:rPr lang="en-US" sz="4000" dirty="0">
                <a:solidFill>
                  <a:schemeClr val="tx1"/>
                </a:solidFill>
              </a:rPr>
              <a:t> </a:t>
            </a:r>
            <a:r>
              <a:rPr lang="en-US" sz="4000" dirty="0" err="1">
                <a:solidFill>
                  <a:schemeClr val="tx1"/>
                </a:solidFill>
              </a:rPr>
              <a:t>kết</a:t>
            </a:r>
            <a:endParaRPr lang="en-US" sz="4000" dirty="0">
              <a:solidFill>
                <a:schemeClr val="tx1"/>
              </a:solidFill>
            </a:endParaRPr>
          </a:p>
          <a:p>
            <a:pPr marL="0" indent="0">
              <a:buNone/>
            </a:pPr>
            <a:r>
              <a:rPr lang="en-US" sz="4000" dirty="0">
                <a:solidFill>
                  <a:schemeClr val="tx1"/>
                </a:solidFill>
              </a:rPr>
              <a:t>5. </a:t>
            </a:r>
            <a:r>
              <a:rPr lang="en-US" sz="4000" dirty="0" err="1">
                <a:solidFill>
                  <a:schemeClr val="tx1"/>
                </a:solidFill>
              </a:rPr>
              <a:t>Tiếp</a:t>
            </a:r>
            <a:r>
              <a:rPr lang="en-US" sz="4000" dirty="0">
                <a:solidFill>
                  <a:schemeClr val="tx1"/>
                </a:solidFill>
              </a:rPr>
              <a:t> </a:t>
            </a:r>
            <a:r>
              <a:rPr lang="en-US" sz="4000" dirty="0" err="1">
                <a:solidFill>
                  <a:schemeClr val="tx1"/>
                </a:solidFill>
              </a:rPr>
              <a:t>cận</a:t>
            </a:r>
            <a:r>
              <a:rPr lang="en-US" sz="4000" dirty="0">
                <a:solidFill>
                  <a:schemeClr val="tx1"/>
                </a:solidFill>
              </a:rPr>
              <a:t> </a:t>
            </a:r>
            <a:r>
              <a:rPr lang="en-US" sz="4000" dirty="0" err="1">
                <a:solidFill>
                  <a:schemeClr val="tx1"/>
                </a:solidFill>
              </a:rPr>
              <a:t>liên</a:t>
            </a:r>
            <a:r>
              <a:rPr lang="en-US" sz="4000" dirty="0">
                <a:solidFill>
                  <a:schemeClr val="tx1"/>
                </a:solidFill>
              </a:rPr>
              <a:t> </a:t>
            </a:r>
            <a:r>
              <a:rPr lang="en-US" sz="4000" dirty="0" err="1">
                <a:solidFill>
                  <a:schemeClr val="tx1"/>
                </a:solidFill>
              </a:rPr>
              <a:t>kết</a:t>
            </a:r>
            <a:r>
              <a:rPr lang="en-US" sz="4000" dirty="0">
                <a:solidFill>
                  <a:schemeClr val="tx1"/>
                </a:solidFill>
              </a:rPr>
              <a:t> - </a:t>
            </a:r>
            <a:r>
              <a:rPr lang="en-US" sz="4000" dirty="0" err="1">
                <a:solidFill>
                  <a:schemeClr val="tx1"/>
                </a:solidFill>
              </a:rPr>
              <a:t>mở</a:t>
            </a:r>
            <a:r>
              <a:rPr lang="en-US" sz="4000" dirty="0">
                <a:solidFill>
                  <a:schemeClr val="tx1"/>
                </a:solidFill>
              </a:rPr>
              <a:t> </a:t>
            </a:r>
            <a:r>
              <a:rPr lang="en-US" sz="4000" dirty="0" err="1">
                <a:solidFill>
                  <a:schemeClr val="tx1"/>
                </a:solidFill>
              </a:rPr>
              <a:t>rộng</a:t>
            </a:r>
            <a:r>
              <a:rPr lang="en-US" sz="4000" dirty="0">
                <a:solidFill>
                  <a:schemeClr val="tx1"/>
                </a:solidFill>
              </a:rPr>
              <a:t> </a:t>
            </a:r>
            <a:r>
              <a:rPr lang="en-US" sz="4000" dirty="0" err="1">
                <a:solidFill>
                  <a:schemeClr val="tx1"/>
                </a:solidFill>
              </a:rPr>
              <a:t>chiến</a:t>
            </a:r>
            <a:r>
              <a:rPr lang="en-US" sz="4000" dirty="0">
                <a:solidFill>
                  <a:schemeClr val="tx1"/>
                </a:solidFill>
              </a:rPr>
              <a:t> </a:t>
            </a:r>
            <a:r>
              <a:rPr lang="en-US" sz="4000" dirty="0" err="1">
                <a:solidFill>
                  <a:schemeClr val="tx1"/>
                </a:solidFill>
              </a:rPr>
              <a:t>dịch</a:t>
            </a:r>
            <a:r>
              <a:rPr lang="en-US" sz="4000" dirty="0">
                <a:solidFill>
                  <a:schemeClr val="tx1"/>
                </a:solidFill>
              </a:rPr>
              <a:t> </a:t>
            </a:r>
            <a:r>
              <a:rPr lang="en-US" sz="4000" dirty="0" err="1">
                <a:solidFill>
                  <a:schemeClr val="tx1"/>
                </a:solidFill>
              </a:rPr>
              <a:t>xây</a:t>
            </a:r>
            <a:r>
              <a:rPr lang="en-US" sz="4000" dirty="0">
                <a:solidFill>
                  <a:schemeClr val="tx1"/>
                </a:solidFill>
              </a:rPr>
              <a:t> </a:t>
            </a:r>
            <a:r>
              <a:rPr lang="en-US" sz="4000" dirty="0" err="1">
                <a:solidFill>
                  <a:schemeClr val="tx1"/>
                </a:solidFill>
              </a:rPr>
              <a:t>dựng</a:t>
            </a:r>
            <a:r>
              <a:rPr lang="en-US" sz="4000" dirty="0">
                <a:solidFill>
                  <a:schemeClr val="tx1"/>
                </a:solidFill>
              </a:rPr>
              <a:t> </a:t>
            </a:r>
            <a:r>
              <a:rPr lang="en-US" sz="4000" dirty="0" err="1">
                <a:solidFill>
                  <a:schemeClr val="tx1"/>
                </a:solidFill>
              </a:rPr>
              <a:t>liên</a:t>
            </a:r>
            <a:r>
              <a:rPr lang="en-US" sz="4000" dirty="0">
                <a:solidFill>
                  <a:schemeClr val="tx1"/>
                </a:solidFill>
              </a:rPr>
              <a:t> </a:t>
            </a:r>
            <a:r>
              <a:rPr lang="en-US" sz="4000" dirty="0" err="1">
                <a:solidFill>
                  <a:schemeClr val="tx1"/>
                </a:solidFill>
              </a:rPr>
              <a:t>kết</a:t>
            </a:r>
            <a:r>
              <a:rPr lang="en-US" sz="4000" dirty="0">
                <a:solidFill>
                  <a:schemeClr val="tx1"/>
                </a:solidFill>
              </a:rPr>
              <a:t> </a:t>
            </a:r>
            <a:r>
              <a:rPr lang="en-US" sz="4000" dirty="0" err="1">
                <a:solidFill>
                  <a:schemeClr val="tx1"/>
                </a:solidFill>
              </a:rPr>
              <a:t>chất</a:t>
            </a:r>
            <a:r>
              <a:rPr lang="en-US" sz="4000" dirty="0">
                <a:solidFill>
                  <a:schemeClr val="tx1"/>
                </a:solidFill>
              </a:rPr>
              <a:t> </a:t>
            </a:r>
            <a:r>
              <a:rPr lang="en-US" sz="4000" dirty="0" err="1">
                <a:solidFill>
                  <a:schemeClr val="tx1"/>
                </a:solidFill>
              </a:rPr>
              <a:t>lượng</a:t>
            </a:r>
            <a:endParaRPr lang="en-US" sz="4000" dirty="0">
              <a:solidFill>
                <a:schemeClr val="tx1"/>
              </a:solidFill>
            </a:endParaRPr>
          </a:p>
          <a:p>
            <a:pPr marL="0" indent="0">
              <a:buNone/>
            </a:pPr>
            <a:r>
              <a:rPr lang="en-US" sz="4000" dirty="0">
                <a:solidFill>
                  <a:schemeClr val="tx1"/>
                </a:solidFill>
              </a:rPr>
              <a:t>6. </a:t>
            </a:r>
            <a:r>
              <a:rPr lang="en-US" sz="4000" dirty="0" err="1">
                <a:solidFill>
                  <a:schemeClr val="tx1"/>
                </a:solidFill>
              </a:rPr>
              <a:t>Chiến</a:t>
            </a:r>
            <a:r>
              <a:rPr lang="en-US" sz="4000" dirty="0">
                <a:solidFill>
                  <a:schemeClr val="tx1"/>
                </a:solidFill>
              </a:rPr>
              <a:t> </a:t>
            </a:r>
            <a:r>
              <a:rPr lang="en-US" sz="4000" dirty="0" err="1">
                <a:solidFill>
                  <a:schemeClr val="tx1"/>
                </a:solidFill>
              </a:rPr>
              <a:t>lược</a:t>
            </a:r>
            <a:r>
              <a:rPr lang="en-US" sz="4000" dirty="0">
                <a:solidFill>
                  <a:schemeClr val="tx1"/>
                </a:solidFill>
              </a:rPr>
              <a:t> </a:t>
            </a:r>
            <a:r>
              <a:rPr lang="en-US" sz="4000" dirty="0" err="1">
                <a:solidFill>
                  <a:schemeClr val="tx1"/>
                </a:solidFill>
              </a:rPr>
              <a:t>bổ</a:t>
            </a:r>
            <a:r>
              <a:rPr lang="en-US" sz="4000" dirty="0">
                <a:solidFill>
                  <a:schemeClr val="tx1"/>
                </a:solidFill>
              </a:rPr>
              <a:t> sung</a:t>
            </a:r>
          </a:p>
        </p:txBody>
      </p:sp>
      <p:sp>
        <p:nvSpPr>
          <p:cNvPr id="5" name="Slide Number Placeholder 4"/>
          <p:cNvSpPr>
            <a:spLocks noGrp="1"/>
          </p:cNvSpPr>
          <p:nvPr>
            <p:ph type="sldNum" sz="quarter" idx="12"/>
          </p:nvPr>
        </p:nvSpPr>
        <p:spPr/>
        <p:txBody>
          <a:bodyPr/>
          <a:lstStyle/>
          <a:p>
            <a:fld id="{5771DB1C-B372-4CFA-B223-ECAC3FCFC319}" type="slidenum">
              <a:rPr lang="en-US" smtClean="0"/>
              <a:t>3</a:t>
            </a:fld>
            <a:endParaRPr lang="en-US"/>
          </a:p>
        </p:txBody>
      </p:sp>
    </p:spTree>
    <p:extLst>
      <p:ext uri="{BB962C8B-B14F-4D97-AF65-F5344CB8AC3E}">
        <p14:creationId xmlns:p14="http://schemas.microsoft.com/office/powerpoint/2010/main" val="2950854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134A-B3EF-2B42-9532-90976E5F0FEF}"/>
              </a:ext>
            </a:extLst>
          </p:cNvPr>
          <p:cNvSpPr>
            <a:spLocks noGrp="1"/>
          </p:cNvSpPr>
          <p:nvPr>
            <p:ph type="title"/>
          </p:nvPr>
        </p:nvSpPr>
        <p:spPr/>
        <p:txBody>
          <a:bodyPr/>
          <a:lstStyle/>
          <a:p>
            <a:r>
              <a:rPr lang="en-VN" dirty="0"/>
              <a:t>5. Tiếp cận liên kết</a:t>
            </a:r>
          </a:p>
        </p:txBody>
      </p:sp>
      <p:sp>
        <p:nvSpPr>
          <p:cNvPr id="3" name="Content Placeholder 2">
            <a:extLst>
              <a:ext uri="{FF2B5EF4-FFF2-40B4-BE49-F238E27FC236}">
                <a16:creationId xmlns:a16="http://schemas.microsoft.com/office/drawing/2014/main" id="{84B5A5E8-60A4-914D-958E-0201E0A1A488}"/>
              </a:ext>
            </a:extLst>
          </p:cNvPr>
          <p:cNvSpPr>
            <a:spLocks noGrp="1"/>
          </p:cNvSpPr>
          <p:nvPr>
            <p:ph idx="1"/>
          </p:nvPr>
        </p:nvSpPr>
        <p:spPr/>
        <p:txBody>
          <a:bodyPr/>
          <a:lstStyle/>
          <a:p>
            <a:pPr marL="0" indent="0">
              <a:buNone/>
            </a:pPr>
            <a:r>
              <a:rPr lang="en-VN" dirty="0"/>
              <a:t>5.1 Nhưng điều cần tránh</a:t>
            </a:r>
          </a:p>
          <a:p>
            <a:pPr marL="0" indent="0">
              <a:buNone/>
            </a:pPr>
            <a:r>
              <a:rPr lang="en-VN" dirty="0"/>
              <a:t>5.2 Các bước thực hiện chiến dịch tiếp cận liên kết</a:t>
            </a:r>
          </a:p>
        </p:txBody>
      </p:sp>
      <p:sp>
        <p:nvSpPr>
          <p:cNvPr id="4" name="Slide Number Placeholder 3">
            <a:extLst>
              <a:ext uri="{FF2B5EF4-FFF2-40B4-BE49-F238E27FC236}">
                <a16:creationId xmlns:a16="http://schemas.microsoft.com/office/drawing/2014/main" id="{C81559EE-50F7-D347-B196-F74A6CC82459}"/>
              </a:ext>
            </a:extLst>
          </p:cNvPr>
          <p:cNvSpPr>
            <a:spLocks noGrp="1"/>
          </p:cNvSpPr>
          <p:nvPr>
            <p:ph type="sldNum" sz="quarter" idx="12"/>
          </p:nvPr>
        </p:nvSpPr>
        <p:spPr/>
        <p:txBody>
          <a:bodyPr/>
          <a:lstStyle/>
          <a:p>
            <a:fld id="{5771DB1C-B372-4CFA-B223-ECAC3FCFC319}" type="slidenum">
              <a:rPr lang="en-US" smtClean="0"/>
              <a:t>30</a:t>
            </a:fld>
            <a:endParaRPr lang="en-US"/>
          </a:p>
        </p:txBody>
      </p:sp>
    </p:spTree>
    <p:extLst>
      <p:ext uri="{BB962C8B-B14F-4D97-AF65-F5344CB8AC3E}">
        <p14:creationId xmlns:p14="http://schemas.microsoft.com/office/powerpoint/2010/main" val="535550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E94FD-B2A3-8548-A916-DA2856E5372E}"/>
              </a:ext>
            </a:extLst>
          </p:cNvPr>
          <p:cNvSpPr>
            <a:spLocks noGrp="1"/>
          </p:cNvSpPr>
          <p:nvPr>
            <p:ph type="title"/>
          </p:nvPr>
        </p:nvSpPr>
        <p:spPr/>
        <p:txBody>
          <a:bodyPr/>
          <a:lstStyle/>
          <a:p>
            <a:r>
              <a:rPr lang="en-VN" dirty="0"/>
              <a:t>5.1 Những điều cần tránh</a:t>
            </a:r>
          </a:p>
        </p:txBody>
      </p:sp>
      <p:sp>
        <p:nvSpPr>
          <p:cNvPr id="3" name="Content Placeholder 2">
            <a:extLst>
              <a:ext uri="{FF2B5EF4-FFF2-40B4-BE49-F238E27FC236}">
                <a16:creationId xmlns:a16="http://schemas.microsoft.com/office/drawing/2014/main" id="{C8DC74C9-D75E-124E-A998-1A1200715E4E}"/>
              </a:ext>
            </a:extLst>
          </p:cNvPr>
          <p:cNvSpPr>
            <a:spLocks noGrp="1"/>
          </p:cNvSpPr>
          <p:nvPr>
            <p:ph idx="1"/>
          </p:nvPr>
        </p:nvSpPr>
        <p:spPr/>
        <p:txBody>
          <a:bodyPr>
            <a:normAutofit lnSpcReduction="10000"/>
          </a:bodyPr>
          <a:lstStyle/>
          <a:p>
            <a:pPr marL="0" indent="0">
              <a:buNone/>
            </a:pPr>
            <a:r>
              <a:rPr lang="en-VN" dirty="0"/>
              <a:t>Các yếu tố mà Google xem như là sai lầm khi thực hiện kỹ thuật tiếp cận liên kết được đưa ra vào tháng 5 năm 2017:</a:t>
            </a:r>
          </a:p>
          <a:p>
            <a:pPr>
              <a:buFont typeface="Wingdings" pitchFamily="2" charset="2"/>
              <a:buChar char="Ø"/>
            </a:pPr>
            <a:r>
              <a:rPr lang="en-VN" dirty="0"/>
              <a:t>Nhồi nhét liên kết giàu từ khoá đến website trong bài viết của chính mình.</a:t>
            </a:r>
          </a:p>
          <a:p>
            <a:pPr>
              <a:buFont typeface="Wingdings" pitchFamily="2" charset="2"/>
              <a:buChar char="Ø"/>
            </a:pPr>
            <a:r>
              <a:rPr lang="en-VN" dirty="0"/>
              <a:t>Dùng một bài viết đăng trên nhiều trang khác nhau.</a:t>
            </a:r>
          </a:p>
          <a:p>
            <a:pPr marL="201168" lvl="1" indent="0">
              <a:buNone/>
            </a:pPr>
            <a:r>
              <a:rPr lang="en-VN" dirty="0"/>
              <a:t>-&gt; Thay vào đó, hãy viết một lượng lớn các bài trên một vài trang web khác nhau.</a:t>
            </a:r>
          </a:p>
          <a:p>
            <a:pPr>
              <a:buFont typeface="Wingdings" pitchFamily="2" charset="2"/>
              <a:buChar char="Ø"/>
            </a:pPr>
            <a:r>
              <a:rPr lang="en-VN" dirty="0"/>
              <a:t>Sử dụng hoặc thuê người viết bài không am hiểu về nội dung họ viết.</a:t>
            </a:r>
          </a:p>
          <a:p>
            <a:pPr>
              <a:buFont typeface="Wingdings" pitchFamily="2" charset="2"/>
              <a:buChar char="Ø"/>
            </a:pPr>
            <a:r>
              <a:rPr lang="en-VN" dirty="0"/>
              <a:t>Sử dụng nội dung giống nhau hoặc tương tự trên các bài viết.</a:t>
            </a:r>
          </a:p>
          <a:p>
            <a:pPr marL="201168" lvl="1" indent="0">
              <a:buNone/>
            </a:pPr>
            <a:r>
              <a:rPr lang="en-VN" dirty="0"/>
              <a:t>-&gt; Nếu việc này có tồn tại, hãy thêm rel=‘canonical’ và rel=‘nofollow’ cho các trang này.</a:t>
            </a:r>
          </a:p>
          <a:p>
            <a:pPr>
              <a:buFont typeface="Wingdings" pitchFamily="2" charset="2"/>
              <a:buChar char="Ø"/>
            </a:pPr>
            <a:r>
              <a:rPr lang="en-VN" dirty="0"/>
              <a:t>Đọc thêm: </a:t>
            </a:r>
            <a:r>
              <a:rPr lang="en-US" dirty="0">
                <a:hlinkClick r:id="rId2"/>
              </a:rPr>
              <a:t>https://webmasters.googleblog.com/2017/05/a-reminder-about-links-in-large-scale.html</a:t>
            </a:r>
            <a:endParaRPr lang="en-US" dirty="0"/>
          </a:p>
        </p:txBody>
      </p:sp>
      <p:sp>
        <p:nvSpPr>
          <p:cNvPr id="4" name="Slide Number Placeholder 3">
            <a:extLst>
              <a:ext uri="{FF2B5EF4-FFF2-40B4-BE49-F238E27FC236}">
                <a16:creationId xmlns:a16="http://schemas.microsoft.com/office/drawing/2014/main" id="{98D3F91E-79AA-AC40-8B5F-A373B9C845EF}"/>
              </a:ext>
            </a:extLst>
          </p:cNvPr>
          <p:cNvSpPr>
            <a:spLocks noGrp="1"/>
          </p:cNvSpPr>
          <p:nvPr>
            <p:ph type="sldNum" sz="quarter" idx="12"/>
          </p:nvPr>
        </p:nvSpPr>
        <p:spPr/>
        <p:txBody>
          <a:bodyPr/>
          <a:lstStyle/>
          <a:p>
            <a:fld id="{5771DB1C-B372-4CFA-B223-ECAC3FCFC319}" type="slidenum">
              <a:rPr lang="en-US" smtClean="0"/>
              <a:t>31</a:t>
            </a:fld>
            <a:endParaRPr lang="en-US"/>
          </a:p>
        </p:txBody>
      </p:sp>
    </p:spTree>
    <p:extLst>
      <p:ext uri="{BB962C8B-B14F-4D97-AF65-F5344CB8AC3E}">
        <p14:creationId xmlns:p14="http://schemas.microsoft.com/office/powerpoint/2010/main" val="2932277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C388-FEDF-BF4B-B0B3-69085E62AFD1}"/>
              </a:ext>
            </a:extLst>
          </p:cNvPr>
          <p:cNvSpPr>
            <a:spLocks noGrp="1"/>
          </p:cNvSpPr>
          <p:nvPr>
            <p:ph type="title"/>
          </p:nvPr>
        </p:nvSpPr>
        <p:spPr/>
        <p:txBody>
          <a:bodyPr>
            <a:noAutofit/>
          </a:bodyPr>
          <a:lstStyle/>
          <a:p>
            <a:r>
              <a:rPr lang="en-VN" sz="4000" dirty="0"/>
              <a:t>5.2 Các bước thực hiện chiến dịch tiếp cận liên kết</a:t>
            </a:r>
          </a:p>
        </p:txBody>
      </p:sp>
      <p:sp>
        <p:nvSpPr>
          <p:cNvPr id="3" name="Content Placeholder 2">
            <a:extLst>
              <a:ext uri="{FF2B5EF4-FFF2-40B4-BE49-F238E27FC236}">
                <a16:creationId xmlns:a16="http://schemas.microsoft.com/office/drawing/2014/main" id="{9CA86999-9D11-7B4F-81DB-CC215FDBCF01}"/>
              </a:ext>
            </a:extLst>
          </p:cNvPr>
          <p:cNvSpPr>
            <a:spLocks noGrp="1"/>
          </p:cNvSpPr>
          <p:nvPr>
            <p:ph idx="1"/>
          </p:nvPr>
        </p:nvSpPr>
        <p:spPr/>
        <p:txBody>
          <a:bodyPr>
            <a:normAutofit fontScale="92500" lnSpcReduction="10000"/>
          </a:bodyPr>
          <a:lstStyle/>
          <a:p>
            <a:pPr marL="0" indent="0">
              <a:buNone/>
            </a:pPr>
            <a:r>
              <a:rPr lang="en-VN" dirty="0"/>
              <a:t>1. Tìm kiếm khách hàng tiềm năng - tìm kiếm cơ hội liên kết và tìm kiếm thông tin liên hệ.</a:t>
            </a:r>
          </a:p>
          <a:p>
            <a:pPr lvl="1">
              <a:buFont typeface="Arial" panose="020B0604020202020204" pitchFamily="34" charset="0"/>
              <a:buChar char="•"/>
            </a:pPr>
            <a:r>
              <a:rPr lang="en-VN" dirty="0"/>
              <a:t>Sử dụng công cụ hỗ trợ để tìm chi tiết liên hệ trên các trang web. Ví dụ Hunter.io</a:t>
            </a:r>
          </a:p>
          <a:p>
            <a:pPr lvl="1">
              <a:buFont typeface="Arial" panose="020B0604020202020204" pitchFamily="34" charset="0"/>
              <a:buChar char="•"/>
            </a:pPr>
            <a:r>
              <a:rPr lang="en-VN" dirty="0"/>
              <a:t>Theo dõi tất cả các cơ hội liên kết đã được lưu trữ trong bảng tính (google sheet), đảm bảo luôn có ghi chú cá nhân cho các cơ hội liên kết này.</a:t>
            </a:r>
          </a:p>
          <a:p>
            <a:pPr marL="0" indent="0">
              <a:buNone/>
            </a:pPr>
            <a:r>
              <a:rPr lang="en-VN" dirty="0"/>
              <a:t>2. Tiếp cận - viết và gửi email, theo dõi, trả lời và quản lý các mối quan hệ.</a:t>
            </a:r>
          </a:p>
          <a:p>
            <a:pPr lvl="1">
              <a:buFont typeface="Arial" panose="020B0604020202020204" pitchFamily="34" charset="0"/>
              <a:buChar char="•"/>
            </a:pPr>
            <a:r>
              <a:rPr lang="en-VN" dirty="0"/>
              <a:t>Viết email cần được cá nhân hoá dựa trên người nhận, nội dung được đề cập...</a:t>
            </a:r>
          </a:p>
          <a:p>
            <a:pPr lvl="1">
              <a:buFont typeface="Arial" panose="020B0604020202020204" pitchFamily="34" charset="0"/>
              <a:buChar char="•"/>
            </a:pPr>
            <a:r>
              <a:rPr lang="en-VN" dirty="0"/>
              <a:t>Email cá nhân hoá sẽ được đánh giá cao hơn email spam.</a:t>
            </a:r>
          </a:p>
          <a:p>
            <a:pPr lvl="1">
              <a:buFont typeface="Arial" panose="020B0604020202020204" pitchFamily="34" charset="0"/>
              <a:buChar char="•"/>
            </a:pPr>
            <a:r>
              <a:rPr lang="en-VN" dirty="0"/>
              <a:t>Tiếp cận các nền tảng và lập lịch gửi email:</a:t>
            </a:r>
          </a:p>
          <a:p>
            <a:pPr lvl="2">
              <a:buFont typeface="Arial" panose="020B0604020202020204" pitchFamily="34" charset="0"/>
              <a:buChar char="•"/>
            </a:pPr>
            <a:r>
              <a:rPr lang="en-VN" dirty="0"/>
              <a:t>Mailshake </a:t>
            </a:r>
            <a:r>
              <a:rPr lang="en-US" dirty="0">
                <a:hlinkClick r:id="rId2"/>
              </a:rPr>
              <a:t>https://mailshake.com/</a:t>
            </a:r>
            <a:endParaRPr lang="en-US" dirty="0"/>
          </a:p>
          <a:p>
            <a:pPr lvl="2">
              <a:buFont typeface="Arial" panose="020B0604020202020204" pitchFamily="34" charset="0"/>
              <a:buChar char="•"/>
            </a:pPr>
            <a:r>
              <a:rPr lang="en-US" dirty="0" err="1"/>
              <a:t>Buzzstream</a:t>
            </a:r>
            <a:r>
              <a:rPr lang="en-US" dirty="0"/>
              <a:t> </a:t>
            </a:r>
            <a:r>
              <a:rPr lang="en-US" dirty="0">
                <a:hlinkClick r:id="rId3"/>
              </a:rPr>
              <a:t>https://www.buzzstream.com/</a:t>
            </a:r>
            <a:endParaRPr lang="en-US" dirty="0"/>
          </a:p>
          <a:p>
            <a:pPr lvl="2">
              <a:buFont typeface="Arial" panose="020B0604020202020204" pitchFamily="34" charset="0"/>
              <a:buChar char="•"/>
            </a:pPr>
            <a:r>
              <a:rPr lang="en-US" dirty="0"/>
              <a:t>Ninja Outreach </a:t>
            </a:r>
            <a:r>
              <a:rPr lang="en-US" dirty="0">
                <a:hlinkClick r:id="rId4"/>
              </a:rPr>
              <a:t>https://ninjaoutreach.com/</a:t>
            </a:r>
            <a:endParaRPr lang="en-US" dirty="0"/>
          </a:p>
          <a:p>
            <a:pPr lvl="2">
              <a:buFont typeface="Arial" panose="020B0604020202020204" pitchFamily="34" charset="0"/>
              <a:buChar char="•"/>
            </a:pPr>
            <a:r>
              <a:rPr lang="en-US" dirty="0" err="1"/>
              <a:t>Pitchbox</a:t>
            </a:r>
            <a:r>
              <a:rPr lang="en-US" dirty="0"/>
              <a:t> </a:t>
            </a:r>
            <a:r>
              <a:rPr lang="en-US" dirty="0">
                <a:hlinkClick r:id="rId5"/>
              </a:rPr>
              <a:t>https://pitchbox.com/</a:t>
            </a:r>
            <a:endParaRPr lang="en-US" dirty="0"/>
          </a:p>
        </p:txBody>
      </p:sp>
      <p:sp>
        <p:nvSpPr>
          <p:cNvPr id="4" name="Slide Number Placeholder 3">
            <a:extLst>
              <a:ext uri="{FF2B5EF4-FFF2-40B4-BE49-F238E27FC236}">
                <a16:creationId xmlns:a16="http://schemas.microsoft.com/office/drawing/2014/main" id="{0E2163F3-85D0-F04C-B77A-0D3F9A23591C}"/>
              </a:ext>
            </a:extLst>
          </p:cNvPr>
          <p:cNvSpPr>
            <a:spLocks noGrp="1"/>
          </p:cNvSpPr>
          <p:nvPr>
            <p:ph type="sldNum" sz="quarter" idx="12"/>
          </p:nvPr>
        </p:nvSpPr>
        <p:spPr/>
        <p:txBody>
          <a:bodyPr/>
          <a:lstStyle/>
          <a:p>
            <a:fld id="{5771DB1C-B372-4CFA-B223-ECAC3FCFC319}" type="slidenum">
              <a:rPr lang="en-US" smtClean="0"/>
              <a:t>32</a:t>
            </a:fld>
            <a:endParaRPr lang="en-US"/>
          </a:p>
        </p:txBody>
      </p:sp>
    </p:spTree>
    <p:extLst>
      <p:ext uri="{BB962C8B-B14F-4D97-AF65-F5344CB8AC3E}">
        <p14:creationId xmlns:p14="http://schemas.microsoft.com/office/powerpoint/2010/main" val="535503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B48D-EA93-F547-8330-E391C7F58846}"/>
              </a:ext>
            </a:extLst>
          </p:cNvPr>
          <p:cNvSpPr>
            <a:spLocks noGrp="1"/>
          </p:cNvSpPr>
          <p:nvPr>
            <p:ph type="title"/>
          </p:nvPr>
        </p:nvSpPr>
        <p:spPr/>
        <p:txBody>
          <a:bodyPr/>
          <a:lstStyle/>
          <a:p>
            <a:r>
              <a:rPr lang="en-VN" dirty="0"/>
              <a:t>6. Chiến lược bổ sung</a:t>
            </a:r>
          </a:p>
        </p:txBody>
      </p:sp>
      <p:sp>
        <p:nvSpPr>
          <p:cNvPr id="3" name="Content Placeholder 2">
            <a:extLst>
              <a:ext uri="{FF2B5EF4-FFF2-40B4-BE49-F238E27FC236}">
                <a16:creationId xmlns:a16="http://schemas.microsoft.com/office/drawing/2014/main" id="{E7E641D7-1558-C840-8EB4-0CA1D7E290C5}"/>
              </a:ext>
            </a:extLst>
          </p:cNvPr>
          <p:cNvSpPr>
            <a:spLocks noGrp="1"/>
          </p:cNvSpPr>
          <p:nvPr>
            <p:ph idx="1"/>
          </p:nvPr>
        </p:nvSpPr>
        <p:spPr/>
        <p:txBody>
          <a:bodyPr/>
          <a:lstStyle/>
          <a:p>
            <a:r>
              <a:rPr lang="en-VN" dirty="0"/>
              <a:t>6.1 Tạo hồ sơ twitter</a:t>
            </a:r>
          </a:p>
          <a:p>
            <a:r>
              <a:rPr lang="en-VN" dirty="0"/>
              <a:t>6.2 Xây dựng liên kết pingback và trackback</a:t>
            </a:r>
          </a:p>
          <a:p>
            <a:r>
              <a:rPr lang="en-VN" dirty="0"/>
              <a:t>6.3 Tạo các liên kết có thẩm quyền riêng</a:t>
            </a:r>
          </a:p>
          <a:p>
            <a:r>
              <a:rPr lang="en-VN" dirty="0"/>
              <a:t>6.4 Xây dựng mối quan hệ liên kết</a:t>
            </a:r>
          </a:p>
          <a:p>
            <a:r>
              <a:rPr lang="en-VN" dirty="0"/>
              <a:t>6.5 Xây dựng liên kết chứng thực</a:t>
            </a:r>
          </a:p>
        </p:txBody>
      </p:sp>
      <p:sp>
        <p:nvSpPr>
          <p:cNvPr id="4" name="Slide Number Placeholder 3">
            <a:extLst>
              <a:ext uri="{FF2B5EF4-FFF2-40B4-BE49-F238E27FC236}">
                <a16:creationId xmlns:a16="http://schemas.microsoft.com/office/drawing/2014/main" id="{D57B8766-796B-C649-9BE9-9EF2BBBCDFE5}"/>
              </a:ext>
            </a:extLst>
          </p:cNvPr>
          <p:cNvSpPr>
            <a:spLocks noGrp="1"/>
          </p:cNvSpPr>
          <p:nvPr>
            <p:ph type="sldNum" sz="quarter" idx="12"/>
          </p:nvPr>
        </p:nvSpPr>
        <p:spPr/>
        <p:txBody>
          <a:bodyPr/>
          <a:lstStyle/>
          <a:p>
            <a:fld id="{5771DB1C-B372-4CFA-B223-ECAC3FCFC319}" type="slidenum">
              <a:rPr lang="en-US" smtClean="0"/>
              <a:t>33</a:t>
            </a:fld>
            <a:endParaRPr lang="en-US"/>
          </a:p>
        </p:txBody>
      </p:sp>
    </p:spTree>
    <p:extLst>
      <p:ext uri="{BB962C8B-B14F-4D97-AF65-F5344CB8AC3E}">
        <p14:creationId xmlns:p14="http://schemas.microsoft.com/office/powerpoint/2010/main" val="2821237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404F-3FED-464B-A83B-A69B30EA7C2A}"/>
              </a:ext>
            </a:extLst>
          </p:cNvPr>
          <p:cNvSpPr>
            <a:spLocks noGrp="1"/>
          </p:cNvSpPr>
          <p:nvPr>
            <p:ph type="title"/>
          </p:nvPr>
        </p:nvSpPr>
        <p:spPr/>
        <p:txBody>
          <a:bodyPr/>
          <a:lstStyle/>
          <a:p>
            <a:r>
              <a:rPr lang="en-VN" dirty="0"/>
              <a:t>6.1 Tạo hồ sơ Twitter</a:t>
            </a:r>
          </a:p>
        </p:txBody>
      </p:sp>
      <p:sp>
        <p:nvSpPr>
          <p:cNvPr id="3" name="Content Placeholder 2">
            <a:extLst>
              <a:ext uri="{FF2B5EF4-FFF2-40B4-BE49-F238E27FC236}">
                <a16:creationId xmlns:a16="http://schemas.microsoft.com/office/drawing/2014/main" id="{26E88AC9-4B09-2D48-8370-E7F04FCC027A}"/>
              </a:ext>
            </a:extLst>
          </p:cNvPr>
          <p:cNvSpPr>
            <a:spLocks noGrp="1"/>
          </p:cNvSpPr>
          <p:nvPr>
            <p:ph idx="1"/>
          </p:nvPr>
        </p:nvSpPr>
        <p:spPr/>
        <p:txBody>
          <a:bodyPr>
            <a:normAutofit/>
          </a:bodyPr>
          <a:lstStyle/>
          <a:p>
            <a:pPr>
              <a:buFont typeface="Wingdings" pitchFamily="2" charset="2"/>
              <a:buChar char="Ø"/>
            </a:pPr>
            <a:r>
              <a:rPr lang="en-VN" dirty="0"/>
              <a:t>Khi tạo hồ sơ từ Twitter, ta có thể liệt kê website vào các trường dữ liệu như “trang web”, “tiểu sử” -&gt; có cơ hội nhận được liên kết ngược từ trang của các công ty tổng hợp thông tin từ twitter như Klout, Twellow.</a:t>
            </a:r>
          </a:p>
          <a:p>
            <a:pPr>
              <a:buFont typeface="Wingdings" pitchFamily="2" charset="2"/>
              <a:buChar char="Ø"/>
            </a:pPr>
            <a:r>
              <a:rPr lang="en-VN" dirty="0"/>
              <a:t>Làm cho hồ sơ trên Twitter hoạt động, có thể dùng dịch vụ như Hootsuite để tự động đăng các bài viết từ nguồn cấp RSS có liên quan đến thị trường của bạn.</a:t>
            </a:r>
          </a:p>
          <a:p>
            <a:pPr>
              <a:buFont typeface="Wingdings" pitchFamily="2" charset="2"/>
              <a:buChar char="Ø"/>
            </a:pPr>
            <a:r>
              <a:rPr lang="en-VN" dirty="0"/>
              <a:t>Dùng các dịch vụ quảng cáo Twitter để xây dựng cấp độ người theo dõi cơ bản cho tài khoản của mình.</a:t>
            </a:r>
          </a:p>
          <a:p>
            <a:pPr>
              <a:buFont typeface="Wingdings" pitchFamily="2" charset="2"/>
              <a:buChar char="Ø"/>
            </a:pPr>
            <a:r>
              <a:rPr lang="en-US" dirty="0"/>
              <a:t>Hootsuite </a:t>
            </a:r>
            <a:r>
              <a:rPr lang="en-US" dirty="0">
                <a:hlinkClick r:id="rId2"/>
              </a:rPr>
              <a:t>https://www.hootsuite.com/</a:t>
            </a:r>
            <a:endParaRPr lang="en-US" dirty="0"/>
          </a:p>
          <a:p>
            <a:pPr>
              <a:buFont typeface="Wingdings" pitchFamily="2" charset="2"/>
              <a:buChar char="Ø"/>
            </a:pPr>
            <a:r>
              <a:rPr lang="en-US" dirty="0"/>
              <a:t>Twitter Ads https://</a:t>
            </a:r>
            <a:r>
              <a:rPr lang="en-US" dirty="0" err="1"/>
              <a:t>ads.twitter.com</a:t>
            </a:r>
            <a:endParaRPr lang="en-US" dirty="0"/>
          </a:p>
          <a:p>
            <a:pPr>
              <a:buFont typeface="Wingdings" pitchFamily="2" charset="2"/>
              <a:buChar char="Ø"/>
            </a:pPr>
            <a:endParaRPr lang="en-US" dirty="0"/>
          </a:p>
          <a:p>
            <a:pPr>
              <a:buFont typeface="Wingdings" pitchFamily="2" charset="2"/>
              <a:buChar char="Ø"/>
            </a:pPr>
            <a:endParaRPr lang="en-VN" dirty="0"/>
          </a:p>
        </p:txBody>
      </p:sp>
      <p:sp>
        <p:nvSpPr>
          <p:cNvPr id="4" name="Slide Number Placeholder 3">
            <a:extLst>
              <a:ext uri="{FF2B5EF4-FFF2-40B4-BE49-F238E27FC236}">
                <a16:creationId xmlns:a16="http://schemas.microsoft.com/office/drawing/2014/main" id="{4E5D1128-544D-3646-AC26-977DBD45BAA8}"/>
              </a:ext>
            </a:extLst>
          </p:cNvPr>
          <p:cNvSpPr>
            <a:spLocks noGrp="1"/>
          </p:cNvSpPr>
          <p:nvPr>
            <p:ph type="sldNum" sz="quarter" idx="12"/>
          </p:nvPr>
        </p:nvSpPr>
        <p:spPr/>
        <p:txBody>
          <a:bodyPr/>
          <a:lstStyle/>
          <a:p>
            <a:fld id="{5771DB1C-B372-4CFA-B223-ECAC3FCFC319}" type="slidenum">
              <a:rPr lang="en-US" smtClean="0"/>
              <a:t>34</a:t>
            </a:fld>
            <a:endParaRPr lang="en-US"/>
          </a:p>
        </p:txBody>
      </p:sp>
      <p:pic>
        <p:nvPicPr>
          <p:cNvPr id="5" name="Picture 4">
            <a:extLst>
              <a:ext uri="{FF2B5EF4-FFF2-40B4-BE49-F238E27FC236}">
                <a16:creationId xmlns:a16="http://schemas.microsoft.com/office/drawing/2014/main" id="{E3B62B66-BBCC-E447-931E-376D8CA6C29E}"/>
              </a:ext>
            </a:extLst>
          </p:cNvPr>
          <p:cNvPicPr>
            <a:picLocks noChangeAspect="1"/>
          </p:cNvPicPr>
          <p:nvPr/>
        </p:nvPicPr>
        <p:blipFill>
          <a:blip r:embed="rId3"/>
          <a:stretch>
            <a:fillRect/>
          </a:stretch>
        </p:blipFill>
        <p:spPr>
          <a:xfrm>
            <a:off x="7247128" y="134181"/>
            <a:ext cx="1124566" cy="925046"/>
          </a:xfrm>
          <a:prstGeom prst="rect">
            <a:avLst/>
          </a:prstGeom>
        </p:spPr>
      </p:pic>
    </p:spTree>
    <p:extLst>
      <p:ext uri="{BB962C8B-B14F-4D97-AF65-F5344CB8AC3E}">
        <p14:creationId xmlns:p14="http://schemas.microsoft.com/office/powerpoint/2010/main" val="959892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4A341-16DE-2140-9B1F-70C5FABC5632}"/>
              </a:ext>
            </a:extLst>
          </p:cNvPr>
          <p:cNvSpPr>
            <a:spLocks noGrp="1"/>
          </p:cNvSpPr>
          <p:nvPr>
            <p:ph type="title"/>
          </p:nvPr>
        </p:nvSpPr>
        <p:spPr/>
        <p:txBody>
          <a:bodyPr>
            <a:noAutofit/>
          </a:bodyPr>
          <a:lstStyle/>
          <a:p>
            <a:r>
              <a:rPr lang="en-VN" sz="4400" dirty="0"/>
              <a:t>6.2 Xây dựng liên kết pingback và trackback</a:t>
            </a:r>
          </a:p>
        </p:txBody>
      </p:sp>
      <p:sp>
        <p:nvSpPr>
          <p:cNvPr id="3" name="Content Placeholder 2">
            <a:extLst>
              <a:ext uri="{FF2B5EF4-FFF2-40B4-BE49-F238E27FC236}">
                <a16:creationId xmlns:a16="http://schemas.microsoft.com/office/drawing/2014/main" id="{5067CEDA-E3C4-314B-8511-07129BDDCA67}"/>
              </a:ext>
            </a:extLst>
          </p:cNvPr>
          <p:cNvSpPr>
            <a:spLocks noGrp="1"/>
          </p:cNvSpPr>
          <p:nvPr>
            <p:ph idx="1"/>
          </p:nvPr>
        </p:nvSpPr>
        <p:spPr>
          <a:xfrm>
            <a:off x="228600" y="1276131"/>
            <a:ext cx="5684520" cy="4883369"/>
          </a:xfrm>
        </p:spPr>
        <p:txBody>
          <a:bodyPr>
            <a:normAutofit lnSpcReduction="10000"/>
          </a:bodyPr>
          <a:lstStyle/>
          <a:p>
            <a:pPr>
              <a:buFont typeface="Wingdings" pitchFamily="2" charset="2"/>
              <a:buChar char="Ø"/>
            </a:pPr>
            <a:r>
              <a:rPr lang="en-VN" dirty="0"/>
              <a:t>Mục tiêu nhắm tới là các trang web có thẩm quyền có đuôi là .edu và .gov.</a:t>
            </a:r>
          </a:p>
          <a:p>
            <a:pPr>
              <a:buFont typeface="Wingdings" pitchFamily="2" charset="2"/>
              <a:buChar char="Ø"/>
            </a:pPr>
            <a:r>
              <a:rPr lang="en-VN" dirty="0"/>
              <a:t>Bằng cách liên kết với các blog trong ngành có bật pingback.</a:t>
            </a:r>
          </a:p>
          <a:p>
            <a:pPr lvl="1">
              <a:buFont typeface="Wingdings" pitchFamily="2" charset="2"/>
              <a:buChar char="Ø"/>
            </a:pPr>
            <a:r>
              <a:rPr lang="en-VN" dirty="0"/>
              <a:t>Pingback là thông báo từ blog của bạn được gửi đến các blog khác khi bạn đề cập đến một bài đăng.</a:t>
            </a:r>
          </a:p>
          <a:p>
            <a:pPr lvl="1">
              <a:buFont typeface="Wingdings" pitchFamily="2" charset="2"/>
              <a:buChar char="Ø"/>
            </a:pPr>
            <a:r>
              <a:rPr lang="en-VN" dirty="0"/>
              <a:t>Các blog có bật pingback sẽ hiển thị liên kết quay lại website của bạn trong phần bình luận của họ.</a:t>
            </a:r>
          </a:p>
          <a:p>
            <a:pPr>
              <a:buFont typeface="Wingdings" pitchFamily="2" charset="2"/>
              <a:buChar char="Ø"/>
            </a:pPr>
            <a:r>
              <a:rPr lang="en-VN" dirty="0"/>
              <a:t>Một số CMS có chức năng bật pingback như Joomla, Wordpress, Drupal</a:t>
            </a:r>
          </a:p>
        </p:txBody>
      </p:sp>
      <p:sp>
        <p:nvSpPr>
          <p:cNvPr id="4" name="Slide Number Placeholder 3">
            <a:extLst>
              <a:ext uri="{FF2B5EF4-FFF2-40B4-BE49-F238E27FC236}">
                <a16:creationId xmlns:a16="http://schemas.microsoft.com/office/drawing/2014/main" id="{37C11D30-1BAB-BD45-8E9D-CB6A6548EE17}"/>
              </a:ext>
            </a:extLst>
          </p:cNvPr>
          <p:cNvSpPr>
            <a:spLocks noGrp="1"/>
          </p:cNvSpPr>
          <p:nvPr>
            <p:ph type="sldNum" sz="quarter" idx="12"/>
          </p:nvPr>
        </p:nvSpPr>
        <p:spPr/>
        <p:txBody>
          <a:bodyPr/>
          <a:lstStyle/>
          <a:p>
            <a:fld id="{5771DB1C-B372-4CFA-B223-ECAC3FCFC319}" type="slidenum">
              <a:rPr lang="en-US" smtClean="0"/>
              <a:t>35</a:t>
            </a:fld>
            <a:endParaRPr lang="en-US"/>
          </a:p>
        </p:txBody>
      </p:sp>
      <p:pic>
        <p:nvPicPr>
          <p:cNvPr id="5" name="Picture 4">
            <a:extLst>
              <a:ext uri="{FF2B5EF4-FFF2-40B4-BE49-F238E27FC236}">
                <a16:creationId xmlns:a16="http://schemas.microsoft.com/office/drawing/2014/main" id="{C26760F5-B876-0444-B7C3-BE2978EBA9A6}"/>
              </a:ext>
            </a:extLst>
          </p:cNvPr>
          <p:cNvPicPr>
            <a:picLocks noChangeAspect="1"/>
          </p:cNvPicPr>
          <p:nvPr/>
        </p:nvPicPr>
        <p:blipFill>
          <a:blip r:embed="rId2"/>
          <a:stretch>
            <a:fillRect/>
          </a:stretch>
        </p:blipFill>
        <p:spPr>
          <a:xfrm>
            <a:off x="6096000" y="1698371"/>
            <a:ext cx="5933585" cy="3461258"/>
          </a:xfrm>
          <a:prstGeom prst="rect">
            <a:avLst/>
          </a:prstGeom>
        </p:spPr>
      </p:pic>
    </p:spTree>
    <p:extLst>
      <p:ext uri="{BB962C8B-B14F-4D97-AF65-F5344CB8AC3E}">
        <p14:creationId xmlns:p14="http://schemas.microsoft.com/office/powerpoint/2010/main" val="8010385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6215-F23B-A249-9019-024E82443223}"/>
              </a:ext>
            </a:extLst>
          </p:cNvPr>
          <p:cNvSpPr>
            <a:spLocks noGrp="1"/>
          </p:cNvSpPr>
          <p:nvPr>
            <p:ph type="title"/>
          </p:nvPr>
        </p:nvSpPr>
        <p:spPr/>
        <p:txBody>
          <a:bodyPr>
            <a:normAutofit fontScale="90000"/>
          </a:bodyPr>
          <a:lstStyle/>
          <a:p>
            <a:r>
              <a:rPr lang="en-VN" dirty="0"/>
              <a:t>6.3 Tạo các liên kết có thẩm quyền riêng</a:t>
            </a:r>
          </a:p>
        </p:txBody>
      </p:sp>
      <p:sp>
        <p:nvSpPr>
          <p:cNvPr id="3" name="Content Placeholder 2">
            <a:extLst>
              <a:ext uri="{FF2B5EF4-FFF2-40B4-BE49-F238E27FC236}">
                <a16:creationId xmlns:a16="http://schemas.microsoft.com/office/drawing/2014/main" id="{1820D710-FCE4-2142-AFB7-EB4404C56CA0}"/>
              </a:ext>
            </a:extLst>
          </p:cNvPr>
          <p:cNvSpPr>
            <a:spLocks noGrp="1"/>
          </p:cNvSpPr>
          <p:nvPr>
            <p:ph idx="1"/>
          </p:nvPr>
        </p:nvSpPr>
        <p:spPr/>
        <p:txBody>
          <a:bodyPr>
            <a:normAutofit/>
          </a:bodyPr>
          <a:lstStyle/>
          <a:p>
            <a:pPr>
              <a:buFont typeface="Wingdings" pitchFamily="2" charset="2"/>
              <a:buChar char="Ø"/>
            </a:pPr>
            <a:r>
              <a:rPr lang="en-VN" dirty="0"/>
              <a:t>Bằng cách mua một trang web hoặc miền đã tạo trước đó, biến nó thành một blog và là nguồn không giới hạn cho các liên kết ngược -&gt; web vệ tinh.</a:t>
            </a:r>
          </a:p>
          <a:p>
            <a:pPr>
              <a:buFont typeface="Wingdings" pitchFamily="2" charset="2"/>
              <a:buChar char="Ø"/>
            </a:pPr>
            <a:r>
              <a:rPr lang="en-VN" dirty="0"/>
              <a:t>Cân nhắc mua web hơn 3-4 tuổi với miền có liên quan để đạt được kết quả tốt nhất.</a:t>
            </a:r>
          </a:p>
          <a:p>
            <a:pPr>
              <a:buFont typeface="Wingdings" pitchFamily="2" charset="2"/>
              <a:buChar char="Ø"/>
            </a:pPr>
            <a:r>
              <a:rPr lang="en-VN" dirty="0"/>
              <a:t>Cẩn thận với chiến lược này.</a:t>
            </a:r>
          </a:p>
          <a:p>
            <a:pPr>
              <a:buFont typeface="Wingdings" pitchFamily="2" charset="2"/>
              <a:buChar char="Ø"/>
            </a:pPr>
            <a:r>
              <a:rPr lang="en-VN" dirty="0"/>
              <a:t>Tham khảo mua bán website ở đây:</a:t>
            </a:r>
          </a:p>
          <a:p>
            <a:pPr lvl="1">
              <a:buFont typeface="Arial" panose="020B0604020202020204" pitchFamily="34" charset="0"/>
              <a:buChar char="•"/>
            </a:pPr>
            <a:r>
              <a:rPr lang="en-US" dirty="0" err="1"/>
              <a:t>Flippa</a:t>
            </a:r>
            <a:r>
              <a:rPr lang="en-US" dirty="0"/>
              <a:t> </a:t>
            </a:r>
            <a:r>
              <a:rPr lang="en-US" dirty="0">
                <a:hlinkClick r:id="rId2"/>
              </a:rPr>
              <a:t>https://flippa.com</a:t>
            </a:r>
            <a:endParaRPr lang="en-US" dirty="0"/>
          </a:p>
          <a:p>
            <a:pPr>
              <a:buFont typeface="Wingdings" pitchFamily="2" charset="2"/>
              <a:buChar char="Ø"/>
            </a:pPr>
            <a:r>
              <a:rPr lang="en-US" dirty="0" err="1"/>
              <a:t>Mua</a:t>
            </a:r>
            <a:r>
              <a:rPr lang="en-US" dirty="0"/>
              <a:t> </a:t>
            </a:r>
            <a:r>
              <a:rPr lang="en-US" dirty="0" err="1"/>
              <a:t>bán</a:t>
            </a:r>
            <a:r>
              <a:rPr lang="en-US" dirty="0"/>
              <a:t> domain:</a:t>
            </a:r>
          </a:p>
          <a:p>
            <a:pPr lvl="1">
              <a:buFont typeface="Arial" panose="020B0604020202020204" pitchFamily="34" charset="0"/>
              <a:buChar char="•"/>
            </a:pPr>
            <a:r>
              <a:rPr lang="en-US" dirty="0" err="1"/>
              <a:t>Sedo</a:t>
            </a:r>
            <a:r>
              <a:rPr lang="en-US" dirty="0"/>
              <a:t> </a:t>
            </a:r>
            <a:r>
              <a:rPr lang="en-US" dirty="0">
                <a:hlinkClick r:id="rId3"/>
              </a:rPr>
              <a:t>https://sedo.com</a:t>
            </a:r>
            <a:endParaRPr lang="en-US" dirty="0"/>
          </a:p>
          <a:p>
            <a:pPr lvl="1">
              <a:buFont typeface="Wingdings" pitchFamily="2" charset="2"/>
              <a:buChar char="Ø"/>
            </a:pPr>
            <a:endParaRPr lang="en-US" dirty="0"/>
          </a:p>
          <a:p>
            <a:pPr lvl="1">
              <a:buFont typeface="Wingdings" pitchFamily="2" charset="2"/>
              <a:buChar char="Ø"/>
            </a:pPr>
            <a:endParaRPr lang="en-US" dirty="0"/>
          </a:p>
          <a:p>
            <a:pPr lvl="1">
              <a:buFont typeface="Wingdings" pitchFamily="2" charset="2"/>
              <a:buChar char="Ø"/>
            </a:pPr>
            <a:endParaRPr lang="en-US" dirty="0"/>
          </a:p>
          <a:p>
            <a:pPr lvl="1">
              <a:buFont typeface="Wingdings" pitchFamily="2" charset="2"/>
              <a:buChar char="Ø"/>
            </a:pPr>
            <a:endParaRPr lang="en-VN" dirty="0"/>
          </a:p>
        </p:txBody>
      </p:sp>
      <p:sp>
        <p:nvSpPr>
          <p:cNvPr id="4" name="Slide Number Placeholder 3">
            <a:extLst>
              <a:ext uri="{FF2B5EF4-FFF2-40B4-BE49-F238E27FC236}">
                <a16:creationId xmlns:a16="http://schemas.microsoft.com/office/drawing/2014/main" id="{52F40BC5-2CA4-BE46-ADD2-7872A59C3AD9}"/>
              </a:ext>
            </a:extLst>
          </p:cNvPr>
          <p:cNvSpPr>
            <a:spLocks noGrp="1"/>
          </p:cNvSpPr>
          <p:nvPr>
            <p:ph type="sldNum" sz="quarter" idx="12"/>
          </p:nvPr>
        </p:nvSpPr>
        <p:spPr/>
        <p:txBody>
          <a:bodyPr/>
          <a:lstStyle/>
          <a:p>
            <a:fld id="{5771DB1C-B372-4CFA-B223-ECAC3FCFC319}" type="slidenum">
              <a:rPr lang="en-US" smtClean="0"/>
              <a:t>36</a:t>
            </a:fld>
            <a:endParaRPr lang="en-US"/>
          </a:p>
        </p:txBody>
      </p:sp>
      <p:pic>
        <p:nvPicPr>
          <p:cNvPr id="5" name="Picture 4">
            <a:extLst>
              <a:ext uri="{FF2B5EF4-FFF2-40B4-BE49-F238E27FC236}">
                <a16:creationId xmlns:a16="http://schemas.microsoft.com/office/drawing/2014/main" id="{2BB14353-8762-9B44-95F1-91A7A78AC768}"/>
              </a:ext>
            </a:extLst>
          </p:cNvPr>
          <p:cNvPicPr>
            <a:picLocks noChangeAspect="1"/>
          </p:cNvPicPr>
          <p:nvPr/>
        </p:nvPicPr>
        <p:blipFill>
          <a:blip r:embed="rId4"/>
          <a:stretch>
            <a:fillRect/>
          </a:stretch>
        </p:blipFill>
        <p:spPr>
          <a:xfrm>
            <a:off x="6324092" y="2984500"/>
            <a:ext cx="4445000" cy="3175000"/>
          </a:xfrm>
          <a:prstGeom prst="rect">
            <a:avLst/>
          </a:prstGeom>
        </p:spPr>
      </p:pic>
    </p:spTree>
    <p:extLst>
      <p:ext uri="{BB962C8B-B14F-4D97-AF65-F5344CB8AC3E}">
        <p14:creationId xmlns:p14="http://schemas.microsoft.com/office/powerpoint/2010/main" val="2563976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CAF6-BBC7-7042-B689-17DC178B584D}"/>
              </a:ext>
            </a:extLst>
          </p:cNvPr>
          <p:cNvSpPr>
            <a:spLocks noGrp="1"/>
          </p:cNvSpPr>
          <p:nvPr>
            <p:ph type="title"/>
          </p:nvPr>
        </p:nvSpPr>
        <p:spPr/>
        <p:txBody>
          <a:bodyPr/>
          <a:lstStyle/>
          <a:p>
            <a:r>
              <a:rPr lang="en-VN" dirty="0"/>
              <a:t>6.4 Xây dựng mối quan hệ liên kết</a:t>
            </a:r>
          </a:p>
        </p:txBody>
      </p:sp>
      <p:sp>
        <p:nvSpPr>
          <p:cNvPr id="3" name="Content Placeholder 2">
            <a:extLst>
              <a:ext uri="{FF2B5EF4-FFF2-40B4-BE49-F238E27FC236}">
                <a16:creationId xmlns:a16="http://schemas.microsoft.com/office/drawing/2014/main" id="{4CC25FCF-1CDE-994E-AA55-BF809AC978AF}"/>
              </a:ext>
            </a:extLst>
          </p:cNvPr>
          <p:cNvSpPr>
            <a:spLocks noGrp="1"/>
          </p:cNvSpPr>
          <p:nvPr>
            <p:ph idx="1"/>
          </p:nvPr>
        </p:nvSpPr>
        <p:spPr/>
        <p:txBody>
          <a:bodyPr>
            <a:normAutofit fontScale="92500" lnSpcReduction="10000"/>
          </a:bodyPr>
          <a:lstStyle/>
          <a:p>
            <a:pPr>
              <a:buFont typeface="Wingdings" pitchFamily="2" charset="2"/>
              <a:buChar char="Ø"/>
            </a:pPr>
            <a:r>
              <a:rPr lang="vi-VN" dirty="0"/>
              <a:t>Xây dựng mối quan hệ với các blogger khác trong ngành của bạn là một cách hiệu quả để kiếm được các liên kết ngược mạnh mẽ đến trang web của bạn.</a:t>
            </a:r>
          </a:p>
          <a:p>
            <a:pPr>
              <a:buFont typeface="Wingdings" pitchFamily="2" charset="2"/>
              <a:buChar char="Ø"/>
            </a:pPr>
            <a:r>
              <a:rPr lang="vi-VN" dirty="0"/>
              <a:t>Các blogger khác trong ngành của bạn cũng phụ thuộc vào các liên kết như bạn.</a:t>
            </a:r>
          </a:p>
          <a:p>
            <a:pPr>
              <a:buFont typeface="Wingdings" pitchFamily="2" charset="2"/>
              <a:buChar char="Ø"/>
            </a:pPr>
            <a:r>
              <a:rPr lang="en-US" dirty="0" err="1"/>
              <a:t>Bằng</a:t>
            </a:r>
            <a:r>
              <a:rPr lang="en-US" dirty="0"/>
              <a:t> </a:t>
            </a:r>
            <a:r>
              <a:rPr lang="en-US" dirty="0" err="1"/>
              <a:t>cách</a:t>
            </a:r>
            <a:r>
              <a:rPr lang="en-US" dirty="0"/>
              <a:t> </a:t>
            </a:r>
            <a:r>
              <a:rPr lang="en-US" dirty="0" err="1"/>
              <a:t>liên</a:t>
            </a:r>
            <a:r>
              <a:rPr lang="en-US" dirty="0"/>
              <a:t> </a:t>
            </a:r>
            <a:r>
              <a:rPr lang="en-US" dirty="0" err="1"/>
              <a:t>kết</a:t>
            </a:r>
            <a:r>
              <a:rPr lang="en-US" dirty="0"/>
              <a:t> </a:t>
            </a:r>
            <a:r>
              <a:rPr lang="en-US" dirty="0" err="1"/>
              <a:t>các</a:t>
            </a:r>
            <a:r>
              <a:rPr lang="en-US" dirty="0"/>
              <a:t> </a:t>
            </a:r>
            <a:r>
              <a:rPr lang="en-US" dirty="0" err="1"/>
              <a:t>bài</a:t>
            </a:r>
            <a:r>
              <a:rPr lang="en-US" dirty="0"/>
              <a:t> </a:t>
            </a:r>
            <a:r>
              <a:rPr lang="en-US" dirty="0" err="1"/>
              <a:t>đăng</a:t>
            </a:r>
            <a:r>
              <a:rPr lang="en-US" dirty="0"/>
              <a:t> </a:t>
            </a:r>
            <a:r>
              <a:rPr lang="en-US" dirty="0" err="1"/>
              <a:t>trên</a:t>
            </a:r>
            <a:r>
              <a:rPr lang="en-US" dirty="0"/>
              <a:t> blog </a:t>
            </a:r>
            <a:r>
              <a:rPr lang="en-US" dirty="0" err="1"/>
              <a:t>của</a:t>
            </a:r>
            <a:r>
              <a:rPr lang="en-US" dirty="0"/>
              <a:t> </a:t>
            </a:r>
            <a:r>
              <a:rPr lang="en-US" dirty="0" err="1"/>
              <a:t>bạn</a:t>
            </a:r>
            <a:r>
              <a:rPr lang="en-US" dirty="0"/>
              <a:t> </a:t>
            </a:r>
            <a:r>
              <a:rPr lang="en-US" dirty="0" err="1"/>
              <a:t>với</a:t>
            </a:r>
            <a:r>
              <a:rPr lang="en-US" dirty="0"/>
              <a:t> </a:t>
            </a:r>
            <a:r>
              <a:rPr lang="en-US" dirty="0" err="1"/>
              <a:t>các</a:t>
            </a:r>
            <a:r>
              <a:rPr lang="en-US" dirty="0"/>
              <a:t> blogger </a:t>
            </a:r>
            <a:r>
              <a:rPr lang="en-US" dirty="0" err="1"/>
              <a:t>khác</a:t>
            </a:r>
            <a:r>
              <a:rPr lang="en-US" dirty="0"/>
              <a:t>:</a:t>
            </a:r>
          </a:p>
          <a:p>
            <a:pPr lvl="1">
              <a:buFont typeface="Arial" panose="020B0604020202020204" pitchFamily="34" charset="0"/>
              <a:buChar char="•"/>
            </a:pPr>
            <a:r>
              <a:rPr lang="vi-VN" dirty="0"/>
              <a:t>1) cung cấp một liên kết ngược có giá trị cho blogger</a:t>
            </a:r>
          </a:p>
          <a:p>
            <a:pPr lvl="1">
              <a:buFont typeface="Arial" panose="020B0604020202020204" pitchFamily="34" charset="0"/>
              <a:buChar char="•"/>
            </a:pPr>
            <a:r>
              <a:rPr lang="vi-VN" dirty="0"/>
              <a:t>2) công nhận blogger là một người có thẩm quyền trong ngành</a:t>
            </a:r>
          </a:p>
          <a:p>
            <a:pPr>
              <a:buFont typeface="Wingdings" pitchFamily="2" charset="2"/>
              <a:buChar char="Ø"/>
            </a:pPr>
            <a:r>
              <a:rPr lang="vi-VN" dirty="0"/>
              <a:t>Phần tốt nhất của chiến lược này là quản lý các bài đăng trên blog; nó thường dễ dàng hơn việc tạo nội dung từ đầu:</a:t>
            </a:r>
          </a:p>
          <a:p>
            <a:pPr lvl="1">
              <a:buFont typeface="Arial" panose="020B0604020202020204" pitchFamily="34" charset="0"/>
              <a:buChar char="•"/>
            </a:pPr>
            <a:r>
              <a:rPr lang="vi-VN" dirty="0"/>
              <a:t>Email ví dụ: Xin chào [blogger chuyên gia], Tôi vừa nghĩ rằng tôi muốn thông báo cho bạn. Tôi vừa giới thiệu bạn trong bài đăng của mình [xyz]… Mong bạn không phiền. Nếu bạn hài lòng với bài viết, tôi thực sự sẽ đánh giá cao một đề cập trên mạng xã hội hoặc có thể là một liên kết ngược. Hoặc nếu bạn muốn bất cứ điều gì thay đổi, vui lòng cho tôi biết. Thực sự thích bài đăng của bạn trên [xyz]. Thanks !</a:t>
            </a:r>
            <a:endParaRPr lang="en-VN" dirty="0"/>
          </a:p>
        </p:txBody>
      </p:sp>
      <p:sp>
        <p:nvSpPr>
          <p:cNvPr id="4" name="Slide Number Placeholder 3">
            <a:extLst>
              <a:ext uri="{FF2B5EF4-FFF2-40B4-BE49-F238E27FC236}">
                <a16:creationId xmlns:a16="http://schemas.microsoft.com/office/drawing/2014/main" id="{1D04F27D-D9FD-404F-A5BA-C28EAA3FE737}"/>
              </a:ext>
            </a:extLst>
          </p:cNvPr>
          <p:cNvSpPr>
            <a:spLocks noGrp="1"/>
          </p:cNvSpPr>
          <p:nvPr>
            <p:ph type="sldNum" sz="quarter" idx="12"/>
          </p:nvPr>
        </p:nvSpPr>
        <p:spPr/>
        <p:txBody>
          <a:bodyPr/>
          <a:lstStyle/>
          <a:p>
            <a:fld id="{5771DB1C-B372-4CFA-B223-ECAC3FCFC319}" type="slidenum">
              <a:rPr lang="en-US" smtClean="0"/>
              <a:t>37</a:t>
            </a:fld>
            <a:endParaRPr lang="en-US"/>
          </a:p>
        </p:txBody>
      </p:sp>
    </p:spTree>
    <p:extLst>
      <p:ext uri="{BB962C8B-B14F-4D97-AF65-F5344CB8AC3E}">
        <p14:creationId xmlns:p14="http://schemas.microsoft.com/office/powerpoint/2010/main" val="42358050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F8168-12B9-5846-9513-9595DBEE5DE3}"/>
              </a:ext>
            </a:extLst>
          </p:cNvPr>
          <p:cNvSpPr>
            <a:spLocks noGrp="1"/>
          </p:cNvSpPr>
          <p:nvPr>
            <p:ph type="title"/>
          </p:nvPr>
        </p:nvSpPr>
        <p:spPr/>
        <p:txBody>
          <a:bodyPr/>
          <a:lstStyle/>
          <a:p>
            <a:r>
              <a:rPr lang="en-VN" dirty="0"/>
              <a:t>6.5 Xây dựng liên kết chứng thực</a:t>
            </a:r>
          </a:p>
        </p:txBody>
      </p:sp>
      <p:sp>
        <p:nvSpPr>
          <p:cNvPr id="3" name="Content Placeholder 2">
            <a:extLst>
              <a:ext uri="{FF2B5EF4-FFF2-40B4-BE49-F238E27FC236}">
                <a16:creationId xmlns:a16="http://schemas.microsoft.com/office/drawing/2014/main" id="{8CA022C9-10DC-354D-998B-90999E5F5A6E}"/>
              </a:ext>
            </a:extLst>
          </p:cNvPr>
          <p:cNvSpPr>
            <a:spLocks noGrp="1"/>
          </p:cNvSpPr>
          <p:nvPr>
            <p:ph idx="1"/>
          </p:nvPr>
        </p:nvSpPr>
        <p:spPr/>
        <p:txBody>
          <a:bodyPr>
            <a:normAutofit fontScale="92500" lnSpcReduction="10000"/>
          </a:bodyPr>
          <a:lstStyle/>
          <a:p>
            <a:pPr>
              <a:buFont typeface="Wingdings" pitchFamily="2" charset="2"/>
              <a:buChar char="Ø"/>
            </a:pPr>
            <a:r>
              <a:rPr lang="vi-VN" dirty="0"/>
              <a:t>Một cách tốt để có được các liên kết chất lượng cao, có liên quan trở lại trang web của bạn là </a:t>
            </a:r>
            <a:r>
              <a:rPr lang="vi-VN" i="1" dirty="0"/>
              <a:t>đưa ra lời chứng thực</a:t>
            </a:r>
            <a:r>
              <a:rPr lang="vi-VN" dirty="0"/>
              <a:t>.</a:t>
            </a:r>
          </a:p>
          <a:p>
            <a:pPr>
              <a:buFont typeface="Wingdings" pitchFamily="2" charset="2"/>
              <a:buChar char="Ø"/>
            </a:pPr>
            <a:r>
              <a:rPr lang="vi-VN" dirty="0"/>
              <a:t>Hãy thử chiến lược này bằng cách tìm một vài trang web </a:t>
            </a:r>
            <a:r>
              <a:rPr lang="vi-VN" i="1" dirty="0"/>
              <a:t>có lời chứng thực</a:t>
            </a:r>
            <a:r>
              <a:rPr lang="vi-VN" dirty="0"/>
              <a:t> và đưa ra lời chứng thực của riêng bạn.</a:t>
            </a:r>
          </a:p>
          <a:p>
            <a:pPr>
              <a:buFont typeface="Wingdings" pitchFamily="2" charset="2"/>
              <a:buChar char="Ø"/>
            </a:pPr>
            <a:r>
              <a:rPr lang="vi-VN" dirty="0"/>
              <a:t>Tất nhiên, hãy tạo điều kiện dễ dàng cho quản trị viên web bằng cách bao gồm tất cả thông tin họ cần, chẳng hạn như ảnh, tên của bạn, chức danh công việc, lời chứng thực và liên kết trở lại trang web của bạn.</a:t>
            </a:r>
          </a:p>
          <a:p>
            <a:pPr>
              <a:buFont typeface="Wingdings" pitchFamily="2" charset="2"/>
              <a:buChar char="Ø"/>
            </a:pPr>
            <a:r>
              <a:rPr lang="en-US" dirty="0" err="1"/>
              <a:t>Một</a:t>
            </a:r>
            <a:r>
              <a:rPr lang="en-US" dirty="0"/>
              <a:t> </a:t>
            </a:r>
            <a:r>
              <a:rPr lang="en-US" dirty="0" err="1"/>
              <a:t>số</a:t>
            </a:r>
            <a:r>
              <a:rPr lang="en-US" dirty="0"/>
              <a:t> </a:t>
            </a:r>
            <a:r>
              <a:rPr lang="en-US" dirty="0" err="1"/>
              <a:t>truy</a:t>
            </a:r>
            <a:r>
              <a:rPr lang="en-US" dirty="0"/>
              <a:t> </a:t>
            </a:r>
            <a:r>
              <a:rPr lang="en-US" dirty="0" err="1"/>
              <a:t>vấn</a:t>
            </a:r>
            <a:r>
              <a:rPr lang="en-US" dirty="0"/>
              <a:t> </a:t>
            </a:r>
            <a:r>
              <a:rPr lang="en-US" dirty="0" err="1"/>
              <a:t>tìm</a:t>
            </a:r>
            <a:r>
              <a:rPr lang="en-US" dirty="0"/>
              <a:t> </a:t>
            </a:r>
            <a:r>
              <a:rPr lang="en-US" dirty="0" err="1"/>
              <a:t>kiếm</a:t>
            </a:r>
            <a:r>
              <a:rPr lang="en-US" dirty="0"/>
              <a:t> </a:t>
            </a:r>
            <a:r>
              <a:rPr lang="en-US" dirty="0" err="1"/>
              <a:t>của</a:t>
            </a:r>
            <a:r>
              <a:rPr lang="en-US" dirty="0"/>
              <a:t> Google:</a:t>
            </a:r>
          </a:p>
          <a:p>
            <a:pPr lvl="1">
              <a:buFont typeface="Arial" panose="020B0604020202020204" pitchFamily="34" charset="0"/>
              <a:buChar char="•"/>
            </a:pPr>
            <a:r>
              <a:rPr lang="en-US" dirty="0"/>
              <a:t>"</a:t>
            </a:r>
            <a:r>
              <a:rPr lang="en-US" dirty="0" err="1"/>
              <a:t>từ</a:t>
            </a:r>
            <a:r>
              <a:rPr lang="en-US" dirty="0"/>
              <a:t> </a:t>
            </a:r>
            <a:r>
              <a:rPr lang="en-US" dirty="0" err="1"/>
              <a:t>khóa</a:t>
            </a:r>
            <a:r>
              <a:rPr lang="en-US" dirty="0"/>
              <a:t>" </a:t>
            </a:r>
            <a:r>
              <a:rPr lang="en-US" dirty="0" err="1"/>
              <a:t>lời</a:t>
            </a:r>
            <a:r>
              <a:rPr lang="en-US" dirty="0"/>
              <a:t> </a:t>
            </a:r>
            <a:r>
              <a:rPr lang="en-US" dirty="0" err="1"/>
              <a:t>chứng</a:t>
            </a:r>
            <a:r>
              <a:rPr lang="en-US" dirty="0"/>
              <a:t> </a:t>
            </a:r>
            <a:r>
              <a:rPr lang="en-US" dirty="0" err="1"/>
              <a:t>thực</a:t>
            </a:r>
            <a:r>
              <a:rPr lang="en-US" dirty="0"/>
              <a:t> </a:t>
            </a:r>
          </a:p>
          <a:p>
            <a:pPr lvl="1">
              <a:buFont typeface="Arial" panose="020B0604020202020204" pitchFamily="34" charset="0"/>
              <a:buChar char="•"/>
            </a:pPr>
            <a:r>
              <a:rPr lang="en-US" dirty="0"/>
              <a:t>"</a:t>
            </a:r>
            <a:r>
              <a:rPr lang="en-US" dirty="0" err="1"/>
              <a:t>từ</a:t>
            </a:r>
            <a:r>
              <a:rPr lang="en-US" dirty="0"/>
              <a:t> </a:t>
            </a:r>
            <a:r>
              <a:rPr lang="en-US" dirty="0" err="1"/>
              <a:t>khóa</a:t>
            </a:r>
            <a:r>
              <a:rPr lang="en-US" dirty="0"/>
              <a:t>" </a:t>
            </a:r>
            <a:r>
              <a:rPr lang="en-US" dirty="0" err="1"/>
              <a:t>đề</a:t>
            </a:r>
            <a:r>
              <a:rPr lang="en-US" dirty="0"/>
              <a:t> </a:t>
            </a:r>
            <a:r>
              <a:rPr lang="en-US" dirty="0" err="1"/>
              <a:t>xuất</a:t>
            </a:r>
            <a:endParaRPr lang="en-US" dirty="0"/>
          </a:p>
          <a:p>
            <a:pPr lvl="1">
              <a:buFont typeface="Arial" panose="020B0604020202020204" pitchFamily="34" charset="0"/>
              <a:buChar char="•"/>
            </a:pPr>
            <a:r>
              <a:rPr lang="en-US" dirty="0"/>
              <a:t>"</a:t>
            </a:r>
            <a:r>
              <a:rPr lang="en-US" dirty="0" err="1"/>
              <a:t>từ</a:t>
            </a:r>
            <a:r>
              <a:rPr lang="en-US" dirty="0"/>
              <a:t> </a:t>
            </a:r>
            <a:r>
              <a:rPr lang="en-US" dirty="0" err="1"/>
              <a:t>khóa</a:t>
            </a:r>
            <a:r>
              <a:rPr lang="en-US" dirty="0"/>
              <a:t>" "</a:t>
            </a:r>
            <a:r>
              <a:rPr lang="en-US" dirty="0" err="1"/>
              <a:t>lời</a:t>
            </a:r>
            <a:r>
              <a:rPr lang="en-US" dirty="0"/>
              <a:t> </a:t>
            </a:r>
            <a:r>
              <a:rPr lang="en-US" dirty="0" err="1"/>
              <a:t>chứng</a:t>
            </a:r>
            <a:r>
              <a:rPr lang="en-US" dirty="0"/>
              <a:t> </a:t>
            </a:r>
            <a:r>
              <a:rPr lang="en-US" dirty="0" err="1"/>
              <a:t>thực</a:t>
            </a:r>
            <a:r>
              <a:rPr lang="en-US" dirty="0"/>
              <a:t> </a:t>
            </a:r>
            <a:r>
              <a:rPr lang="en-US" dirty="0" err="1"/>
              <a:t>của</a:t>
            </a:r>
            <a:r>
              <a:rPr lang="en-US" dirty="0"/>
              <a:t> </a:t>
            </a:r>
            <a:r>
              <a:rPr lang="en-US" dirty="0" err="1"/>
              <a:t>khách</a:t>
            </a:r>
            <a:r>
              <a:rPr lang="en-US" dirty="0"/>
              <a:t> </a:t>
            </a:r>
            <a:r>
              <a:rPr lang="en-US" dirty="0" err="1"/>
              <a:t>hàng</a:t>
            </a:r>
            <a:r>
              <a:rPr lang="en-US" dirty="0"/>
              <a:t>"</a:t>
            </a:r>
          </a:p>
          <a:p>
            <a:pPr lvl="1">
              <a:buFont typeface="Arial" panose="020B0604020202020204" pitchFamily="34" charset="0"/>
              <a:buChar char="•"/>
            </a:pPr>
            <a:r>
              <a:rPr lang="en-US" dirty="0"/>
              <a:t>"</a:t>
            </a:r>
            <a:r>
              <a:rPr lang="en-US" dirty="0" err="1"/>
              <a:t>từ</a:t>
            </a:r>
            <a:r>
              <a:rPr lang="en-US" dirty="0"/>
              <a:t> </a:t>
            </a:r>
            <a:r>
              <a:rPr lang="en-US" dirty="0" err="1"/>
              <a:t>khóa</a:t>
            </a:r>
            <a:r>
              <a:rPr lang="en-US" dirty="0"/>
              <a:t>" "</a:t>
            </a:r>
            <a:r>
              <a:rPr lang="en-US" dirty="0" err="1"/>
              <a:t>khách</a:t>
            </a:r>
            <a:r>
              <a:rPr lang="en-US" dirty="0"/>
              <a:t> </a:t>
            </a:r>
            <a:r>
              <a:rPr lang="en-US" dirty="0" err="1"/>
              <a:t>hàng</a:t>
            </a:r>
            <a:r>
              <a:rPr lang="en-US" dirty="0"/>
              <a:t> </a:t>
            </a:r>
            <a:r>
              <a:rPr lang="en-US" dirty="0" err="1"/>
              <a:t>nói</a:t>
            </a:r>
            <a:r>
              <a:rPr lang="en-US" dirty="0"/>
              <a:t> </a:t>
            </a:r>
            <a:r>
              <a:rPr lang="en-US" dirty="0" err="1"/>
              <a:t>gì</a:t>
            </a:r>
            <a:r>
              <a:rPr lang="en-US" dirty="0"/>
              <a:t>"</a:t>
            </a:r>
          </a:p>
          <a:p>
            <a:pPr lvl="1">
              <a:buFont typeface="Wingdings" pitchFamily="2" charset="2"/>
              <a:buChar char="Ø"/>
            </a:pPr>
            <a:endParaRPr lang="en-US" dirty="0"/>
          </a:p>
          <a:p>
            <a:pPr lvl="1">
              <a:buFont typeface="Wingdings" pitchFamily="2" charset="2"/>
              <a:buChar char="Ø"/>
            </a:pPr>
            <a:endParaRPr lang="en-VN" dirty="0"/>
          </a:p>
        </p:txBody>
      </p:sp>
      <p:sp>
        <p:nvSpPr>
          <p:cNvPr id="4" name="Slide Number Placeholder 3">
            <a:extLst>
              <a:ext uri="{FF2B5EF4-FFF2-40B4-BE49-F238E27FC236}">
                <a16:creationId xmlns:a16="http://schemas.microsoft.com/office/drawing/2014/main" id="{5A52B7EC-98CD-DE46-A1E5-D4D4C7D274A4}"/>
              </a:ext>
            </a:extLst>
          </p:cNvPr>
          <p:cNvSpPr>
            <a:spLocks noGrp="1"/>
          </p:cNvSpPr>
          <p:nvPr>
            <p:ph type="sldNum" sz="quarter" idx="12"/>
          </p:nvPr>
        </p:nvSpPr>
        <p:spPr/>
        <p:txBody>
          <a:bodyPr/>
          <a:lstStyle/>
          <a:p>
            <a:fld id="{5771DB1C-B372-4CFA-B223-ECAC3FCFC319}" type="slidenum">
              <a:rPr lang="en-US" smtClean="0"/>
              <a:t>38</a:t>
            </a:fld>
            <a:endParaRPr lang="en-US"/>
          </a:p>
        </p:txBody>
      </p:sp>
    </p:spTree>
    <p:extLst>
      <p:ext uri="{BB962C8B-B14F-4D97-AF65-F5344CB8AC3E}">
        <p14:creationId xmlns:p14="http://schemas.microsoft.com/office/powerpoint/2010/main" val="3551317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CB6F-93F6-8B41-9B38-1C416CE8C102}"/>
              </a:ext>
            </a:extLst>
          </p:cNvPr>
          <p:cNvSpPr>
            <a:spLocks noGrp="1"/>
          </p:cNvSpPr>
          <p:nvPr>
            <p:ph type="title"/>
          </p:nvPr>
        </p:nvSpPr>
        <p:spPr/>
        <p:txBody>
          <a:bodyPr/>
          <a:lstStyle/>
          <a:p>
            <a:r>
              <a:rPr lang="en-VN" dirty="0"/>
              <a:t>Bài tập</a:t>
            </a:r>
          </a:p>
        </p:txBody>
      </p:sp>
      <p:sp>
        <p:nvSpPr>
          <p:cNvPr id="3" name="Content Placeholder 2">
            <a:extLst>
              <a:ext uri="{FF2B5EF4-FFF2-40B4-BE49-F238E27FC236}">
                <a16:creationId xmlns:a16="http://schemas.microsoft.com/office/drawing/2014/main" id="{F9EE918E-2BA6-8C40-9B47-2718A3172DBC}"/>
              </a:ext>
            </a:extLst>
          </p:cNvPr>
          <p:cNvSpPr>
            <a:spLocks noGrp="1"/>
          </p:cNvSpPr>
          <p:nvPr>
            <p:ph idx="1"/>
          </p:nvPr>
        </p:nvSpPr>
        <p:spPr/>
        <p:txBody>
          <a:bodyPr>
            <a:normAutofit lnSpcReduction="10000"/>
          </a:bodyPr>
          <a:lstStyle/>
          <a:p>
            <a:pPr marL="0" indent="0">
              <a:buNone/>
            </a:pPr>
            <a:r>
              <a:rPr lang="en-VN" dirty="0"/>
              <a:t>1. Tìm kiếm nơi để back-link của đối thủ và lên chiến lược đánh cắp nó (</a:t>
            </a:r>
            <a:r>
              <a:rPr lang="en-VN" i="1" dirty="0"/>
              <a:t>Xem phần 4.2</a:t>
            </a:r>
            <a:r>
              <a:rPr lang="en-VN" dirty="0"/>
              <a:t>).</a:t>
            </a:r>
          </a:p>
          <a:p>
            <a:pPr marL="0" indent="0">
              <a:buNone/>
            </a:pPr>
            <a:r>
              <a:rPr lang="en-VN" dirty="0"/>
              <a:t>2. Xây dựng các liên kết video cho website của mình (</a:t>
            </a:r>
            <a:r>
              <a:rPr lang="en-VN" i="1" dirty="0"/>
              <a:t>Xem phần 4.3</a:t>
            </a:r>
            <a:r>
              <a:rPr lang="en-VN" dirty="0"/>
              <a:t>).</a:t>
            </a:r>
          </a:p>
          <a:p>
            <a:pPr marL="0" indent="0">
              <a:buNone/>
            </a:pPr>
            <a:r>
              <a:rPr lang="en-VN" dirty="0"/>
              <a:t>3. Tìm kiếm các cơ hội ‘</a:t>
            </a:r>
            <a:r>
              <a:rPr lang="en-VN" i="1" dirty="0"/>
              <a:t>đăng bài cho khách</a:t>
            </a:r>
            <a:r>
              <a:rPr lang="en-VN" dirty="0"/>
              <a:t>’.</a:t>
            </a:r>
          </a:p>
          <a:p>
            <a:pPr marL="0" indent="0">
              <a:buNone/>
            </a:pPr>
            <a:r>
              <a:rPr lang="en-VN" dirty="0"/>
              <a:t>4. Tìm kiếm cơ hội thay thế </a:t>
            </a:r>
            <a:r>
              <a:rPr lang="en-VN" i="1" dirty="0"/>
              <a:t>liên kết hỏng </a:t>
            </a:r>
            <a:r>
              <a:rPr lang="en-VN" dirty="0"/>
              <a:t>trên mạng internet.</a:t>
            </a:r>
          </a:p>
          <a:p>
            <a:pPr marL="0" indent="0">
              <a:buNone/>
            </a:pPr>
            <a:r>
              <a:rPr lang="en-VN" dirty="0"/>
              <a:t>5. Nếu thương hiệu của website đã được đề cập trên mạng, hãy tìm cách tối ưu nó nếu như liên kết tới website chưa được nhắc tới (</a:t>
            </a:r>
            <a:r>
              <a:rPr lang="en-VN" i="1" dirty="0"/>
              <a:t>phần 4.7</a:t>
            </a:r>
            <a:r>
              <a:rPr lang="en-VN" dirty="0"/>
              <a:t>).</a:t>
            </a:r>
          </a:p>
          <a:p>
            <a:pPr marL="0" indent="0">
              <a:buNone/>
            </a:pPr>
            <a:r>
              <a:rPr lang="en-VN" dirty="0"/>
              <a:t>6. Xây dựng </a:t>
            </a:r>
            <a:r>
              <a:rPr lang="en-VN" i="1" dirty="0"/>
              <a:t>website vệ tinh </a:t>
            </a:r>
            <a:r>
              <a:rPr lang="en-VN" dirty="0"/>
              <a:t>cho website chính (nếu được).</a:t>
            </a:r>
          </a:p>
          <a:p>
            <a:pPr marL="0" indent="0">
              <a:buNone/>
            </a:pPr>
            <a:r>
              <a:rPr lang="en-VN" dirty="0"/>
              <a:t>7. Tạo </a:t>
            </a:r>
            <a:r>
              <a:rPr lang="en-VN" i="1" dirty="0"/>
              <a:t>hồ sơ twitter </a:t>
            </a:r>
            <a:r>
              <a:rPr lang="en-VN" dirty="0"/>
              <a:t>cho doanh nghiệp (phần 6.1).</a:t>
            </a:r>
          </a:p>
          <a:p>
            <a:pPr marL="0" indent="0">
              <a:buNone/>
            </a:pPr>
            <a:r>
              <a:rPr lang="en-VN" dirty="0"/>
              <a:t>8. </a:t>
            </a:r>
            <a:r>
              <a:rPr lang="en-VN"/>
              <a:t>Thực hiện một số chiến lược bổ sung khác cho việc xây dựng liên kết (phần 6).</a:t>
            </a:r>
            <a:endParaRPr lang="en-VN" dirty="0"/>
          </a:p>
        </p:txBody>
      </p:sp>
      <p:sp>
        <p:nvSpPr>
          <p:cNvPr id="4" name="Slide Number Placeholder 3">
            <a:extLst>
              <a:ext uri="{FF2B5EF4-FFF2-40B4-BE49-F238E27FC236}">
                <a16:creationId xmlns:a16="http://schemas.microsoft.com/office/drawing/2014/main" id="{C276FCC2-3978-6449-9655-464201B2F4C6}"/>
              </a:ext>
            </a:extLst>
          </p:cNvPr>
          <p:cNvSpPr>
            <a:spLocks noGrp="1"/>
          </p:cNvSpPr>
          <p:nvPr>
            <p:ph type="sldNum" sz="quarter" idx="12"/>
          </p:nvPr>
        </p:nvSpPr>
        <p:spPr/>
        <p:txBody>
          <a:bodyPr/>
          <a:lstStyle/>
          <a:p>
            <a:fld id="{5771DB1C-B372-4CFA-B223-ECAC3FCFC319}" type="slidenum">
              <a:rPr lang="en-US" smtClean="0"/>
              <a:t>39</a:t>
            </a:fld>
            <a:endParaRPr lang="en-US"/>
          </a:p>
        </p:txBody>
      </p:sp>
    </p:spTree>
    <p:extLst>
      <p:ext uri="{BB962C8B-B14F-4D97-AF65-F5344CB8AC3E}">
        <p14:creationId xmlns:p14="http://schemas.microsoft.com/office/powerpoint/2010/main" val="58148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B317-2EB7-2744-8722-236B721C1BEA}"/>
              </a:ext>
            </a:extLst>
          </p:cNvPr>
          <p:cNvSpPr>
            <a:spLocks noGrp="1"/>
          </p:cNvSpPr>
          <p:nvPr>
            <p:ph type="title"/>
          </p:nvPr>
        </p:nvSpPr>
        <p:spPr/>
        <p:txBody>
          <a:bodyPr/>
          <a:lstStyle/>
          <a:p>
            <a:r>
              <a:rPr lang="en-VN" dirty="0"/>
              <a:t>1. Xây dựng liên kết</a:t>
            </a:r>
          </a:p>
        </p:txBody>
      </p:sp>
      <p:sp>
        <p:nvSpPr>
          <p:cNvPr id="3" name="Content Placeholder 2">
            <a:extLst>
              <a:ext uri="{FF2B5EF4-FFF2-40B4-BE49-F238E27FC236}">
                <a16:creationId xmlns:a16="http://schemas.microsoft.com/office/drawing/2014/main" id="{56F8F63B-CD5B-1C44-A365-8276EBFD1291}"/>
              </a:ext>
            </a:extLst>
          </p:cNvPr>
          <p:cNvSpPr>
            <a:spLocks noGrp="1"/>
          </p:cNvSpPr>
          <p:nvPr>
            <p:ph idx="1"/>
          </p:nvPr>
        </p:nvSpPr>
        <p:spPr/>
        <p:txBody>
          <a:bodyPr/>
          <a:lstStyle/>
          <a:p>
            <a:r>
              <a:rPr lang="en-VN" dirty="0"/>
              <a:t>1.1 Sự quan trọng</a:t>
            </a:r>
          </a:p>
          <a:p>
            <a:r>
              <a:rPr lang="en-VN" dirty="0"/>
              <a:t>1.2 Liên kết tốt nhất!?</a:t>
            </a:r>
          </a:p>
        </p:txBody>
      </p:sp>
      <p:sp>
        <p:nvSpPr>
          <p:cNvPr id="4" name="Slide Number Placeholder 3">
            <a:extLst>
              <a:ext uri="{FF2B5EF4-FFF2-40B4-BE49-F238E27FC236}">
                <a16:creationId xmlns:a16="http://schemas.microsoft.com/office/drawing/2014/main" id="{B5E0ECE3-325C-CA48-BA2D-6F5FC176EE06}"/>
              </a:ext>
            </a:extLst>
          </p:cNvPr>
          <p:cNvSpPr>
            <a:spLocks noGrp="1"/>
          </p:cNvSpPr>
          <p:nvPr>
            <p:ph type="sldNum" sz="quarter" idx="12"/>
          </p:nvPr>
        </p:nvSpPr>
        <p:spPr/>
        <p:txBody>
          <a:bodyPr/>
          <a:lstStyle/>
          <a:p>
            <a:fld id="{5771DB1C-B372-4CFA-B223-ECAC3FCFC319}" type="slidenum">
              <a:rPr lang="en-US" smtClean="0"/>
              <a:t>4</a:t>
            </a:fld>
            <a:endParaRPr lang="en-US"/>
          </a:p>
        </p:txBody>
      </p:sp>
    </p:spTree>
    <p:extLst>
      <p:ext uri="{BB962C8B-B14F-4D97-AF65-F5344CB8AC3E}">
        <p14:creationId xmlns:p14="http://schemas.microsoft.com/office/powerpoint/2010/main" val="51290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B7DC-3A7E-4DC8-A134-8C5F4C065D78}"/>
              </a:ext>
            </a:extLst>
          </p:cNvPr>
          <p:cNvSpPr>
            <a:spLocks noGrp="1"/>
          </p:cNvSpPr>
          <p:nvPr>
            <p:ph type="title"/>
          </p:nvPr>
        </p:nvSpPr>
        <p:spPr/>
        <p:txBody>
          <a:bodyPr>
            <a:normAutofit/>
          </a:bodyPr>
          <a:lstStyle/>
          <a:p>
            <a:r>
              <a:rPr lang="en-US" dirty="0" err="1"/>
              <a:t>Tổng</a:t>
            </a:r>
            <a:r>
              <a:rPr lang="en-US" dirty="0"/>
              <a:t> </a:t>
            </a:r>
            <a:r>
              <a:rPr lang="en-US" dirty="0" err="1"/>
              <a:t>kết</a:t>
            </a:r>
            <a:endParaRPr lang="en-US" dirty="0"/>
          </a:p>
        </p:txBody>
      </p:sp>
      <p:sp>
        <p:nvSpPr>
          <p:cNvPr id="4" name="Slide Number Placeholder 3">
            <a:extLst>
              <a:ext uri="{FF2B5EF4-FFF2-40B4-BE49-F238E27FC236}">
                <a16:creationId xmlns:a16="http://schemas.microsoft.com/office/drawing/2014/main" id="{76CB3E65-2DA4-4A22-8947-FA00FF857D9B}"/>
              </a:ext>
            </a:extLst>
          </p:cNvPr>
          <p:cNvSpPr>
            <a:spLocks noGrp="1"/>
          </p:cNvSpPr>
          <p:nvPr>
            <p:ph type="sldNum" sz="quarter" idx="12"/>
          </p:nvPr>
        </p:nvSpPr>
        <p:spPr/>
        <p:txBody>
          <a:bodyPr/>
          <a:lstStyle/>
          <a:p>
            <a:fld id="{5771DB1C-B372-4CFA-B223-ECAC3FCFC319}" type="slidenum">
              <a:rPr lang="en-US" smtClean="0"/>
              <a:t>40</a:t>
            </a:fld>
            <a:endParaRPr lang="en-US"/>
          </a:p>
        </p:txBody>
      </p:sp>
      <p:sp>
        <p:nvSpPr>
          <p:cNvPr id="3" name="Content Placeholder 2">
            <a:extLst>
              <a:ext uri="{FF2B5EF4-FFF2-40B4-BE49-F238E27FC236}">
                <a16:creationId xmlns:a16="http://schemas.microsoft.com/office/drawing/2014/main" id="{189CD9DC-1043-3B4D-81AE-0B52E44441D2}"/>
              </a:ext>
            </a:extLst>
          </p:cNvPr>
          <p:cNvSpPr>
            <a:spLocks noGrp="1"/>
          </p:cNvSpPr>
          <p:nvPr>
            <p:ph idx="1"/>
          </p:nvPr>
        </p:nvSpPr>
        <p:spPr/>
        <p:txBody>
          <a:bodyPr/>
          <a:lstStyle/>
          <a:p>
            <a:endParaRPr lang="en-VN"/>
          </a:p>
        </p:txBody>
      </p:sp>
      <p:pic>
        <p:nvPicPr>
          <p:cNvPr id="5" name="Picture 4">
            <a:extLst>
              <a:ext uri="{FF2B5EF4-FFF2-40B4-BE49-F238E27FC236}">
                <a16:creationId xmlns:a16="http://schemas.microsoft.com/office/drawing/2014/main" id="{9FDBD65B-5AF4-8545-8FC2-A4355FBAB7FC}"/>
              </a:ext>
            </a:extLst>
          </p:cNvPr>
          <p:cNvPicPr>
            <a:picLocks noChangeAspect="1"/>
          </p:cNvPicPr>
          <p:nvPr/>
        </p:nvPicPr>
        <p:blipFill>
          <a:blip r:embed="rId2"/>
          <a:stretch>
            <a:fillRect/>
          </a:stretch>
        </p:blipFill>
        <p:spPr>
          <a:xfrm>
            <a:off x="2505202" y="1380131"/>
            <a:ext cx="7168896" cy="4675367"/>
          </a:xfrm>
          <a:prstGeom prst="rect">
            <a:avLst/>
          </a:prstGeom>
        </p:spPr>
      </p:pic>
    </p:spTree>
    <p:extLst>
      <p:ext uri="{BB962C8B-B14F-4D97-AF65-F5344CB8AC3E}">
        <p14:creationId xmlns:p14="http://schemas.microsoft.com/office/powerpoint/2010/main" val="379314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1097280" y="1985962"/>
            <a:ext cx="10058400" cy="2339149"/>
          </a:xfrm>
          <a:prstGeom prst="rect">
            <a:avLst/>
          </a:prstGeom>
        </p:spPr>
        <p:txBody>
          <a:bodyPr anchor="ctr"/>
          <a:lstStyle>
            <a:lvl1pPr algn="just"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8000">
                <a:solidFill>
                  <a:schemeClr val="accent1"/>
                </a:solidFill>
              </a:rPr>
              <a:t>Question &amp; Answer</a:t>
            </a:r>
          </a:p>
        </p:txBody>
      </p:sp>
      <p:cxnSp>
        <p:nvCxnSpPr>
          <p:cNvPr id="10" name="Straight Connector 9"/>
          <p:cNvCxnSpPr/>
          <p:nvPr/>
        </p:nvCxnSpPr>
        <p:spPr>
          <a:xfrm>
            <a:off x="1097280" y="4325111"/>
            <a:ext cx="100584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387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B0B4-D8CD-8C47-BF6C-FE2594098CF2}"/>
              </a:ext>
            </a:extLst>
          </p:cNvPr>
          <p:cNvSpPr>
            <a:spLocks noGrp="1"/>
          </p:cNvSpPr>
          <p:nvPr>
            <p:ph type="title"/>
          </p:nvPr>
        </p:nvSpPr>
        <p:spPr/>
        <p:txBody>
          <a:bodyPr/>
          <a:lstStyle/>
          <a:p>
            <a:r>
              <a:rPr lang="en-VN" dirty="0"/>
              <a:t>1.1 Sự quan trọng</a:t>
            </a:r>
          </a:p>
        </p:txBody>
      </p:sp>
      <p:sp>
        <p:nvSpPr>
          <p:cNvPr id="3" name="Content Placeholder 2">
            <a:extLst>
              <a:ext uri="{FF2B5EF4-FFF2-40B4-BE49-F238E27FC236}">
                <a16:creationId xmlns:a16="http://schemas.microsoft.com/office/drawing/2014/main" id="{BFE3D52B-2160-644E-94F6-78CEBBFD86D2}"/>
              </a:ext>
            </a:extLst>
          </p:cNvPr>
          <p:cNvSpPr>
            <a:spLocks noGrp="1"/>
          </p:cNvSpPr>
          <p:nvPr>
            <p:ph idx="1"/>
          </p:nvPr>
        </p:nvSpPr>
        <p:spPr/>
        <p:txBody>
          <a:bodyPr>
            <a:normAutofit lnSpcReduction="10000"/>
          </a:bodyPr>
          <a:lstStyle/>
          <a:p>
            <a:pPr>
              <a:buFont typeface="Wingdings" pitchFamily="2" charset="2"/>
              <a:buChar char="Ø"/>
            </a:pPr>
            <a:r>
              <a:rPr lang="en-VN" dirty="0"/>
              <a:t>Cải thiện thứ hạng sau khi đã SEO onpage tốt.</a:t>
            </a:r>
          </a:p>
          <a:p>
            <a:pPr>
              <a:buFont typeface="Wingdings" pitchFamily="2" charset="2"/>
              <a:buChar char="Ø"/>
            </a:pPr>
            <a:r>
              <a:rPr lang="en-VN" dirty="0"/>
              <a:t>Liên kết - Link là yếu tố ‘</a:t>
            </a:r>
            <a:r>
              <a:rPr lang="en-VN" i="1" dirty="0"/>
              <a:t>mạnh</a:t>
            </a:r>
            <a:r>
              <a:rPr lang="en-VN" dirty="0"/>
              <a:t>’ để Google hoặc các công cụ tìm kiếm xếp hạng các trang web.</a:t>
            </a:r>
          </a:p>
          <a:p>
            <a:pPr lvl="1">
              <a:buFont typeface="Arial" panose="020B0604020202020204" pitchFamily="34" charset="0"/>
              <a:buChar char="•"/>
            </a:pPr>
            <a:r>
              <a:rPr lang="en-VN" dirty="0"/>
              <a:t>Ví dụ: Website có nhiều backlink từ các trang web chất lượng hơn, sẽ có xếp hạng cao.</a:t>
            </a:r>
          </a:p>
          <a:p>
            <a:pPr>
              <a:buFont typeface="Wingdings" pitchFamily="2" charset="2"/>
              <a:buChar char="Ø"/>
            </a:pPr>
            <a:r>
              <a:rPr lang="en-VN" dirty="0"/>
              <a:t>Liên kết giống như là đơn vị tiền tệ của web.</a:t>
            </a:r>
          </a:p>
          <a:p>
            <a:pPr>
              <a:buFont typeface="Wingdings" pitchFamily="2" charset="2"/>
              <a:buChar char="Ø"/>
            </a:pPr>
            <a:r>
              <a:rPr lang="en-VN" dirty="0"/>
              <a:t>Khi trang có liên kết tới trang khác, nó giống như cuộc bỏ phiếu cho giá trị của trang được liên kết đến.</a:t>
            </a:r>
          </a:p>
          <a:p>
            <a:pPr lvl="1">
              <a:buFont typeface="Arial" panose="020B0604020202020204" pitchFamily="34" charset="0"/>
              <a:buChar char="•"/>
            </a:pPr>
            <a:r>
              <a:rPr lang="en-VN" dirty="0"/>
              <a:t>Ví dụ: nếu một trang cung cấp nội dung, giá trị chất lượng cho người dùng thì đó là lý do chính mà nhiều trang web khác có để liên kết đến nó.</a:t>
            </a:r>
          </a:p>
          <a:p>
            <a:pPr>
              <a:buFont typeface="Wingdings" pitchFamily="2" charset="2"/>
              <a:buChar char="Ø"/>
            </a:pPr>
            <a:r>
              <a:rPr lang="en-VN" i="1" dirty="0"/>
              <a:t>Xây dựng liên kết là </a:t>
            </a:r>
            <a:r>
              <a:rPr lang="en-VN" b="1" i="1" dirty="0"/>
              <a:t>chìa khoá </a:t>
            </a:r>
            <a:r>
              <a:rPr lang="en-VN" i="1" dirty="0"/>
              <a:t>để xếp hạng trang web cao trong kết quả tìm kiếm.</a:t>
            </a:r>
          </a:p>
        </p:txBody>
      </p:sp>
      <p:sp>
        <p:nvSpPr>
          <p:cNvPr id="4" name="Slide Number Placeholder 3">
            <a:extLst>
              <a:ext uri="{FF2B5EF4-FFF2-40B4-BE49-F238E27FC236}">
                <a16:creationId xmlns:a16="http://schemas.microsoft.com/office/drawing/2014/main" id="{AE372EC3-C938-2347-AA7E-044A7E7D2B9D}"/>
              </a:ext>
            </a:extLst>
          </p:cNvPr>
          <p:cNvSpPr>
            <a:spLocks noGrp="1"/>
          </p:cNvSpPr>
          <p:nvPr>
            <p:ph type="sldNum" sz="quarter" idx="12"/>
          </p:nvPr>
        </p:nvSpPr>
        <p:spPr/>
        <p:txBody>
          <a:bodyPr/>
          <a:lstStyle/>
          <a:p>
            <a:fld id="{5771DB1C-B372-4CFA-B223-ECAC3FCFC319}" type="slidenum">
              <a:rPr lang="en-US" smtClean="0"/>
              <a:t>5</a:t>
            </a:fld>
            <a:endParaRPr lang="en-US"/>
          </a:p>
        </p:txBody>
      </p:sp>
    </p:spTree>
    <p:extLst>
      <p:ext uri="{BB962C8B-B14F-4D97-AF65-F5344CB8AC3E}">
        <p14:creationId xmlns:p14="http://schemas.microsoft.com/office/powerpoint/2010/main" val="3599357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573A-D0E6-BC40-9BCD-ED3212997488}"/>
              </a:ext>
            </a:extLst>
          </p:cNvPr>
          <p:cNvSpPr>
            <a:spLocks noGrp="1"/>
          </p:cNvSpPr>
          <p:nvPr>
            <p:ph type="title"/>
          </p:nvPr>
        </p:nvSpPr>
        <p:spPr/>
        <p:txBody>
          <a:bodyPr/>
          <a:lstStyle/>
          <a:p>
            <a:r>
              <a:rPr lang="en-VN" dirty="0"/>
              <a:t>1.2 Liên kết tốt nhất!?</a:t>
            </a:r>
          </a:p>
        </p:txBody>
      </p:sp>
      <p:sp>
        <p:nvSpPr>
          <p:cNvPr id="3" name="Content Placeholder 2">
            <a:extLst>
              <a:ext uri="{FF2B5EF4-FFF2-40B4-BE49-F238E27FC236}">
                <a16:creationId xmlns:a16="http://schemas.microsoft.com/office/drawing/2014/main" id="{96BFC756-4B18-9A47-95F0-0EE1446844D3}"/>
              </a:ext>
            </a:extLst>
          </p:cNvPr>
          <p:cNvSpPr>
            <a:spLocks noGrp="1"/>
          </p:cNvSpPr>
          <p:nvPr>
            <p:ph idx="1"/>
          </p:nvPr>
        </p:nvSpPr>
        <p:spPr/>
        <p:txBody>
          <a:bodyPr/>
          <a:lstStyle/>
          <a:p>
            <a:pPr>
              <a:buFont typeface="Wingdings" pitchFamily="2" charset="2"/>
              <a:buChar char="Ø"/>
            </a:pPr>
            <a:r>
              <a:rPr lang="en-VN" dirty="0"/>
              <a:t>Liên kết tốt nhất là gì?</a:t>
            </a:r>
          </a:p>
          <a:p>
            <a:pPr lvl="1">
              <a:buFont typeface="Arial" panose="020B0604020202020204" pitchFamily="34" charset="0"/>
              <a:buChar char="•"/>
            </a:pPr>
            <a:r>
              <a:rPr lang="en-VN" dirty="0"/>
              <a:t>Liên kết từ chính phủ?</a:t>
            </a:r>
          </a:p>
          <a:p>
            <a:pPr lvl="1">
              <a:buFont typeface="Arial" panose="020B0604020202020204" pitchFamily="34" charset="0"/>
              <a:buChar char="•"/>
            </a:pPr>
            <a:r>
              <a:rPr lang="en-VN" dirty="0"/>
              <a:t>Liên kết từ một blog có lưu lượng truy cập cao?</a:t>
            </a:r>
          </a:p>
          <a:p>
            <a:pPr lvl="1">
              <a:buFont typeface="Arial" panose="020B0604020202020204" pitchFamily="34" charset="0"/>
              <a:buChar char="•"/>
            </a:pPr>
            <a:r>
              <a:rPr lang="en-VN" dirty="0"/>
              <a:t>Liên kết từ một trang có liên quan cao sẽ tốt hơn liên kết từ một trang có nhiều hoạt động trên mạng xã hội hay ngược lại?</a:t>
            </a:r>
          </a:p>
          <a:p>
            <a:pPr>
              <a:buFont typeface="Wingdings" pitchFamily="2" charset="2"/>
              <a:buChar char="Ø"/>
            </a:pPr>
            <a:r>
              <a:rPr lang="en-VN" dirty="0"/>
              <a:t>Không có một loại liên kết nào là tốt nhất.</a:t>
            </a:r>
          </a:p>
          <a:p>
            <a:pPr lvl="1">
              <a:buFont typeface="Arial" panose="020B0604020202020204" pitchFamily="34" charset="0"/>
              <a:buChar char="•"/>
            </a:pPr>
            <a:r>
              <a:rPr lang="en-VN" dirty="0"/>
              <a:t>Vì nếu không đúng vậy thì Google hoặc các công cụ tìm kiếm đã không hoạt động.</a:t>
            </a:r>
          </a:p>
          <a:p>
            <a:pPr lvl="1">
              <a:buFont typeface="Arial" panose="020B0604020202020204" pitchFamily="34" charset="0"/>
              <a:buChar char="•"/>
            </a:pPr>
            <a:r>
              <a:rPr lang="en-VN" dirty="0"/>
              <a:t>Nếu xác định được liên kết tốt nhất -&gt; người người nhà nhà tìm cách spam.</a:t>
            </a:r>
          </a:p>
          <a:p>
            <a:pPr>
              <a:buFont typeface="Wingdings" pitchFamily="2" charset="2"/>
              <a:buChar char="Ø"/>
            </a:pPr>
            <a:r>
              <a:rPr lang="en-VN" dirty="0"/>
              <a:t>Theo luật, chúng ta cố gắng xây dựng liên kết trên các trang web có thẩm quyền, có liên quan và chất lượng cao. </a:t>
            </a:r>
          </a:p>
        </p:txBody>
      </p:sp>
      <p:sp>
        <p:nvSpPr>
          <p:cNvPr id="4" name="Slide Number Placeholder 3">
            <a:extLst>
              <a:ext uri="{FF2B5EF4-FFF2-40B4-BE49-F238E27FC236}">
                <a16:creationId xmlns:a16="http://schemas.microsoft.com/office/drawing/2014/main" id="{89D7F811-21B2-5049-864C-FA898ACDE77F}"/>
              </a:ext>
            </a:extLst>
          </p:cNvPr>
          <p:cNvSpPr>
            <a:spLocks noGrp="1"/>
          </p:cNvSpPr>
          <p:nvPr>
            <p:ph type="sldNum" sz="quarter" idx="12"/>
          </p:nvPr>
        </p:nvSpPr>
        <p:spPr/>
        <p:txBody>
          <a:bodyPr/>
          <a:lstStyle/>
          <a:p>
            <a:fld id="{5771DB1C-B372-4CFA-B223-ECAC3FCFC319}" type="slidenum">
              <a:rPr lang="en-US" smtClean="0"/>
              <a:t>6</a:t>
            </a:fld>
            <a:endParaRPr lang="en-US"/>
          </a:p>
        </p:txBody>
      </p:sp>
    </p:spTree>
    <p:extLst>
      <p:ext uri="{BB962C8B-B14F-4D97-AF65-F5344CB8AC3E}">
        <p14:creationId xmlns:p14="http://schemas.microsoft.com/office/powerpoint/2010/main" val="1537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49090-684D-CC4A-8E2D-B0B2C2466916}"/>
              </a:ext>
            </a:extLst>
          </p:cNvPr>
          <p:cNvSpPr>
            <a:spLocks noGrp="1"/>
          </p:cNvSpPr>
          <p:nvPr>
            <p:ph type="title"/>
          </p:nvPr>
        </p:nvSpPr>
        <p:spPr/>
        <p:txBody>
          <a:bodyPr/>
          <a:lstStyle/>
          <a:p>
            <a:r>
              <a:rPr lang="en-VN" dirty="0"/>
              <a:t>2. Điều cần tránh khi xây dựng link</a:t>
            </a:r>
          </a:p>
        </p:txBody>
      </p:sp>
      <p:sp>
        <p:nvSpPr>
          <p:cNvPr id="3" name="Content Placeholder 2">
            <a:extLst>
              <a:ext uri="{FF2B5EF4-FFF2-40B4-BE49-F238E27FC236}">
                <a16:creationId xmlns:a16="http://schemas.microsoft.com/office/drawing/2014/main" id="{6D8D9257-7F32-5D49-A769-E11B49A998AC}"/>
              </a:ext>
            </a:extLst>
          </p:cNvPr>
          <p:cNvSpPr>
            <a:spLocks noGrp="1"/>
          </p:cNvSpPr>
          <p:nvPr>
            <p:ph idx="1"/>
          </p:nvPr>
        </p:nvSpPr>
        <p:spPr/>
        <p:txBody>
          <a:bodyPr/>
          <a:lstStyle/>
          <a:p>
            <a:r>
              <a:rPr lang="en-VN" dirty="0"/>
              <a:t>2.1 Liên kết tự nhiên và tuần tự</a:t>
            </a:r>
          </a:p>
          <a:p>
            <a:r>
              <a:rPr lang="en-VN" dirty="0"/>
              <a:t>2.2 Không mua liên kết</a:t>
            </a:r>
          </a:p>
          <a:p>
            <a:r>
              <a:rPr lang="en-VN" dirty="0"/>
              <a:t>2.3 Bỏ qua việc hoán đổi liên kết</a:t>
            </a:r>
          </a:p>
          <a:p>
            <a:r>
              <a:rPr lang="en-VN" dirty="0"/>
              <a:t>2.4 Không spam</a:t>
            </a:r>
          </a:p>
        </p:txBody>
      </p:sp>
      <p:sp>
        <p:nvSpPr>
          <p:cNvPr id="4" name="Slide Number Placeholder 3">
            <a:extLst>
              <a:ext uri="{FF2B5EF4-FFF2-40B4-BE49-F238E27FC236}">
                <a16:creationId xmlns:a16="http://schemas.microsoft.com/office/drawing/2014/main" id="{D60A1DFA-A5B7-AA49-A8E2-893648963863}"/>
              </a:ext>
            </a:extLst>
          </p:cNvPr>
          <p:cNvSpPr>
            <a:spLocks noGrp="1"/>
          </p:cNvSpPr>
          <p:nvPr>
            <p:ph type="sldNum" sz="quarter" idx="12"/>
          </p:nvPr>
        </p:nvSpPr>
        <p:spPr/>
        <p:txBody>
          <a:bodyPr/>
          <a:lstStyle/>
          <a:p>
            <a:fld id="{5771DB1C-B372-4CFA-B223-ECAC3FCFC319}" type="slidenum">
              <a:rPr lang="en-US" smtClean="0"/>
              <a:t>7</a:t>
            </a:fld>
            <a:endParaRPr lang="en-US"/>
          </a:p>
        </p:txBody>
      </p:sp>
    </p:spTree>
    <p:extLst>
      <p:ext uri="{BB962C8B-B14F-4D97-AF65-F5344CB8AC3E}">
        <p14:creationId xmlns:p14="http://schemas.microsoft.com/office/powerpoint/2010/main" val="12646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5749-B40F-844C-8505-D511D7AEC489}"/>
              </a:ext>
            </a:extLst>
          </p:cNvPr>
          <p:cNvSpPr>
            <a:spLocks noGrp="1"/>
          </p:cNvSpPr>
          <p:nvPr>
            <p:ph type="title"/>
          </p:nvPr>
        </p:nvSpPr>
        <p:spPr/>
        <p:txBody>
          <a:bodyPr/>
          <a:lstStyle/>
          <a:p>
            <a:r>
              <a:rPr lang="en-VN" dirty="0"/>
              <a:t>2.1 Liên kết tự nhiên và tuần tự</a:t>
            </a:r>
          </a:p>
        </p:txBody>
      </p:sp>
      <p:sp>
        <p:nvSpPr>
          <p:cNvPr id="3" name="Content Placeholder 2">
            <a:extLst>
              <a:ext uri="{FF2B5EF4-FFF2-40B4-BE49-F238E27FC236}">
                <a16:creationId xmlns:a16="http://schemas.microsoft.com/office/drawing/2014/main" id="{6C48959A-A347-304E-84CC-BB285C4C07DC}"/>
              </a:ext>
            </a:extLst>
          </p:cNvPr>
          <p:cNvSpPr>
            <a:spLocks noGrp="1"/>
          </p:cNvSpPr>
          <p:nvPr>
            <p:ph idx="1"/>
          </p:nvPr>
        </p:nvSpPr>
        <p:spPr/>
        <p:txBody>
          <a:bodyPr/>
          <a:lstStyle/>
          <a:p>
            <a:pPr>
              <a:buFont typeface="Wingdings" pitchFamily="2" charset="2"/>
              <a:buChar char="Ø"/>
            </a:pPr>
            <a:r>
              <a:rPr lang="en-VN" dirty="0"/>
              <a:t>Bằng sáng chế </a:t>
            </a:r>
            <a:r>
              <a:rPr lang="en-VN" i="1" dirty="0"/>
              <a:t>US20050071741</a:t>
            </a:r>
            <a:r>
              <a:rPr lang="en-VN" dirty="0"/>
              <a:t> đề cập tới mối liên hệ giữa thời gian liên kết xuất hiện với thời gian mà cộng đồng biết tới nó.</a:t>
            </a:r>
          </a:p>
          <a:p>
            <a:pPr>
              <a:buFont typeface="Wingdings" pitchFamily="2" charset="2"/>
              <a:buChar char="Ø"/>
            </a:pPr>
            <a:r>
              <a:rPr lang="en-VN" dirty="0"/>
              <a:t>Tỉ lệ trên được Google đưa vào trong thuật toán xếp hạng kết quả tìm kiếm của mình.</a:t>
            </a:r>
          </a:p>
          <a:p>
            <a:pPr>
              <a:buFont typeface="Wingdings" pitchFamily="2" charset="2"/>
              <a:buChar char="Ø"/>
            </a:pPr>
            <a:r>
              <a:rPr lang="en-VN" dirty="0"/>
              <a:t>Cần xây dựng các liên kết đến website một cách tự nhiên và theo thời gian.</a:t>
            </a:r>
          </a:p>
          <a:p>
            <a:pPr>
              <a:buFont typeface="Wingdings" pitchFamily="2" charset="2"/>
              <a:buChar char="Ø"/>
            </a:pPr>
            <a:r>
              <a:rPr lang="en-VN" b="1" dirty="0"/>
              <a:t>Không nên </a:t>
            </a:r>
            <a:r>
              <a:rPr lang="en-VN" dirty="0"/>
              <a:t>mua liên kết.</a:t>
            </a:r>
          </a:p>
          <a:p>
            <a:pPr lvl="1">
              <a:buFont typeface="Arial" panose="020B0604020202020204" pitchFamily="34" charset="0"/>
              <a:buChar char="•"/>
            </a:pPr>
            <a:r>
              <a:rPr lang="en-VN" dirty="0"/>
              <a:t>Ví dụ: sau một đêm, website của bạn có hàng nghìn backlink -&gt; có thể website sẽ bị liệt vào danh sách đen của Google.</a:t>
            </a:r>
          </a:p>
        </p:txBody>
      </p:sp>
      <p:sp>
        <p:nvSpPr>
          <p:cNvPr id="4" name="Slide Number Placeholder 3">
            <a:extLst>
              <a:ext uri="{FF2B5EF4-FFF2-40B4-BE49-F238E27FC236}">
                <a16:creationId xmlns:a16="http://schemas.microsoft.com/office/drawing/2014/main" id="{4F85AD28-80AA-3E43-A88F-90F54EC13468}"/>
              </a:ext>
            </a:extLst>
          </p:cNvPr>
          <p:cNvSpPr>
            <a:spLocks noGrp="1"/>
          </p:cNvSpPr>
          <p:nvPr>
            <p:ph type="sldNum" sz="quarter" idx="12"/>
          </p:nvPr>
        </p:nvSpPr>
        <p:spPr/>
        <p:txBody>
          <a:bodyPr/>
          <a:lstStyle/>
          <a:p>
            <a:fld id="{5771DB1C-B372-4CFA-B223-ECAC3FCFC319}" type="slidenum">
              <a:rPr lang="en-US" smtClean="0"/>
              <a:t>8</a:t>
            </a:fld>
            <a:endParaRPr lang="en-US"/>
          </a:p>
        </p:txBody>
      </p:sp>
    </p:spTree>
    <p:extLst>
      <p:ext uri="{BB962C8B-B14F-4D97-AF65-F5344CB8AC3E}">
        <p14:creationId xmlns:p14="http://schemas.microsoft.com/office/powerpoint/2010/main" val="2022678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6C374-DB53-1646-9002-C4009639AD15}"/>
              </a:ext>
            </a:extLst>
          </p:cNvPr>
          <p:cNvSpPr>
            <a:spLocks noGrp="1"/>
          </p:cNvSpPr>
          <p:nvPr>
            <p:ph type="title"/>
          </p:nvPr>
        </p:nvSpPr>
        <p:spPr/>
        <p:txBody>
          <a:bodyPr/>
          <a:lstStyle/>
          <a:p>
            <a:r>
              <a:rPr lang="en-VN" dirty="0"/>
              <a:t>2.2 Không mua liên kết</a:t>
            </a:r>
          </a:p>
        </p:txBody>
      </p:sp>
      <p:sp>
        <p:nvSpPr>
          <p:cNvPr id="3" name="Content Placeholder 2">
            <a:extLst>
              <a:ext uri="{FF2B5EF4-FFF2-40B4-BE49-F238E27FC236}">
                <a16:creationId xmlns:a16="http://schemas.microsoft.com/office/drawing/2014/main" id="{46E54869-7F6F-6D49-ACDA-DF2728B43E22}"/>
              </a:ext>
            </a:extLst>
          </p:cNvPr>
          <p:cNvSpPr>
            <a:spLocks noGrp="1"/>
          </p:cNvSpPr>
          <p:nvPr>
            <p:ph idx="1"/>
          </p:nvPr>
        </p:nvSpPr>
        <p:spPr>
          <a:xfrm>
            <a:off x="228600" y="1276131"/>
            <a:ext cx="4321629" cy="4883369"/>
          </a:xfrm>
        </p:spPr>
        <p:txBody>
          <a:bodyPr>
            <a:normAutofit fontScale="92500" lnSpcReduction="10000"/>
          </a:bodyPr>
          <a:lstStyle/>
          <a:p>
            <a:pPr>
              <a:buFont typeface="Wingdings" pitchFamily="2" charset="2"/>
              <a:buChar char="Ø"/>
            </a:pPr>
            <a:r>
              <a:rPr lang="en-VN" sz="3200" dirty="0"/>
              <a:t>Như đã đề cập, mua liên kết là không đúng luật.</a:t>
            </a:r>
          </a:p>
          <a:p>
            <a:pPr>
              <a:buFont typeface="Wingdings" pitchFamily="2" charset="2"/>
              <a:buChar char="Ø"/>
            </a:pPr>
            <a:r>
              <a:rPr lang="en-VN" sz="3200" dirty="0"/>
              <a:t>Những loại liên kết được mua có thể hoạt động nhưng nhìn chung không có giá trị lắm.</a:t>
            </a:r>
          </a:p>
          <a:p>
            <a:pPr>
              <a:buFont typeface="Wingdings" pitchFamily="2" charset="2"/>
              <a:buChar char="Ø"/>
            </a:pPr>
            <a:r>
              <a:rPr lang="en-VN" sz="3200" dirty="0"/>
              <a:t>Không sử dụng dịch vụ xây dựng liên kết theo thời gian.</a:t>
            </a:r>
          </a:p>
          <a:p>
            <a:pPr>
              <a:buFont typeface="Wingdings" pitchFamily="2" charset="2"/>
              <a:buChar char="Ø"/>
            </a:pPr>
            <a:r>
              <a:rPr lang="en-VN" sz="3200" dirty="0"/>
              <a:t>Trừ khi bạn biết mình đang làm gì 👌</a:t>
            </a:r>
          </a:p>
        </p:txBody>
      </p:sp>
      <p:sp>
        <p:nvSpPr>
          <p:cNvPr id="4" name="Slide Number Placeholder 3">
            <a:extLst>
              <a:ext uri="{FF2B5EF4-FFF2-40B4-BE49-F238E27FC236}">
                <a16:creationId xmlns:a16="http://schemas.microsoft.com/office/drawing/2014/main" id="{EB10B2AC-1ACC-7342-9121-53BFF6745F19}"/>
              </a:ext>
            </a:extLst>
          </p:cNvPr>
          <p:cNvSpPr>
            <a:spLocks noGrp="1"/>
          </p:cNvSpPr>
          <p:nvPr>
            <p:ph type="sldNum" sz="quarter" idx="12"/>
          </p:nvPr>
        </p:nvSpPr>
        <p:spPr/>
        <p:txBody>
          <a:bodyPr/>
          <a:lstStyle/>
          <a:p>
            <a:fld id="{5771DB1C-B372-4CFA-B223-ECAC3FCFC319}" type="slidenum">
              <a:rPr lang="en-US" smtClean="0"/>
              <a:t>9</a:t>
            </a:fld>
            <a:endParaRPr lang="en-US"/>
          </a:p>
        </p:txBody>
      </p:sp>
      <p:pic>
        <p:nvPicPr>
          <p:cNvPr id="1026" name="Picture 2" descr="Buying Backlinks for SEO: Yes, This is Still a Thing">
            <a:extLst>
              <a:ext uri="{FF2B5EF4-FFF2-40B4-BE49-F238E27FC236}">
                <a16:creationId xmlns:a16="http://schemas.microsoft.com/office/drawing/2014/main" id="{18DDFB95-FDA9-0549-A4A0-5F4A87E08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1755" y="1971577"/>
            <a:ext cx="6635701" cy="349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68300"/>
      </p:ext>
    </p:extLst>
  </p:cSld>
  <p:clrMapOvr>
    <a:masterClrMapping/>
  </p:clrMapOvr>
</p:sld>
</file>

<file path=ppt/theme/theme1.xml><?xml version="1.0" encoding="utf-8"?>
<a:theme xmlns:a="http://schemas.openxmlformats.org/drawingml/2006/main" name="Retrospec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9940</TotalTime>
  <Words>4143</Words>
  <Application>Microsoft Macintosh PowerPoint</Application>
  <PresentationFormat>Widescreen</PresentationFormat>
  <Paragraphs>369</Paragraphs>
  <Slides>41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Times New Roman</vt:lpstr>
      <vt:lpstr>Wingdings</vt:lpstr>
      <vt:lpstr>Retrospect</vt:lpstr>
      <vt:lpstr>TỐI ƯU HOÁ CÔNG CỤ TÌM KIẾM</vt:lpstr>
      <vt:lpstr>CHƯƠNG 4:  XÂY DỰNG LIÊN KẾT</vt:lpstr>
      <vt:lpstr>Nội dung</vt:lpstr>
      <vt:lpstr>1. Xây dựng liên kết</vt:lpstr>
      <vt:lpstr>1.1 Sự quan trọng</vt:lpstr>
      <vt:lpstr>1.2 Liên kết tốt nhất!?</vt:lpstr>
      <vt:lpstr>2. Điều cần tránh khi xây dựng link</vt:lpstr>
      <vt:lpstr>2.1 Liên kết tự nhiên và tuần tự</vt:lpstr>
      <vt:lpstr>2.2 Không mua liên kết</vt:lpstr>
      <vt:lpstr>2.3 Bỏ qua việc hoán đổi liên kết</vt:lpstr>
      <vt:lpstr>2.4 Không spam</vt:lpstr>
      <vt:lpstr>3. Văn bản neo</vt:lpstr>
      <vt:lpstr>3. Văn bản neo</vt:lpstr>
      <vt:lpstr>3. Văn bản neo</vt:lpstr>
      <vt:lpstr>4. Chiến lược xây dựng liên kết</vt:lpstr>
      <vt:lpstr>4.1 Danh bạ web</vt:lpstr>
      <vt:lpstr>4.1 Danh bạ web</vt:lpstr>
      <vt:lpstr>4.2 Đánh cắp liên kết từ đối thủ</vt:lpstr>
      <vt:lpstr>4.3 Xây dựng liên kết video</vt:lpstr>
      <vt:lpstr>4.3 Xây dựng liên kết video</vt:lpstr>
      <vt:lpstr>4.4 Link bait</vt:lpstr>
      <vt:lpstr>4.4 Link bait</vt:lpstr>
      <vt:lpstr>4.4 Link bait</vt:lpstr>
      <vt:lpstr>4.4 Link bait</vt:lpstr>
      <vt:lpstr>4.5 Tìm kiếm cơ hội đăng bài của khách</vt:lpstr>
      <vt:lpstr>4.6 Xây dựng liên kết bị ‘hỏng’</vt:lpstr>
      <vt:lpstr>4.6 Xây dựng liên kết bị ‘hỏng’</vt:lpstr>
      <vt:lpstr>4.7 Đề cập thương hiệu bị ‘hỏng’</vt:lpstr>
      <vt:lpstr>4.8 Liên kết trả phí</vt:lpstr>
      <vt:lpstr>5. Tiếp cận liên kết</vt:lpstr>
      <vt:lpstr>5.1 Những điều cần tránh</vt:lpstr>
      <vt:lpstr>5.2 Các bước thực hiện chiến dịch tiếp cận liên kết</vt:lpstr>
      <vt:lpstr>6. Chiến lược bổ sung</vt:lpstr>
      <vt:lpstr>6.1 Tạo hồ sơ Twitter</vt:lpstr>
      <vt:lpstr>6.2 Xây dựng liên kết pingback và trackback</vt:lpstr>
      <vt:lpstr>6.3 Tạo các liên kết có thẩm quyền riêng</vt:lpstr>
      <vt:lpstr>6.4 Xây dựng mối quan hệ liên kết</vt:lpstr>
      <vt:lpstr>6.5 Xây dựng liên kết chứng thực</vt:lpstr>
      <vt:lpstr>Bài tập</vt:lpstr>
      <vt:lpstr>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 Thu Nguyen Thi</dc:creator>
  <cp:lastModifiedBy>Vo Tan Khoa</cp:lastModifiedBy>
  <cp:revision>298</cp:revision>
  <dcterms:created xsi:type="dcterms:W3CDTF">2015-11-12T01:57:32Z</dcterms:created>
  <dcterms:modified xsi:type="dcterms:W3CDTF">2023-03-20T08:48:33Z</dcterms:modified>
</cp:coreProperties>
</file>