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1"/>
  </p:notesMasterIdLst>
  <p:sldIdLst>
    <p:sldId id="256" r:id="rId2"/>
    <p:sldId id="269" r:id="rId3"/>
    <p:sldId id="257"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272" r:id="rId18"/>
    <p:sldId id="310"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202"/>
    <p:restoredTop sz="91742" autoAdjust="0"/>
  </p:normalViewPr>
  <p:slideViewPr>
    <p:cSldViewPr snapToGrid="0">
      <p:cViewPr varScale="1">
        <p:scale>
          <a:sx n="105" d="100"/>
          <a:sy n="105" d="100"/>
        </p:scale>
        <p:origin x="2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B211AB-B43C-487B-A31D-AC44D6E56073}" type="datetimeFigureOut">
              <a:rPr lang="en-US" smtClean="0"/>
              <a:t>4/2/22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CE69B5-6E69-430B-B8CC-9B58C411B310}" type="slidenum">
              <a:rPr lang="en-US" smtClean="0"/>
              <a:t>‹#›</a:t>
            </a:fld>
            <a:endParaRPr lang="en-US"/>
          </a:p>
        </p:txBody>
      </p:sp>
    </p:spTree>
    <p:extLst>
      <p:ext uri="{BB962C8B-B14F-4D97-AF65-F5344CB8AC3E}">
        <p14:creationId xmlns:p14="http://schemas.microsoft.com/office/powerpoint/2010/main" val="580805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CE69B5-6E69-430B-B8CC-9B58C411B310}" type="slidenum">
              <a:rPr lang="en-US" smtClean="0"/>
              <a:t>1</a:t>
            </a:fld>
            <a:endParaRPr lang="en-US"/>
          </a:p>
        </p:txBody>
      </p:sp>
    </p:spTree>
    <p:extLst>
      <p:ext uri="{BB962C8B-B14F-4D97-AF65-F5344CB8AC3E}">
        <p14:creationId xmlns:p14="http://schemas.microsoft.com/office/powerpoint/2010/main" val="672574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CE69B5-6E69-430B-B8CC-9B58C411B310}" type="slidenum">
              <a:rPr lang="en-US" smtClean="0"/>
              <a:t>2</a:t>
            </a:fld>
            <a:endParaRPr lang="en-US"/>
          </a:p>
        </p:txBody>
      </p:sp>
    </p:spTree>
    <p:extLst>
      <p:ext uri="{BB962C8B-B14F-4D97-AF65-F5344CB8AC3E}">
        <p14:creationId xmlns:p14="http://schemas.microsoft.com/office/powerpoint/2010/main" val="1178440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4BCE69B5-6E69-430B-B8CC-9B58C411B310}" type="slidenum">
              <a:rPr lang="en-US" smtClean="0"/>
              <a:t>3</a:t>
            </a:fld>
            <a:endParaRPr lang="en-US"/>
          </a:p>
        </p:txBody>
      </p:sp>
    </p:spTree>
    <p:extLst>
      <p:ext uri="{BB962C8B-B14F-4D97-AF65-F5344CB8AC3E}">
        <p14:creationId xmlns:p14="http://schemas.microsoft.com/office/powerpoint/2010/main" val="42834935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1270001"/>
            <a:ext cx="10058400" cy="3055112"/>
          </a:xfrm>
        </p:spPr>
        <p:txBody>
          <a:bodyPr anchor="ctr">
            <a:normAutofit/>
          </a:bodyPr>
          <a:lstStyle>
            <a:lvl1pPr algn="ctr">
              <a:lnSpc>
                <a:spcPct val="85000"/>
              </a:lnSpc>
              <a:defRPr sz="68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chor="b">
            <a:normAutofit/>
          </a:bodyPr>
          <a:lstStyle>
            <a:lvl1pPr marL="0" indent="0" algn="ctr">
              <a:buNone/>
              <a:defRPr sz="2500" cap="all" spc="200" baseline="0">
                <a:solidFill>
                  <a:schemeClr val="tx2"/>
                </a:solidFill>
                <a:latin typeface="Times New Roman" panose="02020603050405020304" pitchFamily="18" charset="0"/>
                <a:cs typeface="Times New Roman" panose="02020603050405020304" pitchFamily="18"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b="1"/>
            </a:lvl1pPr>
          </a:lstStyle>
          <a:p>
            <a:fld id="{FC8029FF-4828-424F-A1D8-6A0EA71459F2}" type="datetime1">
              <a:rPr lang="en-US" smtClean="0"/>
              <a:t>4/2/22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b="1"/>
            </a:lvl1pPr>
          </a:lstStyle>
          <a:p>
            <a:fld id="{5771DB1C-B372-4CFA-B223-ECAC3FCFC319}"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2" descr="C:\Users\Administrator\Desktop\thesis-slide\uit-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98980" y="-63500"/>
            <a:ext cx="1333500" cy="133350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userDrawn="1"/>
        </p:nvCxnSpPr>
        <p:spPr>
          <a:xfrm>
            <a:off x="1142732" y="12171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3419070" y="237065"/>
            <a:ext cx="7315200" cy="769441"/>
          </a:xfrm>
          <a:prstGeom prst="rect">
            <a:avLst/>
          </a:prstGeom>
          <a:noFill/>
        </p:spPr>
        <p:txBody>
          <a:bodyPr wrap="square" rtlCol="0">
            <a:spAutoFit/>
          </a:bodyPr>
          <a:lstStyle/>
          <a:p>
            <a:r>
              <a:rPr lang="en-US" sz="2200" b="1">
                <a:solidFill>
                  <a:schemeClr val="accent1">
                    <a:lumMod val="75000"/>
                  </a:schemeClr>
                </a:solidFill>
                <a:latin typeface="Times New Roman" panose="02020603050405020304" pitchFamily="18" charset="0"/>
                <a:cs typeface="Times New Roman" panose="02020603050405020304" pitchFamily="18" charset="0"/>
              </a:rPr>
              <a:t>ĐẠI HỌC QUỐC GIA THÀNH</a:t>
            </a:r>
            <a:r>
              <a:rPr lang="en-US" sz="2200" b="1" baseline="0">
                <a:solidFill>
                  <a:schemeClr val="accent1">
                    <a:lumMod val="75000"/>
                  </a:schemeClr>
                </a:solidFill>
                <a:latin typeface="Times New Roman" panose="02020603050405020304" pitchFamily="18" charset="0"/>
                <a:cs typeface="Times New Roman" panose="02020603050405020304" pitchFamily="18" charset="0"/>
              </a:rPr>
              <a:t> PHỐ</a:t>
            </a:r>
            <a:r>
              <a:rPr lang="en-US" sz="2200" b="1">
                <a:solidFill>
                  <a:schemeClr val="accent1">
                    <a:lumMod val="75000"/>
                  </a:schemeClr>
                </a:solidFill>
                <a:latin typeface="Times New Roman" panose="02020603050405020304" pitchFamily="18" charset="0"/>
                <a:cs typeface="Times New Roman" panose="02020603050405020304" pitchFamily="18" charset="0"/>
              </a:rPr>
              <a:t> HỒ CHÍ MINH</a:t>
            </a:r>
          </a:p>
          <a:p>
            <a:r>
              <a:rPr lang="en-US" sz="2200" b="1">
                <a:solidFill>
                  <a:schemeClr val="accent1">
                    <a:lumMod val="75000"/>
                  </a:schemeClr>
                </a:solidFill>
                <a:latin typeface="Times New Roman" panose="02020603050405020304" pitchFamily="18" charset="0"/>
                <a:cs typeface="Times New Roman" panose="02020603050405020304" pitchFamily="18" charset="0"/>
              </a:rPr>
              <a:t>TRƯỜNG ĐẠI HỌC CÔNG NGHỆ THÔNG TIN</a:t>
            </a:r>
          </a:p>
        </p:txBody>
      </p:sp>
    </p:spTree>
    <p:extLst>
      <p:ext uri="{BB962C8B-B14F-4D97-AF65-F5344CB8AC3E}">
        <p14:creationId xmlns:p14="http://schemas.microsoft.com/office/powerpoint/2010/main" val="1912654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0139B5-ADDA-426C-A5C8-406AE3527C49}" type="datetime1">
              <a:rPr lang="en-US" smtClean="0"/>
              <a:t>4/2/22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3044630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28D3AF-DC0A-48C2-8206-DF5164A0E099}" type="datetime1">
              <a:rPr lang="en-US" smtClean="0"/>
              <a:t>4/2/22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3745033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D9554C-B155-4E9B-82FD-C0DDBB233D3A}" type="datetime1">
              <a:rPr lang="en-US" smtClean="0"/>
              <a:t>4/2/22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3592693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1097280" y="758953"/>
            <a:ext cx="10058400" cy="1255378"/>
          </a:xfrm>
        </p:spPr>
        <p:txBody>
          <a:bodyPr anchor="b" anchorCtr="0">
            <a:noAutofit/>
          </a:bodyPr>
          <a:lstStyle>
            <a:lvl1pPr>
              <a:lnSpc>
                <a:spcPct val="85000"/>
              </a:lnSpc>
              <a:defRPr sz="7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1097280" y="2166726"/>
            <a:ext cx="10058400" cy="3429402"/>
          </a:xfrm>
        </p:spPr>
        <p:txBody>
          <a:bodyPr lIns="91440" rIns="91440" anchor="t" anchorCtr="0">
            <a:normAutofit/>
          </a:bodyPr>
          <a:lstStyle>
            <a:lvl1pPr marL="0" indent="0">
              <a:buNone/>
              <a:defRPr sz="6800" cap="none" spc="200" baseline="0">
                <a:solidFill>
                  <a:schemeClr val="tx2"/>
                </a:solidFill>
                <a:latin typeface="Times New Roman" panose="02020603050405020304" pitchFamily="18" charset="0"/>
                <a:cs typeface="Times New Roman" panose="020206030504050203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091AA5-75A4-4CA7-B9C8-242B2899409D}" type="datetime1">
              <a:rPr lang="en-US" smtClean="0"/>
              <a:t>4/2/22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1DB1C-B372-4CFA-B223-ECAC3FCFC319}" type="slidenum">
              <a:rPr lang="en-US" smtClean="0"/>
              <a:t>‹#›</a:t>
            </a:fld>
            <a:endParaRPr lang="en-US"/>
          </a:p>
        </p:txBody>
      </p:sp>
      <p:cxnSp>
        <p:nvCxnSpPr>
          <p:cNvPr id="9" name="Straight Connector 8"/>
          <p:cNvCxnSpPr/>
          <p:nvPr/>
        </p:nvCxnSpPr>
        <p:spPr>
          <a:xfrm>
            <a:off x="1207658" y="2090528"/>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80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4"/>
            <a:ext cx="10058400" cy="96844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346199"/>
            <a:ext cx="4937760" cy="45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346200"/>
            <a:ext cx="4937760" cy="45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9978BA-96F8-4EA2-8266-86BB2F3B27FE}" type="datetime1">
              <a:rPr lang="en-US" smtClean="0"/>
              <a:t>4/2/22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2178257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D6CF77-178E-4DC2-BF37-45D9C41F0C9F}" type="datetime1">
              <a:rPr lang="en-US" smtClean="0"/>
              <a:t>4/2/22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3826086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CA687A-E5A4-48EF-A7CC-CAABC50235F3}" type="datetime1">
              <a:rPr lang="en-US" smtClean="0"/>
              <a:t>4/2/22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1540959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014B191-B7DF-4AB4-A16C-8B0EB2515670}" type="datetime1">
              <a:rPr lang="en-US" smtClean="0"/>
              <a:t>4/2/22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3330419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E4B6070-3D3B-4F6C-8CEC-4C9E28F3DB80}" type="datetime1">
              <a:rPr lang="en-US" smtClean="0"/>
              <a:t>4/2/22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771DB1C-B372-4CFA-B223-ECAC3FCFC319}" type="slidenum">
              <a:rPr lang="en-US" smtClean="0"/>
              <a:t>‹#›</a:t>
            </a:fld>
            <a:endParaRPr lang="en-US"/>
          </a:p>
        </p:txBody>
      </p:sp>
    </p:spTree>
    <p:extLst>
      <p:ext uri="{BB962C8B-B14F-4D97-AF65-F5344CB8AC3E}">
        <p14:creationId xmlns:p14="http://schemas.microsoft.com/office/powerpoint/2010/main" val="1655397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914F1F-33F3-4C24-BC7A-D0662AB03A48}" type="datetime1">
              <a:rPr lang="en-US" smtClean="0"/>
              <a:t>4/2/22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1866565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82254" y="286603"/>
            <a:ext cx="10768445" cy="88179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28600" y="1276131"/>
            <a:ext cx="11722100" cy="4883369"/>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1800" b="1">
                <a:solidFill>
                  <a:srgbClr val="FFFFFF"/>
                </a:solidFill>
                <a:latin typeface="Times New Roman" panose="02020603050405020304" pitchFamily="18" charset="0"/>
                <a:cs typeface="Times New Roman" panose="02020603050405020304" pitchFamily="18" charset="0"/>
              </a:defRPr>
            </a:lvl1pPr>
          </a:lstStyle>
          <a:p>
            <a:fld id="{0A59F165-FA03-4802-ABF8-40A8C898DBBC}" type="datetime1">
              <a:rPr lang="en-US" smtClean="0"/>
              <a:pPr/>
              <a:t>4/2/22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800" b="1">
                <a:solidFill>
                  <a:srgbClr val="FFFFFF"/>
                </a:solidFill>
                <a:latin typeface="Times New Roman" panose="02020603050405020304" pitchFamily="18" charset="0"/>
                <a:cs typeface="Times New Roman" panose="02020603050405020304" pitchFamily="18" charset="0"/>
              </a:defRPr>
            </a:lvl1pPr>
          </a:lstStyle>
          <a:p>
            <a:fld id="{5771DB1C-B372-4CFA-B223-ECAC3FCFC319}" type="slidenum">
              <a:rPr lang="en-US" smtClean="0"/>
              <a:pPr/>
              <a:t>‹#›</a:t>
            </a:fld>
            <a:endParaRPr lang="en-US"/>
          </a:p>
        </p:txBody>
      </p:sp>
      <p:cxnSp>
        <p:nvCxnSpPr>
          <p:cNvPr id="10" name="Straight Connector 9"/>
          <p:cNvCxnSpPr/>
          <p:nvPr/>
        </p:nvCxnSpPr>
        <p:spPr>
          <a:xfrm>
            <a:off x="228600" y="1217145"/>
            <a:ext cx="117221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2" descr="C:\Users\Administrator\Desktop\thesis-slide\uit-logo.png">
            <a:extLst>
              <a:ext uri="{FF2B5EF4-FFF2-40B4-BE49-F238E27FC236}">
                <a16:creationId xmlns:a16="http://schemas.microsoft.com/office/drawing/2014/main" id="{431D5121-9F02-4F10-B39E-0BA49CB06030}"/>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28600" y="213071"/>
            <a:ext cx="898909" cy="898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4660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55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p:titleStyle>
    <p:bodyStyle>
      <a:lvl1pPr marL="91440" indent="-91440" algn="just"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384048" indent="-182880" algn="just" defTabSz="914400" rtl="0" eaLnBrk="1" latinLnBrk="0" hangingPunct="1">
        <a:lnSpc>
          <a:spcPct val="90000"/>
        </a:lnSpc>
        <a:spcBef>
          <a:spcPts val="200"/>
        </a:spcBef>
        <a:spcAft>
          <a:spcPts val="400"/>
        </a:spcAft>
        <a:buClr>
          <a:schemeClr val="accent1"/>
        </a:buClr>
        <a:buFont typeface="Calibri" pitchFamily="34" charset="0"/>
        <a:buChar char="◦"/>
        <a:defRPr sz="25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566928" indent="-182880" algn="just" defTabSz="914400" rtl="0" eaLnBrk="1" latinLnBrk="0" hangingPunct="1">
        <a:lnSpc>
          <a:spcPct val="90000"/>
        </a:lnSpc>
        <a:spcBef>
          <a:spcPts val="200"/>
        </a:spcBef>
        <a:spcAft>
          <a:spcPts val="400"/>
        </a:spcAft>
        <a:buClr>
          <a:schemeClr val="accent1"/>
        </a:buClr>
        <a:buFont typeface="Calibri" pitchFamily="34" charset="0"/>
        <a:buChar char="◦"/>
        <a:defRPr sz="25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749808" indent="-182880" algn="just" defTabSz="914400" rtl="0" eaLnBrk="1" latinLnBrk="0" hangingPunct="1">
        <a:lnSpc>
          <a:spcPct val="90000"/>
        </a:lnSpc>
        <a:spcBef>
          <a:spcPts val="200"/>
        </a:spcBef>
        <a:spcAft>
          <a:spcPts val="400"/>
        </a:spcAft>
        <a:buClr>
          <a:schemeClr val="accent1"/>
        </a:buClr>
        <a:buFont typeface="Calibri" pitchFamily="34" charset="0"/>
        <a:buChar char="◦"/>
        <a:defRPr sz="25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932688" indent="-182880" algn="just" defTabSz="914400" rtl="0" eaLnBrk="1" latinLnBrk="0" hangingPunct="1">
        <a:lnSpc>
          <a:spcPct val="90000"/>
        </a:lnSpc>
        <a:spcBef>
          <a:spcPts val="200"/>
        </a:spcBef>
        <a:spcAft>
          <a:spcPts val="400"/>
        </a:spcAft>
        <a:buClr>
          <a:schemeClr val="accent1"/>
        </a:buClr>
        <a:buFont typeface="Calibri" pitchFamily="34" charset="0"/>
        <a:buChar char="◦"/>
        <a:defRPr sz="25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calltrackingmetrics.com/" TargetMode="External"/><Relationship Id="rId2" Type="http://schemas.openxmlformats.org/officeDocument/2006/relationships/hyperlink" Target="https://www.callrail.com/"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hyperlink" Target="https://vwo.com/" TargetMode="External"/><Relationship Id="rId2" Type="http://schemas.openxmlformats.org/officeDocument/2006/relationships/hyperlink" Target="https://www.crazyegg.com/"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hyperlink" Target="https://datastudio.google.com/overview" TargetMode="External"/><Relationship Id="rId2" Type="http://schemas.openxmlformats.org/officeDocument/2006/relationships/hyperlink" Target="https://get.google.com/tagassistant/" TargetMode="Externa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oogle.com/analytic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t>TỐI ƯU HOÁ</a:t>
            </a:r>
            <a:br>
              <a:rPr lang="en-US" sz="5400" dirty="0"/>
            </a:br>
            <a:r>
              <a:rPr lang="en-US" sz="5400" dirty="0"/>
              <a:t>CÔNG CỤ TÌM KIẾM</a:t>
            </a:r>
          </a:p>
        </p:txBody>
      </p:sp>
      <p:sp>
        <p:nvSpPr>
          <p:cNvPr id="3" name="Subtitle 2"/>
          <p:cNvSpPr>
            <a:spLocks noGrp="1"/>
          </p:cNvSpPr>
          <p:nvPr>
            <p:ph type="subTitle" idx="1"/>
          </p:nvPr>
        </p:nvSpPr>
        <p:spPr/>
        <p:txBody>
          <a:bodyPr/>
          <a:lstStyle/>
          <a:p>
            <a:r>
              <a:rPr lang="en-US" cap="none"/>
              <a:t>Biên soạn: ThS. Võ Tấn Khoa</a:t>
            </a:r>
          </a:p>
        </p:txBody>
      </p:sp>
    </p:spTree>
    <p:extLst>
      <p:ext uri="{BB962C8B-B14F-4D97-AF65-F5344CB8AC3E}">
        <p14:creationId xmlns:p14="http://schemas.microsoft.com/office/powerpoint/2010/main" val="345904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0FBB0-FEAB-694F-A87D-A891835FF7D7}"/>
              </a:ext>
            </a:extLst>
          </p:cNvPr>
          <p:cNvSpPr>
            <a:spLocks noGrp="1"/>
          </p:cNvSpPr>
          <p:nvPr>
            <p:ph type="title"/>
          </p:nvPr>
        </p:nvSpPr>
        <p:spPr/>
        <p:txBody>
          <a:bodyPr/>
          <a:lstStyle/>
          <a:p>
            <a:r>
              <a:rPr lang="en-VN" dirty="0"/>
              <a:t>2.3 Segments</a:t>
            </a:r>
          </a:p>
        </p:txBody>
      </p:sp>
      <p:sp>
        <p:nvSpPr>
          <p:cNvPr id="3" name="Content Placeholder 2">
            <a:extLst>
              <a:ext uri="{FF2B5EF4-FFF2-40B4-BE49-F238E27FC236}">
                <a16:creationId xmlns:a16="http://schemas.microsoft.com/office/drawing/2014/main" id="{E87F4A48-758C-6649-B03A-793535A884F5}"/>
              </a:ext>
            </a:extLst>
          </p:cNvPr>
          <p:cNvSpPr>
            <a:spLocks noGrp="1"/>
          </p:cNvSpPr>
          <p:nvPr>
            <p:ph idx="1"/>
          </p:nvPr>
        </p:nvSpPr>
        <p:spPr/>
        <p:txBody>
          <a:bodyPr>
            <a:normAutofit fontScale="85000" lnSpcReduction="10000"/>
          </a:bodyPr>
          <a:lstStyle/>
          <a:p>
            <a:pPr>
              <a:buFont typeface="Wingdings" pitchFamily="2" charset="2"/>
              <a:buChar char="Ø"/>
            </a:pPr>
            <a:r>
              <a:rPr lang="vi-VN" i="1" dirty="0"/>
              <a:t>Hãy tưởng tượng </a:t>
            </a:r>
            <a:r>
              <a:rPr lang="vi-VN" dirty="0"/>
              <a:t>nếu bạn có thể thu hẹp vào một phân khúc đối tượng cụ thể của mình, chẳng hạn:</a:t>
            </a:r>
          </a:p>
          <a:p>
            <a:pPr lvl="1">
              <a:buFont typeface="Arial" panose="020B0604020202020204" pitchFamily="34" charset="0"/>
              <a:buChar char="•"/>
            </a:pPr>
            <a:r>
              <a:rPr lang="vi-VN" dirty="0"/>
              <a:t>Lưu lượng truy cập phải trả tiền, </a:t>
            </a:r>
          </a:p>
          <a:p>
            <a:pPr lvl="1">
              <a:buFont typeface="Arial" panose="020B0604020202020204" pitchFamily="34" charset="0"/>
              <a:buChar char="•"/>
            </a:pPr>
            <a:r>
              <a:rPr lang="vi-VN" dirty="0"/>
              <a:t>Lưu lượng truy cập công cụ tìm kiếm, </a:t>
            </a:r>
          </a:p>
          <a:p>
            <a:pPr lvl="1">
              <a:buFont typeface="Arial" panose="020B0604020202020204" pitchFamily="34" charset="0"/>
              <a:buChar char="•"/>
            </a:pPr>
            <a:r>
              <a:rPr lang="vi-VN" dirty="0"/>
              <a:t>Lưu lượng truy cập trên thiết bị di động, người dùng iPad, v.v. </a:t>
            </a:r>
          </a:p>
          <a:p>
            <a:pPr marL="201168" lvl="1" indent="0">
              <a:buNone/>
            </a:pPr>
            <a:r>
              <a:rPr lang="vi-VN" dirty="0"/>
              <a:t>-&gt;và ngay lập tức:</a:t>
            </a:r>
          </a:p>
          <a:p>
            <a:pPr lvl="2">
              <a:buFont typeface="Wingdings" pitchFamily="2" charset="2"/>
              <a:buChar char="§"/>
            </a:pPr>
            <a:r>
              <a:rPr lang="vi-VN" dirty="0"/>
              <a:t>Xem những người dùng này đã thực hiện bao nhiêu yêu cầu, </a:t>
            </a:r>
          </a:p>
          <a:p>
            <a:pPr lvl="2">
              <a:buFont typeface="Wingdings" pitchFamily="2" charset="2"/>
              <a:buChar char="§"/>
            </a:pPr>
            <a:r>
              <a:rPr lang="vi-VN" dirty="0"/>
              <a:t>Họ đang dành bao nhiêu thời gian trên trang web của bạn, </a:t>
            </a:r>
          </a:p>
          <a:p>
            <a:pPr lvl="2">
              <a:buFont typeface="Wingdings" pitchFamily="2" charset="2"/>
              <a:buChar char="§"/>
            </a:pPr>
            <a:r>
              <a:rPr lang="vi-VN" dirty="0"/>
              <a:t>Họ đến từ quốc gia nào </a:t>
            </a:r>
          </a:p>
          <a:p>
            <a:pPr lvl="2">
              <a:buFont typeface="Wingdings" pitchFamily="2" charset="2"/>
              <a:buChar char="§"/>
            </a:pPr>
            <a:r>
              <a:rPr lang="vi-VN" dirty="0"/>
              <a:t>Và họ đang bán được bao nhiêu. </a:t>
            </a:r>
          </a:p>
          <a:p>
            <a:pPr>
              <a:buFont typeface="Wingdings" pitchFamily="2" charset="2"/>
              <a:buChar char="Ø"/>
            </a:pPr>
            <a:r>
              <a:rPr lang="vi-VN" dirty="0"/>
              <a:t>Với Segment, bạn có thể xác định các phần đối tượng của mình có khả năng tạo ra nhiều yêu cầu hoặc doanh số hơn những khách hàng khác. </a:t>
            </a:r>
          </a:p>
          <a:p>
            <a:pPr>
              <a:buFont typeface="Wingdings" pitchFamily="2" charset="2"/>
              <a:buChar char="Ø"/>
            </a:pPr>
            <a:r>
              <a:rPr lang="vi-VN" dirty="0"/>
              <a:t>Bạn thậm chí có thể xác định các phần người dùng gặp khó khăn khi sử dụng trang web của bạn và nhận thông tin chi tiết để khắc phục những khu vực này nhằm đạt hiệu suất tốt hơn.</a:t>
            </a:r>
            <a:endParaRPr lang="en-VN" dirty="0"/>
          </a:p>
        </p:txBody>
      </p:sp>
      <p:sp>
        <p:nvSpPr>
          <p:cNvPr id="4" name="Slide Number Placeholder 3">
            <a:extLst>
              <a:ext uri="{FF2B5EF4-FFF2-40B4-BE49-F238E27FC236}">
                <a16:creationId xmlns:a16="http://schemas.microsoft.com/office/drawing/2014/main" id="{2F6BE240-0769-AE41-A376-DF1924AE86C6}"/>
              </a:ext>
            </a:extLst>
          </p:cNvPr>
          <p:cNvSpPr>
            <a:spLocks noGrp="1"/>
          </p:cNvSpPr>
          <p:nvPr>
            <p:ph type="sldNum" sz="quarter" idx="12"/>
          </p:nvPr>
        </p:nvSpPr>
        <p:spPr/>
        <p:txBody>
          <a:bodyPr/>
          <a:lstStyle/>
          <a:p>
            <a:fld id="{5771DB1C-B372-4CFA-B223-ECAC3FCFC319}" type="slidenum">
              <a:rPr lang="en-US" smtClean="0"/>
              <a:t>10</a:t>
            </a:fld>
            <a:endParaRPr lang="en-US"/>
          </a:p>
        </p:txBody>
      </p:sp>
      <p:pic>
        <p:nvPicPr>
          <p:cNvPr id="5" name="Picture 4">
            <a:extLst>
              <a:ext uri="{FF2B5EF4-FFF2-40B4-BE49-F238E27FC236}">
                <a16:creationId xmlns:a16="http://schemas.microsoft.com/office/drawing/2014/main" id="{74C2CAA2-B8C4-D14F-A10A-22E62275999D}"/>
              </a:ext>
            </a:extLst>
          </p:cNvPr>
          <p:cNvPicPr>
            <a:picLocks noChangeAspect="1"/>
          </p:cNvPicPr>
          <p:nvPr/>
        </p:nvPicPr>
        <p:blipFill>
          <a:blip r:embed="rId2"/>
          <a:stretch>
            <a:fillRect/>
          </a:stretch>
        </p:blipFill>
        <p:spPr>
          <a:xfrm>
            <a:off x="8088191" y="1687801"/>
            <a:ext cx="2990550" cy="2968561"/>
          </a:xfrm>
          <a:prstGeom prst="rect">
            <a:avLst/>
          </a:prstGeom>
          <a:ln>
            <a:solidFill>
              <a:schemeClr val="tx1"/>
            </a:solidFill>
          </a:ln>
        </p:spPr>
      </p:pic>
    </p:spTree>
    <p:extLst>
      <p:ext uri="{BB962C8B-B14F-4D97-AF65-F5344CB8AC3E}">
        <p14:creationId xmlns:p14="http://schemas.microsoft.com/office/powerpoint/2010/main" val="1432728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55E73-466B-1744-994E-D4BC6BA19493}"/>
              </a:ext>
            </a:extLst>
          </p:cNvPr>
          <p:cNvSpPr>
            <a:spLocks noGrp="1"/>
          </p:cNvSpPr>
          <p:nvPr>
            <p:ph type="title"/>
          </p:nvPr>
        </p:nvSpPr>
        <p:spPr/>
        <p:txBody>
          <a:bodyPr/>
          <a:lstStyle/>
          <a:p>
            <a:r>
              <a:rPr lang="en-VN" dirty="0"/>
              <a:t>3. Một số thuật ngữ phân tích web</a:t>
            </a:r>
          </a:p>
        </p:txBody>
      </p:sp>
      <p:sp>
        <p:nvSpPr>
          <p:cNvPr id="4" name="Slide Number Placeholder 3">
            <a:extLst>
              <a:ext uri="{FF2B5EF4-FFF2-40B4-BE49-F238E27FC236}">
                <a16:creationId xmlns:a16="http://schemas.microsoft.com/office/drawing/2014/main" id="{99C96C1F-E1F8-DB48-9317-A9FC870EEC28}"/>
              </a:ext>
            </a:extLst>
          </p:cNvPr>
          <p:cNvSpPr>
            <a:spLocks noGrp="1"/>
          </p:cNvSpPr>
          <p:nvPr>
            <p:ph type="sldNum" sz="quarter" idx="12"/>
          </p:nvPr>
        </p:nvSpPr>
        <p:spPr/>
        <p:txBody>
          <a:bodyPr/>
          <a:lstStyle/>
          <a:p>
            <a:fld id="{5771DB1C-B372-4CFA-B223-ECAC3FCFC319}" type="slidenum">
              <a:rPr lang="en-US" smtClean="0"/>
              <a:t>11</a:t>
            </a:fld>
            <a:endParaRPr lang="en-US"/>
          </a:p>
        </p:txBody>
      </p:sp>
      <p:graphicFrame>
        <p:nvGraphicFramePr>
          <p:cNvPr id="5" name="Table 5">
            <a:extLst>
              <a:ext uri="{FF2B5EF4-FFF2-40B4-BE49-F238E27FC236}">
                <a16:creationId xmlns:a16="http://schemas.microsoft.com/office/drawing/2014/main" id="{9DF6D652-FF8B-1C4F-B2F4-2FF245BA7921}"/>
              </a:ext>
            </a:extLst>
          </p:cNvPr>
          <p:cNvGraphicFramePr>
            <a:graphicFrameLocks noGrp="1"/>
          </p:cNvGraphicFramePr>
          <p:nvPr>
            <p:extLst>
              <p:ext uri="{D42A27DB-BD31-4B8C-83A1-F6EECF244321}">
                <p14:modId xmlns:p14="http://schemas.microsoft.com/office/powerpoint/2010/main" val="3033144691"/>
              </p:ext>
            </p:extLst>
          </p:nvPr>
        </p:nvGraphicFramePr>
        <p:xfrm>
          <a:off x="227583" y="1280498"/>
          <a:ext cx="11723116" cy="4858174"/>
        </p:xfrm>
        <a:graphic>
          <a:graphicData uri="http://schemas.openxmlformats.org/drawingml/2006/table">
            <a:tbl>
              <a:tblPr firstRow="1" bandRow="1">
                <a:tableStyleId>{5C22544A-7EE6-4342-B048-85BDC9FD1C3A}</a:tableStyleId>
              </a:tblPr>
              <a:tblGrid>
                <a:gridCol w="2808225">
                  <a:extLst>
                    <a:ext uri="{9D8B030D-6E8A-4147-A177-3AD203B41FA5}">
                      <a16:colId xmlns:a16="http://schemas.microsoft.com/office/drawing/2014/main" val="213275032"/>
                    </a:ext>
                  </a:extLst>
                </a:gridCol>
                <a:gridCol w="8914891">
                  <a:extLst>
                    <a:ext uri="{9D8B030D-6E8A-4147-A177-3AD203B41FA5}">
                      <a16:colId xmlns:a16="http://schemas.microsoft.com/office/drawing/2014/main" val="1748143463"/>
                    </a:ext>
                  </a:extLst>
                </a:gridCol>
              </a:tblGrid>
              <a:tr h="278513">
                <a:tc>
                  <a:txBody>
                    <a:bodyPr/>
                    <a:lstStyle/>
                    <a:p>
                      <a:pPr algn="ctr"/>
                      <a:r>
                        <a:rPr lang="en-VN" sz="1600" dirty="0">
                          <a:latin typeface="Times New Roman" panose="02020603050405020304" pitchFamily="18" charset="0"/>
                          <a:cs typeface="Times New Roman" panose="02020603050405020304" pitchFamily="18" charset="0"/>
                        </a:rPr>
                        <a:t>Thuật ngữ</a:t>
                      </a:r>
                    </a:p>
                  </a:txBody>
                  <a:tcPr anchor="ctr"/>
                </a:tc>
                <a:tc>
                  <a:txBody>
                    <a:bodyPr/>
                    <a:lstStyle/>
                    <a:p>
                      <a:pPr algn="ctr"/>
                      <a:r>
                        <a:rPr lang="en-VN" sz="1600" dirty="0">
                          <a:latin typeface="Times New Roman" panose="02020603050405020304" pitchFamily="18" charset="0"/>
                          <a:cs typeface="Times New Roman" panose="02020603050405020304" pitchFamily="18" charset="0"/>
                        </a:rPr>
                        <a:t>Ý nghĩa</a:t>
                      </a:r>
                    </a:p>
                  </a:txBody>
                  <a:tcPr anchor="ctr"/>
                </a:tc>
                <a:extLst>
                  <a:ext uri="{0D108BD9-81ED-4DB2-BD59-A6C34878D82A}">
                    <a16:rowId xmlns:a16="http://schemas.microsoft.com/office/drawing/2014/main" val="3302280984"/>
                  </a:ext>
                </a:extLst>
              </a:tr>
              <a:tr h="560494">
                <a:tc>
                  <a:txBody>
                    <a:bodyPr/>
                    <a:lstStyle/>
                    <a:p>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xem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trang</a:t>
                      </a:r>
                      <a:r>
                        <a:rPr lang="en-US" sz="1600" dirty="0">
                          <a:latin typeface="Times New Roman" panose="02020603050405020304" pitchFamily="18" charset="0"/>
                          <a:cs typeface="Times New Roman" panose="02020603050405020304" pitchFamily="18" charset="0"/>
                        </a:rPr>
                        <a:t> - Pageviews.</a:t>
                      </a:r>
                    </a:p>
                  </a:txBody>
                  <a:tcPr anchor="ctr"/>
                </a:tc>
                <a:tc>
                  <a:txBody>
                    <a:bodyPr/>
                    <a:lstStyle/>
                    <a:p>
                      <a:r>
                        <a:rPr lang="vi-VN" sz="1600" dirty="0">
                          <a:latin typeface="Times New Roman" panose="02020603050405020304" pitchFamily="18" charset="0"/>
                          <a:cs typeface="Times New Roman" panose="02020603050405020304" pitchFamily="18" charset="0"/>
                        </a:rPr>
                        <a:t>- Số lần xem trang được tính mỗi khi người dùng tải một trang trên trang web của bạn.</a:t>
                      </a:r>
                      <a:endParaRPr lang="en-V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71321483"/>
                  </a:ext>
                </a:extLst>
              </a:tr>
              <a:tr h="493438">
                <a:tc>
                  <a:txBody>
                    <a:bodyPr/>
                    <a:lstStyle/>
                    <a:p>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xem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duy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nhất</a:t>
                      </a:r>
                      <a:r>
                        <a:rPr lang="en-US" sz="1600" dirty="0">
                          <a:latin typeface="Times New Roman" panose="02020603050405020304" pitchFamily="18" charset="0"/>
                          <a:cs typeface="Times New Roman" panose="02020603050405020304" pitchFamily="18" charset="0"/>
                        </a:rPr>
                        <a:t> - Unique Pageviews.</a:t>
                      </a:r>
                    </a:p>
                  </a:txBody>
                  <a:tcPr anchor="ctr"/>
                </a:tc>
                <a:tc>
                  <a:txBody>
                    <a:bodyPr/>
                    <a:lstStyle/>
                    <a:p>
                      <a:r>
                        <a:rPr lang="vi-VN" sz="1600" dirty="0">
                          <a:latin typeface="Times New Roman" panose="02020603050405020304" pitchFamily="18" charset="0"/>
                          <a:cs typeface="Times New Roman" panose="02020603050405020304" pitchFamily="18" charset="0"/>
                        </a:rPr>
                        <a:t>- Tương tự như một Lượt xem trang, nhưng nếu một người dùng tải một trang nhiều lần thì nó sẽ chỉ được coi là một Lượt xem trang duy nhất.</a:t>
                      </a:r>
                    </a:p>
                  </a:txBody>
                  <a:tcPr anchor="ctr"/>
                </a:tc>
                <a:extLst>
                  <a:ext uri="{0D108BD9-81ED-4DB2-BD59-A6C34878D82A}">
                    <a16:rowId xmlns:a16="http://schemas.microsoft.com/office/drawing/2014/main" val="1501200568"/>
                  </a:ext>
                </a:extLst>
              </a:tr>
              <a:tr h="545361">
                <a:tc>
                  <a:txBody>
                    <a:bodyPr/>
                    <a:lstStyle/>
                    <a:p>
                      <a:r>
                        <a:rPr lang="en-US" sz="1600" dirty="0" err="1">
                          <a:latin typeface="Times New Roman" panose="02020603050405020304" pitchFamily="18" charset="0"/>
                          <a:cs typeface="Times New Roman" panose="02020603050405020304" pitchFamily="18" charset="0"/>
                        </a:rPr>
                        <a:t>Phiên</a:t>
                      </a:r>
                      <a:r>
                        <a:rPr lang="en-US" sz="1600" dirty="0">
                          <a:latin typeface="Times New Roman" panose="02020603050405020304" pitchFamily="18" charset="0"/>
                          <a:cs typeface="Times New Roman" panose="02020603050405020304" pitchFamily="18" charset="0"/>
                        </a:rPr>
                        <a:t> - Session</a:t>
                      </a:r>
                    </a:p>
                  </a:txBody>
                  <a:tcPr anchor="ctr"/>
                </a:tc>
                <a:tc>
                  <a:txBody>
                    <a:bodyPr/>
                    <a:lstStyle/>
                    <a:p>
                      <a:r>
                        <a:rPr lang="vi-VN" sz="1600" dirty="0">
                          <a:latin typeface="Times New Roman" panose="02020603050405020304" pitchFamily="18" charset="0"/>
                          <a:cs typeface="Times New Roman" panose="02020603050405020304" pitchFamily="18" charset="0"/>
                        </a:rPr>
                        <a:t>- Phiên là những gì xảy ra khi khách truy cập đến trang web và sau đó một số điểm đóng trình duyệt. </a:t>
                      </a:r>
                    </a:p>
                    <a:p>
                      <a:r>
                        <a:rPr lang="vi-VN" sz="1600" dirty="0">
                          <a:latin typeface="Times New Roman" panose="02020603050405020304" pitchFamily="18" charset="0"/>
                          <a:cs typeface="Times New Roman" panose="02020603050405020304" pitchFamily="18" charset="0"/>
                        </a:rPr>
                        <a:t>- Nếu khách truy cập đó quay lại lần nữa, đây được tính là một phiên bổ sung.</a:t>
                      </a:r>
                    </a:p>
                  </a:txBody>
                  <a:tcPr anchor="ctr"/>
                </a:tc>
                <a:extLst>
                  <a:ext uri="{0D108BD9-81ED-4DB2-BD59-A6C34878D82A}">
                    <a16:rowId xmlns:a16="http://schemas.microsoft.com/office/drawing/2014/main" val="2192433169"/>
                  </a:ext>
                </a:extLst>
              </a:tr>
              <a:tr h="278513">
                <a:tc>
                  <a:txBody>
                    <a:bodyPr/>
                    <a:lstStyle/>
                    <a:p>
                      <a:r>
                        <a:rPr lang="vi-VN" sz="1600" dirty="0">
                          <a:latin typeface="Times New Roman" panose="02020603050405020304" pitchFamily="18" charset="0"/>
                          <a:cs typeface="Times New Roman" panose="02020603050405020304" pitchFamily="18" charset="0"/>
                        </a:rPr>
                        <a:t>Người sử dụng - User</a:t>
                      </a:r>
                      <a:endParaRPr lang="en-US" sz="1600" dirty="0">
                        <a:latin typeface="Times New Roman" panose="02020603050405020304" pitchFamily="18" charset="0"/>
                        <a:cs typeface="Times New Roman" panose="02020603050405020304" pitchFamily="18" charset="0"/>
                      </a:endParaRPr>
                    </a:p>
                  </a:txBody>
                  <a:tcPr anchor="ctr"/>
                </a:tc>
                <a:tc>
                  <a:txBody>
                    <a:bodyPr/>
                    <a:lstStyle/>
                    <a:p>
                      <a:r>
                        <a:rPr lang="vi-VN" sz="1600" dirty="0">
                          <a:latin typeface="Times New Roman" panose="02020603050405020304" pitchFamily="18" charset="0"/>
                          <a:cs typeface="Times New Roman" panose="02020603050405020304" pitchFamily="18" charset="0"/>
                        </a:rPr>
                        <a:t>- Nếu người dùng truy cập trang web của bạn và sau đó quay lại ở giai đoạn sau, thì đây được tính là một Người dùng duy nhất.</a:t>
                      </a:r>
                    </a:p>
                  </a:txBody>
                  <a:tcPr anchor="ctr"/>
                </a:tc>
                <a:extLst>
                  <a:ext uri="{0D108BD9-81ED-4DB2-BD59-A6C34878D82A}">
                    <a16:rowId xmlns:a16="http://schemas.microsoft.com/office/drawing/2014/main" val="2012465529"/>
                  </a:ext>
                </a:extLst>
              </a:tr>
              <a:tr h="278513">
                <a:tc>
                  <a:txBody>
                    <a:bodyPr/>
                    <a:lstStyle/>
                    <a:p>
                      <a:r>
                        <a:rPr lang="en-US" sz="1600" dirty="0" err="1">
                          <a:latin typeface="Times New Roman" panose="02020603050405020304" pitchFamily="18" charset="0"/>
                          <a:cs typeface="Times New Roman" panose="02020603050405020304" pitchFamily="18" charset="0"/>
                        </a:rPr>
                        <a:t>Tỷ</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lệ</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thoát</a:t>
                      </a:r>
                      <a:r>
                        <a:rPr lang="en-US" sz="1600" dirty="0">
                          <a:latin typeface="Times New Roman" panose="02020603050405020304" pitchFamily="18" charset="0"/>
                          <a:cs typeface="Times New Roman" panose="02020603050405020304" pitchFamily="18" charset="0"/>
                        </a:rPr>
                        <a:t> - Bounce Rate</a:t>
                      </a:r>
                    </a:p>
                  </a:txBody>
                  <a:tcPr anchor="ctr"/>
                </a:tc>
                <a:tc>
                  <a:txBody>
                    <a:bodyPr/>
                    <a:lstStyle/>
                    <a:p>
                      <a:r>
                        <a:rPr lang="vi-VN" sz="1600" dirty="0">
                          <a:latin typeface="Times New Roman" panose="02020603050405020304" pitchFamily="18" charset="0"/>
                          <a:cs typeface="Times New Roman" panose="02020603050405020304" pitchFamily="18" charset="0"/>
                        </a:rPr>
                        <a:t>- Nếu một khách truy cập vào trang web của bạn, sau đó rời đi mà không truy cập bất kỳ trang nào nữa, thì đây là một lượt thoát. Phần trăm khách truy cập thoát là tỷ lệ thoát của bạn.</a:t>
                      </a:r>
                    </a:p>
                    <a:p>
                      <a:r>
                        <a:rPr lang="vi-VN" sz="1600" dirty="0">
                          <a:latin typeface="Times New Roman" panose="02020603050405020304" pitchFamily="18" charset="0"/>
                          <a:cs typeface="Times New Roman" panose="02020603050405020304" pitchFamily="18" charset="0"/>
                        </a:rPr>
                        <a:t>- Nếu bạn tìm thấy một trang cụ thể có tỷ lệ thoát rất cao (+ 70%), đây có thể là dấu hiệu cho thấy khách truy cập không thích nội dung hoặc họ đang gặp sự cố kỹ thuật.</a:t>
                      </a:r>
                    </a:p>
                  </a:txBody>
                  <a:tcPr anchor="ctr"/>
                </a:tc>
                <a:extLst>
                  <a:ext uri="{0D108BD9-81ED-4DB2-BD59-A6C34878D82A}">
                    <a16:rowId xmlns:a16="http://schemas.microsoft.com/office/drawing/2014/main" val="2007195571"/>
                  </a:ext>
                </a:extLst>
              </a:tr>
              <a:tr h="278513">
                <a:tc>
                  <a:txBody>
                    <a:bodyPr/>
                    <a:lstStyle/>
                    <a:p>
                      <a:r>
                        <a:rPr lang="en-US" sz="1600" dirty="0" err="1">
                          <a:latin typeface="Times New Roman" panose="02020603050405020304" pitchFamily="18" charset="0"/>
                          <a:cs typeface="Times New Roman" panose="02020603050405020304" pitchFamily="18" charset="0"/>
                        </a:rPr>
                        <a:t>Tỷ</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lệ</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chuyển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đổi</a:t>
                      </a:r>
                      <a:r>
                        <a:rPr lang="en-US" sz="1600" dirty="0">
                          <a:latin typeface="Times New Roman" panose="02020603050405020304" pitchFamily="18" charset="0"/>
                          <a:cs typeface="Times New Roman" panose="02020603050405020304" pitchFamily="18" charset="0"/>
                        </a:rPr>
                        <a:t> - Conversion rate</a:t>
                      </a:r>
                    </a:p>
                  </a:txBody>
                  <a:tcPr anchor="ctr"/>
                </a:tc>
                <a:tc>
                  <a:txBody>
                    <a:bodyPr/>
                    <a:lstStyle/>
                    <a:p>
                      <a:r>
                        <a:rPr lang="vi-VN" sz="1600" dirty="0">
                          <a:latin typeface="Times New Roman" panose="02020603050405020304" pitchFamily="18" charset="0"/>
                          <a:cs typeface="Times New Roman" panose="02020603050405020304" pitchFamily="18" charset="0"/>
                        </a:rPr>
                        <a:t>- Một trong những số liệu quan trọng nhất cần theo dõi là tỷ lệ chuyển đổi trang web của bạn. </a:t>
                      </a:r>
                    </a:p>
                    <a:p>
                      <a:r>
                        <a:rPr lang="vi-VN" sz="1600" dirty="0">
                          <a:latin typeface="Times New Roman" panose="02020603050405020304" pitchFamily="18" charset="0"/>
                          <a:cs typeface="Times New Roman" panose="02020603050405020304" pitchFamily="18" charset="0"/>
                        </a:rPr>
                        <a:t>- Tỷ lệ chuyển đổi là phần trăm Người dùng hoàn thành một hành động mong muốn.</a:t>
                      </a:r>
                    </a:p>
                  </a:txBody>
                  <a:tcPr anchor="ctr"/>
                </a:tc>
                <a:extLst>
                  <a:ext uri="{0D108BD9-81ED-4DB2-BD59-A6C34878D82A}">
                    <a16:rowId xmlns:a16="http://schemas.microsoft.com/office/drawing/2014/main" val="401578548"/>
                  </a:ext>
                </a:extLst>
              </a:tr>
              <a:tr h="278513">
                <a:tc>
                  <a:txBody>
                    <a:bodyPr/>
                    <a:lstStyle/>
                    <a:p>
                      <a:r>
                        <a:rPr lang="en-US" sz="1600" dirty="0" err="1">
                          <a:latin typeface="Times New Roman" panose="02020603050405020304" pitchFamily="18" charset="0"/>
                          <a:cs typeface="Times New Roman" panose="02020603050405020304" pitchFamily="18" charset="0"/>
                        </a:rPr>
                        <a:t>Mục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tiêu</a:t>
                      </a:r>
                      <a:r>
                        <a:rPr lang="en-US" sz="1600" dirty="0">
                          <a:latin typeface="Times New Roman" panose="02020603050405020304" pitchFamily="18" charset="0"/>
                          <a:cs typeface="Times New Roman" panose="02020603050405020304" pitchFamily="18" charset="0"/>
                        </a:rPr>
                        <a:t> - Goals</a:t>
                      </a:r>
                    </a:p>
                  </a:txBody>
                  <a:tcPr anchor="ctr"/>
                </a:tc>
                <a:tc>
                  <a:txBody>
                    <a:bodyPr/>
                    <a:lstStyle/>
                    <a:p>
                      <a:r>
                        <a:rPr lang="vi-VN" sz="1600" dirty="0">
                          <a:latin typeface="Times New Roman" panose="02020603050405020304" pitchFamily="18" charset="0"/>
                          <a:cs typeface="Times New Roman" panose="02020603050405020304" pitchFamily="18" charset="0"/>
                        </a:rPr>
                        <a:t>- Mục tiêu là các mục tiêu tùy chỉnh mà bạn có thể thiết lập trong Google Analytics để theo dõi các mục tiêu kinh doanh cụ thể hoặc các mục tiêu bạn có thể có cho trang web của mình.</a:t>
                      </a:r>
                    </a:p>
                  </a:txBody>
                  <a:tcPr anchor="ctr"/>
                </a:tc>
                <a:extLst>
                  <a:ext uri="{0D108BD9-81ED-4DB2-BD59-A6C34878D82A}">
                    <a16:rowId xmlns:a16="http://schemas.microsoft.com/office/drawing/2014/main" val="2072385211"/>
                  </a:ext>
                </a:extLst>
              </a:tr>
            </a:tbl>
          </a:graphicData>
        </a:graphic>
      </p:graphicFrame>
    </p:spTree>
    <p:extLst>
      <p:ext uri="{BB962C8B-B14F-4D97-AF65-F5344CB8AC3E}">
        <p14:creationId xmlns:p14="http://schemas.microsoft.com/office/powerpoint/2010/main" val="2519762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6E6A3-61AC-9847-91F6-ADFF6BF58114}"/>
              </a:ext>
            </a:extLst>
          </p:cNvPr>
          <p:cNvSpPr>
            <a:spLocks noGrp="1"/>
          </p:cNvSpPr>
          <p:nvPr>
            <p:ph type="title"/>
          </p:nvPr>
        </p:nvSpPr>
        <p:spPr/>
        <p:txBody>
          <a:bodyPr/>
          <a:lstStyle/>
          <a:p>
            <a:r>
              <a:rPr lang="en-VN" dirty="0"/>
              <a:t>4. Theo dõi cuộc gọi</a:t>
            </a:r>
          </a:p>
        </p:txBody>
      </p:sp>
      <p:sp>
        <p:nvSpPr>
          <p:cNvPr id="3" name="Content Placeholder 2">
            <a:extLst>
              <a:ext uri="{FF2B5EF4-FFF2-40B4-BE49-F238E27FC236}">
                <a16:creationId xmlns:a16="http://schemas.microsoft.com/office/drawing/2014/main" id="{868A663D-EAF8-394C-AF8B-BA6DE8226E33}"/>
              </a:ext>
            </a:extLst>
          </p:cNvPr>
          <p:cNvSpPr>
            <a:spLocks noGrp="1"/>
          </p:cNvSpPr>
          <p:nvPr>
            <p:ph idx="1"/>
          </p:nvPr>
        </p:nvSpPr>
        <p:spPr/>
        <p:txBody>
          <a:bodyPr>
            <a:normAutofit fontScale="92500" lnSpcReduction="10000"/>
          </a:bodyPr>
          <a:lstStyle/>
          <a:p>
            <a:pPr>
              <a:buFont typeface="Wingdings" pitchFamily="2" charset="2"/>
              <a:buChar char="Ø"/>
            </a:pPr>
            <a:r>
              <a:rPr lang="vi-VN" dirty="0"/>
              <a:t>Công nghệ phân tích trang web và VOIP đã phát triển với tốc độ cực nhanh trong vài năm qua. 👍</a:t>
            </a:r>
          </a:p>
          <a:p>
            <a:pPr>
              <a:buFont typeface="Wingdings" pitchFamily="2" charset="2"/>
              <a:buChar char="Ø"/>
            </a:pPr>
            <a:r>
              <a:rPr lang="vi-VN" dirty="0"/>
              <a:t>Bây giờ đã khác trước đây: rẻ hơn và dễ hơn.</a:t>
            </a:r>
          </a:p>
          <a:p>
            <a:pPr>
              <a:buFont typeface="Wingdings" pitchFamily="2" charset="2"/>
              <a:buChar char="Ø"/>
            </a:pPr>
            <a:r>
              <a:rPr lang="vi-VN" dirty="0"/>
              <a:t>Bạn có thể theo dõi các cuộc gọi của mình đến mức chi tiết bao gồm:</a:t>
            </a:r>
          </a:p>
          <a:p>
            <a:pPr lvl="1">
              <a:buFont typeface="Arial" panose="020B0604020202020204" pitchFamily="34" charset="0"/>
              <a:buChar char="•"/>
            </a:pPr>
            <a:r>
              <a:rPr lang="vi-VN" dirty="0"/>
              <a:t>Việc khám phá nguồn gốc của mỗi cuộc gọi điện thoại (Google, Facebook, Google Ads, v.v.) </a:t>
            </a:r>
          </a:p>
          <a:p>
            <a:pPr lvl="1">
              <a:buFont typeface="Arial" panose="020B0604020202020204" pitchFamily="34" charset="0"/>
              <a:buChar char="•"/>
            </a:pPr>
            <a:r>
              <a:rPr lang="vi-VN" dirty="0"/>
              <a:t>Thậm chí khám phá từ khóa hoặc quảng cáo cụ thể mà một cuộc gọi điện thoại bắt nguồn.</a:t>
            </a:r>
          </a:p>
          <a:p>
            <a:pPr>
              <a:buFont typeface="Wingdings" pitchFamily="2" charset="2"/>
              <a:buChar char="Ø"/>
            </a:pPr>
            <a:r>
              <a:rPr lang="vi-VN" i="1" dirty="0"/>
              <a:t>Dynamic number insertion - chèn số động</a:t>
            </a:r>
            <a:r>
              <a:rPr lang="vi-VN" dirty="0"/>
              <a:t>:</a:t>
            </a:r>
          </a:p>
          <a:p>
            <a:pPr lvl="1">
              <a:buFont typeface="Arial" panose="020B0604020202020204" pitchFamily="34" charset="0"/>
              <a:buChar char="•"/>
            </a:pPr>
            <a:r>
              <a:rPr lang="vi-VN" dirty="0"/>
              <a:t>Hiển thị các số điện thoại khác nhau cho những người dùng khác nhau, tùy thuộc vào nơi họ đến.</a:t>
            </a:r>
          </a:p>
          <a:p>
            <a:pPr lvl="1">
              <a:buFont typeface="Arial" panose="020B0604020202020204" pitchFamily="34" charset="0"/>
              <a:buChar char="•"/>
            </a:pPr>
            <a:r>
              <a:rPr lang="vi-VN" dirty="0"/>
              <a:t>Sau đó theo dõi nó trong nền tảng và trình bày dữ liệu cho bạn.</a:t>
            </a:r>
          </a:p>
          <a:p>
            <a:pPr lvl="1">
              <a:buFont typeface="Arial" panose="020B0604020202020204" pitchFamily="34" charset="0"/>
              <a:buChar char="•"/>
            </a:pPr>
            <a:r>
              <a:rPr lang="vi-VN" dirty="0"/>
              <a:t>Tất cả đều gọn gàng và ngăn nắp, trên màn hình báo cáo hoặc ứng dụng dành cho thiết bị di động.</a:t>
            </a:r>
          </a:p>
        </p:txBody>
      </p:sp>
      <p:sp>
        <p:nvSpPr>
          <p:cNvPr id="4" name="Slide Number Placeholder 3">
            <a:extLst>
              <a:ext uri="{FF2B5EF4-FFF2-40B4-BE49-F238E27FC236}">
                <a16:creationId xmlns:a16="http://schemas.microsoft.com/office/drawing/2014/main" id="{5BF2C9B4-79CF-3A46-AB4A-733AAA3812CE}"/>
              </a:ext>
            </a:extLst>
          </p:cNvPr>
          <p:cNvSpPr>
            <a:spLocks noGrp="1"/>
          </p:cNvSpPr>
          <p:nvPr>
            <p:ph type="sldNum" sz="quarter" idx="12"/>
          </p:nvPr>
        </p:nvSpPr>
        <p:spPr/>
        <p:txBody>
          <a:bodyPr/>
          <a:lstStyle/>
          <a:p>
            <a:fld id="{5771DB1C-B372-4CFA-B223-ECAC3FCFC319}" type="slidenum">
              <a:rPr lang="en-US" smtClean="0"/>
              <a:t>12</a:t>
            </a:fld>
            <a:endParaRPr lang="en-US"/>
          </a:p>
        </p:txBody>
      </p:sp>
    </p:spTree>
    <p:extLst>
      <p:ext uri="{BB962C8B-B14F-4D97-AF65-F5344CB8AC3E}">
        <p14:creationId xmlns:p14="http://schemas.microsoft.com/office/powerpoint/2010/main" val="556104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6E6A3-61AC-9847-91F6-ADFF6BF58114}"/>
              </a:ext>
            </a:extLst>
          </p:cNvPr>
          <p:cNvSpPr>
            <a:spLocks noGrp="1"/>
          </p:cNvSpPr>
          <p:nvPr>
            <p:ph type="title"/>
          </p:nvPr>
        </p:nvSpPr>
        <p:spPr/>
        <p:txBody>
          <a:bodyPr>
            <a:noAutofit/>
          </a:bodyPr>
          <a:lstStyle/>
          <a:p>
            <a:r>
              <a:rPr lang="en-VN" sz="4200" dirty="0"/>
              <a:t>4.1 Các điểm chính để triển khai theo dõi cuộc gọi</a:t>
            </a:r>
          </a:p>
        </p:txBody>
      </p:sp>
      <p:sp>
        <p:nvSpPr>
          <p:cNvPr id="3" name="Content Placeholder 2">
            <a:extLst>
              <a:ext uri="{FF2B5EF4-FFF2-40B4-BE49-F238E27FC236}">
                <a16:creationId xmlns:a16="http://schemas.microsoft.com/office/drawing/2014/main" id="{868A663D-EAF8-394C-AF8B-BA6DE8226E33}"/>
              </a:ext>
            </a:extLst>
          </p:cNvPr>
          <p:cNvSpPr>
            <a:spLocks noGrp="1"/>
          </p:cNvSpPr>
          <p:nvPr>
            <p:ph idx="1"/>
          </p:nvPr>
        </p:nvSpPr>
        <p:spPr/>
        <p:txBody>
          <a:bodyPr>
            <a:normAutofit fontScale="85000" lnSpcReduction="10000"/>
          </a:bodyPr>
          <a:lstStyle/>
          <a:p>
            <a:pPr marL="0" indent="0">
              <a:buNone/>
            </a:pPr>
            <a:r>
              <a:rPr lang="vi-VN" dirty="0"/>
              <a:t>1. Nếu bạn dựa vào SEO, hoặc SEO địa phương, điều quan trọng là phải giữ số điện thoại "</a:t>
            </a:r>
            <a:r>
              <a:rPr lang="vi-VN" i="1" dirty="0"/>
              <a:t>thực</a:t>
            </a:r>
            <a:r>
              <a:rPr lang="vi-VN" dirty="0"/>
              <a:t>" của bạn hiển thị trên trang web của bạn, cho cả người dùng tìm kiếm và Google-bot. </a:t>
            </a:r>
          </a:p>
          <a:p>
            <a:pPr lvl="1">
              <a:buFont typeface="Arial" panose="020B0604020202020204" pitchFamily="34" charset="0"/>
              <a:buChar char="•"/>
            </a:pPr>
            <a:r>
              <a:rPr lang="vi-VN" dirty="0"/>
              <a:t>Đảm bảo rằng nhà phát triển của bạn biết điều này và luôn hiển thị số “thực” của bạn cho những người dùng này trong nền tảng theo dõi cuộc gọi. </a:t>
            </a:r>
          </a:p>
          <a:p>
            <a:pPr lvl="1">
              <a:buFont typeface="Arial" panose="020B0604020202020204" pitchFamily="34" charset="0"/>
              <a:buChar char="•"/>
            </a:pPr>
            <a:r>
              <a:rPr lang="vi-VN" dirty="0"/>
              <a:t>Nếu bạn không làm điều này, dữ liệu “NAP” (Tên, Địa chỉ, Số điện thoại) được hiển thị trên trang web của bạn có thể trở nên không nhất quán và có </a:t>
            </a:r>
            <a:r>
              <a:rPr lang="vi-VN" b="1" i="1" dirty="0"/>
              <a:t>tác động tiêu cực </a:t>
            </a:r>
            <a:r>
              <a:rPr lang="vi-VN" dirty="0"/>
              <a:t>đến thứ hạng tìm kiếm.</a:t>
            </a:r>
          </a:p>
          <a:p>
            <a:pPr marL="0" indent="0">
              <a:buNone/>
            </a:pPr>
            <a:r>
              <a:rPr lang="vi-VN" dirty="0"/>
              <a:t>2. Đảm bảo rằng nền tảng theo dõi cuộc gọi tích hợp với </a:t>
            </a:r>
            <a:r>
              <a:rPr lang="vi-VN" i="1" dirty="0"/>
              <a:t>Google Ads </a:t>
            </a:r>
            <a:r>
              <a:rPr lang="vi-VN" dirty="0"/>
              <a:t>và </a:t>
            </a:r>
            <a:r>
              <a:rPr lang="vi-VN" i="1" dirty="0"/>
              <a:t>Google Analytics</a:t>
            </a:r>
            <a:r>
              <a:rPr lang="vi-VN" dirty="0"/>
              <a:t>.</a:t>
            </a:r>
          </a:p>
          <a:p>
            <a:pPr marL="0" indent="0">
              <a:buNone/>
            </a:pPr>
            <a:r>
              <a:rPr lang="vi-VN" dirty="0"/>
              <a:t>3. Nếu bạn đang sử dụng hệ thống </a:t>
            </a:r>
            <a:r>
              <a:rPr lang="vi-VN" i="1" dirty="0"/>
              <a:t>CRM</a:t>
            </a:r>
            <a:r>
              <a:rPr lang="vi-VN" dirty="0"/>
              <a:t>, như </a:t>
            </a:r>
            <a:r>
              <a:rPr lang="vi-VN" i="1" dirty="0"/>
              <a:t>Salesforce</a:t>
            </a:r>
            <a:r>
              <a:rPr lang="vi-VN" dirty="0"/>
              <a:t>, v.v., bạn nên kiểm tra các liên kết của hệ thống theo dõi cuộc gọi với </a:t>
            </a:r>
            <a:r>
              <a:rPr lang="vi-VN" i="1" dirty="0"/>
              <a:t>CRM</a:t>
            </a:r>
            <a:r>
              <a:rPr lang="vi-VN" dirty="0"/>
              <a:t> cụ thể của bạn.</a:t>
            </a:r>
          </a:p>
          <a:p>
            <a:pPr marL="0" indent="0">
              <a:buNone/>
            </a:pPr>
            <a:r>
              <a:rPr lang="vi-VN" dirty="0"/>
              <a:t>4. Cuối cùng, nếu bạn đang sử dụng </a:t>
            </a:r>
            <a:r>
              <a:rPr lang="vi-VN" i="1" dirty="0"/>
              <a:t>WordPress</a:t>
            </a:r>
            <a:r>
              <a:rPr lang="vi-VN" dirty="0"/>
              <a:t> hoặc </a:t>
            </a:r>
            <a:r>
              <a:rPr lang="vi-VN" i="1" dirty="0"/>
              <a:t>CMS</a:t>
            </a:r>
            <a:r>
              <a:rPr lang="vi-VN" dirty="0"/>
              <a:t> khác, hãy đảm bảo nền tảng theo dõi cuộc gọi có plugin cho </a:t>
            </a:r>
            <a:r>
              <a:rPr lang="vi-VN" i="1" dirty="0"/>
              <a:t>CMS</a:t>
            </a:r>
            <a:r>
              <a:rPr lang="vi-VN" dirty="0"/>
              <a:t> cụ thể của bạn để dễ dàng thiết lập. </a:t>
            </a:r>
          </a:p>
          <a:p>
            <a:pPr marL="201168" lvl="1" indent="0">
              <a:buNone/>
            </a:pPr>
            <a:r>
              <a:rPr lang="vi-VN" dirty="0"/>
              <a:t>-&gt; Nếu nền tảng có một plugin cho phần mềm đang chạy trang web của bạn, điều này thường có nghĩa là bạn có thể thiết lập trong chưa đầy một giờ hoặc lâu hơn.</a:t>
            </a:r>
          </a:p>
          <a:p>
            <a:pPr marL="0" indent="0">
              <a:buNone/>
            </a:pPr>
            <a:endParaRPr lang="vi-VN" dirty="0"/>
          </a:p>
          <a:p>
            <a:pPr marL="0" indent="0">
              <a:buNone/>
            </a:pPr>
            <a:endParaRPr lang="en-VN" dirty="0"/>
          </a:p>
        </p:txBody>
      </p:sp>
      <p:sp>
        <p:nvSpPr>
          <p:cNvPr id="4" name="Slide Number Placeholder 3">
            <a:extLst>
              <a:ext uri="{FF2B5EF4-FFF2-40B4-BE49-F238E27FC236}">
                <a16:creationId xmlns:a16="http://schemas.microsoft.com/office/drawing/2014/main" id="{5BF2C9B4-79CF-3A46-AB4A-733AAA3812CE}"/>
              </a:ext>
            </a:extLst>
          </p:cNvPr>
          <p:cNvSpPr>
            <a:spLocks noGrp="1"/>
          </p:cNvSpPr>
          <p:nvPr>
            <p:ph type="sldNum" sz="quarter" idx="12"/>
          </p:nvPr>
        </p:nvSpPr>
        <p:spPr/>
        <p:txBody>
          <a:bodyPr/>
          <a:lstStyle/>
          <a:p>
            <a:fld id="{5771DB1C-B372-4CFA-B223-ECAC3FCFC319}" type="slidenum">
              <a:rPr lang="en-US" smtClean="0"/>
              <a:t>13</a:t>
            </a:fld>
            <a:endParaRPr lang="en-US"/>
          </a:p>
        </p:txBody>
      </p:sp>
    </p:spTree>
    <p:extLst>
      <p:ext uri="{BB962C8B-B14F-4D97-AF65-F5344CB8AC3E}">
        <p14:creationId xmlns:p14="http://schemas.microsoft.com/office/powerpoint/2010/main" val="3018320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5EB6D-6AFE-F243-AE7C-5CAD6300AF76}"/>
              </a:ext>
            </a:extLst>
          </p:cNvPr>
          <p:cNvSpPr>
            <a:spLocks noGrp="1"/>
          </p:cNvSpPr>
          <p:nvPr>
            <p:ph type="title"/>
          </p:nvPr>
        </p:nvSpPr>
        <p:spPr/>
        <p:txBody>
          <a:bodyPr>
            <a:normAutofit fontScale="90000"/>
          </a:bodyPr>
          <a:lstStyle/>
          <a:p>
            <a:r>
              <a:rPr lang="en-VN" dirty="0"/>
              <a:t>4.2 Nền tảng theo dõi cuộc gọi phổ biến</a:t>
            </a:r>
          </a:p>
        </p:txBody>
      </p:sp>
      <p:sp>
        <p:nvSpPr>
          <p:cNvPr id="3" name="Content Placeholder 2">
            <a:extLst>
              <a:ext uri="{FF2B5EF4-FFF2-40B4-BE49-F238E27FC236}">
                <a16:creationId xmlns:a16="http://schemas.microsoft.com/office/drawing/2014/main" id="{D25E8BA1-2E96-1C49-911E-B8255F464718}"/>
              </a:ext>
            </a:extLst>
          </p:cNvPr>
          <p:cNvSpPr>
            <a:spLocks noGrp="1"/>
          </p:cNvSpPr>
          <p:nvPr>
            <p:ph idx="1"/>
          </p:nvPr>
        </p:nvSpPr>
        <p:spPr/>
        <p:txBody>
          <a:bodyPr>
            <a:normAutofit/>
          </a:bodyPr>
          <a:lstStyle/>
          <a:p>
            <a:pPr>
              <a:buFont typeface="Wingdings" pitchFamily="2" charset="2"/>
              <a:buChar char="Ø"/>
            </a:pPr>
            <a:r>
              <a:rPr lang="vi-VN" i="1" dirty="0"/>
              <a:t>Call Rail </a:t>
            </a:r>
            <a:r>
              <a:rPr lang="vi-VN" dirty="0"/>
              <a:t>- </a:t>
            </a:r>
            <a:r>
              <a:rPr lang="vi-VN" dirty="0">
                <a:hlinkClick r:id="rId2"/>
              </a:rPr>
              <a:t>https://www.callrail.com/</a:t>
            </a:r>
            <a:endParaRPr lang="vi-VN" dirty="0"/>
          </a:p>
          <a:p>
            <a:pPr lvl="1">
              <a:buFont typeface="Arial" panose="020B0604020202020204" pitchFamily="34" charset="0"/>
              <a:buChar char="•"/>
            </a:pPr>
            <a:r>
              <a:rPr lang="vi-VN" dirty="0"/>
              <a:t>Call Rail phổ biến vì dễ sử dụng, hỗ trợ quốc tế, tích hợp với Google Analytics, Google Ads, WordPress, Salesforce và tính linh hoạt. </a:t>
            </a:r>
          </a:p>
          <a:p>
            <a:pPr lvl="1">
              <a:buFont typeface="Arial" panose="020B0604020202020204" pitchFamily="34" charset="0"/>
              <a:buChar char="•"/>
            </a:pPr>
            <a:r>
              <a:rPr lang="vi-VN" dirty="0"/>
              <a:t>Nó cũng bao gồm các tính năng như nhắn tin văn bản, định tuyến địa lý, thư thoại …. Các gói bắt đầu từ $ 45 mỗi tháng.</a:t>
            </a:r>
          </a:p>
          <a:p>
            <a:pPr>
              <a:buFont typeface="Wingdings" pitchFamily="2" charset="2"/>
              <a:buChar char="Ø"/>
            </a:pPr>
            <a:r>
              <a:rPr lang="vi-VN" i="1" dirty="0"/>
              <a:t>Call Tracking Metrics </a:t>
            </a:r>
            <a:r>
              <a:rPr lang="vi-VN" dirty="0"/>
              <a:t>- </a:t>
            </a:r>
            <a:r>
              <a:rPr lang="vi-VN" dirty="0">
                <a:hlinkClick r:id="rId3"/>
              </a:rPr>
              <a:t>https://www.calltrackingmetrics.com/</a:t>
            </a:r>
            <a:endParaRPr lang="vi-VN" dirty="0"/>
          </a:p>
          <a:p>
            <a:pPr lvl="1">
              <a:buFont typeface="Arial" panose="020B0604020202020204" pitchFamily="34" charset="0"/>
              <a:buChar char="•"/>
            </a:pPr>
            <a:r>
              <a:rPr lang="vi-VN" dirty="0"/>
              <a:t>Call Tracking Metrics là một nền tảng phổ biến khác, cũng cung cấp hỗ trợ quốc tế, tích hợp Google Analytics, Google Ads, WordPress và các tính năng tổng thể, tương tự như Call Rail. </a:t>
            </a:r>
          </a:p>
          <a:p>
            <a:pPr lvl="1">
              <a:buFont typeface="Arial" panose="020B0604020202020204" pitchFamily="34" charset="0"/>
              <a:buChar char="•"/>
            </a:pPr>
            <a:r>
              <a:rPr lang="vi-VN" dirty="0"/>
              <a:t>Các gói bắt đầu từ $ 39 mỗi tháng.</a:t>
            </a:r>
          </a:p>
        </p:txBody>
      </p:sp>
      <p:sp>
        <p:nvSpPr>
          <p:cNvPr id="4" name="Slide Number Placeholder 3">
            <a:extLst>
              <a:ext uri="{FF2B5EF4-FFF2-40B4-BE49-F238E27FC236}">
                <a16:creationId xmlns:a16="http://schemas.microsoft.com/office/drawing/2014/main" id="{E16123D0-F0EF-2441-B7C1-CC587D2F9BE3}"/>
              </a:ext>
            </a:extLst>
          </p:cNvPr>
          <p:cNvSpPr>
            <a:spLocks noGrp="1"/>
          </p:cNvSpPr>
          <p:nvPr>
            <p:ph type="sldNum" sz="quarter" idx="12"/>
          </p:nvPr>
        </p:nvSpPr>
        <p:spPr/>
        <p:txBody>
          <a:bodyPr/>
          <a:lstStyle/>
          <a:p>
            <a:fld id="{5771DB1C-B372-4CFA-B223-ECAC3FCFC319}" type="slidenum">
              <a:rPr lang="en-US" smtClean="0"/>
              <a:t>14</a:t>
            </a:fld>
            <a:endParaRPr lang="en-US"/>
          </a:p>
        </p:txBody>
      </p:sp>
      <p:pic>
        <p:nvPicPr>
          <p:cNvPr id="5" name="Picture 4">
            <a:extLst>
              <a:ext uri="{FF2B5EF4-FFF2-40B4-BE49-F238E27FC236}">
                <a16:creationId xmlns:a16="http://schemas.microsoft.com/office/drawing/2014/main" id="{598DC39F-D3A2-9546-91BF-BF9A7B46B3B6}"/>
              </a:ext>
            </a:extLst>
          </p:cNvPr>
          <p:cNvPicPr>
            <a:picLocks noChangeAspect="1"/>
          </p:cNvPicPr>
          <p:nvPr/>
        </p:nvPicPr>
        <p:blipFill>
          <a:blip r:embed="rId4"/>
          <a:stretch>
            <a:fillRect/>
          </a:stretch>
        </p:blipFill>
        <p:spPr>
          <a:xfrm>
            <a:off x="5868434" y="1276131"/>
            <a:ext cx="455133" cy="455133"/>
          </a:xfrm>
          <a:prstGeom prst="rect">
            <a:avLst/>
          </a:prstGeom>
        </p:spPr>
      </p:pic>
      <p:pic>
        <p:nvPicPr>
          <p:cNvPr id="6" name="Picture 5">
            <a:extLst>
              <a:ext uri="{FF2B5EF4-FFF2-40B4-BE49-F238E27FC236}">
                <a16:creationId xmlns:a16="http://schemas.microsoft.com/office/drawing/2014/main" id="{177710C9-1F65-5B4E-AB31-EC0983176EDB}"/>
              </a:ext>
            </a:extLst>
          </p:cNvPr>
          <p:cNvPicPr>
            <a:picLocks noChangeAspect="1"/>
          </p:cNvPicPr>
          <p:nvPr/>
        </p:nvPicPr>
        <p:blipFill>
          <a:blip r:embed="rId5"/>
          <a:stretch>
            <a:fillRect/>
          </a:stretch>
        </p:blipFill>
        <p:spPr>
          <a:xfrm>
            <a:off x="5685057" y="4535927"/>
            <a:ext cx="821886" cy="821886"/>
          </a:xfrm>
          <a:prstGeom prst="rect">
            <a:avLst/>
          </a:prstGeom>
        </p:spPr>
      </p:pic>
    </p:spTree>
    <p:extLst>
      <p:ext uri="{BB962C8B-B14F-4D97-AF65-F5344CB8AC3E}">
        <p14:creationId xmlns:p14="http://schemas.microsoft.com/office/powerpoint/2010/main" val="2042256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89260-D6EB-1247-9A78-2AC559B92333}"/>
              </a:ext>
            </a:extLst>
          </p:cNvPr>
          <p:cNvSpPr>
            <a:spLocks noGrp="1"/>
          </p:cNvSpPr>
          <p:nvPr>
            <p:ph type="title"/>
          </p:nvPr>
        </p:nvSpPr>
        <p:spPr/>
        <p:txBody>
          <a:bodyPr/>
          <a:lstStyle/>
          <a:p>
            <a:r>
              <a:rPr lang="en-VN"/>
              <a:t>5. Các công cụ phân tích web khác</a:t>
            </a:r>
            <a:endParaRPr lang="en-VN" dirty="0"/>
          </a:p>
        </p:txBody>
      </p:sp>
      <p:sp>
        <p:nvSpPr>
          <p:cNvPr id="3" name="Content Placeholder 2">
            <a:extLst>
              <a:ext uri="{FF2B5EF4-FFF2-40B4-BE49-F238E27FC236}">
                <a16:creationId xmlns:a16="http://schemas.microsoft.com/office/drawing/2014/main" id="{56EE3161-769C-2C43-980E-AE78DD76396C}"/>
              </a:ext>
            </a:extLst>
          </p:cNvPr>
          <p:cNvSpPr>
            <a:spLocks noGrp="1"/>
          </p:cNvSpPr>
          <p:nvPr>
            <p:ph idx="1"/>
          </p:nvPr>
        </p:nvSpPr>
        <p:spPr/>
        <p:txBody>
          <a:bodyPr/>
          <a:lstStyle/>
          <a:p>
            <a:pPr>
              <a:buFont typeface="Wingdings" pitchFamily="2" charset="2"/>
              <a:buChar char="Ø"/>
            </a:pPr>
            <a:r>
              <a:rPr lang="en-US" i="1" dirty="0"/>
              <a:t>Crazy Egg</a:t>
            </a:r>
            <a:r>
              <a:rPr lang="en-US" dirty="0"/>
              <a:t> - Free to start. $24/month - </a:t>
            </a:r>
            <a:r>
              <a:rPr lang="en-US" dirty="0">
                <a:hlinkClick r:id="rId2"/>
              </a:rPr>
              <a:t>https://www.crazyegg.com/</a:t>
            </a:r>
            <a:endParaRPr lang="en-US" dirty="0"/>
          </a:p>
          <a:p>
            <a:pPr lvl="1">
              <a:buFont typeface="Arial" panose="020B0604020202020204" pitchFamily="34" charset="0"/>
              <a:buChar char="•"/>
            </a:pPr>
            <a:r>
              <a:rPr lang="vi-VN" dirty="0"/>
              <a:t>Nếu bạn muốn có hình trực quan về cách khách truy cập hành vi trên trang web của bạn khi họ đến, Crazy Egg là một công cụ phù hợp.</a:t>
            </a:r>
          </a:p>
          <a:p>
            <a:pPr lvl="1">
              <a:buFont typeface="Arial" panose="020B0604020202020204" pitchFamily="34" charset="0"/>
              <a:buChar char="•"/>
            </a:pPr>
            <a:r>
              <a:rPr lang="vi-VN" dirty="0"/>
              <a:t>Với Crazy Egg, bạn có thể nhận được bản đồ nhiệt về nơi khách truy cập nhấp vào trang. Bạn cũng có thể xem bản đồ nhiệt về khoảng cách mà khách truy cập cuộn xuống trang.</a:t>
            </a:r>
          </a:p>
          <a:p>
            <a:pPr>
              <a:buFont typeface="Wingdings" pitchFamily="2" charset="2"/>
              <a:buChar char="Ø"/>
            </a:pPr>
            <a:r>
              <a:rPr lang="en-US" i="1" dirty="0"/>
              <a:t>Visual Website Optimizer </a:t>
            </a:r>
            <a:r>
              <a:rPr lang="en-US" dirty="0"/>
              <a:t>– 30 days free trial - </a:t>
            </a:r>
            <a:r>
              <a:rPr lang="en-US" dirty="0">
                <a:hlinkClick r:id="rId3"/>
              </a:rPr>
              <a:t>https://vwo.com/</a:t>
            </a:r>
            <a:endParaRPr lang="en-US" dirty="0"/>
          </a:p>
          <a:p>
            <a:pPr lvl="1">
              <a:buFont typeface="Arial" panose="020B0604020202020204" pitchFamily="34" charset="0"/>
              <a:buChar char="•"/>
            </a:pPr>
            <a:r>
              <a:rPr lang="vi-VN" i="1" dirty="0"/>
              <a:t>Visual Website Optimizer </a:t>
            </a:r>
            <a:r>
              <a:rPr lang="vi-VN" dirty="0"/>
              <a:t>là một </a:t>
            </a:r>
            <a:r>
              <a:rPr lang="vi-VN" i="1" dirty="0"/>
              <a:t>công cụ phân tích kiểm tra </a:t>
            </a:r>
            <a:r>
              <a:rPr lang="vi-VN" dirty="0"/>
              <a:t>phân tách website. </a:t>
            </a:r>
          </a:p>
          <a:p>
            <a:pPr lvl="1">
              <a:buFont typeface="Arial" panose="020B0604020202020204" pitchFamily="34" charset="0"/>
              <a:buChar char="•"/>
            </a:pPr>
            <a:r>
              <a:rPr lang="vi-VN" dirty="0"/>
              <a:t>Bạn có thể </a:t>
            </a:r>
            <a:r>
              <a:rPr lang="vi-VN" i="1" dirty="0"/>
              <a:t>phân chia thử nghiệm các biến thể </a:t>
            </a:r>
            <a:r>
              <a:rPr lang="vi-VN" dirty="0"/>
              <a:t>khác nhau của trang web và xem phiên bản nào tạo ra </a:t>
            </a:r>
            <a:r>
              <a:rPr lang="vi-VN" i="1" dirty="0"/>
              <a:t>nhiều doanh thu </a:t>
            </a:r>
            <a:r>
              <a:rPr lang="vi-VN" dirty="0"/>
              <a:t>hoặc </a:t>
            </a:r>
            <a:r>
              <a:rPr lang="vi-VN" i="1" dirty="0"/>
              <a:t>chuyển đổi hơn </a:t>
            </a:r>
            <a:r>
              <a:rPr lang="vi-VN" dirty="0"/>
              <a:t>và </a:t>
            </a:r>
            <a:r>
              <a:rPr lang="vi-VN" i="1" dirty="0"/>
              <a:t>tăng doanh số bán hàng tổng thể </a:t>
            </a:r>
            <a:r>
              <a:rPr lang="vi-VN" dirty="0"/>
              <a:t>của bạn.</a:t>
            </a:r>
            <a:endParaRPr lang="en-US" dirty="0"/>
          </a:p>
        </p:txBody>
      </p:sp>
      <p:sp>
        <p:nvSpPr>
          <p:cNvPr id="4" name="Slide Number Placeholder 3">
            <a:extLst>
              <a:ext uri="{FF2B5EF4-FFF2-40B4-BE49-F238E27FC236}">
                <a16:creationId xmlns:a16="http://schemas.microsoft.com/office/drawing/2014/main" id="{DB841643-706A-6D45-936D-0DCB715A46E0}"/>
              </a:ext>
            </a:extLst>
          </p:cNvPr>
          <p:cNvSpPr>
            <a:spLocks noGrp="1"/>
          </p:cNvSpPr>
          <p:nvPr>
            <p:ph type="sldNum" sz="quarter" idx="12"/>
          </p:nvPr>
        </p:nvSpPr>
        <p:spPr/>
        <p:txBody>
          <a:bodyPr/>
          <a:lstStyle/>
          <a:p>
            <a:fld id="{5771DB1C-B372-4CFA-B223-ECAC3FCFC319}" type="slidenum">
              <a:rPr lang="en-US" smtClean="0"/>
              <a:t>15</a:t>
            </a:fld>
            <a:endParaRPr lang="en-US"/>
          </a:p>
        </p:txBody>
      </p:sp>
      <p:pic>
        <p:nvPicPr>
          <p:cNvPr id="5" name="Picture 4">
            <a:extLst>
              <a:ext uri="{FF2B5EF4-FFF2-40B4-BE49-F238E27FC236}">
                <a16:creationId xmlns:a16="http://schemas.microsoft.com/office/drawing/2014/main" id="{C65651FE-688A-5F4D-9E1C-C920A8C8E7B0}"/>
              </a:ext>
            </a:extLst>
          </p:cNvPr>
          <p:cNvPicPr>
            <a:picLocks noChangeAspect="1"/>
          </p:cNvPicPr>
          <p:nvPr/>
        </p:nvPicPr>
        <p:blipFill>
          <a:blip r:embed="rId4"/>
          <a:stretch>
            <a:fillRect/>
          </a:stretch>
        </p:blipFill>
        <p:spPr>
          <a:xfrm>
            <a:off x="9926320" y="1276131"/>
            <a:ext cx="526288" cy="526288"/>
          </a:xfrm>
          <a:prstGeom prst="rect">
            <a:avLst/>
          </a:prstGeom>
        </p:spPr>
      </p:pic>
      <p:pic>
        <p:nvPicPr>
          <p:cNvPr id="6" name="Picture 5">
            <a:extLst>
              <a:ext uri="{FF2B5EF4-FFF2-40B4-BE49-F238E27FC236}">
                <a16:creationId xmlns:a16="http://schemas.microsoft.com/office/drawing/2014/main" id="{F14302FB-FEA6-3C46-A020-E27F80F2EFF5}"/>
              </a:ext>
            </a:extLst>
          </p:cNvPr>
          <p:cNvPicPr>
            <a:picLocks noChangeAspect="1"/>
          </p:cNvPicPr>
          <p:nvPr/>
        </p:nvPicPr>
        <p:blipFill>
          <a:blip r:embed="rId5"/>
          <a:stretch>
            <a:fillRect/>
          </a:stretch>
        </p:blipFill>
        <p:spPr>
          <a:xfrm>
            <a:off x="9674352" y="3288284"/>
            <a:ext cx="1030224" cy="539151"/>
          </a:xfrm>
          <a:prstGeom prst="rect">
            <a:avLst/>
          </a:prstGeom>
        </p:spPr>
      </p:pic>
    </p:spTree>
    <p:extLst>
      <p:ext uri="{BB962C8B-B14F-4D97-AF65-F5344CB8AC3E}">
        <p14:creationId xmlns:p14="http://schemas.microsoft.com/office/powerpoint/2010/main" val="251488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F8E3D-FDF4-A24E-AA94-C8333A7F5A95}"/>
              </a:ext>
            </a:extLst>
          </p:cNvPr>
          <p:cNvSpPr>
            <a:spLocks noGrp="1"/>
          </p:cNvSpPr>
          <p:nvPr>
            <p:ph type="title"/>
          </p:nvPr>
        </p:nvSpPr>
        <p:spPr/>
        <p:txBody>
          <a:bodyPr/>
          <a:lstStyle/>
          <a:p>
            <a:r>
              <a:rPr lang="en-VN" dirty="0"/>
              <a:t>5. Các công cụ phân tích web khác</a:t>
            </a:r>
          </a:p>
        </p:txBody>
      </p:sp>
      <p:sp>
        <p:nvSpPr>
          <p:cNvPr id="3" name="Content Placeholder 2">
            <a:extLst>
              <a:ext uri="{FF2B5EF4-FFF2-40B4-BE49-F238E27FC236}">
                <a16:creationId xmlns:a16="http://schemas.microsoft.com/office/drawing/2014/main" id="{2026455D-94A9-2946-A421-539988B32F6C}"/>
              </a:ext>
            </a:extLst>
          </p:cNvPr>
          <p:cNvSpPr>
            <a:spLocks noGrp="1"/>
          </p:cNvSpPr>
          <p:nvPr>
            <p:ph idx="1"/>
          </p:nvPr>
        </p:nvSpPr>
        <p:spPr/>
        <p:txBody>
          <a:bodyPr>
            <a:normAutofit fontScale="92500" lnSpcReduction="20000"/>
          </a:bodyPr>
          <a:lstStyle/>
          <a:p>
            <a:pPr>
              <a:buFont typeface="Wingdings" pitchFamily="2" charset="2"/>
              <a:buChar char="Ø"/>
            </a:pPr>
            <a:r>
              <a:rPr lang="en-US" i="1" dirty="0"/>
              <a:t>Google Tag Assistant </a:t>
            </a:r>
            <a:r>
              <a:rPr lang="en-US" dirty="0"/>
              <a:t>- </a:t>
            </a:r>
            <a:r>
              <a:rPr lang="en-US" dirty="0">
                <a:hlinkClick r:id="rId2"/>
              </a:rPr>
              <a:t>https://get.google.com/tagassistant/</a:t>
            </a:r>
            <a:endParaRPr lang="en-US" dirty="0"/>
          </a:p>
          <a:p>
            <a:pPr lvl="1">
              <a:buFont typeface="Arial" panose="020B0604020202020204" pitchFamily="34" charset="0"/>
              <a:buChar char="•"/>
            </a:pPr>
            <a:r>
              <a:rPr lang="vi-VN" dirty="0"/>
              <a:t>Google Tag Assistant là một công cụ miễn phí (extension), để chẩn đoán bất kỳ vấn đề nào với các thẻ như Google Tag Manager, Google Analysic trên web. </a:t>
            </a:r>
          </a:p>
          <a:p>
            <a:pPr lvl="1">
              <a:buFont typeface="Arial" panose="020B0604020202020204" pitchFamily="34" charset="0"/>
              <a:buChar char="•"/>
            </a:pPr>
            <a:r>
              <a:rPr lang="vi-VN" dirty="0"/>
              <a:t>Nó phù hợp cho web developer để chẩn đoán sự cố.</a:t>
            </a:r>
            <a:endParaRPr lang="en-US" dirty="0"/>
          </a:p>
          <a:p>
            <a:pPr>
              <a:buFont typeface="Wingdings" pitchFamily="2" charset="2"/>
              <a:buChar char="Ø"/>
            </a:pPr>
            <a:r>
              <a:rPr lang="en-US" i="1" dirty="0"/>
              <a:t>Google Data Studio </a:t>
            </a:r>
            <a:r>
              <a:rPr lang="en-US" dirty="0"/>
              <a:t>- </a:t>
            </a:r>
            <a:r>
              <a:rPr lang="en-US" dirty="0">
                <a:hlinkClick r:id="rId3"/>
              </a:rPr>
              <a:t>https://datastudio.google.com/overview</a:t>
            </a:r>
            <a:endParaRPr lang="en-US" dirty="0"/>
          </a:p>
          <a:p>
            <a:pPr lvl="1">
              <a:buFont typeface="Arial" panose="020B0604020202020204" pitchFamily="34" charset="0"/>
              <a:buChar char="•"/>
            </a:pPr>
            <a:r>
              <a:rPr lang="vi-VN" dirty="0"/>
              <a:t>Nếu bạn là người không thích dữ liệu thì bạn sẽ có cách khắc phục với Google Data Studio. </a:t>
            </a:r>
          </a:p>
          <a:p>
            <a:pPr lvl="1">
              <a:buFont typeface="Arial" panose="020B0604020202020204" pitchFamily="34" charset="0"/>
              <a:buChar char="•"/>
            </a:pPr>
            <a:r>
              <a:rPr lang="vi-VN" dirty="0"/>
              <a:t>Data Studio rất chuyên nghiệp, nó có thể tạo báo cáo trực quan để bạn có thể theo dõi hầu hết mọi thứ:</a:t>
            </a:r>
          </a:p>
          <a:p>
            <a:pPr lvl="2">
              <a:buFont typeface="Wingdings" pitchFamily="2" charset="2"/>
              <a:buChar char="§"/>
            </a:pPr>
            <a:r>
              <a:rPr lang="vi-VN" dirty="0"/>
              <a:t>cuộc gọi,</a:t>
            </a:r>
          </a:p>
          <a:p>
            <a:pPr lvl="2">
              <a:buFont typeface="Wingdings" pitchFamily="2" charset="2"/>
              <a:buChar char="§"/>
            </a:pPr>
            <a:r>
              <a:rPr lang="vi-VN" dirty="0"/>
              <a:t>chiến dịch quảng cáo trên các nền tảng khác nhau,</a:t>
            </a:r>
          </a:p>
          <a:p>
            <a:pPr lvl="2">
              <a:buFont typeface="Wingdings" pitchFamily="2" charset="2"/>
              <a:buChar char="§"/>
            </a:pPr>
            <a:r>
              <a:rPr lang="vi-VN" dirty="0"/>
              <a:t>xếp hạng tìm kiếm, </a:t>
            </a:r>
          </a:p>
          <a:p>
            <a:pPr lvl="2">
              <a:buFont typeface="Wingdings" pitchFamily="2" charset="2"/>
              <a:buChar char="§"/>
            </a:pPr>
            <a:r>
              <a:rPr lang="vi-VN" dirty="0"/>
              <a:t>khách hàng tiềm năng của Salesforce, </a:t>
            </a:r>
          </a:p>
          <a:p>
            <a:pPr lvl="2">
              <a:buFont typeface="Wingdings" pitchFamily="2" charset="2"/>
              <a:buChar char="§"/>
            </a:pPr>
            <a:r>
              <a:rPr lang="vi-VN" dirty="0"/>
              <a:t>hệ thống sổ sách kế toán của bạn … </a:t>
            </a:r>
          </a:p>
          <a:p>
            <a:pPr lvl="1">
              <a:buFont typeface="Arial" panose="020B0604020202020204" pitchFamily="34" charset="0"/>
              <a:buChar char="•"/>
            </a:pPr>
            <a:r>
              <a:rPr lang="vi-VN" dirty="0"/>
              <a:t>Miễn phí.</a:t>
            </a:r>
            <a:endParaRPr lang="en-US" dirty="0"/>
          </a:p>
          <a:p>
            <a:pPr>
              <a:buFont typeface="Wingdings" pitchFamily="2" charset="2"/>
              <a:buChar char="Ø"/>
            </a:pPr>
            <a:endParaRPr lang="en-US" dirty="0"/>
          </a:p>
          <a:p>
            <a:pPr>
              <a:buFont typeface="Wingdings" pitchFamily="2" charset="2"/>
              <a:buChar char="Ø"/>
            </a:pPr>
            <a:endParaRPr lang="en-VN" dirty="0"/>
          </a:p>
        </p:txBody>
      </p:sp>
      <p:sp>
        <p:nvSpPr>
          <p:cNvPr id="4" name="Slide Number Placeholder 3">
            <a:extLst>
              <a:ext uri="{FF2B5EF4-FFF2-40B4-BE49-F238E27FC236}">
                <a16:creationId xmlns:a16="http://schemas.microsoft.com/office/drawing/2014/main" id="{2CE30DFD-6406-BD4F-B258-E8F8C229C4B0}"/>
              </a:ext>
            </a:extLst>
          </p:cNvPr>
          <p:cNvSpPr>
            <a:spLocks noGrp="1"/>
          </p:cNvSpPr>
          <p:nvPr>
            <p:ph type="sldNum" sz="quarter" idx="12"/>
          </p:nvPr>
        </p:nvSpPr>
        <p:spPr/>
        <p:txBody>
          <a:bodyPr/>
          <a:lstStyle/>
          <a:p>
            <a:fld id="{5771DB1C-B372-4CFA-B223-ECAC3FCFC319}" type="slidenum">
              <a:rPr lang="en-US" smtClean="0"/>
              <a:t>16</a:t>
            </a:fld>
            <a:endParaRPr lang="en-US"/>
          </a:p>
        </p:txBody>
      </p:sp>
      <p:pic>
        <p:nvPicPr>
          <p:cNvPr id="5" name="Picture 4">
            <a:extLst>
              <a:ext uri="{FF2B5EF4-FFF2-40B4-BE49-F238E27FC236}">
                <a16:creationId xmlns:a16="http://schemas.microsoft.com/office/drawing/2014/main" id="{AE6DD645-F9BD-C840-8852-04345902B1E0}"/>
              </a:ext>
            </a:extLst>
          </p:cNvPr>
          <p:cNvPicPr>
            <a:picLocks noChangeAspect="1"/>
          </p:cNvPicPr>
          <p:nvPr/>
        </p:nvPicPr>
        <p:blipFill>
          <a:blip r:embed="rId4"/>
          <a:stretch>
            <a:fillRect/>
          </a:stretch>
        </p:blipFill>
        <p:spPr>
          <a:xfrm>
            <a:off x="8020334" y="1897923"/>
            <a:ext cx="691690" cy="691690"/>
          </a:xfrm>
          <a:prstGeom prst="rect">
            <a:avLst/>
          </a:prstGeom>
        </p:spPr>
      </p:pic>
      <p:pic>
        <p:nvPicPr>
          <p:cNvPr id="6" name="Picture 5">
            <a:extLst>
              <a:ext uri="{FF2B5EF4-FFF2-40B4-BE49-F238E27FC236}">
                <a16:creationId xmlns:a16="http://schemas.microsoft.com/office/drawing/2014/main" id="{2FB0697C-F899-104B-92B7-67DEA34F04BB}"/>
              </a:ext>
            </a:extLst>
          </p:cNvPr>
          <p:cNvPicPr>
            <a:picLocks noChangeAspect="1"/>
          </p:cNvPicPr>
          <p:nvPr/>
        </p:nvPicPr>
        <p:blipFill rotWithShape="1">
          <a:blip r:embed="rId5"/>
          <a:srcRect t="12492" r="1250"/>
          <a:stretch/>
        </p:blipFill>
        <p:spPr>
          <a:xfrm>
            <a:off x="8020334" y="3660253"/>
            <a:ext cx="3943066" cy="2606978"/>
          </a:xfrm>
          <a:prstGeom prst="rect">
            <a:avLst/>
          </a:prstGeom>
        </p:spPr>
      </p:pic>
    </p:spTree>
    <p:extLst>
      <p:ext uri="{BB962C8B-B14F-4D97-AF65-F5344CB8AC3E}">
        <p14:creationId xmlns:p14="http://schemas.microsoft.com/office/powerpoint/2010/main" val="38052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7B7DC-3A7E-4DC8-A134-8C5F4C065D78}"/>
              </a:ext>
            </a:extLst>
          </p:cNvPr>
          <p:cNvSpPr>
            <a:spLocks noGrp="1"/>
          </p:cNvSpPr>
          <p:nvPr>
            <p:ph type="title"/>
          </p:nvPr>
        </p:nvSpPr>
        <p:spPr/>
        <p:txBody>
          <a:bodyPr>
            <a:normAutofit/>
          </a:bodyPr>
          <a:lstStyle/>
          <a:p>
            <a:r>
              <a:rPr lang="en-US" dirty="0" err="1"/>
              <a:t>Tổng</a:t>
            </a:r>
            <a:r>
              <a:rPr lang="en-US" dirty="0"/>
              <a:t> </a:t>
            </a:r>
            <a:r>
              <a:rPr lang="en-US" dirty="0" err="1"/>
              <a:t>kết</a:t>
            </a:r>
            <a:endParaRPr lang="en-US" dirty="0"/>
          </a:p>
        </p:txBody>
      </p:sp>
      <p:sp>
        <p:nvSpPr>
          <p:cNvPr id="4" name="Slide Number Placeholder 3">
            <a:extLst>
              <a:ext uri="{FF2B5EF4-FFF2-40B4-BE49-F238E27FC236}">
                <a16:creationId xmlns:a16="http://schemas.microsoft.com/office/drawing/2014/main" id="{76CB3E65-2DA4-4A22-8947-FA00FF857D9B}"/>
              </a:ext>
            </a:extLst>
          </p:cNvPr>
          <p:cNvSpPr>
            <a:spLocks noGrp="1"/>
          </p:cNvSpPr>
          <p:nvPr>
            <p:ph type="sldNum" sz="quarter" idx="12"/>
          </p:nvPr>
        </p:nvSpPr>
        <p:spPr/>
        <p:txBody>
          <a:bodyPr/>
          <a:lstStyle/>
          <a:p>
            <a:fld id="{5771DB1C-B372-4CFA-B223-ECAC3FCFC319}" type="slidenum">
              <a:rPr lang="en-US" smtClean="0"/>
              <a:t>17</a:t>
            </a:fld>
            <a:endParaRPr lang="en-US"/>
          </a:p>
        </p:txBody>
      </p:sp>
      <p:pic>
        <p:nvPicPr>
          <p:cNvPr id="3" name="Picture 2">
            <a:extLst>
              <a:ext uri="{FF2B5EF4-FFF2-40B4-BE49-F238E27FC236}">
                <a16:creationId xmlns:a16="http://schemas.microsoft.com/office/drawing/2014/main" id="{48306D2B-2E9A-3E49-917B-B66518F7FC83}"/>
              </a:ext>
            </a:extLst>
          </p:cNvPr>
          <p:cNvPicPr>
            <a:picLocks noChangeAspect="1"/>
          </p:cNvPicPr>
          <p:nvPr/>
        </p:nvPicPr>
        <p:blipFill>
          <a:blip r:embed="rId2"/>
          <a:stretch>
            <a:fillRect/>
          </a:stretch>
        </p:blipFill>
        <p:spPr>
          <a:xfrm>
            <a:off x="1703832" y="1347158"/>
            <a:ext cx="8784336" cy="4933869"/>
          </a:xfrm>
          <a:prstGeom prst="rect">
            <a:avLst/>
          </a:prstGeom>
        </p:spPr>
      </p:pic>
    </p:spTree>
    <p:extLst>
      <p:ext uri="{BB962C8B-B14F-4D97-AF65-F5344CB8AC3E}">
        <p14:creationId xmlns:p14="http://schemas.microsoft.com/office/powerpoint/2010/main" val="379314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8CB6F-93F6-8B41-9B38-1C416CE8C102}"/>
              </a:ext>
            </a:extLst>
          </p:cNvPr>
          <p:cNvSpPr>
            <a:spLocks noGrp="1"/>
          </p:cNvSpPr>
          <p:nvPr>
            <p:ph type="title"/>
          </p:nvPr>
        </p:nvSpPr>
        <p:spPr/>
        <p:txBody>
          <a:bodyPr/>
          <a:lstStyle/>
          <a:p>
            <a:r>
              <a:rPr lang="en-VN" dirty="0"/>
              <a:t>Bài tập</a:t>
            </a:r>
          </a:p>
        </p:txBody>
      </p:sp>
      <p:sp>
        <p:nvSpPr>
          <p:cNvPr id="3" name="Content Placeholder 2">
            <a:extLst>
              <a:ext uri="{FF2B5EF4-FFF2-40B4-BE49-F238E27FC236}">
                <a16:creationId xmlns:a16="http://schemas.microsoft.com/office/drawing/2014/main" id="{F9EE918E-2BA6-8C40-9B47-2718A3172DBC}"/>
              </a:ext>
            </a:extLst>
          </p:cNvPr>
          <p:cNvSpPr>
            <a:spLocks noGrp="1"/>
          </p:cNvSpPr>
          <p:nvPr>
            <p:ph idx="1"/>
          </p:nvPr>
        </p:nvSpPr>
        <p:spPr/>
        <p:txBody>
          <a:bodyPr/>
          <a:lstStyle/>
          <a:p>
            <a:pPr marL="0" indent="0">
              <a:buNone/>
            </a:pPr>
            <a:r>
              <a:rPr lang="en-VN" dirty="0"/>
              <a:t>1. Tạo tài khoản Google Analytics sau đó phân tích website của mình theo bài học phần 2.</a:t>
            </a:r>
          </a:p>
          <a:p>
            <a:pPr marL="0" indent="0">
              <a:buNone/>
            </a:pPr>
            <a:r>
              <a:rPr lang="en-VN" dirty="0"/>
              <a:t>2. Triển khai việc theo dõi cuộc gọi cho website (nếu có).</a:t>
            </a:r>
          </a:p>
          <a:p>
            <a:pPr marL="0" indent="0">
              <a:buNone/>
            </a:pPr>
            <a:r>
              <a:rPr lang="en-VN" dirty="0"/>
              <a:t>3. Sử dụng một số công cụ phân tích web khác được đề cập ở phần 5 và ghi nhận lại quá trình sử dụng (slide 15 -16).</a:t>
            </a:r>
          </a:p>
        </p:txBody>
      </p:sp>
      <p:sp>
        <p:nvSpPr>
          <p:cNvPr id="4" name="Slide Number Placeholder 3">
            <a:extLst>
              <a:ext uri="{FF2B5EF4-FFF2-40B4-BE49-F238E27FC236}">
                <a16:creationId xmlns:a16="http://schemas.microsoft.com/office/drawing/2014/main" id="{C276FCC2-3978-6449-9655-464201B2F4C6}"/>
              </a:ext>
            </a:extLst>
          </p:cNvPr>
          <p:cNvSpPr>
            <a:spLocks noGrp="1"/>
          </p:cNvSpPr>
          <p:nvPr>
            <p:ph type="sldNum" sz="quarter" idx="12"/>
          </p:nvPr>
        </p:nvSpPr>
        <p:spPr/>
        <p:txBody>
          <a:bodyPr/>
          <a:lstStyle/>
          <a:p>
            <a:fld id="{5771DB1C-B372-4CFA-B223-ECAC3FCFC319}" type="slidenum">
              <a:rPr lang="en-US" smtClean="0"/>
              <a:t>18</a:t>
            </a:fld>
            <a:endParaRPr lang="en-US"/>
          </a:p>
        </p:txBody>
      </p:sp>
    </p:spTree>
    <p:extLst>
      <p:ext uri="{BB962C8B-B14F-4D97-AF65-F5344CB8AC3E}">
        <p14:creationId xmlns:p14="http://schemas.microsoft.com/office/powerpoint/2010/main" val="581486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1097280" y="1985962"/>
            <a:ext cx="10058400" cy="2339149"/>
          </a:xfrm>
          <a:prstGeom prst="rect">
            <a:avLst/>
          </a:prstGeom>
        </p:spPr>
        <p:txBody>
          <a:bodyPr anchor="ctr"/>
          <a:lstStyle>
            <a:lvl1pPr algn="just" defTabSz="914400" rtl="0" eaLnBrk="1" latinLnBrk="0" hangingPunct="1">
              <a:lnSpc>
                <a:spcPct val="85000"/>
              </a:lnSpc>
              <a:spcBef>
                <a:spcPct val="0"/>
              </a:spcBef>
              <a:buNone/>
              <a:defRPr sz="55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8000">
                <a:solidFill>
                  <a:schemeClr val="accent1"/>
                </a:solidFill>
              </a:rPr>
              <a:t>Question &amp; Answer</a:t>
            </a:r>
          </a:p>
        </p:txBody>
      </p:sp>
      <p:cxnSp>
        <p:nvCxnSpPr>
          <p:cNvPr id="10" name="Straight Connector 9"/>
          <p:cNvCxnSpPr/>
          <p:nvPr/>
        </p:nvCxnSpPr>
        <p:spPr>
          <a:xfrm>
            <a:off x="1097280" y="4325111"/>
            <a:ext cx="100584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5387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t>CHƯƠNG 6: </a:t>
            </a:r>
            <a:br>
              <a:rPr lang="en-US" sz="5400" dirty="0"/>
            </a:br>
            <a:r>
              <a:rPr lang="en-US" sz="5400" dirty="0"/>
              <a:t>PHÂN TÍCH WEB - </a:t>
            </a:r>
            <a:br>
              <a:rPr lang="en-US" sz="5400" dirty="0"/>
            </a:br>
            <a:r>
              <a:rPr lang="en-US" sz="5400" dirty="0"/>
              <a:t>ĐO LƯỜNG SỰ THÀNH CÔNG</a:t>
            </a:r>
          </a:p>
        </p:txBody>
      </p:sp>
      <p:sp>
        <p:nvSpPr>
          <p:cNvPr id="3" name="Subtitle 2"/>
          <p:cNvSpPr>
            <a:spLocks noGrp="1"/>
          </p:cNvSpPr>
          <p:nvPr>
            <p:ph type="subTitle" idx="1"/>
          </p:nvPr>
        </p:nvSpPr>
        <p:spPr/>
        <p:txBody>
          <a:bodyPr/>
          <a:lstStyle/>
          <a:p>
            <a:r>
              <a:rPr lang="en-US" cap="none"/>
              <a:t>Biên soạn: ThS. Võ Tấn Khoa</a:t>
            </a:r>
          </a:p>
        </p:txBody>
      </p:sp>
    </p:spTree>
    <p:extLst>
      <p:ext uri="{BB962C8B-B14F-4D97-AF65-F5344CB8AC3E}">
        <p14:creationId xmlns:p14="http://schemas.microsoft.com/office/powerpoint/2010/main" val="299011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a:t>Nội dung</a:t>
            </a:r>
          </a:p>
        </p:txBody>
      </p:sp>
      <p:sp>
        <p:nvSpPr>
          <p:cNvPr id="3" name="Content Placeholder 2"/>
          <p:cNvSpPr>
            <a:spLocks noGrp="1"/>
          </p:cNvSpPr>
          <p:nvPr>
            <p:ph idx="1"/>
          </p:nvPr>
        </p:nvSpPr>
        <p:spPr/>
        <p:txBody>
          <a:bodyPr>
            <a:normAutofit/>
          </a:bodyPr>
          <a:lstStyle/>
          <a:p>
            <a:pPr marL="0" indent="0">
              <a:buNone/>
            </a:pPr>
            <a:r>
              <a:rPr lang="en-US" sz="4000" dirty="0">
                <a:solidFill>
                  <a:schemeClr val="tx1"/>
                </a:solidFill>
              </a:rPr>
              <a:t>1. Google Analytics</a:t>
            </a:r>
          </a:p>
          <a:p>
            <a:pPr marL="0" indent="0">
              <a:buNone/>
            </a:pPr>
            <a:r>
              <a:rPr lang="en-US" sz="4000" dirty="0">
                <a:solidFill>
                  <a:schemeClr val="tx1"/>
                </a:solidFill>
              </a:rPr>
              <a:t>2. </a:t>
            </a:r>
            <a:r>
              <a:rPr lang="en-US" sz="4000" dirty="0" err="1">
                <a:solidFill>
                  <a:schemeClr val="tx1"/>
                </a:solidFill>
              </a:rPr>
              <a:t>Cách</a:t>
            </a:r>
            <a:r>
              <a:rPr lang="en-US" sz="4000" dirty="0">
                <a:solidFill>
                  <a:schemeClr val="tx1"/>
                </a:solidFill>
              </a:rPr>
              <a:t> </a:t>
            </a:r>
            <a:r>
              <a:rPr lang="en-US" sz="4000" dirty="0" err="1">
                <a:solidFill>
                  <a:schemeClr val="tx1"/>
                </a:solidFill>
              </a:rPr>
              <a:t>sử</a:t>
            </a:r>
            <a:r>
              <a:rPr lang="en-US" sz="4000" dirty="0">
                <a:solidFill>
                  <a:schemeClr val="tx1"/>
                </a:solidFill>
              </a:rPr>
              <a:t> </a:t>
            </a:r>
            <a:r>
              <a:rPr lang="en-US" sz="4000" dirty="0" err="1">
                <a:solidFill>
                  <a:schemeClr val="tx1"/>
                </a:solidFill>
              </a:rPr>
              <a:t>dụng</a:t>
            </a:r>
            <a:r>
              <a:rPr lang="en-US" sz="4000" dirty="0">
                <a:solidFill>
                  <a:schemeClr val="tx1"/>
                </a:solidFill>
              </a:rPr>
              <a:t> GA</a:t>
            </a:r>
          </a:p>
          <a:p>
            <a:pPr marL="0" indent="0">
              <a:buNone/>
            </a:pPr>
            <a:r>
              <a:rPr lang="en-US" sz="4000" dirty="0">
                <a:solidFill>
                  <a:schemeClr val="tx1"/>
                </a:solidFill>
              </a:rPr>
              <a:t>3. </a:t>
            </a:r>
            <a:r>
              <a:rPr lang="en-US" sz="4000" dirty="0" err="1">
                <a:solidFill>
                  <a:schemeClr val="tx1"/>
                </a:solidFill>
              </a:rPr>
              <a:t>Một</a:t>
            </a:r>
            <a:r>
              <a:rPr lang="en-US" sz="4000" dirty="0">
                <a:solidFill>
                  <a:schemeClr val="tx1"/>
                </a:solidFill>
              </a:rPr>
              <a:t> </a:t>
            </a:r>
            <a:r>
              <a:rPr lang="en-US" sz="4000" dirty="0" err="1">
                <a:solidFill>
                  <a:schemeClr val="tx1"/>
                </a:solidFill>
              </a:rPr>
              <a:t>số</a:t>
            </a:r>
            <a:r>
              <a:rPr lang="en-US" sz="4000" dirty="0">
                <a:solidFill>
                  <a:schemeClr val="tx1"/>
                </a:solidFill>
              </a:rPr>
              <a:t> </a:t>
            </a:r>
            <a:r>
              <a:rPr lang="en-US" sz="4000" dirty="0" err="1">
                <a:solidFill>
                  <a:schemeClr val="tx1"/>
                </a:solidFill>
              </a:rPr>
              <a:t>thuật</a:t>
            </a:r>
            <a:r>
              <a:rPr lang="en-US" sz="4000" dirty="0">
                <a:solidFill>
                  <a:schemeClr val="tx1"/>
                </a:solidFill>
              </a:rPr>
              <a:t> </a:t>
            </a:r>
            <a:r>
              <a:rPr lang="en-US" sz="4000" dirty="0" err="1">
                <a:solidFill>
                  <a:schemeClr val="tx1"/>
                </a:solidFill>
              </a:rPr>
              <a:t>ngữ</a:t>
            </a:r>
            <a:r>
              <a:rPr lang="en-US" sz="4000" dirty="0">
                <a:solidFill>
                  <a:schemeClr val="tx1"/>
                </a:solidFill>
              </a:rPr>
              <a:t> </a:t>
            </a:r>
            <a:r>
              <a:rPr lang="en-US" sz="4000" dirty="0" err="1">
                <a:solidFill>
                  <a:schemeClr val="tx1"/>
                </a:solidFill>
              </a:rPr>
              <a:t>phân</a:t>
            </a:r>
            <a:r>
              <a:rPr lang="en-US" sz="4000" dirty="0">
                <a:solidFill>
                  <a:schemeClr val="tx1"/>
                </a:solidFill>
              </a:rPr>
              <a:t> </a:t>
            </a:r>
            <a:r>
              <a:rPr lang="en-US" sz="4000" dirty="0" err="1">
                <a:solidFill>
                  <a:schemeClr val="tx1"/>
                </a:solidFill>
              </a:rPr>
              <a:t>tích</a:t>
            </a:r>
            <a:r>
              <a:rPr lang="en-US" sz="4000" dirty="0">
                <a:solidFill>
                  <a:schemeClr val="tx1"/>
                </a:solidFill>
              </a:rPr>
              <a:t> web</a:t>
            </a:r>
          </a:p>
          <a:p>
            <a:pPr marL="0" indent="0">
              <a:buNone/>
            </a:pPr>
            <a:r>
              <a:rPr lang="en-US" sz="4000" dirty="0">
                <a:solidFill>
                  <a:schemeClr val="tx1"/>
                </a:solidFill>
              </a:rPr>
              <a:t>4. Theo </a:t>
            </a:r>
            <a:r>
              <a:rPr lang="en-US" sz="4000" dirty="0" err="1">
                <a:solidFill>
                  <a:schemeClr val="tx1"/>
                </a:solidFill>
              </a:rPr>
              <a:t>dõi</a:t>
            </a:r>
            <a:r>
              <a:rPr lang="en-US" sz="4000" dirty="0">
                <a:solidFill>
                  <a:schemeClr val="tx1"/>
                </a:solidFill>
              </a:rPr>
              <a:t> </a:t>
            </a:r>
            <a:r>
              <a:rPr lang="en-US" sz="4000" dirty="0" err="1">
                <a:solidFill>
                  <a:schemeClr val="tx1"/>
                </a:solidFill>
              </a:rPr>
              <a:t>cuộc</a:t>
            </a:r>
            <a:r>
              <a:rPr lang="en-US" sz="4000" dirty="0">
                <a:solidFill>
                  <a:schemeClr val="tx1"/>
                </a:solidFill>
              </a:rPr>
              <a:t> </a:t>
            </a:r>
            <a:r>
              <a:rPr lang="en-US" sz="4000" dirty="0" err="1">
                <a:solidFill>
                  <a:schemeClr val="tx1"/>
                </a:solidFill>
              </a:rPr>
              <a:t>gọi</a:t>
            </a:r>
            <a:endParaRPr lang="en-US" sz="4000" dirty="0">
              <a:solidFill>
                <a:schemeClr val="tx1"/>
              </a:solidFill>
            </a:endParaRPr>
          </a:p>
          <a:p>
            <a:pPr marL="0" indent="0">
              <a:buNone/>
            </a:pPr>
            <a:r>
              <a:rPr lang="en-US" sz="4000" dirty="0">
                <a:solidFill>
                  <a:schemeClr val="tx1"/>
                </a:solidFill>
              </a:rPr>
              <a:t>5. </a:t>
            </a:r>
            <a:r>
              <a:rPr lang="en-US" sz="4000" dirty="0" err="1">
                <a:solidFill>
                  <a:schemeClr val="tx1"/>
                </a:solidFill>
              </a:rPr>
              <a:t>Các</a:t>
            </a:r>
            <a:r>
              <a:rPr lang="en-US" sz="4000" dirty="0">
                <a:solidFill>
                  <a:schemeClr val="tx1"/>
                </a:solidFill>
              </a:rPr>
              <a:t> </a:t>
            </a:r>
            <a:r>
              <a:rPr lang="en-US" sz="4000" dirty="0" err="1">
                <a:solidFill>
                  <a:schemeClr val="tx1"/>
                </a:solidFill>
              </a:rPr>
              <a:t>công</a:t>
            </a:r>
            <a:r>
              <a:rPr lang="en-US" sz="4000" dirty="0">
                <a:solidFill>
                  <a:schemeClr val="tx1"/>
                </a:solidFill>
              </a:rPr>
              <a:t> </a:t>
            </a:r>
            <a:r>
              <a:rPr lang="en-US" sz="4000" dirty="0" err="1">
                <a:solidFill>
                  <a:schemeClr val="tx1"/>
                </a:solidFill>
              </a:rPr>
              <a:t>cụ</a:t>
            </a:r>
            <a:r>
              <a:rPr lang="en-US" sz="4000" dirty="0">
                <a:solidFill>
                  <a:schemeClr val="tx1"/>
                </a:solidFill>
              </a:rPr>
              <a:t> </a:t>
            </a:r>
            <a:r>
              <a:rPr lang="en-US" sz="4000" dirty="0" err="1">
                <a:solidFill>
                  <a:schemeClr val="tx1"/>
                </a:solidFill>
              </a:rPr>
              <a:t>phân</a:t>
            </a:r>
            <a:r>
              <a:rPr lang="en-US" sz="4000" dirty="0">
                <a:solidFill>
                  <a:schemeClr val="tx1"/>
                </a:solidFill>
              </a:rPr>
              <a:t> </a:t>
            </a:r>
            <a:r>
              <a:rPr lang="en-US" sz="4000" dirty="0" err="1">
                <a:solidFill>
                  <a:schemeClr val="tx1"/>
                </a:solidFill>
              </a:rPr>
              <a:t>tích</a:t>
            </a:r>
            <a:r>
              <a:rPr lang="en-US" sz="4000" dirty="0">
                <a:solidFill>
                  <a:schemeClr val="tx1"/>
                </a:solidFill>
              </a:rPr>
              <a:t> web </a:t>
            </a:r>
            <a:r>
              <a:rPr lang="en-US" sz="4000" dirty="0" err="1">
                <a:solidFill>
                  <a:schemeClr val="tx1"/>
                </a:solidFill>
              </a:rPr>
              <a:t>khác</a:t>
            </a:r>
            <a:endParaRPr lang="en-US" sz="4000" dirty="0">
              <a:solidFill>
                <a:schemeClr val="tx1"/>
              </a:solidFill>
            </a:endParaRPr>
          </a:p>
        </p:txBody>
      </p:sp>
      <p:sp>
        <p:nvSpPr>
          <p:cNvPr id="5" name="Slide Number Placeholder 4"/>
          <p:cNvSpPr>
            <a:spLocks noGrp="1"/>
          </p:cNvSpPr>
          <p:nvPr>
            <p:ph type="sldNum" sz="quarter" idx="12"/>
          </p:nvPr>
        </p:nvSpPr>
        <p:spPr/>
        <p:txBody>
          <a:bodyPr/>
          <a:lstStyle/>
          <a:p>
            <a:fld id="{5771DB1C-B372-4CFA-B223-ECAC3FCFC319}" type="slidenum">
              <a:rPr lang="en-US" smtClean="0"/>
              <a:t>3</a:t>
            </a:fld>
            <a:endParaRPr lang="en-US"/>
          </a:p>
        </p:txBody>
      </p:sp>
    </p:spTree>
    <p:extLst>
      <p:ext uri="{BB962C8B-B14F-4D97-AF65-F5344CB8AC3E}">
        <p14:creationId xmlns:p14="http://schemas.microsoft.com/office/powerpoint/2010/main" val="2950854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BB67F6-0A6F-CE4B-ADB1-7D642D2D7809}"/>
              </a:ext>
            </a:extLst>
          </p:cNvPr>
          <p:cNvPicPr>
            <a:picLocks noChangeAspect="1"/>
          </p:cNvPicPr>
          <p:nvPr/>
        </p:nvPicPr>
        <p:blipFill rotWithShape="1">
          <a:blip r:embed="rId2">
            <a:alphaModFix/>
          </a:blip>
          <a:srcRect t="-398" r="52141"/>
          <a:stretch/>
        </p:blipFill>
        <p:spPr>
          <a:xfrm>
            <a:off x="228600" y="1276131"/>
            <a:ext cx="4571550" cy="5003588"/>
          </a:xfrm>
          <a:prstGeom prst="rect">
            <a:avLst/>
          </a:prstGeom>
          <a:ln>
            <a:solidFill>
              <a:schemeClr val="tx1"/>
            </a:solidFill>
          </a:ln>
        </p:spPr>
      </p:pic>
      <p:sp>
        <p:nvSpPr>
          <p:cNvPr id="3" name="Content Placeholder 2">
            <a:extLst>
              <a:ext uri="{FF2B5EF4-FFF2-40B4-BE49-F238E27FC236}">
                <a16:creationId xmlns:a16="http://schemas.microsoft.com/office/drawing/2014/main" id="{EDCE0E3C-649D-8C4B-A440-66A05C327C95}"/>
              </a:ext>
            </a:extLst>
          </p:cNvPr>
          <p:cNvSpPr>
            <a:spLocks noGrp="1"/>
          </p:cNvSpPr>
          <p:nvPr>
            <p:ph idx="1"/>
          </p:nvPr>
        </p:nvSpPr>
        <p:spPr>
          <a:xfrm>
            <a:off x="4937760" y="1276131"/>
            <a:ext cx="7012938" cy="4883369"/>
          </a:xfrm>
        </p:spPr>
        <p:txBody>
          <a:bodyPr>
            <a:normAutofit/>
          </a:bodyPr>
          <a:lstStyle/>
          <a:p>
            <a:pPr>
              <a:buFont typeface="Wingdings" pitchFamily="2" charset="2"/>
              <a:buChar char="Ø"/>
            </a:pPr>
            <a:r>
              <a:rPr lang="vi-VN" i="1" dirty="0">
                <a:solidFill>
                  <a:schemeClr val="tx1">
                    <a:lumMod val="95000"/>
                    <a:lumOff val="5000"/>
                  </a:schemeClr>
                </a:solidFill>
              </a:rPr>
              <a:t>Phân tích trang web </a:t>
            </a:r>
            <a:r>
              <a:rPr lang="vi-VN" dirty="0">
                <a:solidFill>
                  <a:schemeClr val="tx1">
                    <a:lumMod val="95000"/>
                    <a:lumOff val="5000"/>
                  </a:schemeClr>
                </a:solidFill>
              </a:rPr>
              <a:t>đã thay đổi cách kinh doanh trong thế kỷ 21. </a:t>
            </a:r>
          </a:p>
          <a:p>
            <a:pPr>
              <a:buFont typeface="Wingdings" pitchFamily="2" charset="2"/>
              <a:buChar char="Ø"/>
            </a:pPr>
            <a:r>
              <a:rPr lang="vi-VN" dirty="0">
                <a:solidFill>
                  <a:schemeClr val="tx1">
                    <a:lumMod val="95000"/>
                    <a:lumOff val="5000"/>
                  </a:schemeClr>
                </a:solidFill>
              </a:rPr>
              <a:t>Giờ đây, chúng ta có thể tìm thấy những thông tin chi tiết có giá trị về khách hàng mà trước đây không thể khám phá, bao gồm thông tin về nhân khẩu học, sở thích, hành vi trực tuyến của khách truy cập, …. </a:t>
            </a:r>
          </a:p>
          <a:p>
            <a:pPr>
              <a:buFont typeface="Wingdings" pitchFamily="2" charset="2"/>
              <a:buChar char="Ø"/>
            </a:pPr>
            <a:r>
              <a:rPr lang="vi-VN" dirty="0">
                <a:solidFill>
                  <a:schemeClr val="tx1">
                    <a:lumMod val="95000"/>
                    <a:lumOff val="5000"/>
                  </a:schemeClr>
                </a:solidFill>
              </a:rPr>
              <a:t>Chúng ta có thể tìm hiểu điều gì hiệu quả và điều gì không hiệu quả, cắt giảm các chiến dịch tiếp thị hoạt động kém hiệu quả và tăng ngân sách cho các chiến dịch chiến thắng. </a:t>
            </a:r>
          </a:p>
        </p:txBody>
      </p:sp>
      <p:sp>
        <p:nvSpPr>
          <p:cNvPr id="2" name="Title 1">
            <a:extLst>
              <a:ext uri="{FF2B5EF4-FFF2-40B4-BE49-F238E27FC236}">
                <a16:creationId xmlns:a16="http://schemas.microsoft.com/office/drawing/2014/main" id="{6A073B11-311B-2149-A14F-AA1B235F174A}"/>
              </a:ext>
            </a:extLst>
          </p:cNvPr>
          <p:cNvSpPr>
            <a:spLocks noGrp="1"/>
          </p:cNvSpPr>
          <p:nvPr>
            <p:ph type="title"/>
          </p:nvPr>
        </p:nvSpPr>
        <p:spPr/>
        <p:txBody>
          <a:bodyPr/>
          <a:lstStyle/>
          <a:p>
            <a:r>
              <a:rPr lang="en-VN" dirty="0"/>
              <a:t>Sự quan trọng của phân tích web</a:t>
            </a:r>
          </a:p>
        </p:txBody>
      </p:sp>
      <p:sp>
        <p:nvSpPr>
          <p:cNvPr id="4" name="Slide Number Placeholder 3">
            <a:extLst>
              <a:ext uri="{FF2B5EF4-FFF2-40B4-BE49-F238E27FC236}">
                <a16:creationId xmlns:a16="http://schemas.microsoft.com/office/drawing/2014/main" id="{F80DB47F-A910-5E40-9F26-C4F20142302F}"/>
              </a:ext>
            </a:extLst>
          </p:cNvPr>
          <p:cNvSpPr>
            <a:spLocks noGrp="1"/>
          </p:cNvSpPr>
          <p:nvPr>
            <p:ph type="sldNum" sz="quarter" idx="12"/>
          </p:nvPr>
        </p:nvSpPr>
        <p:spPr/>
        <p:txBody>
          <a:bodyPr/>
          <a:lstStyle/>
          <a:p>
            <a:fld id="{5771DB1C-B372-4CFA-B223-ECAC3FCFC319}" type="slidenum">
              <a:rPr lang="en-US" smtClean="0"/>
              <a:t>4</a:t>
            </a:fld>
            <a:endParaRPr lang="en-US"/>
          </a:p>
        </p:txBody>
      </p:sp>
    </p:spTree>
    <p:extLst>
      <p:ext uri="{BB962C8B-B14F-4D97-AF65-F5344CB8AC3E}">
        <p14:creationId xmlns:p14="http://schemas.microsoft.com/office/powerpoint/2010/main" val="3065923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D23FC-20AA-A440-8098-0AD95BAE1AC9}"/>
              </a:ext>
            </a:extLst>
          </p:cNvPr>
          <p:cNvSpPr>
            <a:spLocks noGrp="1"/>
          </p:cNvSpPr>
          <p:nvPr>
            <p:ph type="title"/>
          </p:nvPr>
        </p:nvSpPr>
        <p:spPr/>
        <p:txBody>
          <a:bodyPr/>
          <a:lstStyle/>
          <a:p>
            <a:r>
              <a:rPr lang="en-VN" dirty="0"/>
              <a:t>1. Google Analytics - GA</a:t>
            </a:r>
          </a:p>
        </p:txBody>
      </p:sp>
      <p:sp>
        <p:nvSpPr>
          <p:cNvPr id="3" name="Content Placeholder 2">
            <a:extLst>
              <a:ext uri="{FF2B5EF4-FFF2-40B4-BE49-F238E27FC236}">
                <a16:creationId xmlns:a16="http://schemas.microsoft.com/office/drawing/2014/main" id="{75EFFD2C-CE64-7C4C-A014-746B725BB4C2}"/>
              </a:ext>
            </a:extLst>
          </p:cNvPr>
          <p:cNvSpPr>
            <a:spLocks noGrp="1"/>
          </p:cNvSpPr>
          <p:nvPr>
            <p:ph idx="1"/>
          </p:nvPr>
        </p:nvSpPr>
        <p:spPr>
          <a:xfrm>
            <a:off x="228600" y="1276131"/>
            <a:ext cx="7147560" cy="4883369"/>
          </a:xfrm>
        </p:spPr>
        <p:txBody>
          <a:bodyPr>
            <a:normAutofit lnSpcReduction="10000"/>
          </a:bodyPr>
          <a:lstStyle/>
          <a:p>
            <a:pPr algn="l">
              <a:buFont typeface="Wingdings" pitchFamily="2" charset="2"/>
              <a:buChar char="Ø"/>
            </a:pPr>
            <a:r>
              <a:rPr lang="en-US" dirty="0"/>
              <a:t>Google Analytics - </a:t>
            </a:r>
            <a:r>
              <a:rPr lang="en-US" dirty="0">
                <a:hlinkClick r:id="rId2"/>
              </a:rPr>
              <a:t>https://www.google.com/analytics/</a:t>
            </a:r>
            <a:endParaRPr lang="en-US" dirty="0"/>
          </a:p>
          <a:p>
            <a:pPr algn="l">
              <a:buFont typeface="Wingdings" pitchFamily="2" charset="2"/>
              <a:buChar char="Ø"/>
            </a:pPr>
            <a:r>
              <a:rPr lang="vi-VN" dirty="0"/>
              <a:t>Nền tảng phân tích trang web được đa số các trang web sử dụng. </a:t>
            </a:r>
          </a:p>
          <a:p>
            <a:pPr lvl="1" algn="l">
              <a:buFont typeface="Arial" panose="020B0604020202020204" pitchFamily="34" charset="0"/>
              <a:buChar char="•"/>
            </a:pPr>
            <a:r>
              <a:rPr lang="vi-VN" i="1" dirty="0"/>
              <a:t>Nó có những điều kỳ quặc.</a:t>
            </a:r>
          </a:p>
          <a:p>
            <a:pPr lvl="1" algn="l">
              <a:buFont typeface="Arial" panose="020B0604020202020204" pitchFamily="34" charset="0"/>
              <a:buChar char="•"/>
            </a:pPr>
            <a:r>
              <a:rPr lang="vi-VN" dirty="0"/>
              <a:t>Nhưng là công cụ phân tích toàn diện, sẵn có tốt nhất hiện có để hiểu lưu lượng truy cập trang web. </a:t>
            </a:r>
          </a:p>
          <a:p>
            <a:pPr lvl="1" algn="l">
              <a:buFont typeface="Arial" panose="020B0604020202020204" pitchFamily="34" charset="0"/>
              <a:buChar char="•"/>
            </a:pPr>
            <a:r>
              <a:rPr lang="vi-VN" dirty="0"/>
              <a:t>Miễn phí.</a:t>
            </a:r>
          </a:p>
          <a:p>
            <a:pPr algn="l">
              <a:buFont typeface="Wingdings" pitchFamily="2" charset="2"/>
              <a:buChar char="Ø"/>
            </a:pPr>
            <a:r>
              <a:rPr lang="vi-VN" dirty="0"/>
              <a:t>Nếu không thiết lập GA thì sao?!</a:t>
            </a:r>
          </a:p>
          <a:p>
            <a:pPr algn="l">
              <a:buFont typeface="Wingdings" pitchFamily="2" charset="2"/>
              <a:buChar char="Ø"/>
            </a:pPr>
            <a:r>
              <a:rPr lang="vi-VN" dirty="0"/>
              <a:t>Google Analytics rất hữu ích để theo dõi hoạt động của doanh nghiệp và có thể áp dụng cho khoảng 95% doanh nghiệp.</a:t>
            </a:r>
            <a:endParaRPr lang="en-US" dirty="0"/>
          </a:p>
          <a:p>
            <a:pPr algn="l"/>
            <a:endParaRPr lang="en-US" dirty="0"/>
          </a:p>
          <a:p>
            <a:pPr algn="l"/>
            <a:endParaRPr lang="en-VN" dirty="0"/>
          </a:p>
        </p:txBody>
      </p:sp>
      <p:sp>
        <p:nvSpPr>
          <p:cNvPr id="4" name="Slide Number Placeholder 3">
            <a:extLst>
              <a:ext uri="{FF2B5EF4-FFF2-40B4-BE49-F238E27FC236}">
                <a16:creationId xmlns:a16="http://schemas.microsoft.com/office/drawing/2014/main" id="{D9BA0177-E8D6-E94B-9B81-30581452C1F8}"/>
              </a:ext>
            </a:extLst>
          </p:cNvPr>
          <p:cNvSpPr>
            <a:spLocks noGrp="1"/>
          </p:cNvSpPr>
          <p:nvPr>
            <p:ph type="sldNum" sz="quarter" idx="12"/>
          </p:nvPr>
        </p:nvSpPr>
        <p:spPr/>
        <p:txBody>
          <a:bodyPr/>
          <a:lstStyle/>
          <a:p>
            <a:fld id="{5771DB1C-B372-4CFA-B223-ECAC3FCFC319}" type="slidenum">
              <a:rPr lang="en-US" smtClean="0"/>
              <a:t>5</a:t>
            </a:fld>
            <a:endParaRPr lang="en-US"/>
          </a:p>
        </p:txBody>
      </p:sp>
      <p:pic>
        <p:nvPicPr>
          <p:cNvPr id="5" name="Picture 4">
            <a:extLst>
              <a:ext uri="{FF2B5EF4-FFF2-40B4-BE49-F238E27FC236}">
                <a16:creationId xmlns:a16="http://schemas.microsoft.com/office/drawing/2014/main" id="{08BB4842-46BB-C44E-A780-C467C215289D}"/>
              </a:ext>
            </a:extLst>
          </p:cNvPr>
          <p:cNvPicPr>
            <a:picLocks noChangeAspect="1"/>
          </p:cNvPicPr>
          <p:nvPr/>
        </p:nvPicPr>
        <p:blipFill>
          <a:blip r:embed="rId3"/>
          <a:stretch>
            <a:fillRect/>
          </a:stretch>
        </p:blipFill>
        <p:spPr>
          <a:xfrm>
            <a:off x="6654212" y="1083056"/>
            <a:ext cx="5537788" cy="4187952"/>
          </a:xfrm>
          <a:prstGeom prst="rect">
            <a:avLst/>
          </a:prstGeom>
        </p:spPr>
      </p:pic>
    </p:spTree>
    <p:extLst>
      <p:ext uri="{BB962C8B-B14F-4D97-AF65-F5344CB8AC3E}">
        <p14:creationId xmlns:p14="http://schemas.microsoft.com/office/powerpoint/2010/main" val="3628176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995BF-859D-E44C-9BB7-4520905FC8F1}"/>
              </a:ext>
            </a:extLst>
          </p:cNvPr>
          <p:cNvSpPr>
            <a:spLocks noGrp="1"/>
          </p:cNvSpPr>
          <p:nvPr>
            <p:ph type="title"/>
          </p:nvPr>
        </p:nvSpPr>
        <p:spPr/>
        <p:txBody>
          <a:bodyPr/>
          <a:lstStyle/>
          <a:p>
            <a:r>
              <a:rPr lang="en-VN" dirty="0"/>
              <a:t>2. Cách sử dụng GA</a:t>
            </a:r>
          </a:p>
        </p:txBody>
      </p:sp>
      <p:sp>
        <p:nvSpPr>
          <p:cNvPr id="3" name="Content Placeholder 2">
            <a:extLst>
              <a:ext uri="{FF2B5EF4-FFF2-40B4-BE49-F238E27FC236}">
                <a16:creationId xmlns:a16="http://schemas.microsoft.com/office/drawing/2014/main" id="{F3C465AB-6948-A644-A4DB-1A8F02E52263}"/>
              </a:ext>
            </a:extLst>
          </p:cNvPr>
          <p:cNvSpPr>
            <a:spLocks noGrp="1"/>
          </p:cNvSpPr>
          <p:nvPr>
            <p:ph idx="1"/>
          </p:nvPr>
        </p:nvSpPr>
        <p:spPr/>
        <p:txBody>
          <a:bodyPr>
            <a:normAutofit fontScale="92500" lnSpcReduction="10000"/>
          </a:bodyPr>
          <a:lstStyle/>
          <a:p>
            <a:pPr>
              <a:buFont typeface="Wingdings" pitchFamily="2" charset="2"/>
              <a:buChar char="Ø"/>
            </a:pPr>
            <a:r>
              <a:rPr lang="en-VN" dirty="0"/>
              <a:t>Hầu hết dữ liệu trên GA khá vô nghĩa -&gt; kỳ quặc.✅</a:t>
            </a:r>
          </a:p>
          <a:p>
            <a:pPr>
              <a:buFont typeface="Wingdings" pitchFamily="2" charset="2"/>
              <a:buChar char="Ø"/>
            </a:pPr>
            <a:r>
              <a:rPr lang="en-US" dirty="0" err="1"/>
              <a:t>Có</a:t>
            </a:r>
            <a:r>
              <a:rPr lang="en-US" dirty="0"/>
              <a:t> </a:t>
            </a:r>
            <a:r>
              <a:rPr lang="en-US" dirty="0" err="1"/>
              <a:t>hai</a:t>
            </a:r>
            <a:r>
              <a:rPr lang="en-US" dirty="0"/>
              <a:t> </a:t>
            </a:r>
            <a:r>
              <a:rPr lang="en-US" dirty="0" err="1"/>
              <a:t>cách</a:t>
            </a:r>
            <a:r>
              <a:rPr lang="en-US" dirty="0"/>
              <a:t> </a:t>
            </a:r>
            <a:r>
              <a:rPr lang="en-US" dirty="0" err="1"/>
              <a:t>để</a:t>
            </a:r>
            <a:r>
              <a:rPr lang="en-US" dirty="0"/>
              <a:t> </a:t>
            </a:r>
            <a:r>
              <a:rPr lang="en-US" dirty="0" err="1"/>
              <a:t>phân</a:t>
            </a:r>
            <a:r>
              <a:rPr lang="en-US" dirty="0"/>
              <a:t> </a:t>
            </a:r>
            <a:r>
              <a:rPr lang="en-US" dirty="0" err="1"/>
              <a:t>tích</a:t>
            </a:r>
            <a:r>
              <a:rPr lang="en-US" dirty="0"/>
              <a:t> </a:t>
            </a:r>
            <a:r>
              <a:rPr lang="en-US" dirty="0" err="1"/>
              <a:t>và</a:t>
            </a:r>
            <a:r>
              <a:rPr lang="en-US" dirty="0"/>
              <a:t> </a:t>
            </a:r>
            <a:r>
              <a:rPr lang="en-US" dirty="0" err="1"/>
              <a:t>hiểu</a:t>
            </a:r>
            <a:r>
              <a:rPr lang="en-US" dirty="0"/>
              <a:t> </a:t>
            </a:r>
            <a:r>
              <a:rPr lang="en-US" dirty="0" err="1"/>
              <a:t>dữ</a:t>
            </a:r>
            <a:r>
              <a:rPr lang="en-US" dirty="0"/>
              <a:t> </a:t>
            </a:r>
            <a:r>
              <a:rPr lang="en-US" dirty="0" err="1"/>
              <a:t>liệu</a:t>
            </a:r>
            <a:r>
              <a:rPr lang="en-US" dirty="0"/>
              <a:t> </a:t>
            </a:r>
            <a:r>
              <a:rPr lang="en-US" dirty="0" err="1"/>
              <a:t>trong</a:t>
            </a:r>
            <a:r>
              <a:rPr lang="en-US" dirty="0"/>
              <a:t> Google Analytics </a:t>
            </a:r>
            <a:r>
              <a:rPr lang="en-US" dirty="0" err="1"/>
              <a:t>theo</a:t>
            </a:r>
            <a:r>
              <a:rPr lang="en-US" dirty="0"/>
              <a:t> </a:t>
            </a:r>
            <a:r>
              <a:rPr lang="en-US" dirty="0" err="1"/>
              <a:t>thời</a:t>
            </a:r>
            <a:r>
              <a:rPr lang="en-US" dirty="0"/>
              <a:t> </a:t>
            </a:r>
            <a:r>
              <a:rPr lang="en-US" dirty="0" err="1"/>
              <a:t>gian</a:t>
            </a:r>
            <a:r>
              <a:rPr lang="en-US" dirty="0"/>
              <a:t>:</a:t>
            </a:r>
          </a:p>
          <a:p>
            <a:pPr marL="0" indent="0">
              <a:buNone/>
            </a:pPr>
            <a:r>
              <a:rPr lang="en-US" dirty="0"/>
              <a:t>1. So </a:t>
            </a:r>
            <a:r>
              <a:rPr lang="en-US" dirty="0" err="1"/>
              <a:t>sánh</a:t>
            </a:r>
            <a:r>
              <a:rPr lang="en-US" dirty="0"/>
              <a:t> </a:t>
            </a:r>
            <a:r>
              <a:rPr lang="en-US" dirty="0" err="1"/>
              <a:t>dữ</a:t>
            </a:r>
            <a:r>
              <a:rPr lang="en-US" dirty="0"/>
              <a:t> </a:t>
            </a:r>
            <a:r>
              <a:rPr lang="en-US" dirty="0" err="1"/>
              <a:t>liệu</a:t>
            </a:r>
            <a:r>
              <a:rPr lang="en-US" dirty="0"/>
              <a:t> </a:t>
            </a:r>
            <a:r>
              <a:rPr lang="en-US" dirty="0" err="1"/>
              <a:t>trong</a:t>
            </a:r>
            <a:r>
              <a:rPr lang="en-US" dirty="0"/>
              <a:t> </a:t>
            </a:r>
            <a:r>
              <a:rPr lang="en-US" dirty="0" err="1"/>
              <a:t>phạm</a:t>
            </a:r>
            <a:r>
              <a:rPr lang="en-US" dirty="0"/>
              <a:t> vi 2 </a:t>
            </a:r>
            <a:r>
              <a:rPr lang="en-US" dirty="0" err="1"/>
              <a:t>ngày</a:t>
            </a:r>
            <a:r>
              <a:rPr lang="en-US" dirty="0"/>
              <a:t>:</a:t>
            </a:r>
          </a:p>
          <a:p>
            <a:pPr marL="201168" lvl="1" indent="0">
              <a:buNone/>
            </a:pPr>
            <a:r>
              <a:rPr lang="vi-VN" dirty="0"/>
              <a:t>Nhấp vào đầu vào ô </a:t>
            </a:r>
            <a:r>
              <a:rPr lang="vi-VN" i="1" dirty="0"/>
              <a:t>date</a:t>
            </a:r>
            <a:r>
              <a:rPr lang="vi-VN" dirty="0"/>
              <a:t> trong Google Analytics. Nhập hai khung thời gian:</a:t>
            </a:r>
          </a:p>
          <a:p>
            <a:pPr lvl="2">
              <a:buFont typeface="Arial" panose="020B0604020202020204" pitchFamily="34" charset="0"/>
              <a:buChar char="•"/>
            </a:pPr>
            <a:r>
              <a:rPr lang="vi-VN" dirty="0"/>
              <a:t>So sánh hiệu suất của tuần này với hiệu suất của tuần trước.</a:t>
            </a:r>
          </a:p>
          <a:p>
            <a:pPr lvl="2">
              <a:buFont typeface="Arial" panose="020B0604020202020204" pitchFamily="34" charset="0"/>
              <a:buChar char="•"/>
            </a:pPr>
            <a:r>
              <a:rPr lang="vi-VN" dirty="0"/>
              <a:t>Hiệu suất của tháng này với tháng trước.</a:t>
            </a:r>
          </a:p>
          <a:p>
            <a:pPr lvl="2">
              <a:buFont typeface="Arial" panose="020B0604020202020204" pitchFamily="34" charset="0"/>
              <a:buChar char="•"/>
            </a:pPr>
            <a:r>
              <a:rPr lang="vi-VN" dirty="0"/>
              <a:t>Hiệu suất của tháng trước với cùng tháng năm trước.</a:t>
            </a:r>
          </a:p>
          <a:p>
            <a:pPr marL="0" indent="0">
              <a:buNone/>
            </a:pPr>
            <a:r>
              <a:rPr lang="en-US" dirty="0"/>
              <a:t>2. </a:t>
            </a:r>
            <a:r>
              <a:rPr lang="en-US" dirty="0" err="1"/>
              <a:t>Nhìn</a:t>
            </a:r>
            <a:r>
              <a:rPr lang="en-US" dirty="0"/>
              <a:t> </a:t>
            </a:r>
            <a:r>
              <a:rPr lang="en-US" dirty="0" err="1"/>
              <a:t>vào</a:t>
            </a:r>
            <a:r>
              <a:rPr lang="en-US" dirty="0"/>
              <a:t> </a:t>
            </a:r>
            <a:r>
              <a:rPr lang="en-US" dirty="0" err="1"/>
              <a:t>các</a:t>
            </a:r>
            <a:r>
              <a:rPr lang="en-US" dirty="0"/>
              <a:t> </a:t>
            </a:r>
            <a:r>
              <a:rPr lang="en-US" dirty="0" err="1"/>
              <a:t>biểu</a:t>
            </a:r>
            <a:r>
              <a:rPr lang="en-US" dirty="0"/>
              <a:t> </a:t>
            </a:r>
            <a:r>
              <a:rPr lang="en-US" dirty="0" err="1"/>
              <a:t>đồ</a:t>
            </a:r>
            <a:r>
              <a:rPr lang="en-US" dirty="0"/>
              <a:t> </a:t>
            </a:r>
            <a:r>
              <a:rPr lang="en-US" dirty="0" err="1"/>
              <a:t>trong</a:t>
            </a:r>
            <a:r>
              <a:rPr lang="en-US" dirty="0"/>
              <a:t> </a:t>
            </a:r>
            <a:r>
              <a:rPr lang="en-US" dirty="0" err="1"/>
              <a:t>một</a:t>
            </a:r>
            <a:r>
              <a:rPr lang="en-US" dirty="0"/>
              <a:t> </a:t>
            </a:r>
            <a:r>
              <a:rPr lang="en-US" dirty="0" err="1"/>
              <a:t>khung</a:t>
            </a:r>
            <a:r>
              <a:rPr lang="en-US" dirty="0"/>
              <a:t> </a:t>
            </a:r>
            <a:r>
              <a:rPr lang="en-US" dirty="0" err="1"/>
              <a:t>thời</a:t>
            </a:r>
            <a:r>
              <a:rPr lang="en-US" dirty="0"/>
              <a:t> </a:t>
            </a:r>
            <a:r>
              <a:rPr lang="en-US" dirty="0" err="1"/>
              <a:t>gian</a:t>
            </a:r>
            <a:r>
              <a:rPr lang="en-US" dirty="0"/>
              <a:t> </a:t>
            </a:r>
            <a:r>
              <a:rPr lang="en-US" dirty="0" err="1"/>
              <a:t>dài</a:t>
            </a:r>
            <a:r>
              <a:rPr lang="en-US" dirty="0"/>
              <a:t>.</a:t>
            </a:r>
          </a:p>
          <a:p>
            <a:pPr lvl="1">
              <a:buFont typeface="Arial" panose="020B0604020202020204" pitchFamily="34" charset="0"/>
              <a:buChar char="•"/>
            </a:pPr>
            <a:r>
              <a:rPr lang="vi-VN" dirty="0"/>
              <a:t>Chỉ cần xem các biểu đồ trong khoảng thời gian dài nhất có thể và tìm kiếm xu hướng mà không cần so sánh phạm vi ngày. </a:t>
            </a:r>
          </a:p>
          <a:p>
            <a:pPr lvl="1">
              <a:buFont typeface="Arial" panose="020B0604020202020204" pitchFamily="34" charset="0"/>
              <a:buChar char="•"/>
            </a:pPr>
            <a:r>
              <a:rPr lang="vi-VN" dirty="0"/>
              <a:t>Cách này </a:t>
            </a:r>
            <a:r>
              <a:rPr lang="vi-VN" i="1" dirty="0"/>
              <a:t>không quá hiệu quả </a:t>
            </a:r>
            <a:r>
              <a:rPr lang="vi-VN" dirty="0"/>
              <a:t>đối với việc tìm kiếm thông tin khó tìm hoặc xác định thông tin chi tiết, nhưng cách tiếp cận này </a:t>
            </a:r>
            <a:r>
              <a:rPr lang="vi-VN" i="1" dirty="0"/>
              <a:t>hữu ích cho cái nhìn toàn cảnh </a:t>
            </a:r>
            <a:r>
              <a:rPr lang="vi-VN" dirty="0"/>
              <a:t>về hướng mà lưu lượng truy cập của bạn đang đi đến.</a:t>
            </a:r>
            <a:endParaRPr lang="en-VN" dirty="0"/>
          </a:p>
        </p:txBody>
      </p:sp>
      <p:sp>
        <p:nvSpPr>
          <p:cNvPr id="4" name="Slide Number Placeholder 3">
            <a:extLst>
              <a:ext uri="{FF2B5EF4-FFF2-40B4-BE49-F238E27FC236}">
                <a16:creationId xmlns:a16="http://schemas.microsoft.com/office/drawing/2014/main" id="{6ED7D63A-2F8B-494D-A567-AC82629E2179}"/>
              </a:ext>
            </a:extLst>
          </p:cNvPr>
          <p:cNvSpPr>
            <a:spLocks noGrp="1"/>
          </p:cNvSpPr>
          <p:nvPr>
            <p:ph type="sldNum" sz="quarter" idx="12"/>
          </p:nvPr>
        </p:nvSpPr>
        <p:spPr/>
        <p:txBody>
          <a:bodyPr/>
          <a:lstStyle/>
          <a:p>
            <a:fld id="{5771DB1C-B372-4CFA-B223-ECAC3FCFC319}" type="slidenum">
              <a:rPr lang="en-US" smtClean="0"/>
              <a:t>6</a:t>
            </a:fld>
            <a:endParaRPr lang="en-US"/>
          </a:p>
        </p:txBody>
      </p:sp>
    </p:spTree>
    <p:extLst>
      <p:ext uri="{BB962C8B-B14F-4D97-AF65-F5344CB8AC3E}">
        <p14:creationId xmlns:p14="http://schemas.microsoft.com/office/powerpoint/2010/main" val="2601159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995BF-859D-E44C-9BB7-4520905FC8F1}"/>
              </a:ext>
            </a:extLst>
          </p:cNvPr>
          <p:cNvSpPr>
            <a:spLocks noGrp="1"/>
          </p:cNvSpPr>
          <p:nvPr>
            <p:ph type="title"/>
          </p:nvPr>
        </p:nvSpPr>
        <p:spPr/>
        <p:txBody>
          <a:bodyPr/>
          <a:lstStyle/>
          <a:p>
            <a:r>
              <a:rPr lang="en-VN" dirty="0"/>
              <a:t>2. Cách sử dụng GA</a:t>
            </a:r>
          </a:p>
        </p:txBody>
      </p:sp>
      <p:sp>
        <p:nvSpPr>
          <p:cNvPr id="3" name="Content Placeholder 2">
            <a:extLst>
              <a:ext uri="{FF2B5EF4-FFF2-40B4-BE49-F238E27FC236}">
                <a16:creationId xmlns:a16="http://schemas.microsoft.com/office/drawing/2014/main" id="{F3C465AB-6948-A644-A4DB-1A8F02E52263}"/>
              </a:ext>
            </a:extLst>
          </p:cNvPr>
          <p:cNvSpPr>
            <a:spLocks noGrp="1"/>
          </p:cNvSpPr>
          <p:nvPr>
            <p:ph idx="1"/>
          </p:nvPr>
        </p:nvSpPr>
        <p:spPr/>
        <p:txBody>
          <a:bodyPr>
            <a:normAutofit/>
          </a:bodyPr>
          <a:lstStyle/>
          <a:p>
            <a:pPr marL="0" indent="0">
              <a:buNone/>
            </a:pPr>
            <a:r>
              <a:rPr lang="vi-VN" i="1" dirty="0"/>
              <a:t>Lưu ý</a:t>
            </a:r>
            <a:r>
              <a:rPr lang="vi-VN" dirty="0"/>
              <a:t>: </a:t>
            </a:r>
          </a:p>
          <a:p>
            <a:pPr>
              <a:buFont typeface="Wingdings" pitchFamily="2" charset="2"/>
              <a:buChar char="Ø"/>
            </a:pPr>
            <a:r>
              <a:rPr lang="vi-VN" i="1" dirty="0"/>
              <a:t>Tính thời vụ </a:t>
            </a:r>
            <a:r>
              <a:rPr lang="vi-VN" dirty="0"/>
              <a:t>là một yếu tố ảnh hưởng đến nhiều doanh nghiệp. </a:t>
            </a:r>
          </a:p>
          <a:p>
            <a:pPr>
              <a:buFont typeface="Wingdings" pitchFamily="2" charset="2"/>
              <a:buChar char="Ø"/>
            </a:pPr>
            <a:r>
              <a:rPr lang="vi-VN" dirty="0"/>
              <a:t>Đôi khi bạn có thể thấy lưu lượng truy cập giảm, nhưng điều này có thể không nhất thiết cho thấy trang web của bạn đang hoạt động kém. </a:t>
            </a:r>
          </a:p>
          <a:p>
            <a:pPr lvl="1">
              <a:buFont typeface="Arial" panose="020B0604020202020204" pitchFamily="34" charset="0"/>
              <a:buChar char="•"/>
            </a:pPr>
            <a:r>
              <a:rPr lang="vi-VN" dirty="0"/>
              <a:t>Nó có thể là thị trường của bạn trải qua một xu hướng giảm trong những tháng nhất định. </a:t>
            </a:r>
          </a:p>
          <a:p>
            <a:pPr lvl="1">
              <a:buFont typeface="Arial" panose="020B0604020202020204" pitchFamily="34" charset="0"/>
              <a:buChar char="•"/>
            </a:pPr>
            <a:r>
              <a:rPr lang="vi-VN" dirty="0"/>
              <a:t>Nếu doanh nghiệp của bạn đang có xu hướng đi xuống, hãy sử dụng phương pháp "so sánh hai phạm vi ngày" và so sánh lưu lượng truy cập của tháng hiện tại với cùng tháng năm trước. </a:t>
            </a:r>
          </a:p>
          <a:p>
            <a:pPr>
              <a:buFont typeface="Wingdings" pitchFamily="2" charset="2"/>
              <a:buChar char="Ø"/>
            </a:pPr>
            <a:r>
              <a:rPr lang="vi-VN" dirty="0"/>
              <a:t>Nếu bạn thấy </a:t>
            </a:r>
            <a:r>
              <a:rPr lang="vi-VN" i="1" dirty="0"/>
              <a:t>mức tăng</a:t>
            </a:r>
            <a:r>
              <a:rPr lang="vi-VN" dirty="0"/>
              <a:t>, thì bạn biết trang web của mình đang hoạt động tốt, bất kể xu hướng theo mùa.</a:t>
            </a:r>
            <a:endParaRPr lang="en-VN" dirty="0"/>
          </a:p>
        </p:txBody>
      </p:sp>
      <p:sp>
        <p:nvSpPr>
          <p:cNvPr id="4" name="Slide Number Placeholder 3">
            <a:extLst>
              <a:ext uri="{FF2B5EF4-FFF2-40B4-BE49-F238E27FC236}">
                <a16:creationId xmlns:a16="http://schemas.microsoft.com/office/drawing/2014/main" id="{6ED7D63A-2F8B-494D-A567-AC82629E2179}"/>
              </a:ext>
            </a:extLst>
          </p:cNvPr>
          <p:cNvSpPr>
            <a:spLocks noGrp="1"/>
          </p:cNvSpPr>
          <p:nvPr>
            <p:ph type="sldNum" sz="quarter" idx="12"/>
          </p:nvPr>
        </p:nvSpPr>
        <p:spPr/>
        <p:txBody>
          <a:bodyPr/>
          <a:lstStyle/>
          <a:p>
            <a:fld id="{5771DB1C-B372-4CFA-B223-ECAC3FCFC319}" type="slidenum">
              <a:rPr lang="en-US" smtClean="0"/>
              <a:t>7</a:t>
            </a:fld>
            <a:endParaRPr lang="en-US"/>
          </a:p>
        </p:txBody>
      </p:sp>
    </p:spTree>
    <p:extLst>
      <p:ext uri="{BB962C8B-B14F-4D97-AF65-F5344CB8AC3E}">
        <p14:creationId xmlns:p14="http://schemas.microsoft.com/office/powerpoint/2010/main" val="1679911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15DC9-98DA-B442-8D4B-6511A85DF52D}"/>
              </a:ext>
            </a:extLst>
          </p:cNvPr>
          <p:cNvSpPr>
            <a:spLocks noGrp="1"/>
          </p:cNvSpPr>
          <p:nvPr>
            <p:ph type="title"/>
          </p:nvPr>
        </p:nvSpPr>
        <p:spPr/>
        <p:txBody>
          <a:bodyPr/>
          <a:lstStyle/>
          <a:p>
            <a:r>
              <a:rPr lang="en-VN" dirty="0"/>
              <a:t>2.1 </a:t>
            </a:r>
            <a:r>
              <a:rPr lang="en-US" dirty="0"/>
              <a:t>Acquisition - </a:t>
            </a:r>
            <a:r>
              <a:rPr lang="en-US" dirty="0" err="1"/>
              <a:t>Chuyển</a:t>
            </a:r>
            <a:r>
              <a:rPr lang="en-US" dirty="0"/>
              <a:t> </a:t>
            </a:r>
            <a:r>
              <a:rPr lang="en-US" dirty="0" err="1"/>
              <a:t>đổi</a:t>
            </a:r>
            <a:endParaRPr lang="en-VN" dirty="0"/>
          </a:p>
        </p:txBody>
      </p:sp>
      <p:sp>
        <p:nvSpPr>
          <p:cNvPr id="3" name="Content Placeholder 2">
            <a:extLst>
              <a:ext uri="{FF2B5EF4-FFF2-40B4-BE49-F238E27FC236}">
                <a16:creationId xmlns:a16="http://schemas.microsoft.com/office/drawing/2014/main" id="{AE2DB243-9C15-E34F-B478-E5FE4527D1BE}"/>
              </a:ext>
            </a:extLst>
          </p:cNvPr>
          <p:cNvSpPr>
            <a:spLocks noGrp="1"/>
          </p:cNvSpPr>
          <p:nvPr>
            <p:ph idx="1"/>
          </p:nvPr>
        </p:nvSpPr>
        <p:spPr>
          <a:xfrm>
            <a:off x="228600" y="1276131"/>
            <a:ext cx="8232648" cy="4883369"/>
          </a:xfrm>
        </p:spPr>
        <p:txBody>
          <a:bodyPr>
            <a:normAutofit fontScale="85000" lnSpcReduction="20000"/>
          </a:bodyPr>
          <a:lstStyle/>
          <a:p>
            <a:pPr>
              <a:buFont typeface="Wingdings" pitchFamily="2" charset="2"/>
              <a:buChar char="Ø"/>
            </a:pPr>
            <a:r>
              <a:rPr lang="vi-VN" i="1" dirty="0"/>
              <a:t>Acquisition</a:t>
            </a:r>
            <a:r>
              <a:rPr lang="vi-VN" dirty="0"/>
              <a:t> là mục nên dành nhiều thời gian để xem xét. </a:t>
            </a:r>
          </a:p>
          <a:p>
            <a:pPr lvl="1">
              <a:buFont typeface="Arial" panose="020B0604020202020204" pitchFamily="34" charset="0"/>
              <a:buChar char="•"/>
            </a:pPr>
            <a:r>
              <a:rPr lang="vi-VN" dirty="0"/>
              <a:t>Thông tin của mục Acquisition chia nhỏ lưu lượng truy cập trang web của bạn đến từ nguồn nào. </a:t>
            </a:r>
          </a:p>
          <a:p>
            <a:pPr lvl="1">
              <a:buFont typeface="Arial" panose="020B0604020202020204" pitchFamily="34" charset="0"/>
              <a:buChar char="•"/>
            </a:pPr>
            <a:r>
              <a:rPr lang="vi-VN" dirty="0"/>
              <a:t>Giúp đưa ra các đánh giá sáng suốt về hiệu suất của trang web hoặc hoạt động tiếp thị của bạn.</a:t>
            </a:r>
          </a:p>
          <a:p>
            <a:pPr>
              <a:buFont typeface="Wingdings" pitchFamily="2" charset="2"/>
              <a:buChar char="Ø"/>
            </a:pPr>
            <a:r>
              <a:rPr lang="vi-VN" dirty="0"/>
              <a:t>Nhấp vào "</a:t>
            </a:r>
            <a:r>
              <a:rPr lang="vi-VN" i="1" dirty="0"/>
              <a:t>Acquisition</a:t>
            </a:r>
            <a:r>
              <a:rPr lang="vi-VN" dirty="0"/>
              <a:t>" trong thanh bên chính ở bên trái. </a:t>
            </a:r>
          </a:p>
          <a:p>
            <a:pPr lvl="1">
              <a:buFont typeface="Arial" panose="020B0604020202020204" pitchFamily="34" charset="0"/>
              <a:buChar char="•"/>
            </a:pPr>
            <a:r>
              <a:rPr lang="vi-VN" i="1" dirty="0"/>
              <a:t>All Traffic</a:t>
            </a:r>
            <a:r>
              <a:rPr lang="vi-VN" dirty="0"/>
              <a:t>: bạn có thể thấy số lượng lưu lượng truy cập thực tế mà bạn đã nhận được từ một nguồn nhất định. </a:t>
            </a:r>
          </a:p>
          <a:p>
            <a:pPr lvl="1">
              <a:buFont typeface="Arial" panose="020B0604020202020204" pitchFamily="34" charset="0"/>
              <a:buChar char="•"/>
            </a:pPr>
            <a:r>
              <a:rPr lang="vi-VN" i="1" dirty="0"/>
              <a:t>Channels</a:t>
            </a:r>
            <a:r>
              <a:rPr lang="vi-VN" dirty="0"/>
              <a:t> được liệt kê trong </a:t>
            </a:r>
            <a:r>
              <a:rPr lang="vi-VN" i="1" dirty="0"/>
              <a:t>All Traffic</a:t>
            </a:r>
            <a:r>
              <a:rPr lang="vi-VN" dirty="0"/>
              <a:t>: Phần này liệt kê các nguồn chính đưa khách hàng đến trang web của bạn. </a:t>
            </a:r>
          </a:p>
          <a:p>
            <a:pPr lvl="1">
              <a:buFont typeface="Arial" panose="020B0604020202020204" pitchFamily="34" charset="0"/>
              <a:buChar char="•"/>
            </a:pPr>
            <a:r>
              <a:rPr lang="vi-VN" dirty="0"/>
              <a:t>Từ tab "</a:t>
            </a:r>
            <a:r>
              <a:rPr lang="vi-VN" i="1" dirty="0"/>
              <a:t>Channels</a:t>
            </a:r>
            <a:r>
              <a:rPr lang="vi-VN" dirty="0"/>
              <a:t>", là thông tin giúp hiểu sâu hơn về hiệu suất của các nguồn cụ thể đưa khách hàng đến trang web của bạn, chẳng hạn:</a:t>
            </a:r>
          </a:p>
          <a:p>
            <a:pPr lvl="2">
              <a:buFont typeface="Arial" panose="020B0604020202020204" pitchFamily="34" charset="0"/>
              <a:buChar char="•"/>
            </a:pPr>
            <a:r>
              <a:rPr lang="vi-VN" dirty="0"/>
              <a:t>Khách truy cập mạng xã hội, </a:t>
            </a:r>
          </a:p>
          <a:p>
            <a:pPr lvl="2">
              <a:buFont typeface="Arial" panose="020B0604020202020204" pitchFamily="34" charset="0"/>
              <a:buChar char="•"/>
            </a:pPr>
            <a:r>
              <a:rPr lang="vi-VN" dirty="0"/>
              <a:t>Khách truy cập công cụ tìm kiếm, </a:t>
            </a:r>
          </a:p>
          <a:p>
            <a:pPr lvl="2">
              <a:buFont typeface="Arial" panose="020B0604020202020204" pitchFamily="34" charset="0"/>
              <a:buChar char="•"/>
            </a:pPr>
            <a:r>
              <a:rPr lang="vi-VN" dirty="0"/>
              <a:t>Khách truy cập email, </a:t>
            </a:r>
          </a:p>
          <a:p>
            <a:pPr lvl="2">
              <a:buFont typeface="Arial" panose="020B0604020202020204" pitchFamily="34" charset="0"/>
              <a:buChar char="•"/>
            </a:pPr>
            <a:r>
              <a:rPr lang="vi-VN" dirty="0"/>
              <a:t>v.v.</a:t>
            </a:r>
            <a:endParaRPr lang="en-VN" dirty="0"/>
          </a:p>
        </p:txBody>
      </p:sp>
      <p:sp>
        <p:nvSpPr>
          <p:cNvPr id="4" name="Slide Number Placeholder 3">
            <a:extLst>
              <a:ext uri="{FF2B5EF4-FFF2-40B4-BE49-F238E27FC236}">
                <a16:creationId xmlns:a16="http://schemas.microsoft.com/office/drawing/2014/main" id="{499B9A06-4E36-964E-A4F6-402582473C5B}"/>
              </a:ext>
            </a:extLst>
          </p:cNvPr>
          <p:cNvSpPr>
            <a:spLocks noGrp="1"/>
          </p:cNvSpPr>
          <p:nvPr>
            <p:ph type="sldNum" sz="quarter" idx="12"/>
          </p:nvPr>
        </p:nvSpPr>
        <p:spPr/>
        <p:txBody>
          <a:bodyPr/>
          <a:lstStyle/>
          <a:p>
            <a:fld id="{5771DB1C-B372-4CFA-B223-ECAC3FCFC319}" type="slidenum">
              <a:rPr lang="en-US" smtClean="0"/>
              <a:t>8</a:t>
            </a:fld>
            <a:endParaRPr lang="en-US"/>
          </a:p>
        </p:txBody>
      </p:sp>
      <p:pic>
        <p:nvPicPr>
          <p:cNvPr id="7" name="Picture 6">
            <a:extLst>
              <a:ext uri="{FF2B5EF4-FFF2-40B4-BE49-F238E27FC236}">
                <a16:creationId xmlns:a16="http://schemas.microsoft.com/office/drawing/2014/main" id="{A8810C6D-A606-AE42-B904-7E7E55E0A80D}"/>
              </a:ext>
            </a:extLst>
          </p:cNvPr>
          <p:cNvPicPr>
            <a:picLocks noChangeAspect="1"/>
          </p:cNvPicPr>
          <p:nvPr/>
        </p:nvPicPr>
        <p:blipFill>
          <a:blip r:embed="rId2"/>
          <a:stretch>
            <a:fillRect/>
          </a:stretch>
        </p:blipFill>
        <p:spPr>
          <a:xfrm>
            <a:off x="8719643" y="1276131"/>
            <a:ext cx="3231056" cy="4708588"/>
          </a:xfrm>
          <a:prstGeom prst="rect">
            <a:avLst/>
          </a:prstGeom>
          <a:ln>
            <a:solidFill>
              <a:schemeClr val="tx1"/>
            </a:solidFill>
          </a:ln>
        </p:spPr>
      </p:pic>
    </p:spTree>
    <p:extLst>
      <p:ext uri="{BB962C8B-B14F-4D97-AF65-F5344CB8AC3E}">
        <p14:creationId xmlns:p14="http://schemas.microsoft.com/office/powerpoint/2010/main" val="3519424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3DD75-4EA8-C242-AE91-5981260695CA}"/>
              </a:ext>
            </a:extLst>
          </p:cNvPr>
          <p:cNvSpPr>
            <a:spLocks noGrp="1"/>
          </p:cNvSpPr>
          <p:nvPr>
            <p:ph type="title"/>
          </p:nvPr>
        </p:nvSpPr>
        <p:spPr/>
        <p:txBody>
          <a:bodyPr/>
          <a:lstStyle/>
          <a:p>
            <a:r>
              <a:rPr lang="en-VN" dirty="0"/>
              <a:t>2.2 </a:t>
            </a:r>
            <a:r>
              <a:rPr lang="en-US" dirty="0"/>
              <a:t>Organic Search Report</a:t>
            </a:r>
            <a:endParaRPr lang="en-VN" dirty="0"/>
          </a:p>
        </p:txBody>
      </p:sp>
      <p:sp>
        <p:nvSpPr>
          <p:cNvPr id="3" name="Content Placeholder 2">
            <a:extLst>
              <a:ext uri="{FF2B5EF4-FFF2-40B4-BE49-F238E27FC236}">
                <a16:creationId xmlns:a16="http://schemas.microsoft.com/office/drawing/2014/main" id="{DC438AC5-14E1-574D-AE8B-CF7960A2CC0E}"/>
              </a:ext>
            </a:extLst>
          </p:cNvPr>
          <p:cNvSpPr>
            <a:spLocks noGrp="1"/>
          </p:cNvSpPr>
          <p:nvPr>
            <p:ph idx="1"/>
          </p:nvPr>
        </p:nvSpPr>
        <p:spPr>
          <a:xfrm>
            <a:off x="228600" y="1276131"/>
            <a:ext cx="5867400" cy="4883369"/>
          </a:xfrm>
        </p:spPr>
        <p:txBody>
          <a:bodyPr>
            <a:normAutofit fontScale="92500"/>
          </a:bodyPr>
          <a:lstStyle/>
          <a:p>
            <a:pPr>
              <a:buFont typeface="Wingdings" pitchFamily="2" charset="2"/>
              <a:buChar char="Ø"/>
            </a:pPr>
            <a:r>
              <a:rPr lang="vi-VN" dirty="0"/>
              <a:t>Trong </a:t>
            </a:r>
            <a:r>
              <a:rPr lang="vi-VN" i="1" dirty="0"/>
              <a:t>Organic Search Report </a:t>
            </a:r>
            <a:r>
              <a:rPr lang="vi-VN" dirty="0"/>
              <a:t>ta thực sự có thể thấy số lần website đã nhận được một lượt khách truy cập từ công cụ tìm kiếm.</a:t>
            </a:r>
          </a:p>
          <a:p>
            <a:pPr>
              <a:buFont typeface="Wingdings" pitchFamily="2" charset="2"/>
              <a:buChar char="Ø"/>
            </a:pPr>
            <a:r>
              <a:rPr lang="vi-VN" dirty="0"/>
              <a:t>Đầu năm 2012, Google đã thay đổi công cụ này để ẩn một phần lớn thông tin từ khóa, gây khó khăn cho việc lấy thông tin chính xác về các từ khóa mà khách hàng đang sử dụng để đến trang web của bạn.</a:t>
            </a:r>
          </a:p>
          <a:p>
            <a:pPr>
              <a:buFont typeface="Wingdings" pitchFamily="2" charset="2"/>
              <a:buChar char="Ø"/>
            </a:pPr>
            <a:r>
              <a:rPr lang="vi-VN" dirty="0"/>
              <a:t>Để xem </a:t>
            </a:r>
            <a:r>
              <a:rPr lang="vi-VN" i="1" dirty="0"/>
              <a:t>Organic Search Report</a:t>
            </a:r>
            <a:r>
              <a:rPr lang="vi-VN" dirty="0"/>
              <a:t>:  nhấp tab </a:t>
            </a:r>
            <a:r>
              <a:rPr lang="vi-VN" i="1" dirty="0"/>
              <a:t>Acquisition -&gt; All Traffic -&gt; Channels -&gt; Organic Search</a:t>
            </a:r>
            <a:r>
              <a:rPr lang="vi-VN" dirty="0"/>
              <a:t>.</a:t>
            </a:r>
            <a:endParaRPr lang="en-VN" dirty="0"/>
          </a:p>
        </p:txBody>
      </p:sp>
      <p:sp>
        <p:nvSpPr>
          <p:cNvPr id="4" name="Slide Number Placeholder 3">
            <a:extLst>
              <a:ext uri="{FF2B5EF4-FFF2-40B4-BE49-F238E27FC236}">
                <a16:creationId xmlns:a16="http://schemas.microsoft.com/office/drawing/2014/main" id="{CF3CB0EB-4F62-E347-B8C8-3E6F45A41729}"/>
              </a:ext>
            </a:extLst>
          </p:cNvPr>
          <p:cNvSpPr>
            <a:spLocks noGrp="1"/>
          </p:cNvSpPr>
          <p:nvPr>
            <p:ph type="sldNum" sz="quarter" idx="12"/>
          </p:nvPr>
        </p:nvSpPr>
        <p:spPr/>
        <p:txBody>
          <a:bodyPr/>
          <a:lstStyle/>
          <a:p>
            <a:fld id="{5771DB1C-B372-4CFA-B223-ECAC3FCFC319}" type="slidenum">
              <a:rPr lang="en-US" smtClean="0"/>
              <a:t>9</a:t>
            </a:fld>
            <a:endParaRPr lang="en-US"/>
          </a:p>
        </p:txBody>
      </p:sp>
      <p:pic>
        <p:nvPicPr>
          <p:cNvPr id="6" name="Picture 5">
            <a:extLst>
              <a:ext uri="{FF2B5EF4-FFF2-40B4-BE49-F238E27FC236}">
                <a16:creationId xmlns:a16="http://schemas.microsoft.com/office/drawing/2014/main" id="{89159773-A29B-7841-89DC-2C59DF8E95DA}"/>
              </a:ext>
            </a:extLst>
          </p:cNvPr>
          <p:cNvPicPr>
            <a:picLocks noChangeAspect="1"/>
          </p:cNvPicPr>
          <p:nvPr/>
        </p:nvPicPr>
        <p:blipFill>
          <a:blip r:embed="rId2"/>
          <a:stretch>
            <a:fillRect/>
          </a:stretch>
        </p:blipFill>
        <p:spPr>
          <a:xfrm>
            <a:off x="7032687" y="1289085"/>
            <a:ext cx="4918012" cy="3503005"/>
          </a:xfrm>
          <a:prstGeom prst="rect">
            <a:avLst/>
          </a:prstGeom>
          <a:ln>
            <a:solidFill>
              <a:schemeClr val="tx1"/>
            </a:solidFill>
          </a:ln>
        </p:spPr>
      </p:pic>
    </p:spTree>
    <p:extLst>
      <p:ext uri="{BB962C8B-B14F-4D97-AF65-F5344CB8AC3E}">
        <p14:creationId xmlns:p14="http://schemas.microsoft.com/office/powerpoint/2010/main" val="1114261423"/>
      </p:ext>
    </p:extLst>
  </p:cSld>
  <p:clrMapOvr>
    <a:masterClrMapping/>
  </p:clrMapOvr>
</p:sld>
</file>

<file path=ppt/theme/theme1.xml><?xml version="1.0" encoding="utf-8"?>
<a:theme xmlns:a="http://schemas.openxmlformats.org/drawingml/2006/main" name="Retrospec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9471</TotalTime>
  <Words>2439</Words>
  <Application>Microsoft Macintosh PowerPoint</Application>
  <PresentationFormat>Widescreen</PresentationFormat>
  <Paragraphs>158</Paragraphs>
  <Slides>19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Times New Roman</vt:lpstr>
      <vt:lpstr>Wingdings</vt:lpstr>
      <vt:lpstr>Retrospect</vt:lpstr>
      <vt:lpstr>TỐI ƯU HOÁ CÔNG CỤ TÌM KIẾM</vt:lpstr>
      <vt:lpstr>CHƯƠNG 6:  PHÂN TÍCH WEB -  ĐO LƯỜNG SỰ THÀNH CÔNG</vt:lpstr>
      <vt:lpstr>Nội dung</vt:lpstr>
      <vt:lpstr>Sự quan trọng của phân tích web</vt:lpstr>
      <vt:lpstr>1. Google Analytics - GA</vt:lpstr>
      <vt:lpstr>2. Cách sử dụng GA</vt:lpstr>
      <vt:lpstr>2. Cách sử dụng GA</vt:lpstr>
      <vt:lpstr>2.1 Acquisition - Chuyển đổi</vt:lpstr>
      <vt:lpstr>2.2 Organic Search Report</vt:lpstr>
      <vt:lpstr>2.3 Segments</vt:lpstr>
      <vt:lpstr>3. Một số thuật ngữ phân tích web</vt:lpstr>
      <vt:lpstr>4. Theo dõi cuộc gọi</vt:lpstr>
      <vt:lpstr>4.1 Các điểm chính để triển khai theo dõi cuộc gọi</vt:lpstr>
      <vt:lpstr>4.2 Nền tảng theo dõi cuộc gọi phổ biến</vt:lpstr>
      <vt:lpstr>5. Các công cụ phân tích web khác</vt:lpstr>
      <vt:lpstr>5. Các công cụ phân tích web khác</vt:lpstr>
      <vt:lpstr>Tổng kết</vt:lpstr>
      <vt:lpstr>Bài tập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Anh Thu Nguyen Thi</dc:creator>
  <cp:lastModifiedBy>Vo Tan Khoa</cp:lastModifiedBy>
  <cp:revision>299</cp:revision>
  <dcterms:created xsi:type="dcterms:W3CDTF">2015-11-12T01:57:32Z</dcterms:created>
  <dcterms:modified xsi:type="dcterms:W3CDTF">2022-04-02T03:20:20Z</dcterms:modified>
</cp:coreProperties>
</file>