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69" r:id="rId3"/>
    <p:sldId id="257" r:id="rId4"/>
    <p:sldId id="311" r:id="rId5"/>
    <p:sldId id="312" r:id="rId6"/>
    <p:sldId id="313" r:id="rId7"/>
    <p:sldId id="314" r:id="rId8"/>
    <p:sldId id="315" r:id="rId9"/>
    <p:sldId id="316" r:id="rId10"/>
    <p:sldId id="317" r:id="rId11"/>
    <p:sldId id="318" r:id="rId12"/>
    <p:sldId id="320" r:id="rId13"/>
    <p:sldId id="321" r:id="rId14"/>
    <p:sldId id="272" r:id="rId15"/>
    <p:sldId id="310"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91742" autoAdjust="0"/>
  </p:normalViewPr>
  <p:slideViewPr>
    <p:cSldViewPr snapToGrid="0">
      <p:cViewPr varScale="1">
        <p:scale>
          <a:sx n="93" d="100"/>
          <a:sy n="93" d="100"/>
        </p:scale>
        <p:origin x="216" y="4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211AB-B43C-487B-A31D-AC44D6E56073}" type="datetimeFigureOut">
              <a:rPr lang="en-US" smtClean="0"/>
              <a:t>4/9/22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E69B5-6E69-430B-B8CC-9B58C411B310}" type="slidenum">
              <a:rPr lang="en-US" smtClean="0"/>
              <a:t>‹#›</a:t>
            </a:fld>
            <a:endParaRPr lang="en-US"/>
          </a:p>
        </p:txBody>
      </p:sp>
    </p:spTree>
    <p:extLst>
      <p:ext uri="{BB962C8B-B14F-4D97-AF65-F5344CB8AC3E}">
        <p14:creationId xmlns:p14="http://schemas.microsoft.com/office/powerpoint/2010/main" val="580805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1</a:t>
            </a:fld>
            <a:endParaRPr lang="en-US"/>
          </a:p>
        </p:txBody>
      </p:sp>
    </p:spTree>
    <p:extLst>
      <p:ext uri="{BB962C8B-B14F-4D97-AF65-F5344CB8AC3E}">
        <p14:creationId xmlns:p14="http://schemas.microsoft.com/office/powerpoint/2010/main" val="67257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2</a:t>
            </a:fld>
            <a:endParaRPr lang="en-US"/>
          </a:p>
        </p:txBody>
      </p:sp>
    </p:spTree>
    <p:extLst>
      <p:ext uri="{BB962C8B-B14F-4D97-AF65-F5344CB8AC3E}">
        <p14:creationId xmlns:p14="http://schemas.microsoft.com/office/powerpoint/2010/main" val="1178440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BCE69B5-6E69-430B-B8CC-9B58C411B310}" type="slidenum">
              <a:rPr lang="en-US" smtClean="0"/>
              <a:t>3</a:t>
            </a:fld>
            <a:endParaRPr lang="en-US"/>
          </a:p>
        </p:txBody>
      </p:sp>
    </p:spTree>
    <p:extLst>
      <p:ext uri="{BB962C8B-B14F-4D97-AF65-F5344CB8AC3E}">
        <p14:creationId xmlns:p14="http://schemas.microsoft.com/office/powerpoint/2010/main" val="4283493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70001"/>
            <a:ext cx="10058400" cy="3055112"/>
          </a:xfrm>
        </p:spPr>
        <p:txBody>
          <a:bodyPr anchor="ctr">
            <a:normAutofit/>
          </a:bodyPr>
          <a:lstStyle>
            <a:lvl1pPr algn="ctr">
              <a:lnSpc>
                <a:spcPct val="85000"/>
              </a:lnSpc>
              <a:defRPr sz="68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chor="b">
            <a:normAutofit/>
          </a:bodyPr>
          <a:lstStyle>
            <a:lvl1pPr marL="0" indent="0" algn="ctr">
              <a:buNone/>
              <a:defRPr sz="25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b="1"/>
            </a:lvl1pPr>
          </a:lstStyle>
          <a:p>
            <a:fld id="{FC8029FF-4828-424F-A1D8-6A0EA71459F2}" type="datetime1">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lvl1pPr>
          </a:lstStyle>
          <a:p>
            <a:fld id="{5771DB1C-B372-4CFA-B223-ECAC3FCFC31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C:\Users\Administrator\Desktop\thesis-slide\ui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98980" y="-63500"/>
            <a:ext cx="1333500" cy="13335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a:xfrm>
            <a:off x="1142732" y="12171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3419070" y="237065"/>
            <a:ext cx="7315200" cy="769441"/>
          </a:xfrm>
          <a:prstGeom prst="rect">
            <a:avLst/>
          </a:prstGeom>
          <a:noFill/>
        </p:spPr>
        <p:txBody>
          <a:bodyPr wrap="square" rtlCol="0">
            <a:spAutoFit/>
          </a:bodyPr>
          <a:lstStyle/>
          <a:p>
            <a:r>
              <a:rPr lang="en-US" sz="2200" b="1">
                <a:solidFill>
                  <a:schemeClr val="accent1">
                    <a:lumMod val="75000"/>
                  </a:schemeClr>
                </a:solidFill>
                <a:latin typeface="Times New Roman" panose="02020603050405020304" pitchFamily="18" charset="0"/>
                <a:cs typeface="Times New Roman" panose="02020603050405020304" pitchFamily="18" charset="0"/>
              </a:rPr>
              <a:t>ĐẠI HỌC QUỐC GIA THÀNH</a:t>
            </a:r>
            <a:r>
              <a:rPr lang="en-US" sz="2200" b="1" baseline="0">
                <a:solidFill>
                  <a:schemeClr val="accent1">
                    <a:lumMod val="75000"/>
                  </a:schemeClr>
                </a:solidFill>
                <a:latin typeface="Times New Roman" panose="02020603050405020304" pitchFamily="18" charset="0"/>
                <a:cs typeface="Times New Roman" panose="02020603050405020304" pitchFamily="18" charset="0"/>
              </a:rPr>
              <a:t> PHỐ</a:t>
            </a:r>
            <a:r>
              <a:rPr lang="en-US" sz="2200" b="1">
                <a:solidFill>
                  <a:schemeClr val="accent1">
                    <a:lumMod val="75000"/>
                  </a:schemeClr>
                </a:solidFill>
                <a:latin typeface="Times New Roman" panose="02020603050405020304" pitchFamily="18" charset="0"/>
                <a:cs typeface="Times New Roman" panose="02020603050405020304" pitchFamily="18" charset="0"/>
              </a:rPr>
              <a:t> HỒ CHÍ MINH</a:t>
            </a:r>
          </a:p>
          <a:p>
            <a:r>
              <a:rPr lang="en-US" sz="2200" b="1">
                <a:solidFill>
                  <a:schemeClr val="accent1">
                    <a:lumMod val="75000"/>
                  </a:schemeClr>
                </a:solidFill>
                <a:latin typeface="Times New Roman" panose="02020603050405020304" pitchFamily="18" charset="0"/>
                <a:cs typeface="Times New Roman" panose="02020603050405020304" pitchFamily="18" charset="0"/>
              </a:rPr>
              <a:t>TRƯỜNG ĐẠI HỌC CÔNG NGHỆ THÔNG TIN</a:t>
            </a:r>
          </a:p>
        </p:txBody>
      </p:sp>
    </p:spTree>
    <p:extLst>
      <p:ext uri="{BB962C8B-B14F-4D97-AF65-F5344CB8AC3E}">
        <p14:creationId xmlns:p14="http://schemas.microsoft.com/office/powerpoint/2010/main" val="191265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139B5-ADDA-426C-A5C8-406AE3527C49}" type="datetime1">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044630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8D3AF-DC0A-48C2-8206-DF5164A0E099}" type="datetime1">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74503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91440" indent="-91440">
              <a:buFont typeface="Wingdings" pitchFamily="2" charset="2"/>
              <a:buChar char="Ø"/>
              <a:defRPr/>
            </a:lvl1pPr>
            <a:lvl2pPr marL="384048" indent="-182880">
              <a:buFont typeface="Arial" panose="020B0604020202020204" pitchFamily="34" charset="0"/>
              <a:buChar char="•"/>
              <a:defRPr/>
            </a:lvl2pPr>
            <a:lvl3pPr marL="566928" indent="-182880">
              <a:buFont typeface="Wingdings" pitchFamily="2" charset="2"/>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D9554C-B155-4E9B-82FD-C0DDBB233D3A}" type="datetime1">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59269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758953"/>
            <a:ext cx="10058400" cy="1255378"/>
          </a:xfrm>
        </p:spPr>
        <p:txBody>
          <a:bodyPr anchor="b" anchorCtr="0">
            <a:noAutofit/>
          </a:bodyPr>
          <a:lstStyle>
            <a:lvl1pPr>
              <a:lnSpc>
                <a:spcPct val="85000"/>
              </a:lnSpc>
              <a:defRPr sz="7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1097280" y="2166726"/>
            <a:ext cx="10058400" cy="3429402"/>
          </a:xfrm>
        </p:spPr>
        <p:txBody>
          <a:bodyPr lIns="91440" rIns="91440" anchor="t" anchorCtr="0">
            <a:normAutofit/>
          </a:bodyPr>
          <a:lstStyle>
            <a:lvl1pPr marL="0" indent="0">
              <a:buNone/>
              <a:defRPr sz="6800" cap="none"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91AA5-75A4-4CA7-B9C8-242B2899409D}" type="datetime1">
              <a:rPr lang="en-US" smtClean="0"/>
              <a:t>4/9/22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cxnSp>
        <p:nvCxnSpPr>
          <p:cNvPr id="9" name="Straight Connector 8"/>
          <p:cNvCxnSpPr/>
          <p:nvPr/>
        </p:nvCxnSpPr>
        <p:spPr>
          <a:xfrm>
            <a:off x="1207658" y="2090528"/>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8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9684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346199"/>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346200"/>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9978BA-96F8-4EA2-8266-86BB2F3B27FE}" type="datetime1">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217825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6CF77-178E-4DC2-BF37-45D9C41F0C9F}" type="datetime1">
              <a:rPr lang="en-US" smtClean="0"/>
              <a:t>4/9/22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82608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CA687A-E5A4-48EF-A7CC-CAABC50235F3}" type="datetime1">
              <a:rPr lang="en-US" smtClean="0"/>
              <a:t>4/9/22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5409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14B191-B7DF-4AB4-A16C-8B0EB2515670}" type="datetime1">
              <a:rPr lang="en-US" smtClean="0"/>
              <a:t>4/9/22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33041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4B6070-3D3B-4F6C-8CEC-4C9E28F3DB80}" type="datetime1">
              <a:rPr lang="en-US" smtClean="0"/>
              <a:t>4/9/22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71DB1C-B372-4CFA-B223-ECAC3FCFC319}" type="slidenum">
              <a:rPr lang="en-US" smtClean="0"/>
              <a:t>‹#›</a:t>
            </a:fld>
            <a:endParaRPr lang="en-US"/>
          </a:p>
        </p:txBody>
      </p:sp>
    </p:spTree>
    <p:extLst>
      <p:ext uri="{BB962C8B-B14F-4D97-AF65-F5344CB8AC3E}">
        <p14:creationId xmlns:p14="http://schemas.microsoft.com/office/powerpoint/2010/main" val="165539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14F1F-33F3-4C24-BC7A-D0662AB03A48}" type="datetime1">
              <a:rPr lang="en-US" smtClean="0"/>
              <a:t>4/9/22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86656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82254" y="286603"/>
            <a:ext cx="10768445" cy="88179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8600" y="1276131"/>
            <a:ext cx="11722100" cy="4883369"/>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800" b="1">
                <a:solidFill>
                  <a:srgbClr val="FFFFFF"/>
                </a:solidFill>
                <a:latin typeface="Times New Roman" panose="02020603050405020304" pitchFamily="18" charset="0"/>
                <a:cs typeface="Times New Roman" panose="02020603050405020304" pitchFamily="18" charset="0"/>
              </a:defRPr>
            </a:lvl1pPr>
          </a:lstStyle>
          <a:p>
            <a:fld id="{0A59F165-FA03-4802-ABF8-40A8C898DBBC}" type="datetime1">
              <a:rPr lang="en-US" smtClean="0"/>
              <a:pPr/>
              <a:t>4/9/22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800" b="1">
                <a:solidFill>
                  <a:srgbClr val="FFFFFF"/>
                </a:solidFill>
                <a:latin typeface="Times New Roman" panose="02020603050405020304" pitchFamily="18" charset="0"/>
                <a:cs typeface="Times New Roman" panose="02020603050405020304" pitchFamily="18" charset="0"/>
              </a:defRPr>
            </a:lvl1pPr>
          </a:lstStyle>
          <a:p>
            <a:fld id="{5771DB1C-B372-4CFA-B223-ECAC3FCFC319}" type="slidenum">
              <a:rPr lang="en-US" smtClean="0"/>
              <a:pPr/>
              <a:t>‹#›</a:t>
            </a:fld>
            <a:endParaRPr lang="en-US"/>
          </a:p>
        </p:txBody>
      </p:sp>
      <p:cxnSp>
        <p:nvCxnSpPr>
          <p:cNvPr id="10" name="Straight Connector 9"/>
          <p:cNvCxnSpPr/>
          <p:nvPr/>
        </p:nvCxnSpPr>
        <p:spPr>
          <a:xfrm>
            <a:off x="228600" y="1217145"/>
            <a:ext cx="117221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Administrator\Desktop\thesis-slide\uit-logo.png">
            <a:extLst>
              <a:ext uri="{FF2B5EF4-FFF2-40B4-BE49-F238E27FC236}">
                <a16:creationId xmlns:a16="http://schemas.microsoft.com/office/drawing/2014/main" id="{431D5121-9F02-4F10-B39E-0BA49CB0603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28600" y="213071"/>
            <a:ext cx="898909" cy="89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466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just" defTabSz="914400" rtl="0" eaLnBrk="1" latinLnBrk="0" hangingPunct="1">
        <a:lnSpc>
          <a:spcPct val="90000"/>
        </a:lnSpc>
        <a:spcBef>
          <a:spcPts val="1200"/>
        </a:spcBef>
        <a:spcAft>
          <a:spcPts val="200"/>
        </a:spcAft>
        <a:buClr>
          <a:schemeClr val="accent1"/>
        </a:buClr>
        <a:buSzPct val="100000"/>
        <a:buFont typeface="Wingdings" pitchFamily="2" charset="2"/>
        <a:buChar char="Ø"/>
        <a:defRPr sz="2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just"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just" defTabSz="914400" rtl="0" eaLnBrk="1" latinLnBrk="0" hangingPunct="1">
        <a:lnSpc>
          <a:spcPct val="90000"/>
        </a:lnSpc>
        <a:spcBef>
          <a:spcPts val="200"/>
        </a:spcBef>
        <a:spcAft>
          <a:spcPts val="400"/>
        </a:spcAft>
        <a:buClr>
          <a:schemeClr val="accent1"/>
        </a:buClr>
        <a:buFont typeface="Wingdings" pitchFamily="2" charset="2"/>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moz.com/community/q"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quora.com/" TargetMode="External"/><Relationship Id="rId2" Type="http://schemas.openxmlformats.org/officeDocument/2006/relationships/hyperlink" Target="https://webmasters.stackexchange.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ordpress.stackexchange.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google.com/webmaster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TỐI ƯU HOÁ</a:t>
            </a:r>
            <a:br>
              <a:rPr lang="en-US" sz="5400" dirty="0"/>
            </a:br>
            <a:r>
              <a:rPr lang="en-US" sz="5400" dirty="0"/>
              <a:t>CÔNG CỤ TÌM KIẾM</a:t>
            </a:r>
          </a:p>
        </p:txBody>
      </p:sp>
      <p:sp>
        <p:nvSpPr>
          <p:cNvPr id="3" name="Subtitle 2"/>
          <p:cNvSpPr>
            <a:spLocks noGrp="1"/>
          </p:cNvSpPr>
          <p:nvPr>
            <p:ph type="subTitle" idx="1"/>
          </p:nvPr>
        </p:nvSpPr>
        <p:spPr/>
        <p:txBody>
          <a:bodyPr/>
          <a:lstStyle/>
          <a:p>
            <a:r>
              <a:rPr lang="en-US" cap="none"/>
              <a:t>Biên soạn: ThS. Võ Tấn Khoa</a:t>
            </a:r>
          </a:p>
        </p:txBody>
      </p:sp>
    </p:spTree>
    <p:extLst>
      <p:ext uri="{BB962C8B-B14F-4D97-AF65-F5344CB8AC3E}">
        <p14:creationId xmlns:p14="http://schemas.microsoft.com/office/powerpoint/2010/main" val="34590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2390-9FDF-3944-825B-F67EB3545DF1}"/>
              </a:ext>
            </a:extLst>
          </p:cNvPr>
          <p:cNvSpPr>
            <a:spLocks noGrp="1"/>
          </p:cNvSpPr>
          <p:nvPr>
            <p:ph type="title"/>
          </p:nvPr>
        </p:nvSpPr>
        <p:spPr/>
        <p:txBody>
          <a:bodyPr/>
          <a:lstStyle/>
          <a:p>
            <a:r>
              <a:rPr lang="en-VN" dirty="0"/>
              <a:t>4. Tìm kiếm trợ giúp</a:t>
            </a:r>
          </a:p>
        </p:txBody>
      </p:sp>
      <p:sp>
        <p:nvSpPr>
          <p:cNvPr id="3" name="Content Placeholder 2">
            <a:extLst>
              <a:ext uri="{FF2B5EF4-FFF2-40B4-BE49-F238E27FC236}">
                <a16:creationId xmlns:a16="http://schemas.microsoft.com/office/drawing/2014/main" id="{A27E72EA-57D6-4C43-BE68-F9062ABBB204}"/>
              </a:ext>
            </a:extLst>
          </p:cNvPr>
          <p:cNvSpPr>
            <a:spLocks noGrp="1"/>
          </p:cNvSpPr>
          <p:nvPr>
            <p:ph idx="1"/>
          </p:nvPr>
        </p:nvSpPr>
        <p:spPr/>
        <p:txBody>
          <a:bodyPr/>
          <a:lstStyle/>
          <a:p>
            <a:r>
              <a:rPr lang="vi-VN" dirty="0"/>
              <a:t>Việc </a:t>
            </a:r>
            <a:r>
              <a:rPr lang="vi-VN" i="1" dirty="0"/>
              <a:t>tìm kiếm trợ giúp </a:t>
            </a:r>
            <a:r>
              <a:rPr lang="vi-VN" dirty="0"/>
              <a:t>SEO phù hợp có thể gây khó chịu cho chủ sở hữu trang web. </a:t>
            </a:r>
            <a:r>
              <a:rPr lang="vi-VN" i="1" dirty="0"/>
              <a:t>Có rất nhiều </a:t>
            </a:r>
            <a:r>
              <a:rPr lang="vi-VN" dirty="0"/>
              <a:t>thông tin để điều hướng, với các mức chất lượng và độ chính xác khác nhau.</a:t>
            </a:r>
          </a:p>
          <a:p>
            <a:r>
              <a:rPr lang="vi-VN" dirty="0"/>
              <a:t>Có những trang web có thể </a:t>
            </a:r>
            <a:r>
              <a:rPr lang="vi-VN" i="1" dirty="0"/>
              <a:t>đặt câu hỏi của bạn trước </a:t>
            </a:r>
            <a:r>
              <a:rPr lang="vi-VN" dirty="0"/>
              <a:t>các chuyên gia thế giới về hầu hết mọi </a:t>
            </a:r>
            <a:r>
              <a:rPr lang="vi-VN" i="1" dirty="0"/>
              <a:t>chủ đề miễn phí</a:t>
            </a:r>
            <a:r>
              <a:rPr lang="vi-VN" dirty="0"/>
              <a:t>. </a:t>
            </a:r>
          </a:p>
          <a:p>
            <a:r>
              <a:rPr lang="vi-VN" dirty="0"/>
              <a:t>Sử dụng các trang web dưới đây để có các </a:t>
            </a:r>
            <a:r>
              <a:rPr lang="vi-VN" i="1" dirty="0"/>
              <a:t>phản hồi mang tính kỹ thuật cao </a:t>
            </a:r>
            <a:r>
              <a:rPr lang="vi-VN" dirty="0"/>
              <a:t>và bạn có thể tạo ra một đội quân gồm các </a:t>
            </a:r>
            <a:r>
              <a:rPr lang="vi-VN" i="1" dirty="0"/>
              <a:t>chuyên gia Internet </a:t>
            </a:r>
            <a:r>
              <a:rPr lang="vi-VN" dirty="0"/>
              <a:t>để cố gắng giải quyết vấn đề cho bạn.</a:t>
            </a:r>
          </a:p>
          <a:p>
            <a:r>
              <a:rPr lang="vi-VN" i="1" dirty="0"/>
              <a:t>Chìa khóa để thành công </a:t>
            </a:r>
            <a:r>
              <a:rPr lang="vi-VN" dirty="0"/>
              <a:t>với các tài nguyên dưới đây là phải </a:t>
            </a:r>
            <a:r>
              <a:rPr lang="vi-VN" i="1" dirty="0"/>
              <a:t>cụ thể</a:t>
            </a:r>
            <a:r>
              <a:rPr lang="vi-VN" dirty="0"/>
              <a:t>. Bạn càng cụ thể và càng cung cấp nhiều thông tin, bạn sẽ tăng cơ hội nhận được câu trả lời chi tiết giúp bạn đi đúng hướng.</a:t>
            </a:r>
            <a:endParaRPr lang="en-VN" dirty="0"/>
          </a:p>
        </p:txBody>
      </p:sp>
      <p:sp>
        <p:nvSpPr>
          <p:cNvPr id="4" name="Slide Number Placeholder 3">
            <a:extLst>
              <a:ext uri="{FF2B5EF4-FFF2-40B4-BE49-F238E27FC236}">
                <a16:creationId xmlns:a16="http://schemas.microsoft.com/office/drawing/2014/main" id="{25911027-B9B6-D642-8952-6803E18FBF23}"/>
              </a:ext>
            </a:extLst>
          </p:cNvPr>
          <p:cNvSpPr>
            <a:spLocks noGrp="1"/>
          </p:cNvSpPr>
          <p:nvPr>
            <p:ph type="sldNum" sz="quarter" idx="12"/>
          </p:nvPr>
        </p:nvSpPr>
        <p:spPr/>
        <p:txBody>
          <a:bodyPr/>
          <a:lstStyle/>
          <a:p>
            <a:fld id="{5771DB1C-B372-4CFA-B223-ECAC3FCFC319}" type="slidenum">
              <a:rPr lang="en-US" smtClean="0"/>
              <a:t>10</a:t>
            </a:fld>
            <a:endParaRPr lang="en-US"/>
          </a:p>
        </p:txBody>
      </p:sp>
    </p:spTree>
    <p:extLst>
      <p:ext uri="{BB962C8B-B14F-4D97-AF65-F5344CB8AC3E}">
        <p14:creationId xmlns:p14="http://schemas.microsoft.com/office/powerpoint/2010/main" val="179353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2390-9FDF-3944-825B-F67EB3545DF1}"/>
              </a:ext>
            </a:extLst>
          </p:cNvPr>
          <p:cNvSpPr>
            <a:spLocks noGrp="1"/>
          </p:cNvSpPr>
          <p:nvPr>
            <p:ph type="title"/>
          </p:nvPr>
        </p:nvSpPr>
        <p:spPr/>
        <p:txBody>
          <a:bodyPr/>
          <a:lstStyle/>
          <a:p>
            <a:r>
              <a:rPr lang="en-VN" dirty="0"/>
              <a:t>4. Tìm kiếm trợ giúp</a:t>
            </a:r>
          </a:p>
        </p:txBody>
      </p:sp>
      <p:sp>
        <p:nvSpPr>
          <p:cNvPr id="3" name="Content Placeholder 2">
            <a:extLst>
              <a:ext uri="{FF2B5EF4-FFF2-40B4-BE49-F238E27FC236}">
                <a16:creationId xmlns:a16="http://schemas.microsoft.com/office/drawing/2014/main" id="{A27E72EA-57D6-4C43-BE68-F9062ABBB204}"/>
              </a:ext>
            </a:extLst>
          </p:cNvPr>
          <p:cNvSpPr>
            <a:spLocks noGrp="1"/>
          </p:cNvSpPr>
          <p:nvPr>
            <p:ph idx="1"/>
          </p:nvPr>
        </p:nvSpPr>
        <p:spPr>
          <a:xfrm>
            <a:off x="228600" y="1276131"/>
            <a:ext cx="6130636" cy="4883369"/>
          </a:xfrm>
        </p:spPr>
        <p:txBody>
          <a:bodyPr>
            <a:normAutofit lnSpcReduction="10000"/>
          </a:bodyPr>
          <a:lstStyle/>
          <a:p>
            <a:r>
              <a:rPr lang="vi-VN" dirty="0"/>
              <a:t>Để có kết quả tốt hơn, hãy đăng câu hỏi của bạn trên tất cả các trang web bên dưới và ngồi lại và đợi câu trả lời đến. Bạn sẽ nhận được nhiều câu trả lời hơn và sẽ có lợi hơn để cân nhắc giải pháp nào là tốt nhất.</a:t>
            </a:r>
          </a:p>
          <a:p>
            <a:pPr lvl="1"/>
            <a:r>
              <a:rPr lang="vi-VN" i="1" dirty="0"/>
              <a:t>Moz Q&amp;A </a:t>
            </a:r>
            <a:r>
              <a:rPr lang="vi-VN" i="1" dirty="0">
                <a:hlinkClick r:id="rId2"/>
              </a:rPr>
              <a:t>https://moz.com/community/q</a:t>
            </a:r>
            <a:r>
              <a:rPr lang="vi-VN" i="1" dirty="0"/>
              <a:t> </a:t>
            </a:r>
          </a:p>
          <a:p>
            <a:pPr lvl="2"/>
            <a:r>
              <a:rPr lang="vi-VN" dirty="0"/>
              <a:t>Các diễn đàn Hỏi &amp; Đáp của Moz từng là </a:t>
            </a:r>
            <a:r>
              <a:rPr lang="vi-VN" i="1" dirty="0"/>
              <a:t>diễn đàn riêng tư</a:t>
            </a:r>
            <a:r>
              <a:rPr lang="vi-VN" dirty="0"/>
              <a:t>, nhưng cuối cùng gần đây đã được công bố rộng rãi. </a:t>
            </a:r>
          </a:p>
          <a:p>
            <a:pPr lvl="2"/>
            <a:r>
              <a:rPr lang="vi-VN" dirty="0"/>
              <a:t>Tại đây bạn có thể </a:t>
            </a:r>
            <a:r>
              <a:rPr lang="vi-VN" i="1" dirty="0"/>
              <a:t>nói chuyện trực tiếp </a:t>
            </a:r>
            <a:r>
              <a:rPr lang="vi-VN" dirty="0"/>
              <a:t>với một số lượng lớn các chuyên gia SEO và thu hút các câu trả lời chất lượng cao cho các câu hỏi của bạn.</a:t>
            </a:r>
          </a:p>
        </p:txBody>
      </p:sp>
      <p:sp>
        <p:nvSpPr>
          <p:cNvPr id="4" name="Slide Number Placeholder 3">
            <a:extLst>
              <a:ext uri="{FF2B5EF4-FFF2-40B4-BE49-F238E27FC236}">
                <a16:creationId xmlns:a16="http://schemas.microsoft.com/office/drawing/2014/main" id="{25911027-B9B6-D642-8952-6803E18FBF23}"/>
              </a:ext>
            </a:extLst>
          </p:cNvPr>
          <p:cNvSpPr>
            <a:spLocks noGrp="1"/>
          </p:cNvSpPr>
          <p:nvPr>
            <p:ph type="sldNum" sz="quarter" idx="12"/>
          </p:nvPr>
        </p:nvSpPr>
        <p:spPr/>
        <p:txBody>
          <a:bodyPr/>
          <a:lstStyle/>
          <a:p>
            <a:fld id="{5771DB1C-B372-4CFA-B223-ECAC3FCFC319}" type="slidenum">
              <a:rPr lang="en-US" smtClean="0"/>
              <a:t>11</a:t>
            </a:fld>
            <a:endParaRPr lang="en-US"/>
          </a:p>
        </p:txBody>
      </p:sp>
      <p:pic>
        <p:nvPicPr>
          <p:cNvPr id="6" name="Picture 5">
            <a:extLst>
              <a:ext uri="{FF2B5EF4-FFF2-40B4-BE49-F238E27FC236}">
                <a16:creationId xmlns:a16="http://schemas.microsoft.com/office/drawing/2014/main" id="{4D9987CF-2F1C-3048-8037-622550FDAF8F}"/>
              </a:ext>
            </a:extLst>
          </p:cNvPr>
          <p:cNvPicPr>
            <a:picLocks noChangeAspect="1"/>
          </p:cNvPicPr>
          <p:nvPr/>
        </p:nvPicPr>
        <p:blipFill>
          <a:blip r:embed="rId3"/>
          <a:stretch>
            <a:fillRect/>
          </a:stretch>
        </p:blipFill>
        <p:spPr>
          <a:xfrm>
            <a:off x="6501246" y="1510146"/>
            <a:ext cx="5449454" cy="3269672"/>
          </a:xfrm>
          <a:prstGeom prst="rect">
            <a:avLst/>
          </a:prstGeom>
        </p:spPr>
      </p:pic>
    </p:spTree>
    <p:extLst>
      <p:ext uri="{BB962C8B-B14F-4D97-AF65-F5344CB8AC3E}">
        <p14:creationId xmlns:p14="http://schemas.microsoft.com/office/powerpoint/2010/main" val="187613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2390-9FDF-3944-825B-F67EB3545DF1}"/>
              </a:ext>
            </a:extLst>
          </p:cNvPr>
          <p:cNvSpPr>
            <a:spLocks noGrp="1"/>
          </p:cNvSpPr>
          <p:nvPr>
            <p:ph type="title"/>
          </p:nvPr>
        </p:nvSpPr>
        <p:spPr/>
        <p:txBody>
          <a:bodyPr/>
          <a:lstStyle/>
          <a:p>
            <a:r>
              <a:rPr lang="en-VN" dirty="0"/>
              <a:t>4. Tìm kiếm trợ giúp</a:t>
            </a:r>
          </a:p>
        </p:txBody>
      </p:sp>
      <p:sp>
        <p:nvSpPr>
          <p:cNvPr id="3" name="Content Placeholder 2">
            <a:extLst>
              <a:ext uri="{FF2B5EF4-FFF2-40B4-BE49-F238E27FC236}">
                <a16:creationId xmlns:a16="http://schemas.microsoft.com/office/drawing/2014/main" id="{A27E72EA-57D6-4C43-BE68-F9062ABBB204}"/>
              </a:ext>
            </a:extLst>
          </p:cNvPr>
          <p:cNvSpPr>
            <a:spLocks noGrp="1"/>
          </p:cNvSpPr>
          <p:nvPr>
            <p:ph idx="1"/>
          </p:nvPr>
        </p:nvSpPr>
        <p:spPr/>
        <p:txBody>
          <a:bodyPr>
            <a:normAutofit/>
          </a:bodyPr>
          <a:lstStyle/>
          <a:p>
            <a:pPr lvl="1"/>
            <a:r>
              <a:rPr lang="vi-VN" i="1" dirty="0"/>
              <a:t>Pro Webmasters </a:t>
            </a:r>
            <a:r>
              <a:rPr lang="vi-VN" i="1" dirty="0">
                <a:hlinkClick r:id="rId2"/>
              </a:rPr>
              <a:t>https://webmasters.stackexchange.com/</a:t>
            </a:r>
            <a:endParaRPr lang="vi-VN" i="1" dirty="0"/>
          </a:p>
          <a:p>
            <a:pPr lvl="2"/>
            <a:r>
              <a:rPr lang="vi-VN" dirty="0"/>
              <a:t>Bảng Hỏi và Đáp của Quản trị viên web chuyên nghiệp có thể trả lời câu hỏi của bạn bởi quản trị viên của các trang web hoạt động hiệu quả.</a:t>
            </a:r>
          </a:p>
          <a:p>
            <a:pPr lvl="1"/>
            <a:r>
              <a:rPr lang="vi-VN" i="1" dirty="0"/>
              <a:t>Quora </a:t>
            </a:r>
            <a:r>
              <a:rPr lang="vi-VN" i="1" dirty="0">
                <a:hlinkClick r:id="rId3"/>
              </a:rPr>
              <a:t>https://www.quora.com/</a:t>
            </a:r>
            <a:endParaRPr lang="vi-VN" i="1" dirty="0"/>
          </a:p>
          <a:p>
            <a:pPr lvl="2"/>
            <a:r>
              <a:rPr lang="vi-VN" dirty="0"/>
              <a:t>Quora là một bảng đăng Hỏi &amp; Đáp toàn diện, nơi bạn có thể nhận được câu trả lời cho hầu hết mọi thứ. </a:t>
            </a:r>
          </a:p>
          <a:p>
            <a:pPr lvl="2"/>
            <a:r>
              <a:rPr lang="vi-VN" dirty="0"/>
              <a:t>Trên Quora, các câu hỏi đôi khi được trả lời bởi các chuyên gia nổi tiếng. </a:t>
            </a:r>
          </a:p>
          <a:p>
            <a:pPr lvl="2"/>
            <a:r>
              <a:rPr lang="vi-VN" dirty="0"/>
              <a:t>Các nhà tiếp thị, chủ doanh nghiệp, bạn có thể kể tên điều đó, có rất nhiều cơ quan đầu ngành đăng câu trả lời cho các câu hỏi trên Quora.</a:t>
            </a:r>
          </a:p>
        </p:txBody>
      </p:sp>
      <p:sp>
        <p:nvSpPr>
          <p:cNvPr id="4" name="Slide Number Placeholder 3">
            <a:extLst>
              <a:ext uri="{FF2B5EF4-FFF2-40B4-BE49-F238E27FC236}">
                <a16:creationId xmlns:a16="http://schemas.microsoft.com/office/drawing/2014/main" id="{25911027-B9B6-D642-8952-6803E18FBF23}"/>
              </a:ext>
            </a:extLst>
          </p:cNvPr>
          <p:cNvSpPr>
            <a:spLocks noGrp="1"/>
          </p:cNvSpPr>
          <p:nvPr>
            <p:ph type="sldNum" sz="quarter" idx="12"/>
          </p:nvPr>
        </p:nvSpPr>
        <p:spPr/>
        <p:txBody>
          <a:bodyPr/>
          <a:lstStyle/>
          <a:p>
            <a:fld id="{5771DB1C-B372-4CFA-B223-ECAC3FCFC319}" type="slidenum">
              <a:rPr lang="en-US" smtClean="0"/>
              <a:t>12</a:t>
            </a:fld>
            <a:endParaRPr lang="en-US"/>
          </a:p>
        </p:txBody>
      </p:sp>
    </p:spTree>
    <p:extLst>
      <p:ext uri="{BB962C8B-B14F-4D97-AF65-F5344CB8AC3E}">
        <p14:creationId xmlns:p14="http://schemas.microsoft.com/office/powerpoint/2010/main" val="283004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32390-9FDF-3944-825B-F67EB3545DF1}"/>
              </a:ext>
            </a:extLst>
          </p:cNvPr>
          <p:cNvSpPr>
            <a:spLocks noGrp="1"/>
          </p:cNvSpPr>
          <p:nvPr>
            <p:ph type="title"/>
          </p:nvPr>
        </p:nvSpPr>
        <p:spPr/>
        <p:txBody>
          <a:bodyPr/>
          <a:lstStyle/>
          <a:p>
            <a:r>
              <a:rPr lang="en-VN" dirty="0"/>
              <a:t>4. Tìm kiếm trợ giúp</a:t>
            </a:r>
          </a:p>
        </p:txBody>
      </p:sp>
      <p:sp>
        <p:nvSpPr>
          <p:cNvPr id="3" name="Content Placeholder 2">
            <a:extLst>
              <a:ext uri="{FF2B5EF4-FFF2-40B4-BE49-F238E27FC236}">
                <a16:creationId xmlns:a16="http://schemas.microsoft.com/office/drawing/2014/main" id="{A27E72EA-57D6-4C43-BE68-F9062ABBB204}"/>
              </a:ext>
            </a:extLst>
          </p:cNvPr>
          <p:cNvSpPr>
            <a:spLocks noGrp="1"/>
          </p:cNvSpPr>
          <p:nvPr>
            <p:ph idx="1"/>
          </p:nvPr>
        </p:nvSpPr>
        <p:spPr/>
        <p:txBody>
          <a:bodyPr>
            <a:normAutofit/>
          </a:bodyPr>
          <a:lstStyle/>
          <a:p>
            <a:pPr lvl="1"/>
            <a:r>
              <a:rPr lang="vi-VN" i="1" dirty="0"/>
              <a:t>Wordpress Answers </a:t>
            </a:r>
            <a:r>
              <a:rPr lang="vi-VN" i="1" dirty="0">
                <a:hlinkClick r:id="rId2"/>
              </a:rPr>
              <a:t>https://wordpress.stackexchange.com/</a:t>
            </a:r>
            <a:endParaRPr lang="vi-VN" i="1" dirty="0"/>
          </a:p>
          <a:p>
            <a:pPr lvl="2"/>
            <a:r>
              <a:rPr lang="vi-VN" dirty="0"/>
              <a:t>Nếu trang web của bạn được xây dựng trên Wordpress, không thể tránh khỏi việc cuối cùng bạn sẽ gặp phải một số loại rào cản kỹ thuật. </a:t>
            </a:r>
          </a:p>
          <a:p>
            <a:pPr lvl="2"/>
            <a:r>
              <a:rPr lang="vi-VN" dirty="0"/>
              <a:t>Bảng Hỏi và Đáp Wordpress là một nguồn tài nguyên tuyệt vời để tìm kiếm sự trợ giúp.</a:t>
            </a:r>
          </a:p>
        </p:txBody>
      </p:sp>
      <p:sp>
        <p:nvSpPr>
          <p:cNvPr id="4" name="Slide Number Placeholder 3">
            <a:extLst>
              <a:ext uri="{FF2B5EF4-FFF2-40B4-BE49-F238E27FC236}">
                <a16:creationId xmlns:a16="http://schemas.microsoft.com/office/drawing/2014/main" id="{25911027-B9B6-D642-8952-6803E18FBF23}"/>
              </a:ext>
            </a:extLst>
          </p:cNvPr>
          <p:cNvSpPr>
            <a:spLocks noGrp="1"/>
          </p:cNvSpPr>
          <p:nvPr>
            <p:ph type="sldNum" sz="quarter" idx="12"/>
          </p:nvPr>
        </p:nvSpPr>
        <p:spPr/>
        <p:txBody>
          <a:bodyPr/>
          <a:lstStyle/>
          <a:p>
            <a:fld id="{5771DB1C-B372-4CFA-B223-ECAC3FCFC319}" type="slidenum">
              <a:rPr lang="en-US" smtClean="0"/>
              <a:t>13</a:t>
            </a:fld>
            <a:endParaRPr lang="en-US"/>
          </a:p>
        </p:txBody>
      </p:sp>
      <p:pic>
        <p:nvPicPr>
          <p:cNvPr id="6" name="Picture 5" descr="A screenshot of a computer&#10;&#10;Description automatically generated">
            <a:extLst>
              <a:ext uri="{FF2B5EF4-FFF2-40B4-BE49-F238E27FC236}">
                <a16:creationId xmlns:a16="http://schemas.microsoft.com/office/drawing/2014/main" id="{3C95E3DA-3500-CE42-BCB1-8B093DB13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546" y="3137897"/>
            <a:ext cx="6485860" cy="3021603"/>
          </a:xfrm>
          <a:prstGeom prst="rect">
            <a:avLst/>
          </a:prstGeom>
        </p:spPr>
      </p:pic>
    </p:spTree>
    <p:extLst>
      <p:ext uri="{BB962C8B-B14F-4D97-AF65-F5344CB8AC3E}">
        <p14:creationId xmlns:p14="http://schemas.microsoft.com/office/powerpoint/2010/main" val="4229618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B7DC-3A7E-4DC8-A134-8C5F4C065D78}"/>
              </a:ext>
            </a:extLst>
          </p:cNvPr>
          <p:cNvSpPr>
            <a:spLocks noGrp="1"/>
          </p:cNvSpPr>
          <p:nvPr>
            <p:ph type="title"/>
          </p:nvPr>
        </p:nvSpPr>
        <p:spPr/>
        <p:txBody>
          <a:bodyPr>
            <a:normAutofit/>
          </a:bodyPr>
          <a:lstStyle/>
          <a:p>
            <a:r>
              <a:rPr lang="en-US" dirty="0" err="1"/>
              <a:t>Tổng</a:t>
            </a:r>
            <a:r>
              <a:rPr lang="en-US" dirty="0"/>
              <a:t> </a:t>
            </a:r>
            <a:r>
              <a:rPr lang="en-US" dirty="0" err="1"/>
              <a:t>kết</a:t>
            </a:r>
            <a:endParaRPr lang="en-US" dirty="0"/>
          </a:p>
        </p:txBody>
      </p:sp>
      <p:sp>
        <p:nvSpPr>
          <p:cNvPr id="4" name="Slide Number Placeholder 3">
            <a:extLst>
              <a:ext uri="{FF2B5EF4-FFF2-40B4-BE49-F238E27FC236}">
                <a16:creationId xmlns:a16="http://schemas.microsoft.com/office/drawing/2014/main" id="{76CB3E65-2DA4-4A22-8947-FA00FF857D9B}"/>
              </a:ext>
            </a:extLst>
          </p:cNvPr>
          <p:cNvSpPr>
            <a:spLocks noGrp="1"/>
          </p:cNvSpPr>
          <p:nvPr>
            <p:ph type="sldNum" sz="quarter" idx="12"/>
          </p:nvPr>
        </p:nvSpPr>
        <p:spPr/>
        <p:txBody>
          <a:bodyPr/>
          <a:lstStyle/>
          <a:p>
            <a:fld id="{5771DB1C-B372-4CFA-B223-ECAC3FCFC319}" type="slidenum">
              <a:rPr lang="en-US" smtClean="0"/>
              <a:t>14</a:t>
            </a:fld>
            <a:endParaRPr lang="en-US"/>
          </a:p>
        </p:txBody>
      </p:sp>
      <p:pic>
        <p:nvPicPr>
          <p:cNvPr id="5" name="Picture 4">
            <a:extLst>
              <a:ext uri="{FF2B5EF4-FFF2-40B4-BE49-F238E27FC236}">
                <a16:creationId xmlns:a16="http://schemas.microsoft.com/office/drawing/2014/main" id="{6744B92F-0291-564E-9CE3-AA883DE28A6A}"/>
              </a:ext>
            </a:extLst>
          </p:cNvPr>
          <p:cNvPicPr>
            <a:picLocks noChangeAspect="1"/>
          </p:cNvPicPr>
          <p:nvPr/>
        </p:nvPicPr>
        <p:blipFill>
          <a:blip r:embed="rId2"/>
          <a:stretch>
            <a:fillRect/>
          </a:stretch>
        </p:blipFill>
        <p:spPr>
          <a:xfrm>
            <a:off x="1730937" y="1414110"/>
            <a:ext cx="8730126" cy="4594803"/>
          </a:xfrm>
          <a:prstGeom prst="rect">
            <a:avLst/>
          </a:prstGeom>
        </p:spPr>
      </p:pic>
    </p:spTree>
    <p:extLst>
      <p:ext uri="{BB962C8B-B14F-4D97-AF65-F5344CB8AC3E}">
        <p14:creationId xmlns:p14="http://schemas.microsoft.com/office/powerpoint/2010/main" val="37931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CB6F-93F6-8B41-9B38-1C416CE8C102}"/>
              </a:ext>
            </a:extLst>
          </p:cNvPr>
          <p:cNvSpPr>
            <a:spLocks noGrp="1"/>
          </p:cNvSpPr>
          <p:nvPr>
            <p:ph type="title"/>
          </p:nvPr>
        </p:nvSpPr>
        <p:spPr/>
        <p:txBody>
          <a:bodyPr/>
          <a:lstStyle/>
          <a:p>
            <a:r>
              <a:rPr lang="en-VN" dirty="0"/>
              <a:t>Bài tập</a:t>
            </a:r>
          </a:p>
        </p:txBody>
      </p:sp>
      <p:sp>
        <p:nvSpPr>
          <p:cNvPr id="3" name="Content Placeholder 2">
            <a:extLst>
              <a:ext uri="{FF2B5EF4-FFF2-40B4-BE49-F238E27FC236}">
                <a16:creationId xmlns:a16="http://schemas.microsoft.com/office/drawing/2014/main" id="{F9EE918E-2BA6-8C40-9B47-2718A3172DBC}"/>
              </a:ext>
            </a:extLst>
          </p:cNvPr>
          <p:cNvSpPr>
            <a:spLocks noGrp="1"/>
          </p:cNvSpPr>
          <p:nvPr>
            <p:ph idx="1"/>
          </p:nvPr>
        </p:nvSpPr>
        <p:spPr/>
        <p:txBody>
          <a:bodyPr/>
          <a:lstStyle/>
          <a:p>
            <a:pPr marL="0" indent="0">
              <a:buNone/>
            </a:pPr>
            <a:r>
              <a:rPr lang="en-VN" dirty="0"/>
              <a:t>1. Kiểm tra xem website của mình đã xuất hiện khi tìm kiếm chưa?</a:t>
            </a:r>
          </a:p>
          <a:p>
            <a:pPr marL="0" indent="0">
              <a:buNone/>
            </a:pPr>
            <a:r>
              <a:rPr lang="en-VN" dirty="0"/>
              <a:t>2. Đảm bảo khi tìm kiếm thương hiệu của website thì phải nằm ở top rank của công cụ tìm kiếm.</a:t>
            </a:r>
          </a:p>
          <a:p>
            <a:pPr marL="0" indent="0">
              <a:buNone/>
            </a:pPr>
            <a:r>
              <a:rPr lang="en-VN" dirty="0"/>
              <a:t> </a:t>
            </a:r>
          </a:p>
        </p:txBody>
      </p:sp>
      <p:sp>
        <p:nvSpPr>
          <p:cNvPr id="4" name="Slide Number Placeholder 3">
            <a:extLst>
              <a:ext uri="{FF2B5EF4-FFF2-40B4-BE49-F238E27FC236}">
                <a16:creationId xmlns:a16="http://schemas.microsoft.com/office/drawing/2014/main" id="{C276FCC2-3978-6449-9655-464201B2F4C6}"/>
              </a:ext>
            </a:extLst>
          </p:cNvPr>
          <p:cNvSpPr>
            <a:spLocks noGrp="1"/>
          </p:cNvSpPr>
          <p:nvPr>
            <p:ph type="sldNum" sz="quarter" idx="12"/>
          </p:nvPr>
        </p:nvSpPr>
        <p:spPr/>
        <p:txBody>
          <a:bodyPr/>
          <a:lstStyle/>
          <a:p>
            <a:fld id="{5771DB1C-B372-4CFA-B223-ECAC3FCFC319}" type="slidenum">
              <a:rPr lang="en-US" smtClean="0"/>
              <a:t>15</a:t>
            </a:fld>
            <a:endParaRPr lang="en-US"/>
          </a:p>
        </p:txBody>
      </p:sp>
    </p:spTree>
    <p:extLst>
      <p:ext uri="{BB962C8B-B14F-4D97-AF65-F5344CB8AC3E}">
        <p14:creationId xmlns:p14="http://schemas.microsoft.com/office/powerpoint/2010/main" val="581486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1097280" y="1985962"/>
            <a:ext cx="10058400" cy="2339149"/>
          </a:xfrm>
          <a:prstGeom prst="rect">
            <a:avLst/>
          </a:prstGeom>
        </p:spPr>
        <p:txBody>
          <a:bodyPr anchor="ctr"/>
          <a:lstStyle>
            <a:lvl1pPr algn="just"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8000">
                <a:solidFill>
                  <a:schemeClr val="accent1"/>
                </a:solidFill>
              </a:rPr>
              <a:t>Question &amp; Answer</a:t>
            </a:r>
          </a:p>
        </p:txBody>
      </p:sp>
      <p:cxnSp>
        <p:nvCxnSpPr>
          <p:cNvPr id="10" name="Straight Connector 9"/>
          <p:cNvCxnSpPr/>
          <p:nvPr/>
        </p:nvCxnSpPr>
        <p:spPr>
          <a:xfrm>
            <a:off x="1097280" y="4325111"/>
            <a:ext cx="100584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8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a:t>CHƯƠNG 7: </a:t>
            </a:r>
            <a:br>
              <a:rPr lang="en-US" sz="5400" dirty="0"/>
            </a:br>
            <a:r>
              <a:rPr lang="en-US" sz="5400" dirty="0"/>
              <a:t>SỰ CỐ THƯỜNG GẶP VÀ </a:t>
            </a:r>
            <a:br>
              <a:rPr lang="en-US" sz="5400" dirty="0"/>
            </a:br>
            <a:r>
              <a:rPr lang="en-US" sz="5400" dirty="0"/>
              <a:t>CÁCH KHẮC PHỤC TRONG SEO</a:t>
            </a:r>
          </a:p>
        </p:txBody>
      </p:sp>
      <p:sp>
        <p:nvSpPr>
          <p:cNvPr id="3" name="Subtitle 2"/>
          <p:cNvSpPr>
            <a:spLocks noGrp="1"/>
          </p:cNvSpPr>
          <p:nvPr>
            <p:ph type="subTitle" idx="1"/>
          </p:nvPr>
        </p:nvSpPr>
        <p:spPr/>
        <p:txBody>
          <a:bodyPr/>
          <a:lstStyle/>
          <a:p>
            <a:r>
              <a:rPr lang="en-US" cap="none"/>
              <a:t>Biên soạn: ThS. Võ Tấn Khoa</a:t>
            </a:r>
          </a:p>
        </p:txBody>
      </p:sp>
    </p:spTree>
    <p:extLst>
      <p:ext uri="{BB962C8B-B14F-4D97-AF65-F5344CB8AC3E}">
        <p14:creationId xmlns:p14="http://schemas.microsoft.com/office/powerpoint/2010/main" val="299011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t>Nội dung</a:t>
            </a:r>
          </a:p>
        </p:txBody>
      </p:sp>
      <p:sp>
        <p:nvSpPr>
          <p:cNvPr id="3" name="Content Placeholder 2"/>
          <p:cNvSpPr>
            <a:spLocks noGrp="1"/>
          </p:cNvSpPr>
          <p:nvPr>
            <p:ph idx="1"/>
          </p:nvPr>
        </p:nvSpPr>
        <p:spPr/>
        <p:txBody>
          <a:bodyPr>
            <a:normAutofit/>
          </a:bodyPr>
          <a:lstStyle/>
          <a:p>
            <a:pPr marL="0" indent="0">
              <a:buNone/>
            </a:pPr>
            <a:r>
              <a:rPr lang="en-US" sz="4000" dirty="0">
                <a:solidFill>
                  <a:schemeClr val="tx1"/>
                </a:solidFill>
              </a:rPr>
              <a:t>1. Khi Website </a:t>
            </a:r>
            <a:r>
              <a:rPr lang="en-US" sz="4000" dirty="0" err="1">
                <a:solidFill>
                  <a:schemeClr val="tx1"/>
                </a:solidFill>
              </a:rPr>
              <a:t>không</a:t>
            </a:r>
            <a:r>
              <a:rPr lang="en-US" sz="4000" dirty="0">
                <a:solidFill>
                  <a:schemeClr val="tx1"/>
                </a:solidFill>
              </a:rPr>
              <a:t> </a:t>
            </a:r>
            <a:r>
              <a:rPr lang="en-US" sz="4000" dirty="0" err="1">
                <a:solidFill>
                  <a:schemeClr val="tx1"/>
                </a:solidFill>
              </a:rPr>
              <a:t>được</a:t>
            </a:r>
            <a:r>
              <a:rPr lang="en-US" sz="4000" dirty="0">
                <a:solidFill>
                  <a:schemeClr val="tx1"/>
                </a:solidFill>
              </a:rPr>
              <a:t> </a:t>
            </a:r>
            <a:r>
              <a:rPr lang="en-US" sz="4000" dirty="0" err="1">
                <a:solidFill>
                  <a:schemeClr val="tx1"/>
                </a:solidFill>
              </a:rPr>
              <a:t>liệt</a:t>
            </a:r>
            <a:r>
              <a:rPr lang="en-US" sz="4000" dirty="0">
                <a:solidFill>
                  <a:schemeClr val="tx1"/>
                </a:solidFill>
              </a:rPr>
              <a:t> </a:t>
            </a:r>
            <a:r>
              <a:rPr lang="en-US" sz="4000" dirty="0" err="1">
                <a:solidFill>
                  <a:schemeClr val="tx1"/>
                </a:solidFill>
              </a:rPr>
              <a:t>kê</a:t>
            </a:r>
            <a:r>
              <a:rPr lang="en-US" sz="4000" dirty="0">
                <a:solidFill>
                  <a:schemeClr val="tx1"/>
                </a:solidFill>
              </a:rPr>
              <a:t> </a:t>
            </a:r>
            <a:r>
              <a:rPr lang="en-US" sz="4000" dirty="0" err="1">
                <a:solidFill>
                  <a:schemeClr val="tx1"/>
                </a:solidFill>
              </a:rPr>
              <a:t>trên</a:t>
            </a:r>
            <a:r>
              <a:rPr lang="en-US" sz="4000" dirty="0">
                <a:solidFill>
                  <a:schemeClr val="tx1"/>
                </a:solidFill>
              </a:rPr>
              <a:t> Google</a:t>
            </a:r>
          </a:p>
          <a:p>
            <a:pPr marL="0" indent="0">
              <a:buNone/>
            </a:pPr>
            <a:r>
              <a:rPr lang="en-US" sz="4000" dirty="0">
                <a:solidFill>
                  <a:schemeClr val="tx1"/>
                </a:solidFill>
              </a:rPr>
              <a:t>2. Website </a:t>
            </a:r>
            <a:r>
              <a:rPr lang="en-US" sz="4000" dirty="0" err="1">
                <a:solidFill>
                  <a:schemeClr val="tx1"/>
                </a:solidFill>
              </a:rPr>
              <a:t>không</a:t>
            </a:r>
            <a:r>
              <a:rPr lang="en-US" sz="4000" dirty="0">
                <a:solidFill>
                  <a:schemeClr val="tx1"/>
                </a:solidFill>
              </a:rPr>
              <a:t> </a:t>
            </a:r>
            <a:r>
              <a:rPr lang="en-US" sz="4000" dirty="0" err="1">
                <a:solidFill>
                  <a:schemeClr val="tx1"/>
                </a:solidFill>
              </a:rPr>
              <a:t>được</a:t>
            </a:r>
            <a:r>
              <a:rPr lang="en-US" sz="4000" dirty="0">
                <a:solidFill>
                  <a:schemeClr val="tx1"/>
                </a:solidFill>
              </a:rPr>
              <a:t> </a:t>
            </a:r>
            <a:r>
              <a:rPr lang="en-US" sz="4000" dirty="0" err="1">
                <a:solidFill>
                  <a:schemeClr val="tx1"/>
                </a:solidFill>
              </a:rPr>
              <a:t>xếp</a:t>
            </a:r>
            <a:r>
              <a:rPr lang="en-US" sz="4000" dirty="0">
                <a:solidFill>
                  <a:schemeClr val="tx1"/>
                </a:solidFill>
              </a:rPr>
              <a:t> </a:t>
            </a:r>
            <a:r>
              <a:rPr lang="en-US" sz="4000" dirty="0" err="1">
                <a:solidFill>
                  <a:schemeClr val="tx1"/>
                </a:solidFill>
              </a:rPr>
              <a:t>hạng</a:t>
            </a:r>
            <a:r>
              <a:rPr lang="en-US" sz="4000" dirty="0">
                <a:solidFill>
                  <a:schemeClr val="tx1"/>
                </a:solidFill>
              </a:rPr>
              <a:t> </a:t>
            </a:r>
            <a:r>
              <a:rPr lang="en-US" sz="4000" dirty="0" err="1">
                <a:solidFill>
                  <a:schemeClr val="tx1"/>
                </a:solidFill>
              </a:rPr>
              <a:t>cho</a:t>
            </a:r>
            <a:r>
              <a:rPr lang="en-US" sz="4000" dirty="0">
                <a:solidFill>
                  <a:schemeClr val="tx1"/>
                </a:solidFill>
              </a:rPr>
              <a:t> </a:t>
            </a:r>
            <a:r>
              <a:rPr lang="en-US" sz="4000" dirty="0" err="1">
                <a:solidFill>
                  <a:schemeClr val="tx1"/>
                </a:solidFill>
              </a:rPr>
              <a:t>chính</a:t>
            </a:r>
            <a:r>
              <a:rPr lang="en-US" sz="4000" dirty="0">
                <a:solidFill>
                  <a:schemeClr val="tx1"/>
                </a:solidFill>
              </a:rPr>
              <a:t> </a:t>
            </a:r>
            <a:r>
              <a:rPr lang="en-US" sz="4000" dirty="0" err="1">
                <a:solidFill>
                  <a:schemeClr val="tx1"/>
                </a:solidFill>
              </a:rPr>
              <a:t>doanh</a:t>
            </a:r>
            <a:r>
              <a:rPr lang="en-US" sz="4000" dirty="0">
                <a:solidFill>
                  <a:schemeClr val="tx1"/>
                </a:solidFill>
              </a:rPr>
              <a:t> </a:t>
            </a:r>
            <a:r>
              <a:rPr lang="en-US" sz="4000" dirty="0" err="1">
                <a:solidFill>
                  <a:schemeClr val="tx1"/>
                </a:solidFill>
              </a:rPr>
              <a:t>nghiệp</a:t>
            </a:r>
            <a:endParaRPr lang="en-US" sz="4000" dirty="0">
              <a:solidFill>
                <a:schemeClr val="tx1"/>
              </a:solidFill>
            </a:endParaRPr>
          </a:p>
          <a:p>
            <a:pPr marL="0" indent="0">
              <a:buNone/>
            </a:pPr>
            <a:r>
              <a:rPr lang="en-US" sz="4000" dirty="0">
                <a:solidFill>
                  <a:schemeClr val="tx1"/>
                </a:solidFill>
              </a:rPr>
              <a:t>3. Khi </a:t>
            </a:r>
            <a:r>
              <a:rPr lang="en-US" sz="4000" dirty="0" err="1">
                <a:solidFill>
                  <a:schemeClr val="tx1"/>
                </a:solidFill>
              </a:rPr>
              <a:t>thứ</a:t>
            </a:r>
            <a:r>
              <a:rPr lang="en-US" sz="4000" dirty="0">
                <a:solidFill>
                  <a:schemeClr val="tx1"/>
                </a:solidFill>
              </a:rPr>
              <a:t> </a:t>
            </a:r>
            <a:r>
              <a:rPr lang="en-US" sz="4000" dirty="0" err="1">
                <a:solidFill>
                  <a:schemeClr val="tx1"/>
                </a:solidFill>
              </a:rPr>
              <a:t>hạng</a:t>
            </a:r>
            <a:r>
              <a:rPr lang="en-US" sz="4000" dirty="0">
                <a:solidFill>
                  <a:schemeClr val="tx1"/>
                </a:solidFill>
              </a:rPr>
              <a:t> </a:t>
            </a:r>
            <a:r>
              <a:rPr lang="en-US" sz="4000" dirty="0" err="1">
                <a:solidFill>
                  <a:schemeClr val="tx1"/>
                </a:solidFill>
              </a:rPr>
              <a:t>bị</a:t>
            </a:r>
            <a:r>
              <a:rPr lang="en-US" sz="4000" dirty="0">
                <a:solidFill>
                  <a:schemeClr val="tx1"/>
                </a:solidFill>
              </a:rPr>
              <a:t> </a:t>
            </a:r>
            <a:r>
              <a:rPr lang="en-US" sz="4000" dirty="0" err="1">
                <a:solidFill>
                  <a:schemeClr val="tx1"/>
                </a:solidFill>
              </a:rPr>
              <a:t>giảm</a:t>
            </a:r>
            <a:endParaRPr lang="en-US" sz="4000" dirty="0">
              <a:solidFill>
                <a:schemeClr val="tx1"/>
              </a:solidFill>
            </a:endParaRPr>
          </a:p>
          <a:p>
            <a:pPr marL="0" indent="0">
              <a:buNone/>
            </a:pPr>
            <a:r>
              <a:rPr lang="en-US" sz="4000" dirty="0">
                <a:solidFill>
                  <a:schemeClr val="tx1"/>
                </a:solidFill>
              </a:rPr>
              <a:t>4. </a:t>
            </a:r>
            <a:r>
              <a:rPr lang="en-US" sz="4000" dirty="0" err="1">
                <a:solidFill>
                  <a:schemeClr val="tx1"/>
                </a:solidFill>
              </a:rPr>
              <a:t>Tìm</a:t>
            </a:r>
            <a:r>
              <a:rPr lang="en-US" sz="4000" dirty="0">
                <a:solidFill>
                  <a:schemeClr val="tx1"/>
                </a:solidFill>
              </a:rPr>
              <a:t> </a:t>
            </a:r>
            <a:r>
              <a:rPr lang="en-US" sz="4000" dirty="0" err="1">
                <a:solidFill>
                  <a:schemeClr val="tx1"/>
                </a:solidFill>
              </a:rPr>
              <a:t>kiếm</a:t>
            </a:r>
            <a:r>
              <a:rPr lang="en-US" sz="4000" dirty="0">
                <a:solidFill>
                  <a:schemeClr val="tx1"/>
                </a:solidFill>
              </a:rPr>
              <a:t> </a:t>
            </a:r>
            <a:r>
              <a:rPr lang="en-US" sz="4000" dirty="0" err="1">
                <a:solidFill>
                  <a:schemeClr val="tx1"/>
                </a:solidFill>
              </a:rPr>
              <a:t>trợ</a:t>
            </a:r>
            <a:r>
              <a:rPr lang="en-US" sz="4000" dirty="0">
                <a:solidFill>
                  <a:schemeClr val="tx1"/>
                </a:solidFill>
              </a:rPr>
              <a:t> </a:t>
            </a:r>
            <a:r>
              <a:rPr lang="en-US" sz="4000" dirty="0" err="1">
                <a:solidFill>
                  <a:schemeClr val="tx1"/>
                </a:solidFill>
              </a:rPr>
              <a:t>giúp</a:t>
            </a:r>
            <a:endParaRPr lang="en-US" sz="4000" dirty="0">
              <a:solidFill>
                <a:schemeClr val="tx1"/>
              </a:solidFill>
            </a:endParaRPr>
          </a:p>
        </p:txBody>
      </p:sp>
      <p:sp>
        <p:nvSpPr>
          <p:cNvPr id="5" name="Slide Number Placeholder 4"/>
          <p:cNvSpPr>
            <a:spLocks noGrp="1"/>
          </p:cNvSpPr>
          <p:nvPr>
            <p:ph type="sldNum" sz="quarter" idx="12"/>
          </p:nvPr>
        </p:nvSpPr>
        <p:spPr/>
        <p:txBody>
          <a:bodyPr/>
          <a:lstStyle/>
          <a:p>
            <a:fld id="{5771DB1C-B372-4CFA-B223-ECAC3FCFC319}" type="slidenum">
              <a:rPr lang="en-US" smtClean="0"/>
              <a:t>3</a:t>
            </a:fld>
            <a:endParaRPr lang="en-US"/>
          </a:p>
        </p:txBody>
      </p:sp>
    </p:spTree>
    <p:extLst>
      <p:ext uri="{BB962C8B-B14F-4D97-AF65-F5344CB8AC3E}">
        <p14:creationId xmlns:p14="http://schemas.microsoft.com/office/powerpoint/2010/main" val="295085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6474-C670-FF44-B879-BD1509F9F252}"/>
              </a:ext>
            </a:extLst>
          </p:cNvPr>
          <p:cNvSpPr>
            <a:spLocks noGrp="1"/>
          </p:cNvSpPr>
          <p:nvPr>
            <p:ph type="title"/>
          </p:nvPr>
        </p:nvSpPr>
        <p:spPr/>
        <p:txBody>
          <a:bodyPr>
            <a:normAutofit/>
          </a:bodyPr>
          <a:lstStyle/>
          <a:p>
            <a:r>
              <a:rPr lang="en-VN" sz="4800" dirty="0"/>
              <a:t>1. Khi Web không được liệt kê trên Google</a:t>
            </a:r>
          </a:p>
        </p:txBody>
      </p:sp>
      <p:sp>
        <p:nvSpPr>
          <p:cNvPr id="3" name="Content Placeholder 2">
            <a:extLst>
              <a:ext uri="{FF2B5EF4-FFF2-40B4-BE49-F238E27FC236}">
                <a16:creationId xmlns:a16="http://schemas.microsoft.com/office/drawing/2014/main" id="{948812A5-E8EC-9B4E-9368-729C145F42A2}"/>
              </a:ext>
            </a:extLst>
          </p:cNvPr>
          <p:cNvSpPr>
            <a:spLocks noGrp="1"/>
          </p:cNvSpPr>
          <p:nvPr>
            <p:ph idx="1"/>
          </p:nvPr>
        </p:nvSpPr>
        <p:spPr/>
        <p:txBody>
          <a:bodyPr/>
          <a:lstStyle/>
          <a:p>
            <a:r>
              <a:rPr lang="en-US" dirty="0" err="1"/>
              <a:t>Bạn</a:t>
            </a:r>
            <a:r>
              <a:rPr lang="en-US" dirty="0"/>
              <a:t> </a:t>
            </a:r>
            <a:r>
              <a:rPr lang="en-US" dirty="0" err="1"/>
              <a:t>có</a:t>
            </a:r>
            <a:r>
              <a:rPr lang="en-US" dirty="0"/>
              <a:t> </a:t>
            </a:r>
            <a:r>
              <a:rPr lang="en-US" dirty="0" err="1"/>
              <a:t>thể</a:t>
            </a:r>
            <a:r>
              <a:rPr lang="en-US" dirty="0"/>
              <a:t> </a:t>
            </a:r>
            <a:r>
              <a:rPr lang="en-US" dirty="0" err="1"/>
              <a:t>kiểm</a:t>
            </a:r>
            <a:r>
              <a:rPr lang="en-US" dirty="0"/>
              <a:t> </a:t>
            </a:r>
            <a:r>
              <a:rPr lang="en-US" dirty="0" err="1"/>
              <a:t>tra</a:t>
            </a:r>
            <a:r>
              <a:rPr lang="en-US" dirty="0"/>
              <a:t> </a:t>
            </a:r>
            <a:r>
              <a:rPr lang="en-US" dirty="0" err="1"/>
              <a:t>nhanh</a:t>
            </a:r>
            <a:r>
              <a:rPr lang="en-US" dirty="0"/>
              <a:t> </a:t>
            </a:r>
            <a:r>
              <a:rPr lang="en-US" dirty="0" err="1"/>
              <a:t>tại</a:t>
            </a:r>
            <a:r>
              <a:rPr lang="en-US" dirty="0"/>
              <a:t> </a:t>
            </a:r>
            <a:r>
              <a:rPr lang="en-US" dirty="0" err="1"/>
              <a:t>chỗ</a:t>
            </a:r>
            <a:r>
              <a:rPr lang="en-US" dirty="0"/>
              <a:t> </a:t>
            </a:r>
            <a:r>
              <a:rPr lang="en-US" dirty="0" err="1"/>
              <a:t>bằng</a:t>
            </a:r>
            <a:r>
              <a:rPr lang="en-US" dirty="0"/>
              <a:t> </a:t>
            </a:r>
            <a:r>
              <a:rPr lang="en-US" dirty="0" err="1"/>
              <a:t>cách</a:t>
            </a:r>
            <a:r>
              <a:rPr lang="en-US" dirty="0"/>
              <a:t> </a:t>
            </a:r>
            <a:r>
              <a:rPr lang="en-US" dirty="0" err="1"/>
              <a:t>nhập</a:t>
            </a:r>
            <a:r>
              <a:rPr lang="en-US" dirty="0"/>
              <a:t> “</a:t>
            </a:r>
            <a:r>
              <a:rPr lang="en-US" i="1" dirty="0"/>
              <a:t>site: </a:t>
            </a:r>
            <a:r>
              <a:rPr lang="en-US" i="1" dirty="0" err="1"/>
              <a:t>yoursiteaddress.com</a:t>
            </a:r>
            <a:r>
              <a:rPr lang="en-US" dirty="0"/>
              <a:t>” </a:t>
            </a:r>
            <a:r>
              <a:rPr lang="en-US" dirty="0" err="1"/>
              <a:t>vào</a:t>
            </a:r>
            <a:r>
              <a:rPr lang="en-US" dirty="0"/>
              <a:t> </a:t>
            </a:r>
            <a:r>
              <a:rPr lang="en-US" dirty="0" err="1"/>
              <a:t>thanh</a:t>
            </a:r>
            <a:r>
              <a:rPr lang="en-US" dirty="0"/>
              <a:t> </a:t>
            </a:r>
            <a:r>
              <a:rPr lang="en-US" dirty="0" err="1"/>
              <a:t>tìm</a:t>
            </a:r>
            <a:r>
              <a:rPr lang="en-US" dirty="0"/>
              <a:t> </a:t>
            </a:r>
            <a:r>
              <a:rPr lang="en-US" dirty="0" err="1"/>
              <a:t>kiếm</a:t>
            </a:r>
            <a:r>
              <a:rPr lang="en-US" dirty="0"/>
              <a:t> </a:t>
            </a:r>
            <a:r>
              <a:rPr lang="en-US" dirty="0" err="1"/>
              <a:t>của</a:t>
            </a:r>
            <a:r>
              <a:rPr lang="en-US" dirty="0"/>
              <a:t> Google </a:t>
            </a:r>
            <a:r>
              <a:rPr lang="en-US" dirty="0" err="1"/>
              <a:t>và</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trang</a:t>
            </a:r>
            <a:r>
              <a:rPr lang="en-US" dirty="0"/>
              <a:t> web </a:t>
            </a:r>
            <a:r>
              <a:rPr lang="en-US" dirty="0" err="1"/>
              <a:t>của</a:t>
            </a:r>
            <a:r>
              <a:rPr lang="en-US" dirty="0"/>
              <a:t> </a:t>
            </a:r>
            <a:r>
              <a:rPr lang="en-US" dirty="0" err="1"/>
              <a:t>bạn</a:t>
            </a:r>
            <a:r>
              <a:rPr lang="en-US" dirty="0"/>
              <a:t> </a:t>
            </a:r>
            <a:r>
              <a:rPr lang="en-US" dirty="0" err="1"/>
              <a:t>có</a:t>
            </a:r>
            <a:r>
              <a:rPr lang="en-US" dirty="0"/>
              <a:t> </a:t>
            </a:r>
            <a:r>
              <a:rPr lang="en-US" i="1" dirty="0" err="1"/>
              <a:t>xuất</a:t>
            </a:r>
            <a:r>
              <a:rPr lang="en-US" i="1" dirty="0"/>
              <a:t> </a:t>
            </a:r>
            <a:r>
              <a:rPr lang="en-US" i="1" dirty="0" err="1"/>
              <a:t>hiện</a:t>
            </a:r>
            <a:r>
              <a:rPr lang="en-US" i="1" dirty="0"/>
              <a:t> hay </a:t>
            </a:r>
            <a:r>
              <a:rPr lang="en-US" i="1" dirty="0" err="1"/>
              <a:t>không</a:t>
            </a:r>
            <a:r>
              <a:rPr lang="en-US" dirty="0"/>
              <a:t>.</a:t>
            </a:r>
          </a:p>
          <a:p>
            <a:r>
              <a:rPr lang="vi-VN" i="1" dirty="0"/>
              <a:t>Thông thường</a:t>
            </a:r>
            <a:r>
              <a:rPr lang="vi-VN" dirty="0"/>
              <a:t>, tất cả những gì cần thiết để Google biết trang web của bạn là: </a:t>
            </a:r>
          </a:p>
          <a:p>
            <a:pPr lvl="1"/>
            <a:r>
              <a:rPr lang="vi-VN" i="1" dirty="0"/>
              <a:t>Tạo một ít </a:t>
            </a:r>
            <a:r>
              <a:rPr lang="vi-VN" dirty="0"/>
              <a:t>các liên kết đến trang web của bạn;</a:t>
            </a:r>
          </a:p>
          <a:p>
            <a:pPr lvl="1"/>
            <a:r>
              <a:rPr lang="vi-VN" dirty="0"/>
              <a:t>Một số hoạt động trên </a:t>
            </a:r>
            <a:r>
              <a:rPr lang="vi-VN" i="1" dirty="0"/>
              <a:t>mạng xã hội</a:t>
            </a:r>
            <a:r>
              <a:rPr lang="vi-VN" dirty="0"/>
              <a:t>.</a:t>
            </a:r>
          </a:p>
          <a:p>
            <a:r>
              <a:rPr lang="vi-VN" dirty="0"/>
              <a:t>Kiểm tra lại Google </a:t>
            </a:r>
            <a:r>
              <a:rPr lang="vi-VN" i="1" dirty="0"/>
              <a:t>sau 24 giờ </a:t>
            </a:r>
            <a:r>
              <a:rPr lang="vi-VN" dirty="0"/>
              <a:t>với truy vấn tìm kiếm “</a:t>
            </a:r>
            <a:r>
              <a:rPr lang="vi-VN" i="1" dirty="0"/>
              <a:t>site: www.yoursite</a:t>
            </a:r>
            <a:r>
              <a:rPr lang="vi-VN" dirty="0"/>
              <a:t>…” và xem có trang nào từ trang web của bạn xuất hiện không. </a:t>
            </a:r>
          </a:p>
          <a:p>
            <a:pPr lvl="1"/>
            <a:r>
              <a:rPr lang="vi-VN" i="1" dirty="0"/>
              <a:t>Nếu</a:t>
            </a:r>
            <a:r>
              <a:rPr lang="vi-VN" dirty="0"/>
              <a:t> bạn nhìn thấy các trang, điều này có nghĩa là Google đã lập chỉ mục trang web của bạn.</a:t>
            </a:r>
            <a:endParaRPr lang="en-VN" dirty="0"/>
          </a:p>
        </p:txBody>
      </p:sp>
      <p:sp>
        <p:nvSpPr>
          <p:cNvPr id="4" name="Slide Number Placeholder 3">
            <a:extLst>
              <a:ext uri="{FF2B5EF4-FFF2-40B4-BE49-F238E27FC236}">
                <a16:creationId xmlns:a16="http://schemas.microsoft.com/office/drawing/2014/main" id="{CC9DB929-520D-EA4A-B738-0AFF322E3225}"/>
              </a:ext>
            </a:extLst>
          </p:cNvPr>
          <p:cNvSpPr>
            <a:spLocks noGrp="1"/>
          </p:cNvSpPr>
          <p:nvPr>
            <p:ph type="sldNum" sz="quarter" idx="12"/>
          </p:nvPr>
        </p:nvSpPr>
        <p:spPr/>
        <p:txBody>
          <a:bodyPr/>
          <a:lstStyle/>
          <a:p>
            <a:fld id="{5771DB1C-B372-4CFA-B223-ECAC3FCFC319}" type="slidenum">
              <a:rPr lang="en-US" smtClean="0"/>
              <a:t>4</a:t>
            </a:fld>
            <a:endParaRPr lang="en-US"/>
          </a:p>
        </p:txBody>
      </p:sp>
    </p:spTree>
    <p:extLst>
      <p:ext uri="{BB962C8B-B14F-4D97-AF65-F5344CB8AC3E}">
        <p14:creationId xmlns:p14="http://schemas.microsoft.com/office/powerpoint/2010/main" val="188374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6474-C670-FF44-B879-BD1509F9F252}"/>
              </a:ext>
            </a:extLst>
          </p:cNvPr>
          <p:cNvSpPr>
            <a:spLocks noGrp="1"/>
          </p:cNvSpPr>
          <p:nvPr>
            <p:ph type="title"/>
          </p:nvPr>
        </p:nvSpPr>
        <p:spPr/>
        <p:txBody>
          <a:bodyPr>
            <a:normAutofit/>
          </a:bodyPr>
          <a:lstStyle/>
          <a:p>
            <a:r>
              <a:rPr lang="en-VN" sz="4800" dirty="0"/>
              <a:t>1. Khi Web không được liệt kê trên Google</a:t>
            </a:r>
          </a:p>
        </p:txBody>
      </p:sp>
      <p:sp>
        <p:nvSpPr>
          <p:cNvPr id="3" name="Content Placeholder 2">
            <a:extLst>
              <a:ext uri="{FF2B5EF4-FFF2-40B4-BE49-F238E27FC236}">
                <a16:creationId xmlns:a16="http://schemas.microsoft.com/office/drawing/2014/main" id="{948812A5-E8EC-9B4E-9368-729C145F42A2}"/>
              </a:ext>
            </a:extLst>
          </p:cNvPr>
          <p:cNvSpPr>
            <a:spLocks noGrp="1"/>
          </p:cNvSpPr>
          <p:nvPr>
            <p:ph idx="1"/>
          </p:nvPr>
        </p:nvSpPr>
        <p:spPr/>
        <p:txBody>
          <a:bodyPr>
            <a:normAutofit lnSpcReduction="10000"/>
          </a:bodyPr>
          <a:lstStyle/>
          <a:p>
            <a:r>
              <a:rPr lang="vi-VN" dirty="0"/>
              <a:t>Nếu cách trước không hiệu quả, hãy yêu cầu nhà thiết kế web của bạn thiết lập </a:t>
            </a:r>
            <a:r>
              <a:rPr lang="vi-VN" i="1" dirty="0"/>
              <a:t>Google Search Console</a:t>
            </a:r>
            <a:r>
              <a:rPr lang="vi-VN" dirty="0"/>
              <a:t> cho bạn, </a:t>
            </a:r>
            <a:r>
              <a:rPr lang="vi-VN" i="1" dirty="0"/>
              <a:t>đăng nhập </a:t>
            </a:r>
            <a:r>
              <a:rPr lang="vi-VN" dirty="0"/>
              <a:t>và xem </a:t>
            </a:r>
            <a:r>
              <a:rPr lang="vi-VN" i="1" dirty="0"/>
              <a:t>có lỗi </a:t>
            </a:r>
            <a:r>
              <a:rPr lang="vi-VN" dirty="0"/>
              <a:t>nào không. </a:t>
            </a:r>
          </a:p>
          <a:p>
            <a:pPr lvl="1"/>
            <a:r>
              <a:rPr lang="vi-VN" i="1" dirty="0"/>
              <a:t>Nếu</a:t>
            </a:r>
            <a:r>
              <a:rPr lang="vi-VN" dirty="0"/>
              <a:t> có lỗi, Google sẽ </a:t>
            </a:r>
            <a:r>
              <a:rPr lang="vi-VN" i="1" dirty="0"/>
              <a:t>vạch ra các bước </a:t>
            </a:r>
            <a:r>
              <a:rPr lang="vi-VN" dirty="0"/>
              <a:t>để sửa chúng, để Google có thể nhìn thấy trang web của bạn.</a:t>
            </a:r>
          </a:p>
          <a:p>
            <a:r>
              <a:rPr lang="vi-VN" i="1" dirty="0"/>
              <a:t>Công cụ kiểm tra URL </a:t>
            </a:r>
            <a:r>
              <a:rPr lang="vi-VN" dirty="0"/>
              <a:t>của Google Search Console rất hữu ích để </a:t>
            </a:r>
            <a:r>
              <a:rPr lang="vi-VN" i="1" dirty="0"/>
              <a:t>khắc phục sự cố và tìm kiếm sự cố</a:t>
            </a:r>
            <a:r>
              <a:rPr lang="vi-VN" dirty="0"/>
              <a:t>. </a:t>
            </a:r>
          </a:p>
          <a:p>
            <a:pPr lvl="1"/>
            <a:r>
              <a:rPr lang="vi-VN" dirty="0"/>
              <a:t>Nó </a:t>
            </a:r>
            <a:r>
              <a:rPr lang="vi-VN" i="1" dirty="0"/>
              <a:t>xác nhận </a:t>
            </a:r>
            <a:r>
              <a:rPr lang="vi-VN" dirty="0"/>
              <a:t>nếu trang của bạn được </a:t>
            </a:r>
            <a:r>
              <a:rPr lang="vi-VN" i="1" dirty="0"/>
              <a:t>Google hỗ trợ</a:t>
            </a:r>
            <a:r>
              <a:rPr lang="vi-VN" dirty="0"/>
              <a:t>, không bị bất kỳ hình phạt nào, xuất hiện </a:t>
            </a:r>
            <a:r>
              <a:rPr lang="vi-VN" i="1" dirty="0"/>
              <a:t>thành công </a:t>
            </a:r>
            <a:r>
              <a:rPr lang="vi-VN" dirty="0"/>
              <a:t>trong chỉ mục, </a:t>
            </a:r>
            <a:r>
              <a:rPr lang="vi-VN" i="1" dirty="0"/>
              <a:t>thân thiện</a:t>
            </a:r>
            <a:r>
              <a:rPr lang="vi-VN" dirty="0"/>
              <a:t> với thiết bị di động. </a:t>
            </a:r>
          </a:p>
          <a:p>
            <a:pPr lvl="1"/>
            <a:r>
              <a:rPr lang="vi-VN" dirty="0"/>
              <a:t>Để truy cập công cụ kiểm tra URL, hãy nhấp vào "</a:t>
            </a:r>
            <a:r>
              <a:rPr lang="vi-VN" i="1" dirty="0"/>
              <a:t>Kiểm tra URL</a:t>
            </a:r>
            <a:r>
              <a:rPr lang="vi-VN" dirty="0"/>
              <a:t>" ở thanh bên trái trong </a:t>
            </a:r>
            <a:r>
              <a:rPr lang="vi-VN" i="1" dirty="0"/>
              <a:t>Google Search Console</a:t>
            </a:r>
            <a:r>
              <a:rPr lang="vi-VN" dirty="0"/>
              <a:t>.</a:t>
            </a:r>
          </a:p>
          <a:p>
            <a:pPr lvl="1"/>
            <a:r>
              <a:rPr lang="en-US" dirty="0"/>
              <a:t>Google Search Console</a:t>
            </a:r>
          </a:p>
          <a:p>
            <a:pPr lvl="1"/>
            <a:r>
              <a:rPr lang="en-US" dirty="0">
                <a:hlinkClick r:id="rId2"/>
              </a:rPr>
              <a:t>https://www.google.com/webmasters/</a:t>
            </a:r>
            <a:endParaRPr lang="en-VN" dirty="0"/>
          </a:p>
        </p:txBody>
      </p:sp>
      <p:sp>
        <p:nvSpPr>
          <p:cNvPr id="4" name="Slide Number Placeholder 3">
            <a:extLst>
              <a:ext uri="{FF2B5EF4-FFF2-40B4-BE49-F238E27FC236}">
                <a16:creationId xmlns:a16="http://schemas.microsoft.com/office/drawing/2014/main" id="{CC9DB929-520D-EA4A-B738-0AFF322E3225}"/>
              </a:ext>
            </a:extLst>
          </p:cNvPr>
          <p:cNvSpPr>
            <a:spLocks noGrp="1"/>
          </p:cNvSpPr>
          <p:nvPr>
            <p:ph type="sldNum" sz="quarter" idx="12"/>
          </p:nvPr>
        </p:nvSpPr>
        <p:spPr/>
        <p:txBody>
          <a:bodyPr/>
          <a:lstStyle/>
          <a:p>
            <a:fld id="{5771DB1C-B372-4CFA-B223-ECAC3FCFC319}" type="slidenum">
              <a:rPr lang="en-US" smtClean="0"/>
              <a:t>5</a:t>
            </a:fld>
            <a:endParaRPr lang="en-US"/>
          </a:p>
        </p:txBody>
      </p:sp>
    </p:spTree>
    <p:extLst>
      <p:ext uri="{BB962C8B-B14F-4D97-AF65-F5344CB8AC3E}">
        <p14:creationId xmlns:p14="http://schemas.microsoft.com/office/powerpoint/2010/main" val="140210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AE58-A919-F746-AD9B-224C1D6D92C0}"/>
              </a:ext>
            </a:extLst>
          </p:cNvPr>
          <p:cNvSpPr>
            <a:spLocks noGrp="1"/>
          </p:cNvSpPr>
          <p:nvPr>
            <p:ph type="title"/>
          </p:nvPr>
        </p:nvSpPr>
        <p:spPr/>
        <p:txBody>
          <a:bodyPr>
            <a:noAutofit/>
          </a:bodyPr>
          <a:lstStyle/>
          <a:p>
            <a:r>
              <a:rPr lang="en-VN" sz="3600" dirty="0"/>
              <a:t>2. </a:t>
            </a:r>
            <a:r>
              <a:rPr lang="vi-VN" sz="3600" dirty="0"/>
              <a:t>Website không được xếp hạng cho chính doanh nghiệp</a:t>
            </a:r>
            <a:r>
              <a:rPr lang="en-VN" sz="3600" dirty="0"/>
              <a:t> </a:t>
            </a:r>
          </a:p>
        </p:txBody>
      </p:sp>
      <p:sp>
        <p:nvSpPr>
          <p:cNvPr id="3" name="Content Placeholder 2">
            <a:extLst>
              <a:ext uri="{FF2B5EF4-FFF2-40B4-BE49-F238E27FC236}">
                <a16:creationId xmlns:a16="http://schemas.microsoft.com/office/drawing/2014/main" id="{2BFC1CCF-1C35-804F-9C96-BD40BFA069BB}"/>
              </a:ext>
            </a:extLst>
          </p:cNvPr>
          <p:cNvSpPr>
            <a:spLocks noGrp="1"/>
          </p:cNvSpPr>
          <p:nvPr>
            <p:ph idx="1"/>
          </p:nvPr>
        </p:nvSpPr>
        <p:spPr/>
        <p:txBody>
          <a:bodyPr/>
          <a:lstStyle/>
          <a:p>
            <a:r>
              <a:rPr lang="vi-VN" dirty="0"/>
              <a:t>Google rất thông minh </a:t>
            </a:r>
            <a:r>
              <a:rPr lang="vi-VN" i="1" dirty="0"/>
              <a:t>(?!)</a:t>
            </a:r>
            <a:r>
              <a:rPr lang="vi-VN" dirty="0"/>
              <a:t>, nhưng đôi khi bạn cần phải </a:t>
            </a:r>
            <a:r>
              <a:rPr lang="vi-VN" i="1" dirty="0"/>
              <a:t>thúc đẩy </a:t>
            </a:r>
            <a:r>
              <a:rPr lang="vi-VN" dirty="0"/>
              <a:t>Google </a:t>
            </a:r>
            <a:r>
              <a:rPr lang="vi-VN" i="1" dirty="0"/>
              <a:t>liên kết</a:t>
            </a:r>
            <a:r>
              <a:rPr lang="vi-VN" dirty="0"/>
              <a:t> trang web mới với </a:t>
            </a:r>
            <a:r>
              <a:rPr lang="vi-VN" i="1" dirty="0"/>
              <a:t>tên thương hiệu </a:t>
            </a:r>
            <a:r>
              <a:rPr lang="vi-VN" dirty="0"/>
              <a:t>của bạn.</a:t>
            </a:r>
          </a:p>
          <a:p>
            <a:r>
              <a:rPr lang="vi-VN" i="1" dirty="0"/>
              <a:t>Giải pháp</a:t>
            </a:r>
            <a:r>
              <a:rPr lang="vi-VN" dirty="0"/>
              <a:t>: sửa chữa bằng cách </a:t>
            </a:r>
            <a:r>
              <a:rPr lang="vi-VN" i="1" dirty="0"/>
              <a:t>xây dựng </a:t>
            </a:r>
            <a:r>
              <a:rPr lang="vi-VN" dirty="0"/>
              <a:t>các liên kết đến trang web của bạn, với một số </a:t>
            </a:r>
            <a:r>
              <a:rPr lang="vi-VN" i="1" dirty="0"/>
              <a:t>liên kết có tên thương hiệu </a:t>
            </a:r>
            <a:r>
              <a:rPr lang="vi-VN" dirty="0"/>
              <a:t>của bạn làm </a:t>
            </a:r>
            <a:r>
              <a:rPr lang="vi-VN" i="1" dirty="0"/>
              <a:t>văn bản liên kết</a:t>
            </a:r>
            <a:r>
              <a:rPr lang="vi-VN" dirty="0"/>
              <a:t>. </a:t>
            </a:r>
          </a:p>
          <a:p>
            <a:pPr lvl="1"/>
            <a:r>
              <a:rPr lang="vi-VN" dirty="0"/>
              <a:t>Quá trình này có thể </a:t>
            </a:r>
            <a:r>
              <a:rPr lang="vi-VN" i="1" dirty="0"/>
              <a:t>mất đến vài tuần </a:t>
            </a:r>
            <a:r>
              <a:rPr lang="vi-VN" dirty="0"/>
              <a:t>để Google nhìn thấy các liên kết này và nhận ra </a:t>
            </a:r>
            <a:r>
              <a:rPr lang="vi-VN" i="1" dirty="0"/>
              <a:t>trang web của bạn là hàng thật</a:t>
            </a:r>
            <a:r>
              <a:rPr lang="vi-VN" dirty="0"/>
              <a:t>.</a:t>
            </a:r>
          </a:p>
          <a:p>
            <a:r>
              <a:rPr lang="vi-VN" dirty="0"/>
              <a:t>Sử dụng </a:t>
            </a:r>
            <a:r>
              <a:rPr lang="vi-VN" i="1" dirty="0"/>
              <a:t>danh bạ web </a:t>
            </a:r>
            <a:r>
              <a:rPr lang="vi-VN" dirty="0"/>
              <a:t>cho từng quốc gia. </a:t>
            </a:r>
            <a:r>
              <a:rPr lang="vi-VN" i="1" dirty="0"/>
              <a:t>Đưa liên kết tới website lên đó</a:t>
            </a:r>
            <a:r>
              <a:rPr lang="vi-VN" dirty="0"/>
              <a:t>.</a:t>
            </a:r>
          </a:p>
        </p:txBody>
      </p:sp>
      <p:sp>
        <p:nvSpPr>
          <p:cNvPr id="4" name="Slide Number Placeholder 3">
            <a:extLst>
              <a:ext uri="{FF2B5EF4-FFF2-40B4-BE49-F238E27FC236}">
                <a16:creationId xmlns:a16="http://schemas.microsoft.com/office/drawing/2014/main" id="{B338B9B2-EF4B-3C44-A152-425BE76632BF}"/>
              </a:ext>
            </a:extLst>
          </p:cNvPr>
          <p:cNvSpPr>
            <a:spLocks noGrp="1"/>
          </p:cNvSpPr>
          <p:nvPr>
            <p:ph type="sldNum" sz="quarter" idx="12"/>
          </p:nvPr>
        </p:nvSpPr>
        <p:spPr/>
        <p:txBody>
          <a:bodyPr/>
          <a:lstStyle/>
          <a:p>
            <a:fld id="{5771DB1C-B372-4CFA-B223-ECAC3FCFC319}" type="slidenum">
              <a:rPr lang="en-US" smtClean="0"/>
              <a:t>6</a:t>
            </a:fld>
            <a:endParaRPr lang="en-US"/>
          </a:p>
        </p:txBody>
      </p:sp>
    </p:spTree>
    <p:extLst>
      <p:ext uri="{BB962C8B-B14F-4D97-AF65-F5344CB8AC3E}">
        <p14:creationId xmlns:p14="http://schemas.microsoft.com/office/powerpoint/2010/main" val="125439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AE58-A919-F746-AD9B-224C1D6D92C0}"/>
              </a:ext>
            </a:extLst>
          </p:cNvPr>
          <p:cNvSpPr>
            <a:spLocks noGrp="1"/>
          </p:cNvSpPr>
          <p:nvPr>
            <p:ph type="title"/>
          </p:nvPr>
        </p:nvSpPr>
        <p:spPr/>
        <p:txBody>
          <a:bodyPr>
            <a:noAutofit/>
          </a:bodyPr>
          <a:lstStyle/>
          <a:p>
            <a:r>
              <a:rPr lang="en-VN" sz="3600" dirty="0"/>
              <a:t>2. </a:t>
            </a:r>
            <a:r>
              <a:rPr lang="vi-VN" sz="3600" dirty="0"/>
              <a:t>Website không được xếp hạng cho chính doanh nghiệp</a:t>
            </a:r>
            <a:r>
              <a:rPr lang="en-VN" sz="3600" dirty="0"/>
              <a:t> </a:t>
            </a:r>
          </a:p>
        </p:txBody>
      </p:sp>
      <p:sp>
        <p:nvSpPr>
          <p:cNvPr id="3" name="Content Placeholder 2">
            <a:extLst>
              <a:ext uri="{FF2B5EF4-FFF2-40B4-BE49-F238E27FC236}">
                <a16:creationId xmlns:a16="http://schemas.microsoft.com/office/drawing/2014/main" id="{2BFC1CCF-1C35-804F-9C96-BD40BFA069BB}"/>
              </a:ext>
            </a:extLst>
          </p:cNvPr>
          <p:cNvSpPr>
            <a:spLocks noGrp="1"/>
          </p:cNvSpPr>
          <p:nvPr>
            <p:ph idx="1"/>
          </p:nvPr>
        </p:nvSpPr>
        <p:spPr/>
        <p:txBody>
          <a:bodyPr/>
          <a:lstStyle/>
          <a:p>
            <a:r>
              <a:rPr lang="vi-VN" dirty="0"/>
              <a:t>Nếu các cách trên </a:t>
            </a:r>
            <a:r>
              <a:rPr lang="vi-VN" i="1" dirty="0"/>
              <a:t>vẫn không hiệu quả</a:t>
            </a:r>
            <a:r>
              <a:rPr lang="vi-VN" dirty="0"/>
              <a:t>, hãy </a:t>
            </a:r>
            <a:r>
              <a:rPr lang="vi-VN" i="1" dirty="0"/>
              <a:t>thiết lập tài khoản Facebook và Twitter cho doanh nghiệp</a:t>
            </a:r>
            <a:r>
              <a:rPr lang="vi-VN" dirty="0"/>
              <a:t> của bạn, </a:t>
            </a:r>
            <a:r>
              <a:rPr lang="vi-VN" i="1" dirty="0"/>
              <a:t>điền</a:t>
            </a:r>
            <a:r>
              <a:rPr lang="vi-VN" dirty="0"/>
              <a:t> càng nhiều </a:t>
            </a:r>
            <a:r>
              <a:rPr lang="vi-VN" i="1" dirty="0"/>
              <a:t>thông tin về doanh nghiệp </a:t>
            </a:r>
            <a:r>
              <a:rPr lang="vi-VN" dirty="0"/>
              <a:t>của bạn vào hồ sơ càng tốt. </a:t>
            </a:r>
          </a:p>
          <a:p>
            <a:pPr lvl="1"/>
            <a:r>
              <a:rPr lang="vi-VN" dirty="0"/>
              <a:t>Sau đó, </a:t>
            </a:r>
            <a:r>
              <a:rPr lang="vi-VN" i="1" dirty="0"/>
              <a:t>thực hiện một bài đăng mỗi ngày </a:t>
            </a:r>
            <a:r>
              <a:rPr lang="vi-VN" dirty="0"/>
              <a:t>trong khoảng hai tuần, </a:t>
            </a:r>
            <a:r>
              <a:rPr lang="vi-VN" i="1" dirty="0"/>
              <a:t>kết hợp</a:t>
            </a:r>
            <a:r>
              <a:rPr lang="vi-VN" dirty="0"/>
              <a:t> các liên kết đến trang web của bạn trong các bài đăng.</a:t>
            </a:r>
          </a:p>
          <a:p>
            <a:r>
              <a:rPr lang="vi-VN" dirty="0"/>
              <a:t>Nếu bạn vẫn </a:t>
            </a:r>
            <a:r>
              <a:rPr lang="vi-VN" i="1" dirty="0"/>
              <a:t>không thể xếp hạng </a:t>
            </a:r>
            <a:r>
              <a:rPr lang="vi-VN" dirty="0"/>
              <a:t>trang web của mình đủ cao, hãy sử dụng </a:t>
            </a:r>
            <a:r>
              <a:rPr lang="vi-VN" i="1" dirty="0"/>
              <a:t>Link explorer</a:t>
            </a:r>
            <a:r>
              <a:rPr lang="vi-VN" dirty="0"/>
              <a:t> để theo dõi các trang web </a:t>
            </a:r>
            <a:r>
              <a:rPr lang="vi-VN" i="1" dirty="0"/>
              <a:t>cạnh tranh </a:t>
            </a:r>
            <a:r>
              <a:rPr lang="vi-VN" dirty="0"/>
              <a:t>xếp hạng cao hơn cho tên thương hiệu. </a:t>
            </a:r>
          </a:p>
          <a:p>
            <a:pPr lvl="1"/>
            <a:r>
              <a:rPr lang="vi-VN" dirty="0"/>
              <a:t>Các trang của họ có </a:t>
            </a:r>
            <a:r>
              <a:rPr lang="vi-VN" i="1" dirty="0"/>
              <a:t>nhiều liên kết ngược hơn </a:t>
            </a:r>
            <a:r>
              <a:rPr lang="vi-VN" dirty="0"/>
              <a:t>tổng số liên kết đến trang web của bạn không? Nếu đúng như vậy, bạn sẽ cần phải xây dựng nhiều liên kết hơn.</a:t>
            </a:r>
          </a:p>
        </p:txBody>
      </p:sp>
      <p:sp>
        <p:nvSpPr>
          <p:cNvPr id="4" name="Slide Number Placeholder 3">
            <a:extLst>
              <a:ext uri="{FF2B5EF4-FFF2-40B4-BE49-F238E27FC236}">
                <a16:creationId xmlns:a16="http://schemas.microsoft.com/office/drawing/2014/main" id="{B338B9B2-EF4B-3C44-A152-425BE76632BF}"/>
              </a:ext>
            </a:extLst>
          </p:cNvPr>
          <p:cNvSpPr>
            <a:spLocks noGrp="1"/>
          </p:cNvSpPr>
          <p:nvPr>
            <p:ph type="sldNum" sz="quarter" idx="12"/>
          </p:nvPr>
        </p:nvSpPr>
        <p:spPr/>
        <p:txBody>
          <a:bodyPr/>
          <a:lstStyle/>
          <a:p>
            <a:fld id="{5771DB1C-B372-4CFA-B223-ECAC3FCFC319}" type="slidenum">
              <a:rPr lang="en-US" smtClean="0"/>
              <a:t>7</a:t>
            </a:fld>
            <a:endParaRPr lang="en-US"/>
          </a:p>
        </p:txBody>
      </p:sp>
    </p:spTree>
    <p:extLst>
      <p:ext uri="{BB962C8B-B14F-4D97-AF65-F5344CB8AC3E}">
        <p14:creationId xmlns:p14="http://schemas.microsoft.com/office/powerpoint/2010/main" val="3466640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F8E4-4553-D549-8AFB-73D491D7F6DE}"/>
              </a:ext>
            </a:extLst>
          </p:cNvPr>
          <p:cNvSpPr>
            <a:spLocks noGrp="1"/>
          </p:cNvSpPr>
          <p:nvPr>
            <p:ph type="title"/>
          </p:nvPr>
        </p:nvSpPr>
        <p:spPr/>
        <p:txBody>
          <a:bodyPr/>
          <a:lstStyle/>
          <a:p>
            <a:r>
              <a:rPr lang="en-VN" dirty="0"/>
              <a:t>3. Khi thứ hạng bị giảm</a:t>
            </a:r>
          </a:p>
        </p:txBody>
      </p:sp>
      <p:sp>
        <p:nvSpPr>
          <p:cNvPr id="3" name="Content Placeholder 2">
            <a:extLst>
              <a:ext uri="{FF2B5EF4-FFF2-40B4-BE49-F238E27FC236}">
                <a16:creationId xmlns:a16="http://schemas.microsoft.com/office/drawing/2014/main" id="{CE9DF65A-9B86-6F4D-9AC0-703C1A101246}"/>
              </a:ext>
            </a:extLst>
          </p:cNvPr>
          <p:cNvSpPr>
            <a:spLocks noGrp="1"/>
          </p:cNvSpPr>
          <p:nvPr>
            <p:ph idx="1"/>
          </p:nvPr>
        </p:nvSpPr>
        <p:spPr/>
        <p:txBody>
          <a:bodyPr/>
          <a:lstStyle/>
          <a:p>
            <a:r>
              <a:rPr lang="vi-VN" dirty="0"/>
              <a:t>Đây là một </a:t>
            </a:r>
            <a:r>
              <a:rPr lang="vi-VN" i="1" dirty="0"/>
              <a:t>sự thật đáng buồn </a:t>
            </a:r>
            <a:r>
              <a:rPr lang="vi-VN" dirty="0"/>
              <a:t>về SEO: nếu bạn đạt được thứ hạng hàng đầu, nó có thể </a:t>
            </a:r>
            <a:r>
              <a:rPr lang="vi-VN" i="1" dirty="0"/>
              <a:t>không giữ được vị trí </a:t>
            </a:r>
            <a:r>
              <a:rPr lang="vi-VN" dirty="0"/>
              <a:t>của nó mãi mãi. </a:t>
            </a:r>
          </a:p>
          <a:p>
            <a:r>
              <a:rPr lang="vi-VN" dirty="0"/>
              <a:t>Có </a:t>
            </a:r>
            <a:r>
              <a:rPr lang="vi-VN" i="1" dirty="0"/>
              <a:t>hàng tỷ</a:t>
            </a:r>
            <a:r>
              <a:rPr lang="vi-VN" dirty="0"/>
              <a:t> trang web cạnh tranh cho các vị trí hàng đầu trong Google. </a:t>
            </a:r>
          </a:p>
          <a:p>
            <a:pPr lvl="1"/>
            <a:r>
              <a:rPr lang="vi-VN" dirty="0"/>
              <a:t>Các trang web mới đang </a:t>
            </a:r>
            <a:r>
              <a:rPr lang="vi-VN" i="1" dirty="0"/>
              <a:t>được tạo ra mỗi ngày</a:t>
            </a:r>
            <a:r>
              <a:rPr lang="vi-VN" dirty="0"/>
              <a:t>. </a:t>
            </a:r>
          </a:p>
          <a:p>
            <a:pPr lvl="1"/>
            <a:r>
              <a:rPr lang="vi-VN" dirty="0"/>
              <a:t>Nó đòi hỏi một </a:t>
            </a:r>
            <a:r>
              <a:rPr lang="vi-VN" i="1" dirty="0"/>
              <a:t>nỗ lực không ngừng </a:t>
            </a:r>
            <a:r>
              <a:rPr lang="vi-VN" dirty="0"/>
              <a:t>để giữ cho các trang có thứ hạng cao.</a:t>
            </a:r>
            <a:endParaRPr lang="en-VN" dirty="0"/>
          </a:p>
        </p:txBody>
      </p:sp>
      <p:sp>
        <p:nvSpPr>
          <p:cNvPr id="4" name="Slide Number Placeholder 3">
            <a:extLst>
              <a:ext uri="{FF2B5EF4-FFF2-40B4-BE49-F238E27FC236}">
                <a16:creationId xmlns:a16="http://schemas.microsoft.com/office/drawing/2014/main" id="{84941D60-B6AF-9A48-8341-092077932172}"/>
              </a:ext>
            </a:extLst>
          </p:cNvPr>
          <p:cNvSpPr>
            <a:spLocks noGrp="1"/>
          </p:cNvSpPr>
          <p:nvPr>
            <p:ph type="sldNum" sz="quarter" idx="12"/>
          </p:nvPr>
        </p:nvSpPr>
        <p:spPr/>
        <p:txBody>
          <a:bodyPr/>
          <a:lstStyle/>
          <a:p>
            <a:fld id="{5771DB1C-B372-4CFA-B223-ECAC3FCFC319}" type="slidenum">
              <a:rPr lang="en-US" smtClean="0"/>
              <a:t>8</a:t>
            </a:fld>
            <a:endParaRPr lang="en-US"/>
          </a:p>
        </p:txBody>
      </p:sp>
      <p:pic>
        <p:nvPicPr>
          <p:cNvPr id="1026" name="Picture 2" descr="Things to Do If Your Ranking Drops! - e-Definers Technology - Digital  Marketing Agency">
            <a:extLst>
              <a:ext uri="{FF2B5EF4-FFF2-40B4-BE49-F238E27FC236}">
                <a16:creationId xmlns:a16="http://schemas.microsoft.com/office/drawing/2014/main" id="{2F0B1C51-6D0C-C947-A820-46FB572CA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7900" y="3481007"/>
            <a:ext cx="5156200" cy="27686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599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F8E4-4553-D549-8AFB-73D491D7F6DE}"/>
              </a:ext>
            </a:extLst>
          </p:cNvPr>
          <p:cNvSpPr>
            <a:spLocks noGrp="1"/>
          </p:cNvSpPr>
          <p:nvPr>
            <p:ph type="title"/>
          </p:nvPr>
        </p:nvSpPr>
        <p:spPr/>
        <p:txBody>
          <a:bodyPr/>
          <a:lstStyle/>
          <a:p>
            <a:r>
              <a:rPr lang="en-VN" dirty="0"/>
              <a:t>3. Khi thứ hạng bị giảm</a:t>
            </a:r>
          </a:p>
        </p:txBody>
      </p:sp>
      <p:sp>
        <p:nvSpPr>
          <p:cNvPr id="3" name="Content Placeholder 2">
            <a:extLst>
              <a:ext uri="{FF2B5EF4-FFF2-40B4-BE49-F238E27FC236}">
                <a16:creationId xmlns:a16="http://schemas.microsoft.com/office/drawing/2014/main" id="{CE9DF65A-9B86-6F4D-9AC0-703C1A101246}"/>
              </a:ext>
            </a:extLst>
          </p:cNvPr>
          <p:cNvSpPr>
            <a:spLocks noGrp="1"/>
          </p:cNvSpPr>
          <p:nvPr>
            <p:ph idx="1"/>
          </p:nvPr>
        </p:nvSpPr>
        <p:spPr/>
        <p:txBody>
          <a:bodyPr/>
          <a:lstStyle/>
          <a:p>
            <a:r>
              <a:rPr lang="vi-VN" i="1" dirty="0"/>
              <a:t>Nếu</a:t>
            </a:r>
            <a:r>
              <a:rPr lang="vi-VN" dirty="0"/>
              <a:t> thứ hạng của bạn tụt khỏi vị trí hàng đầu và dần dần di chuyển xuống các kết quả tìm kiếm, thì có thể bạn đã bị ảnh hưởng bởi </a:t>
            </a:r>
            <a:r>
              <a:rPr lang="vi-VN" i="1" dirty="0"/>
              <a:t>bản cập nhật</a:t>
            </a:r>
            <a:r>
              <a:rPr lang="vi-VN" dirty="0"/>
              <a:t> của Google hoặc </a:t>
            </a:r>
            <a:r>
              <a:rPr lang="vi-VN" i="1" dirty="0"/>
              <a:t>bộ lọc spam</a:t>
            </a:r>
            <a:r>
              <a:rPr lang="vi-VN" dirty="0"/>
              <a:t>.</a:t>
            </a:r>
          </a:p>
          <a:p>
            <a:r>
              <a:rPr lang="vi-VN" dirty="0"/>
              <a:t>Mặt khác, có nhiều khả năng các </a:t>
            </a:r>
            <a:r>
              <a:rPr lang="vi-VN" i="1" dirty="0"/>
              <a:t>đối thủ cạnh tranh</a:t>
            </a:r>
            <a:r>
              <a:rPr lang="vi-VN" dirty="0"/>
              <a:t> của bạn đã có được nhiều liên kết hơn hoặc nhiều hoạt động xã hội hơn trang web của bạn. </a:t>
            </a:r>
          </a:p>
          <a:p>
            <a:pPr lvl="1"/>
            <a:r>
              <a:rPr lang="vi-VN" i="1" dirty="0"/>
              <a:t>Sử dụng Link Explorer </a:t>
            </a:r>
            <a:r>
              <a:rPr lang="vi-VN" dirty="0"/>
              <a:t>để theo dõi đối thủ cạnh tranh, tìm hiểu xem họ có bao nhiêu liên kết ngược, họ có bao nhiêu hoạt động trên mạng xã hội và đặt những số tiền này làm mục tiêu để xây dựng thứ hạng của bạn.</a:t>
            </a:r>
          </a:p>
          <a:p>
            <a:pPr lvl="1"/>
            <a:r>
              <a:rPr lang="vi-VN" dirty="0"/>
              <a:t>Tiếp theo, đã đến lúc bắt đầu </a:t>
            </a:r>
            <a:r>
              <a:rPr lang="vi-VN" i="1" dirty="0"/>
              <a:t>chiến dịch xây dựng liên kết </a:t>
            </a:r>
            <a:r>
              <a:rPr lang="vi-VN" dirty="0"/>
              <a:t>với các từ khóa được nhắm mục tiêu như đã nêu trong chương về xây dựng liên kết.</a:t>
            </a:r>
          </a:p>
        </p:txBody>
      </p:sp>
      <p:sp>
        <p:nvSpPr>
          <p:cNvPr id="4" name="Slide Number Placeholder 3">
            <a:extLst>
              <a:ext uri="{FF2B5EF4-FFF2-40B4-BE49-F238E27FC236}">
                <a16:creationId xmlns:a16="http://schemas.microsoft.com/office/drawing/2014/main" id="{84941D60-B6AF-9A48-8341-092077932172}"/>
              </a:ext>
            </a:extLst>
          </p:cNvPr>
          <p:cNvSpPr>
            <a:spLocks noGrp="1"/>
          </p:cNvSpPr>
          <p:nvPr>
            <p:ph type="sldNum" sz="quarter" idx="12"/>
          </p:nvPr>
        </p:nvSpPr>
        <p:spPr/>
        <p:txBody>
          <a:bodyPr/>
          <a:lstStyle/>
          <a:p>
            <a:fld id="{5771DB1C-B372-4CFA-B223-ECAC3FCFC319}" type="slidenum">
              <a:rPr lang="en-US" smtClean="0"/>
              <a:t>9</a:t>
            </a:fld>
            <a:endParaRPr lang="en-US"/>
          </a:p>
        </p:txBody>
      </p:sp>
    </p:spTree>
    <p:extLst>
      <p:ext uri="{BB962C8B-B14F-4D97-AF65-F5344CB8AC3E}">
        <p14:creationId xmlns:p14="http://schemas.microsoft.com/office/powerpoint/2010/main" val="1557122315"/>
      </p:ext>
    </p:extLst>
  </p:cSld>
  <p:clrMapOvr>
    <a:masterClrMapping/>
  </p:clrMapOvr>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9704</TotalTime>
  <Words>1463</Words>
  <Application>Microsoft Macintosh PowerPoint</Application>
  <PresentationFormat>Widescreen</PresentationFormat>
  <Paragraphs>87</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Retrospect</vt:lpstr>
      <vt:lpstr>TỐI ƯU HOÁ CÔNG CỤ TÌM KIẾM</vt:lpstr>
      <vt:lpstr>CHƯƠNG 7:  SỰ CỐ THƯỜNG GẶP VÀ  CÁCH KHẮC PHỤC TRONG SEO</vt:lpstr>
      <vt:lpstr>Nội dung</vt:lpstr>
      <vt:lpstr>1. Khi Web không được liệt kê trên Google</vt:lpstr>
      <vt:lpstr>1. Khi Web không được liệt kê trên Google</vt:lpstr>
      <vt:lpstr>2. Website không được xếp hạng cho chính doanh nghiệp </vt:lpstr>
      <vt:lpstr>2. Website không được xếp hạng cho chính doanh nghiệp </vt:lpstr>
      <vt:lpstr>3. Khi thứ hạng bị giảm</vt:lpstr>
      <vt:lpstr>3. Khi thứ hạng bị giảm</vt:lpstr>
      <vt:lpstr>4. Tìm kiếm trợ giúp</vt:lpstr>
      <vt:lpstr>4. Tìm kiếm trợ giúp</vt:lpstr>
      <vt:lpstr>4. Tìm kiếm trợ giúp</vt:lpstr>
      <vt:lpstr>4. Tìm kiếm trợ giúp</vt:lpstr>
      <vt:lpstr>Tổng kết</vt:lpstr>
      <vt:lpstr>Bài tập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Thu Nguyen Thi</dc:creator>
  <cp:lastModifiedBy>Vo Tan Khoa</cp:lastModifiedBy>
  <cp:revision>302</cp:revision>
  <dcterms:created xsi:type="dcterms:W3CDTF">2015-11-12T01:57:32Z</dcterms:created>
  <dcterms:modified xsi:type="dcterms:W3CDTF">2022-04-09T04:45:33Z</dcterms:modified>
</cp:coreProperties>
</file>