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69" r:id="rId3"/>
    <p:sldId id="257"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272" r:id="rId18"/>
    <p:sldId id="310"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59"/>
    <p:restoredTop sz="91667" autoAdjust="0"/>
  </p:normalViewPr>
  <p:slideViewPr>
    <p:cSldViewPr snapToGrid="0">
      <p:cViewPr varScale="1">
        <p:scale>
          <a:sx n="105" d="100"/>
          <a:sy n="105" d="100"/>
        </p:scale>
        <p:origin x="5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211AB-B43C-487B-A31D-AC44D6E56073}" type="datetimeFigureOut">
              <a:rPr lang="en-US" smtClean="0"/>
              <a:t>4/11/22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E69B5-6E69-430B-B8CC-9B58C411B310}" type="slidenum">
              <a:rPr lang="en-US" smtClean="0"/>
              <a:t>‹#›</a:t>
            </a:fld>
            <a:endParaRPr lang="en-US"/>
          </a:p>
        </p:txBody>
      </p:sp>
    </p:spTree>
    <p:extLst>
      <p:ext uri="{BB962C8B-B14F-4D97-AF65-F5344CB8AC3E}">
        <p14:creationId xmlns:p14="http://schemas.microsoft.com/office/powerpoint/2010/main" val="580805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CE69B5-6E69-430B-B8CC-9B58C411B310}" type="slidenum">
              <a:rPr lang="en-US" smtClean="0"/>
              <a:t>1</a:t>
            </a:fld>
            <a:endParaRPr lang="en-US"/>
          </a:p>
        </p:txBody>
      </p:sp>
    </p:spTree>
    <p:extLst>
      <p:ext uri="{BB962C8B-B14F-4D97-AF65-F5344CB8AC3E}">
        <p14:creationId xmlns:p14="http://schemas.microsoft.com/office/powerpoint/2010/main" val="67257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CE69B5-6E69-430B-B8CC-9B58C411B310}" type="slidenum">
              <a:rPr lang="en-US" smtClean="0"/>
              <a:t>2</a:t>
            </a:fld>
            <a:endParaRPr lang="en-US"/>
          </a:p>
        </p:txBody>
      </p:sp>
    </p:spTree>
    <p:extLst>
      <p:ext uri="{BB962C8B-B14F-4D97-AF65-F5344CB8AC3E}">
        <p14:creationId xmlns:p14="http://schemas.microsoft.com/office/powerpoint/2010/main" val="1178440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BCE69B5-6E69-430B-B8CC-9B58C411B310}" type="slidenum">
              <a:rPr lang="en-US" smtClean="0"/>
              <a:t>3</a:t>
            </a:fld>
            <a:endParaRPr lang="en-US"/>
          </a:p>
        </p:txBody>
      </p:sp>
    </p:spTree>
    <p:extLst>
      <p:ext uri="{BB962C8B-B14F-4D97-AF65-F5344CB8AC3E}">
        <p14:creationId xmlns:p14="http://schemas.microsoft.com/office/powerpoint/2010/main" val="4283493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4. </a:t>
            </a:r>
          </a:p>
        </p:txBody>
      </p:sp>
      <p:sp>
        <p:nvSpPr>
          <p:cNvPr id="4" name="Slide Number Placeholder 3"/>
          <p:cNvSpPr>
            <a:spLocks noGrp="1"/>
          </p:cNvSpPr>
          <p:nvPr>
            <p:ph type="sldNum" sz="quarter" idx="5"/>
          </p:nvPr>
        </p:nvSpPr>
        <p:spPr/>
        <p:txBody>
          <a:bodyPr/>
          <a:lstStyle/>
          <a:p>
            <a:fld id="{4BCE69B5-6E69-430B-B8CC-9B58C411B310}" type="slidenum">
              <a:rPr lang="en-US" smtClean="0"/>
              <a:t>7</a:t>
            </a:fld>
            <a:endParaRPr lang="en-US"/>
          </a:p>
        </p:txBody>
      </p:sp>
    </p:spTree>
    <p:extLst>
      <p:ext uri="{BB962C8B-B14F-4D97-AF65-F5344CB8AC3E}">
        <p14:creationId xmlns:p14="http://schemas.microsoft.com/office/powerpoint/2010/main" val="2263429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4BCE69B5-6E69-430B-B8CC-9B58C411B310}" type="slidenum">
              <a:rPr lang="en-US" smtClean="0"/>
              <a:t>9</a:t>
            </a:fld>
            <a:endParaRPr lang="en-US"/>
          </a:p>
        </p:txBody>
      </p:sp>
    </p:spTree>
    <p:extLst>
      <p:ext uri="{BB962C8B-B14F-4D97-AF65-F5344CB8AC3E}">
        <p14:creationId xmlns:p14="http://schemas.microsoft.com/office/powerpoint/2010/main" val="3337522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4BCE69B5-6E69-430B-B8CC-9B58C411B310}" type="slidenum">
              <a:rPr lang="en-US" smtClean="0"/>
              <a:t>10</a:t>
            </a:fld>
            <a:endParaRPr lang="en-US"/>
          </a:p>
        </p:txBody>
      </p:sp>
    </p:spTree>
    <p:extLst>
      <p:ext uri="{BB962C8B-B14F-4D97-AF65-F5344CB8AC3E}">
        <p14:creationId xmlns:p14="http://schemas.microsoft.com/office/powerpoint/2010/main" val="1754671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4BCE69B5-6E69-430B-B8CC-9B58C411B310}" type="slidenum">
              <a:rPr lang="en-US" smtClean="0"/>
              <a:t>11</a:t>
            </a:fld>
            <a:endParaRPr lang="en-US"/>
          </a:p>
        </p:txBody>
      </p:sp>
    </p:spTree>
    <p:extLst>
      <p:ext uri="{BB962C8B-B14F-4D97-AF65-F5344CB8AC3E}">
        <p14:creationId xmlns:p14="http://schemas.microsoft.com/office/powerpoint/2010/main" val="1023325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7</a:t>
            </a:r>
          </a:p>
        </p:txBody>
      </p:sp>
      <p:sp>
        <p:nvSpPr>
          <p:cNvPr id="4" name="Slide Number Placeholder 3"/>
          <p:cNvSpPr>
            <a:spLocks noGrp="1"/>
          </p:cNvSpPr>
          <p:nvPr>
            <p:ph type="sldNum" sz="quarter" idx="5"/>
          </p:nvPr>
        </p:nvSpPr>
        <p:spPr/>
        <p:txBody>
          <a:bodyPr/>
          <a:lstStyle/>
          <a:p>
            <a:fld id="{4BCE69B5-6E69-430B-B8CC-9B58C411B310}" type="slidenum">
              <a:rPr lang="en-US" smtClean="0"/>
              <a:t>14</a:t>
            </a:fld>
            <a:endParaRPr lang="en-US"/>
          </a:p>
        </p:txBody>
      </p:sp>
    </p:spTree>
    <p:extLst>
      <p:ext uri="{BB962C8B-B14F-4D97-AF65-F5344CB8AC3E}">
        <p14:creationId xmlns:p14="http://schemas.microsoft.com/office/powerpoint/2010/main" val="3857012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VN" dirty="0"/>
          </a:p>
        </p:txBody>
      </p:sp>
      <p:sp>
        <p:nvSpPr>
          <p:cNvPr id="4" name="Slide Number Placeholder 3"/>
          <p:cNvSpPr>
            <a:spLocks noGrp="1"/>
          </p:cNvSpPr>
          <p:nvPr>
            <p:ph type="sldNum" sz="quarter" idx="5"/>
          </p:nvPr>
        </p:nvSpPr>
        <p:spPr/>
        <p:txBody>
          <a:bodyPr/>
          <a:lstStyle/>
          <a:p>
            <a:fld id="{4BCE69B5-6E69-430B-B8CC-9B58C411B310}" type="slidenum">
              <a:rPr lang="en-US" smtClean="0"/>
              <a:t>18</a:t>
            </a:fld>
            <a:endParaRPr lang="en-US"/>
          </a:p>
        </p:txBody>
      </p:sp>
    </p:spTree>
    <p:extLst>
      <p:ext uri="{BB962C8B-B14F-4D97-AF65-F5344CB8AC3E}">
        <p14:creationId xmlns:p14="http://schemas.microsoft.com/office/powerpoint/2010/main" val="7742806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70001"/>
            <a:ext cx="10058400" cy="3055112"/>
          </a:xfrm>
        </p:spPr>
        <p:txBody>
          <a:bodyPr anchor="ctr">
            <a:normAutofit/>
          </a:bodyPr>
          <a:lstStyle>
            <a:lvl1pPr algn="ctr">
              <a:lnSpc>
                <a:spcPct val="85000"/>
              </a:lnSpc>
              <a:defRPr sz="68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chor="b">
            <a:normAutofit/>
          </a:bodyPr>
          <a:lstStyle>
            <a:lvl1pPr marL="0" indent="0" algn="ctr">
              <a:buNone/>
              <a:defRPr sz="2500"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b="1"/>
            </a:lvl1pPr>
          </a:lstStyle>
          <a:p>
            <a:fld id="{FC8029FF-4828-424F-A1D8-6A0EA71459F2}" type="datetime1">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b="1"/>
            </a:lvl1pPr>
          </a:lstStyle>
          <a:p>
            <a:fld id="{5771DB1C-B372-4CFA-B223-ECAC3FCFC319}"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C:\Users\Administrator\Desktop\thesis-slide\ui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98980" y="-63500"/>
            <a:ext cx="1333500" cy="13335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userDrawn="1"/>
        </p:nvCxnSpPr>
        <p:spPr>
          <a:xfrm>
            <a:off x="1142732" y="12171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3419070" y="237065"/>
            <a:ext cx="7315200" cy="769441"/>
          </a:xfrm>
          <a:prstGeom prst="rect">
            <a:avLst/>
          </a:prstGeom>
          <a:noFill/>
        </p:spPr>
        <p:txBody>
          <a:bodyPr wrap="square" rtlCol="0">
            <a:spAutoFit/>
          </a:bodyPr>
          <a:lstStyle/>
          <a:p>
            <a:r>
              <a:rPr lang="en-US" sz="2200" b="1">
                <a:solidFill>
                  <a:schemeClr val="accent1">
                    <a:lumMod val="75000"/>
                  </a:schemeClr>
                </a:solidFill>
                <a:latin typeface="Times New Roman" panose="02020603050405020304" pitchFamily="18" charset="0"/>
                <a:cs typeface="Times New Roman" panose="02020603050405020304" pitchFamily="18" charset="0"/>
              </a:rPr>
              <a:t>ĐẠI HỌC QUỐC GIA THÀNH</a:t>
            </a:r>
            <a:r>
              <a:rPr lang="en-US" sz="2200" b="1" baseline="0">
                <a:solidFill>
                  <a:schemeClr val="accent1">
                    <a:lumMod val="75000"/>
                  </a:schemeClr>
                </a:solidFill>
                <a:latin typeface="Times New Roman" panose="02020603050405020304" pitchFamily="18" charset="0"/>
                <a:cs typeface="Times New Roman" panose="02020603050405020304" pitchFamily="18" charset="0"/>
              </a:rPr>
              <a:t> PHỐ</a:t>
            </a:r>
            <a:r>
              <a:rPr lang="en-US" sz="2200" b="1">
                <a:solidFill>
                  <a:schemeClr val="accent1">
                    <a:lumMod val="75000"/>
                  </a:schemeClr>
                </a:solidFill>
                <a:latin typeface="Times New Roman" panose="02020603050405020304" pitchFamily="18" charset="0"/>
                <a:cs typeface="Times New Roman" panose="02020603050405020304" pitchFamily="18" charset="0"/>
              </a:rPr>
              <a:t> HỒ CHÍ MINH</a:t>
            </a:r>
          </a:p>
          <a:p>
            <a:r>
              <a:rPr lang="en-US" sz="2200" b="1">
                <a:solidFill>
                  <a:schemeClr val="accent1">
                    <a:lumMod val="75000"/>
                  </a:schemeClr>
                </a:solidFill>
                <a:latin typeface="Times New Roman" panose="02020603050405020304" pitchFamily="18" charset="0"/>
                <a:cs typeface="Times New Roman" panose="02020603050405020304" pitchFamily="18" charset="0"/>
              </a:rPr>
              <a:t>TRƯỜNG ĐẠI HỌC CÔNG NGHỆ THÔNG TIN</a:t>
            </a:r>
          </a:p>
        </p:txBody>
      </p:sp>
    </p:spTree>
    <p:extLst>
      <p:ext uri="{BB962C8B-B14F-4D97-AF65-F5344CB8AC3E}">
        <p14:creationId xmlns:p14="http://schemas.microsoft.com/office/powerpoint/2010/main" val="191265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139B5-ADDA-426C-A5C8-406AE3527C49}" type="datetime1">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044630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8D3AF-DC0A-48C2-8206-DF5164A0E099}" type="datetime1">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74503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1440" indent="-91440">
              <a:buFont typeface="Wingdings" pitchFamily="2" charset="2"/>
              <a:buChar char="Ø"/>
              <a:defRPr/>
            </a:lvl1pPr>
            <a:lvl2pPr marL="384048" indent="-182880">
              <a:buFont typeface="Arial" panose="020B0604020202020204" pitchFamily="34" charset="0"/>
              <a:buChar char="•"/>
              <a:defRPr/>
            </a:lvl2pPr>
            <a:lvl3pPr marL="566928" indent="-182880">
              <a:buFont typeface="Wingdings" pitchFamily="2" charset="2"/>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D9554C-B155-4E9B-82FD-C0DDBB233D3A}" type="datetime1">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59269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097280" y="758953"/>
            <a:ext cx="10058400" cy="1255378"/>
          </a:xfrm>
        </p:spPr>
        <p:txBody>
          <a:bodyPr anchor="b" anchorCtr="0">
            <a:noAutofit/>
          </a:bodyPr>
          <a:lstStyle>
            <a:lvl1pPr>
              <a:lnSpc>
                <a:spcPct val="85000"/>
              </a:lnSpc>
              <a:defRPr sz="7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1097280" y="2166726"/>
            <a:ext cx="10058400" cy="3429402"/>
          </a:xfrm>
        </p:spPr>
        <p:txBody>
          <a:bodyPr lIns="91440" rIns="91440" anchor="t" anchorCtr="0">
            <a:normAutofit/>
          </a:bodyPr>
          <a:lstStyle>
            <a:lvl1pPr marL="0" indent="0">
              <a:buNone/>
              <a:defRPr sz="6800" cap="none" spc="200" baseline="0">
                <a:solidFill>
                  <a:schemeClr val="tx2"/>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91AA5-75A4-4CA7-B9C8-242B2899409D}" type="datetime1">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cxnSp>
        <p:nvCxnSpPr>
          <p:cNvPr id="9" name="Straight Connector 8"/>
          <p:cNvCxnSpPr/>
          <p:nvPr/>
        </p:nvCxnSpPr>
        <p:spPr>
          <a:xfrm>
            <a:off x="1207658" y="2090528"/>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8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9684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346199"/>
            <a:ext cx="4937760" cy="45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346200"/>
            <a:ext cx="4937760" cy="45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9978BA-96F8-4EA2-8266-86BB2F3B27FE}" type="datetime1">
              <a:rPr lang="en-US" smtClean="0"/>
              <a:t>4/11/22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217825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D6CF77-178E-4DC2-BF37-45D9C41F0C9F}" type="datetime1">
              <a:rPr lang="en-US" smtClean="0"/>
              <a:t>4/11/22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826086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CA687A-E5A4-48EF-A7CC-CAABC50235F3}" type="datetime1">
              <a:rPr lang="en-US" smtClean="0"/>
              <a:t>4/11/22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154095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14B191-B7DF-4AB4-A16C-8B0EB2515670}" type="datetime1">
              <a:rPr lang="en-US" smtClean="0"/>
              <a:t>4/11/22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33041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4B6070-3D3B-4F6C-8CEC-4C9E28F3DB80}" type="datetime1">
              <a:rPr lang="en-US" smtClean="0"/>
              <a:t>4/11/22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71DB1C-B372-4CFA-B223-ECAC3FCFC319}" type="slidenum">
              <a:rPr lang="en-US" smtClean="0"/>
              <a:t>‹#›</a:t>
            </a:fld>
            <a:endParaRPr lang="en-US"/>
          </a:p>
        </p:txBody>
      </p:sp>
    </p:spTree>
    <p:extLst>
      <p:ext uri="{BB962C8B-B14F-4D97-AF65-F5344CB8AC3E}">
        <p14:creationId xmlns:p14="http://schemas.microsoft.com/office/powerpoint/2010/main" val="165539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14F1F-33F3-4C24-BC7A-D0662AB03A48}" type="datetime1">
              <a:rPr lang="en-US" smtClean="0"/>
              <a:t>4/11/22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186656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82254" y="286603"/>
            <a:ext cx="10768445" cy="88179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28600" y="1276131"/>
            <a:ext cx="11722100" cy="4883369"/>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800" b="1">
                <a:solidFill>
                  <a:srgbClr val="FFFFFF"/>
                </a:solidFill>
                <a:latin typeface="Times New Roman" panose="02020603050405020304" pitchFamily="18" charset="0"/>
                <a:cs typeface="Times New Roman" panose="02020603050405020304" pitchFamily="18" charset="0"/>
              </a:defRPr>
            </a:lvl1pPr>
          </a:lstStyle>
          <a:p>
            <a:fld id="{0A59F165-FA03-4802-ABF8-40A8C898DBBC}" type="datetime1">
              <a:rPr lang="en-US" smtClean="0"/>
              <a:pPr/>
              <a:t>4/11/22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800" b="1">
                <a:solidFill>
                  <a:srgbClr val="FFFFFF"/>
                </a:solidFill>
                <a:latin typeface="Times New Roman" panose="02020603050405020304" pitchFamily="18" charset="0"/>
                <a:cs typeface="Times New Roman" panose="02020603050405020304" pitchFamily="18" charset="0"/>
              </a:defRPr>
            </a:lvl1pPr>
          </a:lstStyle>
          <a:p>
            <a:fld id="{5771DB1C-B372-4CFA-B223-ECAC3FCFC319}" type="slidenum">
              <a:rPr lang="en-US" smtClean="0"/>
              <a:pPr/>
              <a:t>‹#›</a:t>
            </a:fld>
            <a:endParaRPr lang="en-US"/>
          </a:p>
        </p:txBody>
      </p:sp>
      <p:cxnSp>
        <p:nvCxnSpPr>
          <p:cNvPr id="10" name="Straight Connector 9"/>
          <p:cNvCxnSpPr/>
          <p:nvPr/>
        </p:nvCxnSpPr>
        <p:spPr>
          <a:xfrm>
            <a:off x="228600" y="1217145"/>
            <a:ext cx="117221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Administrator\Desktop\thesis-slide\uit-logo.png">
            <a:extLst>
              <a:ext uri="{FF2B5EF4-FFF2-40B4-BE49-F238E27FC236}">
                <a16:creationId xmlns:a16="http://schemas.microsoft.com/office/drawing/2014/main" id="{431D5121-9F02-4F10-B39E-0BA49CB0603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28600" y="213071"/>
            <a:ext cx="898909" cy="898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466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just" defTabSz="914400" rtl="0" eaLnBrk="1" latinLnBrk="0" hangingPunct="1">
        <a:lnSpc>
          <a:spcPct val="90000"/>
        </a:lnSpc>
        <a:spcBef>
          <a:spcPts val="1200"/>
        </a:spcBef>
        <a:spcAft>
          <a:spcPts val="200"/>
        </a:spcAft>
        <a:buClr>
          <a:schemeClr val="accent1"/>
        </a:buClr>
        <a:buSzPct val="100000"/>
        <a:buFont typeface="Wingdings" pitchFamily="2" charset="2"/>
        <a:buChar char="Ø"/>
        <a:defRPr sz="2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just"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just" defTabSz="914400" rtl="0" eaLnBrk="1" latinLnBrk="0" hangingPunct="1">
        <a:lnSpc>
          <a:spcPct val="90000"/>
        </a:lnSpc>
        <a:spcBef>
          <a:spcPts val="200"/>
        </a:spcBef>
        <a:spcAft>
          <a:spcPts val="400"/>
        </a:spcAft>
        <a:buClr>
          <a:schemeClr val="accent1"/>
        </a:buClr>
        <a:buFont typeface="Wingdings" pitchFamily="2" charset="2"/>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s.google.com/search/docs/data-types/how-to" TargetMode="External"/><Relationship Id="rId2" Type="http://schemas.openxmlformats.org/officeDocument/2006/relationships/hyperlink" Target="https://developers.google.com/search/docs/data-types/faqpage" TargetMode="External"/><Relationship Id="rId1" Type="http://schemas.openxmlformats.org/officeDocument/2006/relationships/slideLayout" Target="../slideLayouts/slideLayout2.xml"/><Relationship Id="rId4" Type="http://schemas.openxmlformats.org/officeDocument/2006/relationships/hyperlink" Target="https://developers.google.com/search/docs/data-types/qapag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ogp.m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s.google.com/search/docs/guides/search-gallery"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search.google.com/test/rich-results" TargetMode="External"/><Relationship Id="rId4" Type="http://schemas.openxmlformats.org/officeDocument/2006/relationships/hyperlink" Target="https://search.google.com/structured-data/testing-too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s.google.com/search/docs/guides/search-galler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earch.google.com/structured-data/testing-too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search.google.com/test/rich-resul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TỐI ƯU HOÁ</a:t>
            </a:r>
            <a:br>
              <a:rPr lang="en-US" sz="5400" dirty="0"/>
            </a:br>
            <a:r>
              <a:rPr lang="en-US" sz="5400" dirty="0"/>
              <a:t>CÔNG CỤ TÌM KIẾM</a:t>
            </a:r>
          </a:p>
        </p:txBody>
      </p:sp>
      <p:sp>
        <p:nvSpPr>
          <p:cNvPr id="3" name="Subtitle 2"/>
          <p:cNvSpPr>
            <a:spLocks noGrp="1"/>
          </p:cNvSpPr>
          <p:nvPr>
            <p:ph type="subTitle" idx="1"/>
          </p:nvPr>
        </p:nvSpPr>
        <p:spPr/>
        <p:txBody>
          <a:bodyPr/>
          <a:lstStyle/>
          <a:p>
            <a:r>
              <a:rPr lang="en-US" cap="none"/>
              <a:t>Biên soạn: ThS. Võ Tấn Khoa</a:t>
            </a:r>
          </a:p>
        </p:txBody>
      </p:sp>
    </p:spTree>
    <p:extLst>
      <p:ext uri="{BB962C8B-B14F-4D97-AF65-F5344CB8AC3E}">
        <p14:creationId xmlns:p14="http://schemas.microsoft.com/office/powerpoint/2010/main" val="34590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C625-6CAA-7D41-B2D9-49D32C1FD591}"/>
              </a:ext>
            </a:extLst>
          </p:cNvPr>
          <p:cNvSpPr>
            <a:spLocks noGrp="1"/>
          </p:cNvSpPr>
          <p:nvPr>
            <p:ph type="title"/>
          </p:nvPr>
        </p:nvSpPr>
        <p:spPr/>
        <p:txBody>
          <a:bodyPr>
            <a:noAutofit/>
          </a:bodyPr>
          <a:lstStyle/>
          <a:p>
            <a:r>
              <a:rPr lang="en-VN" sz="4800" dirty="0"/>
              <a:t>5. Xuất hiện featured snippet trên tìm kiếm</a:t>
            </a:r>
          </a:p>
        </p:txBody>
      </p:sp>
      <p:sp>
        <p:nvSpPr>
          <p:cNvPr id="3" name="Content Placeholder 2">
            <a:extLst>
              <a:ext uri="{FF2B5EF4-FFF2-40B4-BE49-F238E27FC236}">
                <a16:creationId xmlns:a16="http://schemas.microsoft.com/office/drawing/2014/main" id="{4EFF5E4A-79BE-C546-8650-8CB6EB25EBE0}"/>
              </a:ext>
            </a:extLst>
          </p:cNvPr>
          <p:cNvSpPr>
            <a:spLocks noGrp="1"/>
          </p:cNvSpPr>
          <p:nvPr>
            <p:ph idx="1"/>
          </p:nvPr>
        </p:nvSpPr>
        <p:spPr/>
        <p:txBody>
          <a:bodyPr/>
          <a:lstStyle/>
          <a:p>
            <a:pPr marL="0" indent="0">
              <a:buNone/>
            </a:pPr>
            <a:r>
              <a:rPr lang="en-VN" dirty="0"/>
              <a:t>Sau khi đưa đoạn </a:t>
            </a:r>
            <a:r>
              <a:rPr lang="en-VN" i="1" dirty="0"/>
              <a:t>JSON-LD</a:t>
            </a:r>
            <a:r>
              <a:rPr lang="en-VN" dirty="0"/>
              <a:t> vào mã nguồn trang web. Cần đảm bảo những yếu tố sau để thấy được featured snippet trên công cụ tìm kiếm:</a:t>
            </a:r>
          </a:p>
          <a:p>
            <a:r>
              <a:rPr lang="en-VN" dirty="0"/>
              <a:t>Trang phải được xếp hạng ở </a:t>
            </a:r>
            <a:r>
              <a:rPr lang="en-VN" i="1" dirty="0"/>
              <a:t>trang đầu tiên</a:t>
            </a:r>
            <a:r>
              <a:rPr lang="en-VN" dirty="0"/>
              <a:t>.</a:t>
            </a:r>
          </a:p>
          <a:p>
            <a:pPr lvl="1"/>
            <a:r>
              <a:rPr lang="en-VN" dirty="0"/>
              <a:t>Hầu hết các featured snippet đều được lấy từ bảng xếp hạng trên trang đầu tiên.</a:t>
            </a:r>
          </a:p>
          <a:p>
            <a:r>
              <a:rPr lang="en-VN" dirty="0"/>
              <a:t>Tạo đoạn văn bản mồi “</a:t>
            </a:r>
            <a:r>
              <a:rPr lang="en-VN" i="1" dirty="0"/>
              <a:t>snippet bait</a:t>
            </a:r>
            <a:r>
              <a:rPr lang="en-VN" dirty="0"/>
              <a:t>” độ dài khoảng </a:t>
            </a:r>
            <a:r>
              <a:rPr lang="en-VN" i="1" dirty="0"/>
              <a:t>40-50 từ</a:t>
            </a:r>
            <a:r>
              <a:rPr lang="en-VN" dirty="0"/>
              <a:t>.</a:t>
            </a:r>
          </a:p>
          <a:p>
            <a:pPr lvl="1"/>
            <a:r>
              <a:rPr lang="en-VN" dirty="0"/>
              <a:t>SEMrush đưa ra kết quả cho một nghiên cứu là các ‘rich results’ và các ‘featured snippet’ đều có độ dài rơi vào khoảng trên.</a:t>
            </a:r>
          </a:p>
        </p:txBody>
      </p:sp>
      <p:sp>
        <p:nvSpPr>
          <p:cNvPr id="4" name="Slide Number Placeholder 3">
            <a:extLst>
              <a:ext uri="{FF2B5EF4-FFF2-40B4-BE49-F238E27FC236}">
                <a16:creationId xmlns:a16="http://schemas.microsoft.com/office/drawing/2014/main" id="{63EB3D97-53EB-3847-B72D-FFC9C712A27D}"/>
              </a:ext>
            </a:extLst>
          </p:cNvPr>
          <p:cNvSpPr>
            <a:spLocks noGrp="1"/>
          </p:cNvSpPr>
          <p:nvPr>
            <p:ph type="sldNum" sz="quarter" idx="12"/>
          </p:nvPr>
        </p:nvSpPr>
        <p:spPr/>
        <p:txBody>
          <a:bodyPr/>
          <a:lstStyle/>
          <a:p>
            <a:fld id="{5771DB1C-B372-4CFA-B223-ECAC3FCFC319}" type="slidenum">
              <a:rPr lang="en-US" smtClean="0"/>
              <a:t>10</a:t>
            </a:fld>
            <a:endParaRPr lang="en-US"/>
          </a:p>
        </p:txBody>
      </p:sp>
    </p:spTree>
    <p:extLst>
      <p:ext uri="{BB962C8B-B14F-4D97-AF65-F5344CB8AC3E}">
        <p14:creationId xmlns:p14="http://schemas.microsoft.com/office/powerpoint/2010/main" val="211820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C625-6CAA-7D41-B2D9-49D32C1FD591}"/>
              </a:ext>
            </a:extLst>
          </p:cNvPr>
          <p:cNvSpPr>
            <a:spLocks noGrp="1"/>
          </p:cNvSpPr>
          <p:nvPr>
            <p:ph type="title"/>
          </p:nvPr>
        </p:nvSpPr>
        <p:spPr/>
        <p:txBody>
          <a:bodyPr>
            <a:noAutofit/>
          </a:bodyPr>
          <a:lstStyle/>
          <a:p>
            <a:r>
              <a:rPr lang="en-VN" sz="4800" dirty="0"/>
              <a:t>5. Xuất hiện featured snippet trên tìm kiếm</a:t>
            </a:r>
          </a:p>
        </p:txBody>
      </p:sp>
      <p:sp>
        <p:nvSpPr>
          <p:cNvPr id="3" name="Content Placeholder 2">
            <a:extLst>
              <a:ext uri="{FF2B5EF4-FFF2-40B4-BE49-F238E27FC236}">
                <a16:creationId xmlns:a16="http://schemas.microsoft.com/office/drawing/2014/main" id="{4EFF5E4A-79BE-C546-8650-8CB6EB25EBE0}"/>
              </a:ext>
            </a:extLst>
          </p:cNvPr>
          <p:cNvSpPr>
            <a:spLocks noGrp="1"/>
          </p:cNvSpPr>
          <p:nvPr>
            <p:ph idx="1"/>
          </p:nvPr>
        </p:nvSpPr>
        <p:spPr/>
        <p:txBody>
          <a:bodyPr>
            <a:normAutofit/>
          </a:bodyPr>
          <a:lstStyle/>
          <a:p>
            <a:r>
              <a:rPr lang="en-US" i="1" dirty="0" err="1"/>
              <a:t>Cấu</a:t>
            </a:r>
            <a:r>
              <a:rPr lang="en-US" i="1" dirty="0"/>
              <a:t> </a:t>
            </a:r>
            <a:r>
              <a:rPr lang="en-US" i="1" dirty="0" err="1"/>
              <a:t>trúc</a:t>
            </a:r>
            <a:r>
              <a:rPr lang="en-US" i="1" dirty="0"/>
              <a:t> </a:t>
            </a:r>
            <a:r>
              <a:rPr lang="en-US" i="1" dirty="0" err="1"/>
              <a:t>nội</a:t>
            </a:r>
            <a:r>
              <a:rPr lang="en-US" i="1" dirty="0"/>
              <a:t> dung </a:t>
            </a:r>
            <a:r>
              <a:rPr lang="en-US" i="1" dirty="0" err="1"/>
              <a:t>của</a:t>
            </a:r>
            <a:r>
              <a:rPr lang="en-US" i="1" dirty="0"/>
              <a:t> </a:t>
            </a:r>
            <a:r>
              <a:rPr lang="en-US" i="1" dirty="0" err="1"/>
              <a:t>các</a:t>
            </a:r>
            <a:r>
              <a:rPr lang="en-US" i="1" dirty="0"/>
              <a:t> featured snippet </a:t>
            </a:r>
            <a:r>
              <a:rPr lang="en-US" dirty="0" err="1"/>
              <a:t>mục</a:t>
            </a:r>
            <a:r>
              <a:rPr lang="en-US" dirty="0"/>
              <a:t> </a:t>
            </a:r>
            <a:r>
              <a:rPr lang="en-US" dirty="0" err="1"/>
              <a:t>tiêu</a:t>
            </a:r>
            <a:r>
              <a:rPr lang="en-US" dirty="0"/>
              <a:t>:</a:t>
            </a:r>
          </a:p>
          <a:p>
            <a:pPr lvl="1"/>
            <a:r>
              <a:rPr lang="en-US" dirty="0" err="1"/>
              <a:t>Đặt</a:t>
            </a:r>
            <a:r>
              <a:rPr lang="en-US" dirty="0"/>
              <a:t> </a:t>
            </a:r>
            <a:r>
              <a:rPr lang="en-US" dirty="0" err="1"/>
              <a:t>từ</a:t>
            </a:r>
            <a:r>
              <a:rPr lang="en-US" dirty="0"/>
              <a:t> </a:t>
            </a:r>
            <a:r>
              <a:rPr lang="en-US" dirty="0" err="1"/>
              <a:t>khoá</a:t>
            </a:r>
            <a:r>
              <a:rPr lang="en-US" dirty="0"/>
              <a:t> </a:t>
            </a:r>
            <a:r>
              <a:rPr lang="en-US" dirty="0" err="1"/>
              <a:t>mục</a:t>
            </a:r>
            <a:r>
              <a:rPr lang="en-US" dirty="0"/>
              <a:t> </a:t>
            </a:r>
            <a:r>
              <a:rPr lang="en-US" dirty="0" err="1"/>
              <a:t>tiêu</a:t>
            </a:r>
            <a:r>
              <a:rPr lang="en-US" dirty="0"/>
              <a:t> </a:t>
            </a:r>
            <a:r>
              <a:rPr lang="en-US" dirty="0" err="1"/>
              <a:t>vào</a:t>
            </a:r>
            <a:r>
              <a:rPr lang="en-US" dirty="0"/>
              <a:t> </a:t>
            </a:r>
            <a:r>
              <a:rPr lang="en-US" dirty="0" err="1"/>
              <a:t>tiêu</a:t>
            </a:r>
            <a:r>
              <a:rPr lang="en-US" dirty="0"/>
              <a:t> </a:t>
            </a:r>
            <a:r>
              <a:rPr lang="en-US" dirty="0" err="1"/>
              <a:t>đề</a:t>
            </a:r>
            <a:r>
              <a:rPr lang="en-US" dirty="0"/>
              <a:t> </a:t>
            </a:r>
            <a:r>
              <a:rPr lang="en-US" i="1" dirty="0"/>
              <a:t>&lt;h2&gt; </a:t>
            </a:r>
            <a:r>
              <a:rPr lang="en-US" dirty="0" err="1"/>
              <a:t>hoặc</a:t>
            </a:r>
            <a:r>
              <a:rPr lang="en-US" dirty="0"/>
              <a:t> </a:t>
            </a:r>
            <a:r>
              <a:rPr lang="en-US" i="1" dirty="0"/>
              <a:t>&lt;h3&gt;</a:t>
            </a:r>
            <a:r>
              <a:rPr lang="en-US" dirty="0"/>
              <a:t>, </a:t>
            </a:r>
            <a:r>
              <a:rPr lang="en-US" dirty="0" err="1"/>
              <a:t>theo</a:t>
            </a:r>
            <a:r>
              <a:rPr lang="en-US" dirty="0"/>
              <a:t> </a:t>
            </a:r>
            <a:r>
              <a:rPr lang="en-US" dirty="0" err="1"/>
              <a:t>sau</a:t>
            </a:r>
            <a:r>
              <a:rPr lang="en-US" dirty="0"/>
              <a:t> </a:t>
            </a:r>
            <a:r>
              <a:rPr lang="en-US" dirty="0" err="1"/>
              <a:t>là</a:t>
            </a:r>
            <a:r>
              <a:rPr lang="en-US" dirty="0"/>
              <a:t> </a:t>
            </a:r>
            <a:r>
              <a:rPr lang="en-US" dirty="0" err="1"/>
              <a:t>đoạn</a:t>
            </a:r>
            <a:r>
              <a:rPr lang="en-US" dirty="0"/>
              <a:t> </a:t>
            </a:r>
            <a:r>
              <a:rPr lang="en-US" dirty="0" err="1"/>
              <a:t>văn</a:t>
            </a:r>
            <a:r>
              <a:rPr lang="en-US" dirty="0"/>
              <a:t> </a:t>
            </a:r>
            <a:r>
              <a:rPr lang="en-US" dirty="0" err="1"/>
              <a:t>bản</a:t>
            </a:r>
            <a:r>
              <a:rPr lang="en-US" dirty="0"/>
              <a:t> </a:t>
            </a:r>
            <a:r>
              <a:rPr lang="en-US" dirty="0" err="1"/>
              <a:t>rõ</a:t>
            </a:r>
            <a:r>
              <a:rPr lang="en-US" dirty="0"/>
              <a:t> </a:t>
            </a:r>
            <a:r>
              <a:rPr lang="en-US" dirty="0" err="1"/>
              <a:t>ràng</a:t>
            </a:r>
            <a:r>
              <a:rPr lang="en-US" dirty="0"/>
              <a:t>, </a:t>
            </a:r>
            <a:r>
              <a:rPr lang="en-US" dirty="0" err="1"/>
              <a:t>ngắn</a:t>
            </a:r>
            <a:r>
              <a:rPr lang="en-US" dirty="0"/>
              <a:t> </a:t>
            </a:r>
            <a:r>
              <a:rPr lang="en-US" dirty="0" err="1"/>
              <a:t>gọn</a:t>
            </a:r>
            <a:r>
              <a:rPr lang="en-US" dirty="0"/>
              <a:t> </a:t>
            </a:r>
            <a:r>
              <a:rPr lang="en-US" dirty="0" err="1"/>
              <a:t>với</a:t>
            </a:r>
            <a:r>
              <a:rPr lang="en-US" dirty="0"/>
              <a:t> </a:t>
            </a:r>
            <a:r>
              <a:rPr lang="en-US" dirty="0" err="1"/>
              <a:t>khoảng</a:t>
            </a:r>
            <a:r>
              <a:rPr lang="en-US" dirty="0"/>
              <a:t> 40-50 </a:t>
            </a:r>
            <a:r>
              <a:rPr lang="en-US" dirty="0" err="1"/>
              <a:t>từ</a:t>
            </a:r>
            <a:r>
              <a:rPr lang="en-US" dirty="0"/>
              <a:t>.</a:t>
            </a:r>
            <a:endParaRPr lang="en-VN" dirty="0"/>
          </a:p>
          <a:p>
            <a:r>
              <a:rPr lang="en-VN" dirty="0"/>
              <a:t>Sử dụng hình ảnh:</a:t>
            </a:r>
          </a:p>
          <a:p>
            <a:pPr lvl="1"/>
            <a:r>
              <a:rPr lang="en-VN" i="1" dirty="0"/>
              <a:t>FN thường chứa hình ảnh</a:t>
            </a:r>
            <a:r>
              <a:rPr lang="en-VN" dirty="0"/>
              <a:t>.</a:t>
            </a:r>
          </a:p>
          <a:p>
            <a:pPr lvl="1"/>
            <a:r>
              <a:rPr lang="en-VN" dirty="0"/>
              <a:t>Hình ảnh phải rộng ít nhất </a:t>
            </a:r>
            <a:r>
              <a:rPr lang="en-VN" i="1" dirty="0"/>
              <a:t>1200px</a:t>
            </a:r>
            <a:r>
              <a:rPr lang="en-VN" dirty="0"/>
              <a:t> theo Google.</a:t>
            </a:r>
          </a:p>
          <a:p>
            <a:pPr lvl="1"/>
            <a:r>
              <a:rPr lang="en-VN" dirty="0"/>
              <a:t>Hình ảnh phải có độ phân giải cao với tỷ lệ khung hình </a:t>
            </a:r>
            <a:r>
              <a:rPr lang="en-VN" i="1" dirty="0"/>
              <a:t>16x9, 4x3, 1x1 </a:t>
            </a:r>
            <a:r>
              <a:rPr lang="en-VN" dirty="0"/>
              <a:t>để giúp hiển thị trên các thiết bị khác nhau.</a:t>
            </a:r>
          </a:p>
        </p:txBody>
      </p:sp>
      <p:sp>
        <p:nvSpPr>
          <p:cNvPr id="4" name="Slide Number Placeholder 3">
            <a:extLst>
              <a:ext uri="{FF2B5EF4-FFF2-40B4-BE49-F238E27FC236}">
                <a16:creationId xmlns:a16="http://schemas.microsoft.com/office/drawing/2014/main" id="{63EB3D97-53EB-3847-B72D-FFC9C712A27D}"/>
              </a:ext>
            </a:extLst>
          </p:cNvPr>
          <p:cNvSpPr>
            <a:spLocks noGrp="1"/>
          </p:cNvSpPr>
          <p:nvPr>
            <p:ph type="sldNum" sz="quarter" idx="12"/>
          </p:nvPr>
        </p:nvSpPr>
        <p:spPr/>
        <p:txBody>
          <a:bodyPr/>
          <a:lstStyle/>
          <a:p>
            <a:fld id="{5771DB1C-B372-4CFA-B223-ECAC3FCFC319}" type="slidenum">
              <a:rPr lang="en-US" smtClean="0"/>
              <a:t>11</a:t>
            </a:fld>
            <a:endParaRPr lang="en-US"/>
          </a:p>
        </p:txBody>
      </p:sp>
    </p:spTree>
    <p:extLst>
      <p:ext uri="{BB962C8B-B14F-4D97-AF65-F5344CB8AC3E}">
        <p14:creationId xmlns:p14="http://schemas.microsoft.com/office/powerpoint/2010/main" val="390401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21DD-08D8-AF4E-A33A-8BDD835384E2}"/>
              </a:ext>
            </a:extLst>
          </p:cNvPr>
          <p:cNvSpPr>
            <a:spLocks noGrp="1"/>
          </p:cNvSpPr>
          <p:nvPr>
            <p:ph type="title"/>
          </p:nvPr>
        </p:nvSpPr>
        <p:spPr/>
        <p:txBody>
          <a:bodyPr/>
          <a:lstStyle/>
          <a:p>
            <a:r>
              <a:rPr lang="en-VN" dirty="0"/>
              <a:t>6. “People also ask?”</a:t>
            </a:r>
          </a:p>
        </p:txBody>
      </p:sp>
      <p:sp>
        <p:nvSpPr>
          <p:cNvPr id="3" name="Content Placeholder 2">
            <a:extLst>
              <a:ext uri="{FF2B5EF4-FFF2-40B4-BE49-F238E27FC236}">
                <a16:creationId xmlns:a16="http://schemas.microsoft.com/office/drawing/2014/main" id="{2632C41A-14BA-F74A-858D-0A241F392A33}"/>
              </a:ext>
            </a:extLst>
          </p:cNvPr>
          <p:cNvSpPr>
            <a:spLocks noGrp="1"/>
          </p:cNvSpPr>
          <p:nvPr>
            <p:ph idx="1"/>
          </p:nvPr>
        </p:nvSpPr>
        <p:spPr>
          <a:xfrm>
            <a:off x="228600" y="1276131"/>
            <a:ext cx="4300538" cy="4883369"/>
          </a:xfrm>
        </p:spPr>
        <p:txBody>
          <a:bodyPr/>
          <a:lstStyle/>
          <a:p>
            <a:r>
              <a:rPr lang="vi-VN" dirty="0"/>
              <a:t>Có một loại rich snippet phổ biến khác xuất hiện cho hầu hết mọi loại tìm kiếm câu hỏi — “</a:t>
            </a:r>
            <a:r>
              <a:rPr lang="vi-VN" i="1" dirty="0"/>
              <a:t>Mọi người cũng hỏi</a:t>
            </a:r>
            <a:r>
              <a:rPr lang="vi-VN" dirty="0"/>
              <a:t>”.</a:t>
            </a:r>
            <a:endParaRPr lang="en-VN" dirty="0"/>
          </a:p>
        </p:txBody>
      </p:sp>
      <p:sp>
        <p:nvSpPr>
          <p:cNvPr id="4" name="Slide Number Placeholder 3">
            <a:extLst>
              <a:ext uri="{FF2B5EF4-FFF2-40B4-BE49-F238E27FC236}">
                <a16:creationId xmlns:a16="http://schemas.microsoft.com/office/drawing/2014/main" id="{348789A3-3E56-DC43-878F-2CAFD4864662}"/>
              </a:ext>
            </a:extLst>
          </p:cNvPr>
          <p:cNvSpPr>
            <a:spLocks noGrp="1"/>
          </p:cNvSpPr>
          <p:nvPr>
            <p:ph type="sldNum" sz="quarter" idx="12"/>
          </p:nvPr>
        </p:nvSpPr>
        <p:spPr/>
        <p:txBody>
          <a:bodyPr/>
          <a:lstStyle/>
          <a:p>
            <a:fld id="{5771DB1C-B372-4CFA-B223-ECAC3FCFC319}" type="slidenum">
              <a:rPr lang="en-US" smtClean="0"/>
              <a:t>12</a:t>
            </a:fld>
            <a:endParaRPr lang="en-US"/>
          </a:p>
        </p:txBody>
      </p:sp>
      <p:pic>
        <p:nvPicPr>
          <p:cNvPr id="8" name="Picture 7" descr="Graphical user interface, text, application, email&#10;&#10;Description automatically generated">
            <a:extLst>
              <a:ext uri="{FF2B5EF4-FFF2-40B4-BE49-F238E27FC236}">
                <a16:creationId xmlns:a16="http://schemas.microsoft.com/office/drawing/2014/main" id="{33012A8F-562B-C440-88F2-A196B4CA5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9470" y="1393715"/>
            <a:ext cx="5207000" cy="4648200"/>
          </a:xfrm>
          <a:prstGeom prst="rect">
            <a:avLst/>
          </a:prstGeom>
          <a:ln>
            <a:solidFill>
              <a:schemeClr val="tx1"/>
            </a:solidFill>
          </a:ln>
        </p:spPr>
      </p:pic>
    </p:spTree>
    <p:extLst>
      <p:ext uri="{BB962C8B-B14F-4D97-AF65-F5344CB8AC3E}">
        <p14:creationId xmlns:p14="http://schemas.microsoft.com/office/powerpoint/2010/main" val="2203448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21DD-08D8-AF4E-A33A-8BDD835384E2}"/>
              </a:ext>
            </a:extLst>
          </p:cNvPr>
          <p:cNvSpPr>
            <a:spLocks noGrp="1"/>
          </p:cNvSpPr>
          <p:nvPr>
            <p:ph type="title"/>
          </p:nvPr>
        </p:nvSpPr>
        <p:spPr/>
        <p:txBody>
          <a:bodyPr/>
          <a:lstStyle/>
          <a:p>
            <a:r>
              <a:rPr lang="en-VN" dirty="0"/>
              <a:t>6. “People also ask?”</a:t>
            </a:r>
          </a:p>
        </p:txBody>
      </p:sp>
      <p:sp>
        <p:nvSpPr>
          <p:cNvPr id="3" name="Content Placeholder 2">
            <a:extLst>
              <a:ext uri="{FF2B5EF4-FFF2-40B4-BE49-F238E27FC236}">
                <a16:creationId xmlns:a16="http://schemas.microsoft.com/office/drawing/2014/main" id="{2632C41A-14BA-F74A-858D-0A241F392A33}"/>
              </a:ext>
            </a:extLst>
          </p:cNvPr>
          <p:cNvSpPr>
            <a:spLocks noGrp="1"/>
          </p:cNvSpPr>
          <p:nvPr>
            <p:ph idx="1"/>
          </p:nvPr>
        </p:nvSpPr>
        <p:spPr/>
        <p:txBody>
          <a:bodyPr>
            <a:normAutofit fontScale="92500" lnSpcReduction="20000"/>
          </a:bodyPr>
          <a:lstStyle/>
          <a:p>
            <a:pPr algn="l"/>
            <a:r>
              <a:rPr lang="vi-VN" dirty="0"/>
              <a:t>Một số kỹ thuật để nhắm mục tiêu tới “</a:t>
            </a:r>
            <a:r>
              <a:rPr lang="vi-VN" i="1" dirty="0"/>
              <a:t>Mọi người cũng hỏi</a:t>
            </a:r>
            <a:r>
              <a:rPr lang="vi-VN" dirty="0"/>
              <a:t>” trên công cụ tìm kiếm:</a:t>
            </a:r>
          </a:p>
          <a:p>
            <a:pPr lvl="1" algn="l"/>
            <a:r>
              <a:rPr lang="vi-VN" i="1" dirty="0"/>
              <a:t>Từ khoá mục tiêu </a:t>
            </a:r>
            <a:r>
              <a:rPr lang="vi-VN" dirty="0"/>
              <a:t>bạn đang nhắm tới phải là loại </a:t>
            </a:r>
            <a:r>
              <a:rPr lang="vi-VN" i="1" dirty="0"/>
              <a:t>từ khoá câu hỏi</a:t>
            </a:r>
            <a:r>
              <a:rPr lang="vi-VN" dirty="0"/>
              <a:t>.</a:t>
            </a:r>
          </a:p>
          <a:p>
            <a:pPr lvl="1" algn="l"/>
            <a:r>
              <a:rPr lang="vi-VN" i="1" dirty="0"/>
              <a:t>Câu trả lời</a:t>
            </a:r>
            <a:r>
              <a:rPr lang="vi-VN" dirty="0"/>
              <a:t> nên rõ ràng, ngắn gọn.</a:t>
            </a:r>
          </a:p>
          <a:p>
            <a:pPr lvl="1" algn="l"/>
            <a:r>
              <a:rPr lang="vi-VN" dirty="0"/>
              <a:t>Bao gồm phần </a:t>
            </a:r>
            <a:r>
              <a:rPr lang="vi-VN" i="1" dirty="0"/>
              <a:t>Hỏi &amp; Đáp hoặc How-to </a:t>
            </a:r>
            <a:r>
              <a:rPr lang="vi-VN" dirty="0"/>
              <a:t>trong trang web.</a:t>
            </a:r>
          </a:p>
          <a:p>
            <a:pPr lvl="1" algn="l"/>
            <a:r>
              <a:rPr lang="vi-VN" dirty="0"/>
              <a:t>Cung cấp nhiều thông tin </a:t>
            </a:r>
            <a:r>
              <a:rPr lang="vi-VN" i="1" dirty="0"/>
              <a:t>có giá trị </a:t>
            </a:r>
            <a:r>
              <a:rPr lang="vi-VN" dirty="0"/>
              <a:t>hơn là một câu trả lời đơn giản.</a:t>
            </a:r>
          </a:p>
          <a:p>
            <a:pPr lvl="2" algn="l"/>
            <a:r>
              <a:rPr lang="vi-VN" dirty="0"/>
              <a:t>Thường là 1 danh sách </a:t>
            </a:r>
            <a:r>
              <a:rPr lang="vi-VN" i="1" dirty="0"/>
              <a:t>đánh số thứ tự</a:t>
            </a:r>
            <a:r>
              <a:rPr lang="vi-VN" dirty="0"/>
              <a:t>.</a:t>
            </a:r>
          </a:p>
          <a:p>
            <a:pPr lvl="2" algn="l"/>
            <a:r>
              <a:rPr lang="vi-VN" dirty="0"/>
              <a:t>Có cả </a:t>
            </a:r>
            <a:r>
              <a:rPr lang="vi-VN" i="1" dirty="0"/>
              <a:t>hình ảnh, video hữu ích </a:t>
            </a:r>
            <a:r>
              <a:rPr lang="vi-VN" dirty="0"/>
              <a:t>cho câu trả lời.</a:t>
            </a:r>
          </a:p>
          <a:p>
            <a:pPr lvl="1" algn="l"/>
            <a:r>
              <a:rPr lang="en-VN" dirty="0"/>
              <a:t>Thêm mã </a:t>
            </a:r>
            <a:r>
              <a:rPr lang="en-VN" i="1" dirty="0"/>
              <a:t>JSON-LD</a:t>
            </a:r>
            <a:r>
              <a:rPr lang="en-VN" dirty="0"/>
              <a:t> loại câu hỏi được đề xuất của Google vào các trang có liên quan. Một số khuyến nghị về JSON-LD được đề cập ở các trang sau:</a:t>
            </a:r>
          </a:p>
          <a:p>
            <a:pPr lvl="2" algn="l"/>
            <a:r>
              <a:rPr lang="en-US" dirty="0"/>
              <a:t>FAQ – Structured Data, Google Search </a:t>
            </a:r>
            <a:r>
              <a:rPr lang="en-US" dirty="0">
                <a:hlinkClick r:id="rId2"/>
              </a:rPr>
              <a:t>https://developers.google.com/search/docs/data-types/faqpage</a:t>
            </a:r>
            <a:endParaRPr lang="en-US" dirty="0"/>
          </a:p>
          <a:p>
            <a:pPr lvl="2" algn="l"/>
            <a:r>
              <a:rPr lang="en-US" dirty="0"/>
              <a:t>How-to – Structured Data, Google Search </a:t>
            </a:r>
            <a:r>
              <a:rPr lang="en-US" dirty="0">
                <a:hlinkClick r:id="rId3"/>
              </a:rPr>
              <a:t>https://developers.google.com/search/docs/data-types/how-to</a:t>
            </a:r>
            <a:endParaRPr lang="en-US" dirty="0"/>
          </a:p>
          <a:p>
            <a:pPr lvl="2" algn="l"/>
            <a:r>
              <a:rPr lang="en-US" dirty="0"/>
              <a:t>Q&amp;A – Structured Data, Google Search </a:t>
            </a:r>
            <a:r>
              <a:rPr lang="en-US" dirty="0">
                <a:hlinkClick r:id="rId4"/>
              </a:rPr>
              <a:t>https://developers.google.com/search/docs/data-types/qapage</a:t>
            </a:r>
            <a:endParaRPr lang="en-US" dirty="0"/>
          </a:p>
        </p:txBody>
      </p:sp>
      <p:sp>
        <p:nvSpPr>
          <p:cNvPr id="4" name="Slide Number Placeholder 3">
            <a:extLst>
              <a:ext uri="{FF2B5EF4-FFF2-40B4-BE49-F238E27FC236}">
                <a16:creationId xmlns:a16="http://schemas.microsoft.com/office/drawing/2014/main" id="{348789A3-3E56-DC43-878F-2CAFD4864662}"/>
              </a:ext>
            </a:extLst>
          </p:cNvPr>
          <p:cNvSpPr>
            <a:spLocks noGrp="1"/>
          </p:cNvSpPr>
          <p:nvPr>
            <p:ph type="sldNum" sz="quarter" idx="12"/>
          </p:nvPr>
        </p:nvSpPr>
        <p:spPr/>
        <p:txBody>
          <a:bodyPr/>
          <a:lstStyle/>
          <a:p>
            <a:fld id="{5771DB1C-B372-4CFA-B223-ECAC3FCFC319}" type="slidenum">
              <a:rPr lang="en-US" smtClean="0"/>
              <a:t>13</a:t>
            </a:fld>
            <a:endParaRPr lang="en-US"/>
          </a:p>
        </p:txBody>
      </p:sp>
    </p:spTree>
    <p:extLst>
      <p:ext uri="{BB962C8B-B14F-4D97-AF65-F5344CB8AC3E}">
        <p14:creationId xmlns:p14="http://schemas.microsoft.com/office/powerpoint/2010/main" val="2324574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B4D41-EA3E-1E4F-BC37-4ED6F3C0A80A}"/>
              </a:ext>
            </a:extLst>
          </p:cNvPr>
          <p:cNvSpPr>
            <a:spLocks noGrp="1"/>
          </p:cNvSpPr>
          <p:nvPr>
            <p:ph type="title"/>
          </p:nvPr>
        </p:nvSpPr>
        <p:spPr/>
        <p:txBody>
          <a:bodyPr/>
          <a:lstStyle/>
          <a:p>
            <a:r>
              <a:rPr lang="en-VN" dirty="0"/>
              <a:t>7. Facebook Open Graph</a:t>
            </a:r>
          </a:p>
        </p:txBody>
      </p:sp>
      <p:sp>
        <p:nvSpPr>
          <p:cNvPr id="3" name="Content Placeholder 2">
            <a:extLst>
              <a:ext uri="{FF2B5EF4-FFF2-40B4-BE49-F238E27FC236}">
                <a16:creationId xmlns:a16="http://schemas.microsoft.com/office/drawing/2014/main" id="{4E31C66F-3B2E-2946-9244-64C47691E721}"/>
              </a:ext>
            </a:extLst>
          </p:cNvPr>
          <p:cNvSpPr>
            <a:spLocks noGrp="1"/>
          </p:cNvSpPr>
          <p:nvPr>
            <p:ph idx="1"/>
          </p:nvPr>
        </p:nvSpPr>
        <p:spPr>
          <a:xfrm>
            <a:off x="228600" y="1276131"/>
            <a:ext cx="5586413" cy="4883369"/>
          </a:xfrm>
        </p:spPr>
        <p:txBody>
          <a:bodyPr/>
          <a:lstStyle/>
          <a:p>
            <a:r>
              <a:rPr lang="vi-VN" dirty="0"/>
              <a:t>Ngôn ngữ </a:t>
            </a:r>
            <a:r>
              <a:rPr lang="vi-VN" i="1" dirty="0"/>
              <a:t>Open Graph của Facebook</a:t>
            </a:r>
            <a:r>
              <a:rPr lang="vi-VN" dirty="0"/>
              <a:t> cho phép bạn xác định cách trang web của bạn xuất hiện khi được chia sẻ trên Facebook.</a:t>
            </a:r>
          </a:p>
          <a:p>
            <a:r>
              <a:rPr lang="vi-VN" dirty="0"/>
              <a:t>Nếu bạn bao gồm mã </a:t>
            </a:r>
            <a:r>
              <a:rPr lang="vi-VN" i="1" dirty="0"/>
              <a:t>Open Graph của Facebook</a:t>
            </a:r>
            <a:r>
              <a:rPr lang="vi-VN" dirty="0"/>
              <a:t>, giống như tìm kiếm của bạn nếu bạn đã sử dụng đúng thẻ </a:t>
            </a:r>
            <a:r>
              <a:rPr lang="vi-VN" i="1" dirty="0"/>
              <a:t>meta title </a:t>
            </a:r>
            <a:r>
              <a:rPr lang="vi-VN" dirty="0"/>
              <a:t>và </a:t>
            </a:r>
            <a:r>
              <a:rPr lang="vi-VN" i="1" dirty="0"/>
              <a:t>meta description</a:t>
            </a:r>
            <a:r>
              <a:rPr lang="vi-VN" dirty="0"/>
              <a:t>.</a:t>
            </a:r>
            <a:endParaRPr lang="en-VN" dirty="0"/>
          </a:p>
        </p:txBody>
      </p:sp>
      <p:sp>
        <p:nvSpPr>
          <p:cNvPr id="4" name="Slide Number Placeholder 3">
            <a:extLst>
              <a:ext uri="{FF2B5EF4-FFF2-40B4-BE49-F238E27FC236}">
                <a16:creationId xmlns:a16="http://schemas.microsoft.com/office/drawing/2014/main" id="{390676C2-49BE-E243-A94B-AB1B7E5C61B4}"/>
              </a:ext>
            </a:extLst>
          </p:cNvPr>
          <p:cNvSpPr>
            <a:spLocks noGrp="1"/>
          </p:cNvSpPr>
          <p:nvPr>
            <p:ph type="sldNum" sz="quarter" idx="12"/>
          </p:nvPr>
        </p:nvSpPr>
        <p:spPr/>
        <p:txBody>
          <a:bodyPr/>
          <a:lstStyle/>
          <a:p>
            <a:fld id="{5771DB1C-B372-4CFA-B223-ECAC3FCFC319}" type="slidenum">
              <a:rPr lang="en-US" smtClean="0"/>
              <a:t>14</a:t>
            </a:fld>
            <a:endParaRPr lang="en-US"/>
          </a:p>
        </p:txBody>
      </p:sp>
      <p:pic>
        <p:nvPicPr>
          <p:cNvPr id="6" name="Picture 5" descr="A picture containing funnel chart&#10;&#10;Description automatically generated">
            <a:extLst>
              <a:ext uri="{FF2B5EF4-FFF2-40B4-BE49-F238E27FC236}">
                <a16:creationId xmlns:a16="http://schemas.microsoft.com/office/drawing/2014/main" id="{62F30DB6-F916-ED4D-8657-35FDADDCE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989" y="1382034"/>
            <a:ext cx="5573710" cy="4777466"/>
          </a:xfrm>
          <a:prstGeom prst="rect">
            <a:avLst/>
          </a:prstGeom>
        </p:spPr>
      </p:pic>
    </p:spTree>
    <p:extLst>
      <p:ext uri="{BB962C8B-B14F-4D97-AF65-F5344CB8AC3E}">
        <p14:creationId xmlns:p14="http://schemas.microsoft.com/office/powerpoint/2010/main" val="13581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B36D-CBF2-B545-A274-8442BA8836B1}"/>
              </a:ext>
            </a:extLst>
          </p:cNvPr>
          <p:cNvSpPr>
            <a:spLocks noGrp="1"/>
          </p:cNvSpPr>
          <p:nvPr>
            <p:ph type="title"/>
          </p:nvPr>
        </p:nvSpPr>
        <p:spPr/>
        <p:txBody>
          <a:bodyPr/>
          <a:lstStyle/>
          <a:p>
            <a:r>
              <a:rPr lang="en-VN" dirty="0"/>
              <a:t>7. Facebook Open Graph</a:t>
            </a:r>
          </a:p>
        </p:txBody>
      </p:sp>
      <p:sp>
        <p:nvSpPr>
          <p:cNvPr id="3" name="Content Placeholder 2">
            <a:extLst>
              <a:ext uri="{FF2B5EF4-FFF2-40B4-BE49-F238E27FC236}">
                <a16:creationId xmlns:a16="http://schemas.microsoft.com/office/drawing/2014/main" id="{7AAA36D6-5B90-A349-B8BD-B4D37F591EA8}"/>
              </a:ext>
            </a:extLst>
          </p:cNvPr>
          <p:cNvSpPr>
            <a:spLocks noGrp="1"/>
          </p:cNvSpPr>
          <p:nvPr>
            <p:ph idx="1"/>
          </p:nvPr>
        </p:nvSpPr>
        <p:spPr>
          <a:xfrm>
            <a:off x="228599" y="1276131"/>
            <a:ext cx="11722099" cy="4883369"/>
          </a:xfrm>
        </p:spPr>
        <p:txBody>
          <a:bodyPr/>
          <a:lstStyle/>
          <a:p>
            <a:r>
              <a:rPr lang="vi-VN" dirty="0"/>
              <a:t>Đây là một ví dụ về mã </a:t>
            </a:r>
            <a:r>
              <a:rPr lang="vi-VN" i="1" dirty="0"/>
              <a:t>meta được định dạng đúng </a:t>
            </a:r>
            <a:r>
              <a:rPr lang="vi-VN" dirty="0"/>
              <a:t>bằng cách sử dụng FOG. Như bạn có thể thấy, chỉ cần có những chỉnh sửa nhỏ để làm cho trang của bạn </a:t>
            </a:r>
            <a:r>
              <a:rPr lang="vi-VN" i="1" dirty="0"/>
              <a:t>hiển thị đẹp trên nguồn cấp tin tức của Facebook</a:t>
            </a:r>
            <a:r>
              <a:rPr lang="vi-VN" dirty="0"/>
              <a:t>. </a:t>
            </a:r>
          </a:p>
          <a:p>
            <a:r>
              <a:rPr lang="vi-VN" dirty="0"/>
              <a:t>Vì vậy, nên sử dụng nó trên trang web của bạn!</a:t>
            </a:r>
            <a:endParaRPr lang="en-VN" dirty="0"/>
          </a:p>
        </p:txBody>
      </p:sp>
      <p:sp>
        <p:nvSpPr>
          <p:cNvPr id="4" name="Slide Number Placeholder 3">
            <a:extLst>
              <a:ext uri="{FF2B5EF4-FFF2-40B4-BE49-F238E27FC236}">
                <a16:creationId xmlns:a16="http://schemas.microsoft.com/office/drawing/2014/main" id="{1589ABEC-6F07-0243-B511-44B8F3B37723}"/>
              </a:ext>
            </a:extLst>
          </p:cNvPr>
          <p:cNvSpPr>
            <a:spLocks noGrp="1"/>
          </p:cNvSpPr>
          <p:nvPr>
            <p:ph type="sldNum" sz="quarter" idx="12"/>
          </p:nvPr>
        </p:nvSpPr>
        <p:spPr/>
        <p:txBody>
          <a:bodyPr/>
          <a:lstStyle/>
          <a:p>
            <a:fld id="{5771DB1C-B372-4CFA-B223-ECAC3FCFC319}" type="slidenum">
              <a:rPr lang="en-US" smtClean="0"/>
              <a:t>15</a:t>
            </a:fld>
            <a:endParaRPr lang="en-US"/>
          </a:p>
        </p:txBody>
      </p:sp>
      <p:pic>
        <p:nvPicPr>
          <p:cNvPr id="6" name="Picture 5" descr="Text&#10;&#10;Description automatically generated">
            <a:extLst>
              <a:ext uri="{FF2B5EF4-FFF2-40B4-BE49-F238E27FC236}">
                <a16:creationId xmlns:a16="http://schemas.microsoft.com/office/drawing/2014/main" id="{6986D0AD-B90B-4940-BCFC-6D310A40B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816" y="3376161"/>
            <a:ext cx="7919983" cy="2438852"/>
          </a:xfrm>
          <a:prstGeom prst="rect">
            <a:avLst/>
          </a:prstGeom>
          <a:ln>
            <a:solidFill>
              <a:schemeClr val="tx1"/>
            </a:solidFill>
          </a:ln>
        </p:spPr>
      </p:pic>
    </p:spTree>
    <p:extLst>
      <p:ext uri="{BB962C8B-B14F-4D97-AF65-F5344CB8AC3E}">
        <p14:creationId xmlns:p14="http://schemas.microsoft.com/office/powerpoint/2010/main" val="158029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77E55-93A6-D145-8A89-F6C326B641E5}"/>
              </a:ext>
            </a:extLst>
          </p:cNvPr>
          <p:cNvSpPr>
            <a:spLocks noGrp="1"/>
          </p:cNvSpPr>
          <p:nvPr>
            <p:ph type="title"/>
          </p:nvPr>
        </p:nvSpPr>
        <p:spPr/>
        <p:txBody>
          <a:bodyPr/>
          <a:lstStyle/>
          <a:p>
            <a:r>
              <a:rPr lang="en-VN" dirty="0"/>
              <a:t>7. Facebook Open Graph</a:t>
            </a:r>
          </a:p>
        </p:txBody>
      </p:sp>
      <p:sp>
        <p:nvSpPr>
          <p:cNvPr id="3" name="Content Placeholder 2">
            <a:extLst>
              <a:ext uri="{FF2B5EF4-FFF2-40B4-BE49-F238E27FC236}">
                <a16:creationId xmlns:a16="http://schemas.microsoft.com/office/drawing/2014/main" id="{9E25AE05-7932-A543-9F89-F2EDEB5C9E45}"/>
              </a:ext>
            </a:extLst>
          </p:cNvPr>
          <p:cNvSpPr>
            <a:spLocks noGrp="1"/>
          </p:cNvSpPr>
          <p:nvPr>
            <p:ph idx="1"/>
          </p:nvPr>
        </p:nvSpPr>
        <p:spPr/>
        <p:txBody>
          <a:bodyPr>
            <a:normAutofit/>
          </a:bodyPr>
          <a:lstStyle/>
          <a:p>
            <a:r>
              <a:rPr lang="vi-VN" dirty="0"/>
              <a:t>Lo lắng về việc gây nhầm lẫn cho các công cụ tìm kiếm bằng cách sử dụng một số công nghệ “</a:t>
            </a:r>
            <a:r>
              <a:rPr lang="vi-VN" i="1" dirty="0"/>
              <a:t>dữ liệu có cấu trúc</a:t>
            </a:r>
            <a:r>
              <a:rPr lang="vi-VN" dirty="0"/>
              <a:t>” cùng lúc.</a:t>
            </a:r>
          </a:p>
          <a:p>
            <a:pPr lvl="1"/>
            <a:r>
              <a:rPr lang="vi-VN" dirty="0"/>
              <a:t>Chẳng hạn như </a:t>
            </a:r>
            <a:r>
              <a:rPr lang="vi-VN" i="1" dirty="0"/>
              <a:t>Open Graph và schema.org</a:t>
            </a:r>
            <a:r>
              <a:rPr lang="vi-VN" dirty="0"/>
              <a:t>.</a:t>
            </a:r>
          </a:p>
          <a:p>
            <a:r>
              <a:rPr lang="vi-VN" i="1" dirty="0"/>
              <a:t>Facebook Open Graph</a:t>
            </a:r>
            <a:r>
              <a:rPr lang="vi-VN" dirty="0"/>
              <a:t> chủ yếu được sử dụng bởi trình thu thập dữ liệu web của Facebook, không phải bởi các công cụ </a:t>
            </a:r>
            <a:r>
              <a:rPr lang="vi-VN"/>
              <a:t>tìm kiếm.</a:t>
            </a:r>
            <a:endParaRPr lang="vi-VN" dirty="0"/>
          </a:p>
          <a:p>
            <a:pPr lvl="1"/>
            <a:r>
              <a:rPr lang="vi-VN" dirty="0"/>
              <a:t>Vì vậy bạn có thể sử dụng Open Graph và schema.org song song mà </a:t>
            </a:r>
            <a:r>
              <a:rPr lang="vi-VN" i="1" dirty="0"/>
              <a:t>không gặp bất kỳ vấn đề gì</a:t>
            </a:r>
            <a:r>
              <a:rPr lang="vi-VN" dirty="0"/>
              <a:t>.</a:t>
            </a:r>
          </a:p>
          <a:p>
            <a:r>
              <a:rPr lang="vi-VN" dirty="0"/>
              <a:t>Đọc thêm về FOG tại </a:t>
            </a:r>
            <a:r>
              <a:rPr lang="vi-VN" i="1" dirty="0"/>
              <a:t>Open Graph Protocol </a:t>
            </a:r>
            <a:r>
              <a:rPr lang="vi-VN" i="1" dirty="0">
                <a:hlinkClick r:id="rId2"/>
              </a:rPr>
              <a:t>https://ogp.me/</a:t>
            </a:r>
            <a:endParaRPr lang="vi-VN" i="1" dirty="0"/>
          </a:p>
        </p:txBody>
      </p:sp>
      <p:sp>
        <p:nvSpPr>
          <p:cNvPr id="4" name="Slide Number Placeholder 3">
            <a:extLst>
              <a:ext uri="{FF2B5EF4-FFF2-40B4-BE49-F238E27FC236}">
                <a16:creationId xmlns:a16="http://schemas.microsoft.com/office/drawing/2014/main" id="{9FE91DE2-6E3B-B143-A994-2EC98F562DDC}"/>
              </a:ext>
            </a:extLst>
          </p:cNvPr>
          <p:cNvSpPr>
            <a:spLocks noGrp="1"/>
          </p:cNvSpPr>
          <p:nvPr>
            <p:ph type="sldNum" sz="quarter" idx="12"/>
          </p:nvPr>
        </p:nvSpPr>
        <p:spPr/>
        <p:txBody>
          <a:bodyPr/>
          <a:lstStyle/>
          <a:p>
            <a:fld id="{5771DB1C-B372-4CFA-B223-ECAC3FCFC319}" type="slidenum">
              <a:rPr lang="en-US" smtClean="0"/>
              <a:t>16</a:t>
            </a:fld>
            <a:endParaRPr lang="en-US"/>
          </a:p>
        </p:txBody>
      </p:sp>
      <p:pic>
        <p:nvPicPr>
          <p:cNvPr id="6" name="Picture 5" descr="Icon&#10;&#10;Description automatically generated">
            <a:extLst>
              <a:ext uri="{FF2B5EF4-FFF2-40B4-BE49-F238E27FC236}">
                <a16:creationId xmlns:a16="http://schemas.microsoft.com/office/drawing/2014/main" id="{296F120B-9F72-274A-AD30-3899F4071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8370" y="3983038"/>
            <a:ext cx="2616200" cy="2006600"/>
          </a:xfrm>
          <a:prstGeom prst="rect">
            <a:avLst/>
          </a:prstGeom>
        </p:spPr>
      </p:pic>
    </p:spTree>
    <p:extLst>
      <p:ext uri="{BB962C8B-B14F-4D97-AF65-F5344CB8AC3E}">
        <p14:creationId xmlns:p14="http://schemas.microsoft.com/office/powerpoint/2010/main" val="3175734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B7DC-3A7E-4DC8-A134-8C5F4C065D78}"/>
              </a:ext>
            </a:extLst>
          </p:cNvPr>
          <p:cNvSpPr>
            <a:spLocks noGrp="1"/>
          </p:cNvSpPr>
          <p:nvPr>
            <p:ph type="title"/>
          </p:nvPr>
        </p:nvSpPr>
        <p:spPr/>
        <p:txBody>
          <a:bodyPr>
            <a:normAutofit/>
          </a:bodyPr>
          <a:lstStyle/>
          <a:p>
            <a:r>
              <a:rPr lang="en-US" dirty="0" err="1"/>
              <a:t>Tổng</a:t>
            </a:r>
            <a:r>
              <a:rPr lang="en-US" dirty="0"/>
              <a:t> </a:t>
            </a:r>
            <a:r>
              <a:rPr lang="en-US" dirty="0" err="1"/>
              <a:t>kết</a:t>
            </a:r>
            <a:endParaRPr lang="en-US" dirty="0"/>
          </a:p>
        </p:txBody>
      </p:sp>
      <p:sp>
        <p:nvSpPr>
          <p:cNvPr id="4" name="Slide Number Placeholder 3">
            <a:extLst>
              <a:ext uri="{FF2B5EF4-FFF2-40B4-BE49-F238E27FC236}">
                <a16:creationId xmlns:a16="http://schemas.microsoft.com/office/drawing/2014/main" id="{76CB3E65-2DA4-4A22-8947-FA00FF857D9B}"/>
              </a:ext>
            </a:extLst>
          </p:cNvPr>
          <p:cNvSpPr>
            <a:spLocks noGrp="1"/>
          </p:cNvSpPr>
          <p:nvPr>
            <p:ph type="sldNum" sz="quarter" idx="12"/>
          </p:nvPr>
        </p:nvSpPr>
        <p:spPr/>
        <p:txBody>
          <a:bodyPr/>
          <a:lstStyle/>
          <a:p>
            <a:fld id="{5771DB1C-B372-4CFA-B223-ECAC3FCFC319}" type="slidenum">
              <a:rPr lang="en-US" smtClean="0"/>
              <a:t>17</a:t>
            </a:fld>
            <a:endParaRPr lang="en-US"/>
          </a:p>
        </p:txBody>
      </p:sp>
      <p:pic>
        <p:nvPicPr>
          <p:cNvPr id="6" name="Picture 5">
            <a:extLst>
              <a:ext uri="{FF2B5EF4-FFF2-40B4-BE49-F238E27FC236}">
                <a16:creationId xmlns:a16="http://schemas.microsoft.com/office/drawing/2014/main" id="{415B61E2-7AB5-5E41-BFC5-19EA2A7EC7E8}"/>
              </a:ext>
            </a:extLst>
          </p:cNvPr>
          <p:cNvPicPr>
            <a:picLocks noChangeAspect="1"/>
          </p:cNvPicPr>
          <p:nvPr/>
        </p:nvPicPr>
        <p:blipFill>
          <a:blip r:embed="rId2"/>
          <a:stretch>
            <a:fillRect/>
          </a:stretch>
        </p:blipFill>
        <p:spPr>
          <a:xfrm>
            <a:off x="1545431" y="1396602"/>
            <a:ext cx="9101138" cy="4834980"/>
          </a:xfrm>
          <a:prstGeom prst="rect">
            <a:avLst/>
          </a:prstGeom>
        </p:spPr>
      </p:pic>
    </p:spTree>
    <p:extLst>
      <p:ext uri="{BB962C8B-B14F-4D97-AF65-F5344CB8AC3E}">
        <p14:creationId xmlns:p14="http://schemas.microsoft.com/office/powerpoint/2010/main" val="379314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CB6F-93F6-8B41-9B38-1C416CE8C102}"/>
              </a:ext>
            </a:extLst>
          </p:cNvPr>
          <p:cNvSpPr>
            <a:spLocks noGrp="1"/>
          </p:cNvSpPr>
          <p:nvPr>
            <p:ph type="title"/>
          </p:nvPr>
        </p:nvSpPr>
        <p:spPr/>
        <p:txBody>
          <a:bodyPr/>
          <a:lstStyle/>
          <a:p>
            <a:r>
              <a:rPr lang="en-VN" dirty="0"/>
              <a:t>Bài tập</a:t>
            </a:r>
          </a:p>
        </p:txBody>
      </p:sp>
      <p:sp>
        <p:nvSpPr>
          <p:cNvPr id="3" name="Content Placeholder 2">
            <a:extLst>
              <a:ext uri="{FF2B5EF4-FFF2-40B4-BE49-F238E27FC236}">
                <a16:creationId xmlns:a16="http://schemas.microsoft.com/office/drawing/2014/main" id="{F9EE918E-2BA6-8C40-9B47-2718A3172DBC}"/>
              </a:ext>
            </a:extLst>
          </p:cNvPr>
          <p:cNvSpPr>
            <a:spLocks noGrp="1"/>
          </p:cNvSpPr>
          <p:nvPr>
            <p:ph idx="1"/>
          </p:nvPr>
        </p:nvSpPr>
        <p:spPr/>
        <p:txBody>
          <a:bodyPr/>
          <a:lstStyle/>
          <a:p>
            <a:pPr marL="0" indent="0" algn="l">
              <a:buNone/>
            </a:pPr>
            <a:r>
              <a:rPr lang="en-VN" dirty="0"/>
              <a:t>1. Dựa theo gợi ý của phần 4, hãy xây dựng dữ liệu có cấu trúc của website của bạn. </a:t>
            </a:r>
            <a:r>
              <a:rPr lang="en-US" dirty="0"/>
              <a:t>Search Gallery of Structured Data – Google </a:t>
            </a:r>
            <a:r>
              <a:rPr lang="en-US" dirty="0">
                <a:hlinkClick r:id="rId3"/>
              </a:rPr>
              <a:t>https://developers.google.com/search/docs/guides/search-gallery</a:t>
            </a:r>
            <a:r>
              <a:rPr lang="en-US" dirty="0"/>
              <a:t>.</a:t>
            </a:r>
          </a:p>
          <a:p>
            <a:pPr marL="0" indent="0">
              <a:buNone/>
            </a:pPr>
            <a:r>
              <a:rPr lang="en-US" dirty="0"/>
              <a:t>2. </a:t>
            </a:r>
            <a:r>
              <a:rPr lang="en-US" dirty="0" err="1"/>
              <a:t>Dùng</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như</a:t>
            </a:r>
            <a:r>
              <a:rPr lang="en-US" dirty="0"/>
              <a:t>:</a:t>
            </a:r>
          </a:p>
          <a:p>
            <a:pPr>
              <a:buFont typeface="Arial" panose="020B0604020202020204" pitchFamily="34" charset="0"/>
              <a:buChar char="•"/>
            </a:pPr>
            <a:r>
              <a:rPr lang="vi-VN" dirty="0"/>
              <a:t>Structured Data Testing Tool - Google</a:t>
            </a:r>
            <a:r>
              <a:rPr lang="en-VN" dirty="0"/>
              <a:t> </a:t>
            </a:r>
            <a:r>
              <a:rPr lang="vi-VN" u="sng" dirty="0">
                <a:hlinkClick r:id="rId4"/>
              </a:rPr>
              <a:t>https://search.google.com/structured-data/testing-tool</a:t>
            </a:r>
            <a:endParaRPr lang="en-VN" dirty="0"/>
          </a:p>
          <a:p>
            <a:pPr>
              <a:buFont typeface="Arial" panose="020B0604020202020204" pitchFamily="34" charset="0"/>
              <a:buChar char="•"/>
            </a:pPr>
            <a:r>
              <a:rPr lang="vi-VN" dirty="0"/>
              <a:t>Rich Results Test – Google</a:t>
            </a:r>
            <a:r>
              <a:rPr lang="en-VN" dirty="0"/>
              <a:t> </a:t>
            </a:r>
            <a:r>
              <a:rPr lang="vi-VN" u="sng" dirty="0">
                <a:hlinkClick r:id="rId5"/>
              </a:rPr>
              <a:t>https://search.google.com/test/rich-results</a:t>
            </a:r>
            <a:endParaRPr lang="en-VN" u="sng" dirty="0"/>
          </a:p>
          <a:p>
            <a:pPr marL="0" indent="0">
              <a:buNone/>
            </a:pPr>
            <a:r>
              <a:rPr lang="en-US" dirty="0" err="1"/>
              <a:t>Để</a:t>
            </a:r>
            <a:r>
              <a:rPr lang="en-US" dirty="0"/>
              <a:t> </a:t>
            </a:r>
            <a:r>
              <a:rPr lang="en-US" dirty="0" err="1"/>
              <a:t>kiểm</a:t>
            </a:r>
            <a:r>
              <a:rPr lang="en-US" dirty="0"/>
              <a:t> </a:t>
            </a:r>
            <a:r>
              <a:rPr lang="en-US" dirty="0" err="1"/>
              <a:t>tra</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đã</a:t>
            </a:r>
            <a:r>
              <a:rPr lang="en-US" dirty="0"/>
              <a:t> </a:t>
            </a:r>
            <a:r>
              <a:rPr lang="en-US" dirty="0" err="1"/>
              <a:t>xây</a:t>
            </a:r>
            <a:r>
              <a:rPr lang="en-US" dirty="0"/>
              <a:t> </a:t>
            </a:r>
            <a:r>
              <a:rPr lang="en-US" dirty="0" err="1"/>
              <a:t>dựng</a:t>
            </a:r>
            <a:r>
              <a:rPr lang="en-US" dirty="0"/>
              <a:t> </a:t>
            </a:r>
            <a:r>
              <a:rPr lang="en-US" dirty="0" err="1"/>
              <a:t>ở</a:t>
            </a:r>
            <a:r>
              <a:rPr lang="en-US" dirty="0"/>
              <a:t> </a:t>
            </a:r>
            <a:r>
              <a:rPr lang="en-US" dirty="0" err="1"/>
              <a:t>bài</a:t>
            </a:r>
            <a:r>
              <a:rPr lang="en-US" dirty="0"/>
              <a:t> 1.</a:t>
            </a:r>
          </a:p>
          <a:p>
            <a:pPr marL="0" indent="0">
              <a:buNone/>
            </a:pPr>
            <a:r>
              <a:rPr lang="en-US" dirty="0"/>
              <a:t>3. </a:t>
            </a:r>
            <a:r>
              <a:rPr lang="en-US" dirty="0" err="1"/>
              <a:t>Áp</a:t>
            </a:r>
            <a:r>
              <a:rPr lang="en-US" dirty="0"/>
              <a:t> </a:t>
            </a:r>
            <a:r>
              <a:rPr lang="en-US" dirty="0" err="1"/>
              <a:t>dụng</a:t>
            </a:r>
            <a:r>
              <a:rPr lang="en-US" dirty="0"/>
              <a:t> FOG </a:t>
            </a:r>
            <a:r>
              <a:rPr lang="en-US" dirty="0" err="1"/>
              <a:t>vào</a:t>
            </a:r>
            <a:r>
              <a:rPr lang="en-US" dirty="0"/>
              <a:t> website.</a:t>
            </a:r>
          </a:p>
        </p:txBody>
      </p:sp>
      <p:sp>
        <p:nvSpPr>
          <p:cNvPr id="4" name="Slide Number Placeholder 3">
            <a:extLst>
              <a:ext uri="{FF2B5EF4-FFF2-40B4-BE49-F238E27FC236}">
                <a16:creationId xmlns:a16="http://schemas.microsoft.com/office/drawing/2014/main" id="{C276FCC2-3978-6449-9655-464201B2F4C6}"/>
              </a:ext>
            </a:extLst>
          </p:cNvPr>
          <p:cNvSpPr>
            <a:spLocks noGrp="1"/>
          </p:cNvSpPr>
          <p:nvPr>
            <p:ph type="sldNum" sz="quarter" idx="12"/>
          </p:nvPr>
        </p:nvSpPr>
        <p:spPr/>
        <p:txBody>
          <a:bodyPr/>
          <a:lstStyle/>
          <a:p>
            <a:fld id="{5771DB1C-B372-4CFA-B223-ECAC3FCFC319}" type="slidenum">
              <a:rPr lang="en-US" smtClean="0"/>
              <a:t>18</a:t>
            </a:fld>
            <a:endParaRPr lang="en-US"/>
          </a:p>
        </p:txBody>
      </p:sp>
    </p:spTree>
    <p:extLst>
      <p:ext uri="{BB962C8B-B14F-4D97-AF65-F5344CB8AC3E}">
        <p14:creationId xmlns:p14="http://schemas.microsoft.com/office/powerpoint/2010/main" val="581486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1097280" y="1985962"/>
            <a:ext cx="10058400" cy="2339149"/>
          </a:xfrm>
          <a:prstGeom prst="rect">
            <a:avLst/>
          </a:prstGeom>
        </p:spPr>
        <p:txBody>
          <a:bodyPr anchor="ctr"/>
          <a:lstStyle>
            <a:lvl1pPr algn="just"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8000">
                <a:solidFill>
                  <a:schemeClr val="accent1"/>
                </a:solidFill>
              </a:rPr>
              <a:t>Question &amp; Answer</a:t>
            </a:r>
          </a:p>
        </p:txBody>
      </p:sp>
      <p:cxnSp>
        <p:nvCxnSpPr>
          <p:cNvPr id="10" name="Straight Connector 9"/>
          <p:cNvCxnSpPr/>
          <p:nvPr/>
        </p:nvCxnSpPr>
        <p:spPr>
          <a:xfrm>
            <a:off x="1097280" y="4325111"/>
            <a:ext cx="100584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38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CHƯƠNG 9: </a:t>
            </a:r>
            <a:br>
              <a:rPr lang="en-US" sz="5400" dirty="0"/>
            </a:br>
            <a:r>
              <a:rPr lang="en-US" sz="5400" dirty="0"/>
              <a:t>KẾT QUẢ TÌM KIẾM NHIỀU ĐỊNH DẠNG</a:t>
            </a:r>
            <a:endParaRPr lang="en-US" sz="5400" i="1" dirty="0"/>
          </a:p>
        </p:txBody>
      </p:sp>
      <p:sp>
        <p:nvSpPr>
          <p:cNvPr id="3" name="Subtitle 2"/>
          <p:cNvSpPr>
            <a:spLocks noGrp="1"/>
          </p:cNvSpPr>
          <p:nvPr>
            <p:ph type="subTitle" idx="1"/>
          </p:nvPr>
        </p:nvSpPr>
        <p:spPr/>
        <p:txBody>
          <a:bodyPr/>
          <a:lstStyle/>
          <a:p>
            <a:r>
              <a:rPr lang="en-US" cap="none" dirty="0" err="1"/>
              <a:t>Biên</a:t>
            </a:r>
            <a:r>
              <a:rPr lang="en-US" cap="none" dirty="0"/>
              <a:t> </a:t>
            </a:r>
            <a:r>
              <a:rPr lang="en-US" cap="none" dirty="0" err="1"/>
              <a:t>soạn</a:t>
            </a:r>
            <a:r>
              <a:rPr lang="en-US" cap="none" dirty="0"/>
              <a:t>: </a:t>
            </a:r>
            <a:r>
              <a:rPr lang="en-US" cap="none" dirty="0" err="1"/>
              <a:t>ThS</a:t>
            </a:r>
            <a:r>
              <a:rPr lang="en-US" cap="none" dirty="0"/>
              <a:t>. </a:t>
            </a:r>
            <a:r>
              <a:rPr lang="en-US" cap="none" dirty="0" err="1"/>
              <a:t>Võ</a:t>
            </a:r>
            <a:r>
              <a:rPr lang="en-US" cap="none" dirty="0"/>
              <a:t> </a:t>
            </a:r>
            <a:r>
              <a:rPr lang="en-US" cap="none" dirty="0" err="1"/>
              <a:t>Tấn</a:t>
            </a:r>
            <a:r>
              <a:rPr lang="en-US" cap="none" dirty="0"/>
              <a:t> Khoa</a:t>
            </a:r>
          </a:p>
        </p:txBody>
      </p:sp>
    </p:spTree>
    <p:extLst>
      <p:ext uri="{BB962C8B-B14F-4D97-AF65-F5344CB8AC3E}">
        <p14:creationId xmlns:p14="http://schemas.microsoft.com/office/powerpoint/2010/main" val="299011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t>Nội dung</a:t>
            </a:r>
          </a:p>
        </p:txBody>
      </p:sp>
      <p:sp>
        <p:nvSpPr>
          <p:cNvPr id="3" name="Content Placeholder 2"/>
          <p:cNvSpPr>
            <a:spLocks noGrp="1"/>
          </p:cNvSpPr>
          <p:nvPr>
            <p:ph idx="1"/>
          </p:nvPr>
        </p:nvSpPr>
        <p:spPr/>
        <p:txBody>
          <a:bodyPr>
            <a:normAutofit lnSpcReduction="10000"/>
          </a:bodyPr>
          <a:lstStyle/>
          <a:p>
            <a:pPr marL="0" indent="0">
              <a:buNone/>
            </a:pPr>
            <a:r>
              <a:rPr lang="en-US" sz="4000" dirty="0">
                <a:solidFill>
                  <a:schemeClr val="tx1"/>
                </a:solidFill>
              </a:rPr>
              <a:t>1. Rich snippet </a:t>
            </a:r>
            <a:r>
              <a:rPr lang="en-US" sz="4000" dirty="0" err="1">
                <a:solidFill>
                  <a:schemeClr val="tx1"/>
                </a:solidFill>
              </a:rPr>
              <a:t>là</a:t>
            </a:r>
            <a:r>
              <a:rPr lang="en-US" sz="4000" dirty="0">
                <a:solidFill>
                  <a:schemeClr val="tx1"/>
                </a:solidFill>
              </a:rPr>
              <a:t> </a:t>
            </a:r>
            <a:r>
              <a:rPr lang="en-US" sz="4000" dirty="0" err="1">
                <a:solidFill>
                  <a:schemeClr val="tx1"/>
                </a:solidFill>
              </a:rPr>
              <a:t>gì</a:t>
            </a:r>
            <a:r>
              <a:rPr lang="en-US" sz="4000" dirty="0">
                <a:solidFill>
                  <a:schemeClr val="tx1"/>
                </a:solidFill>
              </a:rPr>
              <a:t>?</a:t>
            </a:r>
          </a:p>
          <a:p>
            <a:pPr marL="0" indent="0">
              <a:buNone/>
            </a:pPr>
            <a:r>
              <a:rPr lang="en-US" sz="4000" dirty="0">
                <a:solidFill>
                  <a:schemeClr val="tx1"/>
                </a:solidFill>
              </a:rPr>
              <a:t>2. </a:t>
            </a:r>
            <a:r>
              <a:rPr lang="en-US" sz="4000" dirty="0" err="1">
                <a:solidFill>
                  <a:schemeClr val="tx1"/>
                </a:solidFill>
              </a:rPr>
              <a:t>Tại</a:t>
            </a:r>
            <a:r>
              <a:rPr lang="en-US" sz="4000" dirty="0">
                <a:solidFill>
                  <a:schemeClr val="tx1"/>
                </a:solidFill>
              </a:rPr>
              <a:t> </a:t>
            </a:r>
            <a:r>
              <a:rPr lang="en-US" sz="4000" dirty="0" err="1">
                <a:solidFill>
                  <a:schemeClr val="tx1"/>
                </a:solidFill>
              </a:rPr>
              <a:t>sao</a:t>
            </a:r>
            <a:r>
              <a:rPr lang="en-US" sz="4000" dirty="0">
                <a:solidFill>
                  <a:schemeClr val="tx1"/>
                </a:solidFill>
              </a:rPr>
              <a:t> </a:t>
            </a:r>
            <a:r>
              <a:rPr lang="en-US" sz="4000" dirty="0" err="1">
                <a:solidFill>
                  <a:schemeClr val="tx1"/>
                </a:solidFill>
              </a:rPr>
              <a:t>cần</a:t>
            </a:r>
            <a:r>
              <a:rPr lang="en-US" sz="4000" dirty="0">
                <a:solidFill>
                  <a:schemeClr val="tx1"/>
                </a:solidFill>
              </a:rPr>
              <a:t> </a:t>
            </a:r>
            <a:r>
              <a:rPr lang="en-US" sz="4000" dirty="0" err="1">
                <a:solidFill>
                  <a:schemeClr val="tx1"/>
                </a:solidFill>
              </a:rPr>
              <a:t>thực</a:t>
            </a:r>
            <a:r>
              <a:rPr lang="en-US" sz="4000" dirty="0">
                <a:solidFill>
                  <a:schemeClr val="tx1"/>
                </a:solidFill>
              </a:rPr>
              <a:t> </a:t>
            </a:r>
            <a:r>
              <a:rPr lang="en-US" sz="4000" dirty="0" err="1">
                <a:solidFill>
                  <a:schemeClr val="tx1"/>
                </a:solidFill>
              </a:rPr>
              <a:t>hiện</a:t>
            </a:r>
            <a:r>
              <a:rPr lang="en-US" sz="4000" dirty="0">
                <a:solidFill>
                  <a:schemeClr val="tx1"/>
                </a:solidFill>
              </a:rPr>
              <a:t> </a:t>
            </a:r>
            <a:r>
              <a:rPr lang="en-US" sz="4000" dirty="0" err="1">
                <a:solidFill>
                  <a:schemeClr val="tx1"/>
                </a:solidFill>
              </a:rPr>
              <a:t>đa</a:t>
            </a:r>
            <a:r>
              <a:rPr lang="en-US" sz="4000" dirty="0">
                <a:solidFill>
                  <a:schemeClr val="tx1"/>
                </a:solidFill>
              </a:rPr>
              <a:t> </a:t>
            </a:r>
            <a:r>
              <a:rPr lang="en-US" sz="4000" dirty="0" err="1">
                <a:solidFill>
                  <a:schemeClr val="tx1"/>
                </a:solidFill>
              </a:rPr>
              <a:t>dạng</a:t>
            </a:r>
            <a:r>
              <a:rPr lang="en-US" sz="4000" dirty="0">
                <a:solidFill>
                  <a:schemeClr val="tx1"/>
                </a:solidFill>
              </a:rPr>
              <a:t> </a:t>
            </a:r>
            <a:r>
              <a:rPr lang="en-US" sz="4000" dirty="0" err="1">
                <a:solidFill>
                  <a:schemeClr val="tx1"/>
                </a:solidFill>
              </a:rPr>
              <a:t>kết</a:t>
            </a:r>
            <a:r>
              <a:rPr lang="en-US" sz="4000" dirty="0">
                <a:solidFill>
                  <a:schemeClr val="tx1"/>
                </a:solidFill>
              </a:rPr>
              <a:t> </a:t>
            </a:r>
            <a:r>
              <a:rPr lang="en-US" sz="4000" dirty="0" err="1">
                <a:solidFill>
                  <a:schemeClr val="tx1"/>
                </a:solidFill>
              </a:rPr>
              <a:t>quả</a:t>
            </a:r>
            <a:r>
              <a:rPr lang="en-US" sz="4000" dirty="0">
                <a:solidFill>
                  <a:schemeClr val="tx1"/>
                </a:solidFill>
              </a:rPr>
              <a:t> </a:t>
            </a:r>
            <a:r>
              <a:rPr lang="en-US" sz="4000" dirty="0" err="1">
                <a:solidFill>
                  <a:schemeClr val="tx1"/>
                </a:solidFill>
              </a:rPr>
              <a:t>tìm</a:t>
            </a:r>
            <a:r>
              <a:rPr lang="en-US" sz="4000" dirty="0">
                <a:solidFill>
                  <a:schemeClr val="tx1"/>
                </a:solidFill>
              </a:rPr>
              <a:t> </a:t>
            </a:r>
            <a:r>
              <a:rPr lang="en-US" sz="4000" dirty="0" err="1">
                <a:solidFill>
                  <a:schemeClr val="tx1"/>
                </a:solidFill>
              </a:rPr>
              <a:t>kiếm</a:t>
            </a:r>
            <a:r>
              <a:rPr lang="en-US" sz="4000" dirty="0">
                <a:solidFill>
                  <a:schemeClr val="tx1"/>
                </a:solidFill>
              </a:rPr>
              <a:t>?</a:t>
            </a:r>
          </a:p>
          <a:p>
            <a:pPr marL="0" indent="0">
              <a:buNone/>
            </a:pPr>
            <a:r>
              <a:rPr lang="en-US" sz="4000" dirty="0">
                <a:solidFill>
                  <a:schemeClr val="tx1"/>
                </a:solidFill>
              </a:rPr>
              <a:t>3. </a:t>
            </a:r>
            <a:r>
              <a:rPr lang="en-US" sz="4000" dirty="0" err="1">
                <a:solidFill>
                  <a:schemeClr val="tx1"/>
                </a:solidFill>
              </a:rPr>
              <a:t>Tại</a:t>
            </a:r>
            <a:r>
              <a:rPr lang="en-US" sz="4000" dirty="0">
                <a:solidFill>
                  <a:schemeClr val="tx1"/>
                </a:solidFill>
              </a:rPr>
              <a:t> </a:t>
            </a:r>
            <a:r>
              <a:rPr lang="en-US" sz="4000" dirty="0" err="1">
                <a:solidFill>
                  <a:schemeClr val="tx1"/>
                </a:solidFill>
              </a:rPr>
              <a:t>sao</a:t>
            </a:r>
            <a:r>
              <a:rPr lang="en-US" sz="4000" dirty="0">
                <a:solidFill>
                  <a:schemeClr val="tx1"/>
                </a:solidFill>
              </a:rPr>
              <a:t> </a:t>
            </a:r>
            <a:r>
              <a:rPr lang="en-US" sz="4000" dirty="0" err="1">
                <a:solidFill>
                  <a:schemeClr val="tx1"/>
                </a:solidFill>
              </a:rPr>
              <a:t>cần</a:t>
            </a:r>
            <a:r>
              <a:rPr lang="en-US" sz="4000" dirty="0">
                <a:solidFill>
                  <a:schemeClr val="tx1"/>
                </a:solidFill>
              </a:rPr>
              <a:t> </a:t>
            </a:r>
            <a:r>
              <a:rPr lang="en-US" sz="4000" dirty="0" err="1">
                <a:solidFill>
                  <a:schemeClr val="tx1"/>
                </a:solidFill>
              </a:rPr>
              <a:t>dùng</a:t>
            </a:r>
            <a:r>
              <a:rPr lang="en-US" sz="4000" dirty="0">
                <a:solidFill>
                  <a:schemeClr val="tx1"/>
                </a:solidFill>
              </a:rPr>
              <a:t> </a:t>
            </a:r>
            <a:r>
              <a:rPr lang="en-US" sz="4000" dirty="0" err="1">
                <a:solidFill>
                  <a:schemeClr val="tx1"/>
                </a:solidFill>
              </a:rPr>
              <a:t>Dữ</a:t>
            </a:r>
            <a:r>
              <a:rPr lang="en-US" sz="4000" dirty="0">
                <a:solidFill>
                  <a:schemeClr val="tx1"/>
                </a:solidFill>
              </a:rPr>
              <a:t> </a:t>
            </a:r>
            <a:r>
              <a:rPr lang="en-US" sz="4000" dirty="0" err="1">
                <a:solidFill>
                  <a:schemeClr val="tx1"/>
                </a:solidFill>
              </a:rPr>
              <a:t>liệu</a:t>
            </a:r>
            <a:r>
              <a:rPr lang="en-US" sz="4000" dirty="0">
                <a:solidFill>
                  <a:schemeClr val="tx1"/>
                </a:solidFill>
              </a:rPr>
              <a:t> </a:t>
            </a:r>
            <a:r>
              <a:rPr lang="en-US" sz="4000" dirty="0" err="1">
                <a:solidFill>
                  <a:schemeClr val="tx1"/>
                </a:solidFill>
              </a:rPr>
              <a:t>có</a:t>
            </a:r>
            <a:r>
              <a:rPr lang="en-US" sz="4000" dirty="0">
                <a:solidFill>
                  <a:schemeClr val="tx1"/>
                </a:solidFill>
              </a:rPr>
              <a:t> </a:t>
            </a:r>
            <a:r>
              <a:rPr lang="en-US" sz="4000" dirty="0" err="1">
                <a:solidFill>
                  <a:schemeClr val="tx1"/>
                </a:solidFill>
              </a:rPr>
              <a:t>cấu</a:t>
            </a:r>
            <a:r>
              <a:rPr lang="en-US" sz="4000" dirty="0">
                <a:solidFill>
                  <a:schemeClr val="tx1"/>
                </a:solidFill>
              </a:rPr>
              <a:t> </a:t>
            </a:r>
            <a:r>
              <a:rPr lang="en-US" sz="4000" dirty="0" err="1">
                <a:solidFill>
                  <a:schemeClr val="tx1"/>
                </a:solidFill>
              </a:rPr>
              <a:t>trúc</a:t>
            </a:r>
            <a:r>
              <a:rPr lang="en-US" sz="4000" dirty="0">
                <a:solidFill>
                  <a:schemeClr val="tx1"/>
                </a:solidFill>
              </a:rPr>
              <a:t> </a:t>
            </a:r>
            <a:r>
              <a:rPr lang="en-US" sz="4000" dirty="0" err="1">
                <a:solidFill>
                  <a:schemeClr val="tx1"/>
                </a:solidFill>
              </a:rPr>
              <a:t>và</a:t>
            </a:r>
            <a:r>
              <a:rPr lang="en-US" sz="4000" dirty="0">
                <a:solidFill>
                  <a:schemeClr val="tx1"/>
                </a:solidFill>
              </a:rPr>
              <a:t> JSON-LD?</a:t>
            </a:r>
          </a:p>
          <a:p>
            <a:pPr marL="0" indent="0">
              <a:buNone/>
            </a:pPr>
            <a:r>
              <a:rPr lang="en-US" sz="4000" dirty="0">
                <a:solidFill>
                  <a:schemeClr val="tx1"/>
                </a:solidFill>
              </a:rPr>
              <a:t>4. </a:t>
            </a:r>
            <a:r>
              <a:rPr lang="en-US" sz="4000" dirty="0" err="1">
                <a:solidFill>
                  <a:schemeClr val="tx1"/>
                </a:solidFill>
              </a:rPr>
              <a:t>Bắt</a:t>
            </a:r>
            <a:r>
              <a:rPr lang="en-US" sz="4000" dirty="0">
                <a:solidFill>
                  <a:schemeClr val="tx1"/>
                </a:solidFill>
              </a:rPr>
              <a:t> </a:t>
            </a:r>
            <a:r>
              <a:rPr lang="en-US" sz="4000" dirty="0" err="1">
                <a:solidFill>
                  <a:schemeClr val="tx1"/>
                </a:solidFill>
              </a:rPr>
              <a:t>đầu</a:t>
            </a:r>
            <a:r>
              <a:rPr lang="en-US" sz="4000" dirty="0">
                <a:solidFill>
                  <a:schemeClr val="tx1"/>
                </a:solidFill>
              </a:rPr>
              <a:t> </a:t>
            </a:r>
            <a:r>
              <a:rPr lang="en-US" sz="4000" dirty="0" err="1">
                <a:solidFill>
                  <a:schemeClr val="tx1"/>
                </a:solidFill>
              </a:rPr>
              <a:t>với</a:t>
            </a:r>
            <a:r>
              <a:rPr lang="en-US" sz="4000" dirty="0">
                <a:solidFill>
                  <a:schemeClr val="tx1"/>
                </a:solidFill>
              </a:rPr>
              <a:t> JSON-LD</a:t>
            </a:r>
          </a:p>
          <a:p>
            <a:pPr marL="0" indent="0">
              <a:buNone/>
            </a:pPr>
            <a:r>
              <a:rPr lang="en-US" sz="4000" dirty="0">
                <a:solidFill>
                  <a:schemeClr val="tx1"/>
                </a:solidFill>
              </a:rPr>
              <a:t>5. </a:t>
            </a:r>
            <a:r>
              <a:rPr lang="en-US" sz="4000" dirty="0" err="1">
                <a:solidFill>
                  <a:schemeClr val="tx1"/>
                </a:solidFill>
              </a:rPr>
              <a:t>Xuất</a:t>
            </a:r>
            <a:r>
              <a:rPr lang="en-US" sz="4000" dirty="0">
                <a:solidFill>
                  <a:schemeClr val="tx1"/>
                </a:solidFill>
              </a:rPr>
              <a:t> </a:t>
            </a:r>
            <a:r>
              <a:rPr lang="en-US" sz="4000" dirty="0" err="1">
                <a:solidFill>
                  <a:schemeClr val="tx1"/>
                </a:solidFill>
              </a:rPr>
              <a:t>hiện</a:t>
            </a:r>
            <a:r>
              <a:rPr lang="en-US" sz="4000" dirty="0">
                <a:solidFill>
                  <a:schemeClr val="tx1"/>
                </a:solidFill>
              </a:rPr>
              <a:t> featured snippet </a:t>
            </a:r>
            <a:r>
              <a:rPr lang="en-US" sz="4000" dirty="0" err="1">
                <a:solidFill>
                  <a:schemeClr val="tx1"/>
                </a:solidFill>
              </a:rPr>
              <a:t>trên</a:t>
            </a:r>
            <a:r>
              <a:rPr lang="en-US" sz="4000" dirty="0">
                <a:solidFill>
                  <a:schemeClr val="tx1"/>
                </a:solidFill>
              </a:rPr>
              <a:t> </a:t>
            </a:r>
            <a:r>
              <a:rPr lang="en-US" sz="4000" dirty="0" err="1">
                <a:solidFill>
                  <a:schemeClr val="tx1"/>
                </a:solidFill>
              </a:rPr>
              <a:t>tìm</a:t>
            </a:r>
            <a:r>
              <a:rPr lang="en-US" sz="4000" dirty="0">
                <a:solidFill>
                  <a:schemeClr val="tx1"/>
                </a:solidFill>
              </a:rPr>
              <a:t> </a:t>
            </a:r>
            <a:r>
              <a:rPr lang="en-US" sz="4000" dirty="0" err="1">
                <a:solidFill>
                  <a:schemeClr val="tx1"/>
                </a:solidFill>
              </a:rPr>
              <a:t>kiếm</a:t>
            </a:r>
            <a:endParaRPr lang="en-US" sz="4000" dirty="0">
              <a:solidFill>
                <a:schemeClr val="tx1"/>
              </a:solidFill>
            </a:endParaRPr>
          </a:p>
          <a:p>
            <a:pPr marL="0" indent="0">
              <a:buNone/>
            </a:pPr>
            <a:r>
              <a:rPr lang="en-US" sz="4000" dirty="0">
                <a:solidFill>
                  <a:schemeClr val="tx1"/>
                </a:solidFill>
              </a:rPr>
              <a:t>6. </a:t>
            </a:r>
            <a:r>
              <a:rPr lang="vi-VN" sz="4000" dirty="0">
                <a:solidFill>
                  <a:schemeClr val="tx1"/>
                </a:solidFill>
              </a:rPr>
              <a:t>“People also ask?”</a:t>
            </a:r>
            <a:endParaRPr lang="en-US" sz="4000" dirty="0">
              <a:solidFill>
                <a:schemeClr val="tx1"/>
              </a:solidFill>
            </a:endParaRPr>
          </a:p>
          <a:p>
            <a:pPr marL="0" indent="0">
              <a:buNone/>
            </a:pPr>
            <a:r>
              <a:rPr lang="en-US" sz="4000" dirty="0">
                <a:solidFill>
                  <a:schemeClr val="tx1"/>
                </a:solidFill>
              </a:rPr>
              <a:t>7. Facebook Open Graph</a:t>
            </a:r>
          </a:p>
        </p:txBody>
      </p:sp>
      <p:sp>
        <p:nvSpPr>
          <p:cNvPr id="5" name="Slide Number Placeholder 4"/>
          <p:cNvSpPr>
            <a:spLocks noGrp="1"/>
          </p:cNvSpPr>
          <p:nvPr>
            <p:ph type="sldNum" sz="quarter" idx="12"/>
          </p:nvPr>
        </p:nvSpPr>
        <p:spPr/>
        <p:txBody>
          <a:bodyPr/>
          <a:lstStyle/>
          <a:p>
            <a:fld id="{5771DB1C-B372-4CFA-B223-ECAC3FCFC319}" type="slidenum">
              <a:rPr lang="en-US" smtClean="0"/>
              <a:t>3</a:t>
            </a:fld>
            <a:endParaRPr lang="en-US"/>
          </a:p>
        </p:txBody>
      </p:sp>
    </p:spTree>
    <p:extLst>
      <p:ext uri="{BB962C8B-B14F-4D97-AF65-F5344CB8AC3E}">
        <p14:creationId xmlns:p14="http://schemas.microsoft.com/office/powerpoint/2010/main" val="295085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CDED-49FE-734D-AA2C-11FDA8970CB8}"/>
              </a:ext>
            </a:extLst>
          </p:cNvPr>
          <p:cNvSpPr>
            <a:spLocks noGrp="1"/>
          </p:cNvSpPr>
          <p:nvPr>
            <p:ph type="title"/>
          </p:nvPr>
        </p:nvSpPr>
        <p:spPr/>
        <p:txBody>
          <a:bodyPr/>
          <a:lstStyle/>
          <a:p>
            <a:r>
              <a:rPr lang="en-VN" dirty="0"/>
              <a:t>1. Rich snippet là gì?</a:t>
            </a:r>
          </a:p>
        </p:txBody>
      </p:sp>
      <p:sp>
        <p:nvSpPr>
          <p:cNvPr id="4" name="Slide Number Placeholder 3">
            <a:extLst>
              <a:ext uri="{FF2B5EF4-FFF2-40B4-BE49-F238E27FC236}">
                <a16:creationId xmlns:a16="http://schemas.microsoft.com/office/drawing/2014/main" id="{68F943B9-61E2-C94E-B166-671F7AEBCF8D}"/>
              </a:ext>
            </a:extLst>
          </p:cNvPr>
          <p:cNvSpPr>
            <a:spLocks noGrp="1"/>
          </p:cNvSpPr>
          <p:nvPr>
            <p:ph type="sldNum" sz="quarter" idx="12"/>
          </p:nvPr>
        </p:nvSpPr>
        <p:spPr/>
        <p:txBody>
          <a:bodyPr/>
          <a:lstStyle/>
          <a:p>
            <a:fld id="{5771DB1C-B372-4CFA-B223-ECAC3FCFC319}" type="slidenum">
              <a:rPr lang="en-US" smtClean="0"/>
              <a:t>4</a:t>
            </a:fld>
            <a:endParaRPr lang="en-US"/>
          </a:p>
        </p:txBody>
      </p:sp>
      <p:sp>
        <p:nvSpPr>
          <p:cNvPr id="8" name="Content Placeholder 7">
            <a:extLst>
              <a:ext uri="{FF2B5EF4-FFF2-40B4-BE49-F238E27FC236}">
                <a16:creationId xmlns:a16="http://schemas.microsoft.com/office/drawing/2014/main" id="{0F6663A2-F1FC-4346-BFEE-B60054B6E105}"/>
              </a:ext>
            </a:extLst>
          </p:cNvPr>
          <p:cNvSpPr>
            <a:spLocks noGrp="1"/>
          </p:cNvSpPr>
          <p:nvPr>
            <p:ph idx="1"/>
          </p:nvPr>
        </p:nvSpPr>
        <p:spPr>
          <a:xfrm>
            <a:off x="228600" y="1276131"/>
            <a:ext cx="5659154" cy="4883369"/>
          </a:xfrm>
        </p:spPr>
        <p:txBody>
          <a:bodyPr/>
          <a:lstStyle/>
          <a:p>
            <a:r>
              <a:rPr lang="en-VN" dirty="0"/>
              <a:t>Kết quả trả về trên công cụ tìm kiếm.</a:t>
            </a:r>
          </a:p>
          <a:p>
            <a:r>
              <a:rPr lang="en-VN" i="1" dirty="0"/>
              <a:t>Kích thước </a:t>
            </a:r>
            <a:r>
              <a:rPr lang="en-VN" dirty="0"/>
              <a:t>lớn hơn 4 lần so với các kết quả tìm kiếm khác.</a:t>
            </a:r>
          </a:p>
          <a:p>
            <a:r>
              <a:rPr lang="en-VN" dirty="0"/>
              <a:t>Một số cách tìm kiếm để thấy được nội dung của ‘</a:t>
            </a:r>
            <a:r>
              <a:rPr lang="en-VN" i="1" dirty="0"/>
              <a:t>rich snippet</a:t>
            </a:r>
            <a:r>
              <a:rPr lang="en-VN" dirty="0"/>
              <a:t>’ bạn có thể thử:</a:t>
            </a:r>
          </a:p>
          <a:p>
            <a:pPr lvl="1"/>
            <a:r>
              <a:rPr lang="en-VN" dirty="0"/>
              <a:t>“Rich snippet là gì?”</a:t>
            </a:r>
          </a:p>
          <a:p>
            <a:pPr lvl="1"/>
            <a:r>
              <a:rPr lang="en-VN" dirty="0"/>
              <a:t>“Cách tăng lưu lượng truy cập blog?”</a:t>
            </a:r>
          </a:p>
        </p:txBody>
      </p:sp>
      <p:pic>
        <p:nvPicPr>
          <p:cNvPr id="15" name="Picture 14" descr="Graphical user interface, text, application, email&#10;&#10;Description automatically generated">
            <a:extLst>
              <a:ext uri="{FF2B5EF4-FFF2-40B4-BE49-F238E27FC236}">
                <a16:creationId xmlns:a16="http://schemas.microsoft.com/office/drawing/2014/main" id="{12BE9A92-F7A1-7C41-AE31-E4147BBD6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0843" y="1395413"/>
            <a:ext cx="5929856" cy="3819525"/>
          </a:xfrm>
          <a:prstGeom prst="rect">
            <a:avLst/>
          </a:prstGeom>
          <a:ln>
            <a:solidFill>
              <a:schemeClr val="tx1"/>
            </a:solidFill>
          </a:ln>
        </p:spPr>
      </p:pic>
    </p:spTree>
    <p:extLst>
      <p:ext uri="{BB962C8B-B14F-4D97-AF65-F5344CB8AC3E}">
        <p14:creationId xmlns:p14="http://schemas.microsoft.com/office/powerpoint/2010/main" val="203600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5BC8-9F20-164A-B5E5-44407CEBE4B5}"/>
              </a:ext>
            </a:extLst>
          </p:cNvPr>
          <p:cNvSpPr>
            <a:spLocks noGrp="1"/>
          </p:cNvSpPr>
          <p:nvPr>
            <p:ph type="title"/>
          </p:nvPr>
        </p:nvSpPr>
        <p:spPr/>
        <p:txBody>
          <a:bodyPr>
            <a:normAutofit fontScale="90000"/>
          </a:bodyPr>
          <a:lstStyle/>
          <a:p>
            <a:r>
              <a:rPr lang="en-VN" dirty="0"/>
              <a:t>2. Tại sao cần đa dạng kết quả tìm kiếm</a:t>
            </a:r>
          </a:p>
        </p:txBody>
      </p:sp>
      <p:sp>
        <p:nvSpPr>
          <p:cNvPr id="3" name="Content Placeholder 2">
            <a:extLst>
              <a:ext uri="{FF2B5EF4-FFF2-40B4-BE49-F238E27FC236}">
                <a16:creationId xmlns:a16="http://schemas.microsoft.com/office/drawing/2014/main" id="{C9A323AF-2453-604E-903C-244E3D9DDF84}"/>
              </a:ext>
            </a:extLst>
          </p:cNvPr>
          <p:cNvSpPr>
            <a:spLocks noGrp="1"/>
          </p:cNvSpPr>
          <p:nvPr>
            <p:ph idx="1"/>
          </p:nvPr>
        </p:nvSpPr>
        <p:spPr/>
        <p:txBody>
          <a:bodyPr/>
          <a:lstStyle/>
          <a:p>
            <a:r>
              <a:rPr lang="vi-VN" dirty="0"/>
              <a:t>Theo một nghiên cứu của Ahref:</a:t>
            </a:r>
          </a:p>
          <a:p>
            <a:pPr lvl="1"/>
            <a:r>
              <a:rPr lang="vi-VN" dirty="0"/>
              <a:t>Các đoạn trích nổi bật </a:t>
            </a:r>
            <a:r>
              <a:rPr lang="vi-VN" i="1" dirty="0"/>
              <a:t>luôn nhận được nhiều lưu lượng truy cập hơn </a:t>
            </a:r>
            <a:r>
              <a:rPr lang="vi-VN" dirty="0"/>
              <a:t>so với kết quả tìm kiếm đầu tiên.</a:t>
            </a:r>
          </a:p>
          <a:p>
            <a:pPr lvl="1"/>
            <a:r>
              <a:rPr lang="vi-VN" dirty="0"/>
              <a:t>Nếu bạn có thể chiếm cả vị trí ‘rich snippet’ và kết quả số 1, bạn có thể nhận được nhiều </a:t>
            </a:r>
            <a:r>
              <a:rPr lang="vi-VN" i="1" dirty="0"/>
              <a:t>hơn 31% lưu lượng truy cập </a:t>
            </a:r>
            <a:r>
              <a:rPr lang="vi-VN" dirty="0"/>
              <a:t>so với chỉ chiếm vị trí số 1.</a:t>
            </a:r>
          </a:p>
          <a:p>
            <a:r>
              <a:rPr lang="vi-VN" dirty="0"/>
              <a:t>Theo </a:t>
            </a:r>
            <a:r>
              <a:rPr lang="vi-VN" i="1" dirty="0"/>
              <a:t>Comscore dự đoán</a:t>
            </a:r>
            <a:r>
              <a:rPr lang="vi-VN" dirty="0"/>
              <a:t>:</a:t>
            </a:r>
          </a:p>
          <a:p>
            <a:pPr lvl="1"/>
            <a:r>
              <a:rPr lang="vi-VN" dirty="0"/>
              <a:t>50% số lượt tìm kiếm bằng giọng nói vào cuối năm 2022, trong đó 40% kết quả tìm kiếm được sẽ xuất hiện dưới dạng ‘</a:t>
            </a:r>
            <a:r>
              <a:rPr lang="vi-VN" i="1" dirty="0"/>
              <a:t>rich result</a:t>
            </a:r>
            <a:r>
              <a:rPr lang="vi-VN" dirty="0"/>
              <a:t>’.</a:t>
            </a:r>
          </a:p>
          <a:p>
            <a:pPr lvl="1"/>
            <a:r>
              <a:rPr lang="vi-VN" dirty="0"/>
              <a:t>Việc nhắm mục tiêu </a:t>
            </a:r>
            <a:r>
              <a:rPr lang="vi-VN" i="1" dirty="0"/>
              <a:t>kết quả nhiều định dạng </a:t>
            </a:r>
            <a:r>
              <a:rPr lang="vi-VN" dirty="0"/>
              <a:t>là điều bắt buộc — nếu bạn muốn lọt vào xu hướng tìm kiếm bằng giọng nói đang gia tăng.</a:t>
            </a:r>
            <a:endParaRPr lang="en-VN" dirty="0"/>
          </a:p>
        </p:txBody>
      </p:sp>
      <p:sp>
        <p:nvSpPr>
          <p:cNvPr id="4" name="Slide Number Placeholder 3">
            <a:extLst>
              <a:ext uri="{FF2B5EF4-FFF2-40B4-BE49-F238E27FC236}">
                <a16:creationId xmlns:a16="http://schemas.microsoft.com/office/drawing/2014/main" id="{61D72F82-C8B2-794D-BC85-291FFA6603BB}"/>
              </a:ext>
            </a:extLst>
          </p:cNvPr>
          <p:cNvSpPr>
            <a:spLocks noGrp="1"/>
          </p:cNvSpPr>
          <p:nvPr>
            <p:ph type="sldNum" sz="quarter" idx="12"/>
          </p:nvPr>
        </p:nvSpPr>
        <p:spPr/>
        <p:txBody>
          <a:bodyPr/>
          <a:lstStyle/>
          <a:p>
            <a:fld id="{5771DB1C-B372-4CFA-B223-ECAC3FCFC319}" type="slidenum">
              <a:rPr lang="en-US" smtClean="0"/>
              <a:t>5</a:t>
            </a:fld>
            <a:endParaRPr lang="en-US"/>
          </a:p>
        </p:txBody>
      </p:sp>
    </p:spTree>
    <p:extLst>
      <p:ext uri="{BB962C8B-B14F-4D97-AF65-F5344CB8AC3E}">
        <p14:creationId xmlns:p14="http://schemas.microsoft.com/office/powerpoint/2010/main" val="2538446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FDBC-B4EE-9049-A664-3BC9C3926AB8}"/>
              </a:ext>
            </a:extLst>
          </p:cNvPr>
          <p:cNvSpPr>
            <a:spLocks noGrp="1"/>
          </p:cNvSpPr>
          <p:nvPr>
            <p:ph type="title"/>
          </p:nvPr>
        </p:nvSpPr>
        <p:spPr/>
        <p:txBody>
          <a:bodyPr/>
          <a:lstStyle/>
          <a:p>
            <a:r>
              <a:rPr lang="en-VN" dirty="0"/>
              <a:t>3. Tại sao cần SD và JSON-LD?</a:t>
            </a:r>
          </a:p>
        </p:txBody>
      </p:sp>
      <p:sp>
        <p:nvSpPr>
          <p:cNvPr id="3" name="Content Placeholder 2">
            <a:extLst>
              <a:ext uri="{FF2B5EF4-FFF2-40B4-BE49-F238E27FC236}">
                <a16:creationId xmlns:a16="http://schemas.microsoft.com/office/drawing/2014/main" id="{42AEC4EA-6149-2245-86A0-0E85CAA63BE2}"/>
              </a:ext>
            </a:extLst>
          </p:cNvPr>
          <p:cNvSpPr>
            <a:spLocks noGrp="1"/>
          </p:cNvSpPr>
          <p:nvPr>
            <p:ph idx="1"/>
          </p:nvPr>
        </p:nvSpPr>
        <p:spPr/>
        <p:txBody>
          <a:bodyPr>
            <a:normAutofit lnSpcReduction="10000"/>
          </a:bodyPr>
          <a:lstStyle/>
          <a:p>
            <a:r>
              <a:rPr lang="vi-VN" dirty="0"/>
              <a:t>Để cho Google </a:t>
            </a:r>
            <a:r>
              <a:rPr lang="vi-VN" i="1" dirty="0"/>
              <a:t>biết phần nội dung </a:t>
            </a:r>
            <a:r>
              <a:rPr lang="vi-VN" dirty="0"/>
              <a:t>nào bạn muốn được xem xét cho kết quả nhiều định dạng - rich result, bạn cần sử dụng mã có tên “</a:t>
            </a:r>
            <a:r>
              <a:rPr lang="vi-VN" i="1" dirty="0"/>
              <a:t>dữ liệu có cấu trúc</a:t>
            </a:r>
            <a:r>
              <a:rPr lang="vi-VN" dirty="0"/>
              <a:t>” - </a:t>
            </a:r>
            <a:r>
              <a:rPr lang="vi-VN" i="1" dirty="0"/>
              <a:t>structured data</a:t>
            </a:r>
            <a:r>
              <a:rPr lang="vi-VN" dirty="0"/>
              <a:t>. </a:t>
            </a:r>
          </a:p>
          <a:p>
            <a:r>
              <a:rPr lang="vi-VN" dirty="0"/>
              <a:t>Với các công nghệ mới thì </a:t>
            </a:r>
            <a:r>
              <a:rPr lang="vi-VN" i="1" dirty="0"/>
              <a:t>sẽ luôn có tranh luận</a:t>
            </a:r>
            <a:r>
              <a:rPr lang="vi-VN" dirty="0"/>
              <a:t> về cách tốt nhất để sử dụng:</a:t>
            </a:r>
          </a:p>
          <a:p>
            <a:pPr lvl="1"/>
            <a:r>
              <a:rPr lang="vi-VN" i="1" dirty="0"/>
              <a:t>JSON-LD.</a:t>
            </a:r>
          </a:p>
          <a:p>
            <a:pPr lvl="1"/>
            <a:r>
              <a:rPr lang="vi-VN" i="1" dirty="0"/>
              <a:t>RDFa.</a:t>
            </a:r>
          </a:p>
          <a:p>
            <a:pPr lvl="1"/>
            <a:r>
              <a:rPr lang="vi-VN" i="1" dirty="0"/>
              <a:t>Microdata - vi dữ liệu</a:t>
            </a:r>
            <a:r>
              <a:rPr lang="vi-VN" dirty="0"/>
              <a:t>, …</a:t>
            </a:r>
          </a:p>
          <a:p>
            <a:r>
              <a:rPr lang="vi-VN" dirty="0"/>
              <a:t>Google đã công khai tuyên bố </a:t>
            </a:r>
            <a:r>
              <a:rPr lang="vi-VN" i="1" dirty="0"/>
              <a:t>JSON-LD là mã ưu tiên của họ </a:t>
            </a:r>
            <a:r>
              <a:rPr lang="vi-VN" dirty="0"/>
              <a:t>— và nói rõ rằng không kết hợp các công nghệ dữ liệu có cấu trúc vì sợ nhầm lẫn với trình thu thập dữ liệu của họ…</a:t>
            </a:r>
          </a:p>
          <a:p>
            <a:r>
              <a:rPr lang="vi-VN" dirty="0"/>
              <a:t>Bài học sẽ hướng tới </a:t>
            </a:r>
            <a:r>
              <a:rPr lang="vi-VN" i="1" dirty="0"/>
              <a:t>JSON-LD.</a:t>
            </a:r>
            <a:endParaRPr lang="en-VN" i="1" dirty="0"/>
          </a:p>
        </p:txBody>
      </p:sp>
      <p:sp>
        <p:nvSpPr>
          <p:cNvPr id="4" name="Slide Number Placeholder 3">
            <a:extLst>
              <a:ext uri="{FF2B5EF4-FFF2-40B4-BE49-F238E27FC236}">
                <a16:creationId xmlns:a16="http://schemas.microsoft.com/office/drawing/2014/main" id="{613FF84F-F4AF-6443-98A3-46BC50C6AAF4}"/>
              </a:ext>
            </a:extLst>
          </p:cNvPr>
          <p:cNvSpPr>
            <a:spLocks noGrp="1"/>
          </p:cNvSpPr>
          <p:nvPr>
            <p:ph type="sldNum" sz="quarter" idx="12"/>
          </p:nvPr>
        </p:nvSpPr>
        <p:spPr/>
        <p:txBody>
          <a:bodyPr/>
          <a:lstStyle/>
          <a:p>
            <a:fld id="{5771DB1C-B372-4CFA-B223-ECAC3FCFC319}" type="slidenum">
              <a:rPr lang="en-US" smtClean="0"/>
              <a:t>6</a:t>
            </a:fld>
            <a:endParaRPr lang="en-US"/>
          </a:p>
        </p:txBody>
      </p:sp>
    </p:spTree>
    <p:extLst>
      <p:ext uri="{BB962C8B-B14F-4D97-AF65-F5344CB8AC3E}">
        <p14:creationId xmlns:p14="http://schemas.microsoft.com/office/powerpoint/2010/main" val="23802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0358-8F9C-874E-8FC1-E5E5BCC9EC94}"/>
              </a:ext>
            </a:extLst>
          </p:cNvPr>
          <p:cNvSpPr>
            <a:spLocks noGrp="1"/>
          </p:cNvSpPr>
          <p:nvPr>
            <p:ph type="title"/>
          </p:nvPr>
        </p:nvSpPr>
        <p:spPr/>
        <p:txBody>
          <a:bodyPr/>
          <a:lstStyle/>
          <a:p>
            <a:r>
              <a:rPr lang="en-VN" dirty="0"/>
              <a:t>4. Bắt đầu với JSON-LD </a:t>
            </a:r>
          </a:p>
        </p:txBody>
      </p:sp>
      <p:sp>
        <p:nvSpPr>
          <p:cNvPr id="3" name="Content Placeholder 2">
            <a:extLst>
              <a:ext uri="{FF2B5EF4-FFF2-40B4-BE49-F238E27FC236}">
                <a16:creationId xmlns:a16="http://schemas.microsoft.com/office/drawing/2014/main" id="{EEF80611-395B-834A-A067-70CFAEB089B0}"/>
              </a:ext>
            </a:extLst>
          </p:cNvPr>
          <p:cNvSpPr>
            <a:spLocks noGrp="1"/>
          </p:cNvSpPr>
          <p:nvPr>
            <p:ph idx="1"/>
          </p:nvPr>
        </p:nvSpPr>
        <p:spPr>
          <a:xfrm>
            <a:off x="228600" y="1276131"/>
            <a:ext cx="4886325" cy="4883369"/>
          </a:xfrm>
        </p:spPr>
        <p:txBody>
          <a:bodyPr/>
          <a:lstStyle/>
          <a:p>
            <a:r>
              <a:rPr lang="en-VN" i="1" dirty="0"/>
              <a:t>Dữ liệu có cấu trúc với JSON-LD </a:t>
            </a:r>
            <a:r>
              <a:rPr lang="en-VN" dirty="0"/>
              <a:t>sẽ trông như đoạn mã bên cạnh, nội dung </a:t>
            </a:r>
            <a:r>
              <a:rPr lang="en-VN" i="1" dirty="0"/>
              <a:t>mô tả về thông tin </a:t>
            </a:r>
            <a:r>
              <a:rPr lang="en-VN" dirty="0"/>
              <a:t>liệt kê của doanh nghiệp theo đề xuất của Google.</a:t>
            </a:r>
          </a:p>
          <a:p>
            <a:r>
              <a:rPr lang="en-VN" dirty="0"/>
              <a:t>Liệt kê một cách </a:t>
            </a:r>
            <a:r>
              <a:rPr lang="en-VN" i="1" dirty="0"/>
              <a:t>thân thiện </a:t>
            </a:r>
            <a:r>
              <a:rPr lang="en-VN" dirty="0"/>
              <a:t>với công cụ tìm kiếm.</a:t>
            </a:r>
          </a:p>
          <a:p>
            <a:r>
              <a:rPr lang="en-VN" dirty="0"/>
              <a:t>Cần đảm bảo triển khai </a:t>
            </a:r>
            <a:r>
              <a:rPr lang="en-VN" i="1" dirty="0"/>
              <a:t>chính xác</a:t>
            </a:r>
            <a:r>
              <a:rPr lang="en-VN" dirty="0"/>
              <a:t>.</a:t>
            </a:r>
          </a:p>
        </p:txBody>
      </p:sp>
      <p:sp>
        <p:nvSpPr>
          <p:cNvPr id="4" name="Slide Number Placeholder 3">
            <a:extLst>
              <a:ext uri="{FF2B5EF4-FFF2-40B4-BE49-F238E27FC236}">
                <a16:creationId xmlns:a16="http://schemas.microsoft.com/office/drawing/2014/main" id="{33BF5806-F66F-8147-80D5-5462794CDB6F}"/>
              </a:ext>
            </a:extLst>
          </p:cNvPr>
          <p:cNvSpPr>
            <a:spLocks noGrp="1"/>
          </p:cNvSpPr>
          <p:nvPr>
            <p:ph type="sldNum" sz="quarter" idx="12"/>
          </p:nvPr>
        </p:nvSpPr>
        <p:spPr/>
        <p:txBody>
          <a:bodyPr/>
          <a:lstStyle/>
          <a:p>
            <a:fld id="{5771DB1C-B372-4CFA-B223-ECAC3FCFC319}" type="slidenum">
              <a:rPr lang="en-US" smtClean="0"/>
              <a:t>7</a:t>
            </a:fld>
            <a:endParaRPr lang="en-US"/>
          </a:p>
        </p:txBody>
      </p:sp>
      <p:sp>
        <p:nvSpPr>
          <p:cNvPr id="6" name="Rectangle 5">
            <a:extLst>
              <a:ext uri="{FF2B5EF4-FFF2-40B4-BE49-F238E27FC236}">
                <a16:creationId xmlns:a16="http://schemas.microsoft.com/office/drawing/2014/main" id="{51224AAA-8100-B147-9883-239002D7503B}"/>
              </a:ext>
            </a:extLst>
          </p:cNvPr>
          <p:cNvSpPr/>
          <p:nvPr/>
        </p:nvSpPr>
        <p:spPr>
          <a:xfrm>
            <a:off x="5651469" y="1582340"/>
            <a:ext cx="6299230" cy="3693319"/>
          </a:xfrm>
          <a:prstGeom prst="rect">
            <a:avLst/>
          </a:prstGeom>
          <a:solidFill>
            <a:schemeClr val="tx1"/>
          </a:solidFill>
        </p:spPr>
        <p:txBody>
          <a:bodyPr wrap="square">
            <a:spAutoFit/>
          </a:bodyPr>
          <a:lstStyle/>
          <a:p>
            <a:r>
              <a:rPr lang="en-US" dirty="0">
                <a:solidFill>
                  <a:srgbClr val="FF652F"/>
                </a:solidFill>
                <a:latin typeface="Menlo" panose="020B0609030804020204" pitchFamily="49" charset="0"/>
              </a:rPr>
              <a:t>&lt;</a:t>
            </a:r>
            <a:r>
              <a:rPr lang="en-US" dirty="0">
                <a:solidFill>
                  <a:srgbClr val="FFC598"/>
                </a:solidFill>
                <a:latin typeface="Menlo" panose="020B0609030804020204" pitchFamily="49" charset="0"/>
              </a:rPr>
              <a:t>script</a:t>
            </a:r>
            <a:r>
              <a:rPr lang="en-US" dirty="0">
                <a:solidFill>
                  <a:srgbClr val="FF652F"/>
                </a:solidFill>
                <a:latin typeface="Menlo" panose="020B0609030804020204" pitchFamily="49" charset="0"/>
              </a:rPr>
              <a:t> </a:t>
            </a:r>
            <a:r>
              <a:rPr lang="en-US" i="1" dirty="0">
                <a:solidFill>
                  <a:srgbClr val="FFE400"/>
                </a:solidFill>
                <a:latin typeface="Menlo" panose="020B0609030804020204" pitchFamily="49" charset="0"/>
              </a:rPr>
              <a:t>type</a:t>
            </a:r>
            <a:r>
              <a:rPr lang="en-US" dirty="0">
                <a:solidFill>
                  <a:srgbClr val="FF652F"/>
                </a:solidFill>
                <a:latin typeface="Menlo" panose="020B0609030804020204" pitchFamily="49" charset="0"/>
              </a:rPr>
              <a:t>=</a:t>
            </a:r>
            <a:r>
              <a:rPr lang="en-US" dirty="0">
                <a:solidFill>
                  <a:srgbClr val="14A76C"/>
                </a:solidFill>
                <a:latin typeface="Menlo" panose="020B0609030804020204" pitchFamily="49" charset="0"/>
              </a:rPr>
              <a:t>"application/</a:t>
            </a:r>
            <a:r>
              <a:rPr lang="en-US" dirty="0" err="1">
                <a:solidFill>
                  <a:srgbClr val="14A76C"/>
                </a:solidFill>
                <a:latin typeface="Menlo" panose="020B0609030804020204" pitchFamily="49" charset="0"/>
              </a:rPr>
              <a:t>ld+json</a:t>
            </a:r>
            <a:r>
              <a:rPr lang="en-US" dirty="0">
                <a:solidFill>
                  <a:srgbClr val="14A76C"/>
                </a:solidFill>
                <a:latin typeface="Menlo" panose="020B0609030804020204" pitchFamily="49" charset="0"/>
              </a:rPr>
              <a:t>"</a:t>
            </a:r>
            <a:r>
              <a:rPr lang="en-US" dirty="0">
                <a:solidFill>
                  <a:srgbClr val="FF652F"/>
                </a:solidFill>
                <a:latin typeface="Menlo" panose="020B0609030804020204" pitchFamily="49" charset="0"/>
              </a:rPr>
              <a:t>&gt;</a:t>
            </a:r>
            <a:endParaRPr lang="en-US" dirty="0">
              <a:solidFill>
                <a:srgbClr val="FFFFFF"/>
              </a:solidFill>
              <a:latin typeface="Menlo" panose="020B0609030804020204" pitchFamily="49" charset="0"/>
            </a:endParaRPr>
          </a:p>
          <a:p>
            <a:r>
              <a:rPr lang="en-US" dirty="0">
                <a:solidFill>
                  <a:srgbClr val="FFFFFF"/>
                </a:solidFill>
                <a:latin typeface="Menlo" panose="020B0609030804020204" pitchFamily="49" charset="0"/>
              </a:rPr>
              <a:t>{</a:t>
            </a:r>
          </a:p>
          <a:p>
            <a:pPr lvl="1"/>
            <a:r>
              <a:rPr lang="en-US" dirty="0">
                <a:solidFill>
                  <a:srgbClr val="FFFFFF"/>
                </a:solidFill>
                <a:latin typeface="Menlo" panose="020B0609030804020204" pitchFamily="49" charset="0"/>
              </a:rPr>
              <a:t>"@context": "https://</a:t>
            </a:r>
            <a:r>
              <a:rPr lang="en-US" dirty="0" err="1">
                <a:solidFill>
                  <a:srgbClr val="FFFFFF"/>
                </a:solidFill>
                <a:latin typeface="Menlo" panose="020B0609030804020204" pitchFamily="49" charset="0"/>
              </a:rPr>
              <a:t>schema.org</a:t>
            </a:r>
            <a:r>
              <a:rPr lang="en-US" dirty="0">
                <a:solidFill>
                  <a:srgbClr val="FFFFFF"/>
                </a:solidFill>
                <a:latin typeface="Menlo" panose="020B0609030804020204" pitchFamily="49" charset="0"/>
              </a:rPr>
              <a:t>",</a:t>
            </a:r>
          </a:p>
          <a:p>
            <a:pPr lvl="1"/>
            <a:r>
              <a:rPr lang="en-US" dirty="0">
                <a:solidFill>
                  <a:srgbClr val="FFFFFF"/>
                </a:solidFill>
                <a:latin typeface="Menlo" panose="020B0609030804020204" pitchFamily="49" charset="0"/>
              </a:rPr>
              <a:t>"@type": "Organization",</a:t>
            </a:r>
          </a:p>
          <a:p>
            <a:pPr lvl="1"/>
            <a:r>
              <a:rPr lang="en-US" dirty="0">
                <a:solidFill>
                  <a:srgbClr val="FFFFFF"/>
                </a:solidFill>
                <a:latin typeface="Menlo" panose="020B0609030804020204" pitchFamily="49" charset="0"/>
              </a:rPr>
              <a:t>"</a:t>
            </a:r>
            <a:r>
              <a:rPr lang="en-US" dirty="0" err="1">
                <a:solidFill>
                  <a:srgbClr val="FFFFFF"/>
                </a:solidFill>
                <a:latin typeface="Menlo" panose="020B0609030804020204" pitchFamily="49" charset="0"/>
              </a:rPr>
              <a:t>url</a:t>
            </a:r>
            <a:r>
              <a:rPr lang="en-US" dirty="0">
                <a:solidFill>
                  <a:srgbClr val="FFFFFF"/>
                </a:solidFill>
                <a:latin typeface="Menlo" panose="020B0609030804020204" pitchFamily="49" charset="0"/>
              </a:rPr>
              <a:t>": "http://</a:t>
            </a:r>
            <a:r>
              <a:rPr lang="en-US" dirty="0" err="1">
                <a:solidFill>
                  <a:srgbClr val="FFFFFF"/>
                </a:solidFill>
                <a:latin typeface="Menlo" panose="020B0609030804020204" pitchFamily="49" charset="0"/>
              </a:rPr>
              <a:t>www.example.com</a:t>
            </a:r>
            <a:r>
              <a:rPr lang="en-US" dirty="0">
                <a:solidFill>
                  <a:srgbClr val="FFFFFF"/>
                </a:solidFill>
                <a:latin typeface="Menlo" panose="020B0609030804020204" pitchFamily="49" charset="0"/>
              </a:rPr>
              <a:t>",</a:t>
            </a:r>
          </a:p>
          <a:p>
            <a:pPr lvl="1"/>
            <a:r>
              <a:rPr lang="en-US" dirty="0">
                <a:solidFill>
                  <a:srgbClr val="FFFFFF"/>
                </a:solidFill>
                <a:latin typeface="Menlo" panose="020B0609030804020204" pitchFamily="49" charset="0"/>
              </a:rPr>
              <a:t>"name": "Unlimited Ball Bearings Corp.",</a:t>
            </a:r>
          </a:p>
          <a:p>
            <a:pPr lvl="1"/>
            <a:r>
              <a:rPr lang="en-US" dirty="0">
                <a:solidFill>
                  <a:srgbClr val="FFFFFF"/>
                </a:solidFill>
                <a:latin typeface="Menlo" panose="020B0609030804020204" pitchFamily="49" charset="0"/>
              </a:rPr>
              <a:t>"</a:t>
            </a:r>
            <a:r>
              <a:rPr lang="en-US" dirty="0" err="1">
                <a:solidFill>
                  <a:srgbClr val="FFFFFF"/>
                </a:solidFill>
                <a:latin typeface="Menlo" panose="020B0609030804020204" pitchFamily="49" charset="0"/>
              </a:rPr>
              <a:t>contactPoint</a:t>
            </a:r>
            <a:r>
              <a:rPr lang="en-US" dirty="0">
                <a:solidFill>
                  <a:srgbClr val="FFFFFF"/>
                </a:solidFill>
                <a:latin typeface="Menlo" panose="020B0609030804020204" pitchFamily="49" charset="0"/>
              </a:rPr>
              <a:t>": {</a:t>
            </a:r>
          </a:p>
          <a:p>
            <a:pPr lvl="2"/>
            <a:r>
              <a:rPr lang="en-US" dirty="0">
                <a:solidFill>
                  <a:srgbClr val="FFFFFF"/>
                </a:solidFill>
                <a:latin typeface="Menlo" panose="020B0609030804020204" pitchFamily="49" charset="0"/>
              </a:rPr>
              <a:t>"@type": "</a:t>
            </a:r>
            <a:r>
              <a:rPr lang="en-US" dirty="0" err="1">
                <a:solidFill>
                  <a:srgbClr val="FFFFFF"/>
                </a:solidFill>
                <a:latin typeface="Menlo" panose="020B0609030804020204" pitchFamily="49" charset="0"/>
              </a:rPr>
              <a:t>ContactPoint</a:t>
            </a:r>
            <a:r>
              <a:rPr lang="en-US" dirty="0">
                <a:solidFill>
                  <a:srgbClr val="FFFFFF"/>
                </a:solidFill>
                <a:latin typeface="Menlo" panose="020B0609030804020204" pitchFamily="49" charset="0"/>
              </a:rPr>
              <a:t>",</a:t>
            </a:r>
          </a:p>
          <a:p>
            <a:pPr lvl="2"/>
            <a:r>
              <a:rPr lang="en-US" dirty="0">
                <a:solidFill>
                  <a:srgbClr val="FFFFFF"/>
                </a:solidFill>
                <a:latin typeface="Menlo" panose="020B0609030804020204" pitchFamily="49" charset="0"/>
              </a:rPr>
              <a:t>"telephone": "+1-401-555-1212",</a:t>
            </a:r>
          </a:p>
          <a:p>
            <a:pPr lvl="2"/>
            <a:r>
              <a:rPr lang="en-US" dirty="0">
                <a:solidFill>
                  <a:srgbClr val="FFFFFF"/>
                </a:solidFill>
                <a:latin typeface="Menlo" panose="020B0609030804020204" pitchFamily="49" charset="0"/>
              </a:rPr>
              <a:t>"</a:t>
            </a:r>
            <a:r>
              <a:rPr lang="en-US" dirty="0" err="1">
                <a:solidFill>
                  <a:srgbClr val="FFFFFF"/>
                </a:solidFill>
                <a:latin typeface="Menlo" panose="020B0609030804020204" pitchFamily="49" charset="0"/>
              </a:rPr>
              <a:t>contactType</a:t>
            </a:r>
            <a:r>
              <a:rPr lang="en-US" dirty="0">
                <a:solidFill>
                  <a:srgbClr val="FFFFFF"/>
                </a:solidFill>
                <a:latin typeface="Menlo" panose="020B0609030804020204" pitchFamily="49" charset="0"/>
              </a:rPr>
              <a:t>": "Customer service"</a:t>
            </a:r>
          </a:p>
          <a:p>
            <a:pPr lvl="1"/>
            <a:r>
              <a:rPr lang="en-US" dirty="0">
                <a:solidFill>
                  <a:srgbClr val="FFFFFF"/>
                </a:solidFill>
                <a:latin typeface="Menlo" panose="020B0609030804020204" pitchFamily="49" charset="0"/>
              </a:rPr>
              <a:t>}</a:t>
            </a:r>
          </a:p>
          <a:p>
            <a:r>
              <a:rPr lang="en-US" dirty="0">
                <a:solidFill>
                  <a:srgbClr val="FFFFFF"/>
                </a:solidFill>
                <a:latin typeface="Menlo" panose="020B0609030804020204" pitchFamily="49" charset="0"/>
              </a:rPr>
              <a:t>}</a:t>
            </a:r>
          </a:p>
          <a:p>
            <a:r>
              <a:rPr lang="en-US" dirty="0">
                <a:solidFill>
                  <a:srgbClr val="FF652F"/>
                </a:solidFill>
                <a:latin typeface="Menlo" panose="020B0609030804020204" pitchFamily="49" charset="0"/>
              </a:rPr>
              <a:t>&lt;/</a:t>
            </a:r>
            <a:r>
              <a:rPr lang="en-US" dirty="0">
                <a:solidFill>
                  <a:srgbClr val="FFC598"/>
                </a:solidFill>
                <a:latin typeface="Menlo" panose="020B0609030804020204" pitchFamily="49" charset="0"/>
              </a:rPr>
              <a:t>script</a:t>
            </a:r>
            <a:r>
              <a:rPr lang="en-US" dirty="0">
                <a:solidFill>
                  <a:srgbClr val="FF652F"/>
                </a:solidFill>
                <a:latin typeface="Menlo" panose="020B0609030804020204" pitchFamily="49" charset="0"/>
              </a:rPr>
              <a:t>&gt;</a:t>
            </a:r>
            <a:endParaRPr lang="en-US" b="0" dirty="0">
              <a:solidFill>
                <a:srgbClr val="FFFFFF"/>
              </a:solidFill>
              <a:effectLst/>
              <a:latin typeface="Menlo" panose="020B0609030804020204" pitchFamily="49" charset="0"/>
            </a:endParaRPr>
          </a:p>
        </p:txBody>
      </p:sp>
    </p:spTree>
    <p:extLst>
      <p:ext uri="{BB962C8B-B14F-4D97-AF65-F5344CB8AC3E}">
        <p14:creationId xmlns:p14="http://schemas.microsoft.com/office/powerpoint/2010/main" val="274909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988A-9C16-BA4D-81A2-F92C29E742FF}"/>
              </a:ext>
            </a:extLst>
          </p:cNvPr>
          <p:cNvSpPr>
            <a:spLocks noGrp="1"/>
          </p:cNvSpPr>
          <p:nvPr>
            <p:ph type="title"/>
          </p:nvPr>
        </p:nvSpPr>
        <p:spPr/>
        <p:txBody>
          <a:bodyPr/>
          <a:lstStyle/>
          <a:p>
            <a:r>
              <a:rPr lang="en-VN" dirty="0"/>
              <a:t>4. Bắt đầu với JSON-LD</a:t>
            </a:r>
          </a:p>
        </p:txBody>
      </p:sp>
      <p:sp>
        <p:nvSpPr>
          <p:cNvPr id="3" name="Content Placeholder 2">
            <a:extLst>
              <a:ext uri="{FF2B5EF4-FFF2-40B4-BE49-F238E27FC236}">
                <a16:creationId xmlns:a16="http://schemas.microsoft.com/office/drawing/2014/main" id="{B5F35ABB-1F41-F147-BEE8-CD2A9EBAD23D}"/>
              </a:ext>
            </a:extLst>
          </p:cNvPr>
          <p:cNvSpPr>
            <a:spLocks noGrp="1"/>
          </p:cNvSpPr>
          <p:nvPr>
            <p:ph idx="1"/>
          </p:nvPr>
        </p:nvSpPr>
        <p:spPr>
          <a:xfrm>
            <a:off x="228600" y="1276131"/>
            <a:ext cx="11722100" cy="1467069"/>
          </a:xfrm>
        </p:spPr>
        <p:txBody>
          <a:bodyPr/>
          <a:lstStyle/>
          <a:p>
            <a:r>
              <a:rPr lang="vi-VN" dirty="0"/>
              <a:t>Google </a:t>
            </a:r>
            <a:r>
              <a:rPr lang="vi-VN" i="1" dirty="0"/>
              <a:t>hỗ trợ </a:t>
            </a:r>
            <a:r>
              <a:rPr lang="vi-VN" dirty="0"/>
              <a:t>các kết quả nhiều định dạng dưới đây. </a:t>
            </a:r>
          </a:p>
          <a:p>
            <a:r>
              <a:rPr lang="vi-VN" dirty="0"/>
              <a:t>Nếu bạn có bất kỳ loại nội dung nào trong số này trên trang web của mình, bạn có thể hưởng lợi từ mã bổ sung được đề xuất của Google.</a:t>
            </a:r>
            <a:endParaRPr lang="en-VN" dirty="0"/>
          </a:p>
        </p:txBody>
      </p:sp>
      <p:sp>
        <p:nvSpPr>
          <p:cNvPr id="4" name="Slide Number Placeholder 3">
            <a:extLst>
              <a:ext uri="{FF2B5EF4-FFF2-40B4-BE49-F238E27FC236}">
                <a16:creationId xmlns:a16="http://schemas.microsoft.com/office/drawing/2014/main" id="{2BB2DC2D-8D91-E044-B807-E0CB6FA783D1}"/>
              </a:ext>
            </a:extLst>
          </p:cNvPr>
          <p:cNvSpPr>
            <a:spLocks noGrp="1"/>
          </p:cNvSpPr>
          <p:nvPr>
            <p:ph type="sldNum" sz="quarter" idx="12"/>
          </p:nvPr>
        </p:nvSpPr>
        <p:spPr/>
        <p:txBody>
          <a:bodyPr/>
          <a:lstStyle/>
          <a:p>
            <a:fld id="{5771DB1C-B372-4CFA-B223-ECAC3FCFC319}" type="slidenum">
              <a:rPr lang="en-US" smtClean="0"/>
              <a:t>8</a:t>
            </a:fld>
            <a:endParaRPr lang="en-US"/>
          </a:p>
        </p:txBody>
      </p:sp>
      <p:sp>
        <p:nvSpPr>
          <p:cNvPr id="6" name="Content Placeholder 2">
            <a:extLst>
              <a:ext uri="{FF2B5EF4-FFF2-40B4-BE49-F238E27FC236}">
                <a16:creationId xmlns:a16="http://schemas.microsoft.com/office/drawing/2014/main" id="{6ACD8942-4BE1-E64F-B912-6C0B1EA156F6}"/>
              </a:ext>
            </a:extLst>
          </p:cNvPr>
          <p:cNvSpPr txBox="1">
            <a:spLocks/>
          </p:cNvSpPr>
          <p:nvPr/>
        </p:nvSpPr>
        <p:spPr>
          <a:xfrm>
            <a:off x="228599" y="2777469"/>
            <a:ext cx="11722100" cy="2464019"/>
          </a:xfrm>
          <a:prstGeom prst="rect">
            <a:avLst/>
          </a:prstGeom>
        </p:spPr>
        <p:txBody>
          <a:bodyPr vert="horz" lIns="0" tIns="45720" rIns="0" bIns="45720" numCol="5" spcCol="180000" rtlCol="0">
            <a:normAutofit lnSpcReduction="10000"/>
          </a:bodyPr>
          <a:lstStyle>
            <a:lvl1pPr marL="91440" indent="-91440" algn="just" defTabSz="914400" rtl="0" eaLnBrk="1" latinLnBrk="0" hangingPunct="1">
              <a:lnSpc>
                <a:spcPct val="90000"/>
              </a:lnSpc>
              <a:spcBef>
                <a:spcPts val="1200"/>
              </a:spcBef>
              <a:spcAft>
                <a:spcPts val="200"/>
              </a:spcAft>
              <a:buClr>
                <a:schemeClr val="accent1"/>
              </a:buClr>
              <a:buSzPct val="100000"/>
              <a:buFont typeface="Wingdings" pitchFamily="2" charset="2"/>
              <a:buChar char="Ø"/>
              <a:defRPr sz="2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just"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just" defTabSz="914400" rtl="0" eaLnBrk="1" latinLnBrk="0" hangingPunct="1">
              <a:lnSpc>
                <a:spcPct val="90000"/>
              </a:lnSpc>
              <a:spcBef>
                <a:spcPts val="200"/>
              </a:spcBef>
              <a:spcAft>
                <a:spcPts val="400"/>
              </a:spcAft>
              <a:buClr>
                <a:schemeClr val="accent1"/>
              </a:buClr>
              <a:buFont typeface="Wingdings" pitchFamily="2" charset="2"/>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l">
              <a:buNone/>
            </a:pPr>
            <a:r>
              <a:rPr lang="vi-VN" sz="1800" i="1" dirty="0"/>
              <a:t>- Article</a:t>
            </a:r>
          </a:p>
          <a:p>
            <a:pPr marL="0" indent="0" algn="l">
              <a:buNone/>
            </a:pPr>
            <a:r>
              <a:rPr lang="vi-VN" sz="1800" i="1" dirty="0"/>
              <a:t>- Book</a:t>
            </a:r>
          </a:p>
          <a:p>
            <a:pPr marL="0" indent="0" algn="l">
              <a:buNone/>
            </a:pPr>
            <a:r>
              <a:rPr lang="vi-VN" sz="1800" i="1" dirty="0"/>
              <a:t>- Breadcrumb</a:t>
            </a:r>
          </a:p>
          <a:p>
            <a:pPr marL="0" indent="0" algn="l">
              <a:buNone/>
            </a:pPr>
            <a:r>
              <a:rPr lang="vi-VN" sz="1800" i="1" dirty="0"/>
              <a:t>- Carousel</a:t>
            </a:r>
          </a:p>
          <a:p>
            <a:pPr marL="0" indent="0" algn="l">
              <a:buNone/>
            </a:pPr>
            <a:r>
              <a:rPr lang="vi-VN" sz="1800" i="1" dirty="0"/>
              <a:t>- Course</a:t>
            </a:r>
          </a:p>
          <a:p>
            <a:pPr marL="0" indent="0" algn="l">
              <a:buNone/>
            </a:pPr>
            <a:r>
              <a:rPr lang="vi-VN" sz="1800" i="1" dirty="0"/>
              <a:t>- Critic review</a:t>
            </a:r>
          </a:p>
          <a:p>
            <a:pPr marL="0" indent="0" algn="l">
              <a:buNone/>
            </a:pPr>
            <a:r>
              <a:rPr lang="vi-VN" sz="1800" i="1" dirty="0"/>
              <a:t>- Dataset</a:t>
            </a:r>
          </a:p>
          <a:p>
            <a:pPr marL="0" indent="0" algn="l">
              <a:buNone/>
            </a:pPr>
            <a:r>
              <a:rPr lang="vi-VN" sz="1800" i="1" dirty="0"/>
              <a:t>- Employer Aggregate Rating</a:t>
            </a:r>
          </a:p>
          <a:p>
            <a:pPr marL="0" indent="0" algn="l">
              <a:buNone/>
            </a:pPr>
            <a:r>
              <a:rPr lang="vi-VN" sz="1800" i="1" dirty="0"/>
              <a:t>- Event</a:t>
            </a:r>
          </a:p>
          <a:p>
            <a:pPr marL="0" indent="0" algn="l">
              <a:buNone/>
            </a:pPr>
            <a:r>
              <a:rPr lang="vi-VN" sz="1800" i="1" dirty="0"/>
              <a:t>- Fact Check</a:t>
            </a:r>
          </a:p>
          <a:p>
            <a:pPr marL="0" indent="0" algn="l">
              <a:buNone/>
            </a:pPr>
            <a:r>
              <a:rPr lang="vi-VN" sz="1800" i="1" dirty="0"/>
              <a:t>- FAQ</a:t>
            </a:r>
          </a:p>
          <a:p>
            <a:pPr marL="0" indent="0" algn="l">
              <a:buNone/>
            </a:pPr>
            <a:r>
              <a:rPr lang="vi-VN" sz="1800" i="1" dirty="0"/>
              <a:t>- How-to</a:t>
            </a:r>
          </a:p>
          <a:p>
            <a:pPr marL="0" indent="0" algn="l">
              <a:buNone/>
            </a:pPr>
            <a:r>
              <a:rPr lang="vi-VN" sz="1800" i="1" dirty="0"/>
              <a:t>- Job Posting</a:t>
            </a:r>
          </a:p>
          <a:p>
            <a:pPr marL="0" indent="0" algn="l">
              <a:buNone/>
            </a:pPr>
            <a:r>
              <a:rPr lang="vi-VN" sz="1800" i="1" dirty="0"/>
              <a:t>- Job Training (beta)</a:t>
            </a:r>
          </a:p>
          <a:p>
            <a:pPr marL="0" indent="0" algn="l">
              <a:buNone/>
            </a:pPr>
            <a:r>
              <a:rPr lang="vi-VN" sz="1800" i="1" dirty="0"/>
              <a:t>- Local Business Listing</a:t>
            </a:r>
          </a:p>
          <a:p>
            <a:pPr marL="0" indent="0" algn="l">
              <a:buNone/>
            </a:pPr>
            <a:r>
              <a:rPr lang="vi-VN" sz="1800" i="1" dirty="0"/>
              <a:t>- Logo</a:t>
            </a:r>
          </a:p>
          <a:p>
            <a:pPr marL="0" indent="0" algn="l">
              <a:buNone/>
            </a:pPr>
            <a:r>
              <a:rPr lang="vi-VN" sz="1800" i="1" dirty="0"/>
              <a:t>- Movie</a:t>
            </a:r>
          </a:p>
          <a:p>
            <a:pPr marL="0" indent="0" algn="l">
              <a:buNone/>
            </a:pPr>
            <a:r>
              <a:rPr lang="vi-VN" sz="1800" i="1" dirty="0"/>
              <a:t>- Occupation</a:t>
            </a:r>
          </a:p>
          <a:p>
            <a:pPr marL="0" indent="0" algn="l">
              <a:buNone/>
            </a:pPr>
            <a:r>
              <a:rPr lang="vi-VN" sz="1800" i="1" dirty="0"/>
              <a:t>- Product</a:t>
            </a:r>
          </a:p>
          <a:p>
            <a:pPr marL="0" indent="0" algn="l">
              <a:buNone/>
            </a:pPr>
            <a:r>
              <a:rPr lang="vi-VN" sz="1800" i="1" dirty="0"/>
              <a:t>- Q&amp;A</a:t>
            </a:r>
          </a:p>
          <a:p>
            <a:pPr marL="0" indent="0" algn="l">
              <a:buNone/>
            </a:pPr>
            <a:r>
              <a:rPr lang="vi-VN" sz="1800" i="1" dirty="0"/>
              <a:t>- Recipe</a:t>
            </a:r>
          </a:p>
          <a:p>
            <a:pPr marL="0" indent="0" algn="l">
              <a:buNone/>
            </a:pPr>
            <a:r>
              <a:rPr lang="vi-VN" sz="1800" i="1" dirty="0"/>
              <a:t>- Review snippet</a:t>
            </a:r>
          </a:p>
          <a:p>
            <a:pPr marL="0" indent="0" algn="l">
              <a:buNone/>
            </a:pPr>
            <a:r>
              <a:rPr lang="vi-VN" sz="1800" i="1" dirty="0"/>
              <a:t>- Sitelinks Searchbox</a:t>
            </a:r>
          </a:p>
          <a:p>
            <a:pPr marL="0" indent="0" algn="l">
              <a:buNone/>
            </a:pPr>
            <a:r>
              <a:rPr lang="vi-VN" sz="1800" i="1" dirty="0"/>
              <a:t>- Software App (beta)</a:t>
            </a:r>
          </a:p>
          <a:p>
            <a:pPr marL="0" indent="0" algn="l">
              <a:buNone/>
            </a:pPr>
            <a:r>
              <a:rPr lang="vi-VN" sz="1800" i="1" dirty="0"/>
              <a:t>- Speakable (news content)</a:t>
            </a:r>
          </a:p>
          <a:p>
            <a:pPr marL="0" indent="0" algn="l">
              <a:buNone/>
            </a:pPr>
            <a:r>
              <a:rPr lang="vi-VN" sz="1800" i="1" dirty="0"/>
              <a:t>- Subscription and paywalled content</a:t>
            </a:r>
          </a:p>
          <a:p>
            <a:pPr marL="0" indent="0" algn="l">
              <a:buNone/>
            </a:pPr>
            <a:r>
              <a:rPr lang="vi-VN" sz="1800" i="1" dirty="0"/>
              <a:t>- Video</a:t>
            </a:r>
          </a:p>
        </p:txBody>
      </p:sp>
      <p:sp>
        <p:nvSpPr>
          <p:cNvPr id="11" name="Rectangle 10">
            <a:extLst>
              <a:ext uri="{FF2B5EF4-FFF2-40B4-BE49-F238E27FC236}">
                <a16:creationId xmlns:a16="http://schemas.microsoft.com/office/drawing/2014/main" id="{A3CF99F1-F2E2-7F40-9813-E02C4C0CF425}"/>
              </a:ext>
            </a:extLst>
          </p:cNvPr>
          <p:cNvSpPr/>
          <p:nvPr/>
        </p:nvSpPr>
        <p:spPr>
          <a:xfrm>
            <a:off x="228599" y="5296638"/>
            <a:ext cx="11722100"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Search Gallery of Structured Data</a:t>
            </a:r>
            <a:r>
              <a:rPr lang="en-US" dirty="0">
                <a:latin typeface="Times New Roman" panose="02020603050405020304" pitchFamily="18" charset="0"/>
                <a:cs typeface="Times New Roman" panose="02020603050405020304" pitchFamily="18" charset="0"/>
              </a:rPr>
              <a:t> – Google </a:t>
            </a:r>
            <a:r>
              <a:rPr lang="en-US" dirty="0">
                <a:latin typeface="Times New Roman" panose="02020603050405020304" pitchFamily="18" charset="0"/>
                <a:cs typeface="Times New Roman" panose="02020603050405020304" pitchFamily="18" charset="0"/>
                <a:hlinkClick r:id="rId2"/>
              </a:rPr>
              <a:t>https://developers.google.com/search/docs/guides/search-gallery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592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819E8-43FB-DD4D-B2DF-3C00490DA34C}"/>
              </a:ext>
            </a:extLst>
          </p:cNvPr>
          <p:cNvSpPr>
            <a:spLocks noGrp="1"/>
          </p:cNvSpPr>
          <p:nvPr>
            <p:ph type="title"/>
          </p:nvPr>
        </p:nvSpPr>
        <p:spPr/>
        <p:txBody>
          <a:bodyPr/>
          <a:lstStyle/>
          <a:p>
            <a:r>
              <a:rPr lang="en-VN" dirty="0"/>
              <a:t>4. Bắt đầu với JSON-LD</a:t>
            </a:r>
          </a:p>
        </p:txBody>
      </p:sp>
      <p:sp>
        <p:nvSpPr>
          <p:cNvPr id="3" name="Content Placeholder 2">
            <a:extLst>
              <a:ext uri="{FF2B5EF4-FFF2-40B4-BE49-F238E27FC236}">
                <a16:creationId xmlns:a16="http://schemas.microsoft.com/office/drawing/2014/main" id="{41512200-8B45-C54C-BF14-9FD48739E0EB}"/>
              </a:ext>
            </a:extLst>
          </p:cNvPr>
          <p:cNvSpPr>
            <a:spLocks noGrp="1"/>
          </p:cNvSpPr>
          <p:nvPr>
            <p:ph idx="1"/>
          </p:nvPr>
        </p:nvSpPr>
        <p:spPr/>
        <p:txBody>
          <a:bodyPr/>
          <a:lstStyle/>
          <a:p>
            <a:pPr marL="0" indent="0">
              <a:buNone/>
            </a:pPr>
            <a:r>
              <a:rPr lang="en-US" dirty="0"/>
              <a:t>Khi </a:t>
            </a:r>
            <a:r>
              <a:rPr lang="en-US" dirty="0" err="1"/>
              <a:t>bạn</a:t>
            </a:r>
            <a:r>
              <a:rPr lang="en-US" dirty="0"/>
              <a:t> </a:t>
            </a:r>
            <a:r>
              <a:rPr lang="en-US" dirty="0" err="1"/>
              <a:t>hoặc</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bạn</a:t>
            </a:r>
            <a:r>
              <a:rPr lang="en-US" dirty="0"/>
              <a:t> </a:t>
            </a:r>
            <a:r>
              <a:rPr lang="en-US" dirty="0" err="1"/>
              <a:t>đang</a:t>
            </a:r>
            <a:r>
              <a:rPr lang="en-US" dirty="0"/>
              <a:t> </a:t>
            </a:r>
            <a:r>
              <a:rPr lang="en-US" dirty="0" err="1"/>
              <a:t>kiểm</a:t>
            </a:r>
            <a:r>
              <a:rPr lang="en-US" dirty="0"/>
              <a:t> </a:t>
            </a:r>
            <a:r>
              <a:rPr lang="en-US" dirty="0" err="1"/>
              <a:t>tra</a:t>
            </a:r>
            <a:r>
              <a:rPr lang="en-US" dirty="0"/>
              <a:t> </a:t>
            </a:r>
            <a:r>
              <a:rPr lang="en-US" dirty="0" err="1"/>
              <a:t>mã</a:t>
            </a:r>
            <a:r>
              <a:rPr lang="en-US" dirty="0"/>
              <a:t> </a:t>
            </a:r>
            <a:r>
              <a:rPr lang="en-US" dirty="0" err="1"/>
              <a:t>trên</a:t>
            </a:r>
            <a:r>
              <a:rPr lang="en-US" dirty="0"/>
              <a:t> </a:t>
            </a:r>
            <a:r>
              <a:rPr lang="en-US" dirty="0" err="1"/>
              <a:t>trang</a:t>
            </a:r>
            <a:r>
              <a:rPr lang="en-US" dirty="0"/>
              <a:t> web </a:t>
            </a:r>
            <a:r>
              <a:rPr lang="en-US" dirty="0" err="1"/>
              <a:t>của</a:t>
            </a:r>
            <a:r>
              <a:rPr lang="en-US" dirty="0"/>
              <a:t> </a:t>
            </a:r>
            <a:r>
              <a:rPr lang="en-US" dirty="0" err="1"/>
              <a:t>mình</a:t>
            </a:r>
            <a:r>
              <a:rPr lang="en-US" dirty="0"/>
              <a:t>, </a:t>
            </a:r>
            <a:r>
              <a:rPr lang="en-US" dirty="0" err="1"/>
              <a:t>hãy</a:t>
            </a:r>
            <a:r>
              <a:rPr lang="en-US" dirty="0"/>
              <a:t> </a:t>
            </a:r>
            <a:r>
              <a:rPr lang="en-US" dirty="0" err="1"/>
              <a:t>sử</a:t>
            </a:r>
            <a:r>
              <a:rPr lang="en-US" dirty="0"/>
              <a:t> </a:t>
            </a:r>
            <a:r>
              <a:rPr lang="en-US" dirty="0" err="1"/>
              <a:t>dụng</a:t>
            </a:r>
            <a:r>
              <a:rPr lang="en-US" dirty="0"/>
              <a:t>:</a:t>
            </a:r>
          </a:p>
          <a:p>
            <a:r>
              <a:rPr lang="en-US" i="1" dirty="0"/>
              <a:t>Structured Data Testing Tool </a:t>
            </a:r>
            <a:r>
              <a:rPr lang="en-US" dirty="0"/>
              <a:t>- Google </a:t>
            </a:r>
            <a:r>
              <a:rPr lang="en-US" dirty="0">
                <a:hlinkClick r:id="rId3"/>
              </a:rPr>
              <a:t>https://search.google.com/structured-data/testing-tool</a:t>
            </a:r>
            <a:endParaRPr lang="en-US" dirty="0"/>
          </a:p>
          <a:p>
            <a:pPr lvl="1"/>
            <a:r>
              <a:rPr lang="en-VN" dirty="0"/>
              <a:t>Để kiểm tra là mã code của dữ liệu cấu trúc đã được thực hiện chính xác.</a:t>
            </a:r>
          </a:p>
          <a:p>
            <a:r>
              <a:rPr lang="en-US" i="1" dirty="0"/>
              <a:t>Rich Results Test – Google </a:t>
            </a:r>
            <a:r>
              <a:rPr lang="en-US" dirty="0">
                <a:hlinkClick r:id="rId4"/>
              </a:rPr>
              <a:t>https://search.google.com/test/rich-results</a:t>
            </a:r>
            <a:endParaRPr lang="en-US" dirty="0"/>
          </a:p>
          <a:p>
            <a:pPr lvl="1"/>
            <a:r>
              <a:rPr lang="en-US" dirty="0" err="1"/>
              <a:t>Sử</a:t>
            </a:r>
            <a:r>
              <a:rPr lang="en-US" dirty="0"/>
              <a:t> </a:t>
            </a:r>
            <a:r>
              <a:rPr lang="en-US" dirty="0" err="1"/>
              <a:t>dụng</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và</a:t>
            </a:r>
            <a:r>
              <a:rPr lang="en-US" dirty="0"/>
              <a:t> </a:t>
            </a:r>
            <a:r>
              <a:rPr lang="en-US" dirty="0" err="1"/>
              <a:t>xem</a:t>
            </a:r>
            <a:r>
              <a:rPr lang="en-US" dirty="0"/>
              <a:t> </a:t>
            </a:r>
            <a:r>
              <a:rPr lang="en-US" dirty="0" err="1"/>
              <a:t>trước</a:t>
            </a:r>
            <a:r>
              <a:rPr lang="en-US" dirty="0"/>
              <a:t> </a:t>
            </a:r>
            <a:r>
              <a:rPr lang="en-US" dirty="0" err="1"/>
              <a:t>việc</a:t>
            </a:r>
            <a:r>
              <a:rPr lang="en-US" dirty="0"/>
              <a:t> </a:t>
            </a:r>
            <a:r>
              <a:rPr lang="en-US" dirty="0" err="1"/>
              <a:t>hiển</a:t>
            </a:r>
            <a:r>
              <a:rPr lang="en-US" dirty="0"/>
              <a:t> </a:t>
            </a:r>
            <a:r>
              <a:rPr lang="en-US" dirty="0" err="1"/>
              <a:t>thị</a:t>
            </a:r>
            <a:r>
              <a:rPr lang="en-US" dirty="0"/>
              <a:t> </a:t>
            </a:r>
            <a:r>
              <a:rPr lang="en-US" dirty="0" err="1"/>
              <a:t>của</a:t>
            </a:r>
            <a:r>
              <a:rPr lang="en-US" dirty="0"/>
              <a:t> </a:t>
            </a:r>
            <a:r>
              <a:rPr lang="en-US" dirty="0" err="1"/>
              <a:t>trang</a:t>
            </a:r>
            <a:r>
              <a:rPr lang="en-US" dirty="0"/>
              <a:t> </a:t>
            </a:r>
            <a:r>
              <a:rPr lang="en-US" dirty="0" err="1"/>
              <a:t>trong</a:t>
            </a:r>
            <a:r>
              <a:rPr lang="en-US" dirty="0"/>
              <a:t> </a:t>
            </a:r>
            <a:r>
              <a:rPr lang="en-US" dirty="0" err="1"/>
              <a:t>kết</a:t>
            </a:r>
            <a:r>
              <a:rPr lang="en-US" dirty="0"/>
              <a:t> </a:t>
            </a:r>
            <a:r>
              <a:rPr lang="en-US" dirty="0" err="1"/>
              <a:t>quả</a:t>
            </a:r>
            <a:r>
              <a:rPr lang="en-US" dirty="0"/>
              <a:t> </a:t>
            </a:r>
            <a:r>
              <a:rPr lang="en-US" dirty="0" err="1"/>
              <a:t>tìm</a:t>
            </a:r>
            <a:r>
              <a:rPr lang="en-US" dirty="0"/>
              <a:t> </a:t>
            </a:r>
            <a:r>
              <a:rPr lang="en-US" dirty="0" err="1"/>
              <a:t>kiếm</a:t>
            </a:r>
            <a:r>
              <a:rPr lang="en-US" dirty="0"/>
              <a:t>.</a:t>
            </a:r>
            <a:endParaRPr lang="en-VN" dirty="0"/>
          </a:p>
        </p:txBody>
      </p:sp>
      <p:sp>
        <p:nvSpPr>
          <p:cNvPr id="4" name="Slide Number Placeholder 3">
            <a:extLst>
              <a:ext uri="{FF2B5EF4-FFF2-40B4-BE49-F238E27FC236}">
                <a16:creationId xmlns:a16="http://schemas.microsoft.com/office/drawing/2014/main" id="{8C599100-3369-6E4C-89AA-0FD4C9D749FE}"/>
              </a:ext>
            </a:extLst>
          </p:cNvPr>
          <p:cNvSpPr>
            <a:spLocks noGrp="1"/>
          </p:cNvSpPr>
          <p:nvPr>
            <p:ph type="sldNum" sz="quarter" idx="12"/>
          </p:nvPr>
        </p:nvSpPr>
        <p:spPr/>
        <p:txBody>
          <a:bodyPr/>
          <a:lstStyle/>
          <a:p>
            <a:fld id="{5771DB1C-B372-4CFA-B223-ECAC3FCFC319}" type="slidenum">
              <a:rPr lang="en-US" smtClean="0"/>
              <a:t>9</a:t>
            </a:fld>
            <a:endParaRPr lang="en-US"/>
          </a:p>
        </p:txBody>
      </p:sp>
    </p:spTree>
    <p:extLst>
      <p:ext uri="{BB962C8B-B14F-4D97-AF65-F5344CB8AC3E}">
        <p14:creationId xmlns:p14="http://schemas.microsoft.com/office/powerpoint/2010/main" val="658674558"/>
      </p:ext>
    </p:extLst>
  </p:cSld>
  <p:clrMapOvr>
    <a:masterClrMapping/>
  </p:clrMapOvr>
</p:sld>
</file>

<file path=ppt/theme/theme1.xml><?xml version="1.0" encoding="utf-8"?>
<a:theme xmlns:a="http://schemas.openxmlformats.org/drawingml/2006/main" name="Retrospec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12478</TotalTime>
  <Words>1661</Words>
  <Application>Microsoft Macintosh PowerPoint</Application>
  <PresentationFormat>Widescreen</PresentationFormat>
  <Paragraphs>162</Paragraphs>
  <Slides>19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Menlo</vt:lpstr>
      <vt:lpstr>Times New Roman</vt:lpstr>
      <vt:lpstr>Wingdings</vt:lpstr>
      <vt:lpstr>Retrospect</vt:lpstr>
      <vt:lpstr>TỐI ƯU HOÁ CÔNG CỤ TÌM KIẾM</vt:lpstr>
      <vt:lpstr>CHƯƠNG 9:  KẾT QUẢ TÌM KIẾM NHIỀU ĐỊNH DẠNG</vt:lpstr>
      <vt:lpstr>Nội dung</vt:lpstr>
      <vt:lpstr>1. Rich snippet là gì?</vt:lpstr>
      <vt:lpstr>2. Tại sao cần đa dạng kết quả tìm kiếm</vt:lpstr>
      <vt:lpstr>3. Tại sao cần SD và JSON-LD?</vt:lpstr>
      <vt:lpstr>4. Bắt đầu với JSON-LD </vt:lpstr>
      <vt:lpstr>4. Bắt đầu với JSON-LD</vt:lpstr>
      <vt:lpstr>4. Bắt đầu với JSON-LD</vt:lpstr>
      <vt:lpstr>5. Xuất hiện featured snippet trên tìm kiếm</vt:lpstr>
      <vt:lpstr>5. Xuất hiện featured snippet trên tìm kiếm</vt:lpstr>
      <vt:lpstr>6. “People also ask?”</vt:lpstr>
      <vt:lpstr>6. “People also ask?”</vt:lpstr>
      <vt:lpstr>7. Facebook Open Graph</vt:lpstr>
      <vt:lpstr>7. Facebook Open Graph</vt:lpstr>
      <vt:lpstr>7. Facebook Open Graph</vt:lpstr>
      <vt:lpstr>Tổng kết</vt:lpstr>
      <vt:lpstr>Bài tập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 Thu Nguyen Thi</dc:creator>
  <cp:lastModifiedBy>Vo Tan Khoa</cp:lastModifiedBy>
  <cp:revision>308</cp:revision>
  <dcterms:created xsi:type="dcterms:W3CDTF">2015-11-12T01:57:32Z</dcterms:created>
  <dcterms:modified xsi:type="dcterms:W3CDTF">2022-04-11T03:21:18Z</dcterms:modified>
</cp:coreProperties>
</file>