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eXEZwNqn1FUmRrKXIWHgG+bT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0"/>
          <p:cNvSpPr txBox="1"/>
          <p:nvPr>
            <p:ph type="ctrTitle"/>
          </p:nvPr>
        </p:nvSpPr>
        <p:spPr>
          <a:xfrm>
            <a:off x="1097280" y="1270001"/>
            <a:ext cx="10058400" cy="305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Times New Roman"/>
              <a:buNone/>
              <a:defRPr sz="6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500"/>
              <a:buNone/>
              <a:defRPr sz="25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dministrator\Desktop\thesis-slide\uit-logo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98980" y="-63500"/>
            <a:ext cx="1333500" cy="133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10"/>
          <p:cNvCxnSpPr/>
          <p:nvPr/>
        </p:nvCxnSpPr>
        <p:spPr>
          <a:xfrm>
            <a:off x="1142732" y="12171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0"/>
          <p:cNvSpPr txBox="1"/>
          <p:nvPr/>
        </p:nvSpPr>
        <p:spPr>
          <a:xfrm>
            <a:off x="3419070" y="237065"/>
            <a:ext cx="7315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THÀNH PHỐ HỒ CHÍ MINH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 rot="5400000">
            <a:off x="3647965" y="-2143235"/>
            <a:ext cx="4883369" cy="11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3"/>
          <p:cNvSpPr txBox="1"/>
          <p:nvPr>
            <p:ph type="title"/>
          </p:nvPr>
        </p:nvSpPr>
        <p:spPr>
          <a:xfrm>
            <a:off x="1097280" y="758953"/>
            <a:ext cx="10058400" cy="1255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00"/>
              <a:buFont typeface="Times New Roman"/>
              <a:buNone/>
              <a:defRPr b="0" sz="7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1097280" y="2166726"/>
            <a:ext cx="10058400" cy="342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800"/>
              <a:buNone/>
              <a:defRPr sz="68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" name="Google Shape;51;p13"/>
          <p:cNvCxnSpPr/>
          <p:nvPr/>
        </p:nvCxnSpPr>
        <p:spPr>
          <a:xfrm>
            <a:off x="1207658" y="2090528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1097280" y="286604"/>
            <a:ext cx="10058400" cy="96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1097279" y="1346199"/>
            <a:ext cx="4937760" cy="45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6217920" y="1346200"/>
            <a:ext cx="4937760" cy="45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9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  <a:defRPr b="0" i="0" sz="55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9"/>
          <p:cNvSpPr txBox="1"/>
          <p:nvPr>
            <p:ph idx="1" type="body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406400" lvl="0" marL="45720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b="0" i="0" sz="28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735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b="0" i="0" sz="25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7350" lvl="2" marL="13716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b="0" i="0" sz="25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7350" lvl="3" marL="1828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b="0" i="0" sz="25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7350" lvl="4" marL="22860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◦"/>
              <a:defRPr b="0" i="0" sz="25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228600" y="1217145"/>
            <a:ext cx="11722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dministrator\Desktop\thesis-slide\uit-logo.png" id="18" name="Google Shape;1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28600" y="213071"/>
            <a:ext cx="898909" cy="8989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097280" y="1270001"/>
            <a:ext cx="10058400" cy="305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Times New Roman"/>
              <a:buNone/>
            </a:pPr>
            <a:r>
              <a:rPr lang="en-US" sz="5400"/>
              <a:t>INTERNET</a:t>
            </a:r>
            <a:br>
              <a:rPr lang="en-US" sz="5400"/>
            </a:br>
            <a:r>
              <a:rPr lang="en-US" sz="5400"/>
              <a:t>&amp;</a:t>
            </a:r>
            <a:br>
              <a:rPr lang="en-US" sz="5400"/>
            </a:br>
            <a:r>
              <a:rPr lang="en-US" sz="5400"/>
              <a:t>CÔNG NGHỆ WEB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cap="none"/>
              <a:t>Biên soạn: ThS. Võ Tấn Khoa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540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 "/>
            </a:pPr>
            <a:r>
              <a:rPr lang="en-US" sz="4000">
                <a:solidFill>
                  <a:schemeClr val="dk1"/>
                </a:solidFill>
              </a:rPr>
              <a:t>1.	Giới thiệu môn học</a:t>
            </a:r>
            <a:endParaRPr/>
          </a:p>
          <a:p>
            <a:pPr indent="-254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Char char=" "/>
            </a:pPr>
            <a:r>
              <a:rPr lang="en-US" sz="4000">
                <a:solidFill>
                  <a:schemeClr val="dk1"/>
                </a:solidFill>
              </a:rPr>
              <a:t>2.	Quy định chung</a:t>
            </a:r>
            <a:endParaRPr/>
          </a:p>
        </p:txBody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1. Giới thiệu môn học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28600" y="1276131"/>
            <a:ext cx="11722100" cy="4883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1.1	Mục tiêu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1.2	Chương trình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1.3	Hình thức kiểm tra và đánh giá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26" name="Google Shape;126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1.1 Mục tiêu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228600" y="1276350"/>
            <a:ext cx="11722099" cy="4883150"/>
            <a:chOff x="0" y="0"/>
            <a:chExt cx="11722099" cy="4883150"/>
          </a:xfrm>
        </p:grpSpPr>
        <p:sp>
          <p:nvSpPr>
            <p:cNvPr id="133" name="Google Shape;133;p4"/>
            <p:cNvSpPr/>
            <p:nvPr/>
          </p:nvSpPr>
          <p:spPr>
            <a:xfrm>
              <a:off x="0" y="0"/>
              <a:ext cx="4883150" cy="4883150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441575" y="0"/>
              <a:ext cx="9280524" cy="48831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2441575" y="0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Times New Roman"/>
                <a:buNone/>
              </a:pPr>
              <a:r>
                <a:rPr lang="en-US" sz="6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281826" y="2319496"/>
              <a:ext cx="2319496" cy="2319496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441575" y="2319496"/>
              <a:ext cx="9280524" cy="2319496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2441575" y="2319496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Times New Roman"/>
                <a:buNone/>
              </a:pPr>
              <a:r>
                <a:rPr lang="en-US" sz="65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Công nghệ Web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081837" y="0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7081837" y="0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Times New Roman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Hệ thống mạng Internet 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55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Times New Roman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Các vấn đề liên quan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081837" y="2319496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7081837" y="2319496"/>
              <a:ext cx="4640262" cy="23194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Times New Roman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HTML, CSS, Javascript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555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Times New Roman"/>
                <a:buChar char="•"/>
              </a:pPr>
              <a:r>
                <a:rPr b="0" i="0" lang="en-US" sz="37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Bootstrap, Nodejs, React</a:t>
              </a:r>
              <a:endParaRPr/>
            </a:p>
          </p:txBody>
        </p:sp>
      </p:grp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1.2 Chương trình</a:t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228765" y="1276350"/>
            <a:ext cx="11721768" cy="4883150"/>
            <a:chOff x="165" y="0"/>
            <a:chExt cx="11721768" cy="4883150"/>
          </a:xfrm>
        </p:grpSpPr>
        <p:sp>
          <p:nvSpPr>
            <p:cNvPr id="150" name="Google Shape;150;p5"/>
            <p:cNvSpPr/>
            <p:nvPr/>
          </p:nvSpPr>
          <p:spPr>
            <a:xfrm>
              <a:off x="879157" y="0"/>
              <a:ext cx="9963785" cy="488315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CC0DD"/>
                </a:gs>
                <a:gs pos="34000">
                  <a:srgbClr val="BEC2DF"/>
                </a:gs>
                <a:gs pos="70000">
                  <a:srgbClr val="C0C4E4"/>
                </a:gs>
                <a:gs pos="100000">
                  <a:srgbClr val="CDD0EC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5" y="1464944"/>
              <a:ext cx="2820332" cy="19532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54C9"/>
                </a:gs>
                <a:gs pos="34000">
                  <a:srgbClr val="3856C8"/>
                </a:gs>
                <a:gs pos="70000">
                  <a:srgbClr val="3656CE"/>
                </a:gs>
                <a:gs pos="100000">
                  <a:srgbClr val="4562C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95515" y="1560294"/>
              <a:ext cx="2629632" cy="1762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Chương 1: Tổng quan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967310" y="1464944"/>
              <a:ext cx="2820332" cy="19532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54C9"/>
                </a:gs>
                <a:gs pos="34000">
                  <a:srgbClr val="3856C8"/>
                </a:gs>
                <a:gs pos="70000">
                  <a:srgbClr val="3656CE"/>
                </a:gs>
                <a:gs pos="100000">
                  <a:srgbClr val="4562C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3062660" y="1560294"/>
              <a:ext cx="2629632" cy="1762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Chương 2: Ngôn ngữ HTML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934456" y="1464944"/>
              <a:ext cx="2820332" cy="19532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54C9"/>
                </a:gs>
                <a:gs pos="34000">
                  <a:srgbClr val="3856C8"/>
                </a:gs>
                <a:gs pos="70000">
                  <a:srgbClr val="3656CE"/>
                </a:gs>
                <a:gs pos="100000">
                  <a:srgbClr val="4562C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6029806" y="1560294"/>
              <a:ext cx="2629632" cy="1762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Chương 3: Ngôn ngữ CSS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901601" y="1464944"/>
              <a:ext cx="2820332" cy="195326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454C9"/>
                </a:gs>
                <a:gs pos="34000">
                  <a:srgbClr val="3856C8"/>
                </a:gs>
                <a:gs pos="70000">
                  <a:srgbClr val="3656CE"/>
                </a:gs>
                <a:gs pos="100000">
                  <a:srgbClr val="4562CD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8996951" y="1560294"/>
              <a:ext cx="2629632" cy="1762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alibri"/>
                <a:buNone/>
              </a:pPr>
              <a:r>
                <a:rPr lang="en-US"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Chương 4: Ngôn ngữ Javascript</a:t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1.3 Hình thức kiểm tra và đánh giá</a:t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228600" y="1276350"/>
            <a:ext cx="11722099" cy="4883150"/>
            <a:chOff x="0" y="0"/>
            <a:chExt cx="11722099" cy="4883150"/>
          </a:xfrm>
        </p:grpSpPr>
        <p:sp>
          <p:nvSpPr>
            <p:cNvPr id="166" name="Google Shape;166;p6"/>
            <p:cNvSpPr/>
            <p:nvPr/>
          </p:nvSpPr>
          <p:spPr>
            <a:xfrm>
              <a:off x="0" y="0"/>
              <a:ext cx="4883150" cy="4883150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2441575" y="0"/>
              <a:ext cx="9280524" cy="48831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2441575" y="0"/>
              <a:ext cx="4640262" cy="146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Times New Roman"/>
                <a:buNone/>
              </a:pPr>
              <a:r>
                <a:rPr lang="en-US" sz="4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Quá trình (20%)</a:t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854552" y="1464948"/>
              <a:ext cx="3174044" cy="3174044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2441575" y="1464948"/>
              <a:ext cx="9280524" cy="317404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2441575" y="1464948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Times New Roman"/>
                <a:buNone/>
              </a:pPr>
              <a:r>
                <a:rPr lang="en-US" sz="4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Thực hành (30%)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709103" y="2929891"/>
              <a:ext cx="1464943" cy="1464943"/>
            </a:xfrm>
            <a:prstGeom prst="pie">
              <a:avLst>
                <a:gd fmla="val 5400000" name="adj1"/>
                <a:gd fmla="val 16200000" name="adj2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2441575" y="2929891"/>
              <a:ext cx="9280524" cy="1464943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2441575" y="2929891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Times New Roman"/>
                <a:buNone/>
              </a:pPr>
              <a:r>
                <a:rPr lang="en-US" sz="4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Đồ án (50%)</a:t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7081837" y="0"/>
              <a:ext cx="4640262" cy="146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7081837" y="0"/>
              <a:ext cx="4640262" cy="1464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Char char="•"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Bài tập nhóm</a:t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081837" y="1464948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7081837" y="1464948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Char char="•"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Bài tập cá nhân</a:t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7081837" y="2929891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7081837" y="2929891"/>
              <a:ext cx="4640262" cy="1464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Times New Roman"/>
                <a:buChar char="•"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Thuyết trình và demo</a:t>
              </a:r>
              <a:endParaRPr b="0" i="0" sz="4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1182254" y="286603"/>
            <a:ext cx="10768445" cy="881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500"/>
              <a:buFont typeface="Times New Roman"/>
              <a:buNone/>
            </a:pPr>
            <a:r>
              <a:rPr lang="en-US"/>
              <a:t>2. Quy định chung</a:t>
            </a:r>
            <a:endParaRPr/>
          </a:p>
        </p:txBody>
      </p:sp>
      <p:grpSp>
        <p:nvGrpSpPr>
          <p:cNvPr id="187" name="Google Shape;187;p7"/>
          <p:cNvGrpSpPr/>
          <p:nvPr/>
        </p:nvGrpSpPr>
        <p:grpSpPr>
          <a:xfrm>
            <a:off x="598010" y="1276350"/>
            <a:ext cx="11027569" cy="4883150"/>
            <a:chOff x="694530" y="0"/>
            <a:chExt cx="11027569" cy="4883150"/>
          </a:xfrm>
        </p:grpSpPr>
        <p:sp>
          <p:nvSpPr>
            <p:cNvPr id="188" name="Google Shape;188;p7"/>
            <p:cNvSpPr/>
            <p:nvPr/>
          </p:nvSpPr>
          <p:spPr>
            <a:xfrm>
              <a:off x="694530" y="0"/>
              <a:ext cx="4883150" cy="4883150"/>
            </a:xfrm>
            <a:prstGeom prst="triangle">
              <a:avLst>
                <a:gd fmla="val 50000" name="adj"/>
              </a:avLst>
            </a:prstGeom>
            <a:solidFill>
              <a:srgbClr val="4C66C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094181" y="480777"/>
              <a:ext cx="8627918" cy="11559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3150609" y="537205"/>
              <a:ext cx="8515062" cy="1043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Times New Roman"/>
                <a:buNone/>
              </a:pPr>
              <a:r>
                <a:rPr lang="en-US" sz="3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Đi học đúng giờ, không làm việc riêng.</a:t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094181" y="1781201"/>
              <a:ext cx="8627918" cy="11559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3150609" y="1837629"/>
              <a:ext cx="8515062" cy="1043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Sử dụng laptop làm bài tập trên lớp.</a:t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094181" y="3081626"/>
              <a:ext cx="8627918" cy="1155933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4C66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3150609" y="3138054"/>
              <a:ext cx="8515062" cy="1043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lang="en-US" sz="3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Ngồi theo nhóm để thảo luận và làm bài tập nhóm.</a:t>
              </a:r>
              <a:endParaRPr/>
            </a:p>
          </p:txBody>
        </p:sp>
      </p:grp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/>
        </p:nvSpPr>
        <p:spPr>
          <a:xfrm>
            <a:off x="1097280" y="1985962"/>
            <a:ext cx="10058400" cy="2339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Times New Roman"/>
              <a:buNone/>
            </a:pPr>
            <a:r>
              <a:rPr lang="en-US" sz="8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&amp; Answer</a:t>
            </a:r>
            <a:endParaRPr/>
          </a:p>
        </p:txBody>
      </p:sp>
      <p:cxnSp>
        <p:nvCxnSpPr>
          <p:cNvPr id="201" name="Google Shape;201;p8"/>
          <p:cNvCxnSpPr/>
          <p:nvPr/>
        </p:nvCxnSpPr>
        <p:spPr>
          <a:xfrm>
            <a:off x="1097280" y="4325111"/>
            <a:ext cx="10058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2015-11-12T01:57:32Z</dcterms:created>
  <dc:creator>Anh Thu Nguyen Thi</dc:creator>
</cp:coreProperties>
</file>