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650" r:id="rId2"/>
    <p:sldMasterId id="2147483726" r:id="rId3"/>
  </p:sldMasterIdLst>
  <p:notesMasterIdLst>
    <p:notesMasterId r:id="rId30"/>
  </p:notesMasterIdLst>
  <p:handoutMasterIdLst>
    <p:handoutMasterId r:id="rId31"/>
  </p:handoutMasterIdLst>
  <p:sldIdLst>
    <p:sldId id="256" r:id="rId4"/>
    <p:sldId id="281" r:id="rId5"/>
    <p:sldId id="273" r:id="rId6"/>
    <p:sldId id="285" r:id="rId7"/>
    <p:sldId id="287" r:id="rId8"/>
    <p:sldId id="288" r:id="rId9"/>
    <p:sldId id="289" r:id="rId10"/>
    <p:sldId id="291" r:id="rId11"/>
    <p:sldId id="300" r:id="rId12"/>
    <p:sldId id="302" r:id="rId13"/>
    <p:sldId id="303" r:id="rId14"/>
    <p:sldId id="304" r:id="rId15"/>
    <p:sldId id="268" r:id="rId16"/>
    <p:sldId id="299" r:id="rId17"/>
    <p:sldId id="306" r:id="rId18"/>
    <p:sldId id="305" r:id="rId19"/>
    <p:sldId id="309" r:id="rId20"/>
    <p:sldId id="301" r:id="rId21"/>
    <p:sldId id="307" r:id="rId22"/>
    <p:sldId id="280" r:id="rId23"/>
    <p:sldId id="308" r:id="rId24"/>
    <p:sldId id="312" r:id="rId25"/>
    <p:sldId id="313" r:id="rId26"/>
    <p:sldId id="314" r:id="rId27"/>
    <p:sldId id="315" r:id="rId28"/>
    <p:sldId id="316" r:id="rId29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4E41"/>
    <a:srgbClr val="3EA3F8"/>
    <a:srgbClr val="10B0C0"/>
    <a:srgbClr val="06105A"/>
    <a:srgbClr val="000C68"/>
    <a:srgbClr val="BEF4FA"/>
    <a:srgbClr val="FFFFFF"/>
    <a:srgbClr val="0F0634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8" autoAdjust="0"/>
    <p:restoredTop sz="92380" autoAdjust="0"/>
  </p:normalViewPr>
  <p:slideViewPr>
    <p:cSldViewPr showGuides="1">
      <p:cViewPr>
        <p:scale>
          <a:sx n="44" d="100"/>
          <a:sy n="44" d="100"/>
        </p:scale>
        <p:origin x="132" y="48"/>
      </p:cViewPr>
      <p:guideLst>
        <p:guide orient="horz" pos="2134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réussite du développement d’un système informatique est liée au choix méthodologique.</a:t>
            </a:r>
          </a:p>
          <a:p>
            <a:r>
              <a:rPr lang="fr-FR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</a:t>
            </a:r>
            <a:r>
              <a:rPr lang="fr-FR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cas de notre application, nous avons choisi de travailler avec *la méthode agile </a:t>
            </a:r>
            <a:r>
              <a:rPr lang="fr-FR" sz="24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fr-FR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 elle nous a paru la méthode la plus adéquate pour notre travail, </a:t>
            </a:r>
            <a:endParaRPr lang="fr-FR" dirty="0" smtClean="0"/>
          </a:p>
          <a:p>
            <a:r>
              <a:rPr lang="fr-FR" dirty="0" smtClean="0"/>
              <a:t>UML permet </a:t>
            </a:r>
            <a:r>
              <a:rPr lang="fr-FR" dirty="0" err="1" smtClean="0"/>
              <a:t>grace</a:t>
            </a:r>
            <a:r>
              <a:rPr lang="fr-FR" dirty="0" smtClean="0"/>
              <a:t> à sa représentation graphique, d’exprimer visuellement une solution objet, de faciliter la comparaison et l’évolution de solution.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4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NOTRE PROJET on a adopté l’archi</a:t>
            </a:r>
          </a:p>
          <a:p>
            <a:r>
              <a:rPr lang="fr-FR" dirty="0" smtClean="0"/>
              <a:t>Est une </a:t>
            </a:r>
            <a:r>
              <a:rPr lang="fr-FR" dirty="0" err="1" smtClean="0"/>
              <a:t>facon</a:t>
            </a:r>
            <a:r>
              <a:rPr lang="fr-FR" dirty="0" smtClean="0"/>
              <a:t> d’organiser une interface graphique </a:t>
            </a:r>
          </a:p>
          <a:p>
            <a:r>
              <a:rPr lang="fr-FR" dirty="0" err="1" smtClean="0"/>
              <a:t>Modele:c’est</a:t>
            </a:r>
            <a:r>
              <a:rPr lang="fr-FR" dirty="0" smtClean="0"/>
              <a:t> le noyau de </a:t>
            </a:r>
          </a:p>
          <a:p>
            <a:r>
              <a:rPr lang="fr-FR" dirty="0" smtClean="0"/>
              <a:t>Vue</a:t>
            </a:r>
          </a:p>
          <a:p>
            <a:r>
              <a:rPr lang="fr-FR" dirty="0" smtClean="0"/>
              <a:t>C’est le composant graphique de l’interface</a:t>
            </a:r>
          </a:p>
          <a:p>
            <a:r>
              <a:rPr lang="fr-FR" dirty="0" err="1" smtClean="0"/>
              <a:t>Controleur</a:t>
            </a:r>
            <a:r>
              <a:rPr lang="fr-FR" dirty="0" smtClean="0"/>
              <a:t> </a:t>
            </a:r>
            <a:r>
              <a:rPr lang="fr-FR" dirty="0" err="1" smtClean="0"/>
              <a:t>gére</a:t>
            </a:r>
            <a:r>
              <a:rPr lang="fr-FR" baseline="0" dirty="0" smtClean="0"/>
              <a:t> la logique du code qui prend des </a:t>
            </a:r>
            <a:r>
              <a:rPr lang="fr-FR" baseline="0" dirty="0" err="1" smtClean="0"/>
              <a:t>decisions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3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2623220"/>
            <a:ext cx="14102428" cy="6300700"/>
          </a:xfrm>
        </p:spPr>
        <p:txBody>
          <a:bodyPr anchor="t">
            <a:noAutofit/>
          </a:bodyPr>
          <a:lstStyle>
            <a:lvl1pPr marL="432000" indent="-432000" algn="l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1pPr>
            <a:lvl2pPr marL="900000" indent="-432000"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ssss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1003040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9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6041205" y="2495277"/>
            <a:ext cx="6193030" cy="619303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6982940" y="3437012"/>
            <a:ext cx="4309561" cy="430956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43206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63311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1" y="321500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noProof="0" dirty="0" smtClean="0"/>
              <a:t>Diagramme de cas d’utilisation </a:t>
            </a:r>
            <a:endParaRPr lang="fr-FR" noProof="0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727270" y="1973220"/>
            <a:ext cx="16831871" cy="708571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51" y="2965622"/>
            <a:ext cx="894445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6" y="2323070"/>
            <a:ext cx="2033591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1" y="5726081"/>
            <a:ext cx="2206001" cy="1440838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186"/>
            <a:ext cx="1431883" cy="121421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1714086" y="5075269"/>
            <a:ext cx="1322292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798874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58915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798874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58915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798874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58915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8616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46210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8616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46210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8616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46210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75051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35092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75051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35092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75051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35092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57342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57342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57342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17782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1336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17782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1336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17782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1336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84738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08292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84738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08292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84738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08292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68732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192286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68732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192286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68732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192286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060880" y="1810202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12150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161915" y="203815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293349" y="1588105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71019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47800" y="2530382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85485" y="3320610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12313" y="308596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770548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7"/>
            <a:ext cx="1770720" cy="511969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2" cy="5217046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29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5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4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7065166" y="9251885"/>
            <a:ext cx="405045" cy="1035115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8204135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10351150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694619" y="1018370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5638555"/>
            <a:ext cx="8682531" cy="180877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039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801897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59601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2364596" y="-726068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4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</a:p>
          <a:p>
            <a:r>
              <a:rPr kumimoji="1" lang="en-US" altLang="ja-JP" dirty="0" smtClean="0"/>
              <a:t>(or blank)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7976000" y="1249736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9956746" y="1589578"/>
            <a:ext cx="56515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5212902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520700" y="3051922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5212902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520700" y="6210605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7943402" y="742633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2476500" y="9407079"/>
            <a:ext cx="58067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9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42" Type="http://schemas.openxmlformats.org/officeDocument/2006/relationships/slideLayout" Target="../slideLayouts/slideLayout57.xml"/><Relationship Id="rId47" Type="http://schemas.openxmlformats.org/officeDocument/2006/relationships/slideLayout" Target="../slideLayouts/slideLayout62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52.xml"/><Relationship Id="rId40" Type="http://schemas.openxmlformats.org/officeDocument/2006/relationships/slideLayout" Target="../slideLayouts/slideLayout55.xml"/><Relationship Id="rId45" Type="http://schemas.openxmlformats.org/officeDocument/2006/relationships/slideLayout" Target="../slideLayouts/slideLayout60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slideLayout" Target="../slideLayouts/slideLayout51.xml"/><Relationship Id="rId4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4" Type="http://schemas.openxmlformats.org/officeDocument/2006/relationships/slideLayout" Target="../slideLayouts/slideLayout59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43" Type="http://schemas.openxmlformats.org/officeDocument/2006/relationships/slideLayout" Target="../slideLayouts/slideLayout58.xml"/><Relationship Id="rId48" Type="http://schemas.openxmlformats.org/officeDocument/2006/relationships/slideLayout" Target="../slideLayouts/slideLayout63.xml"/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38" Type="http://schemas.openxmlformats.org/officeDocument/2006/relationships/slideLayout" Target="../slideLayouts/slideLayout53.xml"/><Relationship Id="rId4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35.xml"/><Relationship Id="rId41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39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85.xml"/><Relationship Id="rId34" Type="http://schemas.openxmlformats.org/officeDocument/2006/relationships/slideLayout" Target="../slideLayouts/slideLayout98.xml"/><Relationship Id="rId42" Type="http://schemas.openxmlformats.org/officeDocument/2006/relationships/slideLayout" Target="../slideLayouts/slideLayout106.xml"/><Relationship Id="rId47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9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96.xml"/><Relationship Id="rId37" Type="http://schemas.openxmlformats.org/officeDocument/2006/relationships/slideLayout" Target="../slideLayouts/slideLayout101.xml"/><Relationship Id="rId40" Type="http://schemas.openxmlformats.org/officeDocument/2006/relationships/slideLayout" Target="../slideLayouts/slideLayout104.xml"/><Relationship Id="rId45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2.xml"/><Relationship Id="rId36" Type="http://schemas.openxmlformats.org/officeDocument/2006/relationships/slideLayout" Target="../slideLayouts/slideLayout100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95.xml"/><Relationship Id="rId44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4.xml"/><Relationship Id="rId35" Type="http://schemas.openxmlformats.org/officeDocument/2006/relationships/slideLayout" Target="../slideLayouts/slideLayout99.xml"/><Relationship Id="rId43" Type="http://schemas.openxmlformats.org/officeDocument/2006/relationships/slideLayout" Target="../slideLayouts/slideLayout107.xml"/><Relationship Id="rId48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33" Type="http://schemas.openxmlformats.org/officeDocument/2006/relationships/slideLayout" Target="../slideLayouts/slideLayout97.xml"/><Relationship Id="rId38" Type="http://schemas.openxmlformats.org/officeDocument/2006/relationships/slideLayout" Target="../slideLayouts/slideLayout102.xml"/><Relationship Id="rId46" Type="http://schemas.openxmlformats.org/officeDocument/2006/relationships/slideLayout" Target="../slideLayouts/slideLayout110.xml"/><Relationship Id="rId20" Type="http://schemas.openxmlformats.org/officeDocument/2006/relationships/slideLayout" Target="../slideLayouts/slideLayout84.xml"/><Relationship Id="rId41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54" r:id="rId2"/>
    <p:sldLayoutId id="2147483809" r:id="rId3"/>
    <p:sldLayoutId id="2147483810" r:id="rId4"/>
    <p:sldLayoutId id="2147483831" r:id="rId5"/>
    <p:sldLayoutId id="2147483842" r:id="rId6"/>
    <p:sldLayoutId id="2147483829" r:id="rId7"/>
    <p:sldLayoutId id="2147483864" r:id="rId8"/>
    <p:sldLayoutId id="2147483858" r:id="rId9"/>
    <p:sldLayoutId id="2147483859" r:id="rId10"/>
    <p:sldLayoutId id="2147483846" r:id="rId11"/>
    <p:sldLayoutId id="2147483847" r:id="rId12"/>
    <p:sldLayoutId id="2147483848" r:id="rId13"/>
    <p:sldLayoutId id="2147483860" r:id="rId14"/>
    <p:sldLayoutId id="2147483853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760" r:id="rId3"/>
    <p:sldLayoutId id="2147483852" r:id="rId4"/>
    <p:sldLayoutId id="2147483766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76" r:id="rId19"/>
    <p:sldLayoutId id="2147483778" r:id="rId20"/>
    <p:sldLayoutId id="2147483793" r:id="rId21"/>
    <p:sldLayoutId id="2147483791" r:id="rId22"/>
    <p:sldLayoutId id="2147483792" r:id="rId23"/>
    <p:sldLayoutId id="2147483808" r:id="rId24"/>
    <p:sldLayoutId id="2147483806" r:id="rId25"/>
    <p:sldLayoutId id="2147483845" r:id="rId26"/>
    <p:sldLayoutId id="2147483801" r:id="rId27"/>
    <p:sldLayoutId id="2147483799" r:id="rId28"/>
    <p:sldLayoutId id="2147483800" r:id="rId29"/>
    <p:sldLayoutId id="2147483802" r:id="rId30"/>
    <p:sldLayoutId id="2147483804" r:id="rId31"/>
    <p:sldLayoutId id="2147483805" r:id="rId32"/>
    <p:sldLayoutId id="2147483807" r:id="rId33"/>
    <p:sldLayoutId id="2147483811" r:id="rId34"/>
    <p:sldLayoutId id="2147483812" r:id="rId35"/>
    <p:sldLayoutId id="2147483819" r:id="rId36"/>
    <p:sldLayoutId id="2147483834" r:id="rId37"/>
    <p:sldLayoutId id="2147483832" r:id="rId38"/>
    <p:sldLayoutId id="2147483820" r:id="rId39"/>
    <p:sldLayoutId id="2147483833" r:id="rId40"/>
    <p:sldLayoutId id="2147483821" r:id="rId41"/>
    <p:sldLayoutId id="2147483840" r:id="rId42"/>
    <p:sldLayoutId id="2147483863" r:id="rId43"/>
    <p:sldLayoutId id="2147483841" r:id="rId44"/>
    <p:sldLayoutId id="2147483850" r:id="rId45"/>
    <p:sldLayoutId id="2147483828" r:id="rId46"/>
    <p:sldLayoutId id="2147483826" r:id="rId47"/>
    <p:sldLayoutId id="2147483830" r:id="rId48"/>
    <p:sldLayoutId id="2147483827" r:id="rId4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824" r:id="rId6"/>
    <p:sldLayoutId id="2147483747" r:id="rId7"/>
    <p:sldLayoutId id="2147483728" r:id="rId8"/>
    <p:sldLayoutId id="2147483754" r:id="rId9"/>
    <p:sldLayoutId id="2147483729" r:id="rId10"/>
    <p:sldLayoutId id="2147483749" r:id="rId11"/>
    <p:sldLayoutId id="2147483756" r:id="rId12"/>
    <p:sldLayoutId id="2147483757" r:id="rId13"/>
    <p:sldLayoutId id="2147483759" r:id="rId14"/>
    <p:sldLayoutId id="2147483761" r:id="rId15"/>
    <p:sldLayoutId id="2147483837" r:id="rId16"/>
    <p:sldLayoutId id="2147483762" r:id="rId17"/>
    <p:sldLayoutId id="2147483764" r:id="rId18"/>
    <p:sldLayoutId id="2147483773" r:id="rId19"/>
    <p:sldLayoutId id="2147483777" r:id="rId20"/>
    <p:sldLayoutId id="2147483767" r:id="rId21"/>
    <p:sldLayoutId id="2147483763" r:id="rId22"/>
    <p:sldLayoutId id="2147483769" r:id="rId23"/>
    <p:sldLayoutId id="2147483816" r:id="rId24"/>
    <p:sldLayoutId id="2147483843" r:id="rId25"/>
    <p:sldLayoutId id="2147483770" r:id="rId26"/>
    <p:sldLayoutId id="2147483771" r:id="rId27"/>
    <p:sldLayoutId id="2147483774" r:id="rId28"/>
    <p:sldLayoutId id="2147483772" r:id="rId29"/>
    <p:sldLayoutId id="2147483779" r:id="rId30"/>
    <p:sldLayoutId id="2147483794" r:id="rId31"/>
    <p:sldLayoutId id="2147483796" r:id="rId32"/>
    <p:sldLayoutId id="2147483795" r:id="rId33"/>
    <p:sldLayoutId id="2147483813" r:id="rId34"/>
    <p:sldLayoutId id="2147483768" r:id="rId35"/>
    <p:sldLayoutId id="2147483836" r:id="rId36"/>
    <p:sldLayoutId id="2147483814" r:id="rId37"/>
    <p:sldLayoutId id="2147483803" r:id="rId38"/>
    <p:sldLayoutId id="2147483798" r:id="rId39"/>
    <p:sldLayoutId id="2147483815" r:id="rId40"/>
    <p:sldLayoutId id="2147483825" r:id="rId41"/>
    <p:sldLayoutId id="2147483818" r:id="rId42"/>
    <p:sldLayoutId id="2147483835" r:id="rId43"/>
    <p:sldLayoutId id="2147483849" r:id="rId44"/>
    <p:sldLayoutId id="2147483871" r:id="rId45"/>
    <p:sldLayoutId id="2147483839" r:id="rId46"/>
    <p:sldLayoutId id="2147483838" r:id="rId47"/>
    <p:sldLayoutId id="2147483865" r:id="rId4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3"/>
          </p:nvPr>
        </p:nvSpPr>
        <p:spPr>
          <a:xfrm>
            <a:off x="6375397" y="184971"/>
            <a:ext cx="4860540" cy="450050"/>
          </a:xfrm>
        </p:spPr>
        <p:txBody>
          <a:bodyPr/>
          <a:lstStyle/>
          <a:p>
            <a:r>
              <a:rPr lang="fr-FR" sz="2000" b="1" dirty="0"/>
              <a:t>Université de Tunis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227" y="4162837"/>
            <a:ext cx="7920880" cy="38605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55936" y="635021"/>
            <a:ext cx="89132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1" dirty="0"/>
              <a:t>Ecole Supérieure des Sciences Economiques et commerciales de Tunis</a:t>
            </a:r>
            <a:endParaRPr lang="fr-F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94382" y="2097654"/>
            <a:ext cx="11836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PROJET DE FIN 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D’ÉTUDES</a:t>
            </a:r>
          </a:p>
          <a:p>
            <a:pPr algn="ctr"/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Présenté en vue de l’obtention du diplôme 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de la</a:t>
            </a:r>
          </a:p>
          <a:p>
            <a:pPr algn="ctr"/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Licence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Appliquée en Informatique de Gestion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30301" y="8518875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/>
              <a:t>Réalisé </a:t>
            </a:r>
            <a:r>
              <a:rPr lang="fr-FR" sz="2400" b="1" i="1" dirty="0"/>
              <a:t>par </a:t>
            </a:r>
            <a:r>
              <a:rPr lang="fr-FR" sz="2400" b="1" i="1" dirty="0" smtClean="0"/>
              <a:t>:</a:t>
            </a:r>
          </a:p>
          <a:p>
            <a:r>
              <a:rPr lang="fr-FR" sz="2400" b="1" i="1" u="sng" dirty="0" smtClean="0"/>
              <a:t>Ben </a:t>
            </a:r>
            <a:r>
              <a:rPr lang="fr-FR" sz="2400" b="1" i="1" u="sng" dirty="0" err="1"/>
              <a:t>Arfa</a:t>
            </a:r>
            <a:r>
              <a:rPr lang="fr-FR" sz="2400" b="1" i="1" u="sng" dirty="0"/>
              <a:t> </a:t>
            </a:r>
            <a:r>
              <a:rPr lang="fr-FR" sz="2400" b="1" i="1" u="sng" dirty="0" err="1"/>
              <a:t>Bechir</a:t>
            </a:r>
            <a:endParaRPr lang="fr-FR" sz="2400" b="1" i="1" u="sng" dirty="0"/>
          </a:p>
        </p:txBody>
      </p:sp>
      <p:sp>
        <p:nvSpPr>
          <p:cNvPr id="10" name="ZoneTexte 9"/>
          <p:cNvSpPr txBox="1"/>
          <p:nvPr/>
        </p:nvSpPr>
        <p:spPr>
          <a:xfrm>
            <a:off x="10043306" y="8518874"/>
            <a:ext cx="400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/>
              <a:t>Encadré par :</a:t>
            </a:r>
          </a:p>
          <a:p>
            <a:r>
              <a:rPr lang="fr-FR" sz="2400" b="1" i="1" u="sng" dirty="0" smtClean="0"/>
              <a:t>Mme </a:t>
            </a:r>
            <a:r>
              <a:rPr lang="fr-FR" sz="2400" b="1" i="1" u="sng" dirty="0" err="1" smtClean="0"/>
              <a:t>Ammous</a:t>
            </a:r>
            <a:r>
              <a:rPr lang="fr-FR" sz="2400" b="1" i="1" u="sng" dirty="0" smtClean="0"/>
              <a:t> </a:t>
            </a:r>
            <a:r>
              <a:rPr lang="fr-FR" sz="2400" b="1" i="1" u="sng" dirty="0" err="1" smtClean="0"/>
              <a:t>Bochra</a:t>
            </a:r>
            <a:endParaRPr lang="fr-FR" sz="2400" b="1" i="1" u="sng" dirty="0"/>
          </a:p>
        </p:txBody>
      </p:sp>
      <p:sp>
        <p:nvSpPr>
          <p:cNvPr id="11" name="ZoneTexte 10"/>
          <p:cNvSpPr txBox="1"/>
          <p:nvPr/>
        </p:nvSpPr>
        <p:spPr>
          <a:xfrm>
            <a:off x="5879506" y="9562453"/>
            <a:ext cx="5895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Année Universitaire 2020-2021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3" y="0"/>
            <a:ext cx="2143125" cy="171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b="1" dirty="0"/>
              <a:t>Spécification des </a:t>
            </a:r>
            <a:r>
              <a:rPr lang="fr-FR" sz="2400" b="1" dirty="0" smtClean="0"/>
              <a:t>besoins                  </a:t>
            </a:r>
            <a:r>
              <a:rPr lang="fr-FR" sz="2400" b="1" spc="0" dirty="0" smtClean="0"/>
              <a:t>Les acteurs</a:t>
            </a:r>
            <a:endParaRPr lang="fr-FR" sz="2400" b="1" spc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Image 4" descr="professionelle-programmierer-ingenieur-schreiben-code_3446-69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85556" y="3426874"/>
            <a:ext cx="2619668" cy="2696905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6" name="Image 5" descr="ingenieur-an-seine-buero-mit-bauplaene-vektor-clipart_csp281614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536" y="3433310"/>
            <a:ext cx="2789946" cy="26969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6" descr="article-client-heureu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05568" y="3418292"/>
            <a:ext cx="2603452" cy="26969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ZoneTexte 7"/>
          <p:cNvSpPr txBox="1"/>
          <p:nvPr/>
        </p:nvSpPr>
        <p:spPr>
          <a:xfrm>
            <a:off x="3112536" y="6763680"/>
            <a:ext cx="2789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Internaute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577224" y="6748662"/>
            <a:ext cx="220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</a:rPr>
              <a:t>Client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3127782" y="6757242"/>
            <a:ext cx="1935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Gérant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90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fr-FR" sz="2400" b="1" dirty="0"/>
              <a:t>Spécification des besoins </a:t>
            </a:r>
            <a:r>
              <a:rPr lang="fr-FR" sz="2400" b="1" dirty="0" smtClean="0"/>
              <a:t>                  </a:t>
            </a:r>
            <a:r>
              <a:rPr lang="fr-FR" sz="2000" b="1" spc="0" dirty="0" err="1" smtClean="0">
                <a:latin typeface="Lato Black"/>
                <a:ea typeface="Lato Black"/>
                <a:cs typeface="Lato Black"/>
                <a:sym typeface="Lato Black"/>
              </a:rPr>
              <a:t>Besoins</a:t>
            </a:r>
            <a:r>
              <a:rPr lang="fr-FR" sz="2000" b="1" spc="0" dirty="0" smtClean="0"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fr-FR" sz="2000" b="1" spc="0" dirty="0">
                <a:latin typeface="Lato Black"/>
                <a:ea typeface="Lato Black"/>
                <a:cs typeface="Lato Black"/>
                <a:sym typeface="Lato Black"/>
              </a:rPr>
              <a:t>fonctionnels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Image 6" descr="ingenieur-an-seine-buero-mit-bauplaene-vektor-clipart_csp281614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882" y="2427311"/>
            <a:ext cx="2789946" cy="20151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 descr="article-client-heureu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24105" y="2427311"/>
            <a:ext cx="2603452" cy="21085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 8" descr="professionelle-programmierer-ingenieur-schreiben-code_3446-69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83709" y="2428040"/>
            <a:ext cx="2619668" cy="2172005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10" name="Rectangle: Rounded Corners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68982EA6-550A-4823-84E9-F00B4D0E92FC}"/>
              </a:ext>
            </a:extLst>
          </p:cNvPr>
          <p:cNvSpPr/>
          <p:nvPr/>
        </p:nvSpPr>
        <p:spPr>
          <a:xfrm>
            <a:off x="3697602" y="4790329"/>
            <a:ext cx="3414744" cy="4428066"/>
          </a:xfrm>
          <a:prstGeom prst="roundRect">
            <a:avLst>
              <a:gd name="adj" fmla="val 10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50B246C4-4FF7-498F-B450-D37433932079}"/>
              </a:ext>
            </a:extLst>
          </p:cNvPr>
          <p:cNvSpPr/>
          <p:nvPr/>
        </p:nvSpPr>
        <p:spPr>
          <a:xfrm>
            <a:off x="7864782" y="4790329"/>
            <a:ext cx="3303649" cy="4428066"/>
          </a:xfrm>
          <a:prstGeom prst="roundRect">
            <a:avLst>
              <a:gd name="adj" fmla="val 10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AD3CB22F-F56D-45B3-9848-BA9764D559D5}"/>
              </a:ext>
            </a:extLst>
          </p:cNvPr>
          <p:cNvSpPr/>
          <p:nvPr/>
        </p:nvSpPr>
        <p:spPr>
          <a:xfrm>
            <a:off x="12004308" y="4790329"/>
            <a:ext cx="3378474" cy="4428066"/>
          </a:xfrm>
          <a:prstGeom prst="roundRect">
            <a:avLst>
              <a:gd name="adj" fmla="val 10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E234FE74-D34C-4D70-9B57-13FD7FDA80C3}"/>
              </a:ext>
            </a:extLst>
          </p:cNvPr>
          <p:cNvSpPr/>
          <p:nvPr/>
        </p:nvSpPr>
        <p:spPr>
          <a:xfrm>
            <a:off x="3697602" y="5683561"/>
            <a:ext cx="3414744" cy="33753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EEFB8A92-E9DC-481D-AC26-488D57F6A867}"/>
              </a:ext>
            </a:extLst>
          </p:cNvPr>
          <p:cNvSpPr txBox="1"/>
          <p:nvPr/>
        </p:nvSpPr>
        <p:spPr>
          <a:xfrm>
            <a:off x="8124105" y="5800834"/>
            <a:ext cx="25552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SERVICES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C054F7DB-0D9A-4D48-AB86-BA692DEFF4B1}"/>
              </a:ext>
            </a:extLst>
          </p:cNvPr>
          <p:cNvSpPr txBox="1"/>
          <p:nvPr/>
        </p:nvSpPr>
        <p:spPr>
          <a:xfrm>
            <a:off x="3697601" y="4998418"/>
            <a:ext cx="34147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Internaute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2D633384-1E43-48AF-80B0-B5DF31468F25}"/>
              </a:ext>
            </a:extLst>
          </p:cNvPr>
          <p:cNvSpPr txBox="1"/>
          <p:nvPr/>
        </p:nvSpPr>
        <p:spPr>
          <a:xfrm>
            <a:off x="7855548" y="4998418"/>
            <a:ext cx="33036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Client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0C710811-5098-4908-B212-8F17CB6206A7}"/>
              </a:ext>
            </a:extLst>
          </p:cNvPr>
          <p:cNvSpPr txBox="1"/>
          <p:nvPr/>
        </p:nvSpPr>
        <p:spPr>
          <a:xfrm>
            <a:off x="12004306" y="4998418"/>
            <a:ext cx="33784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Gérant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lc="http://schemas.openxmlformats.org/drawingml/2006/lockedCanvas" xmlns:a16="http://schemas.microsoft.com/office/drawing/2014/main" xmlns="" id="{1D1240D9-A9DD-467F-9FB6-D33B1217B6D8}"/>
              </a:ext>
            </a:extLst>
          </p:cNvPr>
          <p:cNvSpPr/>
          <p:nvPr/>
        </p:nvSpPr>
        <p:spPr>
          <a:xfrm>
            <a:off x="7864778" y="5683561"/>
            <a:ext cx="3303649" cy="3375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lc="http://schemas.openxmlformats.org/drawingml/2006/lockedCanvas" xmlns:a16="http://schemas.microsoft.com/office/drawing/2014/main" xmlns="" id="{DC757616-D909-46C8-96BE-CAFBEBB84003}"/>
              </a:ext>
            </a:extLst>
          </p:cNvPr>
          <p:cNvSpPr/>
          <p:nvPr/>
        </p:nvSpPr>
        <p:spPr>
          <a:xfrm>
            <a:off x="12004306" y="5683561"/>
            <a:ext cx="3378474" cy="33753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lc="http://schemas.openxmlformats.org/drawingml/2006/lockedCanvas" xmlns:a16="http://schemas.microsoft.com/office/drawing/2014/main" xmlns="" id="{26E77555-0B73-40B6-A82A-87C5F9E8273E}"/>
              </a:ext>
            </a:extLst>
          </p:cNvPr>
          <p:cNvSpPr txBox="1"/>
          <p:nvPr/>
        </p:nvSpPr>
        <p:spPr>
          <a:xfrm>
            <a:off x="3278520" y="5940663"/>
            <a:ext cx="3910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S’inscrire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Consulter les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cartes.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Consulter les offres.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Consulter les stores</a:t>
            </a: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TextBox 17">
            <a:extLst>
              <a:ext uri="{FF2B5EF4-FFF2-40B4-BE49-F238E27FC236}">
                <a16:creationId xmlns:lc="http://schemas.openxmlformats.org/drawingml/2006/lockedCanvas" xmlns:a16="http://schemas.microsoft.com/office/drawing/2014/main" xmlns="" id="{210686E2-557E-4B9C-8EC4-C824676E4287}"/>
              </a:ext>
            </a:extLst>
          </p:cNvPr>
          <p:cNvSpPr txBox="1"/>
          <p:nvPr/>
        </p:nvSpPr>
        <p:spPr>
          <a:xfrm>
            <a:off x="7686982" y="5940662"/>
            <a:ext cx="26219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 </a:t>
            </a:r>
            <a:r>
              <a:rPr lang="fr-FR" b="1" noProof="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’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authentifier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Passer une commande.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Passer une réclamation.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18">
            <a:extLst>
              <a:ext uri="{FF2B5EF4-FFF2-40B4-BE49-F238E27FC236}">
                <a16:creationId xmlns:lc="http://schemas.openxmlformats.org/drawingml/2006/lockedCanvas" xmlns:a16="http://schemas.microsoft.com/office/drawing/2014/main" xmlns="" id="{622EE087-B6F0-4626-B1DB-DE37E219EE17}"/>
              </a:ext>
            </a:extLst>
          </p:cNvPr>
          <p:cNvSpPr txBox="1"/>
          <p:nvPr/>
        </p:nvSpPr>
        <p:spPr>
          <a:xfrm>
            <a:off x="11762447" y="6039361"/>
            <a:ext cx="34564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Gérer les cartes.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Gérer les offres.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Gérer les commandes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Oval 20">
            <a:extLst>
              <a:ext uri="{FF2B5EF4-FFF2-40B4-BE49-F238E27FC236}">
                <a16:creationId xmlns:lc="http://schemas.openxmlformats.org/drawingml/2006/lockedCanvas" xmlns:a16="http://schemas.microsoft.com/office/drawing/2014/main" xmlns="" id="{F9224498-291E-463A-AD51-F745E7430AA7}"/>
              </a:ext>
            </a:extLst>
          </p:cNvPr>
          <p:cNvSpPr/>
          <p:nvPr/>
        </p:nvSpPr>
        <p:spPr>
          <a:xfrm>
            <a:off x="3281522" y="9613308"/>
            <a:ext cx="4040666" cy="154604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lc="http://schemas.openxmlformats.org/drawingml/2006/lockedCanvas" xmlns:a16="http://schemas.microsoft.com/office/drawing/2014/main" xmlns="" id="{13FB2B15-179D-45C1-BB2F-0D5F14716002}"/>
              </a:ext>
            </a:extLst>
          </p:cNvPr>
          <p:cNvSpPr/>
          <p:nvPr/>
        </p:nvSpPr>
        <p:spPr>
          <a:xfrm>
            <a:off x="7838670" y="9536610"/>
            <a:ext cx="3909208" cy="229000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2">
            <a:extLst>
              <a:ext uri="{FF2B5EF4-FFF2-40B4-BE49-F238E27FC236}">
                <a16:creationId xmlns:lc="http://schemas.openxmlformats.org/drawingml/2006/lockedCanvas" xmlns:a16="http://schemas.microsoft.com/office/drawing/2014/main" xmlns="" id="{8ABEB96C-2B55-4D57-8712-2AE0F7A3A89A}"/>
              </a:ext>
            </a:extLst>
          </p:cNvPr>
          <p:cNvSpPr/>
          <p:nvPr/>
        </p:nvSpPr>
        <p:spPr>
          <a:xfrm>
            <a:off x="12004306" y="9536610"/>
            <a:ext cx="3997748" cy="229000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36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 animBg="1"/>
      <p:bldP spid="19" grpId="0" animBg="1"/>
      <p:bldP spid="23" grpId="0"/>
      <p:bldP spid="24" grpId="0"/>
      <p:bldP spid="25" grpId="0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spc="0" dirty="0" smtClean="0">
                <a:solidFill>
                  <a:srgbClr val="002060"/>
                </a:solidFill>
                <a:cs typeface="Lato Light"/>
              </a:rPr>
              <a:t> </a:t>
            </a:r>
            <a:r>
              <a:rPr lang="fr-FR" sz="2000" b="1" dirty="0"/>
              <a:t>Spécification des </a:t>
            </a:r>
            <a:r>
              <a:rPr lang="fr-FR" sz="2000" b="1" dirty="0" smtClean="0"/>
              <a:t>besoins                  </a:t>
            </a:r>
            <a:r>
              <a:rPr lang="fr-FR" sz="2000" b="1" spc="0" dirty="0" smtClean="0">
                <a:solidFill>
                  <a:srgbClr val="002060"/>
                </a:solidFill>
                <a:cs typeface="Lato Light"/>
              </a:rPr>
              <a:t> </a:t>
            </a:r>
            <a:r>
              <a:rPr lang="fr-FR" sz="2000" b="1" spc="0" dirty="0" smtClean="0">
                <a:cs typeface="Lato Light"/>
              </a:rPr>
              <a:t>Les </a:t>
            </a:r>
            <a:r>
              <a:rPr lang="fr-FR" sz="2000" b="1" spc="0" dirty="0">
                <a:cs typeface="Lato Light"/>
              </a:rPr>
              <a:t>besoins non  fonctionnels</a:t>
            </a:r>
            <a:endParaRPr lang="en-US" sz="2000" b="1" spc="0" dirty="0">
              <a:cs typeface="Lato Ligh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21" y="1948145"/>
            <a:ext cx="8685965" cy="661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9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22"/>
          </p:nvPr>
        </p:nvSpPr>
        <p:spPr>
          <a:xfrm>
            <a:off x="727271" y="327965"/>
            <a:ext cx="16831870" cy="906565"/>
          </a:xfrm>
        </p:spPr>
        <p:txBody>
          <a:bodyPr/>
          <a:lstStyle/>
          <a:p>
            <a:r>
              <a:rPr lang="fr-FR" b="1" dirty="0">
                <a:ea typeface="+mn-lt"/>
                <a:cs typeface="+mn-lt"/>
              </a:rPr>
              <a:t>Diagramme</a:t>
            </a:r>
            <a:r>
              <a:rPr lang="en-US" b="1" dirty="0">
                <a:ea typeface="+mn-lt"/>
                <a:cs typeface="+mn-lt"/>
              </a:rPr>
              <a:t> de </a:t>
            </a:r>
            <a:r>
              <a:rPr lang="fr-FR" b="1" dirty="0">
                <a:ea typeface="+mn-lt"/>
                <a:cs typeface="+mn-lt"/>
              </a:rPr>
              <a:t>cas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fr-FR" b="1" dirty="0">
                <a:ea typeface="+mn-lt"/>
                <a:cs typeface="+mn-lt"/>
              </a:rPr>
              <a:t>d’utilisation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12" y="1903140"/>
            <a:ext cx="11926324" cy="83838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 flipH="1">
            <a:off x="7860561" y="8923920"/>
            <a:ext cx="25877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800" b="1" dirty="0" smtClean="0"/>
              <a:t>Gérer les commandes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12128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23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fr-FR" sz="4800" b="1" dirty="0" smtClean="0">
                <a:solidFill>
                  <a:schemeClr val="accent5"/>
                </a:solidFill>
              </a:rPr>
              <a:t>Sprint 1</a:t>
            </a:r>
            <a:endParaRPr lang="fr-FR" sz="4800" b="1" dirty="0">
              <a:solidFill>
                <a:schemeClr val="accent5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448351" y="6178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 rot="10800000">
            <a:off x="15848951" y="2803240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xmlns="" id="{BBC6171E-9F06-4F3F-8513-3705203FD26C}"/>
              </a:ext>
            </a:extLst>
          </p:cNvPr>
          <p:cNvSpPr/>
          <p:nvPr/>
        </p:nvSpPr>
        <p:spPr>
          <a:xfrm>
            <a:off x="3292556" y="4372900"/>
            <a:ext cx="2099733" cy="1921933"/>
          </a:xfrm>
          <a:prstGeom prst="roundRect">
            <a:avLst>
              <a:gd name="adj" fmla="val 1005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7">
            <a:extLst>
              <a:ext uri="{FF2B5EF4-FFF2-40B4-BE49-F238E27FC236}">
                <a16:creationId xmlns:a16="http://schemas.microsoft.com/office/drawing/2014/main" xmlns="" id="{F80AC219-D899-41F8-8863-7C4D77CFA23A}"/>
              </a:ext>
            </a:extLst>
          </p:cNvPr>
          <p:cNvGrpSpPr/>
          <p:nvPr/>
        </p:nvGrpSpPr>
        <p:grpSpPr>
          <a:xfrm>
            <a:off x="3837721" y="4625677"/>
            <a:ext cx="1009399" cy="1009154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xmlns="" id="{BD135E5D-E1BA-454E-87FD-CA776611FA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xmlns="" id="{AF092885-5FB7-4457-A7E0-05E129914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xmlns="" id="{CEC46462-3580-4AFE-9F4B-1E69104F7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xmlns="" id="{38F13ED7-046E-4872-897B-7E3AC0937B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724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Diagramme de Cas d’utilisation &lt;&lt; Gérer les cartes &gt;&gt;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56" y="2263180"/>
            <a:ext cx="16066785" cy="6975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37561" y="2533210"/>
            <a:ext cx="14041560" cy="6390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fr-FR" sz="6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37561" y="2263180"/>
            <a:ext cx="4050450" cy="27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>
              <a:solidFill>
                <a:schemeClr val="tx2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388011" y="2533210"/>
            <a:ext cx="769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Cas d’utilisation &lt;&lt;Gérer les cartes&gt;&gt;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178338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22"/>
          </p:nvPr>
        </p:nvSpPr>
        <p:spPr>
          <a:xfrm>
            <a:off x="727271" y="1"/>
            <a:ext cx="16831870" cy="823020"/>
          </a:xfrm>
        </p:spPr>
        <p:txBody>
          <a:bodyPr/>
          <a:lstStyle/>
          <a:p>
            <a:r>
              <a:rPr lang="fr-FR" dirty="0" smtClean="0"/>
              <a:t>Diagramme de séquence &lt;&lt; Ajouter a la carte &gt;&gt;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71" y="752475"/>
            <a:ext cx="16831870" cy="93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7261" y="372970"/>
            <a:ext cx="16741860" cy="945105"/>
          </a:xfrm>
        </p:spPr>
        <p:txBody>
          <a:bodyPr/>
          <a:lstStyle/>
          <a:p>
            <a:r>
              <a:rPr lang="fr-FR" sz="2800" b="1" spc="0" dirty="0"/>
              <a:t>Sprint </a:t>
            </a:r>
            <a:r>
              <a:rPr lang="fr-FR" sz="2800" b="1" spc="0" dirty="0" smtClean="0"/>
              <a:t>1 : </a:t>
            </a:r>
            <a:r>
              <a:rPr lang="fr-FR" sz="2800" b="1" spc="0" dirty="0"/>
              <a:t>Diagramme de classe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1" y="1858135"/>
            <a:ext cx="15931769" cy="80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23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fr-FR" sz="4800" b="1" dirty="0" smtClean="0">
                <a:solidFill>
                  <a:schemeClr val="accent6"/>
                </a:solidFill>
              </a:rPr>
              <a:t>Sprint 2</a:t>
            </a:r>
            <a:endParaRPr lang="fr-FR" sz="4800" b="1" dirty="0">
              <a:solidFill>
                <a:schemeClr val="accent6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448351" y="6178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 rot="10800000">
            <a:off x="15848951" y="2803240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xmlns="" id="{BBC6171E-9F06-4F3F-8513-3705203FD26C}"/>
              </a:ext>
            </a:extLst>
          </p:cNvPr>
          <p:cNvSpPr/>
          <p:nvPr/>
        </p:nvSpPr>
        <p:spPr>
          <a:xfrm>
            <a:off x="3547170" y="4348123"/>
            <a:ext cx="2099733" cy="1921933"/>
          </a:xfrm>
          <a:prstGeom prst="roundRect">
            <a:avLst>
              <a:gd name="adj" fmla="val 1005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7">
            <a:extLst>
              <a:ext uri="{FF2B5EF4-FFF2-40B4-BE49-F238E27FC236}">
                <a16:creationId xmlns:a16="http://schemas.microsoft.com/office/drawing/2014/main" xmlns="" id="{F80AC219-D899-41F8-8863-7C4D77CFA23A}"/>
              </a:ext>
            </a:extLst>
          </p:cNvPr>
          <p:cNvGrpSpPr/>
          <p:nvPr/>
        </p:nvGrpSpPr>
        <p:grpSpPr>
          <a:xfrm>
            <a:off x="4092335" y="4600900"/>
            <a:ext cx="1009399" cy="1009154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xmlns="" id="{BD135E5D-E1BA-454E-87FD-CA776611FA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xmlns="" id="{AF092885-5FB7-4457-A7E0-05E129914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xmlns="" id="{CEC46462-3580-4AFE-9F4B-1E69104F7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xmlns="" id="{38F13ED7-046E-4872-897B-7E3AC0937B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790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22"/>
          </p:nvPr>
        </p:nvSpPr>
        <p:spPr>
          <a:xfrm>
            <a:off x="727271" y="321500"/>
            <a:ext cx="16831870" cy="546525"/>
          </a:xfrm>
        </p:spPr>
        <p:txBody>
          <a:bodyPr/>
          <a:lstStyle/>
          <a:p>
            <a:r>
              <a:rPr lang="fr-FR" dirty="0" smtClean="0"/>
              <a:t>Diagramme de cas d’utilisation &lt;&lt;Gérer les commandes&gt;&gt;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96" y="2173170"/>
            <a:ext cx="16381819" cy="7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Pentagon 1">
            <a:extLst>
              <a:ext uri="{FF2B5EF4-FFF2-40B4-BE49-F238E27FC236}">
                <a16:creationId xmlns:a16="http://schemas.microsoft.com/office/drawing/2014/main" xmlns="" id="{E20D09A7-83DA-47D7-8835-65AA6E22E227}"/>
              </a:ext>
            </a:extLst>
          </p:cNvPr>
          <p:cNvSpPr/>
          <p:nvPr/>
        </p:nvSpPr>
        <p:spPr>
          <a:xfrm>
            <a:off x="6262886" y="1940190"/>
            <a:ext cx="1916279" cy="88415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509">
              <a:defRPr/>
            </a:pPr>
            <a:endParaRPr lang="en-US" sz="270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47" name="Group 3">
            <a:extLst>
              <a:ext uri="{FF2B5EF4-FFF2-40B4-BE49-F238E27FC236}">
                <a16:creationId xmlns:a16="http://schemas.microsoft.com/office/drawing/2014/main" xmlns="" id="{F75430F2-C29B-490A-A12B-C953EE76E860}"/>
              </a:ext>
            </a:extLst>
          </p:cNvPr>
          <p:cNvGrpSpPr/>
          <p:nvPr/>
        </p:nvGrpSpPr>
        <p:grpSpPr>
          <a:xfrm>
            <a:off x="8032860" y="1920485"/>
            <a:ext cx="8806201" cy="884153"/>
            <a:chOff x="2189480" y="2153920"/>
            <a:chExt cx="7213599" cy="1137920"/>
          </a:xfrm>
        </p:grpSpPr>
        <p:sp>
          <p:nvSpPr>
            <p:cNvPr id="48" name="Arrow: Chevron 2">
              <a:extLst>
                <a:ext uri="{FF2B5EF4-FFF2-40B4-BE49-F238E27FC236}">
                  <a16:creationId xmlns:a16="http://schemas.microsoft.com/office/drawing/2014/main" xmlns="" id="{E4902C58-E153-4BF7-950A-D1AAB4AFC986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509">
                <a:defRPr/>
              </a:pPr>
              <a:endParaRPr lang="en-US" sz="270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AAE41742-CF4A-4F94-8B35-9ACD7CFFA56B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509">
                <a:defRPr/>
              </a:pPr>
              <a:endParaRPr lang="en-US" sz="270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50" name="Arrow: Pentagon 8">
            <a:extLst>
              <a:ext uri="{FF2B5EF4-FFF2-40B4-BE49-F238E27FC236}">
                <a16:creationId xmlns:a16="http://schemas.microsoft.com/office/drawing/2014/main" xmlns="" id="{83FC3BF6-085A-465A-AC29-C6850C13445A}"/>
              </a:ext>
            </a:extLst>
          </p:cNvPr>
          <p:cNvSpPr/>
          <p:nvPr/>
        </p:nvSpPr>
        <p:spPr>
          <a:xfrm>
            <a:off x="6262886" y="2944749"/>
            <a:ext cx="1916279" cy="88415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509">
              <a:defRPr/>
            </a:pPr>
            <a:endParaRPr lang="en-US" sz="270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xmlns="" id="{C62A3799-0CD7-4C64-8242-AC9EA24CA07C}"/>
              </a:ext>
            </a:extLst>
          </p:cNvPr>
          <p:cNvGrpSpPr/>
          <p:nvPr/>
        </p:nvGrpSpPr>
        <p:grpSpPr>
          <a:xfrm>
            <a:off x="8032860" y="2944749"/>
            <a:ext cx="8806201" cy="884153"/>
            <a:chOff x="2189480" y="2153920"/>
            <a:chExt cx="7213599" cy="1137920"/>
          </a:xfrm>
          <a:solidFill>
            <a:schemeClr val="accent2"/>
          </a:solidFill>
        </p:grpSpPr>
        <p:sp>
          <p:nvSpPr>
            <p:cNvPr id="52" name="Arrow: Chevron 10">
              <a:extLst>
                <a:ext uri="{FF2B5EF4-FFF2-40B4-BE49-F238E27FC236}">
                  <a16:creationId xmlns:a16="http://schemas.microsoft.com/office/drawing/2014/main" xmlns="" id="{69D05AF8-0362-40E3-A7E7-10278B88F503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509">
                <a:defRPr/>
              </a:pPr>
              <a:endParaRPr lang="en-US" sz="270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70053719-8142-4D73-BD76-5FA6F7C9E069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509">
                <a:defRPr/>
              </a:pPr>
              <a:endParaRPr lang="en-US" sz="270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54" name="Arrow: Pentagon 12">
            <a:extLst>
              <a:ext uri="{FF2B5EF4-FFF2-40B4-BE49-F238E27FC236}">
                <a16:creationId xmlns:a16="http://schemas.microsoft.com/office/drawing/2014/main" xmlns="" id="{8645047F-D9CB-4CC1-BC0F-1C4292F5A94A}"/>
              </a:ext>
            </a:extLst>
          </p:cNvPr>
          <p:cNvSpPr/>
          <p:nvPr/>
        </p:nvSpPr>
        <p:spPr>
          <a:xfrm>
            <a:off x="6252454" y="4013438"/>
            <a:ext cx="1916279" cy="88415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509">
              <a:defRPr/>
            </a:pPr>
            <a:endParaRPr lang="en-US" sz="270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55" name="Group 13">
            <a:extLst>
              <a:ext uri="{FF2B5EF4-FFF2-40B4-BE49-F238E27FC236}">
                <a16:creationId xmlns:a16="http://schemas.microsoft.com/office/drawing/2014/main" xmlns="" id="{1F283355-3C29-4FB8-A131-09D9EB725ACF}"/>
              </a:ext>
            </a:extLst>
          </p:cNvPr>
          <p:cNvGrpSpPr/>
          <p:nvPr/>
        </p:nvGrpSpPr>
        <p:grpSpPr>
          <a:xfrm>
            <a:off x="7972817" y="3992629"/>
            <a:ext cx="8806201" cy="884153"/>
            <a:chOff x="2189480" y="2153920"/>
            <a:chExt cx="7213599" cy="1137920"/>
          </a:xfrm>
          <a:solidFill>
            <a:schemeClr val="accent4"/>
          </a:solidFill>
        </p:grpSpPr>
        <p:sp>
          <p:nvSpPr>
            <p:cNvPr id="56" name="Arrow: Chevron 14">
              <a:extLst>
                <a:ext uri="{FF2B5EF4-FFF2-40B4-BE49-F238E27FC236}">
                  <a16:creationId xmlns:a16="http://schemas.microsoft.com/office/drawing/2014/main" xmlns="" id="{7CEDD191-1D4E-49C5-8444-8F22619709F6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509">
                <a:defRPr/>
              </a:pPr>
              <a:endParaRPr lang="en-US" sz="270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C065D71D-6D12-4F7F-8EFA-813DA9004804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509">
                <a:defRPr/>
              </a:pPr>
              <a:endParaRPr lang="en-US" sz="270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58" name="Arrow: Pentagon 16">
            <a:extLst>
              <a:ext uri="{FF2B5EF4-FFF2-40B4-BE49-F238E27FC236}">
                <a16:creationId xmlns:a16="http://schemas.microsoft.com/office/drawing/2014/main" xmlns="" id="{BF9B6AB6-6147-424D-8F82-81A2B273645F}"/>
              </a:ext>
            </a:extLst>
          </p:cNvPr>
          <p:cNvSpPr/>
          <p:nvPr/>
        </p:nvSpPr>
        <p:spPr>
          <a:xfrm>
            <a:off x="6252453" y="5075429"/>
            <a:ext cx="1916279" cy="884153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509">
              <a:defRPr/>
            </a:pPr>
            <a:endParaRPr lang="en-US" sz="270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59" name="Group 17">
            <a:extLst>
              <a:ext uri="{FF2B5EF4-FFF2-40B4-BE49-F238E27FC236}">
                <a16:creationId xmlns:a16="http://schemas.microsoft.com/office/drawing/2014/main" xmlns="" id="{E733BE8E-BFBE-43EA-A9FD-BD45F197DD84}"/>
              </a:ext>
            </a:extLst>
          </p:cNvPr>
          <p:cNvGrpSpPr/>
          <p:nvPr/>
        </p:nvGrpSpPr>
        <p:grpSpPr>
          <a:xfrm>
            <a:off x="8022428" y="5056430"/>
            <a:ext cx="8806201" cy="884153"/>
            <a:chOff x="2189480" y="2153920"/>
            <a:chExt cx="7213599" cy="1137920"/>
          </a:xfrm>
          <a:solidFill>
            <a:schemeClr val="accent5"/>
          </a:solidFill>
        </p:grpSpPr>
        <p:sp>
          <p:nvSpPr>
            <p:cNvPr id="60" name="Arrow: Chevron 18">
              <a:extLst>
                <a:ext uri="{FF2B5EF4-FFF2-40B4-BE49-F238E27FC236}">
                  <a16:creationId xmlns:a16="http://schemas.microsoft.com/office/drawing/2014/main" xmlns="" id="{1E05DB33-7027-4243-B2B1-AE959B934587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509">
                <a:defRPr/>
              </a:pPr>
              <a:endParaRPr lang="en-US" sz="270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53CAB0D8-22D4-44B8-BBE1-517EC44C45DC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509">
                <a:defRPr/>
              </a:pPr>
              <a:endParaRPr lang="en-US" sz="270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62" name="Arrow: Pentagon 21">
            <a:extLst>
              <a:ext uri="{FF2B5EF4-FFF2-40B4-BE49-F238E27FC236}">
                <a16:creationId xmlns:a16="http://schemas.microsoft.com/office/drawing/2014/main" xmlns="" id="{7A635083-451F-40BF-9734-33850F7342D3}"/>
              </a:ext>
            </a:extLst>
          </p:cNvPr>
          <p:cNvSpPr/>
          <p:nvPr/>
        </p:nvSpPr>
        <p:spPr>
          <a:xfrm>
            <a:off x="6252454" y="6086759"/>
            <a:ext cx="1916279" cy="88415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509">
              <a:defRPr/>
            </a:pPr>
            <a:endParaRPr lang="en-US" sz="270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63" name="Group 22">
            <a:extLst>
              <a:ext uri="{FF2B5EF4-FFF2-40B4-BE49-F238E27FC236}">
                <a16:creationId xmlns:a16="http://schemas.microsoft.com/office/drawing/2014/main" xmlns="" id="{2CC8895A-9474-4AF5-956A-D6B3CEFA3279}"/>
              </a:ext>
            </a:extLst>
          </p:cNvPr>
          <p:cNvGrpSpPr/>
          <p:nvPr/>
        </p:nvGrpSpPr>
        <p:grpSpPr>
          <a:xfrm>
            <a:off x="8022428" y="6105035"/>
            <a:ext cx="8806201" cy="884153"/>
            <a:chOff x="2189480" y="2153920"/>
            <a:chExt cx="7213599" cy="1137920"/>
          </a:xfrm>
          <a:solidFill>
            <a:schemeClr val="accent6"/>
          </a:solidFill>
        </p:grpSpPr>
        <p:sp>
          <p:nvSpPr>
            <p:cNvPr id="64" name="Arrow: Chevron 23">
              <a:extLst>
                <a:ext uri="{FF2B5EF4-FFF2-40B4-BE49-F238E27FC236}">
                  <a16:creationId xmlns:a16="http://schemas.microsoft.com/office/drawing/2014/main" xmlns="" id="{FA5ECFFC-D03C-4BA5-970C-397D92480096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509">
                <a:defRPr/>
              </a:pPr>
              <a:endParaRPr lang="en-US" sz="270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90B1D260-A41C-4E95-A755-8E359C341F2F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509">
                <a:defRPr/>
              </a:pPr>
              <a:endParaRPr lang="en-US" sz="270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66" name="TextBox 26">
            <a:extLst>
              <a:ext uri="{FF2B5EF4-FFF2-40B4-BE49-F238E27FC236}">
                <a16:creationId xmlns:a16="http://schemas.microsoft.com/office/drawing/2014/main" xmlns="" id="{72A83EA8-E44D-4CC9-982F-1B8B609D21F2}"/>
              </a:ext>
            </a:extLst>
          </p:cNvPr>
          <p:cNvSpPr txBox="1"/>
          <p:nvPr/>
        </p:nvSpPr>
        <p:spPr>
          <a:xfrm>
            <a:off x="6262886" y="1773726"/>
            <a:ext cx="1305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509">
              <a:defRPr/>
            </a:pPr>
            <a:r>
              <a:rPr lang="ru-RU" sz="6000" b="1" dirty="0">
                <a:solidFill>
                  <a:srgbClr val="FFFFFF"/>
                </a:solidFill>
                <a:latin typeface="Open Sans" panose="020B0606030504020204" pitchFamily="34" charset="0"/>
              </a:rPr>
              <a:t>01</a:t>
            </a:r>
            <a:endParaRPr lang="en-GB" sz="6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7" name="TextBox 27">
            <a:extLst>
              <a:ext uri="{FF2B5EF4-FFF2-40B4-BE49-F238E27FC236}">
                <a16:creationId xmlns:a16="http://schemas.microsoft.com/office/drawing/2014/main" xmlns="" id="{AF674A17-AAE5-4964-89E9-E927EF4D90FD}"/>
              </a:ext>
            </a:extLst>
          </p:cNvPr>
          <p:cNvSpPr txBox="1"/>
          <p:nvPr/>
        </p:nvSpPr>
        <p:spPr>
          <a:xfrm>
            <a:off x="6363725" y="2959548"/>
            <a:ext cx="1305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509">
              <a:defRPr/>
            </a:pPr>
            <a:r>
              <a:rPr lang="ru-RU" sz="6000" b="1" dirty="0">
                <a:solidFill>
                  <a:srgbClr val="FFFFFF"/>
                </a:solidFill>
                <a:latin typeface="Open Sans" panose="020B0606030504020204" pitchFamily="34" charset="0"/>
              </a:rPr>
              <a:t>0</a:t>
            </a:r>
            <a:r>
              <a:rPr lang="en-US" sz="6000" b="1" dirty="0">
                <a:solidFill>
                  <a:srgbClr val="FFFFFF"/>
                </a:solidFill>
                <a:latin typeface="Open Sans" panose="020B0606030504020204" pitchFamily="34" charset="0"/>
              </a:rPr>
              <a:t>2</a:t>
            </a:r>
            <a:endParaRPr lang="en-GB" sz="6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8" name="TextBox 28">
            <a:extLst>
              <a:ext uri="{FF2B5EF4-FFF2-40B4-BE49-F238E27FC236}">
                <a16:creationId xmlns:a16="http://schemas.microsoft.com/office/drawing/2014/main" xmlns="" id="{F09FA8CE-2609-4B18-A96B-C2D56CF5BE9D}"/>
              </a:ext>
            </a:extLst>
          </p:cNvPr>
          <p:cNvSpPr txBox="1"/>
          <p:nvPr/>
        </p:nvSpPr>
        <p:spPr>
          <a:xfrm>
            <a:off x="6353291" y="4059766"/>
            <a:ext cx="1305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509">
              <a:defRPr/>
            </a:pPr>
            <a:r>
              <a:rPr lang="ru-RU" sz="6000" b="1" dirty="0">
                <a:solidFill>
                  <a:srgbClr val="FFFFFF"/>
                </a:solidFill>
                <a:latin typeface="Open Sans" panose="020B0606030504020204" pitchFamily="34" charset="0"/>
              </a:rPr>
              <a:t>0</a:t>
            </a:r>
            <a:r>
              <a:rPr lang="en-US" sz="6000" b="1" dirty="0">
                <a:solidFill>
                  <a:srgbClr val="FFFFFF"/>
                </a:solidFill>
                <a:latin typeface="Open Sans" panose="020B0606030504020204" pitchFamily="34" charset="0"/>
              </a:rPr>
              <a:t>3</a:t>
            </a:r>
            <a:endParaRPr lang="en-GB" sz="6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9" name="TextBox 29">
            <a:extLst>
              <a:ext uri="{FF2B5EF4-FFF2-40B4-BE49-F238E27FC236}">
                <a16:creationId xmlns:a16="http://schemas.microsoft.com/office/drawing/2014/main" xmlns="" id="{0FB775DB-7BDA-40F8-8943-FE3A0A82B375}"/>
              </a:ext>
            </a:extLst>
          </p:cNvPr>
          <p:cNvSpPr txBox="1"/>
          <p:nvPr/>
        </p:nvSpPr>
        <p:spPr>
          <a:xfrm>
            <a:off x="6312503" y="4897591"/>
            <a:ext cx="1305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509">
              <a:defRPr/>
            </a:pPr>
            <a:r>
              <a:rPr lang="ru-RU" sz="6000" b="1" dirty="0">
                <a:solidFill>
                  <a:srgbClr val="FFFFFF"/>
                </a:solidFill>
                <a:latin typeface="Open Sans" panose="020B0606030504020204" pitchFamily="34" charset="0"/>
              </a:rPr>
              <a:t>0</a:t>
            </a:r>
            <a:r>
              <a:rPr lang="en-US" sz="6000" b="1" dirty="0">
                <a:solidFill>
                  <a:srgbClr val="FFFFFF"/>
                </a:solidFill>
                <a:latin typeface="Open Sans" panose="020B0606030504020204" pitchFamily="34" charset="0"/>
              </a:rPr>
              <a:t>4</a:t>
            </a:r>
            <a:endParaRPr lang="en-GB" sz="6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TextBox 30">
            <a:extLst>
              <a:ext uri="{FF2B5EF4-FFF2-40B4-BE49-F238E27FC236}">
                <a16:creationId xmlns:a16="http://schemas.microsoft.com/office/drawing/2014/main" xmlns="" id="{1B1F7E83-9D5F-403A-AEC1-1DBFB6EEEFA9}"/>
              </a:ext>
            </a:extLst>
          </p:cNvPr>
          <p:cNvSpPr txBox="1"/>
          <p:nvPr/>
        </p:nvSpPr>
        <p:spPr>
          <a:xfrm>
            <a:off x="6312503" y="6015141"/>
            <a:ext cx="1305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509">
              <a:defRPr/>
            </a:pPr>
            <a:r>
              <a:rPr lang="ru-RU" sz="6000" b="1" dirty="0">
                <a:solidFill>
                  <a:srgbClr val="FFFFFF"/>
                </a:solidFill>
                <a:latin typeface="Open Sans" panose="020B0606030504020204" pitchFamily="34" charset="0"/>
              </a:rPr>
              <a:t>0</a:t>
            </a:r>
            <a:r>
              <a:rPr lang="en-US" sz="6000" b="1" dirty="0">
                <a:solidFill>
                  <a:srgbClr val="FFFFFF"/>
                </a:solidFill>
                <a:latin typeface="Open Sans" panose="020B0606030504020204" pitchFamily="34" charset="0"/>
              </a:rPr>
              <a:t>5</a:t>
            </a:r>
            <a:endParaRPr lang="en-GB" sz="6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1" name="TextBox 31">
            <a:extLst>
              <a:ext uri="{FF2B5EF4-FFF2-40B4-BE49-F238E27FC236}">
                <a16:creationId xmlns:a16="http://schemas.microsoft.com/office/drawing/2014/main" xmlns="" id="{6622EE78-8826-4D13-896F-3CE387814C90}"/>
              </a:ext>
            </a:extLst>
          </p:cNvPr>
          <p:cNvSpPr txBox="1"/>
          <p:nvPr/>
        </p:nvSpPr>
        <p:spPr>
          <a:xfrm>
            <a:off x="9072862" y="2070173"/>
            <a:ext cx="60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509">
              <a:defRPr/>
            </a:pPr>
            <a:r>
              <a:rPr lang="en-US" b="1" dirty="0">
                <a:solidFill>
                  <a:srgbClr val="FFFFFF"/>
                </a:solidFill>
                <a:latin typeface="Open Sans" panose="020B0606030504020204" pitchFamily="34" charset="0"/>
              </a:rPr>
              <a:t>Introduction</a:t>
            </a:r>
            <a:endParaRPr lang="en-GB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4" name="TextBox 42">
            <a:extLst>
              <a:ext uri="{FF2B5EF4-FFF2-40B4-BE49-F238E27FC236}">
                <a16:creationId xmlns:a16="http://schemas.microsoft.com/office/drawing/2014/main" xmlns="" id="{BB2D7612-B51C-417D-8AB4-D43CA5AFCC99}"/>
              </a:ext>
            </a:extLst>
          </p:cNvPr>
          <p:cNvSpPr txBox="1"/>
          <p:nvPr/>
        </p:nvSpPr>
        <p:spPr>
          <a:xfrm>
            <a:off x="9093671" y="5211360"/>
            <a:ext cx="60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371509"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Sprint</a:t>
            </a:r>
            <a:r>
              <a:rPr lang="en-US" sz="225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1</a:t>
            </a:r>
            <a:endParaRPr lang="en-GB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xmlns="" id="{9F3B5A5C-D55A-43EE-80B7-2C870122EFC4}"/>
              </a:ext>
            </a:extLst>
          </p:cNvPr>
          <p:cNvSpPr txBox="1"/>
          <p:nvPr/>
        </p:nvSpPr>
        <p:spPr>
          <a:xfrm>
            <a:off x="9062430" y="6086759"/>
            <a:ext cx="60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371509"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Sprint 2</a:t>
            </a:r>
            <a:endParaRPr lang="en-GB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76" name="Group 22">
            <a:extLst>
              <a:ext uri="{FF2B5EF4-FFF2-40B4-BE49-F238E27FC236}">
                <a16:creationId xmlns:a16="http://schemas.microsoft.com/office/drawing/2014/main" xmlns="" id="{2CC8895A-9474-4AF5-956A-D6B3CEFA3279}"/>
              </a:ext>
            </a:extLst>
          </p:cNvPr>
          <p:cNvGrpSpPr/>
          <p:nvPr/>
        </p:nvGrpSpPr>
        <p:grpSpPr>
          <a:xfrm>
            <a:off x="8022428" y="7179819"/>
            <a:ext cx="8806201" cy="884153"/>
            <a:chOff x="2189480" y="2153920"/>
            <a:chExt cx="7213599" cy="1137920"/>
          </a:xfrm>
          <a:solidFill>
            <a:srgbClr val="92D050"/>
          </a:solidFill>
        </p:grpSpPr>
        <p:sp>
          <p:nvSpPr>
            <p:cNvPr id="77" name="Arrow: Chevron 23">
              <a:extLst>
                <a:ext uri="{FF2B5EF4-FFF2-40B4-BE49-F238E27FC236}">
                  <a16:creationId xmlns:a16="http://schemas.microsoft.com/office/drawing/2014/main" xmlns="" id="{FA5ECFFC-D03C-4BA5-970C-397D92480096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509">
                <a:defRPr/>
              </a:pPr>
              <a:endParaRPr lang="en-US" sz="270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90B1D260-A41C-4E95-A755-8E359C341F2F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509">
                <a:defRPr/>
              </a:pPr>
              <a:endParaRPr lang="en-US" sz="270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81" name="Arrow: Pentagon 21">
            <a:extLst>
              <a:ext uri="{FF2B5EF4-FFF2-40B4-BE49-F238E27FC236}">
                <a16:creationId xmlns:a16="http://schemas.microsoft.com/office/drawing/2014/main" xmlns="" id="{7A635083-451F-40BF-9734-33850F7342D3}"/>
              </a:ext>
            </a:extLst>
          </p:cNvPr>
          <p:cNvSpPr/>
          <p:nvPr/>
        </p:nvSpPr>
        <p:spPr>
          <a:xfrm>
            <a:off x="6252454" y="7134049"/>
            <a:ext cx="1916279" cy="884153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509">
              <a:defRPr/>
            </a:pPr>
            <a:endParaRPr lang="en-US">
              <a:solidFill>
                <a:srgbClr val="92D050"/>
              </a:solidFill>
            </a:endParaRPr>
          </a:p>
        </p:txBody>
      </p:sp>
      <p:sp>
        <p:nvSpPr>
          <p:cNvPr id="83" name="TextBox 30">
            <a:extLst>
              <a:ext uri="{FF2B5EF4-FFF2-40B4-BE49-F238E27FC236}">
                <a16:creationId xmlns:a16="http://schemas.microsoft.com/office/drawing/2014/main" xmlns="" id="{1B1F7E83-9D5F-403A-AEC1-1DBFB6EEEFA9}"/>
              </a:ext>
            </a:extLst>
          </p:cNvPr>
          <p:cNvSpPr txBox="1"/>
          <p:nvPr/>
        </p:nvSpPr>
        <p:spPr>
          <a:xfrm>
            <a:off x="6353291" y="7002539"/>
            <a:ext cx="1305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509">
              <a:defRPr/>
            </a:pPr>
            <a:r>
              <a:rPr lang="ru-RU" sz="60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0</a:t>
            </a:r>
            <a:r>
              <a:rPr lang="en-US" sz="60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6</a:t>
            </a:r>
            <a:endParaRPr lang="en-GB" sz="6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9062430" y="3053572"/>
            <a:ext cx="4456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Etude </a:t>
            </a:r>
            <a:r>
              <a:rPr lang="fr-FR" b="1" dirty="0" smtClean="0">
                <a:solidFill>
                  <a:schemeClr val="bg1"/>
                </a:solidFill>
              </a:rPr>
              <a:t>préalable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85" y="1942625"/>
            <a:ext cx="4006401" cy="7238651"/>
          </a:xfrm>
          <a:prstGeom prst="rect">
            <a:avLst/>
          </a:prstGeom>
        </p:spPr>
      </p:pic>
      <p:sp>
        <p:nvSpPr>
          <p:cNvPr id="86" name="ZoneTexte 85"/>
          <p:cNvSpPr txBox="1"/>
          <p:nvPr/>
        </p:nvSpPr>
        <p:spPr>
          <a:xfrm>
            <a:off x="9072862" y="4142317"/>
            <a:ext cx="5724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Spécification des besoins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9093671" y="7283737"/>
            <a:ext cx="255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Réalisation</a:t>
            </a:r>
          </a:p>
        </p:txBody>
      </p:sp>
      <p:grpSp>
        <p:nvGrpSpPr>
          <p:cNvPr id="89" name="Group 22">
            <a:extLst>
              <a:ext uri="{FF2B5EF4-FFF2-40B4-BE49-F238E27FC236}">
                <a16:creationId xmlns:a16="http://schemas.microsoft.com/office/drawing/2014/main" xmlns="" id="{2CC8895A-9474-4AF5-956A-D6B3CEFA3279}"/>
              </a:ext>
            </a:extLst>
          </p:cNvPr>
          <p:cNvGrpSpPr/>
          <p:nvPr/>
        </p:nvGrpSpPr>
        <p:grpSpPr>
          <a:xfrm>
            <a:off x="8037011" y="8340458"/>
            <a:ext cx="8806201" cy="884153"/>
            <a:chOff x="2189480" y="2153920"/>
            <a:chExt cx="7213599" cy="1137920"/>
          </a:xfrm>
          <a:solidFill>
            <a:schemeClr val="accent3"/>
          </a:solidFill>
        </p:grpSpPr>
        <p:sp>
          <p:nvSpPr>
            <p:cNvPr id="90" name="Arrow: Chevron 23">
              <a:extLst>
                <a:ext uri="{FF2B5EF4-FFF2-40B4-BE49-F238E27FC236}">
                  <a16:creationId xmlns:a16="http://schemas.microsoft.com/office/drawing/2014/main" xmlns="" id="{FA5ECFFC-D03C-4BA5-970C-397D92480096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509">
                <a:defRPr/>
              </a:pPr>
              <a:endParaRPr lang="en-US" sz="270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90B1D260-A41C-4E95-A755-8E359C341F2F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509">
                <a:defRPr/>
              </a:pPr>
              <a:endParaRPr lang="en-US" sz="270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92" name="Arrow: Pentagon 21">
            <a:extLst>
              <a:ext uri="{FF2B5EF4-FFF2-40B4-BE49-F238E27FC236}">
                <a16:creationId xmlns:a16="http://schemas.microsoft.com/office/drawing/2014/main" xmlns="" id="{7A635083-451F-40BF-9734-33850F7342D3}"/>
              </a:ext>
            </a:extLst>
          </p:cNvPr>
          <p:cNvSpPr/>
          <p:nvPr/>
        </p:nvSpPr>
        <p:spPr>
          <a:xfrm>
            <a:off x="6267037" y="8294688"/>
            <a:ext cx="1916279" cy="884153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509">
              <a:defRPr/>
            </a:pPr>
            <a:endParaRPr lang="en-US">
              <a:solidFill>
                <a:srgbClr val="92D050"/>
              </a:solidFill>
            </a:endParaRPr>
          </a:p>
        </p:txBody>
      </p:sp>
      <p:sp>
        <p:nvSpPr>
          <p:cNvPr id="93" name="TextBox 30">
            <a:extLst>
              <a:ext uri="{FF2B5EF4-FFF2-40B4-BE49-F238E27FC236}">
                <a16:creationId xmlns:a16="http://schemas.microsoft.com/office/drawing/2014/main" xmlns="" id="{1B1F7E83-9D5F-403A-AEC1-1DBFB6EEEFA9}"/>
              </a:ext>
            </a:extLst>
          </p:cNvPr>
          <p:cNvSpPr txBox="1"/>
          <p:nvPr/>
        </p:nvSpPr>
        <p:spPr>
          <a:xfrm>
            <a:off x="6367874" y="8163178"/>
            <a:ext cx="1305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509">
              <a:defRPr/>
            </a:pPr>
            <a:r>
              <a:rPr lang="ru-RU" sz="60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0</a:t>
            </a:r>
            <a:r>
              <a:rPr lang="en-US" sz="60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7</a:t>
            </a:r>
            <a:endParaRPr lang="en-GB" sz="6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9108254" y="8444376"/>
            <a:ext cx="5688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337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 animBg="1"/>
      <p:bldP spid="54" grpId="0" animBg="1"/>
      <p:bldP spid="58" grpId="0" animBg="1"/>
      <p:bldP spid="62" grpId="0" animBg="1"/>
      <p:bldP spid="66" grpId="0"/>
      <p:bldP spid="67" grpId="0"/>
      <p:bldP spid="68" grpId="0"/>
      <p:bldP spid="69" grpId="0"/>
      <p:bldP spid="70" grpId="0"/>
      <p:bldP spid="71" grpId="0"/>
      <p:bldP spid="74" grpId="0"/>
      <p:bldP spid="75" grpId="0"/>
      <p:bldP spid="81" grpId="0" animBg="1"/>
      <p:bldP spid="83" grpId="0"/>
      <p:bldP spid="84" grpId="0"/>
      <p:bldP spid="86" grpId="0"/>
      <p:bldP spid="88" grpId="0"/>
      <p:bldP spid="92" grpId="0" animBg="1"/>
      <p:bldP spid="93" grpId="0"/>
      <p:bldP spid="9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22"/>
          </p:nvPr>
        </p:nvSpPr>
        <p:spPr>
          <a:xfrm>
            <a:off x="727271" y="1"/>
            <a:ext cx="16831870" cy="823020"/>
          </a:xfrm>
        </p:spPr>
        <p:txBody>
          <a:bodyPr/>
          <a:lstStyle/>
          <a:p>
            <a:r>
              <a:rPr lang="fr-FR" dirty="0" smtClean="0"/>
              <a:t>Diagramme de séquence &lt;&lt; Gérer les commandes &gt;&gt;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01" y="823021"/>
            <a:ext cx="14491610" cy="923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1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2772" y="462980"/>
            <a:ext cx="16741860" cy="630070"/>
          </a:xfrm>
        </p:spPr>
        <p:txBody>
          <a:bodyPr/>
          <a:lstStyle/>
          <a:p>
            <a:r>
              <a:rPr lang="fr-FR" sz="2800" b="1" spc="0" dirty="0" smtClean="0"/>
              <a:t>Sprint 2: Diagramme de classe</a:t>
            </a:r>
            <a:endParaRPr lang="fr-FR" sz="2800" b="1" spc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41" y="1408086"/>
            <a:ext cx="14446605" cy="87309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43006" y="7663780"/>
            <a:ext cx="2565285" cy="1927587"/>
          </a:xfrm>
          <a:prstGeom prst="rect">
            <a:avLst/>
          </a:prstGeom>
          <a:noFill/>
          <a:ln w="57150">
            <a:solidFill>
              <a:srgbClr val="FD4E41"/>
            </a:solidFill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0" name="Rectangle 9"/>
          <p:cNvSpPr/>
          <p:nvPr/>
        </p:nvSpPr>
        <p:spPr>
          <a:xfrm>
            <a:off x="6307891" y="1768125"/>
            <a:ext cx="2705811" cy="1800200"/>
          </a:xfrm>
          <a:prstGeom prst="rect">
            <a:avLst/>
          </a:prstGeom>
          <a:noFill/>
          <a:ln w="57150" cmpd="thinThick">
            <a:solidFill>
              <a:srgbClr val="FD4E4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922626" y="2026011"/>
            <a:ext cx="990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1.1</a:t>
            </a:r>
            <a:endParaRPr lang="fr-FR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689367" y="2039262"/>
            <a:ext cx="12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avoir</a:t>
            </a:r>
            <a:endParaRPr lang="fr-FR" sz="1800" dirty="0"/>
          </a:p>
        </p:txBody>
      </p:sp>
      <p:sp>
        <p:nvSpPr>
          <p:cNvPr id="14" name="ZoneTexte 13"/>
          <p:cNvSpPr txBox="1"/>
          <p:nvPr/>
        </p:nvSpPr>
        <p:spPr>
          <a:xfrm flipH="1">
            <a:off x="5918372" y="2039262"/>
            <a:ext cx="40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1</a:t>
            </a:r>
            <a:endParaRPr lang="fr-FR" sz="1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10178321" y="2483559"/>
            <a:ext cx="162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gérer</a:t>
            </a:r>
            <a:endParaRPr lang="fr-FR" sz="1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9068041" y="2579354"/>
            <a:ext cx="5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1</a:t>
            </a:r>
            <a:endParaRPr lang="fr-FR" sz="1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11685709" y="2523918"/>
            <a:ext cx="9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1</a:t>
            </a:r>
            <a:r>
              <a:rPr lang="fr-FR" sz="1800" dirty="0" smtClean="0"/>
              <a:t>.*</a:t>
            </a:r>
            <a:endParaRPr lang="fr-FR" sz="1800" dirty="0"/>
          </a:p>
        </p:txBody>
      </p:sp>
      <p:sp>
        <p:nvSpPr>
          <p:cNvPr id="18" name="ZoneTexte 17"/>
          <p:cNvSpPr txBox="1"/>
          <p:nvPr/>
        </p:nvSpPr>
        <p:spPr>
          <a:xfrm flipH="1">
            <a:off x="13280408" y="3274777"/>
            <a:ext cx="449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1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 rot="5400000">
            <a:off x="12222790" y="4155858"/>
            <a:ext cx="211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appartient</a:t>
            </a:r>
            <a:endParaRPr lang="fr-FR" sz="2000" dirty="0"/>
          </a:p>
        </p:txBody>
      </p:sp>
      <p:sp>
        <p:nvSpPr>
          <p:cNvPr id="20" name="ZoneTexte 19"/>
          <p:cNvSpPr txBox="1"/>
          <p:nvPr/>
        </p:nvSpPr>
        <p:spPr>
          <a:xfrm rot="5400000">
            <a:off x="13363018" y="4406300"/>
            <a:ext cx="107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1.n</a:t>
            </a:r>
            <a:endParaRPr lang="fr-FR" sz="1800" dirty="0"/>
          </a:p>
        </p:txBody>
      </p:sp>
      <p:sp>
        <p:nvSpPr>
          <p:cNvPr id="21" name="ZoneTexte 20"/>
          <p:cNvSpPr txBox="1"/>
          <p:nvPr/>
        </p:nvSpPr>
        <p:spPr>
          <a:xfrm rot="5400000">
            <a:off x="12925548" y="8574592"/>
            <a:ext cx="107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1.n</a:t>
            </a:r>
            <a:endParaRPr lang="fr-FR" sz="1800" dirty="0"/>
          </a:p>
        </p:txBody>
      </p:sp>
      <p:sp>
        <p:nvSpPr>
          <p:cNvPr id="22" name="ZoneTexte 21"/>
          <p:cNvSpPr txBox="1"/>
          <p:nvPr/>
        </p:nvSpPr>
        <p:spPr>
          <a:xfrm rot="5400000">
            <a:off x="12928283" y="7356038"/>
            <a:ext cx="107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1.n</a:t>
            </a:r>
            <a:endParaRPr lang="fr-FR" sz="1800" dirty="0"/>
          </a:p>
        </p:txBody>
      </p:sp>
      <p:sp>
        <p:nvSpPr>
          <p:cNvPr id="23" name="ZoneTexte 22"/>
          <p:cNvSpPr txBox="1"/>
          <p:nvPr/>
        </p:nvSpPr>
        <p:spPr>
          <a:xfrm rot="5400000">
            <a:off x="12168194" y="8007117"/>
            <a:ext cx="182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constitue</a:t>
            </a:r>
            <a:endParaRPr lang="fr-FR" sz="1800" dirty="0"/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7770196" y="4981694"/>
            <a:ext cx="162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gérer</a:t>
            </a:r>
            <a:endParaRPr lang="fr-FR" sz="1800" dirty="0">
              <a:solidFill>
                <a:srgbClr val="FF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8295677" y="3644397"/>
            <a:ext cx="5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1</a:t>
            </a:r>
            <a:endParaRPr lang="fr-FR" sz="1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8328341" y="7230300"/>
            <a:ext cx="9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1</a:t>
            </a:r>
            <a:r>
              <a:rPr lang="fr-FR" sz="1800" dirty="0" smtClean="0"/>
              <a:t>.*</a:t>
            </a:r>
            <a:endParaRPr lang="fr-FR" sz="1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585522" y="4558435"/>
            <a:ext cx="9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1</a:t>
            </a:r>
            <a:r>
              <a:rPr lang="fr-FR" sz="1800" dirty="0" smtClean="0"/>
              <a:t>.*</a:t>
            </a:r>
            <a:endParaRPr lang="fr-FR" sz="1800" dirty="0"/>
          </a:p>
        </p:txBody>
      </p:sp>
      <p:sp>
        <p:nvSpPr>
          <p:cNvPr id="28" name="ZoneTexte 27"/>
          <p:cNvSpPr txBox="1"/>
          <p:nvPr/>
        </p:nvSpPr>
        <p:spPr>
          <a:xfrm>
            <a:off x="5937515" y="3113629"/>
            <a:ext cx="25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1</a:t>
            </a:r>
            <a:endParaRPr lang="fr-FR" sz="1800" dirty="0"/>
          </a:p>
        </p:txBody>
      </p:sp>
      <p:sp>
        <p:nvSpPr>
          <p:cNvPr id="29" name="ZoneTexte 28"/>
          <p:cNvSpPr txBox="1"/>
          <p:nvPr/>
        </p:nvSpPr>
        <p:spPr>
          <a:xfrm rot="19416897">
            <a:off x="4304805" y="3644397"/>
            <a:ext cx="162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passer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5411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2"/>
          <p:cNvSpPr txBox="1">
            <a:spLocks/>
          </p:cNvSpPr>
          <p:nvPr/>
        </p:nvSpPr>
        <p:spPr>
          <a:xfrm>
            <a:off x="10015685" y="1312958"/>
            <a:ext cx="7650851" cy="796588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800" b="1" dirty="0" smtClean="0">
                <a:solidFill>
                  <a:srgbClr val="92D050"/>
                </a:solidFill>
              </a:rPr>
              <a:t>Réalisation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763386" y="6178615"/>
            <a:ext cx="900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5893956" y="3028265"/>
            <a:ext cx="540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fr-FR" sz="9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581" y="4333409"/>
            <a:ext cx="1980220" cy="184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0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7261" y="192951"/>
            <a:ext cx="16741860" cy="900100"/>
          </a:xfrm>
        </p:spPr>
        <p:txBody>
          <a:bodyPr/>
          <a:lstStyle/>
          <a:p>
            <a:r>
              <a:rPr lang="fr-FR" sz="2400" b="1" dirty="0" smtClean="0"/>
              <a:t>Réalisation                                </a:t>
            </a:r>
            <a:r>
              <a:rPr lang="fr-FR" sz="2400" b="1" spc="0" dirty="0" smtClean="0"/>
              <a:t>Environnement de travail</a:t>
            </a:r>
            <a:endParaRPr lang="fr-FR" sz="2400" b="1" spc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697258" y="1858135"/>
            <a:ext cx="3240360" cy="8007076"/>
          </a:xfrm>
          <a:prstGeom prst="roundRect">
            <a:avLst/>
          </a:prstGeom>
          <a:solidFill>
            <a:srgbClr val="00B050"/>
          </a:solidFill>
          <a:ln w="12700" cmpd="thinThick">
            <a:solidFill>
              <a:srgbClr val="0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7782994" y="1858135"/>
            <a:ext cx="3150350" cy="800707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12700" cmpd="thinThick">
            <a:solidFill>
              <a:srgbClr val="0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3778721" y="1858135"/>
            <a:ext cx="3240360" cy="8007076"/>
          </a:xfrm>
          <a:prstGeom prst="roundRect">
            <a:avLst/>
          </a:prstGeom>
          <a:solidFill>
            <a:srgbClr val="FFC000"/>
          </a:solidFill>
          <a:ln w="12700" cmpd="thinThick">
            <a:solidFill>
              <a:srgbClr val="0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390" y="4008709"/>
            <a:ext cx="1428750" cy="13335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8" y="4008709"/>
            <a:ext cx="1428750" cy="13335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390" y="5664641"/>
            <a:ext cx="1428750" cy="13335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7" y="5659482"/>
            <a:ext cx="1428750" cy="13335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7" y="2357936"/>
            <a:ext cx="1428750" cy="13335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526" y="2008459"/>
            <a:ext cx="1428750" cy="13335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67" y="7310255"/>
            <a:ext cx="1571625" cy="146685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526" y="3934777"/>
            <a:ext cx="1428750" cy="13335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526" y="6033361"/>
            <a:ext cx="1428749" cy="1276895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525" y="7872720"/>
            <a:ext cx="1428750" cy="13335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 rot="16200000">
            <a:off x="10382722" y="5239857"/>
            <a:ext cx="5535615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Environnement logiciel 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 rot="5400000">
            <a:off x="-1698743" y="5239857"/>
            <a:ext cx="5535616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lvl="0" algn="ctr" defTabSz="914400" latinLnBrk="1">
              <a:defRPr/>
            </a:pP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Langages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utilisés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 rot="5400000">
            <a:off x="4348685" y="5239856"/>
            <a:ext cx="5535616" cy="584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Framework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3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4" grpId="0" animBg="1"/>
      <p:bldP spid="25" grpId="0" animBg="1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7261" y="192951"/>
            <a:ext cx="16741860" cy="720080"/>
          </a:xfrm>
        </p:spPr>
        <p:txBody>
          <a:bodyPr/>
          <a:lstStyle/>
          <a:p>
            <a:r>
              <a:rPr lang="fr-FR" sz="2400" b="1" dirty="0" smtClean="0"/>
              <a:t>Réalisation </a:t>
            </a:r>
            <a:r>
              <a:rPr lang="fr-FR" sz="2400" dirty="0" smtClean="0"/>
              <a:t>                                      </a:t>
            </a:r>
            <a:r>
              <a:rPr lang="fr-FR" sz="2400" b="1" spc="0" dirty="0" smtClean="0"/>
              <a:t>Architecture</a:t>
            </a:r>
            <a:endParaRPr lang="fr-FR" sz="2400" b="1" spc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37861" y="1408085"/>
            <a:ext cx="5609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lt"/>
                <a:cs typeface="+mj-lt"/>
              </a:rPr>
              <a:t>Architecture MVC</a:t>
            </a:r>
            <a:endParaRPr lang="fr-F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lt"/>
              <a:cs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65" y="3571655"/>
            <a:ext cx="13456495" cy="56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7261" y="192951"/>
            <a:ext cx="16741860" cy="900100"/>
          </a:xfrm>
        </p:spPr>
        <p:txBody>
          <a:bodyPr/>
          <a:lstStyle/>
          <a:p>
            <a:r>
              <a:rPr lang="fr-FR" sz="2400" dirty="0" smtClean="0"/>
              <a:t>Réalisation                                </a:t>
            </a:r>
            <a:r>
              <a:rPr lang="fr-FR" sz="2400" spc="0" dirty="0" smtClean="0"/>
              <a:t>Présentation de l’application               </a:t>
            </a:r>
            <a:endParaRPr lang="fr-FR" sz="2400" spc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92240" y="1330668"/>
            <a:ext cx="43822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Vidéo démonstrative</a:t>
            </a:r>
            <a:endParaRPr lang="fr-FR" sz="40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23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fr-FR" sz="2800" b="1" dirty="0" smtClean="0">
                <a:solidFill>
                  <a:srgbClr val="00B050"/>
                </a:solidFill>
              </a:rPr>
              <a:t>Conclusion et perspectives</a:t>
            </a:r>
          </a:p>
          <a:p>
            <a:endParaRPr lang="fr-FR" dirty="0">
              <a:solidFill>
                <a:srgbClr val="00206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566" y="4384475"/>
            <a:ext cx="2160240" cy="15180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763386" y="6178615"/>
            <a:ext cx="900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6299001" y="2353190"/>
            <a:ext cx="540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40012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23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fr-FR" sz="4800" b="1" dirty="0" smtClean="0">
                <a:solidFill>
                  <a:schemeClr val="accent1"/>
                </a:solidFill>
              </a:rPr>
              <a:t>Introduction</a:t>
            </a:r>
            <a:endParaRPr lang="fr-FR" sz="4800" b="1" dirty="0">
              <a:solidFill>
                <a:schemeClr val="accent1"/>
              </a:solidFill>
            </a:endParaRPr>
          </a:p>
        </p:txBody>
      </p:sp>
      <p:pic>
        <p:nvPicPr>
          <p:cNvPr id="4" name="Espace réservé pour une image 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17857"/>
          <a:stretch>
            <a:fillRect/>
          </a:stretch>
        </p:blipFill>
        <p:spPr>
          <a:xfrm>
            <a:off x="3382566" y="4108417"/>
            <a:ext cx="2070165" cy="207016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448351" y="6178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 rot="10800000">
            <a:off x="15848951" y="2803240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8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7261" y="192950"/>
            <a:ext cx="4455495" cy="1125125"/>
          </a:xfrm>
        </p:spPr>
        <p:txBody>
          <a:bodyPr/>
          <a:lstStyle/>
          <a:p>
            <a:r>
              <a:rPr lang="fr-FR" sz="2400" b="1" dirty="0" smtClean="0"/>
              <a:t>Introduction</a:t>
            </a: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66" y="4063380"/>
            <a:ext cx="4260136" cy="297033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44" y="4063380"/>
            <a:ext cx="4283825" cy="29689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611" y="4066240"/>
            <a:ext cx="4026761" cy="2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6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23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fr-FR" sz="4800" b="1" dirty="0">
                <a:solidFill>
                  <a:schemeClr val="accent2"/>
                </a:solidFill>
              </a:rPr>
              <a:t>Etude préalable</a:t>
            </a:r>
          </a:p>
          <a:p>
            <a:endParaRPr lang="fr-FR" dirty="0"/>
          </a:p>
        </p:txBody>
      </p:sp>
      <p:sp>
        <p:nvSpPr>
          <p:cNvPr id="4" name="TextBox 5"/>
          <p:cNvSpPr txBox="1"/>
          <p:nvPr/>
        </p:nvSpPr>
        <p:spPr>
          <a:xfrm>
            <a:off x="10448351" y="6178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6"/>
          <p:cNvSpPr txBox="1"/>
          <p:nvPr/>
        </p:nvSpPr>
        <p:spPr>
          <a:xfrm rot="10800000">
            <a:off x="16163986" y="2308185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“ </a:t>
            </a:r>
            <a:endParaRPr lang="ko-KR" altLang="en-US" sz="96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e 14">
            <a:extLst>
              <a:ext uri="{FF2B5EF4-FFF2-40B4-BE49-F238E27FC236}">
                <a16:creationId xmlns:a16="http://schemas.microsoft.com/office/drawing/2014/main" xmlns="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17581" y="4108385"/>
            <a:ext cx="1700188" cy="1517986"/>
          </a:xfrm>
          <a:prstGeom prst="ellipse">
            <a:avLst/>
          </a:prstGeom>
          <a:solidFill>
            <a:schemeClr val="accent2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" name="Forme libre 1676" descr="Icône de case à cocher. ">
            <a:extLst>
              <a:ext uri="{FF2B5EF4-FFF2-40B4-BE49-F238E27FC236}">
                <a16:creationId xmlns:a16="http://schemas.microsoft.com/office/drawing/2014/main" xmlns="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3853987" y="4374239"/>
            <a:ext cx="1027376" cy="98627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715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7260" y="192950"/>
            <a:ext cx="16734669" cy="1125125"/>
          </a:xfrm>
        </p:spPr>
        <p:txBody>
          <a:bodyPr/>
          <a:lstStyle/>
          <a:p>
            <a:r>
              <a:rPr lang="fr-FR" sz="2400" dirty="0" smtClean="0"/>
              <a:t>E</a:t>
            </a:r>
            <a:r>
              <a:rPr lang="fr-FR" sz="2400" b="1" dirty="0" smtClean="0"/>
              <a:t>tude préalable                         </a:t>
            </a:r>
            <a:r>
              <a:rPr lang="fr-FR" sz="2000" b="1" dirty="0" smtClean="0"/>
              <a:t>Problématique</a:t>
            </a:r>
            <a:endParaRPr lang="fr-FR" sz="2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461" y="1813130"/>
            <a:ext cx="13276475" cy="3285365"/>
          </a:xfrm>
          <a:prstGeom prst="rect">
            <a:avLst/>
          </a:prstGeom>
        </p:spPr>
      </p:pic>
      <p:pic>
        <p:nvPicPr>
          <p:cNvPr id="8" name="Image 7" descr="com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461" y="5593550"/>
            <a:ext cx="13276475" cy="32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1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E</a:t>
            </a:r>
            <a:r>
              <a:rPr lang="fr-FR" sz="2400" b="1" dirty="0"/>
              <a:t>tude préalable                      </a:t>
            </a:r>
            <a:r>
              <a:rPr lang="fr-FR" sz="2400" b="1" dirty="0" smtClean="0"/>
              <a:t>         </a:t>
            </a:r>
            <a:r>
              <a:rPr lang="fr-FR" sz="2000" b="1" dirty="0" smtClean="0"/>
              <a:t>Solution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669" y="2321299"/>
            <a:ext cx="4680520" cy="62106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Isosceles Triangle 79">
            <a:extLst>
              <a:ext uri="{FF2B5EF4-FFF2-40B4-BE49-F238E27FC236}">
                <a16:creationId xmlns="" xmlns:a16="http://schemas.microsoft.com/office/drawing/2014/main" xmlns:lc="http://schemas.openxmlformats.org/drawingml/2006/lockedCanvas" id="{58D32251-7912-4CDD-9259-D8AEDE66BEFC}"/>
              </a:ext>
            </a:extLst>
          </p:cNvPr>
          <p:cNvSpPr/>
          <p:nvPr/>
        </p:nvSpPr>
        <p:spPr>
          <a:xfrm rot="5247443">
            <a:off x="4500085" y="5888925"/>
            <a:ext cx="330200" cy="870123"/>
          </a:xfrm>
          <a:prstGeom prst="triangle">
            <a:avLst>
              <a:gd name="adj" fmla="val 70581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BD5BBCC8-5D0D-4FD7-A9A5-E5EDAAF07937}"/>
              </a:ext>
            </a:extLst>
          </p:cNvPr>
          <p:cNvSpPr/>
          <p:nvPr/>
        </p:nvSpPr>
        <p:spPr>
          <a:xfrm rot="6556496">
            <a:off x="4937635" y="2870214"/>
            <a:ext cx="330200" cy="856983"/>
          </a:xfrm>
          <a:prstGeom prst="triangle">
            <a:avLst>
              <a:gd name="adj" fmla="val 70581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821C87F-D089-4900-9B9E-D7920FDFDCAE}"/>
              </a:ext>
            </a:extLst>
          </p:cNvPr>
          <p:cNvSpPr/>
          <p:nvPr/>
        </p:nvSpPr>
        <p:spPr>
          <a:xfrm>
            <a:off x="862286" y="5503540"/>
            <a:ext cx="3443417" cy="16527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F2D68C-917F-4D0C-8E8B-8B0D0321F1DF}"/>
              </a:ext>
            </a:extLst>
          </p:cNvPr>
          <p:cNvSpPr/>
          <p:nvPr/>
        </p:nvSpPr>
        <p:spPr>
          <a:xfrm>
            <a:off x="2156049" y="2321298"/>
            <a:ext cx="2686050" cy="154052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10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70">
            <a:extLst>
              <a:ext uri="{FF2B5EF4-FFF2-40B4-BE49-F238E27FC236}">
                <a16:creationId xmlns="" xmlns:a16="http://schemas.microsoft.com/office/drawing/2014/main" xmlns:lc="http://schemas.openxmlformats.org/drawingml/2006/lockedCanvas" id="{3AB0BC29-3C86-436A-BA37-871EAACC46D1}"/>
              </a:ext>
            </a:extLst>
          </p:cNvPr>
          <p:cNvSpPr txBox="1"/>
          <p:nvPr/>
        </p:nvSpPr>
        <p:spPr>
          <a:xfrm>
            <a:off x="1585261" y="5812534"/>
            <a:ext cx="2067007" cy="1200329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Elimination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du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processus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 de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vente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classique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7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50AD01D-4CD0-4E97-86C6-9210FF300D58}"/>
              </a:ext>
            </a:extLst>
          </p:cNvPr>
          <p:cNvSpPr txBox="1"/>
          <p:nvPr/>
        </p:nvSpPr>
        <p:spPr>
          <a:xfrm>
            <a:off x="2465570" y="2827914"/>
            <a:ext cx="2067007" cy="430887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Gain de temps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Isosceles Triangle 8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D6FFB8C-43C0-4CD4-A3D5-2AAA84890533}"/>
              </a:ext>
            </a:extLst>
          </p:cNvPr>
          <p:cNvSpPr/>
          <p:nvPr/>
        </p:nvSpPr>
        <p:spPr>
          <a:xfrm rot="14360267">
            <a:off x="12752621" y="2837968"/>
            <a:ext cx="330200" cy="957586"/>
          </a:xfrm>
          <a:prstGeom prst="triangle">
            <a:avLst>
              <a:gd name="adj" fmla="val 70581"/>
            </a:avLst>
          </a:prstGeom>
          <a:gradFill>
            <a:gsLst>
              <a:gs pos="94000">
                <a:srgbClr val="06105A"/>
              </a:gs>
              <a:gs pos="99000">
                <a:srgbClr val="10B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0F7D4B2-5C42-4B8D-9B44-D6FFCE779411}"/>
              </a:ext>
            </a:extLst>
          </p:cNvPr>
          <p:cNvSpPr/>
          <p:nvPr/>
        </p:nvSpPr>
        <p:spPr>
          <a:xfrm>
            <a:off x="13217044" y="1993150"/>
            <a:ext cx="3306982" cy="1709801"/>
          </a:xfrm>
          <a:prstGeom prst="roundRect">
            <a:avLst>
              <a:gd name="adj" fmla="val 50000"/>
            </a:avLst>
          </a:prstGeom>
          <a:gradFill>
            <a:gsLst>
              <a:gs pos="97000">
                <a:srgbClr val="06105A"/>
              </a:gs>
              <a:gs pos="99000">
                <a:srgbClr val="10B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A9A457-8529-486D-B09C-806683258232}"/>
              </a:ext>
            </a:extLst>
          </p:cNvPr>
          <p:cNvSpPr/>
          <p:nvPr/>
        </p:nvSpPr>
        <p:spPr>
          <a:xfrm>
            <a:off x="13479356" y="5503540"/>
            <a:ext cx="3044670" cy="165277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FFC000"/>
              </a:gs>
              <a:gs pos="100000">
                <a:srgbClr val="FFFF00"/>
              </a:gs>
              <a:gs pos="100000">
                <a:srgbClr val="92D050">
                  <a:shade val="67500"/>
                  <a:satMod val="11500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72">
            <a:extLst>
              <a:ext uri="{FF2B5EF4-FFF2-40B4-BE49-F238E27FC236}">
                <a16:creationId xmlns="" xmlns:a16="http://schemas.microsoft.com/office/drawing/2014/main" xmlns:lc="http://schemas.openxmlformats.org/drawingml/2006/lockedCanvas" id="{548DCDA7-1221-4F37-B307-D66695EC57DF}"/>
              </a:ext>
            </a:extLst>
          </p:cNvPr>
          <p:cNvSpPr txBox="1"/>
          <p:nvPr/>
        </p:nvSpPr>
        <p:spPr>
          <a:xfrm>
            <a:off x="13786338" y="2321299"/>
            <a:ext cx="2067007" cy="1200329"/>
          </a:xfrm>
          <a:prstGeom prst="rect">
            <a:avLst/>
          </a:prstGeom>
          <a:gradFill>
            <a:gsLst>
              <a:gs pos="99000">
                <a:srgbClr val="06105A"/>
              </a:gs>
              <a:gs pos="99000">
                <a:srgbClr val="10B0C0"/>
              </a:gs>
            </a:gsLst>
            <a:lin ang="5400000" scaled="1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fr-FR" sz="24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Elimination </a:t>
            </a:r>
            <a:r>
              <a:rPr lang="fr-FR" sz="2400" dirty="0">
                <a:solidFill>
                  <a:srgbClr val="FFFFFF"/>
                </a:solidFill>
                <a:latin typeface="Open Sans" panose="020B0606030504020204" pitchFamily="34" charset="0"/>
              </a:rPr>
              <a:t>de </a:t>
            </a:r>
            <a:r>
              <a:rPr lang="fr-FR" sz="24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problème de </a:t>
            </a:r>
            <a:r>
              <a:rPr lang="fr-FR" sz="2400" dirty="0">
                <a:solidFill>
                  <a:srgbClr val="FFFFFF"/>
                </a:solidFill>
                <a:latin typeface="Open Sans" panose="020B0606030504020204" pitchFamily="34" charset="0"/>
              </a:rPr>
              <a:t>parking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TextBox 7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2D56978-6706-4B76-ADC3-CCB84BA10F0C}"/>
              </a:ext>
            </a:extLst>
          </p:cNvPr>
          <p:cNvSpPr txBox="1"/>
          <p:nvPr/>
        </p:nvSpPr>
        <p:spPr>
          <a:xfrm>
            <a:off x="13915013" y="5812534"/>
            <a:ext cx="2177319" cy="1200329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fr-FR" sz="2400" b="1" dirty="0" err="1">
                <a:solidFill>
                  <a:schemeClr val="bg1"/>
                </a:solidFill>
              </a:rPr>
              <a:t>echapper</a:t>
            </a:r>
            <a:r>
              <a:rPr lang="fr-FR" sz="2400" b="1" dirty="0">
                <a:solidFill>
                  <a:schemeClr val="bg1"/>
                </a:solidFill>
              </a:rPr>
              <a:t> le </a:t>
            </a:r>
            <a:r>
              <a:rPr lang="fr-FR" sz="2400" b="1" dirty="0" smtClean="0">
                <a:solidFill>
                  <a:schemeClr val="bg1"/>
                </a:solidFill>
              </a:rPr>
              <a:t>      </a:t>
            </a:r>
            <a:r>
              <a:rPr lang="fr-FR" sz="2400" b="1" dirty="0" err="1" smtClean="0">
                <a:solidFill>
                  <a:schemeClr val="bg1"/>
                </a:solidFill>
              </a:rPr>
              <a:t>surpeupleme</a:t>
            </a:r>
            <a:r>
              <a:rPr lang="fr-FR" sz="2400" b="1" dirty="0" smtClean="0">
                <a:solidFill>
                  <a:schemeClr val="bg1"/>
                </a:solidFill>
              </a:rPr>
              <a:t>    nt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Isosceles Triangle 8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679F57-1F08-46E3-B260-02B357B1EF27}"/>
              </a:ext>
            </a:extLst>
          </p:cNvPr>
          <p:cNvSpPr/>
          <p:nvPr/>
        </p:nvSpPr>
        <p:spPr>
          <a:xfrm rot="16200000">
            <a:off x="12917734" y="5855753"/>
            <a:ext cx="330200" cy="898190"/>
          </a:xfrm>
          <a:prstGeom prst="triangle">
            <a:avLst>
              <a:gd name="adj" fmla="val 70581"/>
            </a:avLst>
          </a:prstGeom>
          <a:gradFill>
            <a:gsLst>
              <a:gs pos="92000">
                <a:srgbClr val="FFC000"/>
              </a:gs>
              <a:gs pos="10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23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pour une image  10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0" r="13490"/>
          <a:stretch>
            <a:fillRect/>
          </a:stretch>
        </p:blipFill>
        <p:spPr>
          <a:xfrm>
            <a:off x="1492356" y="1798392"/>
            <a:ext cx="6660739" cy="4065187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E</a:t>
            </a:r>
            <a:r>
              <a:rPr lang="fr-FR" sz="2400" b="1" dirty="0"/>
              <a:t>tude préalable             </a:t>
            </a:r>
            <a:r>
              <a:rPr lang="fr-FR" sz="2000" b="1" spc="0" dirty="0"/>
              <a:t>Choix </a:t>
            </a:r>
            <a:r>
              <a:rPr lang="fr-FR" sz="2000" b="1" spc="0" dirty="0" smtClean="0"/>
              <a:t>méthodologique et </a:t>
            </a:r>
            <a:r>
              <a:rPr lang="fr-FR" sz="2000" b="1" spc="0" dirty="0"/>
              <a:t>le langage de modélisation</a:t>
            </a:r>
            <a:endParaRPr lang="fr-FR" sz="2000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Espace réservé pour une image  11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0" b="10300"/>
          <a:stretch>
            <a:fillRect/>
          </a:stretch>
        </p:blipFill>
        <p:spPr>
          <a:xfrm>
            <a:off x="10088311" y="1798392"/>
            <a:ext cx="6660740" cy="4065187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sz="2400" b="1" dirty="0" smtClean="0"/>
          </a:p>
          <a:p>
            <a:r>
              <a:rPr lang="fr-FR" sz="2400" b="1" dirty="0" smtClean="0"/>
              <a:t>+</a:t>
            </a:r>
            <a:r>
              <a:rPr lang="fr-FR" sz="2400" b="1" dirty="0"/>
              <a:t>A</a:t>
            </a:r>
            <a:r>
              <a:rPr lang="fr-FR" sz="2400" b="1" dirty="0" smtClean="0"/>
              <a:t>ssurer </a:t>
            </a:r>
            <a:r>
              <a:rPr lang="fr-FR" sz="2400" b="1" dirty="0"/>
              <a:t>le bon </a:t>
            </a:r>
            <a:r>
              <a:rPr lang="fr-FR" sz="2400" b="1" dirty="0" smtClean="0"/>
              <a:t>d’</a:t>
            </a:r>
            <a:r>
              <a:rPr lang="fr-FR" sz="2400" b="1" dirty="0" err="1" smtClean="0"/>
              <a:t>éroulement</a:t>
            </a:r>
            <a:r>
              <a:rPr lang="fr-FR" sz="2400" b="1" dirty="0" smtClean="0"/>
              <a:t> </a:t>
            </a:r>
            <a:r>
              <a:rPr lang="fr-FR" sz="2400" b="1" dirty="0"/>
              <a:t>de mon </a:t>
            </a:r>
            <a:r>
              <a:rPr lang="fr-FR" sz="2400" b="1" dirty="0" smtClean="0"/>
              <a:t>projet.</a:t>
            </a:r>
            <a:endParaRPr lang="fr-FR" sz="2400" b="1" dirty="0"/>
          </a:p>
          <a:p>
            <a:r>
              <a:rPr lang="fr-FR" sz="2400" b="1" dirty="0" smtClean="0"/>
              <a:t>+Agilité et organisation.</a:t>
            </a:r>
            <a:endParaRPr lang="fr-FR" sz="2400" b="1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SCRUM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 b="1" dirty="0" smtClean="0">
              <a:solidFill>
                <a:schemeClr val="tx2"/>
              </a:solidFill>
            </a:endParaRPr>
          </a:p>
          <a:p>
            <a:r>
              <a:rPr lang="fr-FR" sz="2400" b="1" dirty="0" smtClean="0">
                <a:solidFill>
                  <a:schemeClr val="tx2"/>
                </a:solidFill>
              </a:rPr>
              <a:t>+UML </a:t>
            </a:r>
            <a:r>
              <a:rPr lang="fr-FR" sz="2400" b="1" dirty="0">
                <a:solidFill>
                  <a:schemeClr val="tx2"/>
                </a:solidFill>
              </a:rPr>
              <a:t>est un langage formel et normalisé</a:t>
            </a:r>
            <a:r>
              <a:rPr lang="fr-FR" sz="2400" b="1" dirty="0">
                <a:solidFill>
                  <a:schemeClr val="tx2"/>
                </a:solidFill>
                <a:latin typeface="Calibri Light"/>
              </a:rPr>
              <a:t>.</a:t>
            </a:r>
            <a:endParaRPr lang="fr-FR" sz="2400" b="1" dirty="0">
              <a:solidFill>
                <a:schemeClr val="tx2"/>
              </a:solidFill>
            </a:endParaRPr>
          </a:p>
          <a:p>
            <a:r>
              <a:rPr lang="fr-FR" sz="2400" b="1" dirty="0" smtClean="0"/>
              <a:t>+</a:t>
            </a:r>
            <a:r>
              <a:rPr lang="fr-FR" sz="2400" b="1" dirty="0"/>
              <a:t>UML est un support de communication performant</a:t>
            </a:r>
            <a:r>
              <a:rPr lang="fr-FR" sz="2400" b="1" dirty="0">
                <a:latin typeface="Calibri Light"/>
              </a:rPr>
              <a:t>.</a:t>
            </a:r>
            <a:endParaRPr lang="fr-FR" sz="2400" b="1" dirty="0"/>
          </a:p>
          <a:p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C00000"/>
                </a:solidFill>
              </a:rPr>
              <a:t>UML</a:t>
            </a:r>
            <a:endParaRPr lang="fr-F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5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23"/>
          </p:nvPr>
        </p:nvSpPr>
        <p:spPr>
          <a:solidFill>
            <a:schemeClr val="bg2"/>
          </a:solidFill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fr-FR" sz="4800" b="1" dirty="0">
                <a:solidFill>
                  <a:schemeClr val="accent4"/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Spécification des besoins</a:t>
            </a:r>
            <a:endParaRPr lang="fr-FR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4"/>
              </a:solidFill>
              <a:effectLst>
                <a:outerShdw blurRad="50800" algn="tl" rotWithShape="0">
                  <a:srgbClr val="000000"/>
                </a:outerShdw>
              </a:effectLst>
              <a:latin typeface="Calisto MT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448351" y="6178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 rot="10800000">
            <a:off x="15848951" y="2803240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: Rounded Corners 125">
            <a:extLst>
              <a:ext uri="{FF2B5EF4-FFF2-40B4-BE49-F238E27FC236}">
                <a16:creationId xmlns:a16="http://schemas.microsoft.com/office/drawing/2014/main" xmlns="" id="{6026A796-47A3-4E53-AD22-B25A2D3FF4AD}"/>
              </a:ext>
            </a:extLst>
          </p:cNvPr>
          <p:cNvSpPr/>
          <p:nvPr/>
        </p:nvSpPr>
        <p:spPr>
          <a:xfrm>
            <a:off x="3337561" y="4194709"/>
            <a:ext cx="2099733" cy="1921933"/>
          </a:xfrm>
          <a:prstGeom prst="roundRect">
            <a:avLst>
              <a:gd name="adj" fmla="val 1005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10" name="Group 50">
            <a:extLst>
              <a:ext uri="{FF2B5EF4-FFF2-40B4-BE49-F238E27FC236}">
                <a16:creationId xmlns:a16="http://schemas.microsoft.com/office/drawing/2014/main" xmlns="" id="{AF654332-17C8-4AF9-8226-F4DA8B3D6176}"/>
              </a:ext>
            </a:extLst>
          </p:cNvPr>
          <p:cNvGrpSpPr/>
          <p:nvPr/>
        </p:nvGrpSpPr>
        <p:grpSpPr>
          <a:xfrm>
            <a:off x="3831211" y="4404357"/>
            <a:ext cx="1129276" cy="1009411"/>
            <a:chOff x="5418138" y="4568825"/>
            <a:chExt cx="568325" cy="50800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85765EAF-EDD7-4B9A-861D-04686A65C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3AE3B5BC-C607-43EB-A8B7-1B4B39273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ACFA10E4-5F46-42C1-80EE-426CBB48C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2598C1D7-F2F7-4721-86FD-82DFBFD38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3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No Decoration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48732</TotalTime>
  <Words>436</Words>
  <Application>Microsoft Office PowerPoint</Application>
  <PresentationFormat>Personnalisé</PresentationFormat>
  <Paragraphs>139</Paragraphs>
  <Slides>26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26</vt:i4>
      </vt:variant>
    </vt:vector>
  </HeadingPairs>
  <TitlesOfParts>
    <vt:vector size="44" baseType="lpstr">
      <vt:lpstr>ＭＳ Ｐゴシック</vt:lpstr>
      <vt:lpstr>Arial</vt:lpstr>
      <vt:lpstr>Calibri</vt:lpstr>
      <vt:lpstr>Calibri Light</vt:lpstr>
      <vt:lpstr>Calisto MT</vt:lpstr>
      <vt:lpstr>Lato</vt:lpstr>
      <vt:lpstr>Lato Black</vt:lpstr>
      <vt:lpstr>Lato Light</vt:lpstr>
      <vt:lpstr>Noto Sans</vt:lpstr>
      <vt:lpstr>Open Sans</vt:lpstr>
      <vt:lpstr>Roboto Condensed Light</vt:lpstr>
      <vt:lpstr>Roboto Light</vt:lpstr>
      <vt:lpstr>Spica Neue</vt:lpstr>
      <vt:lpstr>Spica Neue Light</vt:lpstr>
      <vt:lpstr>Wingdings</vt:lpstr>
      <vt:lpstr>No Decoration</vt:lpstr>
      <vt:lpstr>Contents</vt:lpstr>
      <vt:lpstr>1_Contents</vt:lpstr>
      <vt:lpstr>Présentation PowerPoint</vt:lpstr>
      <vt:lpstr>Présentation PowerPoint</vt:lpstr>
      <vt:lpstr>Présentation PowerPoint</vt:lpstr>
      <vt:lpstr>Introduction</vt:lpstr>
      <vt:lpstr>Présentation PowerPoint</vt:lpstr>
      <vt:lpstr>Etude préalable                         Problématique</vt:lpstr>
      <vt:lpstr>Etude préalable                               Solution</vt:lpstr>
      <vt:lpstr>Etude préalable             Choix méthodologique et le langage de modélisation</vt:lpstr>
      <vt:lpstr>Présentation PowerPoint</vt:lpstr>
      <vt:lpstr>Spécification des besoins                  Les acteurs</vt:lpstr>
      <vt:lpstr>Spécification des besoins                   Besoins fonctionnels </vt:lpstr>
      <vt:lpstr> Spécification des besoins                   Les besoins non  fonctionnels</vt:lpstr>
      <vt:lpstr>Présentation PowerPoint</vt:lpstr>
      <vt:lpstr>Présentation PowerPoint</vt:lpstr>
      <vt:lpstr>Présentation PowerPoint</vt:lpstr>
      <vt:lpstr>Présentation PowerPoint</vt:lpstr>
      <vt:lpstr>Sprint 1 : Diagramme de classe</vt:lpstr>
      <vt:lpstr>Présentation PowerPoint</vt:lpstr>
      <vt:lpstr>Présentation PowerPoint</vt:lpstr>
      <vt:lpstr>Présentation PowerPoint</vt:lpstr>
      <vt:lpstr>Sprint 2: Diagramme de classe</vt:lpstr>
      <vt:lpstr>Présentation PowerPoint</vt:lpstr>
      <vt:lpstr>Réalisation                                Environnement de travail</vt:lpstr>
      <vt:lpstr>Réalisation                                       Architecture</vt:lpstr>
      <vt:lpstr>Réalisation                                Présentation de l’application              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benarfa</cp:lastModifiedBy>
  <cp:revision>866</cp:revision>
  <dcterms:created xsi:type="dcterms:W3CDTF">2015-01-09T17:56:04Z</dcterms:created>
  <dcterms:modified xsi:type="dcterms:W3CDTF">2021-07-02T05:16:24Z</dcterms:modified>
</cp:coreProperties>
</file>