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1" r:id="rId5"/>
    <p:sldId id="264" r:id="rId6"/>
    <p:sldId id="263" r:id="rId7"/>
    <p:sldId id="267" r:id="rId8"/>
    <p:sldId id="26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2" Type="http://schemas.openxmlformats.org/officeDocument/2006/relationships/image" Target="../media/image3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0" Type="http://schemas.openxmlformats.org/officeDocument/2006/relationships/image" Target="../media/image48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E7DF-B376-4BE4-BC26-6BAA0C12C1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4838-76F6-4985-9188-902889B6F8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2.xml"/><Relationship Id="rId25" Type="http://schemas.openxmlformats.org/officeDocument/2006/relationships/oleObject" Target="../embeddings/oleObject39.bin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38.bin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7.bin"/><Relationship Id="rId20" Type="http://schemas.openxmlformats.org/officeDocument/2006/relationships/image" Target="../media/image36.wmf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8.w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9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2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ÔN TẬP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6363839" y="760911"/>
          <a:ext cx="1342345" cy="42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1" imgW="609600" imgH="228600" progId="Equation.DSMT4">
                  <p:embed/>
                </p:oleObj>
              </mc:Choice>
              <mc:Fallback>
                <p:oleObj name="Equation" r:id="rId1" imgW="609600" imgH="228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839" y="760911"/>
                        <a:ext cx="1342345" cy="428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660725" y="1257020"/>
          <a:ext cx="3396343" cy="88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3" imgW="2159000" imgH="546100" progId="Equation.DSMT4">
                  <p:embed/>
                </p:oleObj>
              </mc:Choice>
              <mc:Fallback>
                <p:oleObj name="Equation" r:id="rId3" imgW="2159000" imgH="5461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25" y="1257020"/>
                        <a:ext cx="3396343" cy="88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8256592" y="1323428"/>
          <a:ext cx="3097208" cy="81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5" imgW="2145665" imgH="546100" progId="Equation.DSMT4">
                  <p:embed/>
                </p:oleObj>
              </mc:Choice>
              <mc:Fallback>
                <p:oleObj name="Equation" r:id="rId5" imgW="2145665" imgH="5461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92" y="1323428"/>
                        <a:ext cx="3097208" cy="819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48955" y="2558859"/>
          <a:ext cx="3383280" cy="81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7" imgW="2159000" imgH="546100" progId="Equation.DSMT4">
                  <p:embed/>
                </p:oleObj>
              </mc:Choice>
              <mc:Fallback>
                <p:oleObj name="Equation" r:id="rId7" imgW="2159000" imgH="5461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55" y="2558859"/>
                        <a:ext cx="3383280" cy="816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8256592" y="2400559"/>
          <a:ext cx="3097208" cy="78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9" imgW="2145665" imgH="546100" progId="Equation.DSMT4">
                  <p:embed/>
                </p:oleObj>
              </mc:Choice>
              <mc:Fallback>
                <p:oleObj name="Equation" r:id="rId9" imgW="2145665" imgH="5461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92" y="2400559"/>
                        <a:ext cx="3097208" cy="786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6473384" y="3694918"/>
          <a:ext cx="1502229" cy="53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11" imgW="609600" imgH="228600" progId="Equation.DSMT4">
                  <p:embed/>
                </p:oleObj>
              </mc:Choice>
              <mc:Fallback>
                <p:oleObj name="Equation" r:id="rId11" imgW="609600" imgH="228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384" y="3694918"/>
                        <a:ext cx="1502229" cy="532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656156" y="4385568"/>
          <a:ext cx="4381538" cy="52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13" imgW="2336800" imgH="266700" progId="Equation.DSMT4">
                  <p:embed/>
                </p:oleObj>
              </mc:Choice>
              <mc:Fallback>
                <p:oleObj name="Equation" r:id="rId13" imgW="2336800" imgH="2667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56" y="4385568"/>
                        <a:ext cx="4381538" cy="529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7839942" y="4360311"/>
          <a:ext cx="3668435" cy="49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15" imgW="2336800" imgH="266700" progId="Equation.DSMT4">
                  <p:embed/>
                </p:oleObj>
              </mc:Choice>
              <mc:Fallback>
                <p:oleObj name="Equation" r:id="rId15" imgW="2336800" imgH="2667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942" y="4360311"/>
                        <a:ext cx="3668435" cy="499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710585" y="5068762"/>
          <a:ext cx="4227175" cy="48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17" imgW="2298700" imgH="266700" progId="Equation.DSMT4">
                  <p:embed/>
                </p:oleObj>
              </mc:Choice>
              <mc:Fallback>
                <p:oleObj name="Equation" r:id="rId17" imgW="2298700" imgH="266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85" y="5068762"/>
                        <a:ext cx="4227175" cy="484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7844983" y="5068762"/>
          <a:ext cx="3508817" cy="44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19" imgW="2272030" imgH="266700" progId="Equation.DSMT4">
                  <p:embed/>
                </p:oleObj>
              </mc:Choice>
              <mc:Fallback>
                <p:oleObj name="Equation" r:id="rId19" imgW="2272030" imgH="2667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983" y="5068762"/>
                        <a:ext cx="3508817" cy="445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142264" y="727870"/>
            <a:ext cx="6221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274320" y="1242403"/>
            <a:ext cx="399468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6805685" y="1469239"/>
            <a:ext cx="1101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274320" y="2683818"/>
            <a:ext cx="381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5826891" y="2497630"/>
            <a:ext cx="2024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267839" y="3653751"/>
            <a:ext cx="62055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274320" y="6041395"/>
            <a:ext cx="26161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2"/>
          <p:cNvSpPr>
            <a:spLocks noChangeArrowheads="1"/>
          </p:cNvSpPr>
          <p:nvPr/>
        </p:nvSpPr>
        <p:spPr bwMode="auto">
          <a:xfrm>
            <a:off x="311117" y="4199687"/>
            <a:ext cx="399468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53"/>
          <p:cNvSpPr>
            <a:spLocks noChangeArrowheads="1"/>
          </p:cNvSpPr>
          <p:nvPr/>
        </p:nvSpPr>
        <p:spPr bwMode="auto">
          <a:xfrm>
            <a:off x="6805685" y="4350285"/>
            <a:ext cx="11015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4"/>
          <p:cNvSpPr>
            <a:spLocks noChangeArrowheads="1"/>
          </p:cNvSpPr>
          <p:nvPr/>
        </p:nvSpPr>
        <p:spPr bwMode="auto">
          <a:xfrm>
            <a:off x="267119" y="5052728"/>
            <a:ext cx="381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55"/>
          <p:cNvSpPr>
            <a:spLocks noChangeArrowheads="1"/>
          </p:cNvSpPr>
          <p:nvPr/>
        </p:nvSpPr>
        <p:spPr bwMode="auto">
          <a:xfrm>
            <a:off x="5879879" y="5044059"/>
            <a:ext cx="2024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58498" y="459432"/>
          <a:ext cx="3657193" cy="88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1" imgW="2133600" imgH="546100" progId="Equation.DSMT4">
                  <p:embed/>
                </p:oleObj>
              </mc:Choice>
              <mc:Fallback>
                <p:oleObj name="Equation" r:id="rId1" imgW="2133600" imgH="546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98" y="459432"/>
                        <a:ext cx="3657193" cy="889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302137" y="500636"/>
          <a:ext cx="4010297" cy="8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3" imgW="2133600" imgH="546100" progId="Equation.DSMT4">
                  <p:embed/>
                </p:oleObj>
              </mc:Choice>
              <mc:Fallback>
                <p:oleObj name="Equation" r:id="rId3" imgW="2133600" imgH="546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137" y="500636"/>
                        <a:ext cx="4010297" cy="84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58498" y="1666332"/>
          <a:ext cx="3618008" cy="82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5" imgW="2133600" imgH="546100" progId="Equation.DSMT4">
                  <p:embed/>
                </p:oleObj>
              </mc:Choice>
              <mc:Fallback>
                <p:oleObj name="Equation" r:id="rId5" imgW="2133600" imgH="546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98" y="1666332"/>
                        <a:ext cx="3618008" cy="82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372758" y="1561707"/>
          <a:ext cx="3939676" cy="88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7" imgW="2133600" imgH="546100" progId="Equation.DSMT4">
                  <p:embed/>
                </p:oleObj>
              </mc:Choice>
              <mc:Fallback>
                <p:oleObj name="Equation" r:id="rId7" imgW="2133600" imgH="546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758" y="1561707"/>
                        <a:ext cx="3939676" cy="888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2690" y="4212594"/>
          <a:ext cx="4989605" cy="42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9" imgW="2286000" imgH="266700" progId="Equation.DSMT4">
                  <p:embed/>
                </p:oleObj>
              </mc:Choice>
              <mc:Fallback>
                <p:oleObj name="Equation" r:id="rId9" imgW="22860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690" y="4212594"/>
                        <a:ext cx="4989605" cy="425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302137" y="4212594"/>
          <a:ext cx="4337449" cy="4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11" imgW="2260600" imgH="266700" progId="Equation.DSMT4">
                  <p:embed/>
                </p:oleObj>
              </mc:Choice>
              <mc:Fallback>
                <p:oleObj name="Equation" r:id="rId11" imgW="22606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137" y="4212594"/>
                        <a:ext cx="4337449" cy="45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19512" y="3396453"/>
          <a:ext cx="4101330" cy="48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13" imgW="2209800" imgH="266700" progId="Equation.DSMT4">
                  <p:embed/>
                </p:oleObj>
              </mc:Choice>
              <mc:Fallback>
                <p:oleObj name="Equation" r:id="rId13" imgW="2209800" imgH="26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512" y="3396453"/>
                        <a:ext cx="4101330" cy="481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302137" y="3436185"/>
          <a:ext cx="4715691" cy="44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15" imgW="2462530" imgH="266700" progId="Equation.DSMT4">
                  <p:embed/>
                </p:oleObj>
              </mc:Choice>
              <mc:Fallback>
                <p:oleObj name="Equation" r:id="rId15" imgW="2462530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137" y="3436185"/>
                        <a:ext cx="4715691" cy="441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-2233"/>
            <a:ext cx="6974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u(n-3):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09209" y="621464"/>
            <a:ext cx="64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478598" y="1429507"/>
            <a:ext cx="48755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2635966"/>
            <a:ext cx="752420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u(n+3):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402183" y="3221995"/>
            <a:ext cx="2199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4212595"/>
            <a:ext cx="117532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478598" y="282910"/>
            <a:ext cx="48755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85473" y="1449848"/>
            <a:ext cx="48755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9209" y="3380760"/>
            <a:ext cx="64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6487434" y="3036075"/>
            <a:ext cx="48755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76251" y="3801463"/>
            <a:ext cx="48755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478018" y="3801463"/>
            <a:ext cx="48755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7200" y="1586498"/>
          <a:ext cx="4625839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1" imgW="67360800" imgH="16154400" progId="Equation.DSMT4">
                  <p:embed/>
                </p:oleObj>
              </mc:Choice>
              <mc:Fallback>
                <p:oleObj name="Equation" r:id="rId1" imgW="67360800" imgH="1615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86498"/>
                        <a:ext cx="4625839" cy="1009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48648" y="1645510"/>
          <a:ext cx="4738551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3" imgW="66446400" imgH="16154400" progId="Equation.DSMT4">
                  <p:embed/>
                </p:oleObj>
              </mc:Choice>
              <mc:Fallback>
                <p:oleObj name="Equation" r:id="rId3" imgW="66446400" imgH="1615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648" y="1645510"/>
                        <a:ext cx="4738551" cy="1049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3954" y="2781400"/>
          <a:ext cx="3987664" cy="108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5" imgW="67360800" imgH="16154400" progId="Equation.DSMT4">
                  <p:embed/>
                </p:oleObj>
              </mc:Choice>
              <mc:Fallback>
                <p:oleObj name="Equation" r:id="rId5" imgW="67360800" imgH="1615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54" y="2781400"/>
                        <a:ext cx="3987664" cy="1088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127272" y="2828833"/>
          <a:ext cx="4167051" cy="108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7" imgW="67665600" imgH="16154400" progId="Equation.DSMT4">
                  <p:embed/>
                </p:oleObj>
              </mc:Choice>
              <mc:Fallback>
                <p:oleObj name="Equation" r:id="rId7" imgW="67665600" imgH="1615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272" y="2828833"/>
                        <a:ext cx="4167051" cy="1086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24897" y="5350463"/>
          <a:ext cx="3936274" cy="53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9" imgW="34442400" imgH="6400800" progId="Equation.DSMT4">
                  <p:embed/>
                </p:oleObj>
              </mc:Choice>
              <mc:Fallback>
                <p:oleObj name="Equation" r:id="rId9" imgW="34442400" imgH="6400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897" y="5350463"/>
                        <a:ext cx="3936274" cy="531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13954" y="5413352"/>
          <a:ext cx="3358515" cy="48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11" imgW="1434465" imgH="266700" progId="Equation.DSMT4">
                  <p:embed/>
                </p:oleObj>
              </mc:Choice>
              <mc:Fallback>
                <p:oleObj name="Equation" r:id="rId11" imgW="1434465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54" y="5413352"/>
                        <a:ext cx="3358515" cy="481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148647" y="4549399"/>
          <a:ext cx="3540034" cy="54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13" imgW="1320165" imgH="266700" progId="Equation.DSMT4">
                  <p:embed/>
                </p:oleObj>
              </mc:Choice>
              <mc:Fallback>
                <p:oleObj name="Equation" r:id="rId13" imgW="1320165" imgH="26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647" y="4549399"/>
                        <a:ext cx="3540034" cy="5404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13954" y="4633091"/>
          <a:ext cx="3148148" cy="39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15" imgW="35052000" imgH="6400800" progId="Equation.DSMT4">
                  <p:embed/>
                </p:oleObj>
              </mc:Choice>
              <mc:Fallback>
                <p:oleObj name="Equation" r:id="rId15" imgW="35052000" imgH="6400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54" y="4633091"/>
                        <a:ext cx="3148148" cy="399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9064"/>
            <a:ext cx="7127272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Cho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Rect</a:t>
            </a:r>
            <a:r>
              <a:rPr kumimoji="0" lang="en-US" altLang="en-US" sz="2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(n-1):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		b. 4		c. 7		d. 3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rect</a:t>
            </a:r>
            <a:r>
              <a:rPr kumimoji="0" lang="en-US" altLang="en-US" sz="2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1682277"/>
            <a:ext cx="12279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-100351" y="3918457"/>
            <a:ext cx="7225248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rect</a:t>
            </a:r>
            <a:r>
              <a:rPr lang="en-US" altLang="en-US" sz="2400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(n):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522818" y="4443272"/>
            <a:ext cx="12279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510943" y="1743634"/>
            <a:ext cx="12279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3081667"/>
            <a:ext cx="12279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534693" y="2945951"/>
            <a:ext cx="12279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4407285"/>
            <a:ext cx="12279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5353006"/>
            <a:ext cx="12279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6522817" y="5232332"/>
            <a:ext cx="1227909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04850" y="605711"/>
          <a:ext cx="4127862" cy="58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1" imgW="1866265" imgH="266700" progId="Equation.DSMT4">
                  <p:embed/>
                </p:oleObj>
              </mc:Choice>
              <mc:Fallback>
                <p:oleObj name="Equation" r:id="rId1" imgW="1866265" imgH="266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605711"/>
                        <a:ext cx="4127862" cy="580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00355" y="557736"/>
          <a:ext cx="4611188" cy="628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3" imgW="1981200" imgH="266700" progId="Equation.DSMT4">
                  <p:embed/>
                </p:oleObj>
              </mc:Choice>
              <mc:Fallback>
                <p:oleObj name="Equation" r:id="rId3" imgW="1981200" imgH="266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355" y="557736"/>
                        <a:ext cx="4611188" cy="628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200355" y="1293375"/>
          <a:ext cx="4170454" cy="52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5" imgW="2005965" imgH="266700" progId="Equation.DSMT4">
                  <p:embed/>
                </p:oleObj>
              </mc:Choice>
              <mc:Fallback>
                <p:oleObj name="Equation" r:id="rId5" imgW="2005965" imgH="266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355" y="1293375"/>
                        <a:ext cx="4170454" cy="524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6343" y="1332199"/>
          <a:ext cx="4525737" cy="53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7" imgW="2094865" imgH="266700" progId="Equation.DSMT4">
                  <p:embed/>
                </p:oleObj>
              </mc:Choice>
              <mc:Fallback>
                <p:oleObj name="Equation" r:id="rId7" imgW="2094865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43" y="1332199"/>
                        <a:ext cx="4525737" cy="539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23887" y="2611872"/>
          <a:ext cx="3030583" cy="42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9" imgW="1066165" imgH="266700" progId="Equation.DSMT4">
                  <p:embed/>
                </p:oleObj>
              </mc:Choice>
              <mc:Fallback>
                <p:oleObj name="Equation" r:id="rId9" imgW="1066165" imgH="26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" y="2611872"/>
                        <a:ext cx="3030583" cy="42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240088" y="2446878"/>
          <a:ext cx="3089185" cy="509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Equation" r:id="rId11" imgW="1180465" imgH="266700" progId="Equation.DSMT4">
                  <p:embed/>
                </p:oleObj>
              </mc:Choice>
              <mc:Fallback>
                <p:oleObj name="Equation" r:id="rId11" imgW="1180465" imgH="26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88" y="2446878"/>
                        <a:ext cx="3089185" cy="509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40088" y="3165178"/>
          <a:ext cx="2768782" cy="43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Equation" r:id="rId13" imgW="1409065" imgH="266700" progId="Equation.DSMT4">
                  <p:embed/>
                </p:oleObj>
              </mc:Choice>
              <mc:Fallback>
                <p:oleObj name="Equation" r:id="rId13" imgW="1409065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088" y="3165178"/>
                        <a:ext cx="2768782" cy="437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23887" y="3235912"/>
          <a:ext cx="2704011" cy="43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Equation" r:id="rId15" imgW="1066165" imgH="266700" progId="Equation.DSMT4">
                  <p:embed/>
                </p:oleObj>
              </mc:Choice>
              <mc:Fallback>
                <p:oleObj name="Equation" r:id="rId15" imgW="1066165" imgH="266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" y="3235912"/>
                        <a:ext cx="2704011" cy="437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832712" y="3958235"/>
          <a:ext cx="3262086" cy="47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Equation" r:id="rId17" imgW="37795200" imgH="5791200" progId="Equation.DSMT4">
                  <p:embed/>
                </p:oleObj>
              </mc:Choice>
              <mc:Fallback>
                <p:oleObj name="Equation" r:id="rId17" imgW="37795200" imgH="579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712" y="3958235"/>
                        <a:ext cx="3262086" cy="476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52449" y="4592691"/>
          <a:ext cx="2661659" cy="39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Equation" r:id="rId19" imgW="1104265" imgH="266700" progId="Equation.DSMT4">
                  <p:embed/>
                </p:oleObj>
              </mc:Choice>
              <mc:Fallback>
                <p:oleObj name="Equation" r:id="rId19" imgW="1104265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9" y="4592691"/>
                        <a:ext cx="2661659" cy="398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154817" y="4531494"/>
          <a:ext cx="2592615" cy="45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Equation" r:id="rId21" imgW="1104265" imgH="266700" progId="Equation.DSMT4">
                  <p:embed/>
                </p:oleObj>
              </mc:Choice>
              <mc:Fallback>
                <p:oleObj name="Equation" r:id="rId21" imgW="1104265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17" y="4531494"/>
                        <a:ext cx="2592615" cy="4557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2422" y="5161553"/>
          <a:ext cx="2845476" cy="4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Equation" r:id="rId23" imgW="29870400" imgH="6400800" progId="Equation.DSMT4">
                  <p:embed/>
                </p:oleObj>
              </mc:Choice>
              <mc:Fallback>
                <p:oleObj name="Equation" r:id="rId23" imgW="29870400" imgH="6400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22" y="5161553"/>
                        <a:ext cx="2845476" cy="44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154817" y="5169798"/>
          <a:ext cx="2547077" cy="44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25" imgW="1066165" imgH="266700" progId="Equation.DSMT4">
                  <p:embed/>
                </p:oleObj>
              </mc:Choice>
              <mc:Fallback>
                <p:oleObj name="Equation" r:id="rId25" imgW="1066165" imgH="266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17" y="5169798"/>
                        <a:ext cx="2547077" cy="445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-2233"/>
            <a:ext cx="7324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rect</a:t>
            </a:r>
            <a:r>
              <a:rPr kumimoji="0" lang="en-US" altLang="en-US" sz="2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(n-2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684554" y="1337808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-1" y="1992852"/>
            <a:ext cx="71819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x(n) = u(n) – u(n-5):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684554" y="-8881"/>
            <a:ext cx="64008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3960168"/>
            <a:ext cx="4921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9215" y="625944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82187" y="1359390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63137" y="2581514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6684554" y="1775753"/>
            <a:ext cx="64008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82186" y="3208746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6684554" y="3110136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-1" y="4535686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6674756" y="3822000"/>
            <a:ext cx="64008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-2" y="5144081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6658064" y="5155724"/>
            <a:ext cx="470263" cy="45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03421" y="-2232"/>
          <a:ext cx="3775166" cy="67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1" imgW="60045600" imgH="12496800" progId="Equation.DSMT4">
                  <p:embed/>
                </p:oleObj>
              </mc:Choice>
              <mc:Fallback>
                <p:oleObj name="Equation" r:id="rId1" imgW="60045600" imgH="1249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421" y="-2232"/>
                        <a:ext cx="3775166" cy="6715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78016" y="845135"/>
          <a:ext cx="2730137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3" imgW="1600200" imgH="495300" progId="Equation.DSMT4">
                  <p:embed/>
                </p:oleObj>
              </mc:Choice>
              <mc:Fallback>
                <p:oleObj name="Equation" r:id="rId3" imgW="16002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16" y="845135"/>
                        <a:ext cx="2730137" cy="653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839791" y="842992"/>
          <a:ext cx="2938796" cy="66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5" imgW="1536065" imgH="495300" progId="Equation.DSMT4">
                  <p:embed/>
                </p:oleObj>
              </mc:Choice>
              <mc:Fallback>
                <p:oleObj name="Equation" r:id="rId5" imgW="1536065" imgH="495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791" y="842992"/>
                        <a:ext cx="2938796" cy="666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9639" y="1692845"/>
          <a:ext cx="316107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7" imgW="1739900" imgH="520700" progId="Equation.DSMT4">
                  <p:embed/>
                </p:oleObj>
              </mc:Choice>
              <mc:Fallback>
                <p:oleObj name="Equation" r:id="rId7" imgW="1739900" imgH="52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39" y="1692845"/>
                        <a:ext cx="3161077" cy="690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39791" y="1747837"/>
          <a:ext cx="2938796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Equation" r:id="rId9" imgW="1663700" imgH="520700" progId="Equation.DSMT4">
                  <p:embed/>
                </p:oleObj>
              </mc:Choice>
              <mc:Fallback>
                <p:oleObj name="Equation" r:id="rId9" imgW="16637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791" y="1747837"/>
                        <a:ext cx="2938796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96258" y="2697456"/>
          <a:ext cx="3111273" cy="68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11" imgW="2387600" imgH="520700" progId="Equation.DSMT4">
                  <p:embed/>
                </p:oleObj>
              </mc:Choice>
              <mc:Fallback>
                <p:oleObj name="Equation" r:id="rId11" imgW="2387600" imgH="520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258" y="2697456"/>
                        <a:ext cx="3111273" cy="686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99640" y="3605362"/>
          <a:ext cx="2657070" cy="81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13" imgW="1574800" imgH="520700" progId="Equation.DSMT4">
                  <p:embed/>
                </p:oleObj>
              </mc:Choice>
              <mc:Fallback>
                <p:oleObj name="Equation" r:id="rId13" imgW="1574800" imgH="520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40" y="3605362"/>
                        <a:ext cx="2657070" cy="814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39444" y="3629494"/>
          <a:ext cx="2939143" cy="75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15" imgW="1701800" imgH="520700" progId="Equation.DSMT4">
                  <p:embed/>
                </p:oleObj>
              </mc:Choice>
              <mc:Fallback>
                <p:oleObj name="Equation" r:id="rId15" imgW="1701800" imgH="520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44" y="3629494"/>
                        <a:ext cx="2939143" cy="750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2702" y="4625935"/>
          <a:ext cx="3666310" cy="78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17" imgW="1600200" imgH="520700" progId="Equation.DSMT4">
                  <p:embed/>
                </p:oleObj>
              </mc:Choice>
              <mc:Fallback>
                <p:oleObj name="Equation" r:id="rId17" imgW="1600200" imgH="520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02" y="4625935"/>
                        <a:ext cx="3666310" cy="784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39444" y="4546222"/>
          <a:ext cx="2521132" cy="81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19" imgW="1511300" imgH="495300" progId="Equation.DSMT4">
                  <p:embed/>
                </p:oleObj>
              </mc:Choice>
              <mc:Fallback>
                <p:oleObj name="Equation" r:id="rId19" imgW="1511300" imgH="495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44" y="4546222"/>
                        <a:ext cx="2521132" cy="812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-2232"/>
            <a:ext cx="5003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-78377" y="885825"/>
            <a:ext cx="478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1933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b.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-65314" y="1781472"/>
            <a:ext cx="383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-22724" y="2781450"/>
            <a:ext cx="50034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351417" y="580907"/>
            <a:ext cx="74458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347063" y="1504890"/>
            <a:ext cx="74458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-65314" y="3738413"/>
            <a:ext cx="478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5347063" y="3395661"/>
            <a:ext cx="74458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-65314" y="4741087"/>
            <a:ext cx="383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5303694" y="4234821"/>
            <a:ext cx="74458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" y="0"/>
            <a:ext cx="11939451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Câu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13.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rời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rạc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nT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)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chu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kỳ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kí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nào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A. x(n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).</a:t>
            </a:r>
            <a:r>
              <a:rPr lang="en-US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x(</a:t>
            </a:r>
            <a:r>
              <a:rPr lang="en-US" sz="2400" dirty="0" err="1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</a:t>
            </a:r>
            <a:r>
              <a:rPr lang="en-US" sz="2400" baseline="-25000" dirty="0" err="1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).</a:t>
            </a:r>
            <a:r>
              <a:rPr lang="en-US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x(</a:t>
            </a:r>
            <a:r>
              <a:rPr lang="en-US" sz="2400" dirty="0" err="1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nT</a:t>
            </a:r>
            <a:r>
              <a:rPr lang="en-US" sz="2400" baseline="-25000" dirty="0" err="1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x(–n)</a:t>
            </a:r>
            <a:endParaRPr lang="en-US" sz="2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19" y="1158335"/>
            <a:ext cx="11543212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Câu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14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tần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mẫu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(t) =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3cos20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 –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2cos30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</a:t>
            </a:r>
            <a:endParaRPr lang="en-US" sz="2400" dirty="0"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A. F</a:t>
            </a:r>
            <a:r>
              <a:rPr lang="en-US" sz="2400" baseline="-250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50Hz</a:t>
            </a:r>
            <a:r>
              <a:rPr lang="en-US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F</a:t>
            </a:r>
            <a:r>
              <a:rPr lang="en-US" sz="2400" baseline="-250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= 4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0Hz</a:t>
            </a:r>
            <a:r>
              <a:rPr lang="en-US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F</a:t>
            </a:r>
            <a:r>
              <a:rPr lang="en-US" sz="2400" baseline="-250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60Hz</a:t>
            </a:r>
            <a:r>
              <a:rPr lang="en-US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	F</a:t>
            </a:r>
            <a:r>
              <a:rPr lang="en-US" sz="2400" baseline="-250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= 7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0Hz</a:t>
            </a:r>
            <a:endParaRPr lang="en-US" sz="2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19" y="2841183"/>
            <a:ext cx="2853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Câu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15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.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Cho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charset="-128"/>
                <a:cs typeface="Times New Roman" panose="02020603050405020304" pitchFamily="18" charset="0"/>
              </a:rPr>
              <a:t>í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hiệu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21697" y="2668363"/>
          <a:ext cx="1942012" cy="77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" imgW="26212800" imgH="10972800" progId="Equation.DSMT4">
                  <p:embed/>
                </p:oleObj>
              </mc:Choice>
              <mc:Fallback>
                <p:oleObj name="Equation" r:id="rId1" imgW="26212800" imgH="10972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697" y="2668363"/>
                        <a:ext cx="1942012" cy="778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63709" y="2848776"/>
            <a:ext cx="7163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charset="-128"/>
                <a:cs typeface="Times New Roman" panose="02020603050405020304" pitchFamily="18" charset="0"/>
              </a:rPr>
              <a:t>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x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(n) = 2x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(n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charset="-128"/>
                <a:cs typeface="Times New Roman" panose="02020603050405020304" pitchFamily="18" charset="0"/>
              </a:rPr>
              <a:t>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).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charset="-128"/>
                <a:cs typeface="Times New Roman" panose="02020603050405020304" pitchFamily="18" charset="0"/>
              </a:rPr>
              <a:t>í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ch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của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2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charset="-128"/>
                <a:cs typeface="Times New Roman" panose="02020603050405020304" pitchFamily="18" charset="0"/>
              </a:rPr>
              <a:t>í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hiệu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x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(n)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charset="-128"/>
                <a:cs typeface="Times New Roman" panose="02020603050405020304" pitchFamily="18" charset="0"/>
              </a:rPr>
              <a:t>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 x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(n)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l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charset="-128"/>
                <a:cs typeface="Times New Roman" panose="02020603050405020304" pitchFamily="18" charset="0"/>
              </a:rPr>
              <a:t>à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charset="-128"/>
                <a:cs typeface="Times New Roman" panose="02020603050405020304" pitchFamily="18" charset="0"/>
              </a:rPr>
              <a:t>: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7383" y="3971109"/>
            <a:ext cx="257454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4122" y="3366373"/>
          <a:ext cx="281146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30784800" imgH="10972800" progId="Equation.DSMT4">
                  <p:embed/>
                </p:oleObj>
              </mc:Choice>
              <mc:Fallback>
                <p:oleObj name="Equation" r:id="rId3" imgW="30784800" imgH="1097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22" y="3366373"/>
                        <a:ext cx="2811463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103321" y="3329610"/>
          <a:ext cx="29225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32004000" imgH="10363200" progId="Equation.DSMT4">
                  <p:embed/>
                </p:oleObj>
              </mc:Choice>
              <mc:Fallback>
                <p:oleObj name="Equation" r:id="rId5" imgW="320040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321" y="3329610"/>
                        <a:ext cx="2922587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389" y="4248104"/>
          <a:ext cx="3006726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7" imgW="32918400" imgH="10972800" progId="Equation.DSMT4">
                  <p:embed/>
                </p:oleObj>
              </mc:Choice>
              <mc:Fallback>
                <p:oleObj name="Equation" r:id="rId7" imgW="32918400" imgH="1097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9" y="4248104"/>
                        <a:ext cx="3006726" cy="731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016545" y="4054651"/>
          <a:ext cx="30622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9" imgW="33528000" imgH="10972800" progId="Equation.DSMT4">
                  <p:embed/>
                </p:oleObj>
              </mc:Choice>
              <mc:Fallback>
                <p:oleObj name="Equation" r:id="rId9" imgW="33528000" imgH="1097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45" y="4054651"/>
                        <a:ext cx="3062288" cy="731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47897" y="4979794"/>
            <a:ext cx="11713028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Câu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16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= u(n) – u(n–4)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={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–1, </a:t>
            </a:r>
            <a:r>
              <a:rPr lang="vi-V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1}.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A. x(n) = {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</a:t>
            </a:r>
            <a:r>
              <a:rPr lang="vi-VN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2}</a:t>
            </a:r>
            <a:r>
              <a:rPr lang="vi-VN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x(n) = {–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1, 2}</a:t>
            </a:r>
            <a:endParaRPr lang="en-US" sz="2400" dirty="0"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C. x(n) = {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–1,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2}</a:t>
            </a:r>
            <a:r>
              <a:rPr lang="vi-VN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x(n) = {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</a:t>
            </a:r>
            <a:r>
              <a:rPr lang="vi-VN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–1}</a:t>
            </a:r>
            <a:endParaRPr lang="en-US" sz="2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7235" y="173989"/>
            <a:ext cx="11713028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Câu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16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= u(n) – u(n–4)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={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–1, </a:t>
            </a:r>
            <a:r>
              <a:rPr lang="vi-V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1}.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(n)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A. x(n) = {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</a:t>
            </a:r>
            <a:r>
              <a:rPr lang="vi-VN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2}</a:t>
            </a:r>
            <a:r>
              <a:rPr lang="vi-VN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x(n) = {–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1, 2}</a:t>
            </a:r>
            <a:endParaRPr lang="en-US" sz="2400" dirty="0"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C. x(n) = {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–1, 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2}</a:t>
            </a:r>
            <a:r>
              <a:rPr lang="vi-VN" sz="2400" dirty="0" smtClean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. x(n) = {</a:t>
            </a:r>
            <a:r>
              <a:rPr lang="en-US" sz="2400" u="sng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0, </a:t>
            </a:r>
            <a:r>
              <a:rPr lang="vi-VN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–1}</a:t>
            </a:r>
            <a:endParaRPr lang="en-US" sz="2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6377"/>
            <a:ext cx="12074769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tabLst>
                <a:tab pos="2971800" algn="ctr"/>
              </a:tabLst>
            </a:pPr>
            <a:r>
              <a:rPr lang="en-US" sz="2400" b="1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Câu</a:t>
            </a:r>
            <a:r>
              <a:rPr lang="en-US" sz="24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13:</a:t>
            </a:r>
            <a:r>
              <a:rPr lang="en-US" sz="2400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miền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Z,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Y(Z)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: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tabLst>
                <a:tab pos="2971800" algn="ctr"/>
              </a:tabLst>
            </a:pPr>
            <a:r>
              <a:rPr lang="en-US" sz="24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Y(Z) = X(Z). H(Z)	                                         C. Y(Z) = X(Z)* H(Z)</a:t>
            </a:r>
            <a:endParaRPr lang="en-US" sz="24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tabLst>
                <a:tab pos="2971800" algn="ctr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B. Y(Z) =X(Z) / H(Z)                                          D.Y(Z) =H(Z)/X(Z)</a:t>
            </a:r>
            <a:endParaRPr lang="en-US" sz="24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2919" y="1609859"/>
          <a:ext cx="12089081" cy="5940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043876"/>
                <a:gridCol w="6045205"/>
              </a:tblGrid>
              <a:tr h="59407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Hai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Z=1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C.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Hai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Z=1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459" y="1065378"/>
            <a:ext cx="110434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</a:tabLst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Câu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14: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điểm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cực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điểm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không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hàm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X(Z)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   X(Z) =  1 – 3Z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+ 2Z</a:t>
            </a:r>
            <a:r>
              <a:rPr kumimoji="0" lang="en-US" altLang="en-US" sz="24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-2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2918" y="2382591"/>
          <a:ext cx="12089081" cy="6531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043876"/>
                <a:gridCol w="6045205"/>
              </a:tblGrid>
              <a:tr h="653196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Hai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Z=1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D.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Hai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Z=1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Z=2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cực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18" y="3006402"/>
            <a:ext cx="12089081" cy="14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x(n) =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.rect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X(z) = 1 + 2z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+ 4z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B. X(z) = 1 + z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X(z) = 1 + 2z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D. X(z) = 1+z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36830" y="4425574"/>
          <a:ext cx="1781908" cy="60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" imgW="1078865" imgH="431800" progId="Equation.DSMT4">
                  <p:embed/>
                </p:oleObj>
              </mc:Choice>
              <mc:Fallback>
                <p:oleObj name="Equation" r:id="rId1" imgW="1078865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830" y="4425574"/>
                        <a:ext cx="1781908" cy="6036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324325" y="4541907"/>
          <a:ext cx="1672859" cy="38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3" imgW="28346400" imgH="10363200" progId="Equation.DSMT4">
                  <p:embed/>
                </p:oleObj>
              </mc:Choice>
              <mc:Fallback>
                <p:oleObj name="Equation" r:id="rId3" imgW="283464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325" y="4541907"/>
                        <a:ext cx="1672859" cy="381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501922"/>
            <a:ext cx="46458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Câu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16: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Xác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định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x(n).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Biết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X(z) =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506472" y="4511030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2918" y="5158533"/>
            <a:ext cx="9361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 x(n) = b.3</a:t>
            </a:r>
            <a:r>
              <a:rPr kumimoji="0" lang="en-US" altLang="ko-KR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.u(-n-1) -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4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 	      </a:t>
            </a:r>
            <a:r>
              <a:rPr kumimoji="0" lang="en-US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C.  x(n) =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4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 + b.3</a:t>
            </a:r>
            <a:r>
              <a:rPr kumimoji="0" lang="en-US" altLang="ko-KR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.u(-n-1)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x(n) =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4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 – b.3</a:t>
            </a:r>
            <a:r>
              <a:rPr kumimoji="0" lang="en-US" altLang="ko-KR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n-1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.u(-n)	                    D. x(n) = b.3</a:t>
            </a:r>
            <a:r>
              <a:rPr kumimoji="0" lang="en-US" altLang="ko-KR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.u(n) + 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24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</a:t>
            </a: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.u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77706"/>
            <a:ext cx="22634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1073006"/>
            <a:ext cx="168507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                            </a:t>
            </a:r>
            <a:r>
              <a:rPr kumimoji="0" lang="en-US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06918"/>
            <a:ext cx="10910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17: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y(n) = 2x(n) + x(n-1) -2x(n -3)</a:t>
            </a:r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smtClean="0"/>
              <a:t>H(z) = 2 + z</a:t>
            </a:r>
            <a:r>
              <a:rPr lang="en-US" baseline="30000" dirty="0" smtClean="0"/>
              <a:t>-1</a:t>
            </a:r>
            <a:r>
              <a:rPr lang="en-US" dirty="0" smtClean="0"/>
              <a:t> – z</a:t>
            </a:r>
            <a:r>
              <a:rPr lang="en-US" baseline="30000" dirty="0" smtClean="0"/>
              <a:t>-3</a:t>
            </a:r>
            <a:r>
              <a:rPr lang="en-US" dirty="0" smtClean="0"/>
              <a:t> , z</a:t>
            </a:r>
            <a:r>
              <a:rPr lang="en-US" dirty="0" smtClean="0">
                <a:sym typeface="Symbol" panose="05050102010706020507" pitchFamily="18" charset="2"/>
              </a:rPr>
              <a:t>0			c. H(z) = </a:t>
            </a:r>
            <a:r>
              <a:rPr lang="en-US" dirty="0"/>
              <a:t>2 + z</a:t>
            </a:r>
            <a:r>
              <a:rPr lang="en-US" baseline="30000" dirty="0"/>
              <a:t>-1</a:t>
            </a:r>
            <a:r>
              <a:rPr lang="en-US" dirty="0"/>
              <a:t> – </a:t>
            </a:r>
            <a:r>
              <a:rPr lang="en-US" dirty="0" smtClean="0"/>
              <a:t>2z</a:t>
            </a:r>
            <a:r>
              <a:rPr lang="en-US" baseline="30000" dirty="0" smtClean="0"/>
              <a:t>-3</a:t>
            </a:r>
            <a:r>
              <a:rPr lang="en-US" dirty="0" smtClean="0"/>
              <a:t> ,</a:t>
            </a:r>
            <a:r>
              <a:rPr lang="en-US" dirty="0"/>
              <a:t> z</a:t>
            </a:r>
            <a:r>
              <a:rPr lang="en-US" dirty="0">
                <a:sym typeface="Symbol" panose="05050102010706020507" pitchFamily="18" charset="2"/>
              </a:rPr>
              <a:t>0</a:t>
            </a:r>
            <a:r>
              <a:rPr lang="en-US" dirty="0" smtClean="0"/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marL="342900" indent="-342900">
              <a:buFontTx/>
              <a:buAutoNum type="alphaLcPeriod"/>
            </a:pPr>
            <a:r>
              <a:rPr lang="en-US" dirty="0" smtClean="0">
                <a:sym typeface="Symbol" panose="05050102010706020507" pitchFamily="18" charset="2"/>
              </a:rPr>
              <a:t>H(z) = 1 + z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 – 2z</a:t>
            </a:r>
            <a:r>
              <a:rPr lang="en-US" baseline="30000" dirty="0" smtClean="0">
                <a:sym typeface="Symbol" panose="05050102010706020507" pitchFamily="18" charset="2"/>
              </a:rPr>
              <a:t>3</a:t>
            </a:r>
            <a:r>
              <a:rPr lang="en-US" dirty="0" smtClean="0">
                <a:sym typeface="Symbol" panose="05050102010706020507" pitchFamily="18" charset="2"/>
              </a:rPr>
              <a:t> ,</a:t>
            </a:r>
            <a:r>
              <a:rPr lang="en-US" dirty="0"/>
              <a:t> z</a:t>
            </a:r>
            <a:r>
              <a:rPr lang="en-US" dirty="0">
                <a:sym typeface="Symbol" panose="05050102010706020507" pitchFamily="18" charset="2"/>
              </a:rPr>
              <a:t>0</a:t>
            </a:r>
            <a:r>
              <a:rPr lang="en-US" dirty="0" smtClean="0">
                <a:sym typeface="Symbol" panose="05050102010706020507" pitchFamily="18" charset="2"/>
              </a:rPr>
              <a:t> 			d. </a:t>
            </a:r>
            <a:r>
              <a:rPr lang="en-US" dirty="0">
                <a:sym typeface="Symbol" panose="05050102010706020507" pitchFamily="18" charset="2"/>
              </a:rPr>
              <a:t>H(z) = </a:t>
            </a:r>
            <a:r>
              <a:rPr lang="en-US" dirty="0"/>
              <a:t>2 </a:t>
            </a:r>
            <a:r>
              <a:rPr lang="en-US" dirty="0" smtClean="0"/>
              <a:t>- </a:t>
            </a:r>
            <a:r>
              <a:rPr lang="en-US" dirty="0"/>
              <a:t>z</a:t>
            </a:r>
            <a:r>
              <a:rPr lang="en-US" baseline="30000" dirty="0"/>
              <a:t>-1</a:t>
            </a:r>
            <a:r>
              <a:rPr lang="en-US" dirty="0"/>
              <a:t> – z</a:t>
            </a:r>
            <a:r>
              <a:rPr lang="en-US" baseline="30000" dirty="0"/>
              <a:t>-3</a:t>
            </a:r>
            <a:r>
              <a:rPr lang="en-US" dirty="0"/>
              <a:t> , z</a:t>
            </a:r>
            <a:r>
              <a:rPr lang="en-US" dirty="0">
                <a:sym typeface="Symbol" panose="05050102010706020507" pitchFamily="18" charset="2"/>
              </a:rPr>
              <a:t>0</a:t>
            </a:r>
            <a:r>
              <a:rPr lang="en-US" dirty="0"/>
              <a:t> </a:t>
            </a:r>
            <a:endParaRPr lang="en-US" dirty="0">
              <a:sym typeface="Symbol" panose="05050102010706020507" pitchFamily="18" charset="2"/>
            </a:endParaRPr>
          </a:p>
          <a:p>
            <a:pPr marL="342900" indent="-342900">
              <a:buAutoNum type="alphaLcPeriod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1" y="1478518"/>
            <a:ext cx="10910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18: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y(n) – 2y(n-1) + 3y(n-2) = 2x(n) + x(n-1) -2x(n -3)</a:t>
            </a:r>
            <a:endParaRPr lang="en-US" dirty="0" smtClean="0"/>
          </a:p>
          <a:p>
            <a:pPr marL="342900" indent="-342900">
              <a:buAutoNum type="alphaLcPeriod"/>
            </a:pPr>
            <a:r>
              <a:rPr lang="en-US" dirty="0" smtClean="0"/>
              <a:t>H(z) = (2 + z</a:t>
            </a:r>
            <a:r>
              <a:rPr lang="en-US" baseline="30000" dirty="0" smtClean="0"/>
              <a:t>-1</a:t>
            </a:r>
            <a:r>
              <a:rPr lang="en-US" dirty="0" smtClean="0"/>
              <a:t> – z</a:t>
            </a:r>
            <a:r>
              <a:rPr lang="en-US" baseline="30000" dirty="0" smtClean="0"/>
              <a:t>-3</a:t>
            </a:r>
            <a:r>
              <a:rPr lang="en-US" dirty="0" smtClean="0"/>
              <a:t> )/1 + 2z</a:t>
            </a:r>
            <a:r>
              <a:rPr lang="en-US" baseline="30000" dirty="0" smtClean="0"/>
              <a:t>-1</a:t>
            </a:r>
            <a:r>
              <a:rPr lang="en-US" dirty="0" smtClean="0"/>
              <a:t> – 3z</a:t>
            </a:r>
            <a:r>
              <a:rPr lang="en-US" baseline="30000" dirty="0" smtClean="0"/>
              <a:t>-2</a:t>
            </a:r>
            <a:r>
              <a:rPr lang="en-US" dirty="0" smtClean="0"/>
              <a:t> )</a:t>
            </a:r>
            <a:r>
              <a:rPr lang="en-US" dirty="0" smtClean="0">
                <a:sym typeface="Symbol" panose="05050102010706020507" pitchFamily="18" charset="2"/>
              </a:rPr>
              <a:t>		c.</a:t>
            </a:r>
            <a:r>
              <a:rPr lang="en-US" dirty="0"/>
              <a:t> H(z) = </a:t>
            </a:r>
            <a:r>
              <a:rPr lang="en-US" dirty="0" smtClean="0"/>
              <a:t>(1 </a:t>
            </a:r>
            <a:r>
              <a:rPr lang="en-US" dirty="0"/>
              <a:t>+ z</a:t>
            </a:r>
            <a:r>
              <a:rPr lang="en-US" baseline="30000" dirty="0"/>
              <a:t>-1</a:t>
            </a:r>
            <a:r>
              <a:rPr lang="en-US" dirty="0"/>
              <a:t> – z</a:t>
            </a:r>
            <a:r>
              <a:rPr lang="en-US" baseline="30000" dirty="0"/>
              <a:t>-3</a:t>
            </a:r>
            <a:r>
              <a:rPr lang="en-US" dirty="0"/>
              <a:t> )/1 + 2z</a:t>
            </a:r>
            <a:r>
              <a:rPr lang="en-US" baseline="30000" dirty="0"/>
              <a:t>-1</a:t>
            </a:r>
            <a:r>
              <a:rPr lang="en-US" dirty="0"/>
              <a:t> – 3z</a:t>
            </a:r>
            <a:r>
              <a:rPr lang="en-US" baseline="30000" dirty="0"/>
              <a:t>-2</a:t>
            </a:r>
            <a:r>
              <a:rPr lang="en-US" dirty="0"/>
              <a:t> )</a:t>
            </a: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marL="342900" indent="-342900">
              <a:buFontTx/>
              <a:buAutoNum type="alphaLcPeriod"/>
            </a:pPr>
            <a:r>
              <a:rPr lang="en-US" dirty="0" smtClean="0">
                <a:sym typeface="Symbol" panose="05050102010706020507" pitchFamily="18" charset="2"/>
              </a:rPr>
              <a:t>H(z) = </a:t>
            </a:r>
            <a:r>
              <a:rPr lang="en-US" dirty="0"/>
              <a:t>H(z) = (2 + z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/>
              <a:t>– </a:t>
            </a:r>
            <a:r>
              <a:rPr lang="en-US" smtClean="0"/>
              <a:t>2z</a:t>
            </a:r>
            <a:r>
              <a:rPr lang="en-US" baseline="30000" smtClean="0"/>
              <a:t>-3</a:t>
            </a:r>
            <a:r>
              <a:rPr lang="en-US" smtClean="0"/>
              <a:t> </a:t>
            </a:r>
            <a:r>
              <a:rPr lang="en-US" dirty="0"/>
              <a:t>)/1 </a:t>
            </a:r>
            <a:r>
              <a:rPr lang="en-US" dirty="0" smtClean="0"/>
              <a:t>- </a:t>
            </a:r>
            <a:r>
              <a:rPr lang="en-US" dirty="0"/>
              <a:t>2z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smtClean="0"/>
              <a:t>+ 3z</a:t>
            </a:r>
            <a:r>
              <a:rPr lang="en-US" baseline="30000" dirty="0" smtClean="0"/>
              <a:t>-2</a:t>
            </a:r>
            <a:r>
              <a:rPr lang="en-US" dirty="0" smtClean="0"/>
              <a:t> </a:t>
            </a:r>
            <a:r>
              <a:rPr lang="en-US" dirty="0"/>
              <a:t>)</a:t>
            </a: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d. </a:t>
            </a:r>
            <a:r>
              <a:rPr lang="en-US" dirty="0"/>
              <a:t>H(z) = (2 + </a:t>
            </a:r>
            <a:r>
              <a:rPr lang="en-US" dirty="0" smtClean="0"/>
              <a:t>2z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/>
              <a:t>– z</a:t>
            </a:r>
            <a:r>
              <a:rPr lang="en-US" baseline="30000" dirty="0"/>
              <a:t>-3</a:t>
            </a:r>
            <a:r>
              <a:rPr lang="en-US" dirty="0"/>
              <a:t> )/1 + 2z</a:t>
            </a:r>
            <a:r>
              <a:rPr lang="en-US" baseline="30000" dirty="0"/>
              <a:t>-1</a:t>
            </a:r>
            <a:r>
              <a:rPr lang="en-US" dirty="0"/>
              <a:t> – 3z</a:t>
            </a:r>
            <a:r>
              <a:rPr lang="en-US" baseline="30000" dirty="0"/>
              <a:t>-2</a:t>
            </a:r>
            <a:r>
              <a:rPr lang="en-US" dirty="0"/>
              <a:t> )</a:t>
            </a:r>
            <a:r>
              <a:rPr lang="en-US" dirty="0">
                <a:sym typeface="Symbol" panose="05050102010706020507" pitchFamily="18" charset="2"/>
              </a:rPr>
              <a:t>	</a:t>
            </a:r>
            <a:endParaRPr lang="en-US" dirty="0">
              <a:sym typeface="Symbol" panose="05050102010706020507" pitchFamily="18" charset="2"/>
            </a:endParaRPr>
          </a:p>
          <a:p>
            <a:pPr marL="342900" indent="-342900">
              <a:buAutoNum type="alpha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Presentation</Application>
  <PresentationFormat>Custom</PresentationFormat>
  <Paragraphs>194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56</vt:i4>
      </vt:variant>
      <vt:variant>
        <vt:lpstr>幻灯片标题</vt:lpstr>
      </vt:variant>
      <vt:variant>
        <vt:i4>9</vt:i4>
      </vt:variant>
    </vt:vector>
  </HeadingPairs>
  <TitlesOfParts>
    <vt:vector size="80" baseType="lpstr">
      <vt:lpstr>Arial</vt:lpstr>
      <vt:lpstr>SimSun</vt:lpstr>
      <vt:lpstr>Wingdings</vt:lpstr>
      <vt:lpstr>Times New Roman</vt:lpstr>
      <vt:lpstr>Calibri</vt:lpstr>
      <vt:lpstr>DengXian</vt:lpstr>
      <vt:lpstr>Segoe Print</vt:lpstr>
      <vt:lpstr>Symbol</vt:lpstr>
      <vt:lpstr>DengXian</vt:lpstr>
      <vt:lpstr>Malgun Gothic</vt:lpstr>
      <vt:lpstr>Microsoft YaHei</vt:lpstr>
      <vt:lpstr>Arial Unicode MS</vt:lpstr>
      <vt:lpstr>Calibri Light</vt:lpstr>
      <vt:lpstr>Yu Gothic</vt:lpstr>
      <vt:lpstr>Office Theme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CÂU HỎI ÔN TẬP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CÂU HỎI ÔN TẬP</dc:title>
  <dc:creator>quynhctn</dc:creator>
  <cp:lastModifiedBy>Vu Anh</cp:lastModifiedBy>
  <cp:revision>32</cp:revision>
  <dcterms:created xsi:type="dcterms:W3CDTF">2020-04-23T02:17:00Z</dcterms:created>
  <dcterms:modified xsi:type="dcterms:W3CDTF">2021-05-10T05:48:24Z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0x010100720DEAF0790ECD4A8421D7AE4D296D0B</vt:lpwstr>
  </property>
  <property fmtid="{D5CDD505-2E9C-101B-9397-08002B2CF9AE}" pid="3" name="KSOProductBuildVer">
    <vt:lpwstr>1033-11.2.0.10093</vt:lpwstr>
  </property>
</Properties>
</file>