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aleway SemiBold"/>
      <p:regular r:id="rId39"/>
      <p:bold r:id="rId40"/>
      <p:italic r:id="rId41"/>
      <p:boldItalic r:id="rId42"/>
    </p:embeddedFont>
    <p:embeddedFont>
      <p:font typeface="Raleway ExtraBold"/>
      <p:bold r:id="rId43"/>
      <p:boldItalic r:id="rId44"/>
    </p:embeddedFont>
    <p:embeddedFont>
      <p:font typeface="Fira Sans Extra Condensed Medium"/>
      <p:regular r:id="rId45"/>
      <p:bold r:id="rId46"/>
      <p:italic r:id="rId47"/>
      <p:boldItalic r:id="rId48"/>
    </p:embeddedFont>
    <p:embeddedFont>
      <p:font typeface="Raleway Black"/>
      <p:bold r:id="rId49"/>
      <p:boldItalic r:id="rId50"/>
    </p:embeddedFont>
    <p:embeddedFont>
      <p:font typeface="Raleway Light"/>
      <p:regular r:id="rId51"/>
      <p:bold r:id="rId52"/>
      <p:italic r:id="rId53"/>
      <p:boldItalic r:id="rId54"/>
    </p:embeddedFont>
    <p:embeddedFont>
      <p:font typeface="Raleway Medium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SemiBold-bold.fntdata"/><Relationship Id="rId42" Type="http://schemas.openxmlformats.org/officeDocument/2006/relationships/font" Target="fonts/RalewaySemiBold-boldItalic.fntdata"/><Relationship Id="rId41" Type="http://schemas.openxmlformats.org/officeDocument/2006/relationships/font" Target="fonts/RalewaySemiBold-italic.fntdata"/><Relationship Id="rId44" Type="http://schemas.openxmlformats.org/officeDocument/2006/relationships/font" Target="fonts/RalewayExtraBold-boldItalic.fntdata"/><Relationship Id="rId43" Type="http://schemas.openxmlformats.org/officeDocument/2006/relationships/font" Target="fonts/RalewayExtraBold-bold.fntdata"/><Relationship Id="rId46" Type="http://schemas.openxmlformats.org/officeDocument/2006/relationships/font" Target="fonts/FiraSansExtraCondensedMedium-bold.fntdata"/><Relationship Id="rId45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FiraSansExtraCondensedMedium-boldItalic.fntdata"/><Relationship Id="rId47" Type="http://schemas.openxmlformats.org/officeDocument/2006/relationships/font" Target="fonts/FiraSansExtraCondensedMedium-italic.fntdata"/><Relationship Id="rId49" Type="http://schemas.openxmlformats.org/officeDocument/2006/relationships/font" Target="fonts/RalewayBla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aleway-regular.fntdata"/><Relationship Id="rId34" Type="http://schemas.openxmlformats.org/officeDocument/2006/relationships/slide" Target="slides/slide30.xml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RalewaySemiBold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Light-regular.fntdata"/><Relationship Id="rId50" Type="http://schemas.openxmlformats.org/officeDocument/2006/relationships/font" Target="fonts/RalewayBlack-boldItalic.fntdata"/><Relationship Id="rId53" Type="http://schemas.openxmlformats.org/officeDocument/2006/relationships/font" Target="fonts/RalewayLight-italic.fntdata"/><Relationship Id="rId52" Type="http://schemas.openxmlformats.org/officeDocument/2006/relationships/font" Target="fonts/RalewayLight-bold.fntdata"/><Relationship Id="rId11" Type="http://schemas.openxmlformats.org/officeDocument/2006/relationships/slide" Target="slides/slide7.xml"/><Relationship Id="rId55" Type="http://schemas.openxmlformats.org/officeDocument/2006/relationships/font" Target="fonts/RalewayMedium-regular.fntdata"/><Relationship Id="rId10" Type="http://schemas.openxmlformats.org/officeDocument/2006/relationships/slide" Target="slides/slide6.xml"/><Relationship Id="rId54" Type="http://schemas.openxmlformats.org/officeDocument/2006/relationships/font" Target="fonts/RalewayLight-boldItalic.fntdata"/><Relationship Id="rId13" Type="http://schemas.openxmlformats.org/officeDocument/2006/relationships/slide" Target="slides/slide9.xml"/><Relationship Id="rId57" Type="http://schemas.openxmlformats.org/officeDocument/2006/relationships/font" Target="fonts/RalewayMedium-italic.fntdata"/><Relationship Id="rId12" Type="http://schemas.openxmlformats.org/officeDocument/2006/relationships/slide" Target="slides/slide8.xml"/><Relationship Id="rId56" Type="http://schemas.openxmlformats.org/officeDocument/2006/relationships/font" Target="fonts/RalewayMedium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RalewayMedium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b3f0681f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b3f0681f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1b3f0681f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1b3f0681f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1b3f0681f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1b3f0681f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25556e444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25556e444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1b3f0681f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1b3f0681f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we want to have minimum 50 data points - the result shown is more reliable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1b3f0681f9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11b3f0681f9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2534da194d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12534da194d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1b3f0681f9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11b3f0681f9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12534da194d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12534da194d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11b3f0681f9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11b3f0681f9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518714f1_0_2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5518714f1_0_2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2578c7e1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2578c7e1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12578c7e1d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12578c7e1d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ability of predicting positive response variable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2578c7e1d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12578c7e1d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resulted in worse accuracy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125556e44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125556e44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1258450d35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1258450d35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the models not perform as well as expected? We suspect firstly, there were not enough variables. The ingredient variables had suprisingly low correlation with the rating category, and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11b3f0681f9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11b3f0681f9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70cc6ec8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2" name="Google Shape;2642;g70cc6ec8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2578c7e1d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2578c7e1d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25868906b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125868906b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70cc6ec88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8" name="Google Shape;2928;g70cc6ec88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534da19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534da19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12578c7e1d9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5" name="Google Shape;3085;g12578c7e1d9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0cc6ec8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0cc6ec8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0cc6ec8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70cc6ec8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0cc6ec88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0cc6ec88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2534da194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2534da194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25556e444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25556e444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25556e444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25556e444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Relationship Id="rId5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41.png"/><Relationship Id="rId6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4" Type="http://schemas.openxmlformats.org/officeDocument/2006/relationships/image" Target="../media/image37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verifiedmarketresearch.com/product/global-dark-chocolate-market/" TargetMode="External"/><Relationship Id="rId4" Type="http://schemas.openxmlformats.org/officeDocument/2006/relationships/hyperlink" Target="https://www.analyticsvidhya.com/blog/2020/03/one-hot-encoding-vs-label-encoding-using-scikit-learn/" TargetMode="External"/><Relationship Id="rId5" Type="http://schemas.openxmlformats.org/officeDocument/2006/relationships/hyperlink" Target="https://www.medicalnewstoday.com/articles/270272#benefits" TargetMode="External"/><Relationship Id="rId6" Type="http://schemas.openxmlformats.org/officeDocument/2006/relationships/hyperlink" Target="https://scikit-learn.org/stable/modules/generated/sklearn.ensemble.RandomForestClassifier.html" TargetMode="External"/><Relationship Id="rId7" Type="http://schemas.openxmlformats.org/officeDocument/2006/relationships/hyperlink" Target="https://machinelearningmastery.com/chi-squared-test-for-machine-learning/" TargetMode="External"/><Relationship Id="rId8" Type="http://schemas.openxmlformats.org/officeDocument/2006/relationships/hyperlink" Target="https://machinelearningmastery.com/gradient-boosting-with-scikit-learn-xgboost-lightgbm-and-catboos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1.png"/><Relationship Id="rId7" Type="http://schemas.openxmlformats.org/officeDocument/2006/relationships/image" Target="../media/image20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type="ctrTitle"/>
          </p:nvPr>
        </p:nvSpPr>
        <p:spPr>
          <a:xfrm>
            <a:off x="579513" y="456900"/>
            <a:ext cx="46965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latin typeface="Raleway"/>
                <a:ea typeface="Raleway"/>
                <a:cs typeface="Raleway"/>
                <a:sym typeface="Raleway"/>
              </a:rPr>
              <a:t>SC1015 Mini Project:</a:t>
            </a:r>
            <a:endParaRPr b="1" sz="57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579525" y="2834250"/>
            <a:ext cx="3288900" cy="9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Lab group DSF3: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Bryan Wu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Evangeline 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Nguyen Bach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7" name="Google Shape;147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148" name="Google Shape;148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7"/>
          <p:cNvSpPr/>
          <p:nvPr/>
        </p:nvSpPr>
        <p:spPr>
          <a:xfrm>
            <a:off x="5328425" y="3514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6248650" y="3648948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7"/>
          <p:cNvGrpSpPr/>
          <p:nvPr/>
        </p:nvGrpSpPr>
        <p:grpSpPr>
          <a:xfrm>
            <a:off x="-119587" y="-87389"/>
            <a:ext cx="1420851" cy="1390441"/>
            <a:chOff x="7421838" y="4540088"/>
            <a:chExt cx="1204723" cy="1254910"/>
          </a:xfrm>
        </p:grpSpPr>
        <p:sp>
          <p:nvSpPr>
            <p:cNvPr id="276" name="Google Shape;276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3">
            <a:alphaModFix/>
          </a:blip>
          <a:srcRect b="0" l="16375" r="16375" t="0"/>
          <a:stretch/>
        </p:blipFill>
        <p:spPr>
          <a:xfrm>
            <a:off x="5722000" y="-545100"/>
            <a:ext cx="4037700" cy="4004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/>
        </p:nvSpPr>
        <p:spPr>
          <a:xfrm>
            <a:off x="579525" y="2356200"/>
            <a:ext cx="434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Dark Chocolate &amp; Tastes Dataset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6"/>
          <p:cNvSpPr/>
          <p:nvPr/>
        </p:nvSpPr>
        <p:spPr>
          <a:xfrm>
            <a:off x="286111" y="1574475"/>
            <a:ext cx="433900" cy="433922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7875225" y="3760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p36"/>
          <p:cNvGrpSpPr/>
          <p:nvPr/>
        </p:nvGrpSpPr>
        <p:grpSpPr>
          <a:xfrm>
            <a:off x="8670500" y="3308113"/>
            <a:ext cx="1100375" cy="1123750"/>
            <a:chOff x="441625" y="885600"/>
            <a:chExt cx="1100375" cy="1123750"/>
          </a:xfrm>
        </p:grpSpPr>
        <p:sp>
          <p:nvSpPr>
            <p:cNvPr id="1077" name="Google Shape;1077;p3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36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EDA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03" name="Google Shape;1203;p36"/>
          <p:cNvSpPr txBox="1"/>
          <p:nvPr/>
        </p:nvSpPr>
        <p:spPr>
          <a:xfrm>
            <a:off x="829800" y="163475"/>
            <a:ext cx="748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Number of Ingredients and Proportion of Rating</a:t>
            </a:r>
            <a:endParaRPr b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4" name="Google Shape;1204;p36"/>
          <p:cNvSpPr txBox="1"/>
          <p:nvPr/>
        </p:nvSpPr>
        <p:spPr>
          <a:xfrm>
            <a:off x="5514050" y="976963"/>
            <a:ext cx="326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Outliers “1” and “6” removed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5" name="Google Shape;1205;p36"/>
          <p:cNvSpPr txBox="1"/>
          <p:nvPr/>
        </p:nvSpPr>
        <p:spPr>
          <a:xfrm>
            <a:off x="5514050" y="1661875"/>
            <a:ext cx="32691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obvious relationship between number of ingredients and ratings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 and 3 ingredients seem to be the best zone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6" name="Google Shape;1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00" y="1100275"/>
            <a:ext cx="5214026" cy="32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7"/>
          <p:cNvSpPr/>
          <p:nvPr/>
        </p:nvSpPr>
        <p:spPr>
          <a:xfrm>
            <a:off x="7875225" y="3760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2" name="Google Shape;1212;p37"/>
          <p:cNvGrpSpPr/>
          <p:nvPr/>
        </p:nvGrpSpPr>
        <p:grpSpPr>
          <a:xfrm>
            <a:off x="8314200" y="-214112"/>
            <a:ext cx="1100375" cy="1123750"/>
            <a:chOff x="441625" y="885600"/>
            <a:chExt cx="1100375" cy="1123750"/>
          </a:xfrm>
        </p:grpSpPr>
        <p:sp>
          <p:nvSpPr>
            <p:cNvPr id="1213" name="Google Shape;1213;p3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8" name="Google Shape;1338;p37"/>
          <p:cNvSpPr/>
          <p:nvPr/>
        </p:nvSpPr>
        <p:spPr>
          <a:xfrm>
            <a:off x="306160" y="1716849"/>
            <a:ext cx="332579" cy="38913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7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EDA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40" name="Google Shape;1340;p37"/>
          <p:cNvSpPr txBox="1"/>
          <p:nvPr/>
        </p:nvSpPr>
        <p:spPr>
          <a:xfrm>
            <a:off x="829800" y="163475"/>
            <a:ext cx="748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Ingredient and Proportion of Rating</a:t>
            </a:r>
            <a:endParaRPr b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1" name="Google Shape;1341;p37"/>
          <p:cNvSpPr txBox="1"/>
          <p:nvPr/>
        </p:nvSpPr>
        <p:spPr>
          <a:xfrm>
            <a:off x="5971675" y="909650"/>
            <a:ext cx="295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Observe how percentage of ratings change when each ingredient is present or not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2" name="Google Shape;1342;p37"/>
          <p:cNvSpPr txBox="1"/>
          <p:nvPr/>
        </p:nvSpPr>
        <p:spPr>
          <a:xfrm>
            <a:off x="5971675" y="2663950"/>
            <a:ext cx="3040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E.g. Absence of vanilla, salt, sugar (individually) caused increase in proportion of high rating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3" name="Google Shape;1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50" y="804663"/>
            <a:ext cx="1869996" cy="18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352" y="804663"/>
            <a:ext cx="1848148" cy="18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9500" y="804675"/>
            <a:ext cx="1876570" cy="18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350" y="2663950"/>
            <a:ext cx="1876575" cy="185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1350" y="2667337"/>
            <a:ext cx="1848150" cy="18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49500" y="2667325"/>
            <a:ext cx="1876575" cy="18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90538" y="4519800"/>
            <a:ext cx="10763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38"/>
          <p:cNvSpPr/>
          <p:nvPr/>
        </p:nvSpPr>
        <p:spPr>
          <a:xfrm>
            <a:off x="7875225" y="3760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5" name="Google Shape;1355;p38"/>
          <p:cNvGrpSpPr/>
          <p:nvPr/>
        </p:nvGrpSpPr>
        <p:grpSpPr>
          <a:xfrm>
            <a:off x="8670500" y="3308113"/>
            <a:ext cx="1100375" cy="1123750"/>
            <a:chOff x="441625" y="885600"/>
            <a:chExt cx="1100375" cy="1123750"/>
          </a:xfrm>
        </p:grpSpPr>
        <p:sp>
          <p:nvSpPr>
            <p:cNvPr id="1356" name="Google Shape;1356;p3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1" name="Google Shape;1481;p38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EDA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82" name="Google Shape;1482;p38"/>
          <p:cNvSpPr txBox="1"/>
          <p:nvPr/>
        </p:nvSpPr>
        <p:spPr>
          <a:xfrm>
            <a:off x="65400" y="2661700"/>
            <a:ext cx="3476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Perfect negative correlation, so we can drop one column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83" name="Google Shape;14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72" y="732875"/>
            <a:ext cx="2711050" cy="18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38"/>
          <p:cNvSpPr txBox="1"/>
          <p:nvPr/>
        </p:nvSpPr>
        <p:spPr>
          <a:xfrm>
            <a:off x="829800" y="163475"/>
            <a:ext cx="748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Correlation between Ingredients and Ratings</a:t>
            </a:r>
            <a:endParaRPr b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Google Shape;1485;p38"/>
          <p:cNvSpPr txBox="1"/>
          <p:nvPr/>
        </p:nvSpPr>
        <p:spPr>
          <a:xfrm>
            <a:off x="0" y="3760600"/>
            <a:ext cx="4860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can see that there is no strong relationship between ingredients and ratings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86" name="Google Shape;14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125" y="872587"/>
            <a:ext cx="3424550" cy="350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9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EDA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92" name="Google Shape;1492;p39"/>
          <p:cNvSpPr txBox="1"/>
          <p:nvPr/>
        </p:nvSpPr>
        <p:spPr>
          <a:xfrm>
            <a:off x="829800" y="163475"/>
            <a:ext cx="748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Chi-Squared Test</a:t>
            </a:r>
            <a:endParaRPr b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3" name="Google Shape;1493;p39"/>
          <p:cNvSpPr txBox="1"/>
          <p:nvPr/>
        </p:nvSpPr>
        <p:spPr>
          <a:xfrm>
            <a:off x="388200" y="732875"/>
            <a:ext cx="836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Furthermore, we used the chi-squared test to observe how related the 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ingredients are to the ratings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4" name="Google Shape;1494;p39"/>
          <p:cNvSpPr txBox="1"/>
          <p:nvPr/>
        </p:nvSpPr>
        <p:spPr>
          <a:xfrm>
            <a:off x="4826825" y="4005250"/>
            <a:ext cx="163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3.84 (critical value)</a:t>
            </a:r>
            <a:endParaRPr sz="1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95" name="Google Shape;1495;p39"/>
          <p:cNvSpPr txBox="1"/>
          <p:nvPr/>
        </p:nvSpPr>
        <p:spPr>
          <a:xfrm>
            <a:off x="5090275" y="1651575"/>
            <a:ext cx="3774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can see that cocoa butter have no obvious relationship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Lecithin, salt and sugar may have some relationship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Vanilla has a clear relationship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6" name="Google Shape;14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5" y="1879750"/>
            <a:ext cx="4633600" cy="285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0"/>
          <p:cNvSpPr/>
          <p:nvPr/>
        </p:nvSpPr>
        <p:spPr>
          <a:xfrm>
            <a:off x="7875225" y="3760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0"/>
          <p:cNvSpPr/>
          <p:nvPr/>
        </p:nvSpPr>
        <p:spPr>
          <a:xfrm>
            <a:off x="-1670350" y="9356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3" name="Google Shape;1503;p40"/>
          <p:cNvGrpSpPr/>
          <p:nvPr/>
        </p:nvGrpSpPr>
        <p:grpSpPr>
          <a:xfrm>
            <a:off x="8670500" y="3308113"/>
            <a:ext cx="1100375" cy="1123750"/>
            <a:chOff x="441625" y="885600"/>
            <a:chExt cx="1100375" cy="1123750"/>
          </a:xfrm>
        </p:grpSpPr>
        <p:sp>
          <p:nvSpPr>
            <p:cNvPr id="1504" name="Google Shape;1504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9" name="Google Shape;1629;p40"/>
          <p:cNvSpPr/>
          <p:nvPr/>
        </p:nvSpPr>
        <p:spPr>
          <a:xfrm>
            <a:off x="286111" y="1574475"/>
            <a:ext cx="433900" cy="433922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0" name="Google Shape;1630;p40"/>
          <p:cNvGrpSpPr/>
          <p:nvPr/>
        </p:nvGrpSpPr>
        <p:grpSpPr>
          <a:xfrm>
            <a:off x="-249924" y="2279113"/>
            <a:ext cx="435996" cy="435918"/>
            <a:chOff x="1451675" y="2190025"/>
            <a:chExt cx="184650" cy="184625"/>
          </a:xfrm>
        </p:grpSpPr>
        <p:sp>
          <p:nvSpPr>
            <p:cNvPr id="1631" name="Google Shape;1631;p40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0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0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40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EDA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35" name="Google Shape;1635;p40"/>
          <p:cNvSpPr txBox="1"/>
          <p:nvPr/>
        </p:nvSpPr>
        <p:spPr>
          <a:xfrm>
            <a:off x="5377725" y="250625"/>
            <a:ext cx="329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Taste and Proportion of Rating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6" name="Google Shape;1636;p40"/>
          <p:cNvSpPr txBox="1"/>
          <p:nvPr/>
        </p:nvSpPr>
        <p:spPr>
          <a:xfrm>
            <a:off x="5377725" y="1317525"/>
            <a:ext cx="3541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Tastes that has &gt;50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can identify types of tastes that are more present in chocolates with high rating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37" name="Google Shape;16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74" y="477300"/>
            <a:ext cx="4780651" cy="445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41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1"/>
          <p:cNvSpPr txBox="1"/>
          <p:nvPr>
            <p:ph type="ctrTitle"/>
          </p:nvPr>
        </p:nvSpPr>
        <p:spPr>
          <a:xfrm>
            <a:off x="3481700" y="1663050"/>
            <a:ext cx="3052200" cy="15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644" name="Google Shape;1644;p41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5" name="Google Shape;1645;p41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1646" name="Google Shape;1646;p4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1" name="Google Shape;1771;p41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1772" name="Google Shape;1772;p4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Google Shape;1775;p41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1776" name="Google Shape;1776;p4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1" name="Google Shape;1901;p41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2" name="Google Shape;1902;p41"/>
          <p:cNvCxnSpPr/>
          <p:nvPr/>
        </p:nvCxnSpPr>
        <p:spPr>
          <a:xfrm>
            <a:off x="3123700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3" name="Google Shape;1903;p41"/>
          <p:cNvSpPr txBox="1"/>
          <p:nvPr>
            <p:ph idx="2" type="title"/>
          </p:nvPr>
        </p:nvSpPr>
        <p:spPr>
          <a:xfrm>
            <a:off x="1369900" y="2017356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42"/>
          <p:cNvSpPr txBox="1"/>
          <p:nvPr>
            <p:ph type="title"/>
          </p:nvPr>
        </p:nvSpPr>
        <p:spPr>
          <a:xfrm>
            <a:off x="2082000" y="547650"/>
            <a:ext cx="4980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Main Models</a:t>
            </a:r>
            <a:endParaRPr sz="3000"/>
          </a:p>
        </p:txBody>
      </p:sp>
      <p:sp>
        <p:nvSpPr>
          <p:cNvPr id="1909" name="Google Shape;1909;p42"/>
          <p:cNvSpPr txBox="1"/>
          <p:nvPr>
            <p:ph idx="4294967295" type="ctrTitle"/>
          </p:nvPr>
        </p:nvSpPr>
        <p:spPr>
          <a:xfrm>
            <a:off x="1136400" y="2282850"/>
            <a:ext cx="167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Decision Tree</a:t>
            </a:r>
            <a:endParaRPr b="1" sz="25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0" name="Google Shape;1910;p42"/>
          <p:cNvSpPr txBox="1"/>
          <p:nvPr>
            <p:ph idx="4294967295" type="ctrTitle"/>
          </p:nvPr>
        </p:nvSpPr>
        <p:spPr>
          <a:xfrm>
            <a:off x="5961575" y="1231200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Random Forest</a:t>
            </a:r>
            <a:endParaRPr b="1" sz="25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1" name="Google Shape;1911;p42"/>
          <p:cNvSpPr txBox="1"/>
          <p:nvPr>
            <p:ph idx="4294967295" type="ctrTitle"/>
          </p:nvPr>
        </p:nvSpPr>
        <p:spPr>
          <a:xfrm>
            <a:off x="5965150" y="3293975"/>
            <a:ext cx="19065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Gradient Boosting</a:t>
            </a:r>
            <a:endParaRPr b="1" sz="25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2" name="Google Shape;1912;p42"/>
          <p:cNvSpPr/>
          <p:nvPr/>
        </p:nvSpPr>
        <p:spPr>
          <a:xfrm>
            <a:off x="7875225" y="3760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42"/>
          <p:cNvSpPr/>
          <p:nvPr/>
        </p:nvSpPr>
        <p:spPr>
          <a:xfrm>
            <a:off x="-1670350" y="9356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4" name="Google Shape;1914;p42"/>
          <p:cNvGrpSpPr/>
          <p:nvPr/>
        </p:nvGrpSpPr>
        <p:grpSpPr>
          <a:xfrm>
            <a:off x="8670500" y="3308113"/>
            <a:ext cx="1100375" cy="1123750"/>
            <a:chOff x="441625" y="885600"/>
            <a:chExt cx="1100375" cy="1123750"/>
          </a:xfrm>
        </p:grpSpPr>
        <p:sp>
          <p:nvSpPr>
            <p:cNvPr id="1915" name="Google Shape;1915;p4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0" name="Google Shape;2040;p42"/>
          <p:cNvSpPr/>
          <p:nvPr/>
        </p:nvSpPr>
        <p:spPr>
          <a:xfrm>
            <a:off x="286111" y="1574475"/>
            <a:ext cx="433900" cy="433922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1" name="Google Shape;2041;p42"/>
          <p:cNvGrpSpPr/>
          <p:nvPr/>
        </p:nvGrpSpPr>
        <p:grpSpPr>
          <a:xfrm>
            <a:off x="-249924" y="2279113"/>
            <a:ext cx="435996" cy="435918"/>
            <a:chOff x="1451675" y="2190025"/>
            <a:chExt cx="184650" cy="184625"/>
          </a:xfrm>
        </p:grpSpPr>
        <p:sp>
          <p:nvSpPr>
            <p:cNvPr id="2042" name="Google Shape;2042;p4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42"/>
          <p:cNvGrpSpPr/>
          <p:nvPr/>
        </p:nvGrpSpPr>
        <p:grpSpPr>
          <a:xfrm>
            <a:off x="2894989" y="1457911"/>
            <a:ext cx="3066608" cy="2699577"/>
            <a:chOff x="5771975" y="2072500"/>
            <a:chExt cx="385800" cy="339625"/>
          </a:xfrm>
        </p:grpSpPr>
        <p:sp>
          <p:nvSpPr>
            <p:cNvPr id="2046" name="Google Shape;2046;p42"/>
            <p:cNvSpPr/>
            <p:nvPr/>
          </p:nvSpPr>
          <p:spPr>
            <a:xfrm>
              <a:off x="5771975" y="2090400"/>
              <a:ext cx="385800" cy="292750"/>
            </a:xfrm>
            <a:custGeom>
              <a:rect b="b" l="l" r="r" t="t"/>
              <a:pathLst>
                <a:path extrusionOk="0" h="11710" w="15432">
                  <a:moveTo>
                    <a:pt x="14791" y="2630"/>
                  </a:moveTo>
                  <a:cubicBezTo>
                    <a:pt x="14146" y="985"/>
                    <a:pt x="12155" y="1"/>
                    <a:pt x="10469" y="652"/>
                  </a:cubicBezTo>
                  <a:cubicBezTo>
                    <a:pt x="8487" y="1420"/>
                    <a:pt x="9220" y="4445"/>
                    <a:pt x="7435" y="5077"/>
                  </a:cubicBezTo>
                  <a:cubicBezTo>
                    <a:pt x="6491" y="5410"/>
                    <a:pt x="5096" y="4163"/>
                    <a:pt x="4141" y="3970"/>
                  </a:cubicBezTo>
                  <a:cubicBezTo>
                    <a:pt x="2385" y="3617"/>
                    <a:pt x="791" y="4858"/>
                    <a:pt x="400" y="6576"/>
                  </a:cubicBezTo>
                  <a:cubicBezTo>
                    <a:pt x="0" y="8328"/>
                    <a:pt x="643" y="10667"/>
                    <a:pt x="2567" y="11144"/>
                  </a:cubicBezTo>
                  <a:cubicBezTo>
                    <a:pt x="4859" y="11710"/>
                    <a:pt x="6055" y="9650"/>
                    <a:pt x="7979" y="9057"/>
                  </a:cubicBezTo>
                  <a:cubicBezTo>
                    <a:pt x="9953" y="8450"/>
                    <a:pt x="12148" y="9885"/>
                    <a:pt x="13782" y="8139"/>
                  </a:cubicBezTo>
                  <a:cubicBezTo>
                    <a:pt x="14989" y="6849"/>
                    <a:pt x="15431" y="4258"/>
                    <a:pt x="14791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2"/>
            <p:cNvSpPr/>
            <p:nvPr/>
          </p:nvSpPr>
          <p:spPr>
            <a:xfrm>
              <a:off x="5908075" y="2118350"/>
              <a:ext cx="139400" cy="236375"/>
            </a:xfrm>
            <a:custGeom>
              <a:rect b="b" l="l" r="r" t="t"/>
              <a:pathLst>
                <a:path extrusionOk="0" h="9455" w="5576">
                  <a:moveTo>
                    <a:pt x="5575" y="1"/>
                  </a:moveTo>
                  <a:lnTo>
                    <a:pt x="0" y="4726"/>
                  </a:lnTo>
                  <a:lnTo>
                    <a:pt x="5575" y="9455"/>
                  </a:lnTo>
                  <a:lnTo>
                    <a:pt x="5575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2"/>
            <p:cNvSpPr/>
            <p:nvPr/>
          </p:nvSpPr>
          <p:spPr>
            <a:xfrm>
              <a:off x="5807775" y="2181075"/>
              <a:ext cx="147900" cy="124625"/>
            </a:xfrm>
            <a:custGeom>
              <a:rect b="b" l="l" r="r" t="t"/>
              <a:pathLst>
                <a:path extrusionOk="0" h="4985" w="5916">
                  <a:moveTo>
                    <a:pt x="2466" y="1"/>
                  </a:moveTo>
                  <a:cubicBezTo>
                    <a:pt x="1099" y="16"/>
                    <a:pt x="0" y="1127"/>
                    <a:pt x="0" y="2493"/>
                  </a:cubicBezTo>
                  <a:cubicBezTo>
                    <a:pt x="0" y="3858"/>
                    <a:pt x="1099" y="4970"/>
                    <a:pt x="2466" y="4985"/>
                  </a:cubicBezTo>
                  <a:lnTo>
                    <a:pt x="3449" y="4985"/>
                  </a:lnTo>
                  <a:cubicBezTo>
                    <a:pt x="4814" y="4970"/>
                    <a:pt x="5915" y="3858"/>
                    <a:pt x="5915" y="2493"/>
                  </a:cubicBezTo>
                  <a:cubicBezTo>
                    <a:pt x="5915" y="1127"/>
                    <a:pt x="4814" y="16"/>
                    <a:pt x="3449" y="1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2"/>
            <p:cNvSpPr/>
            <p:nvPr/>
          </p:nvSpPr>
          <p:spPr>
            <a:xfrm>
              <a:off x="5985250" y="2091250"/>
              <a:ext cx="105550" cy="84475"/>
            </a:xfrm>
            <a:custGeom>
              <a:rect b="b" l="l" r="r" t="t"/>
              <a:pathLst>
                <a:path extrusionOk="0" h="3379" w="4222">
                  <a:moveTo>
                    <a:pt x="1689" y="1"/>
                  </a:moveTo>
                  <a:cubicBezTo>
                    <a:pt x="755" y="1"/>
                    <a:pt x="1" y="758"/>
                    <a:pt x="1" y="1691"/>
                  </a:cubicBezTo>
                  <a:cubicBezTo>
                    <a:pt x="1" y="2622"/>
                    <a:pt x="755" y="3379"/>
                    <a:pt x="1689" y="3379"/>
                  </a:cubicBezTo>
                  <a:lnTo>
                    <a:pt x="2531" y="3379"/>
                  </a:lnTo>
                  <a:cubicBezTo>
                    <a:pt x="3465" y="3379"/>
                    <a:pt x="4221" y="2622"/>
                    <a:pt x="4221" y="1691"/>
                  </a:cubicBezTo>
                  <a:cubicBezTo>
                    <a:pt x="4221" y="758"/>
                    <a:pt x="3465" y="1"/>
                    <a:pt x="2531" y="1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5992950" y="2340775"/>
              <a:ext cx="90100" cy="71350"/>
            </a:xfrm>
            <a:custGeom>
              <a:rect b="b" l="l" r="r" t="t"/>
              <a:pathLst>
                <a:path extrusionOk="0" h="2854" w="3604">
                  <a:moveTo>
                    <a:pt x="1428" y="1"/>
                  </a:moveTo>
                  <a:cubicBezTo>
                    <a:pt x="641" y="1"/>
                    <a:pt x="0" y="637"/>
                    <a:pt x="0" y="1426"/>
                  </a:cubicBezTo>
                  <a:cubicBezTo>
                    <a:pt x="0" y="2215"/>
                    <a:pt x="641" y="2854"/>
                    <a:pt x="1428" y="2854"/>
                  </a:cubicBezTo>
                  <a:cubicBezTo>
                    <a:pt x="1434" y="2854"/>
                    <a:pt x="1441" y="2854"/>
                    <a:pt x="1447" y="2854"/>
                  </a:cubicBezTo>
                  <a:lnTo>
                    <a:pt x="2159" y="2854"/>
                  </a:lnTo>
                  <a:cubicBezTo>
                    <a:pt x="2166" y="2854"/>
                    <a:pt x="2172" y="2854"/>
                    <a:pt x="2179" y="2854"/>
                  </a:cubicBezTo>
                  <a:cubicBezTo>
                    <a:pt x="2965" y="2854"/>
                    <a:pt x="3604" y="2215"/>
                    <a:pt x="3604" y="1426"/>
                  </a:cubicBezTo>
                  <a:cubicBezTo>
                    <a:pt x="3604" y="637"/>
                    <a:pt x="2965" y="1"/>
                    <a:pt x="2179" y="1"/>
                  </a:cubicBezTo>
                  <a:cubicBezTo>
                    <a:pt x="2172" y="1"/>
                    <a:pt x="2166" y="1"/>
                    <a:pt x="2159" y="1"/>
                  </a:cubicBezTo>
                  <a:lnTo>
                    <a:pt x="1447" y="1"/>
                  </a:lnTo>
                  <a:cubicBezTo>
                    <a:pt x="1441" y="1"/>
                    <a:pt x="1434" y="1"/>
                    <a:pt x="1428" y="1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5884575" y="2165925"/>
              <a:ext cx="86250" cy="124625"/>
            </a:xfrm>
            <a:custGeom>
              <a:rect b="b" l="l" r="r" t="t"/>
              <a:pathLst>
                <a:path extrusionOk="0" h="4985" w="3450">
                  <a:moveTo>
                    <a:pt x="1" y="0"/>
                  </a:moveTo>
                  <a:lnTo>
                    <a:pt x="1" y="4982"/>
                  </a:lnTo>
                  <a:lnTo>
                    <a:pt x="983" y="4982"/>
                  </a:lnTo>
                  <a:lnTo>
                    <a:pt x="983" y="4984"/>
                  </a:lnTo>
                  <a:cubicBezTo>
                    <a:pt x="2349" y="4969"/>
                    <a:pt x="3449" y="3858"/>
                    <a:pt x="3449" y="2492"/>
                  </a:cubicBezTo>
                  <a:cubicBezTo>
                    <a:pt x="3449" y="1125"/>
                    <a:pt x="2349" y="15"/>
                    <a:pt x="983" y="0"/>
                  </a:cubicBezTo>
                  <a:close/>
                </a:path>
              </a:pathLst>
            </a:custGeom>
            <a:solidFill>
              <a:srgbClr val="52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2"/>
            <p:cNvSpPr/>
            <p:nvPr/>
          </p:nvSpPr>
          <p:spPr>
            <a:xfrm>
              <a:off x="5822275" y="2165925"/>
              <a:ext cx="124575" cy="124575"/>
            </a:xfrm>
            <a:custGeom>
              <a:rect b="b" l="l" r="r" t="t"/>
              <a:pathLst>
                <a:path extrusionOk="0" h="4983" w="4983">
                  <a:moveTo>
                    <a:pt x="2490" y="0"/>
                  </a:moveTo>
                  <a:cubicBezTo>
                    <a:pt x="1117" y="0"/>
                    <a:pt x="1" y="1116"/>
                    <a:pt x="1" y="2492"/>
                  </a:cubicBezTo>
                  <a:cubicBezTo>
                    <a:pt x="1" y="3868"/>
                    <a:pt x="1117" y="4982"/>
                    <a:pt x="2490" y="4982"/>
                  </a:cubicBezTo>
                  <a:cubicBezTo>
                    <a:pt x="3867" y="4982"/>
                    <a:pt x="4982" y="3868"/>
                    <a:pt x="4982" y="2492"/>
                  </a:cubicBezTo>
                  <a:cubicBezTo>
                    <a:pt x="4982" y="1116"/>
                    <a:pt x="3867" y="0"/>
                    <a:pt x="2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2"/>
            <p:cNvSpPr/>
            <p:nvPr/>
          </p:nvSpPr>
          <p:spPr>
            <a:xfrm>
              <a:off x="6042675" y="2076100"/>
              <a:ext cx="63275" cy="84475"/>
            </a:xfrm>
            <a:custGeom>
              <a:rect b="b" l="l" r="r" t="t"/>
              <a:pathLst>
                <a:path extrusionOk="0" h="3379" w="2531">
                  <a:moveTo>
                    <a:pt x="0" y="1"/>
                  </a:moveTo>
                  <a:lnTo>
                    <a:pt x="0" y="3378"/>
                  </a:lnTo>
                  <a:lnTo>
                    <a:pt x="843" y="3378"/>
                  </a:lnTo>
                  <a:cubicBezTo>
                    <a:pt x="1774" y="3378"/>
                    <a:pt x="2531" y="2622"/>
                    <a:pt x="2531" y="1688"/>
                  </a:cubicBezTo>
                  <a:cubicBezTo>
                    <a:pt x="2531" y="757"/>
                    <a:pt x="1774" y="1"/>
                    <a:pt x="843" y="1"/>
                  </a:cubicBezTo>
                  <a:close/>
                </a:path>
              </a:pathLst>
            </a:custGeom>
            <a:solidFill>
              <a:srgbClr val="52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2"/>
            <p:cNvSpPr/>
            <p:nvPr/>
          </p:nvSpPr>
          <p:spPr>
            <a:xfrm>
              <a:off x="6000425" y="20761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1688" y="1"/>
                  </a:moveTo>
                  <a:cubicBezTo>
                    <a:pt x="757" y="1"/>
                    <a:pt x="0" y="757"/>
                    <a:pt x="0" y="1688"/>
                  </a:cubicBezTo>
                  <a:cubicBezTo>
                    <a:pt x="0" y="2622"/>
                    <a:pt x="757" y="3378"/>
                    <a:pt x="1688" y="3378"/>
                  </a:cubicBezTo>
                  <a:cubicBezTo>
                    <a:pt x="2621" y="3378"/>
                    <a:pt x="3378" y="2622"/>
                    <a:pt x="3378" y="1688"/>
                  </a:cubicBezTo>
                  <a:cubicBezTo>
                    <a:pt x="3378" y="757"/>
                    <a:pt x="2621" y="1"/>
                    <a:pt x="1688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2"/>
            <p:cNvSpPr/>
            <p:nvPr/>
          </p:nvSpPr>
          <p:spPr>
            <a:xfrm>
              <a:off x="6044275" y="2325625"/>
              <a:ext cx="53450" cy="71300"/>
            </a:xfrm>
            <a:custGeom>
              <a:rect b="b" l="l" r="r" t="t"/>
              <a:pathLst>
                <a:path extrusionOk="0" h="2852" w="2138">
                  <a:moveTo>
                    <a:pt x="1" y="0"/>
                  </a:moveTo>
                  <a:lnTo>
                    <a:pt x="1" y="2851"/>
                  </a:lnTo>
                  <a:lnTo>
                    <a:pt x="712" y="2851"/>
                  </a:lnTo>
                  <a:cubicBezTo>
                    <a:pt x="1499" y="2851"/>
                    <a:pt x="2138" y="2213"/>
                    <a:pt x="2138" y="1426"/>
                  </a:cubicBezTo>
                  <a:cubicBezTo>
                    <a:pt x="2138" y="639"/>
                    <a:pt x="1499" y="0"/>
                    <a:pt x="712" y="0"/>
                  </a:cubicBezTo>
                  <a:close/>
                </a:path>
              </a:pathLst>
            </a:custGeom>
            <a:solidFill>
              <a:srgbClr val="52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6008650" y="2325625"/>
              <a:ext cx="71300" cy="71300"/>
            </a:xfrm>
            <a:custGeom>
              <a:rect b="b" l="l" r="r" t="t"/>
              <a:pathLst>
                <a:path extrusionOk="0" h="2852" w="2852">
                  <a:moveTo>
                    <a:pt x="1426" y="0"/>
                  </a:moveTo>
                  <a:cubicBezTo>
                    <a:pt x="639" y="0"/>
                    <a:pt x="0" y="639"/>
                    <a:pt x="0" y="1426"/>
                  </a:cubicBezTo>
                  <a:cubicBezTo>
                    <a:pt x="0" y="2213"/>
                    <a:pt x="639" y="2851"/>
                    <a:pt x="1426" y="2851"/>
                  </a:cubicBezTo>
                  <a:cubicBezTo>
                    <a:pt x="2213" y="2851"/>
                    <a:pt x="2851" y="2213"/>
                    <a:pt x="2851" y="1426"/>
                  </a:cubicBezTo>
                  <a:cubicBezTo>
                    <a:pt x="2851" y="639"/>
                    <a:pt x="2213" y="0"/>
                    <a:pt x="1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6061150" y="2174225"/>
              <a:ext cx="7225" cy="137775"/>
            </a:xfrm>
            <a:custGeom>
              <a:rect b="b" l="l" r="r" t="t"/>
              <a:pathLst>
                <a:path extrusionOk="0" h="5511" w="289">
                  <a:moveTo>
                    <a:pt x="145" y="1"/>
                  </a:moveTo>
                  <a:cubicBezTo>
                    <a:pt x="73" y="1"/>
                    <a:pt x="1" y="49"/>
                    <a:pt x="1" y="146"/>
                  </a:cubicBezTo>
                  <a:lnTo>
                    <a:pt x="1" y="5366"/>
                  </a:lnTo>
                  <a:cubicBezTo>
                    <a:pt x="1" y="5446"/>
                    <a:pt x="65" y="5510"/>
                    <a:pt x="145" y="5510"/>
                  </a:cubicBezTo>
                  <a:cubicBezTo>
                    <a:pt x="224" y="5510"/>
                    <a:pt x="289" y="5446"/>
                    <a:pt x="289" y="5364"/>
                  </a:cubicBezTo>
                  <a:lnTo>
                    <a:pt x="289" y="146"/>
                  </a:lnTo>
                  <a:cubicBezTo>
                    <a:pt x="289" y="49"/>
                    <a:pt x="217" y="1"/>
                    <a:pt x="145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5956725" y="2141175"/>
              <a:ext cx="37850" cy="30850"/>
            </a:xfrm>
            <a:custGeom>
              <a:rect b="b" l="l" r="r" t="t"/>
              <a:pathLst>
                <a:path extrusionOk="0" h="1234" w="1514">
                  <a:moveTo>
                    <a:pt x="1305" y="1"/>
                  </a:moveTo>
                  <a:cubicBezTo>
                    <a:pt x="1274" y="1"/>
                    <a:pt x="1242" y="12"/>
                    <a:pt x="1211" y="38"/>
                  </a:cubicBezTo>
                  <a:lnTo>
                    <a:pt x="103" y="977"/>
                  </a:lnTo>
                  <a:cubicBezTo>
                    <a:pt x="0" y="1066"/>
                    <a:pt x="60" y="1233"/>
                    <a:pt x="196" y="1233"/>
                  </a:cubicBezTo>
                  <a:cubicBezTo>
                    <a:pt x="230" y="1233"/>
                    <a:pt x="262" y="1220"/>
                    <a:pt x="290" y="1199"/>
                  </a:cubicBezTo>
                  <a:lnTo>
                    <a:pt x="1398" y="257"/>
                  </a:lnTo>
                  <a:cubicBezTo>
                    <a:pt x="1513" y="159"/>
                    <a:pt x="1422" y="1"/>
                    <a:pt x="1305" y="1"/>
                  </a:cubicBezTo>
                  <a:close/>
                </a:path>
              </a:pathLst>
            </a:custGeom>
            <a:solidFill>
              <a:srgbClr val="9BA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5945925" y="2292075"/>
              <a:ext cx="57050" cy="47075"/>
            </a:xfrm>
            <a:custGeom>
              <a:rect b="b" l="l" r="r" t="t"/>
              <a:pathLst>
                <a:path extrusionOk="0" h="1883" w="2282">
                  <a:moveTo>
                    <a:pt x="212" y="0"/>
                  </a:moveTo>
                  <a:cubicBezTo>
                    <a:pt x="95" y="0"/>
                    <a:pt x="1" y="160"/>
                    <a:pt x="118" y="259"/>
                  </a:cubicBezTo>
                  <a:lnTo>
                    <a:pt x="1989" y="1848"/>
                  </a:lnTo>
                  <a:cubicBezTo>
                    <a:pt x="2015" y="1869"/>
                    <a:pt x="2049" y="1882"/>
                    <a:pt x="2083" y="1882"/>
                  </a:cubicBezTo>
                  <a:lnTo>
                    <a:pt x="2083" y="1880"/>
                  </a:lnTo>
                  <a:cubicBezTo>
                    <a:pt x="2219" y="1880"/>
                    <a:pt x="2281" y="1712"/>
                    <a:pt x="2178" y="1626"/>
                  </a:cubicBezTo>
                  <a:lnTo>
                    <a:pt x="305" y="37"/>
                  </a:lnTo>
                  <a:cubicBezTo>
                    <a:pt x="275" y="11"/>
                    <a:pt x="243" y="0"/>
                    <a:pt x="212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5814650" y="2072500"/>
              <a:ext cx="294900" cy="328025"/>
            </a:xfrm>
            <a:custGeom>
              <a:rect b="b" l="l" r="r" t="t"/>
              <a:pathLst>
                <a:path extrusionOk="0" h="13121" w="11796">
                  <a:moveTo>
                    <a:pt x="10119" y="297"/>
                  </a:moveTo>
                  <a:lnTo>
                    <a:pt x="10119" y="297"/>
                  </a:lnTo>
                  <a:cubicBezTo>
                    <a:pt x="10906" y="379"/>
                    <a:pt x="11506" y="1041"/>
                    <a:pt x="11508" y="1832"/>
                  </a:cubicBezTo>
                  <a:cubicBezTo>
                    <a:pt x="11508" y="2626"/>
                    <a:pt x="10908" y="3290"/>
                    <a:pt x="10119" y="3372"/>
                  </a:cubicBezTo>
                  <a:cubicBezTo>
                    <a:pt x="10639" y="3034"/>
                    <a:pt x="10953" y="2456"/>
                    <a:pt x="10953" y="1835"/>
                  </a:cubicBezTo>
                  <a:cubicBezTo>
                    <a:pt x="10953" y="1213"/>
                    <a:pt x="10639" y="635"/>
                    <a:pt x="10119" y="297"/>
                  </a:cubicBezTo>
                  <a:close/>
                  <a:moveTo>
                    <a:pt x="9120" y="289"/>
                  </a:moveTo>
                  <a:cubicBezTo>
                    <a:pt x="9522" y="289"/>
                    <a:pt x="9916" y="446"/>
                    <a:pt x="10211" y="742"/>
                  </a:cubicBezTo>
                  <a:cubicBezTo>
                    <a:pt x="10654" y="1183"/>
                    <a:pt x="10785" y="1847"/>
                    <a:pt x="10547" y="2424"/>
                  </a:cubicBezTo>
                  <a:cubicBezTo>
                    <a:pt x="10308" y="3002"/>
                    <a:pt x="9745" y="3378"/>
                    <a:pt x="9119" y="3378"/>
                  </a:cubicBezTo>
                  <a:cubicBezTo>
                    <a:pt x="8268" y="3376"/>
                    <a:pt x="7577" y="2686"/>
                    <a:pt x="7575" y="1832"/>
                  </a:cubicBezTo>
                  <a:cubicBezTo>
                    <a:pt x="7575" y="1209"/>
                    <a:pt x="7951" y="646"/>
                    <a:pt x="8530" y="407"/>
                  </a:cubicBezTo>
                  <a:cubicBezTo>
                    <a:pt x="8721" y="328"/>
                    <a:pt x="8921" y="289"/>
                    <a:pt x="9120" y="289"/>
                  </a:cubicBezTo>
                  <a:close/>
                  <a:moveTo>
                    <a:pt x="4019" y="3894"/>
                  </a:moveTo>
                  <a:lnTo>
                    <a:pt x="4019" y="3894"/>
                  </a:lnTo>
                  <a:cubicBezTo>
                    <a:pt x="5216" y="4017"/>
                    <a:pt x="6128" y="5025"/>
                    <a:pt x="6128" y="6229"/>
                  </a:cubicBezTo>
                  <a:cubicBezTo>
                    <a:pt x="6128" y="7433"/>
                    <a:pt x="5216" y="8442"/>
                    <a:pt x="4019" y="8564"/>
                  </a:cubicBezTo>
                  <a:cubicBezTo>
                    <a:pt x="4888" y="8109"/>
                    <a:pt x="5432" y="7210"/>
                    <a:pt x="5434" y="6229"/>
                  </a:cubicBezTo>
                  <a:cubicBezTo>
                    <a:pt x="5432" y="5249"/>
                    <a:pt x="4888" y="4348"/>
                    <a:pt x="4019" y="3894"/>
                  </a:cubicBezTo>
                  <a:close/>
                  <a:moveTo>
                    <a:pt x="10121" y="10291"/>
                  </a:moveTo>
                  <a:lnTo>
                    <a:pt x="10121" y="10291"/>
                  </a:lnTo>
                  <a:cubicBezTo>
                    <a:pt x="10734" y="10398"/>
                    <a:pt x="11179" y="10929"/>
                    <a:pt x="11179" y="11551"/>
                  </a:cubicBezTo>
                  <a:cubicBezTo>
                    <a:pt x="11179" y="12174"/>
                    <a:pt x="10734" y="12705"/>
                    <a:pt x="10121" y="12813"/>
                  </a:cubicBezTo>
                  <a:cubicBezTo>
                    <a:pt x="10970" y="12187"/>
                    <a:pt x="10970" y="10917"/>
                    <a:pt x="10121" y="10291"/>
                  </a:cubicBezTo>
                  <a:close/>
                  <a:moveTo>
                    <a:pt x="9185" y="10269"/>
                  </a:moveTo>
                  <a:cubicBezTo>
                    <a:pt x="9519" y="10269"/>
                    <a:pt x="9847" y="10399"/>
                    <a:pt x="10093" y="10644"/>
                  </a:cubicBezTo>
                  <a:cubicBezTo>
                    <a:pt x="10458" y="11011"/>
                    <a:pt x="10568" y="11562"/>
                    <a:pt x="10370" y="12041"/>
                  </a:cubicBezTo>
                  <a:cubicBezTo>
                    <a:pt x="10173" y="12521"/>
                    <a:pt x="9706" y="12832"/>
                    <a:pt x="9188" y="12832"/>
                  </a:cubicBezTo>
                  <a:cubicBezTo>
                    <a:pt x="8478" y="12832"/>
                    <a:pt x="7906" y="12258"/>
                    <a:pt x="7904" y="11551"/>
                  </a:cubicBezTo>
                  <a:lnTo>
                    <a:pt x="7906" y="11551"/>
                  </a:lnTo>
                  <a:cubicBezTo>
                    <a:pt x="7906" y="11033"/>
                    <a:pt x="8218" y="10564"/>
                    <a:pt x="8695" y="10366"/>
                  </a:cubicBezTo>
                  <a:cubicBezTo>
                    <a:pt x="8854" y="10301"/>
                    <a:pt x="9020" y="10269"/>
                    <a:pt x="9185" y="10269"/>
                  </a:cubicBezTo>
                  <a:close/>
                  <a:moveTo>
                    <a:pt x="9121" y="1"/>
                  </a:moveTo>
                  <a:cubicBezTo>
                    <a:pt x="8108" y="1"/>
                    <a:pt x="7287" y="820"/>
                    <a:pt x="7287" y="1832"/>
                  </a:cubicBezTo>
                  <a:cubicBezTo>
                    <a:pt x="7287" y="2845"/>
                    <a:pt x="8108" y="3666"/>
                    <a:pt x="9121" y="3666"/>
                  </a:cubicBezTo>
                  <a:lnTo>
                    <a:pt x="9166" y="3666"/>
                  </a:lnTo>
                  <a:lnTo>
                    <a:pt x="9166" y="9983"/>
                  </a:lnTo>
                  <a:cubicBezTo>
                    <a:pt x="8861" y="9986"/>
                    <a:pt x="8562" y="10078"/>
                    <a:pt x="8311" y="10250"/>
                  </a:cubicBezTo>
                  <a:lnTo>
                    <a:pt x="5698" y="8035"/>
                  </a:lnTo>
                  <a:cubicBezTo>
                    <a:pt x="6524" y="7163"/>
                    <a:pt x="6653" y="5838"/>
                    <a:pt x="6010" y="4823"/>
                  </a:cubicBezTo>
                  <a:lnTo>
                    <a:pt x="7354" y="3681"/>
                  </a:lnTo>
                  <a:cubicBezTo>
                    <a:pt x="7469" y="3583"/>
                    <a:pt x="7377" y="3424"/>
                    <a:pt x="7260" y="3424"/>
                  </a:cubicBezTo>
                  <a:cubicBezTo>
                    <a:pt x="7229" y="3424"/>
                    <a:pt x="7196" y="3435"/>
                    <a:pt x="7164" y="3462"/>
                  </a:cubicBezTo>
                  <a:lnTo>
                    <a:pt x="5840" y="4587"/>
                  </a:lnTo>
                  <a:cubicBezTo>
                    <a:pt x="5339" y="3957"/>
                    <a:pt x="4580" y="3591"/>
                    <a:pt x="3778" y="3591"/>
                  </a:cubicBezTo>
                  <a:lnTo>
                    <a:pt x="2795" y="3591"/>
                  </a:lnTo>
                  <a:cubicBezTo>
                    <a:pt x="1809" y="3591"/>
                    <a:pt x="906" y="4142"/>
                    <a:pt x="452" y="5019"/>
                  </a:cubicBezTo>
                  <a:cubicBezTo>
                    <a:pt x="0" y="5896"/>
                    <a:pt x="76" y="6952"/>
                    <a:pt x="648" y="7756"/>
                  </a:cubicBezTo>
                  <a:cubicBezTo>
                    <a:pt x="679" y="7797"/>
                    <a:pt x="719" y="7815"/>
                    <a:pt x="759" y="7815"/>
                  </a:cubicBezTo>
                  <a:cubicBezTo>
                    <a:pt x="861" y="7815"/>
                    <a:pt x="958" y="7700"/>
                    <a:pt x="882" y="7588"/>
                  </a:cubicBezTo>
                  <a:cubicBezTo>
                    <a:pt x="174" y="6591"/>
                    <a:pt x="349" y="5219"/>
                    <a:pt x="1282" y="4430"/>
                  </a:cubicBezTo>
                  <a:cubicBezTo>
                    <a:pt x="1720" y="4061"/>
                    <a:pt x="2257" y="3879"/>
                    <a:pt x="2793" y="3879"/>
                  </a:cubicBezTo>
                  <a:cubicBezTo>
                    <a:pt x="3399" y="3879"/>
                    <a:pt x="4004" y="4112"/>
                    <a:pt x="4462" y="4574"/>
                  </a:cubicBezTo>
                  <a:cubicBezTo>
                    <a:pt x="5322" y="5440"/>
                    <a:pt x="5376" y="6823"/>
                    <a:pt x="4582" y="7752"/>
                  </a:cubicBezTo>
                  <a:cubicBezTo>
                    <a:pt x="4119" y="8292"/>
                    <a:pt x="3460" y="8574"/>
                    <a:pt x="2794" y="8574"/>
                  </a:cubicBezTo>
                  <a:cubicBezTo>
                    <a:pt x="2317" y="8574"/>
                    <a:pt x="1836" y="8429"/>
                    <a:pt x="1422" y="8130"/>
                  </a:cubicBezTo>
                  <a:cubicBezTo>
                    <a:pt x="1393" y="8109"/>
                    <a:pt x="1363" y="8101"/>
                    <a:pt x="1336" y="8101"/>
                  </a:cubicBezTo>
                  <a:cubicBezTo>
                    <a:pt x="1214" y="8101"/>
                    <a:pt x="1125" y="8273"/>
                    <a:pt x="1252" y="8364"/>
                  </a:cubicBezTo>
                  <a:cubicBezTo>
                    <a:pt x="1698" y="8689"/>
                    <a:pt x="2234" y="8863"/>
                    <a:pt x="2785" y="8863"/>
                  </a:cubicBezTo>
                  <a:cubicBezTo>
                    <a:pt x="2789" y="8863"/>
                    <a:pt x="2792" y="8863"/>
                    <a:pt x="2795" y="8863"/>
                  </a:cubicBezTo>
                  <a:lnTo>
                    <a:pt x="3778" y="8863"/>
                  </a:lnTo>
                  <a:cubicBezTo>
                    <a:pt x="3781" y="8863"/>
                    <a:pt x="3784" y="8863"/>
                    <a:pt x="3787" y="8863"/>
                  </a:cubicBezTo>
                  <a:cubicBezTo>
                    <a:pt x="4410" y="8863"/>
                    <a:pt x="5012" y="8640"/>
                    <a:pt x="5487" y="8233"/>
                  </a:cubicBezTo>
                  <a:lnTo>
                    <a:pt x="8080" y="10433"/>
                  </a:lnTo>
                  <a:cubicBezTo>
                    <a:pt x="7627" y="10880"/>
                    <a:pt x="7487" y="11557"/>
                    <a:pt x="7730" y="12149"/>
                  </a:cubicBezTo>
                  <a:cubicBezTo>
                    <a:pt x="7970" y="12736"/>
                    <a:pt x="8544" y="13120"/>
                    <a:pt x="9178" y="13120"/>
                  </a:cubicBezTo>
                  <a:cubicBezTo>
                    <a:pt x="9180" y="13120"/>
                    <a:pt x="9182" y="13120"/>
                    <a:pt x="9183" y="13120"/>
                  </a:cubicBezTo>
                  <a:lnTo>
                    <a:pt x="9895" y="13120"/>
                  </a:lnTo>
                  <a:cubicBezTo>
                    <a:pt x="10764" y="13120"/>
                    <a:pt x="11467" y="12417"/>
                    <a:pt x="11467" y="11551"/>
                  </a:cubicBezTo>
                  <a:cubicBezTo>
                    <a:pt x="11467" y="10684"/>
                    <a:pt x="10764" y="9981"/>
                    <a:pt x="9895" y="9981"/>
                  </a:cubicBezTo>
                  <a:lnTo>
                    <a:pt x="9457" y="9981"/>
                  </a:lnTo>
                  <a:lnTo>
                    <a:pt x="9457" y="3666"/>
                  </a:lnTo>
                  <a:lnTo>
                    <a:pt x="9964" y="3666"/>
                  </a:lnTo>
                  <a:cubicBezTo>
                    <a:pt x="10974" y="3666"/>
                    <a:pt x="11796" y="2845"/>
                    <a:pt x="11796" y="1832"/>
                  </a:cubicBezTo>
                  <a:cubicBezTo>
                    <a:pt x="11796" y="820"/>
                    <a:pt x="10974" y="1"/>
                    <a:pt x="9964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2"/>
            <p:cNvSpPr/>
            <p:nvPr/>
          </p:nvSpPr>
          <p:spPr>
            <a:xfrm>
              <a:off x="5903725" y="2331850"/>
              <a:ext cx="22850" cy="21150"/>
            </a:xfrm>
            <a:custGeom>
              <a:rect b="b" l="l" r="r" t="t"/>
              <a:pathLst>
                <a:path extrusionOk="0" h="846" w="914">
                  <a:moveTo>
                    <a:pt x="452" y="289"/>
                  </a:moveTo>
                  <a:lnTo>
                    <a:pt x="452" y="291"/>
                  </a:lnTo>
                  <a:cubicBezTo>
                    <a:pt x="486" y="291"/>
                    <a:pt x="520" y="304"/>
                    <a:pt x="546" y="330"/>
                  </a:cubicBezTo>
                  <a:cubicBezTo>
                    <a:pt x="636" y="419"/>
                    <a:pt x="562" y="560"/>
                    <a:pt x="453" y="560"/>
                  </a:cubicBezTo>
                  <a:cubicBezTo>
                    <a:pt x="436" y="560"/>
                    <a:pt x="418" y="557"/>
                    <a:pt x="400" y="549"/>
                  </a:cubicBezTo>
                  <a:cubicBezTo>
                    <a:pt x="265" y="493"/>
                    <a:pt x="303" y="289"/>
                    <a:pt x="452" y="289"/>
                  </a:cubicBezTo>
                  <a:close/>
                  <a:moveTo>
                    <a:pt x="453" y="1"/>
                  </a:moveTo>
                  <a:cubicBezTo>
                    <a:pt x="399" y="1"/>
                    <a:pt x="343" y="11"/>
                    <a:pt x="290" y="33"/>
                  </a:cubicBezTo>
                  <a:cubicBezTo>
                    <a:pt x="105" y="110"/>
                    <a:pt x="0" y="308"/>
                    <a:pt x="39" y="504"/>
                  </a:cubicBezTo>
                  <a:cubicBezTo>
                    <a:pt x="77" y="702"/>
                    <a:pt x="249" y="844"/>
                    <a:pt x="452" y="846"/>
                  </a:cubicBezTo>
                  <a:cubicBezTo>
                    <a:pt x="563" y="846"/>
                    <a:pt x="671" y="801"/>
                    <a:pt x="750" y="721"/>
                  </a:cubicBezTo>
                  <a:cubicBezTo>
                    <a:pt x="892" y="579"/>
                    <a:pt x="914" y="356"/>
                    <a:pt x="802" y="188"/>
                  </a:cubicBezTo>
                  <a:cubicBezTo>
                    <a:pt x="724" y="68"/>
                    <a:pt x="591" y="1"/>
                    <a:pt x="453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2"/>
            <p:cNvSpPr/>
            <p:nvPr/>
          </p:nvSpPr>
          <p:spPr>
            <a:xfrm>
              <a:off x="6091150" y="224542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572" y="289"/>
                    <a:pt x="630" y="433"/>
                    <a:pt x="549" y="516"/>
                  </a:cubicBezTo>
                  <a:cubicBezTo>
                    <a:pt x="521" y="542"/>
                    <a:pt x="489" y="553"/>
                    <a:pt x="456" y="553"/>
                  </a:cubicBezTo>
                  <a:cubicBezTo>
                    <a:pt x="388" y="553"/>
                    <a:pt x="322" y="501"/>
                    <a:pt x="321" y="422"/>
                  </a:cubicBezTo>
                  <a:cubicBezTo>
                    <a:pt x="321" y="349"/>
                    <a:pt x="381" y="289"/>
                    <a:pt x="454" y="289"/>
                  </a:cubicBezTo>
                  <a:close/>
                  <a:moveTo>
                    <a:pt x="455" y="0"/>
                  </a:moveTo>
                  <a:cubicBezTo>
                    <a:pt x="401" y="0"/>
                    <a:pt x="346" y="11"/>
                    <a:pt x="293" y="33"/>
                  </a:cubicBezTo>
                  <a:cubicBezTo>
                    <a:pt x="108" y="110"/>
                    <a:pt x="0" y="306"/>
                    <a:pt x="41" y="504"/>
                  </a:cubicBezTo>
                  <a:cubicBezTo>
                    <a:pt x="80" y="701"/>
                    <a:pt x="252" y="843"/>
                    <a:pt x="454" y="843"/>
                  </a:cubicBezTo>
                  <a:cubicBezTo>
                    <a:pt x="566" y="843"/>
                    <a:pt x="673" y="800"/>
                    <a:pt x="753" y="721"/>
                  </a:cubicBezTo>
                  <a:cubicBezTo>
                    <a:pt x="895" y="579"/>
                    <a:pt x="916" y="355"/>
                    <a:pt x="805" y="187"/>
                  </a:cubicBezTo>
                  <a:cubicBezTo>
                    <a:pt x="725" y="67"/>
                    <a:pt x="593" y="0"/>
                    <a:pt x="45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2"/>
            <p:cNvSpPr/>
            <p:nvPr/>
          </p:nvSpPr>
          <p:spPr>
            <a:xfrm>
              <a:off x="5954625" y="2351075"/>
              <a:ext cx="20325" cy="19175"/>
            </a:xfrm>
            <a:custGeom>
              <a:rect b="b" l="l" r="r" t="t"/>
              <a:pathLst>
                <a:path extrusionOk="0" h="767" w="813">
                  <a:moveTo>
                    <a:pt x="431" y="0"/>
                  </a:moveTo>
                  <a:cubicBezTo>
                    <a:pt x="359" y="0"/>
                    <a:pt x="286" y="49"/>
                    <a:pt x="286" y="146"/>
                  </a:cubicBezTo>
                  <a:lnTo>
                    <a:pt x="286" y="238"/>
                  </a:lnTo>
                  <a:lnTo>
                    <a:pt x="194" y="238"/>
                  </a:lnTo>
                  <a:cubicBezTo>
                    <a:pt x="0" y="238"/>
                    <a:pt x="0" y="528"/>
                    <a:pt x="194" y="528"/>
                  </a:cubicBezTo>
                  <a:lnTo>
                    <a:pt x="286" y="528"/>
                  </a:lnTo>
                  <a:lnTo>
                    <a:pt x="286" y="623"/>
                  </a:lnTo>
                  <a:cubicBezTo>
                    <a:pt x="286" y="702"/>
                    <a:pt x="351" y="767"/>
                    <a:pt x="430" y="767"/>
                  </a:cubicBezTo>
                  <a:cubicBezTo>
                    <a:pt x="512" y="767"/>
                    <a:pt x="576" y="702"/>
                    <a:pt x="576" y="623"/>
                  </a:cubicBezTo>
                  <a:lnTo>
                    <a:pt x="576" y="528"/>
                  </a:lnTo>
                  <a:lnTo>
                    <a:pt x="669" y="528"/>
                  </a:lnTo>
                  <a:cubicBezTo>
                    <a:pt x="748" y="528"/>
                    <a:pt x="813" y="464"/>
                    <a:pt x="813" y="384"/>
                  </a:cubicBezTo>
                  <a:cubicBezTo>
                    <a:pt x="813" y="303"/>
                    <a:pt x="748" y="238"/>
                    <a:pt x="669" y="238"/>
                  </a:cubicBezTo>
                  <a:lnTo>
                    <a:pt x="576" y="238"/>
                  </a:lnTo>
                  <a:lnTo>
                    <a:pt x="576" y="146"/>
                  </a:lnTo>
                  <a:cubicBezTo>
                    <a:pt x="576" y="49"/>
                    <a:pt x="504" y="0"/>
                    <a:pt x="431" y="0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2"/>
            <p:cNvSpPr/>
            <p:nvPr/>
          </p:nvSpPr>
          <p:spPr>
            <a:xfrm>
              <a:off x="6113075" y="2221100"/>
              <a:ext cx="19175" cy="19175"/>
            </a:xfrm>
            <a:custGeom>
              <a:rect b="b" l="l" r="r" t="t"/>
              <a:pathLst>
                <a:path extrusionOk="0" h="767" w="767">
                  <a:moveTo>
                    <a:pt x="389" y="0"/>
                  </a:moveTo>
                  <a:cubicBezTo>
                    <a:pt x="318" y="0"/>
                    <a:pt x="248" y="47"/>
                    <a:pt x="244" y="139"/>
                  </a:cubicBezTo>
                  <a:lnTo>
                    <a:pt x="244" y="234"/>
                  </a:lnTo>
                  <a:lnTo>
                    <a:pt x="151" y="234"/>
                  </a:lnTo>
                  <a:cubicBezTo>
                    <a:pt x="149" y="234"/>
                    <a:pt x="146" y="234"/>
                    <a:pt x="144" y="234"/>
                  </a:cubicBezTo>
                  <a:cubicBezTo>
                    <a:pt x="65" y="234"/>
                    <a:pt x="1" y="299"/>
                    <a:pt x="1" y="378"/>
                  </a:cubicBezTo>
                  <a:cubicBezTo>
                    <a:pt x="1" y="457"/>
                    <a:pt x="65" y="522"/>
                    <a:pt x="144" y="522"/>
                  </a:cubicBezTo>
                  <a:cubicBezTo>
                    <a:pt x="146" y="522"/>
                    <a:pt x="149" y="522"/>
                    <a:pt x="151" y="522"/>
                  </a:cubicBezTo>
                  <a:lnTo>
                    <a:pt x="244" y="522"/>
                  </a:lnTo>
                  <a:lnTo>
                    <a:pt x="244" y="616"/>
                  </a:lnTo>
                  <a:cubicBezTo>
                    <a:pt x="242" y="698"/>
                    <a:pt x="306" y="767"/>
                    <a:pt x="390" y="767"/>
                  </a:cubicBezTo>
                  <a:cubicBezTo>
                    <a:pt x="472" y="767"/>
                    <a:pt x="536" y="698"/>
                    <a:pt x="534" y="616"/>
                  </a:cubicBezTo>
                  <a:lnTo>
                    <a:pt x="534" y="522"/>
                  </a:lnTo>
                  <a:lnTo>
                    <a:pt x="629" y="522"/>
                  </a:lnTo>
                  <a:cubicBezTo>
                    <a:pt x="704" y="520"/>
                    <a:pt x="766" y="455"/>
                    <a:pt x="766" y="378"/>
                  </a:cubicBezTo>
                  <a:cubicBezTo>
                    <a:pt x="766" y="300"/>
                    <a:pt x="704" y="238"/>
                    <a:pt x="629" y="234"/>
                  </a:cubicBezTo>
                  <a:lnTo>
                    <a:pt x="534" y="234"/>
                  </a:lnTo>
                  <a:lnTo>
                    <a:pt x="534" y="139"/>
                  </a:lnTo>
                  <a:cubicBezTo>
                    <a:pt x="530" y="47"/>
                    <a:pt x="459" y="0"/>
                    <a:pt x="389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2"/>
            <p:cNvSpPr/>
            <p:nvPr/>
          </p:nvSpPr>
          <p:spPr>
            <a:xfrm>
              <a:off x="5935475" y="2123925"/>
              <a:ext cx="19500" cy="19175"/>
            </a:xfrm>
            <a:custGeom>
              <a:rect b="b" l="l" r="r" t="t"/>
              <a:pathLst>
                <a:path extrusionOk="0" h="767" w="780">
                  <a:moveTo>
                    <a:pt x="390" y="0"/>
                  </a:moveTo>
                  <a:cubicBezTo>
                    <a:pt x="318" y="0"/>
                    <a:pt x="246" y="48"/>
                    <a:pt x="246" y="145"/>
                  </a:cubicBezTo>
                  <a:lnTo>
                    <a:pt x="246" y="240"/>
                  </a:lnTo>
                  <a:lnTo>
                    <a:pt x="153" y="240"/>
                  </a:lnTo>
                  <a:cubicBezTo>
                    <a:pt x="151" y="240"/>
                    <a:pt x="148" y="240"/>
                    <a:pt x="146" y="240"/>
                  </a:cubicBezTo>
                  <a:cubicBezTo>
                    <a:pt x="65" y="240"/>
                    <a:pt x="1" y="303"/>
                    <a:pt x="1" y="384"/>
                  </a:cubicBezTo>
                  <a:cubicBezTo>
                    <a:pt x="1" y="463"/>
                    <a:pt x="65" y="528"/>
                    <a:pt x="146" y="528"/>
                  </a:cubicBezTo>
                  <a:cubicBezTo>
                    <a:pt x="148" y="528"/>
                    <a:pt x="151" y="528"/>
                    <a:pt x="153" y="528"/>
                  </a:cubicBezTo>
                  <a:lnTo>
                    <a:pt x="246" y="528"/>
                  </a:lnTo>
                  <a:lnTo>
                    <a:pt x="246" y="623"/>
                  </a:lnTo>
                  <a:cubicBezTo>
                    <a:pt x="246" y="702"/>
                    <a:pt x="310" y="767"/>
                    <a:pt x="390" y="767"/>
                  </a:cubicBezTo>
                  <a:cubicBezTo>
                    <a:pt x="472" y="767"/>
                    <a:pt x="536" y="702"/>
                    <a:pt x="536" y="623"/>
                  </a:cubicBezTo>
                  <a:lnTo>
                    <a:pt x="536" y="528"/>
                  </a:lnTo>
                  <a:lnTo>
                    <a:pt x="629" y="528"/>
                  </a:lnTo>
                  <a:cubicBezTo>
                    <a:pt x="631" y="528"/>
                    <a:pt x="634" y="528"/>
                    <a:pt x="636" y="528"/>
                  </a:cubicBezTo>
                  <a:cubicBezTo>
                    <a:pt x="714" y="528"/>
                    <a:pt x="779" y="463"/>
                    <a:pt x="779" y="384"/>
                  </a:cubicBezTo>
                  <a:cubicBezTo>
                    <a:pt x="779" y="303"/>
                    <a:pt x="715" y="240"/>
                    <a:pt x="636" y="240"/>
                  </a:cubicBezTo>
                  <a:cubicBezTo>
                    <a:pt x="634" y="240"/>
                    <a:pt x="631" y="240"/>
                    <a:pt x="629" y="240"/>
                  </a:cubicBezTo>
                  <a:lnTo>
                    <a:pt x="534" y="240"/>
                  </a:lnTo>
                  <a:lnTo>
                    <a:pt x="534" y="145"/>
                  </a:lnTo>
                  <a:cubicBezTo>
                    <a:pt x="534" y="48"/>
                    <a:pt x="462" y="0"/>
                    <a:pt x="390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6" name="Google Shape;2066;p42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Machine Learning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067" name="Google Shape;20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464225" y="2299345"/>
            <a:ext cx="634500" cy="6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8" name="Google Shape;20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550" y="1589462"/>
            <a:ext cx="433900" cy="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9" name="Google Shape;206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325" y="3563950"/>
            <a:ext cx="386350" cy="3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3"/>
          <p:cNvSpPr/>
          <p:nvPr/>
        </p:nvSpPr>
        <p:spPr>
          <a:xfrm>
            <a:off x="6882825" y="-1440050"/>
            <a:ext cx="2531700" cy="2531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43"/>
          <p:cNvSpPr/>
          <p:nvPr/>
        </p:nvSpPr>
        <p:spPr>
          <a:xfrm>
            <a:off x="-1617375" y="35074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6" name="Google Shape;2076;p43"/>
          <p:cNvGrpSpPr/>
          <p:nvPr/>
        </p:nvGrpSpPr>
        <p:grpSpPr>
          <a:xfrm>
            <a:off x="-549825" y="3055000"/>
            <a:ext cx="1119325" cy="1119325"/>
            <a:chOff x="238125" y="2189800"/>
            <a:chExt cx="1119325" cy="1119325"/>
          </a:xfrm>
        </p:grpSpPr>
        <p:sp>
          <p:nvSpPr>
            <p:cNvPr id="2077" name="Google Shape;2077;p4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9" name="Google Shape;2089;p43"/>
          <p:cNvSpPr/>
          <p:nvPr/>
        </p:nvSpPr>
        <p:spPr>
          <a:xfrm>
            <a:off x="8680925" y="-94037"/>
            <a:ext cx="697250" cy="693200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43"/>
          <p:cNvSpPr/>
          <p:nvPr/>
        </p:nvSpPr>
        <p:spPr>
          <a:xfrm>
            <a:off x="8717275" y="-57662"/>
            <a:ext cx="697250" cy="693175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43"/>
          <p:cNvSpPr/>
          <p:nvPr/>
        </p:nvSpPr>
        <p:spPr>
          <a:xfrm>
            <a:off x="8753625" y="-21312"/>
            <a:ext cx="697275" cy="693200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43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Machine Learning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93" name="Google Shape;2093;p43"/>
          <p:cNvSpPr txBox="1"/>
          <p:nvPr/>
        </p:nvSpPr>
        <p:spPr>
          <a:xfrm>
            <a:off x="568650" y="1027900"/>
            <a:ext cx="80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Used cross-validation with decision tree to evaluate model accuracy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4" name="Google Shape;2094;p43"/>
          <p:cNvSpPr txBox="1"/>
          <p:nvPr/>
        </p:nvSpPr>
        <p:spPr>
          <a:xfrm>
            <a:off x="569500" y="1875775"/>
            <a:ext cx="5151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Our categorical 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predictor variables are not suitable to be used in model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Solution?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One-Hot Encoding→ 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convert our data to numeric form (disregard ordinality) to be used in model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5" name="Google Shape;2095;p43"/>
          <p:cNvSpPr txBox="1"/>
          <p:nvPr/>
        </p:nvSpPr>
        <p:spPr>
          <a:xfrm>
            <a:off x="2899200" y="381400"/>
            <a:ext cx="334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 Tree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96" name="Google Shape;20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400" y="2409581"/>
            <a:ext cx="1119325" cy="186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" name="Google Shape;20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388" y="2129513"/>
            <a:ext cx="2076936" cy="21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44"/>
          <p:cNvSpPr/>
          <p:nvPr/>
        </p:nvSpPr>
        <p:spPr>
          <a:xfrm rot="1484530">
            <a:off x="8037809" y="567417"/>
            <a:ext cx="2366108" cy="23661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3" name="Google Shape;2103;p44"/>
          <p:cNvGrpSpPr/>
          <p:nvPr/>
        </p:nvGrpSpPr>
        <p:grpSpPr>
          <a:xfrm rot="1484732">
            <a:off x="8387635" y="2303913"/>
            <a:ext cx="1024227" cy="1024202"/>
            <a:chOff x="2817100" y="2404400"/>
            <a:chExt cx="1024200" cy="1024175"/>
          </a:xfrm>
        </p:grpSpPr>
        <p:sp>
          <p:nvSpPr>
            <p:cNvPr id="2104" name="Google Shape;2104;p4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7" name="Google Shape;2107;p44"/>
          <p:cNvSpPr/>
          <p:nvPr/>
        </p:nvSpPr>
        <p:spPr>
          <a:xfrm>
            <a:off x="-1893625" y="34204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44"/>
          <p:cNvSpPr/>
          <p:nvPr/>
        </p:nvSpPr>
        <p:spPr>
          <a:xfrm>
            <a:off x="-396775" y="3482725"/>
            <a:ext cx="697250" cy="693200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44"/>
          <p:cNvSpPr/>
          <p:nvPr/>
        </p:nvSpPr>
        <p:spPr>
          <a:xfrm>
            <a:off x="-360425" y="3519100"/>
            <a:ext cx="697250" cy="693175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44"/>
          <p:cNvSpPr/>
          <p:nvPr/>
        </p:nvSpPr>
        <p:spPr>
          <a:xfrm>
            <a:off x="-324075" y="3555450"/>
            <a:ext cx="697275" cy="693200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44"/>
          <p:cNvSpPr txBox="1"/>
          <p:nvPr>
            <p:ph idx="15"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Decision Tree 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12" name="Google Shape;2112;p44"/>
          <p:cNvSpPr txBox="1"/>
          <p:nvPr/>
        </p:nvSpPr>
        <p:spPr>
          <a:xfrm>
            <a:off x="150238" y="477300"/>
            <a:ext cx="29142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 Data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Accuracy: 0.970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Positive Rate: 1.0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Negative Rate: 0.929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Positive Rate: 0.07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Negative Rate: 0.0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3" name="Google Shape;2113;p44"/>
          <p:cNvSpPr txBox="1"/>
          <p:nvPr/>
        </p:nvSpPr>
        <p:spPr>
          <a:xfrm>
            <a:off x="3899725" y="477300"/>
            <a:ext cx="27660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Data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Accuracy: 0.655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Positive Rate: 0.78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Negative Rate: 0.48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Positive Rate: 0.517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Negative Rate: 0.218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4" name="Google Shape;2114;p44"/>
          <p:cNvSpPr txBox="1"/>
          <p:nvPr/>
        </p:nvSpPr>
        <p:spPr>
          <a:xfrm>
            <a:off x="7315663" y="518550"/>
            <a:ext cx="165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Repeated Stratified K Fold: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Accuracy: 0.672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Precision: 0.699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Recall: 0.762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F1 score: 0.729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115" name="Google Shape;21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45" y="2095764"/>
            <a:ext cx="2766000" cy="2617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211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750" y="2095775"/>
            <a:ext cx="2838099" cy="26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45"/>
          <p:cNvSpPr/>
          <p:nvPr/>
        </p:nvSpPr>
        <p:spPr>
          <a:xfrm rot="1484530">
            <a:off x="8037809" y="567417"/>
            <a:ext cx="2366108" cy="23661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45"/>
          <p:cNvSpPr/>
          <p:nvPr/>
        </p:nvSpPr>
        <p:spPr>
          <a:xfrm>
            <a:off x="-1893625" y="34204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45"/>
          <p:cNvSpPr/>
          <p:nvPr/>
        </p:nvSpPr>
        <p:spPr>
          <a:xfrm>
            <a:off x="-396775" y="3482725"/>
            <a:ext cx="697250" cy="693200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45"/>
          <p:cNvSpPr/>
          <p:nvPr/>
        </p:nvSpPr>
        <p:spPr>
          <a:xfrm>
            <a:off x="-360425" y="3519100"/>
            <a:ext cx="697250" cy="693175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45"/>
          <p:cNvSpPr/>
          <p:nvPr/>
        </p:nvSpPr>
        <p:spPr>
          <a:xfrm>
            <a:off x="-324075" y="3555450"/>
            <a:ext cx="697275" cy="693200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6" name="Google Shape;2126;p45"/>
          <p:cNvGrpSpPr/>
          <p:nvPr/>
        </p:nvGrpSpPr>
        <p:grpSpPr>
          <a:xfrm rot="1484732">
            <a:off x="8387635" y="2303913"/>
            <a:ext cx="1024227" cy="1024202"/>
            <a:chOff x="2817100" y="2404400"/>
            <a:chExt cx="1024200" cy="1024175"/>
          </a:xfrm>
        </p:grpSpPr>
        <p:sp>
          <p:nvSpPr>
            <p:cNvPr id="2127" name="Google Shape;2127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0" name="Google Shape;2130;p45"/>
          <p:cNvSpPr txBox="1"/>
          <p:nvPr>
            <p:ph idx="15"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Random Forest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31" name="Google Shape;2131;p45"/>
          <p:cNvSpPr txBox="1"/>
          <p:nvPr/>
        </p:nvSpPr>
        <p:spPr>
          <a:xfrm>
            <a:off x="168413" y="477300"/>
            <a:ext cx="28305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 Data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Accuracy: 0.99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Positive rate: 1.0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Negative rate: 0.998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Positive rate: 0.001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Negative rate: 0.0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2" name="Google Shape;2132;p45"/>
          <p:cNvSpPr txBox="1"/>
          <p:nvPr/>
        </p:nvSpPr>
        <p:spPr>
          <a:xfrm>
            <a:off x="3870213" y="477300"/>
            <a:ext cx="27777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Data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Accuracy: 0.719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Positive rate: 0.836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Negative rate: 0.558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Positive rate: 0.441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Negative rate: 0.163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3" name="Google Shape;2133;p45"/>
          <p:cNvSpPr txBox="1"/>
          <p:nvPr/>
        </p:nvSpPr>
        <p:spPr>
          <a:xfrm>
            <a:off x="7290513" y="527400"/>
            <a:ext cx="161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Repeated Stratified K Fold: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Accuracy: 0.723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Precision: 0.723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Recall: 0.846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F1 score: 0.779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134" name="Google Shape;21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20" y="2174981"/>
            <a:ext cx="2777700" cy="259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Google Shape;21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838" y="2174975"/>
            <a:ext cx="2830500" cy="259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6" name="Google Shape;2136;p45"/>
          <p:cNvCxnSpPr/>
          <p:nvPr/>
        </p:nvCxnSpPr>
        <p:spPr>
          <a:xfrm rot="10800000">
            <a:off x="2691625" y="893525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7" name="Google Shape;2137;p45"/>
          <p:cNvCxnSpPr/>
          <p:nvPr/>
        </p:nvCxnSpPr>
        <p:spPr>
          <a:xfrm rot="10800000">
            <a:off x="6472800" y="893525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8" name="Google Shape;2138;p45"/>
          <p:cNvCxnSpPr/>
          <p:nvPr/>
        </p:nvCxnSpPr>
        <p:spPr>
          <a:xfrm rot="10800000">
            <a:off x="6004050" y="112220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9" name="Google Shape;2139;p45"/>
          <p:cNvCxnSpPr/>
          <p:nvPr/>
        </p:nvCxnSpPr>
        <p:spPr>
          <a:xfrm rot="10800000">
            <a:off x="6091100" y="136175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0" name="Google Shape;2140;p45"/>
          <p:cNvCxnSpPr/>
          <p:nvPr/>
        </p:nvCxnSpPr>
        <p:spPr>
          <a:xfrm rot="10800000">
            <a:off x="8761075" y="112220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1" name="Google Shape;2141;p45"/>
          <p:cNvCxnSpPr/>
          <p:nvPr/>
        </p:nvCxnSpPr>
        <p:spPr>
          <a:xfrm>
            <a:off x="6001050" y="1580100"/>
            <a:ext cx="6000" cy="185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45"/>
          <p:cNvCxnSpPr/>
          <p:nvPr/>
        </p:nvCxnSpPr>
        <p:spPr>
          <a:xfrm>
            <a:off x="6153450" y="1765500"/>
            <a:ext cx="6000" cy="185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0" y="0"/>
            <a:ext cx="18195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Motivation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6652050" y="-294235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-2778925" y="23025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8"/>
          <p:cNvGrpSpPr/>
          <p:nvPr/>
        </p:nvGrpSpPr>
        <p:grpSpPr>
          <a:xfrm>
            <a:off x="6778059" y="-533417"/>
            <a:ext cx="1478069" cy="1478069"/>
            <a:chOff x="238125" y="2189800"/>
            <a:chExt cx="1119325" cy="1119325"/>
          </a:xfrm>
        </p:grpSpPr>
        <p:sp>
          <p:nvSpPr>
            <p:cNvPr id="291" name="Google Shape;291;p2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8"/>
          <p:cNvSpPr/>
          <p:nvPr/>
        </p:nvSpPr>
        <p:spPr>
          <a:xfrm>
            <a:off x="-561825" y="2133478"/>
            <a:ext cx="876861" cy="799130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-54325" y="3178902"/>
            <a:ext cx="634008" cy="577786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2310225" y="547650"/>
            <a:ext cx="4398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Chocolate Industry</a:t>
            </a:r>
            <a:endParaRPr b="1" sz="3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3656525" y="1366550"/>
            <a:ext cx="414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Dark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Chocolate Market: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USD 44.09 billion 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2018.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Projected to grow to </a:t>
            </a: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USD 83.34 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billion in 2026.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1544049" y="1366550"/>
            <a:ext cx="1958400" cy="3349800"/>
          </a:xfrm>
          <a:prstGeom prst="roundRect">
            <a:avLst>
              <a:gd fmla="val 6295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28"/>
          <p:cNvGrpSpPr/>
          <p:nvPr/>
        </p:nvGrpSpPr>
        <p:grpSpPr>
          <a:xfrm>
            <a:off x="1685350" y="1460442"/>
            <a:ext cx="1655760" cy="3139394"/>
            <a:chOff x="2473742" y="633821"/>
            <a:chExt cx="1899243" cy="3827595"/>
          </a:xfrm>
        </p:grpSpPr>
        <p:sp>
          <p:nvSpPr>
            <p:cNvPr id="309" name="Google Shape;309;p28"/>
            <p:cNvSpPr/>
            <p:nvPr/>
          </p:nvSpPr>
          <p:spPr>
            <a:xfrm>
              <a:off x="2473742" y="759145"/>
              <a:ext cx="1899243" cy="3402504"/>
            </a:xfrm>
            <a:custGeom>
              <a:rect b="b" l="l" r="r" t="t"/>
              <a:pathLst>
                <a:path extrusionOk="0" h="60944" w="32538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322396" y="4267278"/>
              <a:ext cx="225892" cy="194139"/>
            </a:xfrm>
            <a:custGeom>
              <a:rect b="b" l="l" r="r" t="t"/>
              <a:pathLst>
                <a:path extrusionOk="0" h="3326" w="387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778972" y="4354191"/>
              <a:ext cx="193321" cy="21072"/>
            </a:xfrm>
            <a:custGeom>
              <a:rect b="b" l="l" r="r" t="t"/>
              <a:pathLst>
                <a:path extrusionOk="0" h="361" w="3312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929970" y="4307320"/>
              <a:ext cx="141664" cy="113880"/>
            </a:xfrm>
            <a:custGeom>
              <a:rect b="b" l="l" r="r" t="t"/>
              <a:pathLst>
                <a:path extrusionOk="0" h="1951" w="2427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157394" y="633821"/>
              <a:ext cx="555916" cy="33504"/>
            </a:xfrm>
            <a:custGeom>
              <a:rect b="b" l="l" r="r" t="t"/>
              <a:pathLst>
                <a:path extrusionOk="0" h="574" w="9524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0" l="63049" r="0" t="0"/>
          <a:stretch/>
        </p:blipFill>
        <p:spPr>
          <a:xfrm>
            <a:off x="1663190" y="1551267"/>
            <a:ext cx="1675125" cy="2843207"/>
          </a:xfrm>
          <a:prstGeom prst="rect">
            <a:avLst/>
          </a:prstGeom>
          <a:noFill/>
          <a:ln cap="flat" cmpd="sng" w="19050">
            <a:solidFill>
              <a:srgbClr val="1C23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5" name="Google Shape;315;p28"/>
          <p:cNvSpPr txBox="1"/>
          <p:nvPr/>
        </p:nvSpPr>
        <p:spPr>
          <a:xfrm>
            <a:off x="3656525" y="2770425"/>
            <a:ext cx="4146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 of the most popular candies in the world.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Consuming them improves heart health, elevates mood, reduce stress etc.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46"/>
          <p:cNvSpPr txBox="1"/>
          <p:nvPr>
            <p:ph idx="2" type="ctrTitle"/>
          </p:nvPr>
        </p:nvSpPr>
        <p:spPr>
          <a:xfrm flipH="1">
            <a:off x="4771750" y="2560836"/>
            <a:ext cx="3067500" cy="9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Removing Minority Classes</a:t>
            </a:r>
            <a:endParaRPr sz="2500"/>
          </a:p>
        </p:txBody>
      </p:sp>
      <p:sp>
        <p:nvSpPr>
          <p:cNvPr id="2148" name="Google Shape;2148;p46"/>
          <p:cNvSpPr txBox="1"/>
          <p:nvPr>
            <p:ph idx="4" type="ctrTitle"/>
          </p:nvPr>
        </p:nvSpPr>
        <p:spPr>
          <a:xfrm flipH="1">
            <a:off x="1304750" y="2575267"/>
            <a:ext cx="3002700" cy="9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ADASYN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Upsampling</a:t>
            </a:r>
            <a:endParaRPr sz="2500"/>
          </a:p>
        </p:txBody>
      </p:sp>
      <p:cxnSp>
        <p:nvCxnSpPr>
          <p:cNvPr id="2149" name="Google Shape;2149;p46"/>
          <p:cNvCxnSpPr/>
          <p:nvPr/>
        </p:nvCxnSpPr>
        <p:spPr>
          <a:xfrm rot="10800000">
            <a:off x="2095333" y="2431382"/>
            <a:ext cx="1368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46"/>
          <p:cNvCxnSpPr/>
          <p:nvPr/>
        </p:nvCxnSpPr>
        <p:spPr>
          <a:xfrm rot="10800000">
            <a:off x="5658001" y="2421658"/>
            <a:ext cx="1417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1" name="Google Shape;2151;p46"/>
          <p:cNvSpPr/>
          <p:nvPr/>
        </p:nvSpPr>
        <p:spPr>
          <a:xfrm>
            <a:off x="7865200" y="-52527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6"/>
          <p:cNvSpPr/>
          <p:nvPr/>
        </p:nvSpPr>
        <p:spPr>
          <a:xfrm>
            <a:off x="-707525" y="43447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46"/>
          <p:cNvGrpSpPr/>
          <p:nvPr/>
        </p:nvGrpSpPr>
        <p:grpSpPr>
          <a:xfrm>
            <a:off x="-539450" y="3819300"/>
            <a:ext cx="1100375" cy="1123750"/>
            <a:chOff x="441625" y="885600"/>
            <a:chExt cx="1100375" cy="1123750"/>
          </a:xfrm>
        </p:grpSpPr>
        <p:sp>
          <p:nvSpPr>
            <p:cNvPr id="2154" name="Google Shape;2154;p4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9" name="Google Shape;2279;p46"/>
          <p:cNvSpPr/>
          <p:nvPr/>
        </p:nvSpPr>
        <p:spPr>
          <a:xfrm>
            <a:off x="7483625" y="4713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46"/>
          <p:cNvSpPr/>
          <p:nvPr/>
        </p:nvSpPr>
        <p:spPr>
          <a:xfrm>
            <a:off x="8111800" y="-71425"/>
            <a:ext cx="541037" cy="493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46"/>
          <p:cNvSpPr txBox="1"/>
          <p:nvPr>
            <p:ph idx="6"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Random Forest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82" name="Google Shape;2282;p46"/>
          <p:cNvSpPr txBox="1"/>
          <p:nvPr/>
        </p:nvSpPr>
        <p:spPr>
          <a:xfrm>
            <a:off x="2245500" y="400225"/>
            <a:ext cx="465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Further improvements?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83" name="Google Shape;2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434" y="1558299"/>
            <a:ext cx="761870" cy="80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4" name="Google Shape;22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812" y="1558310"/>
            <a:ext cx="762275" cy="80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47"/>
          <p:cNvSpPr/>
          <p:nvPr/>
        </p:nvSpPr>
        <p:spPr>
          <a:xfrm>
            <a:off x="6910402" y="262950"/>
            <a:ext cx="1813200" cy="1577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47"/>
          <p:cNvSpPr/>
          <p:nvPr/>
        </p:nvSpPr>
        <p:spPr>
          <a:xfrm>
            <a:off x="-587700" y="4093950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7"/>
          <p:cNvSpPr txBox="1"/>
          <p:nvPr>
            <p:ph idx="4" type="title"/>
          </p:nvPr>
        </p:nvSpPr>
        <p:spPr>
          <a:xfrm>
            <a:off x="0" y="0"/>
            <a:ext cx="23430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Random Forest 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92" name="Google Shape;2292;p47"/>
          <p:cNvSpPr txBox="1"/>
          <p:nvPr/>
        </p:nvSpPr>
        <p:spPr>
          <a:xfrm>
            <a:off x="2447100" y="262950"/>
            <a:ext cx="424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Upsampling (ADASYN)</a:t>
            </a:r>
            <a:endParaRPr b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93" name="Google Shape;2293;p47"/>
          <p:cNvGrpSpPr/>
          <p:nvPr/>
        </p:nvGrpSpPr>
        <p:grpSpPr>
          <a:xfrm>
            <a:off x="477960" y="4625732"/>
            <a:ext cx="398456" cy="258770"/>
            <a:chOff x="1451675" y="2190025"/>
            <a:chExt cx="184650" cy="184625"/>
          </a:xfrm>
        </p:grpSpPr>
        <p:sp>
          <p:nvSpPr>
            <p:cNvPr id="2294" name="Google Shape;2294;p4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7" name="Google Shape;2297;p47"/>
          <p:cNvSpPr txBox="1"/>
          <p:nvPr/>
        </p:nvSpPr>
        <p:spPr>
          <a:xfrm>
            <a:off x="168413" y="684350"/>
            <a:ext cx="28305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 Data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Accuracy: 0.994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Positive rate: 1.0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Negative rate: 0.998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Positive rate: 0.0011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Negative rate: 0.0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8" name="Google Shape;2298;p47"/>
          <p:cNvSpPr txBox="1"/>
          <p:nvPr/>
        </p:nvSpPr>
        <p:spPr>
          <a:xfrm>
            <a:off x="3870213" y="684350"/>
            <a:ext cx="27777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Data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Accuracy: 0.729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Positive rate: 0.828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Negative rate: 0.594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Positive rate: 0.405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Negative rate: 0.171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9" name="Google Shape;2299;p47"/>
          <p:cNvSpPr txBox="1"/>
          <p:nvPr/>
        </p:nvSpPr>
        <p:spPr>
          <a:xfrm>
            <a:off x="7007138" y="1998675"/>
            <a:ext cx="161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Repeated Stratified K Fold: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Accuracy: 0.720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Precision: 0.725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Recall: 0.830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F1 score: 0.774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300" name="Google Shape;2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973" y="362585"/>
            <a:ext cx="1480302" cy="48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1" name="Google Shape;230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6845" y="1245891"/>
            <a:ext cx="1480303" cy="50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2" name="Google Shape;230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426" y="2296000"/>
            <a:ext cx="2711150" cy="25536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3" name="Google Shape;2303;p47"/>
          <p:cNvSpPr/>
          <p:nvPr/>
        </p:nvSpPr>
        <p:spPr>
          <a:xfrm>
            <a:off x="7675473" y="895351"/>
            <a:ext cx="261300" cy="30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4" name="Google Shape;230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0226" y="2262038"/>
            <a:ext cx="2680176" cy="257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5" name="Google Shape;2305;p47"/>
          <p:cNvCxnSpPr/>
          <p:nvPr/>
        </p:nvCxnSpPr>
        <p:spPr>
          <a:xfrm rot="10800000">
            <a:off x="6461600" y="108240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6" name="Google Shape;2306;p47"/>
          <p:cNvCxnSpPr/>
          <p:nvPr/>
        </p:nvCxnSpPr>
        <p:spPr>
          <a:xfrm rot="10800000">
            <a:off x="6112900" y="159205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7" name="Google Shape;2307;p47"/>
          <p:cNvCxnSpPr/>
          <p:nvPr/>
        </p:nvCxnSpPr>
        <p:spPr>
          <a:xfrm rot="10800000">
            <a:off x="6112900" y="1998675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8" name="Google Shape;2308;p47"/>
          <p:cNvCxnSpPr/>
          <p:nvPr/>
        </p:nvCxnSpPr>
        <p:spPr>
          <a:xfrm>
            <a:off x="6033750" y="1755550"/>
            <a:ext cx="6000" cy="185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9" name="Google Shape;2309;p47"/>
          <p:cNvCxnSpPr/>
          <p:nvPr/>
        </p:nvCxnSpPr>
        <p:spPr>
          <a:xfrm>
            <a:off x="5979100" y="1328750"/>
            <a:ext cx="6000" cy="18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0" name="Google Shape;2310;p47"/>
          <p:cNvCxnSpPr/>
          <p:nvPr/>
        </p:nvCxnSpPr>
        <p:spPr>
          <a:xfrm>
            <a:off x="8419925" y="2559975"/>
            <a:ext cx="6000" cy="18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1" name="Google Shape;2311;p47"/>
          <p:cNvCxnSpPr/>
          <p:nvPr/>
        </p:nvCxnSpPr>
        <p:spPr>
          <a:xfrm rot="10800000">
            <a:off x="8422925" y="2812375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48"/>
          <p:cNvSpPr/>
          <p:nvPr/>
        </p:nvSpPr>
        <p:spPr>
          <a:xfrm>
            <a:off x="6801000" y="179250"/>
            <a:ext cx="2070600" cy="14679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48"/>
          <p:cNvSpPr/>
          <p:nvPr/>
        </p:nvSpPr>
        <p:spPr>
          <a:xfrm>
            <a:off x="-587700" y="4093950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8" name="Google Shape;2318;p48"/>
          <p:cNvGrpSpPr/>
          <p:nvPr/>
        </p:nvGrpSpPr>
        <p:grpSpPr>
          <a:xfrm>
            <a:off x="334517" y="3971865"/>
            <a:ext cx="385475" cy="385423"/>
            <a:chOff x="1451675" y="2190025"/>
            <a:chExt cx="184650" cy="184625"/>
          </a:xfrm>
        </p:grpSpPr>
        <p:sp>
          <p:nvSpPr>
            <p:cNvPr id="2319" name="Google Shape;2319;p4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2" name="Google Shape;2322;p48"/>
          <p:cNvSpPr txBox="1"/>
          <p:nvPr>
            <p:ph idx="4" type="title"/>
          </p:nvPr>
        </p:nvSpPr>
        <p:spPr>
          <a:xfrm>
            <a:off x="0" y="0"/>
            <a:ext cx="23430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Random Forest 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323" name="Google Shape;2323;p48"/>
          <p:cNvSpPr txBox="1"/>
          <p:nvPr/>
        </p:nvSpPr>
        <p:spPr>
          <a:xfrm>
            <a:off x="2447100" y="262950"/>
            <a:ext cx="424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Minority Classes Removed</a:t>
            </a:r>
            <a:endParaRPr b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4" name="Google Shape;2324;p48"/>
          <p:cNvSpPr txBox="1"/>
          <p:nvPr/>
        </p:nvSpPr>
        <p:spPr>
          <a:xfrm>
            <a:off x="168400" y="695250"/>
            <a:ext cx="28305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 Data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Accuracy: 0.999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Positive rate: 1.0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Negative rate: 0.998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Positive rate: 0.001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Negative rate: 0.0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5" name="Google Shape;2325;p48"/>
          <p:cNvSpPr txBox="1"/>
          <p:nvPr/>
        </p:nvSpPr>
        <p:spPr>
          <a:xfrm>
            <a:off x="3717800" y="695250"/>
            <a:ext cx="27777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Data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Accuracy: 0.729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Positive rate: 0.854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Negative rate: 0.55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Positive rate: 0.448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Negative rate: 0.145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6" name="Google Shape;2326;p48"/>
          <p:cNvSpPr txBox="1"/>
          <p:nvPr/>
        </p:nvSpPr>
        <p:spPr>
          <a:xfrm>
            <a:off x="6952063" y="1762100"/>
            <a:ext cx="161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Repeated Stratified K Fold: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Accuracy: 0.719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Precision: 0.718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Recall: 0.860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F1 score: 0.783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327" name="Google Shape;23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00" y="2343950"/>
            <a:ext cx="2740069" cy="25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8" name="Google Shape;23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544" y="2343950"/>
            <a:ext cx="2825084" cy="25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9" name="Google Shape;232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2075" y="380450"/>
            <a:ext cx="791481" cy="3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0" name="Google Shape;233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6650" y="380450"/>
            <a:ext cx="791475" cy="399747"/>
          </a:xfrm>
          <a:prstGeom prst="rect">
            <a:avLst/>
          </a:prstGeom>
          <a:noFill/>
          <a:ln>
            <a:noFill/>
          </a:ln>
        </p:spPr>
      </p:pic>
      <p:sp>
        <p:nvSpPr>
          <p:cNvPr id="2331" name="Google Shape;2331;p48"/>
          <p:cNvSpPr txBox="1"/>
          <p:nvPr/>
        </p:nvSpPr>
        <p:spPr>
          <a:xfrm>
            <a:off x="6800996" y="1046200"/>
            <a:ext cx="21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Skew:      2.22	  0.98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Kurtosis:  4.5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	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-0.52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2" name="Google Shape;2332;p48"/>
          <p:cNvSpPr/>
          <p:nvPr/>
        </p:nvSpPr>
        <p:spPr>
          <a:xfrm>
            <a:off x="7593900" y="815100"/>
            <a:ext cx="544800" cy="196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3" name="Google Shape;2333;p48"/>
          <p:cNvCxnSpPr/>
          <p:nvPr/>
        </p:nvCxnSpPr>
        <p:spPr>
          <a:xfrm rot="10800000">
            <a:off x="6265450" y="110420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4" name="Google Shape;2334;p48"/>
          <p:cNvCxnSpPr/>
          <p:nvPr/>
        </p:nvCxnSpPr>
        <p:spPr>
          <a:xfrm rot="10800000">
            <a:off x="5829400" y="1336975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5" name="Google Shape;2335;p48"/>
          <p:cNvCxnSpPr/>
          <p:nvPr/>
        </p:nvCxnSpPr>
        <p:spPr>
          <a:xfrm rot="10800000">
            <a:off x="5873175" y="176210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6" name="Google Shape;2336;p48"/>
          <p:cNvCxnSpPr/>
          <p:nvPr/>
        </p:nvCxnSpPr>
        <p:spPr>
          <a:xfrm>
            <a:off x="5957475" y="1973500"/>
            <a:ext cx="6000" cy="185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7" name="Google Shape;2337;p48"/>
          <p:cNvCxnSpPr/>
          <p:nvPr/>
        </p:nvCxnSpPr>
        <p:spPr>
          <a:xfrm>
            <a:off x="5826400" y="1576700"/>
            <a:ext cx="6000" cy="18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8" name="Google Shape;2338;p48"/>
          <p:cNvCxnSpPr/>
          <p:nvPr/>
        </p:nvCxnSpPr>
        <p:spPr>
          <a:xfrm>
            <a:off x="8409025" y="2343950"/>
            <a:ext cx="6000" cy="18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49"/>
          <p:cNvSpPr/>
          <p:nvPr/>
        </p:nvSpPr>
        <p:spPr>
          <a:xfrm rot="1484530">
            <a:off x="8037809" y="567417"/>
            <a:ext cx="2366108" cy="23661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49"/>
          <p:cNvSpPr/>
          <p:nvPr/>
        </p:nvSpPr>
        <p:spPr>
          <a:xfrm>
            <a:off x="-1893625" y="34204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49"/>
          <p:cNvSpPr/>
          <p:nvPr/>
        </p:nvSpPr>
        <p:spPr>
          <a:xfrm>
            <a:off x="-396775" y="3482725"/>
            <a:ext cx="697250" cy="693200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49"/>
          <p:cNvSpPr/>
          <p:nvPr/>
        </p:nvSpPr>
        <p:spPr>
          <a:xfrm>
            <a:off x="-360425" y="3519100"/>
            <a:ext cx="697250" cy="693175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49"/>
          <p:cNvSpPr/>
          <p:nvPr/>
        </p:nvSpPr>
        <p:spPr>
          <a:xfrm>
            <a:off x="-324075" y="3555450"/>
            <a:ext cx="697275" cy="693200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8" name="Google Shape;2348;p49"/>
          <p:cNvGrpSpPr/>
          <p:nvPr/>
        </p:nvGrpSpPr>
        <p:grpSpPr>
          <a:xfrm rot="1484732">
            <a:off x="8387635" y="2303913"/>
            <a:ext cx="1024227" cy="1024202"/>
            <a:chOff x="2817100" y="2404400"/>
            <a:chExt cx="1024200" cy="1024175"/>
          </a:xfrm>
        </p:grpSpPr>
        <p:sp>
          <p:nvSpPr>
            <p:cNvPr id="2349" name="Google Shape;2349;p4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2" name="Google Shape;2352;p49"/>
          <p:cNvSpPr txBox="1"/>
          <p:nvPr>
            <p:ph idx="15"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Gradient Boosting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353" name="Google Shape;2353;p49"/>
          <p:cNvSpPr txBox="1"/>
          <p:nvPr/>
        </p:nvSpPr>
        <p:spPr>
          <a:xfrm>
            <a:off x="168413" y="477300"/>
            <a:ext cx="28305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 Data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Accuracy: 0.998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Positive rate: 0.998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Negative rate: 0.998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Positive rate: 0.0014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Negative rate: 0.0012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4" name="Google Shape;2354;p49"/>
          <p:cNvSpPr txBox="1"/>
          <p:nvPr/>
        </p:nvSpPr>
        <p:spPr>
          <a:xfrm>
            <a:off x="3870213" y="477300"/>
            <a:ext cx="27777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Data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Accuracy: 0.748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Positive rate: 0.829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Negative rate: 0.632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Positive rate: 0.367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False Negative rate: 0.170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5" name="Google Shape;2355;p49"/>
          <p:cNvSpPr txBox="1"/>
          <p:nvPr/>
        </p:nvSpPr>
        <p:spPr>
          <a:xfrm>
            <a:off x="7355888" y="527400"/>
            <a:ext cx="161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Repeated Stratified K Fold: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Accuracy: 0.725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Precision: 0.743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Recall: 0.812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F1 score: 0.776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356" name="Google Shape;23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5" y="2099575"/>
            <a:ext cx="2942073" cy="27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875" y="2055000"/>
            <a:ext cx="2954733" cy="278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8" name="Google Shape;2358;p49"/>
          <p:cNvCxnSpPr/>
          <p:nvPr/>
        </p:nvCxnSpPr>
        <p:spPr>
          <a:xfrm rot="10800000">
            <a:off x="6439800" y="88625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9" name="Google Shape;2359;p49"/>
          <p:cNvCxnSpPr/>
          <p:nvPr/>
        </p:nvCxnSpPr>
        <p:spPr>
          <a:xfrm rot="10800000">
            <a:off x="2747025" y="88625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0" name="Google Shape;2360;p49"/>
          <p:cNvCxnSpPr/>
          <p:nvPr/>
        </p:nvCxnSpPr>
        <p:spPr>
          <a:xfrm rot="10800000">
            <a:off x="8760750" y="104975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1" name="Google Shape;2361;p49"/>
          <p:cNvCxnSpPr/>
          <p:nvPr/>
        </p:nvCxnSpPr>
        <p:spPr>
          <a:xfrm rot="10800000">
            <a:off x="8760750" y="1289125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2" name="Google Shape;2362;p49"/>
          <p:cNvCxnSpPr/>
          <p:nvPr/>
        </p:nvCxnSpPr>
        <p:spPr>
          <a:xfrm rot="10800000">
            <a:off x="6058225" y="1332875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3" name="Google Shape;2363;p49"/>
          <p:cNvCxnSpPr/>
          <p:nvPr/>
        </p:nvCxnSpPr>
        <p:spPr>
          <a:xfrm>
            <a:off x="6055225" y="1548800"/>
            <a:ext cx="6000" cy="185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4" name="Google Shape;2364;p49"/>
          <p:cNvCxnSpPr/>
          <p:nvPr/>
        </p:nvCxnSpPr>
        <p:spPr>
          <a:xfrm rot="10800000">
            <a:off x="6112925" y="1783900"/>
            <a:ext cx="0" cy="16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5" name="Google Shape;2365;p49"/>
          <p:cNvCxnSpPr/>
          <p:nvPr/>
        </p:nvCxnSpPr>
        <p:spPr>
          <a:xfrm>
            <a:off x="5968050" y="1103725"/>
            <a:ext cx="6000" cy="18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50"/>
          <p:cNvSpPr txBox="1"/>
          <p:nvPr>
            <p:ph type="ctrTitle"/>
          </p:nvPr>
        </p:nvSpPr>
        <p:spPr>
          <a:xfrm flipH="1">
            <a:off x="496175" y="1845799"/>
            <a:ext cx="3198000" cy="12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it not perform as well as expected?</a:t>
            </a:r>
            <a:endParaRPr/>
          </a:p>
        </p:txBody>
      </p:sp>
      <p:sp>
        <p:nvSpPr>
          <p:cNvPr id="2371" name="Google Shape;2371;p50"/>
          <p:cNvSpPr txBox="1"/>
          <p:nvPr>
            <p:ph idx="2" type="title"/>
          </p:nvPr>
        </p:nvSpPr>
        <p:spPr>
          <a:xfrm>
            <a:off x="3617250" y="348400"/>
            <a:ext cx="19095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372" name="Google Shape;2372;p50"/>
          <p:cNvSpPr txBox="1"/>
          <p:nvPr/>
        </p:nvSpPr>
        <p:spPr>
          <a:xfrm>
            <a:off x="3974175" y="1583750"/>
            <a:ext cx="4558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 Light"/>
              <a:buChar char="●"/>
            </a:pPr>
            <a:r>
              <a:rPr lang="en" sz="15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Only 2 or 3 columns out of over 20 showed significant correlation</a:t>
            </a:r>
            <a:endParaRPr sz="15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 Light"/>
              <a:buChar char="●"/>
            </a:pPr>
            <a:r>
              <a:rPr lang="en" sz="15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ingredient columns showed very little correlation</a:t>
            </a:r>
            <a:endParaRPr sz="15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 Light"/>
              <a:buChar char="●"/>
            </a:pPr>
            <a:r>
              <a:rPr lang="en" sz="15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A better way to deal with the “taste” category</a:t>
            </a:r>
            <a:endParaRPr sz="15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373" name="Google Shape;23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75" y="3384650"/>
            <a:ext cx="2521425" cy="4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51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51"/>
          <p:cNvSpPr txBox="1"/>
          <p:nvPr>
            <p:ph type="ctrTitle"/>
          </p:nvPr>
        </p:nvSpPr>
        <p:spPr>
          <a:xfrm>
            <a:off x="3481700" y="1663050"/>
            <a:ext cx="3906600" cy="15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&amp; Conclusion</a:t>
            </a:r>
            <a:endParaRPr/>
          </a:p>
        </p:txBody>
      </p:sp>
      <p:sp>
        <p:nvSpPr>
          <p:cNvPr id="2380" name="Google Shape;2380;p51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1" name="Google Shape;2381;p51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2382" name="Google Shape;2382;p5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7" name="Google Shape;2507;p51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2508" name="Google Shape;2508;p5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1" name="Google Shape;2511;p51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2512" name="Google Shape;2512;p5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7" name="Google Shape;2637;p51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8" name="Google Shape;2638;p51"/>
          <p:cNvCxnSpPr/>
          <p:nvPr/>
        </p:nvCxnSpPr>
        <p:spPr>
          <a:xfrm>
            <a:off x="3123700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9" name="Google Shape;2639;p51"/>
          <p:cNvSpPr txBox="1"/>
          <p:nvPr>
            <p:ph idx="2" type="title"/>
          </p:nvPr>
        </p:nvSpPr>
        <p:spPr>
          <a:xfrm>
            <a:off x="1369900" y="2017356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52"/>
          <p:cNvSpPr/>
          <p:nvPr/>
        </p:nvSpPr>
        <p:spPr>
          <a:xfrm>
            <a:off x="5403525" y="-676275"/>
            <a:ext cx="2807100" cy="280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5" name="Google Shape;2645;p52"/>
          <p:cNvGrpSpPr/>
          <p:nvPr/>
        </p:nvGrpSpPr>
        <p:grpSpPr>
          <a:xfrm>
            <a:off x="4249556" y="-360911"/>
            <a:ext cx="1484516" cy="1516051"/>
            <a:chOff x="441625" y="885600"/>
            <a:chExt cx="1100375" cy="1123750"/>
          </a:xfrm>
        </p:grpSpPr>
        <p:sp>
          <p:nvSpPr>
            <p:cNvPr id="2646" name="Google Shape;2646;p5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5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5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5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5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5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5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5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5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1" name="Google Shape;2771;p52"/>
          <p:cNvGrpSpPr/>
          <p:nvPr/>
        </p:nvGrpSpPr>
        <p:grpSpPr>
          <a:xfrm>
            <a:off x="7751714" y="4108467"/>
            <a:ext cx="1362288" cy="1362255"/>
            <a:chOff x="2817100" y="2404400"/>
            <a:chExt cx="1024200" cy="1024175"/>
          </a:xfrm>
        </p:grpSpPr>
        <p:sp>
          <p:nvSpPr>
            <p:cNvPr id="2772" name="Google Shape;2772;p5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5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5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5" name="Google Shape;2775;p52"/>
          <p:cNvSpPr/>
          <p:nvPr/>
        </p:nvSpPr>
        <p:spPr>
          <a:xfrm>
            <a:off x="8309450" y="540000"/>
            <a:ext cx="1050268" cy="1044167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52"/>
          <p:cNvSpPr/>
          <p:nvPr/>
        </p:nvSpPr>
        <p:spPr>
          <a:xfrm>
            <a:off x="8364203" y="594791"/>
            <a:ext cx="1050268" cy="1044130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52"/>
          <p:cNvSpPr/>
          <p:nvPr/>
        </p:nvSpPr>
        <p:spPr>
          <a:xfrm>
            <a:off x="8418957" y="649545"/>
            <a:ext cx="1050305" cy="1044167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52"/>
          <p:cNvSpPr txBox="1"/>
          <p:nvPr>
            <p:ph idx="4294967295"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Conclusion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79" name="Google Shape;2779;p52"/>
          <p:cNvSpPr txBox="1"/>
          <p:nvPr/>
        </p:nvSpPr>
        <p:spPr>
          <a:xfrm>
            <a:off x="751900" y="540000"/>
            <a:ext cx="66582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New Techniques: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Char char="●"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Chi-squared Test</a:t>
            </a:r>
            <a:endParaRPr b="1"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One-Hot Encoding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Forest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Gradient Boosting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Cross validation and SMOTE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0" name="Google Shape;2780;p52"/>
          <p:cNvSpPr txBox="1"/>
          <p:nvPr/>
        </p:nvSpPr>
        <p:spPr>
          <a:xfrm>
            <a:off x="751900" y="2785025"/>
            <a:ext cx="7458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Outcome: 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found some variables that have a discernible impact on chocolate bar ratings.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variables while could not predict a high chocolate bar rating perfectly, but was able to point out a large number of high rated ones.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3"/>
          <p:cNvSpPr/>
          <p:nvPr/>
        </p:nvSpPr>
        <p:spPr>
          <a:xfrm>
            <a:off x="7875225" y="3760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53"/>
          <p:cNvSpPr/>
          <p:nvPr/>
        </p:nvSpPr>
        <p:spPr>
          <a:xfrm>
            <a:off x="-1670350" y="9356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7" name="Google Shape;2787;p53"/>
          <p:cNvGrpSpPr/>
          <p:nvPr/>
        </p:nvGrpSpPr>
        <p:grpSpPr>
          <a:xfrm>
            <a:off x="8670500" y="3308113"/>
            <a:ext cx="1100375" cy="1123750"/>
            <a:chOff x="441625" y="885600"/>
            <a:chExt cx="1100375" cy="1123750"/>
          </a:xfrm>
        </p:grpSpPr>
        <p:sp>
          <p:nvSpPr>
            <p:cNvPr id="2788" name="Google Shape;2788;p5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5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5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5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5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5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5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5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5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5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5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5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5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5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5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3" name="Google Shape;2913;p53"/>
          <p:cNvSpPr/>
          <p:nvPr/>
        </p:nvSpPr>
        <p:spPr>
          <a:xfrm>
            <a:off x="286111" y="1574475"/>
            <a:ext cx="433900" cy="433922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4" name="Google Shape;2914;p53"/>
          <p:cNvGrpSpPr/>
          <p:nvPr/>
        </p:nvGrpSpPr>
        <p:grpSpPr>
          <a:xfrm>
            <a:off x="-249924" y="2279113"/>
            <a:ext cx="435996" cy="435918"/>
            <a:chOff x="1451675" y="2190025"/>
            <a:chExt cx="184650" cy="184625"/>
          </a:xfrm>
        </p:grpSpPr>
        <p:sp>
          <p:nvSpPr>
            <p:cNvPr id="2915" name="Google Shape;2915;p5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8" name="Google Shape;2918;p53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Conclusion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919" name="Google Shape;2919;p53"/>
          <p:cNvSpPr txBox="1"/>
          <p:nvPr/>
        </p:nvSpPr>
        <p:spPr>
          <a:xfrm>
            <a:off x="720000" y="536750"/>
            <a:ext cx="79083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Data-Driven Insights: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Number and types of taste has more impact compared to ingredients of chocolate 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Rich and creamy are some of the more prevalent tastes in chocolates with high rating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Countries like Ecuador and Guatemala tend to produce cocoa beans that are used in more high rating chocolates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Most high-rating chocolates are made up of 70-73% cocoa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54"/>
          <p:cNvSpPr txBox="1"/>
          <p:nvPr>
            <p:ph idx="2" type="title"/>
          </p:nvPr>
        </p:nvSpPr>
        <p:spPr>
          <a:xfrm>
            <a:off x="2351400" y="326625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925" name="Google Shape;2925;p54"/>
          <p:cNvSpPr txBox="1"/>
          <p:nvPr/>
        </p:nvSpPr>
        <p:spPr>
          <a:xfrm>
            <a:off x="1444500" y="1094100"/>
            <a:ext cx="6255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detailed info about the ingredients: 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specific amounts of each ingredients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“Have” and “not have” values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Similar tastes described in different ways: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“cocoa”,  “rich cocoa”, “mild cocoa”, “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“off”, ”off note”, “off notes”, “off aroma”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“mild cacao and fruit notes”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Sentiment analysis: “why bother”, “wtf”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55"/>
          <p:cNvSpPr txBox="1"/>
          <p:nvPr>
            <p:ph type="title"/>
          </p:nvPr>
        </p:nvSpPr>
        <p:spPr>
          <a:xfrm>
            <a:off x="1626150" y="824550"/>
            <a:ext cx="58917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1"/>
                </a:solidFill>
              </a:rPr>
              <a:t>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31" name="Google Shape;2931;p5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5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3" name="Google Shape;2933;p5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2934" name="Google Shape;2934;p5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5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5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5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6" name="Google Shape;2946;p5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2947" name="Google Shape;2947;p5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5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5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5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5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5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5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5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5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5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5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5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5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5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5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5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5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5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5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5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5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5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5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5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5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5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5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5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5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5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5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5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5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5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5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5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5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5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5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5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5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2" name="Google Shape;3072;p5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3" name="Google Shape;3073;p5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3074" name="Google Shape;3074;p5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7" name="Google Shape;3077;p5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5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5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5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5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5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 txBox="1"/>
          <p:nvPr>
            <p:ph type="ctrTitle"/>
          </p:nvPr>
        </p:nvSpPr>
        <p:spPr>
          <a:xfrm>
            <a:off x="1302750" y="522850"/>
            <a:ext cx="6538500" cy="8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22" name="Google Shape;322;p29"/>
          <p:cNvSpPr txBox="1"/>
          <p:nvPr>
            <p:ph idx="2" type="title"/>
          </p:nvPr>
        </p:nvSpPr>
        <p:spPr>
          <a:xfrm>
            <a:off x="507150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cxnSp>
        <p:nvCxnSpPr>
          <p:cNvPr id="323" name="Google Shape;323;p29"/>
          <p:cNvCxnSpPr/>
          <p:nvPr/>
        </p:nvCxnSpPr>
        <p:spPr>
          <a:xfrm>
            <a:off x="2426150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9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326" name="Google Shape;326;p2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9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452" name="Google Shape;452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9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456" name="Google Shape;456;p2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29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"/>
          <p:cNvSpPr txBox="1"/>
          <p:nvPr/>
        </p:nvSpPr>
        <p:spPr>
          <a:xfrm>
            <a:off x="2947450" y="1907400"/>
            <a:ext cx="459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What makes dark chocolate highly rated? </a:t>
            </a:r>
            <a:endParaRPr sz="30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p56"/>
          <p:cNvSpPr txBox="1"/>
          <p:nvPr/>
        </p:nvSpPr>
        <p:spPr>
          <a:xfrm>
            <a:off x="2245500" y="127775"/>
            <a:ext cx="465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8" name="Google Shape;3088;p56"/>
          <p:cNvSpPr txBox="1"/>
          <p:nvPr/>
        </p:nvSpPr>
        <p:spPr>
          <a:xfrm>
            <a:off x="452850" y="774275"/>
            <a:ext cx="8238300" cy="4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Dark chocolate market size, share, scope, Opportunities &amp; Forecast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Verified Market Research. (2021, November 24). Retrieved from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https://www.verifiedmarketresearch.com/product/global-dark-chocolate-market/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Alakh Sethi. (2020, June 25). </a:t>
            </a:r>
            <a:r>
              <a:rPr i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Categorical encoding: One hot encoding vs label encoding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Analytics Vidhya. Retrieved from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https://www.analyticsvidhya.com/blog/2020/03/one-hot-encoding-vs-label-encoding-using-scikit-learn/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MediLexicon International. (n.d.). </a:t>
            </a:r>
            <a:r>
              <a:rPr i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Chocolate: Health benefits, facts, and research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Medical News Today. Retrieved from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https://www.medicalnewstoday.com/articles/270272#benefits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Gupta, (2022). Module 4 Topic 1: Binary Classification [PowerPoint Slides]. Retrieved from NTULearn course site.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RandomForestClassifier (2022). </a:t>
            </a:r>
            <a:r>
              <a:rPr i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scikit-learn.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Retrieved from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https://scikit-learn.org/stable/modules/generated/sklearn.ensemble.RandomForestClassifier.html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Brownlee, J. (2019, October 21). </a:t>
            </a:r>
            <a:r>
              <a:rPr i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Gentle Introduction to the Chi-Squared Test for Machine Learning.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Machine Learning Mastery. Retrieved from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https://machinelearningmastery.com/chi-squared-test-for-machine-learning/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Brownlee, J. (2021, April 26). </a:t>
            </a:r>
            <a:r>
              <a:rPr i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Gradient boosting with Scikit-learn, XGBoost, LIGHTGBM, and CatBoost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Machine Learning Mastery. Retrieved from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https://machinelearningmastery.com/gradient-boosting-with-scikit-learn-xgboost-lightgbm-and-catboost/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0"/>
          <p:cNvSpPr txBox="1"/>
          <p:nvPr>
            <p:ph idx="2" type="ctrTitle"/>
          </p:nvPr>
        </p:nvSpPr>
        <p:spPr>
          <a:xfrm flipH="1">
            <a:off x="5710350" y="1013925"/>
            <a:ext cx="2178300" cy="7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588" name="Google Shape;588;p30"/>
          <p:cNvSpPr txBox="1"/>
          <p:nvPr>
            <p:ph idx="3" type="subTitle"/>
          </p:nvPr>
        </p:nvSpPr>
        <p:spPr>
          <a:xfrm flipH="1">
            <a:off x="4946400" y="1724250"/>
            <a:ext cx="3301200" cy="1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Cocoa bean origin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Percentage of cocoa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Ingredients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Tastes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9" name="Google Shape;589;p30"/>
          <p:cNvSpPr txBox="1"/>
          <p:nvPr>
            <p:ph type="ctrTitle"/>
          </p:nvPr>
        </p:nvSpPr>
        <p:spPr>
          <a:xfrm flipH="1">
            <a:off x="632443" y="1013925"/>
            <a:ext cx="3759600" cy="7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of rating</a:t>
            </a:r>
            <a:endParaRPr/>
          </a:p>
        </p:txBody>
      </p:sp>
      <p:sp>
        <p:nvSpPr>
          <p:cNvPr id="590" name="Google Shape;590;p30"/>
          <p:cNvSpPr txBox="1"/>
          <p:nvPr>
            <p:ph idx="1" type="subTitle"/>
          </p:nvPr>
        </p:nvSpPr>
        <p:spPr>
          <a:xfrm flipH="1">
            <a:off x="719750" y="1740250"/>
            <a:ext cx="36723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higher the rating of chocolates, the more likely it is of better quality→  consumers will be more satisfied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91" name="Google Shape;591;p30"/>
          <p:cNvCxnSpPr/>
          <p:nvPr/>
        </p:nvCxnSpPr>
        <p:spPr>
          <a:xfrm>
            <a:off x="4624180" y="1197183"/>
            <a:ext cx="0" cy="2178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30"/>
          <p:cNvSpPr/>
          <p:nvPr/>
        </p:nvSpPr>
        <p:spPr>
          <a:xfrm>
            <a:off x="-587700" y="4093950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0"/>
          <p:cNvSpPr/>
          <p:nvPr/>
        </p:nvSpPr>
        <p:spPr>
          <a:xfrm>
            <a:off x="8270550" y="354225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30"/>
          <p:cNvGrpSpPr/>
          <p:nvPr/>
        </p:nvGrpSpPr>
        <p:grpSpPr>
          <a:xfrm>
            <a:off x="8270550" y="-115025"/>
            <a:ext cx="1119325" cy="1119325"/>
            <a:chOff x="238125" y="2189800"/>
            <a:chExt cx="1119325" cy="1119325"/>
          </a:xfrm>
        </p:grpSpPr>
        <p:sp>
          <p:nvSpPr>
            <p:cNvPr id="595" name="Google Shape;595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30"/>
          <p:cNvSpPr/>
          <p:nvPr/>
        </p:nvSpPr>
        <p:spPr>
          <a:xfrm>
            <a:off x="8506125" y="1541350"/>
            <a:ext cx="399740" cy="399740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0"/>
          <p:cNvGrpSpPr/>
          <p:nvPr/>
        </p:nvGrpSpPr>
        <p:grpSpPr>
          <a:xfrm>
            <a:off x="334517" y="3971865"/>
            <a:ext cx="385475" cy="385423"/>
            <a:chOff x="1451675" y="2190025"/>
            <a:chExt cx="184650" cy="184625"/>
          </a:xfrm>
        </p:grpSpPr>
        <p:sp>
          <p:nvSpPr>
            <p:cNvPr id="609" name="Google Shape;609;p30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0"/>
          <p:cNvSpPr txBox="1"/>
          <p:nvPr>
            <p:ph idx="4" type="title"/>
          </p:nvPr>
        </p:nvSpPr>
        <p:spPr>
          <a:xfrm>
            <a:off x="0" y="0"/>
            <a:ext cx="18195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Motivation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1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1"/>
          <p:cNvSpPr txBox="1"/>
          <p:nvPr>
            <p:ph type="ctrTitle"/>
          </p:nvPr>
        </p:nvSpPr>
        <p:spPr>
          <a:xfrm>
            <a:off x="3525300" y="1005000"/>
            <a:ext cx="4662300" cy="29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&amp; </a:t>
            </a:r>
            <a:r>
              <a:rPr lang="en"/>
              <a:t>Exploratory Data Analysis </a:t>
            </a:r>
            <a:endParaRPr/>
          </a:p>
        </p:txBody>
      </p:sp>
      <p:sp>
        <p:nvSpPr>
          <p:cNvPr id="620" name="Google Shape;620;p31"/>
          <p:cNvSpPr txBox="1"/>
          <p:nvPr>
            <p:ph idx="2" type="title"/>
          </p:nvPr>
        </p:nvSpPr>
        <p:spPr>
          <a:xfrm>
            <a:off x="1369900" y="2017356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621" name="Google Shape;621;p31"/>
          <p:cNvCxnSpPr/>
          <p:nvPr/>
        </p:nvCxnSpPr>
        <p:spPr>
          <a:xfrm>
            <a:off x="3290975" y="1111525"/>
            <a:ext cx="0" cy="2571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2" name="Google Shape;622;p31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623" name="Google Shape;623;p3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749" name="Google Shape;749;p3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1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753" name="Google Shape;753;p3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31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2"/>
          <p:cNvSpPr/>
          <p:nvPr/>
        </p:nvSpPr>
        <p:spPr>
          <a:xfrm>
            <a:off x="7716275" y="-6430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-2078900" y="350762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/>
          <p:nvPr/>
        </p:nvSpPr>
        <p:spPr>
          <a:xfrm>
            <a:off x="-582050" y="3569900"/>
            <a:ext cx="697250" cy="693200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2"/>
          <p:cNvSpPr/>
          <p:nvPr/>
        </p:nvSpPr>
        <p:spPr>
          <a:xfrm>
            <a:off x="-545700" y="3606275"/>
            <a:ext cx="697250" cy="693175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2"/>
          <p:cNvSpPr/>
          <p:nvPr/>
        </p:nvSpPr>
        <p:spPr>
          <a:xfrm>
            <a:off x="-509350" y="3642625"/>
            <a:ext cx="697275" cy="693200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32"/>
          <p:cNvGrpSpPr/>
          <p:nvPr/>
        </p:nvGrpSpPr>
        <p:grpSpPr>
          <a:xfrm>
            <a:off x="8541625" y="1129825"/>
            <a:ext cx="1024200" cy="1024175"/>
            <a:chOff x="2817100" y="2404400"/>
            <a:chExt cx="1024200" cy="1024175"/>
          </a:xfrm>
        </p:grpSpPr>
        <p:sp>
          <p:nvSpPr>
            <p:cNvPr id="889" name="Google Shape;889;p3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32"/>
          <p:cNvSpPr txBox="1"/>
          <p:nvPr>
            <p:ph idx="15"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Data Preparation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93" name="Google Shape;893;p32"/>
          <p:cNvSpPr txBox="1"/>
          <p:nvPr/>
        </p:nvSpPr>
        <p:spPr>
          <a:xfrm>
            <a:off x="986425" y="301125"/>
            <a:ext cx="707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Modifying Variables &amp; Column Values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94" name="Google Shape;894;p32"/>
          <p:cNvCxnSpPr/>
          <p:nvPr/>
        </p:nvCxnSpPr>
        <p:spPr>
          <a:xfrm>
            <a:off x="4465300" y="947625"/>
            <a:ext cx="0" cy="3661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5" name="Google Shape;8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00" y="996063"/>
            <a:ext cx="2102400" cy="178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975" y="996075"/>
            <a:ext cx="2060069" cy="17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2"/>
          <p:cNvSpPr txBox="1"/>
          <p:nvPr/>
        </p:nvSpPr>
        <p:spPr>
          <a:xfrm>
            <a:off x="242425" y="3176300"/>
            <a:ext cx="391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Removed: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company location, review date, specific bean origin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Added: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number of tastes, rating category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8" name="Google Shape;898;p32"/>
          <p:cNvSpPr/>
          <p:nvPr/>
        </p:nvSpPr>
        <p:spPr>
          <a:xfrm>
            <a:off x="1904450" y="2829900"/>
            <a:ext cx="893700" cy="310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2"/>
          <p:cNvSpPr txBox="1"/>
          <p:nvPr>
            <p:ph idx="4294967295" type="ctrTitle"/>
          </p:nvPr>
        </p:nvSpPr>
        <p:spPr>
          <a:xfrm flipH="1">
            <a:off x="4939275" y="947625"/>
            <a:ext cx="38031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Replacing NaN values  with “no taste”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0" name="Google Shape;900;p32"/>
          <p:cNvPicPr preferRelativeResize="0"/>
          <p:nvPr/>
        </p:nvPicPr>
        <p:blipFill rotWithShape="1">
          <a:blip r:embed="rId5">
            <a:alphaModFix/>
          </a:blip>
          <a:srcRect b="3297" l="4214" r="0" t="0"/>
          <a:stretch/>
        </p:blipFill>
        <p:spPr>
          <a:xfrm>
            <a:off x="4645900" y="1451650"/>
            <a:ext cx="2060075" cy="72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875" y="1451650"/>
            <a:ext cx="2170065" cy="7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32"/>
          <p:cNvSpPr/>
          <p:nvPr/>
        </p:nvSpPr>
        <p:spPr>
          <a:xfrm>
            <a:off x="6393975" y="2216513"/>
            <a:ext cx="893700" cy="265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2"/>
          <p:cNvSpPr txBox="1"/>
          <p:nvPr/>
        </p:nvSpPr>
        <p:spPr>
          <a:xfrm>
            <a:off x="4465300" y="2777400"/>
            <a:ext cx="453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Replacing column values: 1 (have); 0(don’t have) </a:t>
            </a:r>
            <a:endParaRPr sz="1100"/>
          </a:p>
        </p:txBody>
      </p:sp>
      <p:pic>
        <p:nvPicPr>
          <p:cNvPr id="904" name="Google Shape;904;p32"/>
          <p:cNvPicPr preferRelativeResize="0"/>
          <p:nvPr/>
        </p:nvPicPr>
        <p:blipFill rotWithShape="1">
          <a:blip r:embed="rId7">
            <a:alphaModFix/>
          </a:blip>
          <a:srcRect b="18929" l="0" r="0" t="0"/>
          <a:stretch/>
        </p:blipFill>
        <p:spPr>
          <a:xfrm>
            <a:off x="4645900" y="3192900"/>
            <a:ext cx="2641775" cy="83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32"/>
          <p:cNvPicPr preferRelativeResize="0"/>
          <p:nvPr/>
        </p:nvPicPr>
        <p:blipFill rotWithShape="1">
          <a:blip r:embed="rId8">
            <a:alphaModFix/>
          </a:blip>
          <a:srcRect b="15690" l="0" r="0" t="0"/>
          <a:stretch/>
        </p:blipFill>
        <p:spPr>
          <a:xfrm>
            <a:off x="7468283" y="3221038"/>
            <a:ext cx="1462401" cy="7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32"/>
          <p:cNvSpPr/>
          <p:nvPr/>
        </p:nvSpPr>
        <p:spPr>
          <a:xfrm>
            <a:off x="7004075" y="4083950"/>
            <a:ext cx="893700" cy="265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3"/>
          <p:cNvSpPr/>
          <p:nvPr/>
        </p:nvSpPr>
        <p:spPr>
          <a:xfrm>
            <a:off x="7875225" y="3760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3"/>
          <p:cNvSpPr/>
          <p:nvPr/>
        </p:nvSpPr>
        <p:spPr>
          <a:xfrm>
            <a:off x="-1670350" y="9356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33"/>
          <p:cNvGrpSpPr/>
          <p:nvPr/>
        </p:nvGrpSpPr>
        <p:grpSpPr>
          <a:xfrm>
            <a:off x="8670500" y="3308113"/>
            <a:ext cx="1100375" cy="1123750"/>
            <a:chOff x="441625" y="885600"/>
            <a:chExt cx="1100375" cy="1123750"/>
          </a:xfrm>
        </p:grpSpPr>
        <p:sp>
          <p:nvSpPr>
            <p:cNvPr id="914" name="Google Shape;914;p3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33"/>
          <p:cNvSpPr/>
          <p:nvPr/>
        </p:nvSpPr>
        <p:spPr>
          <a:xfrm>
            <a:off x="286111" y="1574475"/>
            <a:ext cx="433900" cy="433922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0" name="Google Shape;1040;p33"/>
          <p:cNvGrpSpPr/>
          <p:nvPr/>
        </p:nvGrpSpPr>
        <p:grpSpPr>
          <a:xfrm>
            <a:off x="-249924" y="2279113"/>
            <a:ext cx="435996" cy="435918"/>
            <a:chOff x="1451675" y="2190025"/>
            <a:chExt cx="184650" cy="184625"/>
          </a:xfrm>
        </p:grpSpPr>
        <p:sp>
          <p:nvSpPr>
            <p:cNvPr id="1041" name="Google Shape;1041;p3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33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Data Preparation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45" name="Google Shape;1045;p33"/>
          <p:cNvSpPr txBox="1"/>
          <p:nvPr/>
        </p:nvSpPr>
        <p:spPr>
          <a:xfrm>
            <a:off x="1189350" y="411900"/>
            <a:ext cx="676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Reclassifying Ratings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6" name="Google Shape;10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688" y="985252"/>
            <a:ext cx="2611059" cy="26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33"/>
          <p:cNvSpPr/>
          <p:nvPr/>
        </p:nvSpPr>
        <p:spPr>
          <a:xfrm>
            <a:off x="4151198" y="1911603"/>
            <a:ext cx="897000" cy="4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3"/>
          <p:cNvSpPr txBox="1"/>
          <p:nvPr/>
        </p:nvSpPr>
        <p:spPr>
          <a:xfrm>
            <a:off x="5437725" y="937175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049" name="Google Shape;10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242" y="978850"/>
            <a:ext cx="2611071" cy="26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33"/>
          <p:cNvSpPr txBox="1"/>
          <p:nvPr/>
        </p:nvSpPr>
        <p:spPr>
          <a:xfrm>
            <a:off x="723825" y="3669325"/>
            <a:ext cx="38703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Rating data is too imbalanced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Reclassifying reduces data imbalance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1" name="Google Shape;1051;p33"/>
          <p:cNvSpPr txBox="1"/>
          <p:nvPr/>
        </p:nvSpPr>
        <p:spPr>
          <a:xfrm>
            <a:off x="4803375" y="3669325"/>
            <a:ext cx="3363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New ratings split into 2 categories: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1-3 → low | 3-4 → high</a:t>
            </a:r>
            <a:endParaRPr sz="12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4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EDA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57" name="Google Shape;1057;p34"/>
          <p:cNvSpPr txBox="1"/>
          <p:nvPr/>
        </p:nvSpPr>
        <p:spPr>
          <a:xfrm>
            <a:off x="829800" y="294225"/>
            <a:ext cx="748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Percentage of Cocoa</a:t>
            </a:r>
            <a:endParaRPr b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8" name="Google Shape;1058;p34"/>
          <p:cNvSpPr txBox="1"/>
          <p:nvPr/>
        </p:nvSpPr>
        <p:spPr>
          <a:xfrm>
            <a:off x="348900" y="3711025"/>
            <a:ext cx="356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Most chocolates are made up of 70-75% of cocoa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9" name="Google Shape;10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0" y="1110413"/>
            <a:ext cx="3887425" cy="235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138" y="1289337"/>
            <a:ext cx="3887426" cy="19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34"/>
          <p:cNvSpPr txBox="1"/>
          <p:nvPr/>
        </p:nvSpPr>
        <p:spPr>
          <a:xfrm>
            <a:off x="4653125" y="3711025"/>
            <a:ext cx="449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obvious relationship with ratings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Cocoa percent in high rating chocolates vary less → 70-73%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5"/>
          <p:cNvSpPr txBox="1"/>
          <p:nvPr>
            <p:ph type="title"/>
          </p:nvPr>
        </p:nvSpPr>
        <p:spPr>
          <a:xfrm>
            <a:off x="0" y="0"/>
            <a:ext cx="3606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latin typeface="Raleway SemiBold"/>
                <a:ea typeface="Raleway SemiBold"/>
                <a:cs typeface="Raleway SemiBold"/>
                <a:sym typeface="Raleway SemiBold"/>
              </a:rPr>
              <a:t>EDA</a:t>
            </a:r>
            <a:endParaRPr i="1" sz="21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67" name="Google Shape;1067;p35"/>
          <p:cNvSpPr txBox="1"/>
          <p:nvPr/>
        </p:nvSpPr>
        <p:spPr>
          <a:xfrm>
            <a:off x="829800" y="163475"/>
            <a:ext cx="748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Country of Bean Origin and Proportion of Rating</a:t>
            </a:r>
            <a:endParaRPr b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8" name="Google Shape;1068;p35"/>
          <p:cNvSpPr txBox="1"/>
          <p:nvPr/>
        </p:nvSpPr>
        <p:spPr>
          <a:xfrm>
            <a:off x="5219775" y="732875"/>
            <a:ext cx="349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Countries that has more than 50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can identify cocoa bean origin countries that produce chocolates with high rating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9" name="Google Shape;10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25" y="732875"/>
            <a:ext cx="4580515" cy="41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F27EB2"/>
      </a:accent1>
      <a:accent2>
        <a:srgbClr val="559ABA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