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635" r:id="rId3"/>
    <p:sldId id="636" r:id="rId4"/>
    <p:sldId id="637" r:id="rId5"/>
    <p:sldId id="639" r:id="rId6"/>
    <p:sldId id="640" r:id="rId7"/>
    <p:sldId id="641" r:id="rId8"/>
    <p:sldId id="642" r:id="rId9"/>
    <p:sldId id="577" r:id="rId10"/>
    <p:sldId id="630" r:id="rId11"/>
    <p:sldId id="618" r:id="rId12"/>
    <p:sldId id="619" r:id="rId13"/>
    <p:sldId id="643" r:id="rId14"/>
    <p:sldId id="615" r:id="rId15"/>
    <p:sldId id="644" r:id="rId16"/>
    <p:sldId id="616" r:id="rId17"/>
    <p:sldId id="645" r:id="rId18"/>
    <p:sldId id="581" r:id="rId19"/>
    <p:sldId id="649" r:id="rId20"/>
    <p:sldId id="632" r:id="rId21"/>
    <p:sldId id="633" r:id="rId22"/>
    <p:sldId id="647" r:id="rId23"/>
    <p:sldId id="646" r:id="rId24"/>
    <p:sldId id="648" r:id="rId25"/>
    <p:sldId id="593" r:id="rId26"/>
    <p:sldId id="599" r:id="rId27"/>
    <p:sldId id="650" r:id="rId28"/>
    <p:sldId id="651" r:id="rId29"/>
    <p:sldId id="588" r:id="rId30"/>
    <p:sldId id="594" r:id="rId31"/>
    <p:sldId id="627" r:id="rId32"/>
    <p:sldId id="624" r:id="rId33"/>
    <p:sldId id="628" r:id="rId34"/>
    <p:sldId id="629" r:id="rId35"/>
  </p:sldIdLst>
  <p:sldSz cx="9921875" cy="6858000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800000"/>
    <a:srgbClr val="0000CC"/>
    <a:srgbClr val="003300"/>
    <a:srgbClr val="99FFCC"/>
    <a:srgbClr val="00FF00"/>
    <a:srgbClr val="660066"/>
    <a:srgbClr val="000000"/>
    <a:srgbClr val="0066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2" autoAdjust="0"/>
    <p:restoredTop sz="94579" autoAdjust="0"/>
  </p:normalViewPr>
  <p:slideViewPr>
    <p:cSldViewPr>
      <p:cViewPr varScale="1">
        <p:scale>
          <a:sx n="65" d="100"/>
          <a:sy n="65" d="100"/>
        </p:scale>
        <p:origin x="1656" y="72"/>
      </p:cViewPr>
      <p:guideLst>
        <p:guide orient="horz" pos="2160"/>
        <p:guide pos="3125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6" d="100"/>
          <a:sy n="56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685800"/>
            <a:ext cx="49593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NI-Aptima" pitchFamily="2" charset="0"/>
              </a:defRPr>
            </a:lvl1pPr>
          </a:lstStyle>
          <a:p>
            <a:fld id="{C7E48498-AFD1-4146-A260-A3914E0CC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38" y="2130425"/>
            <a:ext cx="84328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075" y="3886200"/>
            <a:ext cx="69453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152400"/>
            <a:ext cx="23622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538" y="152400"/>
            <a:ext cx="69342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38" y="2130425"/>
            <a:ext cx="84328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075" y="3886200"/>
            <a:ext cx="69453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9708955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693331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406900"/>
            <a:ext cx="843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2906713"/>
            <a:ext cx="8432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7618354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19127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4638"/>
            <a:ext cx="89296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535113"/>
            <a:ext cx="4383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8" y="2174875"/>
            <a:ext cx="4383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0313" y="1535113"/>
            <a:ext cx="43862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0313" y="2174875"/>
            <a:ext cx="43862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0837351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509436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29891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3050"/>
            <a:ext cx="32639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54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888" y="1435100"/>
            <a:ext cx="32639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402948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4800600"/>
            <a:ext cx="5953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4688" y="612775"/>
            <a:ext cx="59531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4688" y="5367338"/>
            <a:ext cx="59531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797489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5064267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152400"/>
            <a:ext cx="23622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538" y="152400"/>
            <a:ext cx="69342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7739182"/>
      </p:ext>
    </p:extLst>
  </p:cSld>
  <p:clrMapOvr>
    <a:masterClrMapping/>
  </p:clrMapOvr>
  <p:transition>
    <p:split orient="vert"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406900"/>
            <a:ext cx="843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2906713"/>
            <a:ext cx="8432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4638"/>
            <a:ext cx="89296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535113"/>
            <a:ext cx="4383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8" y="2174875"/>
            <a:ext cx="4383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0313" y="1535113"/>
            <a:ext cx="43862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0313" y="2174875"/>
            <a:ext cx="43862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3050"/>
            <a:ext cx="32639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54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888" y="1435100"/>
            <a:ext cx="32639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4800600"/>
            <a:ext cx="5953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4688" y="612775"/>
            <a:ext cx="59531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4688" y="5367338"/>
            <a:ext cx="59531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52400"/>
            <a:ext cx="9448800" cy="533400"/>
          </a:xfrm>
          <a:prstGeom prst="rect">
            <a:avLst/>
          </a:prstGeom>
          <a:solidFill>
            <a:srgbClr val="00FFFF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838200"/>
            <a:ext cx="9448800" cy="586740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  <p:sndAc>
      <p:endSnd/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2600" b="1" i="0" u="none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AutoNum type="alphaLcParenR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 b="0" i="0" u="none">
          <a:solidFill>
            <a:srgbClr val="800080"/>
          </a:solidFill>
          <a:latin typeface="VNI-Times" pitchFamily="2" charset="0"/>
        </a:defRPr>
      </a:lvl2pPr>
      <a:lvl3pPr marL="1206500" indent="-2921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 sz="2600">
          <a:solidFill>
            <a:schemeClr val="bg2"/>
          </a:solidFill>
          <a:latin typeface="VNI-Times" pitchFamily="2" charset="0"/>
        </a:defRPr>
      </a:lvl3pPr>
      <a:lvl4pPr marL="1612900" indent="-2921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600">
          <a:solidFill>
            <a:srgbClr val="0033CC"/>
          </a:solidFill>
          <a:latin typeface="VNI-Times" pitchFamily="2" charset="0"/>
        </a:defRPr>
      </a:lvl4pPr>
      <a:lvl5pPr marL="20066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5pPr>
      <a:lvl6pPr marL="24638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6pPr>
      <a:lvl7pPr marL="29210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7pPr>
      <a:lvl8pPr marL="33782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8pPr>
      <a:lvl9pPr marL="38354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52400"/>
            <a:ext cx="9448800" cy="533400"/>
          </a:xfrm>
          <a:prstGeom prst="rect">
            <a:avLst/>
          </a:prstGeom>
          <a:solidFill>
            <a:srgbClr val="00FFFF"/>
          </a:solidFill>
          <a:ln w="9525">
            <a:solidFill>
              <a:srgbClr val="CC00CC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838200"/>
            <a:ext cx="9448800" cy="586740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7247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 orient="vert"/>
    <p:sndAc>
      <p:endSnd/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2600" b="1" i="0" u="none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AutoNum type="alphaLcParenR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b="0" i="0" u="none">
          <a:solidFill>
            <a:srgbClr val="800080"/>
          </a:solidFill>
          <a:latin typeface="VNI-Times" pitchFamily="2" charset="0"/>
        </a:defRPr>
      </a:lvl2pPr>
      <a:lvl3pPr marL="1206500" indent="-2921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sz="2600">
          <a:solidFill>
            <a:schemeClr val="bg2"/>
          </a:solidFill>
          <a:latin typeface="VNI-Times" pitchFamily="2" charset="0"/>
        </a:defRPr>
      </a:lvl3pPr>
      <a:lvl4pPr marL="1612900" indent="-2921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600">
          <a:solidFill>
            <a:srgbClr val="0033CC"/>
          </a:solidFill>
          <a:latin typeface="VNI-Times" pitchFamily="2" charset="0"/>
        </a:defRPr>
      </a:lvl4pPr>
      <a:lvl5pPr marL="20066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5pPr>
      <a:lvl6pPr marL="24638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6pPr>
      <a:lvl7pPr marL="29210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7pPr>
      <a:lvl8pPr marL="33782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8pPr>
      <a:lvl9pPr marL="3835400" indent="-279400" algn="l" rtl="0" fontAlgn="base">
        <a:spcBef>
          <a:spcPct val="20000"/>
        </a:spcBef>
        <a:spcAft>
          <a:spcPct val="0"/>
        </a:spcAft>
        <a:buFont typeface="Times New Roman" panose="02020603050405020304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T%E1%BA%ADp_tin:Nikolaus_Kopernikus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10000">
              <a:srgbClr val="006600"/>
            </a:gs>
            <a:gs pos="100000">
              <a:schemeClr val="tx1"/>
            </a:gs>
            <a:gs pos="6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846137" y="1295400"/>
            <a:ext cx="8382000" cy="20574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57" name="WordArt 9"/>
          <p:cNvSpPr>
            <a:spLocks noChangeArrowheads="1" noChangeShapeType="1" noTextEdit="1"/>
          </p:cNvSpPr>
          <p:nvPr/>
        </p:nvSpPr>
        <p:spPr bwMode="auto">
          <a:xfrm>
            <a:off x="1760537" y="1515654"/>
            <a:ext cx="6553200" cy="146304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54011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MOÁI QUAN HEÄ GIÖÕA TRIEÁT HOÏC VAØ KHOA HOÏC</a:t>
            </a: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  <a:latin typeface="VNI-Swiss-Condense" pitchFamily="2" charset="0"/>
              </a:rPr>
              <a:t>C h ö ô n g   3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760537" y="2819400"/>
            <a:ext cx="6553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160337" y="3733800"/>
            <a:ext cx="9601200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000" b="1" dirty="0">
                <a:solidFill>
                  <a:schemeClr val="bg2"/>
                </a:solidFill>
                <a:latin typeface="VN-NTime" pitchFamily="2" charset="0"/>
              </a:rPr>
              <a:t>I.  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</a:rPr>
              <a:t>KHAÙI QUAÙT MOÁI QUAN HEÄ GIÖÕA TRIEÁT HOÏC &amp; KHOA HOÏC TRONG LÒCH SÖÛ</a:t>
            </a:r>
          </a:p>
          <a:p>
            <a:endParaRPr lang="en-US" sz="2000" b="1" dirty="0">
              <a:solidFill>
                <a:srgbClr val="FF0000"/>
              </a:solidFill>
              <a:latin typeface="VN-NTime" pitchFamily="2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60337" y="4267200"/>
            <a:ext cx="9601200" cy="457200"/>
          </a:xfrm>
          <a:prstGeom prst="roundRect">
            <a:avLst/>
          </a:prstGeom>
          <a:noFill/>
          <a:ln w="9525">
            <a:solidFill>
              <a:schemeClr val="accent1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  <a:latin typeface="VN-NTime" pitchFamily="2" charset="0"/>
              </a:rPr>
              <a:t>II</a:t>
            </a:r>
            <a:r>
              <a:rPr lang="en-US" altLang="ko-KR" sz="2000" b="1" dirty="0">
                <a:solidFill>
                  <a:srgbClr val="FF0000"/>
                </a:solidFill>
                <a:latin typeface="VN-NTime" pitchFamily="2" charset="0"/>
                <a:sym typeface="+mn-ea"/>
              </a:rPr>
              <a:t>. YÙ NGHÓA CUÛA PHAÙT MINH KHOA HOÏC ÑOÁI VÔÙI TRIEÁT HOÏC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60337" y="4800600"/>
            <a:ext cx="9601200" cy="457200"/>
          </a:xfrm>
          <a:prstGeom prst="roundRect">
            <a:avLst/>
          </a:prstGeom>
          <a:noFill/>
          <a:ln w="9525">
            <a:solidFill>
              <a:schemeClr val="accent1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  <a:latin typeface="VN-NTime" pitchFamily="2" charset="0"/>
              </a:rPr>
              <a:t>III</a:t>
            </a:r>
            <a:r>
              <a:rPr lang="en-US" altLang="ko-KR" sz="2000" b="1" dirty="0">
                <a:solidFill>
                  <a:srgbClr val="000000"/>
                </a:solidFill>
                <a:sym typeface="+mn-ea"/>
              </a:rPr>
              <a:t>.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  <a:sym typeface="+mn-ea"/>
              </a:rPr>
              <a:t>VAI TROØ CUÛA TRIEÁT HOÏC ÑOÁI VÔÙI SÖÏ PHAÙT TRIEÅN CUÛA KHOA HOÏC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7541881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57" grpId="0"/>
      <p:bldP spid="10" grpId="0"/>
      <p:bldP spid="9" grpId="0" bldLvl="0" animBg="1"/>
      <p:bldP spid="12" grpId="0" bldLvl="0" animBg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60337" y="574964"/>
            <a:ext cx="94488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Böùc tranh khoa hoïc veà theá giôùi - bieåu hieän cuûa MQH giöõa TH &amp; KH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" y="1326573"/>
            <a:ext cx="9761537" cy="5195455"/>
          </a:xfrm>
          <a:prstGeom prst="roundRect">
            <a:avLst>
              <a:gd name="adj" fmla="val 3058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BTKH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…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chænh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33363" indent="-233363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BTKH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x.döïng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&amp; KHXH,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23838" indent="-223838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BTKH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: BT KHTN, BT KHXH, ... </a:t>
            </a:r>
          </a:p>
          <a:p>
            <a:pPr marL="465138" lvl="1" indent="-2413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BT KHTN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.</a:t>
            </a:r>
          </a:p>
          <a:p>
            <a:pPr marL="465138" lvl="1" indent="-2413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BT KHTN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BT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BT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BT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BT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</a:t>
            </a:r>
            <a:endParaRPr kumimoji="0" lang="en-US" sz="2400" b="1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4.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nieäm </a:t>
            </a:r>
            <a:r>
              <a:rPr lang="en-US" sz="2400" b="1" dirty="0" err="1">
                <a:latin typeface="+mj-lt"/>
              </a:rPr>
              <a:t>maùcxít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veà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moái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heä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giöõa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vaø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caùc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khoa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71342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76200" y="990600"/>
            <a:ext cx="9761537" cy="5791200"/>
          </a:xfrm>
          <a:prstGeom prst="roundRect">
            <a:avLst>
              <a:gd name="adj" fmla="val 1127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38138" indent="-3381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BTVLH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,…)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576263" lvl="1" indent="-2952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CC"/>
                </a:solidFill>
                <a:latin typeface="VNI-Swiss-Condense" pitchFamily="2" charset="0"/>
              </a:rPr>
              <a:t>Veà</a:t>
            </a:r>
            <a:r>
              <a:rPr lang="en-US" sz="2400" dirty="0">
                <a:solidFill>
                  <a:srgbClr val="0000CC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VNI-Swiss-Condense" pitchFamily="2" charset="0"/>
              </a:rPr>
              <a:t>thöïc</a:t>
            </a:r>
            <a:r>
              <a:rPr lang="en-US" sz="2400" dirty="0">
                <a:solidFill>
                  <a:srgbClr val="0000CC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BTVLH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moät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thoáng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caùc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quan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nieäm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cô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baûn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toång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quaùt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thôøi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ñaïi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thöïc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taïi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lyù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keát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caáu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vaø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gian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thôøi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gian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töông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taùc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nhaân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quaû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…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lyù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ñöôïc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thaønh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döïa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treân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ñôøi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-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tinh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xaõ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hoäi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ôû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moät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giai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ñoaïn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lòch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söû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nhaát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Vì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vaäy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khi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lòch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söû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nhaän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thöïc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tinh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vaø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thöïc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tieãn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nhaân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loaïi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thay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seõ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laøm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cho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BTVLH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thay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I-Swiss-Condense" pitchFamily="2" charset="0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VNI-Swiss-Condense" pitchFamily="2" charset="0"/>
              </a:rPr>
              <a:t>. </a:t>
            </a:r>
          </a:p>
          <a:p>
            <a:pPr marL="338138" indent="-3381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BTVLH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BT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&amp;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BT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bieåu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MQH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GÑ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&amp; GÑ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ñieän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BT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phi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,…).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76200" y="485336"/>
            <a:ext cx="9761537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Böùc tranh vaät lyù hoïc veà theá giôùi – bieåu hieän MQH giöõa TH &amp; vaät lyù hoïc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4.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nieäm </a:t>
            </a:r>
            <a:r>
              <a:rPr lang="en-US" sz="2400" b="1" dirty="0" err="1">
                <a:latin typeface="+mj-lt"/>
              </a:rPr>
              <a:t>maùcxít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veà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moái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heä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giöõa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vaø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caùc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khoa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550030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11000">
              <a:srgbClr val="006600"/>
            </a:gs>
            <a:gs pos="60000">
              <a:schemeClr val="tx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846137" y="1295400"/>
            <a:ext cx="8382000" cy="19050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1989136" y="1295400"/>
            <a:ext cx="6011485" cy="187452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MOÁI QUAN HEÄ GIÖÕA TRIEÁT HOÏC VAØ KHOA HOÏC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  <a:latin typeface="VNI-Swiss-Condense" pitchFamily="2" charset="0"/>
              </a:rPr>
              <a:t>C h ö ô n g   3</a:t>
            </a:r>
          </a:p>
        </p:txBody>
      </p:sp>
      <p:cxnSp>
        <p:nvCxnSpPr>
          <p:cNvPr id="19" name="Straight Connector 18"/>
          <p:cNvCxnSpPr>
            <a:endCxn id="14" idx="5"/>
          </p:cNvCxnSpPr>
          <p:nvPr/>
        </p:nvCxnSpPr>
        <p:spPr bwMode="auto">
          <a:xfrm>
            <a:off x="1989137" y="2918458"/>
            <a:ext cx="6011485" cy="296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160337" y="3810000"/>
            <a:ext cx="9601200" cy="457200"/>
          </a:xfrm>
          <a:prstGeom prst="roundRect">
            <a:avLst/>
          </a:prstGeom>
          <a:noFill/>
          <a:ln w="9525">
            <a:solidFill>
              <a:schemeClr val="accent1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  <a:latin typeface="VN-NTime" pitchFamily="2" charset="0"/>
              </a:rPr>
              <a:t>II</a:t>
            </a:r>
            <a:r>
              <a:rPr lang="en-US" altLang="ko-KR" sz="2000" b="1" dirty="0">
                <a:solidFill>
                  <a:srgbClr val="FF0000"/>
                </a:solidFill>
                <a:latin typeface="VN-NTime" pitchFamily="2" charset="0"/>
                <a:sym typeface="+mn-ea"/>
              </a:rPr>
              <a:t>. YÙ NGHÓA CUÛA PHAÙT MINH KHOA HOÏC ÑOÁI VÔÙI TRIEÁT HOÏC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160337" y="4406061"/>
            <a:ext cx="96012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Coâpeùcníc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hoài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höng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160337" y="4800600"/>
            <a:ext cx="96012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Ñaùcuyn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th.teá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,...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DVBC</a:t>
            </a:r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160337" y="5181600"/>
            <a:ext cx="96012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3.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Anhxtanh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,...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DVBC</a:t>
            </a:r>
          </a:p>
        </p:txBody>
      </p:sp>
    </p:spTree>
    <p:extLst>
      <p:ext uri="{BB962C8B-B14F-4D97-AF65-F5344CB8AC3E}">
        <p14:creationId xmlns:p14="http://schemas.microsoft.com/office/powerpoint/2010/main" val="207068915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6" grpId="0" animBg="1"/>
      <p:bldP spid="20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1. </a:t>
            </a:r>
            <a:r>
              <a:rPr lang="en-US" sz="2400" b="1" dirty="0" err="1">
                <a:latin typeface="+mj-lt"/>
              </a:rPr>
              <a:t>Thuyeát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nhaät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taâm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Coâpeùcníc</a:t>
            </a:r>
            <a:r>
              <a:rPr lang="en-US" sz="2400" b="1" dirty="0">
                <a:latin typeface="+mj-lt"/>
              </a:rPr>
              <a:t> &amp; </a:t>
            </a:r>
            <a:r>
              <a:rPr lang="en-US" sz="2400" b="1" dirty="0" err="1">
                <a:latin typeface="+mj-lt"/>
              </a:rPr>
              <a:t>söï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hoài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sinh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DV </a:t>
            </a:r>
            <a:r>
              <a:rPr lang="en-US" sz="2400" b="1" dirty="0" err="1">
                <a:latin typeface="+mj-lt"/>
              </a:rPr>
              <a:t>thôøi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phuïc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höng</a:t>
            </a:r>
            <a:endParaRPr lang="en-US" sz="2400" b="1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" y="1326573"/>
            <a:ext cx="9761537" cy="4769427"/>
          </a:xfrm>
          <a:prstGeom prst="roundRect">
            <a:avLst>
              <a:gd name="adj" fmla="val 3058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Ptolemy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(87-150)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Almagest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Quay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Kim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Ptolemy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vöõng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döôùi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chuùa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hôn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1000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đến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năm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1543…</a:t>
            </a:r>
          </a:p>
        </p:txBody>
      </p:sp>
    </p:spTree>
    <p:extLst>
      <p:ext uri="{BB962C8B-B14F-4D97-AF65-F5344CB8AC3E}">
        <p14:creationId xmlns:p14="http://schemas.microsoft.com/office/powerpoint/2010/main" val="392044157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Thuyeát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nhaät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taâm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Coâpeùcníc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&amp;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söï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hoài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sinh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DV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thôøi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phuïc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höng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" y="1326573"/>
            <a:ext cx="9761537" cy="4769427"/>
          </a:xfrm>
          <a:prstGeom prst="roundRect">
            <a:avLst>
              <a:gd name="adj" fmla="val 3058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5100" indent="-2794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N.Coâpeùcníc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(1473–1543)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quay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</a:t>
            </a:r>
          </a:p>
          <a:p>
            <a:pPr marL="577850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577850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577850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Ngoaøi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577850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577850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ngoâi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Coâpeùcníc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‘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baàu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’,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chuaån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‘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döôùi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’. 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577850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9172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0"/>
            <a:ext cx="754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upload.wikimedia.org/wikipedia/commons/thumb/f/f2/Nikolaus_Kopernikus.jpg/150px-Nikolaus_Kopernikus.jpg">
            <a:hlinkClick r:id="rId3" tooltip="&quot;Chân dung tại Toruń - 1580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7" y="3429001"/>
            <a:ext cx="2293938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encrypted-tbn2.gstatic.com/images?q=tbn:ANd9GcSVLyyh4wlxMVvJorT5uw0btfVIcDjeP88pNoJrDGHMJ3WORZX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7" y="1"/>
            <a:ext cx="2293938" cy="342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59609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2. </a:t>
            </a:r>
            <a:r>
              <a:rPr lang="en-US" sz="2400" b="1" dirty="0" err="1">
                <a:solidFill>
                  <a:srgbClr val="FFFFFF"/>
                </a:solidFill>
                <a:latin typeface="+mj-lt"/>
              </a:rPr>
              <a:t>Thuyeát</a:t>
            </a:r>
            <a:r>
              <a:rPr lang="en-US" sz="24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tieán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hoùa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Ñaùcuyn</a:t>
            </a:r>
            <a:r>
              <a:rPr lang="en-US" sz="2400" b="1" dirty="0">
                <a:latin typeface="+mj-lt"/>
              </a:rPr>
              <a:t>, </a:t>
            </a:r>
            <a:r>
              <a:rPr lang="en-US" sz="2400" b="1" dirty="0" err="1">
                <a:latin typeface="+mj-lt"/>
              </a:rPr>
              <a:t>th.teá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baøo</a:t>
            </a:r>
            <a:r>
              <a:rPr lang="en-US" sz="2400" b="1" dirty="0">
                <a:latin typeface="+mj-lt"/>
              </a:rPr>
              <a:t>,... &amp; </a:t>
            </a:r>
            <a:r>
              <a:rPr lang="en-US" sz="2400" b="1" dirty="0" err="1">
                <a:latin typeface="+mj-lt"/>
              </a:rPr>
              <a:t>söï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ra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ñôøi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cuûa</a:t>
            </a:r>
            <a:r>
              <a:rPr lang="en-US" sz="2400" b="1" dirty="0">
                <a:latin typeface="+mj-lt"/>
              </a:rPr>
              <a:t> THDV </a:t>
            </a:r>
            <a:r>
              <a:rPr lang="en-US" sz="2400" b="1" dirty="0" err="1">
                <a:latin typeface="+mj-lt"/>
              </a:rPr>
              <a:t>bieän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chöùng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" y="609600"/>
            <a:ext cx="9761537" cy="6095999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2575" indent="-282575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Charles Darwin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(1809-1882)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‘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loaøi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de-DE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282575" indent="-282575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de-DE" sz="2400" b="1" dirty="0">
                <a:solidFill>
                  <a:srgbClr val="800000"/>
                </a:solidFill>
                <a:latin typeface="VN-NTime" pitchFamily="2" charset="0"/>
              </a:rPr>
              <a:t>Theodor Schwann &amp; Matthias Schleiden </a:t>
            </a:r>
            <a:r>
              <a:rPr lang="de-DE" sz="2400" b="1" dirty="0">
                <a:solidFill>
                  <a:schemeClr val="bg2"/>
                </a:solidFill>
                <a:latin typeface="VN-NTime" pitchFamily="2" charset="0"/>
              </a:rPr>
              <a:t>xaây döïng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dieãn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tin di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theo.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82575" lvl="1" indent="-282575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J.P.Joule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J.R.Mayer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):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sang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sang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342900" lvl="1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Ñaây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6318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7" y="762000"/>
            <a:ext cx="9761538" cy="5486400"/>
          </a:xfrm>
          <a:prstGeom prst="roundRect">
            <a:avLst>
              <a:gd name="adj" fmla="val 2652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5100" indent="-27940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Anhxtanh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 </a:t>
            </a:r>
          </a:p>
          <a:p>
            <a:pPr marL="520700" lvl="1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qui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meâtric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laøm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cong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-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thôøi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gian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vaø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ñoä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cong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-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thôøi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gian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theå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hieän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töông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taùc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haáp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daãn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do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sinh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ra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).</a:t>
            </a:r>
            <a:r>
              <a:rPr lang="en-US" sz="2400" b="1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doøng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troâi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do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Söï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hieän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höõu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laøm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cho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gian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trôû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thaønh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phi-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Euclide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.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Khoâng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gian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phi-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Euclide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toàn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taïi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khaùch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quan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vaø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meâtric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cuûa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noù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phuï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thuoäc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vaän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ñoäng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). </a:t>
            </a:r>
          </a:p>
          <a:p>
            <a:pPr marL="520700" lvl="1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165100" indent="-279400" algn="just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3. </a:t>
            </a:r>
            <a:r>
              <a:rPr lang="en-US" sz="2400" b="1" dirty="0" err="1">
                <a:latin typeface="VNI-Swiss-Condense"/>
              </a:rPr>
              <a:t>Thuyeát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Anhxtanh</a:t>
            </a:r>
            <a:r>
              <a:rPr lang="en-US" sz="2400" b="1" dirty="0">
                <a:latin typeface="VNI-Swiss-Condense"/>
              </a:rPr>
              <a:t>, </a:t>
            </a:r>
            <a:r>
              <a:rPr lang="en-US" sz="2400" b="1" dirty="0" err="1">
                <a:latin typeface="VNI-Swiss-Condense"/>
              </a:rPr>
              <a:t>cô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löôïng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töû</a:t>
            </a:r>
            <a:r>
              <a:rPr lang="en-US" sz="2400" b="1" dirty="0">
                <a:latin typeface="VNI-Swiss-Condense"/>
              </a:rPr>
              <a:t>... </a:t>
            </a:r>
            <a:r>
              <a:rPr lang="en-US" sz="2400" b="1" dirty="0" err="1">
                <a:latin typeface="VNI-Swiss-Condense"/>
              </a:rPr>
              <a:t>cuûng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coá</a:t>
            </a:r>
            <a:r>
              <a:rPr lang="en-US" sz="2400" b="1" dirty="0">
                <a:latin typeface="VNI-Swiss-Condense"/>
              </a:rPr>
              <a:t> THDV </a:t>
            </a:r>
            <a:r>
              <a:rPr lang="en-US" sz="2400" b="1" dirty="0" err="1">
                <a:latin typeface="VNI-Swiss-Condense"/>
              </a:rPr>
              <a:t>bieän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chöùng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120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1\P.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1143000"/>
            <a:ext cx="9372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0689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7" y="914400"/>
            <a:ext cx="9761538" cy="5562600"/>
          </a:xfrm>
          <a:prstGeom prst="roundRect">
            <a:avLst>
              <a:gd name="adj" fmla="val 2879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63550" lvl="1" indent="-2381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Nhöõng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quan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nieäm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naøy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xuaát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hieän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töø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trong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quaù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trình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phaûn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aùnh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tröïc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quan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giôùi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maø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ñöôïc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thaønh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trong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quaù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trình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tranh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luaän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gay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gaét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caùch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hieåu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haït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soùng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moái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töông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quan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soùng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-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haït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caùch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lyù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giaûi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haøm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soùng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thöïc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taïi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vaät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lyù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moái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lieân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heä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nhaân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quaû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vaø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quyeát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ñònh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j-lt"/>
              </a:rPr>
              <a:t>luaän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trong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lónh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vöïc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vi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moâ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).</a:t>
            </a:r>
          </a:p>
          <a:p>
            <a:pPr marL="463550" lvl="1" indent="-2381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Maëc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vó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vi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ngöõ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vi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vó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seõ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voøng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xoaùy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3. </a:t>
            </a:r>
            <a:r>
              <a:rPr lang="en-US" sz="2400" b="1" dirty="0" err="1">
                <a:latin typeface="VNI-Swiss-Condense"/>
              </a:rPr>
              <a:t>Thuyeát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Anhxtanh</a:t>
            </a:r>
            <a:r>
              <a:rPr lang="en-US" sz="2400" b="1" dirty="0">
                <a:latin typeface="VNI-Swiss-Condense"/>
              </a:rPr>
              <a:t>, </a:t>
            </a:r>
            <a:r>
              <a:rPr lang="en-US" sz="2400" b="1" dirty="0" err="1">
                <a:latin typeface="VNI-Swiss-Condense"/>
              </a:rPr>
              <a:t>cô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löôïng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töû</a:t>
            </a:r>
            <a:r>
              <a:rPr lang="en-US" sz="2400" b="1" dirty="0">
                <a:latin typeface="VNI-Swiss-Condense"/>
              </a:rPr>
              <a:t>... </a:t>
            </a:r>
            <a:r>
              <a:rPr lang="en-US" sz="2400" b="1" dirty="0" err="1">
                <a:latin typeface="VNI-Swiss-Condense"/>
              </a:rPr>
              <a:t>cuûng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coá</a:t>
            </a:r>
            <a:r>
              <a:rPr lang="en-US" sz="2400" b="1" dirty="0">
                <a:latin typeface="VNI-Swiss-Condense"/>
              </a:rPr>
              <a:t> THDV </a:t>
            </a:r>
            <a:r>
              <a:rPr lang="en-US" sz="2400" b="1" dirty="0" err="1">
                <a:latin typeface="VNI-Swiss-Condense"/>
              </a:rPr>
              <a:t>bieän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chöùng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80317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11000">
              <a:srgbClr val="006600"/>
            </a:gs>
            <a:gs pos="60000">
              <a:schemeClr val="tx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846137" y="1295400"/>
            <a:ext cx="8382000" cy="19050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1989136" y="1295400"/>
            <a:ext cx="6011485" cy="187452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MOÁI QUAN HEÄ GIÖÕA TRIEÁT HOÏC VAØ KHOA HOÏC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  <a:latin typeface="VNI-Swiss-Condense" pitchFamily="2" charset="0"/>
              </a:rPr>
              <a:t>C h ö ô n g   3</a:t>
            </a:r>
          </a:p>
        </p:txBody>
      </p:sp>
      <p:cxnSp>
        <p:nvCxnSpPr>
          <p:cNvPr id="19" name="Straight Connector 18"/>
          <p:cNvCxnSpPr>
            <a:endCxn id="14" idx="5"/>
          </p:cNvCxnSpPr>
          <p:nvPr/>
        </p:nvCxnSpPr>
        <p:spPr bwMode="auto">
          <a:xfrm>
            <a:off x="1989137" y="2918458"/>
            <a:ext cx="6011485" cy="296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160337" y="3733800"/>
            <a:ext cx="9601200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000" b="1" dirty="0">
                <a:solidFill>
                  <a:schemeClr val="bg2"/>
                </a:solidFill>
                <a:latin typeface="VN-NTime" pitchFamily="2" charset="0"/>
              </a:rPr>
              <a:t>I.  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</a:rPr>
              <a:t>KHAÙI QUAÙT MOÁI QUAN HEÄ GIÖÕA TRIEÁT HOÏC &amp; KHOA HOÏC TRONG LÒCH SÖÛ</a:t>
            </a:r>
          </a:p>
          <a:p>
            <a:endParaRPr lang="en-US" sz="2000" b="1" dirty="0">
              <a:solidFill>
                <a:srgbClr val="FF0000"/>
              </a:solidFill>
              <a:latin typeface="VN-NTime" pitchFamily="2" charset="0"/>
            </a:endParaRPr>
          </a:p>
        </p:txBody>
      </p:sp>
      <p:sp>
        <p:nvSpPr>
          <p:cNvPr id="21" name="AutoShape 49"/>
          <p:cNvSpPr>
            <a:spLocks noChangeArrowheads="1"/>
          </p:cNvSpPr>
          <p:nvPr/>
        </p:nvSpPr>
        <p:spPr bwMode="auto">
          <a:xfrm>
            <a:off x="846137" y="4359774"/>
            <a:ext cx="83058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846137" y="4757148"/>
            <a:ext cx="83058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846137" y="5121774"/>
            <a:ext cx="83058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3.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846137" y="5502774"/>
            <a:ext cx="83058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4.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maùcxít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4892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7" y="546614"/>
            <a:ext cx="9761538" cy="6192982"/>
          </a:xfrm>
          <a:prstGeom prst="roundRect">
            <a:avLst>
              <a:gd name="adj" fmla="val 2198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2763" lvl="1" indent="-2238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giöõ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goùp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512763" lvl="1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deûo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aùnh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512763" lvl="1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DVBC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hay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giaùc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DVBC.</a:t>
            </a: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3. </a:t>
            </a:r>
            <a:r>
              <a:rPr lang="en-US" sz="2400" b="1" dirty="0" err="1">
                <a:latin typeface="VNI-Swiss-Condense"/>
              </a:rPr>
              <a:t>Thuyeát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Anhxtanh</a:t>
            </a:r>
            <a:r>
              <a:rPr lang="en-US" sz="2400" b="1" dirty="0">
                <a:latin typeface="VNI-Swiss-Condense"/>
              </a:rPr>
              <a:t>, </a:t>
            </a:r>
            <a:r>
              <a:rPr lang="en-US" sz="2400" b="1" dirty="0" err="1">
                <a:latin typeface="VNI-Swiss-Condense"/>
              </a:rPr>
              <a:t>cô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löôïng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töû</a:t>
            </a:r>
            <a:r>
              <a:rPr lang="en-US" sz="2400" b="1" dirty="0">
                <a:latin typeface="VNI-Swiss-Condense"/>
              </a:rPr>
              <a:t>... </a:t>
            </a:r>
            <a:r>
              <a:rPr lang="en-US" sz="2400" b="1" dirty="0" err="1">
                <a:latin typeface="VNI-Swiss-Condense"/>
              </a:rPr>
              <a:t>cuûng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coá</a:t>
            </a:r>
            <a:r>
              <a:rPr lang="en-US" sz="2400" b="1" dirty="0">
                <a:latin typeface="VNI-Swiss-Condense"/>
              </a:rPr>
              <a:t> THDV </a:t>
            </a:r>
            <a:r>
              <a:rPr lang="en-US" sz="2400" b="1" dirty="0" err="1">
                <a:latin typeface="VNI-Swiss-Condense"/>
              </a:rPr>
              <a:t>bieän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chöùng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55920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11000">
              <a:srgbClr val="006600"/>
            </a:gs>
            <a:gs pos="60000">
              <a:schemeClr val="tx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846137" y="1295400"/>
            <a:ext cx="8382000" cy="1905000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1989136" y="1295400"/>
            <a:ext cx="6011485" cy="1874520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VNI-Cooper" pitchFamily="2" charset="0"/>
              </a:rPr>
              <a:t>MOÁI QUAN HEÄ GIÖÕA TRIEÁT HOÏC VAØ KHOA HOÏC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2255837" y="224589"/>
            <a:ext cx="55626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rgbClr val="FFFFFF"/>
                </a:solidFill>
                <a:latin typeface="VNI-Swiss-Condense" pitchFamily="2" charset="0"/>
              </a:rPr>
              <a:t>C h ö ô n g   3</a:t>
            </a:r>
          </a:p>
        </p:txBody>
      </p:sp>
      <p:cxnSp>
        <p:nvCxnSpPr>
          <p:cNvPr id="19" name="Straight Connector 18"/>
          <p:cNvCxnSpPr>
            <a:endCxn id="14" idx="5"/>
          </p:cNvCxnSpPr>
          <p:nvPr/>
        </p:nvCxnSpPr>
        <p:spPr bwMode="auto">
          <a:xfrm>
            <a:off x="1989137" y="2918458"/>
            <a:ext cx="6011485" cy="296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693737" y="3581400"/>
            <a:ext cx="8686800" cy="457200"/>
          </a:xfrm>
          <a:prstGeom prst="roundRect">
            <a:avLst/>
          </a:prstGeom>
          <a:noFill/>
          <a:ln w="9525">
            <a:solidFill>
              <a:schemeClr val="accent1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38138" indent="-338138"/>
            <a:r>
              <a:rPr lang="en-US" altLang="ko-KR" sz="2000" b="1" dirty="0">
                <a:solidFill>
                  <a:srgbClr val="000000"/>
                </a:solidFill>
                <a:latin typeface="VN-NTime" pitchFamily="2" charset="0"/>
              </a:rPr>
              <a:t>III</a:t>
            </a:r>
            <a:r>
              <a:rPr lang="en-US" altLang="ko-KR" sz="2000" b="1" dirty="0">
                <a:solidFill>
                  <a:srgbClr val="000000"/>
                </a:solidFill>
                <a:sym typeface="+mn-ea"/>
              </a:rPr>
              <a:t>.</a:t>
            </a:r>
            <a:r>
              <a:rPr lang="en-US" sz="2000" b="1" dirty="0">
                <a:solidFill>
                  <a:srgbClr val="FF0000"/>
                </a:solidFill>
                <a:latin typeface="VN-NTime" pitchFamily="2" charset="0"/>
                <a:sym typeface="+mn-ea"/>
              </a:rPr>
              <a:t>VAI TROØ CUÛA TRIEÁT HOÏC ÑOÁI VÔÙI SÖÏ PHAÙT TRIEÅN CUÛA KHOA HOÏC</a:t>
            </a:r>
            <a:endParaRPr lang="en-US" sz="2000" b="1" kern="10" dirty="0">
              <a:ln w="12700">
                <a:solidFill>
                  <a:srgbClr val="FF0000"/>
                </a:solidFill>
                <a:rou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VN-NTime" pitchFamily="2" charset="0"/>
              <a:cs typeface="Times New Roman" panose="02020603050405020304"/>
            </a:endParaRPr>
          </a:p>
        </p:txBody>
      </p:sp>
      <p:sp>
        <p:nvSpPr>
          <p:cNvPr id="12" name="AutoShape 49"/>
          <p:cNvSpPr>
            <a:spLocks noChangeArrowheads="1"/>
          </p:cNvSpPr>
          <p:nvPr/>
        </p:nvSpPr>
        <p:spPr bwMode="auto">
          <a:xfrm>
            <a:off x="1150937" y="4267200"/>
            <a:ext cx="76962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Vai troø theá giôùi quan cuûa trieát hoïc ñoái vôùi khoa hoïc</a:t>
            </a: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1150937" y="4648200"/>
            <a:ext cx="7696200" cy="440826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0515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012901" y="1770456"/>
            <a:ext cx="7856538" cy="1236472"/>
          </a:xfrm>
          <a:prstGeom prst="roundRect">
            <a:avLst>
              <a:gd name="adj" fmla="val 559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76200" y="476488"/>
            <a:ext cx="5570537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9525" algn="ctr">
            <a:solidFill>
              <a:schemeClr val="tx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VN-NTime" pitchFamily="2" charset="0"/>
              </a:rPr>
              <a:t>Theá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giôùi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quan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theá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giôùi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quan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trieát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endParaRPr lang="en-US" sz="2400" b="1" dirty="0"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chemeClr val="tx1">
                <a:lumMod val="65000"/>
              </a:schemeClr>
            </a:solidFill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1.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theá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giôùi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quan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9928" y="4131611"/>
            <a:ext cx="922337" cy="1196529"/>
          </a:xfrm>
          <a:prstGeom prst="roundRect">
            <a:avLst>
              <a:gd name="adj" fmla="val 90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Theá giôùi quan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rgbClr val="800000"/>
              </a:solidFill>
              <a:effectLst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169109" y="2027964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Ñònh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nghóa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64785" y="3541737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VNI-Swiss-Condense" pitchFamily="2" charset="0"/>
              </a:rPr>
              <a:t>Keát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VNI-Swiss-Condense" pitchFamily="2" charset="0"/>
              </a:rPr>
              <a:t> </a:t>
            </a:r>
            <a:r>
              <a:rPr kumimoji="0" lang="en-US" sz="2400" b="0" i="0" u="none" strike="noStrike" cap="none" normalizeH="0" dirty="0" err="1">
                <a:ln>
                  <a:noFill/>
                </a:ln>
                <a:solidFill>
                  <a:schemeClr val="bg2"/>
                </a:solidFill>
                <a:effectLst/>
                <a:latin typeface="VNI-Swiss-Condense" pitchFamily="2" charset="0"/>
              </a:rPr>
              <a:t>caáu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NI-Swiss-Condense" pitchFamily="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74701" y="5096028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Chöùc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naêng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NI-Swiss-Condens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67716" y="5982668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Phaân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loaïi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NI-Swiss-Condense" pitchFamily="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13804" y="3056619"/>
            <a:ext cx="7856538" cy="1980501"/>
          </a:xfrm>
          <a:prstGeom prst="roundRect">
            <a:avLst>
              <a:gd name="adj" fmla="val 324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tin,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traõi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khaép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hoïat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15195" y="5096028"/>
            <a:ext cx="7856538" cy="837726"/>
          </a:xfrm>
          <a:prstGeom prst="roundRect">
            <a:avLst>
              <a:gd name="adj" fmla="val 8816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TGQ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‘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laêng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kính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nhìn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‘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caåm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22915" y="5992253"/>
            <a:ext cx="7856538" cy="828615"/>
          </a:xfrm>
          <a:prstGeom prst="roundRect">
            <a:avLst>
              <a:gd name="adj" fmla="val 674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cxnSp>
        <p:nvCxnSpPr>
          <p:cNvPr id="14" name="Straight Arrow Connector 13"/>
          <p:cNvCxnSpPr>
            <a:stCxn id="2" idx="3"/>
            <a:endCxn id="3" idx="1"/>
          </p:cNvCxnSpPr>
          <p:nvPr/>
        </p:nvCxnSpPr>
        <p:spPr bwMode="auto">
          <a:xfrm flipV="1">
            <a:off x="942265" y="2332924"/>
            <a:ext cx="226844" cy="2511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2" idx="3"/>
            <a:endCxn id="8" idx="1"/>
          </p:cNvCxnSpPr>
          <p:nvPr/>
        </p:nvCxnSpPr>
        <p:spPr bwMode="auto">
          <a:xfrm flipV="1">
            <a:off x="942265" y="3922385"/>
            <a:ext cx="222520" cy="845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2" idx="3"/>
            <a:endCxn id="9" idx="1"/>
          </p:cNvCxnSpPr>
          <p:nvPr/>
        </p:nvCxnSpPr>
        <p:spPr bwMode="auto">
          <a:xfrm>
            <a:off x="942265" y="4690614"/>
            <a:ext cx="232436" cy="863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2" idx="3"/>
            <a:endCxn id="10" idx="1"/>
          </p:cNvCxnSpPr>
          <p:nvPr/>
        </p:nvCxnSpPr>
        <p:spPr bwMode="auto">
          <a:xfrm>
            <a:off x="942265" y="4646282"/>
            <a:ext cx="225451" cy="1839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33616" y="922237"/>
            <a:ext cx="922337" cy="828087"/>
          </a:xfrm>
          <a:prstGeom prst="roundRect">
            <a:avLst>
              <a:gd name="adj" fmla="val 90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955953" y="912318"/>
            <a:ext cx="8913486" cy="808449"/>
          </a:xfrm>
          <a:prstGeom prst="roundRect">
            <a:avLst>
              <a:gd name="adj" fmla="val 11087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Theo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  <a:endParaRPr lang="en-US" sz="2400" dirty="0">
              <a:solidFill>
                <a:srgbClr val="000066"/>
              </a:solidFill>
              <a:latin typeface="VNI-Swiss-Condense" pitchFamily="2" charset="0"/>
            </a:endParaRPr>
          </a:p>
          <a:p>
            <a:pPr marL="225425" lvl="1" indent="-225425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Theo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00302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Vai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troø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theá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giôùi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quan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ñoái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vôùi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khoa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50472" y="1143000"/>
            <a:ext cx="8929199" cy="2664652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0988" lvl="3" indent="-28098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aáy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280988" lvl="3" indent="-28098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280988" lvl="3" indent="-28098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280988" lvl="3" indent="-28098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trôû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haït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20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spc="-20" dirty="0">
                <a:solidFill>
                  <a:srgbClr val="000066"/>
                </a:solidFill>
                <a:latin typeface="VN-NTime" pitchFamily="2" charset="0"/>
              </a:rPr>
              <a:t> TGQ.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778323" y="4679319"/>
            <a:ext cx="5101348" cy="1989937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8275" lvl="6" indent="-1682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  <a:latin typeface="+mj-lt"/>
              </a:rPr>
              <a:t>Thöïc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Baûn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giôùi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caùi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Ñôøi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quyeát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ñôøi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tinh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 Con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quyeát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ñôøi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hieän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thöïc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chính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mình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</a:t>
            </a:r>
          </a:p>
          <a:p>
            <a:pPr marL="168275" lvl="6" indent="-1682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spc="-40" dirty="0" err="1">
                <a:solidFill>
                  <a:schemeClr val="bg2"/>
                </a:solidFill>
                <a:latin typeface="+mj-lt"/>
              </a:rPr>
              <a:t>Caùc</a:t>
            </a:r>
            <a:r>
              <a:rPr lang="en-US" sz="2400" spc="-4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spc="-40" dirty="0" err="1">
                <a:solidFill>
                  <a:schemeClr val="bg2"/>
                </a:solidFill>
                <a:latin typeface="+mj-lt"/>
              </a:rPr>
              <a:t>hình</a:t>
            </a:r>
            <a:r>
              <a:rPr lang="en-US" sz="2400" spc="-4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spc="-40" dirty="0" err="1">
                <a:solidFill>
                  <a:schemeClr val="bg2"/>
                </a:solidFill>
                <a:latin typeface="+mj-lt"/>
              </a:rPr>
              <a:t>thöùc</a:t>
            </a:r>
            <a:r>
              <a:rPr lang="en-US" sz="2400" spc="-4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2400" spc="-40" dirty="0" err="1">
                <a:solidFill>
                  <a:srgbClr val="000066"/>
                </a:solidFill>
                <a:latin typeface="+mj-lt"/>
              </a:rPr>
              <a:t>chaát</a:t>
            </a:r>
            <a:r>
              <a:rPr lang="en-US" sz="2400" spc="-4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spc="-40" dirty="0" err="1">
                <a:solidFill>
                  <a:srgbClr val="000066"/>
                </a:solidFill>
                <a:latin typeface="+mj-lt"/>
              </a:rPr>
              <a:t>phaùc</a:t>
            </a:r>
            <a:r>
              <a:rPr lang="en-US" sz="2400" spc="-4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spc="-40" dirty="0" err="1">
                <a:solidFill>
                  <a:srgbClr val="000066"/>
                </a:solidFill>
                <a:latin typeface="+mj-lt"/>
              </a:rPr>
              <a:t>sieâu</a:t>
            </a:r>
            <a:r>
              <a:rPr lang="en-US" sz="2400" spc="-4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spc="-40" dirty="0" err="1">
                <a:solidFill>
                  <a:srgbClr val="000066"/>
                </a:solidFill>
                <a:latin typeface="+mj-lt"/>
              </a:rPr>
              <a:t>hình</a:t>
            </a:r>
            <a:r>
              <a:rPr lang="en-US" sz="2400" spc="-4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spc="-40" dirty="0" err="1">
                <a:solidFill>
                  <a:srgbClr val="000066"/>
                </a:solidFill>
                <a:latin typeface="+mj-lt"/>
              </a:rPr>
              <a:t>bieän</a:t>
            </a:r>
            <a:r>
              <a:rPr lang="en-US" sz="2400" spc="-4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spc="-40" dirty="0" err="1">
                <a:solidFill>
                  <a:srgbClr val="000066"/>
                </a:solidFill>
                <a:latin typeface="+mj-lt"/>
              </a:rPr>
              <a:t>chöùng</a:t>
            </a:r>
            <a:r>
              <a:rPr lang="en-US" sz="2400" spc="-40" dirty="0">
                <a:solidFill>
                  <a:srgbClr val="000066"/>
                </a:solidFill>
                <a:latin typeface="+mj-lt"/>
              </a:rPr>
              <a:t>.</a:t>
            </a:r>
            <a:endParaRPr lang="en-US" sz="2400" b="1" spc="-40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135" y="4679319"/>
            <a:ext cx="4704202" cy="2006351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8275" lvl="6" indent="-1682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  <a:latin typeface="+mj-lt"/>
              </a:rPr>
              <a:t>Thöïc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Baûn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giôùi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caùi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tinh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yeáu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toá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tinh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thaàn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quyeát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ñôøi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löïc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löôïng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sieâu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nhieân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chi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phoái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ñôøi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hieän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thöïc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con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ngöôøi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</a:t>
            </a:r>
          </a:p>
          <a:p>
            <a:pPr marL="168275" lvl="6" indent="-1682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spc="-10" dirty="0" err="1">
                <a:solidFill>
                  <a:schemeClr val="bg2"/>
                </a:solidFill>
                <a:latin typeface="+mj-lt"/>
              </a:rPr>
              <a:t>Caùc</a:t>
            </a:r>
            <a:r>
              <a:rPr lang="en-US" sz="2400" spc="-1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spc="-10" dirty="0" err="1">
                <a:solidFill>
                  <a:schemeClr val="bg2"/>
                </a:solidFill>
                <a:latin typeface="+mj-lt"/>
              </a:rPr>
              <a:t>hình</a:t>
            </a:r>
            <a:r>
              <a:rPr lang="en-US" sz="2400" spc="-1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spc="-10" dirty="0" err="1">
                <a:solidFill>
                  <a:schemeClr val="bg2"/>
                </a:solidFill>
                <a:latin typeface="+mj-lt"/>
              </a:rPr>
              <a:t>thöùc</a:t>
            </a:r>
            <a:r>
              <a:rPr lang="en-US" sz="2400" spc="-1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2400" spc="-10" dirty="0" err="1">
                <a:solidFill>
                  <a:srgbClr val="000066"/>
                </a:solidFill>
                <a:latin typeface="+mj-lt"/>
              </a:rPr>
              <a:t>thoâ</a:t>
            </a:r>
            <a:r>
              <a:rPr lang="en-US" sz="2400" spc="-1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spc="-10" dirty="0" err="1">
                <a:solidFill>
                  <a:srgbClr val="000066"/>
                </a:solidFill>
                <a:latin typeface="+mj-lt"/>
              </a:rPr>
              <a:t>sô</a:t>
            </a:r>
            <a:r>
              <a:rPr lang="en-US" sz="2400" spc="-1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spc="-10" dirty="0" err="1">
                <a:solidFill>
                  <a:srgbClr val="000066"/>
                </a:solidFill>
                <a:latin typeface="+mj-lt"/>
              </a:rPr>
              <a:t>toân</a:t>
            </a:r>
            <a:r>
              <a:rPr lang="en-US" sz="2400" spc="-1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spc="-10" dirty="0" err="1">
                <a:solidFill>
                  <a:srgbClr val="000066"/>
                </a:solidFill>
                <a:latin typeface="+mj-lt"/>
              </a:rPr>
              <a:t>giaùo</a:t>
            </a:r>
            <a:r>
              <a:rPr lang="en-US" sz="2400" spc="-1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spc="-10" dirty="0" err="1">
                <a:solidFill>
                  <a:srgbClr val="000066"/>
                </a:solidFill>
                <a:latin typeface="+mj-lt"/>
              </a:rPr>
              <a:t>vaên</a:t>
            </a:r>
            <a:r>
              <a:rPr lang="en-US" sz="2400" spc="-10" dirty="0">
                <a:solidFill>
                  <a:srgbClr val="000066"/>
                </a:solidFill>
                <a:latin typeface="+mj-lt"/>
              </a:rPr>
              <a:t> minh.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354088" y="4217961"/>
            <a:ext cx="2052297" cy="4191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TGQ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taâm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N-NTim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561137" y="4227341"/>
            <a:ext cx="2052297" cy="4191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TGQ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vaät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N-NTime" pitchFamily="2" charset="0"/>
            </a:endParaRPr>
          </a:p>
        </p:txBody>
      </p:sp>
      <p:cxnSp>
        <p:nvCxnSpPr>
          <p:cNvPr id="4" name="Straight Arrow Connector 3"/>
          <p:cNvCxnSpPr>
            <a:stCxn id="7" idx="2"/>
            <a:endCxn id="2" idx="0"/>
          </p:cNvCxnSpPr>
          <p:nvPr/>
        </p:nvCxnSpPr>
        <p:spPr bwMode="auto">
          <a:xfrm flipH="1">
            <a:off x="2380237" y="3807652"/>
            <a:ext cx="3034835" cy="410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 bwMode="auto">
          <a:xfrm>
            <a:off x="5415072" y="3807652"/>
            <a:ext cx="2172214" cy="419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76200" y="504624"/>
            <a:ext cx="5570537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VN-NTime" pitchFamily="2" charset="0"/>
              </a:rPr>
              <a:t>Theá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giôùi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quan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theá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giôùi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quan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trieát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endParaRPr lang="en-US" sz="2400" b="1" dirty="0">
              <a:latin typeface="VN-NTime" pitchFamily="2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8135" y="1504072"/>
            <a:ext cx="922337" cy="1921868"/>
          </a:xfrm>
          <a:prstGeom prst="roundRect">
            <a:avLst>
              <a:gd name="adj" fmla="val 90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430508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  <p:bldP spid="10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84137" y="519332"/>
            <a:ext cx="9292092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VN-NTime" pitchFamily="2" charset="0"/>
              </a:rPr>
              <a:t>AÛnh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höôûng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TGQ </a:t>
            </a:r>
            <a:r>
              <a:rPr lang="en-US" sz="2400" b="1" dirty="0" err="1">
                <a:latin typeface="VN-NTime" pitchFamily="2" charset="0"/>
              </a:rPr>
              <a:t>duy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taâm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ñeán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khoa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nhieân</a:t>
            </a:r>
            <a:r>
              <a:rPr lang="en-US" sz="2400" b="1" dirty="0">
                <a:latin typeface="VN-NTime" pitchFamily="2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8136" y="1012074"/>
            <a:ext cx="9837737" cy="5783793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8925" lvl="3" indent="-288925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</a:rPr>
              <a:t>&amp;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do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guõi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thöôøng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xuyeân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taïc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ñoaïn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ñaûo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loän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ruùt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</a:t>
            </a:r>
          </a:p>
          <a:p>
            <a:pPr marL="625475" lvl="4" indent="-27463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e</a:t>
            </a:r>
            <a:r>
              <a:rPr lang="en-US" sz="2400" b="1" baseline="30000" dirty="0">
                <a:solidFill>
                  <a:srgbClr val="000066"/>
                </a:solidFill>
                <a:latin typeface="VN-NTime" pitchFamily="2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E=mc</a:t>
            </a:r>
            <a:r>
              <a:rPr lang="en-US" sz="2400" b="1" baseline="30000" dirty="0">
                <a:solidFill>
                  <a:srgbClr val="000066"/>
                </a:solidFill>
                <a:latin typeface="VN-NTime" pitchFamily="2" charset="0"/>
              </a:rPr>
              <a:t>2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Bigbang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;…</a:t>
            </a:r>
          </a:p>
          <a:p>
            <a:pPr marL="625475" lvl="4" indent="-27463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H.Poincareù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625475" lvl="4" indent="-27463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D.Hume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A.Einstein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</a:t>
            </a:r>
          </a:p>
          <a:p>
            <a:pPr marL="288925" lvl="3" indent="-288925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Logic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pheùp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,…)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579438" lvl="4" indent="-2905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Pitago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Platoân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579438" lvl="4" indent="-2905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Ph.Senlinh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 -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</a:p>
          <a:p>
            <a:pPr marL="579438" lvl="4" indent="-2905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R.Ñeàcaùc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;…</a:t>
            </a: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1.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theá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giôùi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quan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08358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84137" y="519332"/>
            <a:ext cx="9292092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VN-NTime" pitchFamily="2" charset="0"/>
              </a:rPr>
              <a:t>AÛnh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höôûng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TGQ </a:t>
            </a:r>
            <a:r>
              <a:rPr lang="en-US" sz="2400" b="1" dirty="0" err="1">
                <a:latin typeface="VN-NTime" pitchFamily="2" charset="0"/>
              </a:rPr>
              <a:t>duy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vaät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ñeán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khoa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nhieân</a:t>
            </a:r>
            <a:r>
              <a:rPr lang="en-US" sz="2400" b="1" dirty="0">
                <a:latin typeface="VN-NTime" pitchFamily="2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3996" y="1316874"/>
            <a:ext cx="9837737" cy="5007726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8925" lvl="3" indent="-288925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800000"/>
                </a:solidFill>
              </a:rPr>
              <a:t>&amp;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ruùt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maët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</a:t>
            </a:r>
          </a:p>
          <a:p>
            <a:pPr marL="625475" lvl="4" indent="-27463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Ñeâmoâcrít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;…</a:t>
            </a:r>
          </a:p>
          <a:p>
            <a:pPr marL="625475" lvl="4" indent="-27463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Ph.Beâcôn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625475" lvl="4" indent="-27463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</a:t>
            </a:r>
          </a:p>
          <a:p>
            <a:pPr marL="288925" lvl="3" indent="-288925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KHTN: </a:t>
            </a:r>
          </a:p>
          <a:p>
            <a:pPr marL="625475" lvl="3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CN;</a:t>
            </a:r>
          </a:p>
          <a:p>
            <a:pPr marL="625475" lvl="3" indent="-2889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CNDV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XIX,…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KHTN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rôi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khuûng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1.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theá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giôùi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quan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181005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012901" y="1770456"/>
            <a:ext cx="7856538" cy="1236472"/>
          </a:xfrm>
          <a:prstGeom prst="roundRect">
            <a:avLst>
              <a:gd name="adj" fmla="val 559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aáy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9928" y="4131611"/>
            <a:ext cx="922337" cy="1196529"/>
          </a:xfrm>
          <a:prstGeom prst="roundRect">
            <a:avLst>
              <a:gd name="adj" fmla="val 90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>
                <a:solidFill>
                  <a:srgbClr val="800000"/>
                </a:solidFill>
                <a:latin typeface="VN-NTime" pitchFamily="2" charset="0"/>
              </a:rPr>
              <a:t>Theá giôùi quan</a:t>
            </a:r>
            <a:endParaRPr lang="en-US" sz="2400">
              <a:solidFill>
                <a:srgbClr val="8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169109" y="2027964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Ñònh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nghóa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64785" y="3541737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Keát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caáu</a:t>
            </a:r>
            <a:endParaRPr lang="en-US" sz="2400" dirty="0">
              <a:solidFill>
                <a:srgbClr val="000000"/>
              </a:solidFill>
              <a:latin typeface="VNI-Swiss-Condense" pitchFamily="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74701" y="5096028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Chöùc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naêng</a:t>
            </a:r>
            <a:endParaRPr lang="en-US" sz="2400" dirty="0">
              <a:solidFill>
                <a:srgbClr val="000000"/>
              </a:solidFill>
              <a:latin typeface="VNI-Swiss-Condense" pitchFamily="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67716" y="5982668"/>
            <a:ext cx="838200" cy="838200"/>
          </a:xfrm>
          <a:prstGeom prst="roundRect">
            <a:avLst>
              <a:gd name="adj" fmla="val 659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Phaân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loaïi</a:t>
            </a:r>
            <a:endParaRPr lang="en-US" sz="2400" dirty="0">
              <a:solidFill>
                <a:srgbClr val="000000"/>
              </a:solidFill>
              <a:latin typeface="VNI-Swiss-Condense" pitchFamily="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13804" y="3056619"/>
            <a:ext cx="7856538" cy="1980501"/>
          </a:xfrm>
          <a:prstGeom prst="roundRect">
            <a:avLst>
              <a:gd name="adj" fmla="val 324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tin,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traõi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khaép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hoïat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15195" y="5096028"/>
            <a:ext cx="7856538" cy="837726"/>
          </a:xfrm>
          <a:prstGeom prst="roundRect">
            <a:avLst>
              <a:gd name="adj" fmla="val 8816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TGQ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‘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laêng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kính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nhìn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‘</a:t>
            </a:r>
            <a:r>
              <a:rPr lang="en-US" sz="2400" b="1" spc="-50" dirty="0" err="1">
                <a:solidFill>
                  <a:srgbClr val="000066"/>
                </a:solidFill>
                <a:latin typeface="VN-NTime" pitchFamily="2" charset="0"/>
              </a:rPr>
              <a:t>caåm</a:t>
            </a:r>
            <a:r>
              <a:rPr lang="en-US" sz="2400" b="1" spc="-5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22915" y="5992253"/>
            <a:ext cx="7856538" cy="828615"/>
          </a:xfrm>
          <a:prstGeom prst="roundRect">
            <a:avLst>
              <a:gd name="adj" fmla="val 674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TGQ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cxnSp>
        <p:nvCxnSpPr>
          <p:cNvPr id="14" name="Straight Arrow Connector 13"/>
          <p:cNvCxnSpPr>
            <a:stCxn id="2" idx="3"/>
            <a:endCxn id="3" idx="1"/>
          </p:cNvCxnSpPr>
          <p:nvPr/>
        </p:nvCxnSpPr>
        <p:spPr bwMode="auto">
          <a:xfrm flipV="1">
            <a:off x="942265" y="2332924"/>
            <a:ext cx="226844" cy="2511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2" idx="3"/>
            <a:endCxn id="8" idx="1"/>
          </p:cNvCxnSpPr>
          <p:nvPr/>
        </p:nvCxnSpPr>
        <p:spPr bwMode="auto">
          <a:xfrm flipV="1">
            <a:off x="942265" y="3922385"/>
            <a:ext cx="222520" cy="845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2" idx="3"/>
            <a:endCxn id="9" idx="1"/>
          </p:cNvCxnSpPr>
          <p:nvPr/>
        </p:nvCxnSpPr>
        <p:spPr bwMode="auto">
          <a:xfrm>
            <a:off x="942265" y="4690614"/>
            <a:ext cx="232436" cy="863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2" idx="3"/>
            <a:endCxn id="10" idx="1"/>
          </p:cNvCxnSpPr>
          <p:nvPr/>
        </p:nvCxnSpPr>
        <p:spPr bwMode="auto">
          <a:xfrm>
            <a:off x="942265" y="4646282"/>
            <a:ext cx="225451" cy="18390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33616" y="922237"/>
            <a:ext cx="922337" cy="828087"/>
          </a:xfrm>
          <a:prstGeom prst="roundRect">
            <a:avLst>
              <a:gd name="adj" fmla="val 90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giôùi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955953" y="912318"/>
            <a:ext cx="8913486" cy="808449"/>
          </a:xfrm>
          <a:prstGeom prst="roundRect">
            <a:avLst>
              <a:gd name="adj" fmla="val 11087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Theo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</a:t>
            </a:r>
            <a:endParaRPr lang="en-US" sz="2400" dirty="0">
              <a:solidFill>
                <a:srgbClr val="000066"/>
              </a:solidFill>
              <a:latin typeface="VNI-Swiss-Condense" pitchFamily="2" charset="0"/>
            </a:endParaRPr>
          </a:p>
          <a:p>
            <a:pPr marL="225425" lvl="1" indent="-225425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Theo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32691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Vai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troø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phaùp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luaän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cuûa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ñoái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vôùi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khoa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7937" y="475453"/>
            <a:ext cx="8610600" cy="377851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FFFFFF"/>
                </a:solidFill>
                <a:latin typeface="VN-NTime" pitchFamily="2" charset="0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343185" y="964812"/>
            <a:ext cx="7530896" cy="838200"/>
          </a:xfrm>
          <a:prstGeom prst="roundRect">
            <a:avLst>
              <a:gd name="adj" fmla="val 559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3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PP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öu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9928" y="2222990"/>
            <a:ext cx="1207209" cy="898970"/>
          </a:xfrm>
          <a:prstGeom prst="roundRect">
            <a:avLst>
              <a:gd name="adj" fmla="val 90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spc="-70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spc="-7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22333" y="964812"/>
            <a:ext cx="920852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Ñònh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nghóa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426323" y="1842443"/>
            <a:ext cx="911717" cy="885182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Nguoàn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I-Swiss-Condense" pitchFamily="2" charset="0"/>
              </a:rPr>
              <a:t>goác</a:t>
            </a:r>
            <a:r>
              <a:rPr lang="en-US" sz="2400" dirty="0">
                <a:solidFill>
                  <a:schemeClr val="bg2"/>
                </a:solidFill>
                <a:latin typeface="VNI-Swiss-Condense" pitchFamily="2" charset="0"/>
              </a:rPr>
              <a:t> </a:t>
            </a:r>
            <a:endParaRPr lang="en-US" sz="2400" dirty="0">
              <a:solidFill>
                <a:srgbClr val="000000"/>
              </a:solidFill>
              <a:latin typeface="VNI-Swiss-Condense" pitchFamily="2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27925" y="2785408"/>
            <a:ext cx="920852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Chöùc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naêng</a:t>
            </a:r>
            <a:endParaRPr lang="en-US" sz="2400" dirty="0">
              <a:solidFill>
                <a:srgbClr val="000000"/>
              </a:solidFill>
              <a:latin typeface="VNI-Swiss-Condense" pitchFamily="2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44088" y="1842443"/>
            <a:ext cx="7530896" cy="885182"/>
          </a:xfrm>
          <a:prstGeom prst="roundRect">
            <a:avLst>
              <a:gd name="adj" fmla="val 324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345479" y="2785408"/>
            <a:ext cx="7530896" cy="837726"/>
          </a:xfrm>
          <a:prstGeom prst="roundRect">
            <a:avLst>
              <a:gd name="adj" fmla="val 8816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225425" lvl="1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 bwMode="auto">
          <a:xfrm flipV="1">
            <a:off x="1227137" y="1383912"/>
            <a:ext cx="195196" cy="1288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3"/>
            <a:endCxn id="11" idx="1"/>
          </p:cNvCxnSpPr>
          <p:nvPr/>
        </p:nvCxnSpPr>
        <p:spPr bwMode="auto">
          <a:xfrm flipV="1">
            <a:off x="1227137" y="2285034"/>
            <a:ext cx="199186" cy="387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7" idx="3"/>
            <a:endCxn id="12" idx="1"/>
          </p:cNvCxnSpPr>
          <p:nvPr/>
        </p:nvCxnSpPr>
        <p:spPr bwMode="auto">
          <a:xfrm>
            <a:off x="1227137" y="2672475"/>
            <a:ext cx="200788" cy="532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1411509" y="3733800"/>
            <a:ext cx="920852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Phaân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loaïi</a:t>
            </a:r>
            <a:endParaRPr lang="en-US" sz="2400" dirty="0">
              <a:solidFill>
                <a:srgbClr val="000000"/>
              </a:solidFill>
              <a:latin typeface="VNI-Swiss-Condense" pitchFamily="2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329063" y="3733800"/>
            <a:ext cx="7530896" cy="837726"/>
          </a:xfrm>
          <a:prstGeom prst="roundRect">
            <a:avLst>
              <a:gd name="adj" fmla="val 8816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PP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rieâng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+ PP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+ PP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</a:p>
          <a:p>
            <a:pPr marL="225425" lvl="1" indent="-225425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PP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+ PP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,….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40" name="Straight Arrow Connector 39"/>
          <p:cNvCxnSpPr>
            <a:stCxn id="7" idx="3"/>
            <a:endCxn id="38" idx="1"/>
          </p:cNvCxnSpPr>
          <p:nvPr/>
        </p:nvCxnSpPr>
        <p:spPr bwMode="auto">
          <a:xfrm>
            <a:off x="1227137" y="2672475"/>
            <a:ext cx="184372" cy="1480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2331194" y="4977633"/>
            <a:ext cx="7530896" cy="838200"/>
          </a:xfrm>
          <a:prstGeom prst="roundRect">
            <a:avLst>
              <a:gd name="adj" fmla="val 559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3" indent="-2254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10" dirty="0">
                <a:solidFill>
                  <a:schemeClr val="bg2"/>
                </a:solidFill>
                <a:latin typeface="VN-NTime" pitchFamily="2" charset="0"/>
              </a:rPr>
              <a:t>PPL </a:t>
            </a:r>
            <a:r>
              <a:rPr lang="en-US" sz="2400" spc="-1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spc="-10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10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10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10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10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spc="-1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–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vaïch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10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spc="-10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7937" y="5249701"/>
            <a:ext cx="1207209" cy="1196529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spc="-70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spc="-70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410342" y="4977633"/>
            <a:ext cx="920852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Ñònh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nghóa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7" name="Straight Arrow Connector 56"/>
          <p:cNvCxnSpPr>
            <a:stCxn id="55" idx="3"/>
            <a:endCxn id="56" idx="1"/>
          </p:cNvCxnSpPr>
          <p:nvPr/>
        </p:nvCxnSpPr>
        <p:spPr bwMode="auto">
          <a:xfrm flipV="1">
            <a:off x="1215146" y="5396733"/>
            <a:ext cx="195196" cy="451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ounded Rectangle 57"/>
          <p:cNvSpPr/>
          <p:nvPr/>
        </p:nvSpPr>
        <p:spPr bwMode="auto">
          <a:xfrm>
            <a:off x="1399518" y="5889676"/>
            <a:ext cx="920852" cy="838200"/>
          </a:xfrm>
          <a:prstGeom prst="roundRect">
            <a:avLst>
              <a:gd name="adj" fmla="val 659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Phaân</a:t>
            </a:r>
            <a:r>
              <a:rPr lang="en-US" sz="2400" dirty="0">
                <a:solidFill>
                  <a:srgbClr val="000000"/>
                </a:solidFill>
                <a:latin typeface="VNI-Swiss-Condens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I-Swiss-Condense" pitchFamily="2" charset="0"/>
              </a:rPr>
              <a:t>loaïi</a:t>
            </a:r>
            <a:endParaRPr lang="en-US" sz="2400" dirty="0">
              <a:solidFill>
                <a:srgbClr val="000000"/>
              </a:solidFill>
              <a:latin typeface="VNI-Swiss-Condense" pitchFamily="2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2317072" y="5889676"/>
            <a:ext cx="7530896" cy="837726"/>
          </a:xfrm>
          <a:prstGeom prst="roundRect">
            <a:avLst>
              <a:gd name="adj" fmla="val 8816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5425" lvl="1" indent="-225425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PPL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, PPL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&amp; PPL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phoå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spc="-30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30" dirty="0">
                <a:solidFill>
                  <a:srgbClr val="000066"/>
                </a:solidFill>
                <a:latin typeface="VN-NTime" pitchFamily="2" charset="0"/>
              </a:rPr>
              <a:t>(PPL </a:t>
            </a:r>
            <a:r>
              <a:rPr lang="en-US" sz="2400" spc="-30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spc="-3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spc="-3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spc="-30" dirty="0">
                <a:solidFill>
                  <a:srgbClr val="000066"/>
                </a:solidFill>
                <a:latin typeface="VN-NTime" pitchFamily="2" charset="0"/>
              </a:rPr>
              <a:t>). </a:t>
            </a:r>
          </a:p>
          <a:p>
            <a:pPr marL="0" lvl="1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60" name="Straight Arrow Connector 59"/>
          <p:cNvCxnSpPr>
            <a:stCxn id="55" idx="3"/>
            <a:endCxn id="58" idx="1"/>
          </p:cNvCxnSpPr>
          <p:nvPr/>
        </p:nvCxnSpPr>
        <p:spPr bwMode="auto">
          <a:xfrm>
            <a:off x="1215146" y="5847966"/>
            <a:ext cx="184372" cy="460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338993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38" grpId="0" animBg="1"/>
      <p:bldP spid="39" grpId="0" animBg="1"/>
      <p:bldP spid="54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2.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phaùp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luaän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7937" y="498764"/>
            <a:ext cx="86868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VN-NTime" pitchFamily="2" charset="0"/>
              </a:rPr>
              <a:t>Phöông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phaùp</a:t>
            </a:r>
            <a:r>
              <a:rPr lang="en-US" sz="2400" b="1" dirty="0">
                <a:latin typeface="VN-NTime" pitchFamily="2" charset="0"/>
              </a:rPr>
              <a:t>, </a:t>
            </a:r>
            <a:r>
              <a:rPr lang="en-US" sz="2400" b="1" dirty="0" err="1">
                <a:latin typeface="VN-NTime" pitchFamily="2" charset="0"/>
              </a:rPr>
              <a:t>phöông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phaùp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luaän</a:t>
            </a:r>
            <a:r>
              <a:rPr lang="en-US" sz="2400" b="1" dirty="0">
                <a:latin typeface="VN-NTime" pitchFamily="2" charset="0"/>
              </a:rPr>
              <a:t> &amp; </a:t>
            </a:r>
            <a:r>
              <a:rPr lang="en-US" sz="2400" b="1" dirty="0" err="1">
                <a:latin typeface="VN-NTime" pitchFamily="2" charset="0"/>
              </a:rPr>
              <a:t>phöông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phaùp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luaän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trieát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048430" y="4715663"/>
            <a:ext cx="4789307" cy="1973525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8275" lvl="6" indent="-1682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  <a:latin typeface="+mj-lt"/>
              </a:rPr>
              <a:t>Thöïc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hoûi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phaûi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xem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xeùt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hieän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töôïng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trong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nhöõng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moái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lieân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raøng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buoäc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taùc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qua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laïi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laãn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nhau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luoân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phaùt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trieån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. </a:t>
            </a:r>
          </a:p>
          <a:p>
            <a:pPr marL="168275" lvl="6" indent="-1682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  <a:latin typeface="+mj-lt"/>
              </a:rPr>
              <a:t>Bao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goàm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PPLBC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duy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taâm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&amp; PPLBC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duy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8135" y="4721525"/>
            <a:ext cx="4928834" cy="1984075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68275" lvl="6" indent="-1682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  <a:latin typeface="+mj-lt"/>
              </a:rPr>
              <a:t>Thöïc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chaát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hoûi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phaûi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xem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xeùt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hieän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töôïng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trong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coâ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laäp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taùch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bieät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ñöùng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im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baát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Coøn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neáu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coù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lieân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thay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thì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ñoù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chæ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lieân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beân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ngoaøi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;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söï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thay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veà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löôïng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).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512134" y="4340154"/>
            <a:ext cx="2052297" cy="4191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PPL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hình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N-NTime" pitchFamily="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337640" y="4269547"/>
            <a:ext cx="2357097" cy="4191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PPL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chöùng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N-NTime" pitchFamily="2" charset="0"/>
            </a:endParaRPr>
          </a:p>
        </p:txBody>
      </p:sp>
      <p:cxnSp>
        <p:nvCxnSpPr>
          <p:cNvPr id="12" name="Straight Arrow Connector 11"/>
          <p:cNvCxnSpPr>
            <a:stCxn id="14" idx="2"/>
            <a:endCxn id="10" idx="0"/>
          </p:cNvCxnSpPr>
          <p:nvPr/>
        </p:nvCxnSpPr>
        <p:spPr bwMode="auto">
          <a:xfrm flipH="1">
            <a:off x="2538283" y="3811441"/>
            <a:ext cx="3015121" cy="528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14" idx="2"/>
            <a:endCxn id="11" idx="0"/>
          </p:cNvCxnSpPr>
          <p:nvPr/>
        </p:nvCxnSpPr>
        <p:spPr bwMode="auto">
          <a:xfrm>
            <a:off x="5553404" y="3811441"/>
            <a:ext cx="1962785" cy="45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1227137" y="1035022"/>
            <a:ext cx="8652534" cy="2776419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0988" lvl="4" indent="-2809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;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vi,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aùp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80988" lvl="3" indent="-280988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8135" y="1504072"/>
            <a:ext cx="1199002" cy="1921868"/>
          </a:xfrm>
          <a:prstGeom prst="roundRect">
            <a:avLst>
              <a:gd name="adj" fmla="val 669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017864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2.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phaùp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luaän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6200" y="1213607"/>
            <a:ext cx="9761537" cy="5187193"/>
          </a:xfrm>
          <a:prstGeom prst="roundRect">
            <a:avLst>
              <a:gd name="adj" fmla="val 190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lvl="1" indent="-2286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xeû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ñôn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tröøu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…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coøn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mang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laïi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quaû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tieãn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ban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ñaàu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thì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phöông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phaùp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naøy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toân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suøng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tuyeät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hoùa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PPL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tö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duy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sieâu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.</a:t>
            </a:r>
          </a:p>
          <a:p>
            <a:pPr marL="228600" lvl="1" indent="-2286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PPL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kyû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XVII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ñeán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cuoái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kyû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XIX)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hay CNDT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bí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rôi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khuûng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hoaûng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cuoái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kyû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XIX –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ñaàu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kyû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XX).</a:t>
            </a:r>
          </a:p>
          <a:p>
            <a:pPr marL="228600" lvl="1" indent="-2286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nay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nghó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KHTN;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Ví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J.Moânoát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J.Monod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Ñaùcuyn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ngaãu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döï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baùo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),…</a:t>
            </a:r>
          </a:p>
        </p:txBody>
      </p:sp>
      <p:sp>
        <p:nvSpPr>
          <p:cNvPr id="9" name="AutoShape 49"/>
          <p:cNvSpPr>
            <a:spLocks noChangeArrowheads="1"/>
          </p:cNvSpPr>
          <p:nvPr/>
        </p:nvSpPr>
        <p:spPr bwMode="auto">
          <a:xfrm>
            <a:off x="79791" y="505264"/>
            <a:ext cx="9382806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VN-NTime" pitchFamily="2" charset="0"/>
              </a:rPr>
              <a:t>AÛnh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höôûng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PPL </a:t>
            </a:r>
            <a:r>
              <a:rPr lang="en-US" sz="2400" b="1" dirty="0" err="1">
                <a:latin typeface="VN-NTime" pitchFamily="2" charset="0"/>
              </a:rPr>
              <a:t>sieâu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hình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ñeán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khoa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nhieân</a:t>
            </a:r>
            <a:r>
              <a:rPr lang="en-US" sz="2400" b="1" dirty="0">
                <a:latin typeface="VN-NTime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76569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1. </a:t>
            </a:r>
            <a:r>
              <a:rPr lang="vi-VN" sz="2400" b="1" dirty="0">
                <a:latin typeface="+mj-lt"/>
              </a:rPr>
              <a:t>Khoa hoïc vaø trieát hoïc thôøi coå </a:t>
            </a:r>
            <a:r>
              <a:rPr lang="en-US" sz="2400" b="1" dirty="0" err="1">
                <a:latin typeface="+mj-lt"/>
              </a:rPr>
              <a:t>ñaïi</a:t>
            </a:r>
            <a:endParaRPr lang="en-US" sz="2400" b="1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4137" y="762000"/>
            <a:ext cx="9753600" cy="5334000"/>
          </a:xfrm>
          <a:prstGeom prst="roundRect">
            <a:avLst>
              <a:gd name="adj" fmla="val 3021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0988" indent="-28098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Do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moân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rieâng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&amp; 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quyeän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nhau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döôùi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töï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nhieân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.</a:t>
            </a:r>
          </a:p>
          <a:p>
            <a:pPr marL="520700" lvl="1" indent="-29527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phoûng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ñoaùn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Laïp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böùc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tranh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chung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maø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vì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döïa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pheùp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ngaây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(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töï</a:t>
            </a:r>
            <a:r>
              <a:rPr lang="en-US" sz="2400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VN-NTime" pitchFamily="2" charset="0"/>
                <a:sym typeface="Wingdings 3"/>
              </a:rPr>
              <a:t>nhieân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).</a:t>
            </a:r>
          </a:p>
          <a:p>
            <a:pPr marL="520700" lvl="1" indent="-29527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coi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nhö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‘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meï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’.</a:t>
            </a:r>
          </a:p>
          <a:p>
            <a:pPr marL="280988" indent="-28098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Sang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/>
              </a:rPr>
              <a:t>trung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cha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coá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thôø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vieän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kìm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haõm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KHTN;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bí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KHTN.</a:t>
            </a:r>
          </a:p>
          <a:p>
            <a:pPr marL="280988" indent="-28098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cuõng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xaûy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bieät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68288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42205" y="1046872"/>
            <a:ext cx="9853612" cy="5658728"/>
          </a:xfrm>
          <a:prstGeom prst="roundRect">
            <a:avLst>
              <a:gd name="adj" fmla="val 1346"/>
            </a:avLst>
          </a:prstGeom>
          <a:solidFill>
            <a:schemeClr val="tx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/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PPL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PBCDV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PPL,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naûy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465138" lvl="1" indent="-2413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YÙ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DVBC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gôïi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5138" lvl="1" indent="-2413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do KHTN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ñaén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DVBC.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</a:p>
          <a:p>
            <a:pPr marL="808038" lvl="2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Löôõng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soùng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haït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;</a:t>
            </a:r>
          </a:p>
          <a:p>
            <a:pPr marL="808038" lvl="2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E=mc</a:t>
            </a:r>
            <a:r>
              <a:rPr lang="en-US" sz="2400" b="1" baseline="30000" dirty="0">
                <a:solidFill>
                  <a:srgbClr val="0000CC"/>
                </a:solidFill>
                <a:latin typeface="VN-NTime" pitchFamily="2" charset="0"/>
              </a:rPr>
              <a:t>2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;</a:t>
            </a:r>
          </a:p>
          <a:p>
            <a:pPr marL="808038" lvl="2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;</a:t>
            </a:r>
          </a:p>
          <a:p>
            <a:pPr marL="808038" lvl="2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…</a:t>
            </a:r>
          </a:p>
          <a:p>
            <a:pPr marL="808038" lvl="2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808038" lvl="2" indent="-34290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3519" y="477128"/>
            <a:ext cx="959929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VN-NTime" pitchFamily="2" charset="0"/>
              </a:rPr>
              <a:t>AÛnh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höôûng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PPL </a:t>
            </a:r>
            <a:r>
              <a:rPr lang="en-US" sz="2400" b="1" dirty="0" err="1">
                <a:latin typeface="VN-NTime" pitchFamily="2" charset="0"/>
              </a:rPr>
              <a:t>bieän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chöùng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ñeán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khoa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nhieân</a:t>
            </a:r>
            <a:r>
              <a:rPr lang="en-US" sz="2400" b="1" dirty="0">
                <a:latin typeface="VN-NTime" pitchFamily="2" charset="0"/>
              </a:rPr>
              <a:t> 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2.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phaùp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luaän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37321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68262" y="1676400"/>
            <a:ext cx="9769475" cy="4343400"/>
          </a:xfrm>
          <a:prstGeom prst="roundRect">
            <a:avLst>
              <a:gd name="adj" fmla="val 3046"/>
            </a:avLst>
          </a:prstGeom>
          <a:solidFill>
            <a:schemeClr val="tx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2763" lvl="1" indent="-288925" eaLnBrk="0" hangingPunc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do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haïn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Heisenberg </a:t>
            </a:r>
            <a:r>
              <a:rPr lang="en-US" sz="2400" b="1" dirty="0">
                <a:solidFill>
                  <a:srgbClr val="800000"/>
                </a:solidFill>
                <a:sym typeface="Symbol"/>
              </a:rPr>
              <a:t></a:t>
            </a:r>
            <a:r>
              <a:rPr lang="en-US" sz="2400" b="1" dirty="0">
                <a:solidFill>
                  <a:srgbClr val="800000"/>
                </a:solidFill>
              </a:rPr>
              <a:t>x . </a:t>
            </a:r>
            <a:r>
              <a:rPr lang="en-US" sz="2400" b="1" dirty="0">
                <a:solidFill>
                  <a:srgbClr val="800000"/>
                </a:solidFill>
                <a:sym typeface="Symbol"/>
              </a:rPr>
              <a:t></a:t>
            </a:r>
            <a:r>
              <a:rPr lang="en-US" sz="2400" b="1" dirty="0">
                <a:solidFill>
                  <a:srgbClr val="800000"/>
                </a:solidFill>
              </a:rPr>
              <a:t>p  </a:t>
            </a:r>
            <a:r>
              <a:rPr lang="en-US" sz="2400" b="1" dirty="0">
                <a:solidFill>
                  <a:srgbClr val="800000"/>
                </a:solidFill>
                <a:sym typeface="Symbol"/>
              </a:rPr>
              <a:t></a:t>
            </a:r>
            <a:r>
              <a:rPr lang="en-US" sz="2400" b="1" dirty="0">
                <a:solidFill>
                  <a:srgbClr val="800000"/>
                </a:solidFill>
              </a:rPr>
              <a:t>  ħ</a:t>
            </a:r>
          </a:p>
          <a:p>
            <a:pPr marL="688975" lvl="2" indent="-173038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haït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möùc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tröïc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nhö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thöôøng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kyù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tieän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taû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phi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,…</a:t>
            </a:r>
          </a:p>
          <a:p>
            <a:pPr marL="688975" lvl="2" indent="-173038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DVBC: 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Do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ñem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aùp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VLH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ñieån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taû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traïng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thaùi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vó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taû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traïng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thaùi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so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chænh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phuø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CC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CC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50131" y="574964"/>
            <a:ext cx="959929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Aûnh höôûng cuûa PPL bieän chöùng ñeán söï phaùt trieån cuûa khoa hoïc töï nhieân 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2.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phaùp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luaän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69961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137" y="1676401"/>
            <a:ext cx="9769475" cy="4800600"/>
          </a:xfrm>
          <a:prstGeom prst="roundRect">
            <a:avLst>
              <a:gd name="adj" fmla="val 3046"/>
            </a:avLst>
          </a:prstGeom>
          <a:solidFill>
            <a:schemeClr val="tx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PPL BCDV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giuùp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vaïch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  <a:p>
            <a:pPr marL="465138" lvl="1" indent="-2413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choã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bôûi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hay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bôûi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”. </a:t>
            </a:r>
          </a:p>
          <a:p>
            <a:pPr marL="465138" lvl="1" indent="-2413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ñænh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pheùp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giuùp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”.</a:t>
            </a:r>
          </a:p>
          <a:p>
            <a:pPr marL="465138" lvl="1" indent="-2413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Cöù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moãi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”.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-4614" y="609600"/>
            <a:ext cx="959929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err="1">
                <a:latin typeface="VN-NTime" pitchFamily="2" charset="0"/>
              </a:rPr>
              <a:t>AÛnh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höôûng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PPL </a:t>
            </a:r>
            <a:r>
              <a:rPr lang="en-US" sz="2400" b="1" dirty="0" err="1">
                <a:latin typeface="VN-NTime" pitchFamily="2" charset="0"/>
              </a:rPr>
              <a:t>bieän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chöùng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ñeán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söï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phaùt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trieån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cuûa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khoa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hoïc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töï</a:t>
            </a:r>
            <a:r>
              <a:rPr lang="en-US" sz="2400" b="1" dirty="0">
                <a:latin typeface="VN-NTime" pitchFamily="2" charset="0"/>
              </a:rPr>
              <a:t> </a:t>
            </a:r>
            <a:r>
              <a:rPr lang="en-US" sz="2400" b="1" dirty="0" err="1">
                <a:latin typeface="VN-NTime" pitchFamily="2" charset="0"/>
              </a:rPr>
              <a:t>nhieân</a:t>
            </a:r>
            <a:r>
              <a:rPr lang="en-US" sz="2400" b="1" dirty="0">
                <a:latin typeface="VN-NTime" pitchFamily="2" charset="0"/>
              </a:rPr>
              <a:t> 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2.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phaùp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luaän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39686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46137" y="1662374"/>
            <a:ext cx="8458200" cy="452696"/>
          </a:xfrm>
          <a:prstGeom prst="roundRect">
            <a:avLst>
              <a:gd name="adj" fmla="val 615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Pheùp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BCDV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233363" indent="-233363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50131" y="574964"/>
            <a:ext cx="959929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Aûnh höôûng cuûa PPL bieän chöùng ñeán söï phaùt trieån cuûa khoa hoïc töï nhieân </a:t>
            </a: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3396295" y="5985164"/>
            <a:ext cx="2860042" cy="415636"/>
          </a:xfrm>
          <a:prstGeom prst="roundRect">
            <a:avLst>
              <a:gd name="adj" fmla="val 17948"/>
            </a:avLst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0000CC"/>
                </a:solidFill>
                <a:latin typeface="VN-NTime" pitchFamily="2" charset="0"/>
              </a:rPr>
              <a:t>NT khaùch quan</a:t>
            </a: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 bwMode="auto">
          <a:xfrm>
            <a:off x="4808537" y="2158886"/>
            <a:ext cx="17779" cy="38262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541337" y="3089564"/>
            <a:ext cx="2286000" cy="416365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NT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toaøn dieän</a:t>
            </a:r>
            <a:endParaRPr lang="en-US" sz="2400" b="1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 bwMode="auto">
          <a:xfrm flipH="1">
            <a:off x="1684337" y="2158886"/>
            <a:ext cx="3124200" cy="9306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AutoShape 49"/>
          <p:cNvSpPr>
            <a:spLocks noChangeArrowheads="1"/>
          </p:cNvSpPr>
          <p:nvPr/>
        </p:nvSpPr>
        <p:spPr bwMode="auto">
          <a:xfrm>
            <a:off x="508339" y="5250325"/>
            <a:ext cx="3309598" cy="415636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NT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phuû ñònh bieän chöùng</a:t>
            </a:r>
            <a:endParaRPr lang="en-US" sz="2400" b="1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 bwMode="auto">
          <a:xfrm flipH="1">
            <a:off x="2163138" y="2158886"/>
            <a:ext cx="2645399" cy="30914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5951537" y="5250325"/>
            <a:ext cx="3352800" cy="415636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NT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ph.tích löôïng-chaát</a:t>
            </a:r>
            <a:endParaRPr lang="en-US" sz="2400" b="1">
              <a:solidFill>
                <a:srgbClr val="000066"/>
              </a:solidFill>
              <a:latin typeface="VN-NTime" pitchFamily="2" charset="0"/>
            </a:endParaRP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 bwMode="auto">
          <a:xfrm>
            <a:off x="4808537" y="2158886"/>
            <a:ext cx="2819400" cy="30914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25" idx="0"/>
          </p:cNvCxnSpPr>
          <p:nvPr/>
        </p:nvCxnSpPr>
        <p:spPr bwMode="auto">
          <a:xfrm flipH="1">
            <a:off x="1645033" y="2158886"/>
            <a:ext cx="3163504" cy="16926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7094537" y="3165764"/>
            <a:ext cx="2209800" cy="415636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lvl="1"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NT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phaùt trieån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 bwMode="auto">
          <a:xfrm>
            <a:off x="4808537" y="2158886"/>
            <a:ext cx="3390900" cy="1006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24" idx="0"/>
          </p:cNvCxnSpPr>
          <p:nvPr/>
        </p:nvCxnSpPr>
        <p:spPr bwMode="auto">
          <a:xfrm>
            <a:off x="4808537" y="2158886"/>
            <a:ext cx="3493084" cy="16926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160337" y="4537364"/>
            <a:ext cx="3285182" cy="415636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lvl="1"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Caùc yeâu caàu PPL khaùc</a:t>
            </a:r>
            <a:endParaRPr lang="en-US" sz="2400" b="1">
              <a:solidFill>
                <a:srgbClr val="000000"/>
              </a:solidFill>
              <a:latin typeface="VN-NTime" pitchFamily="2" charset="0"/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 bwMode="auto">
          <a:xfrm flipH="1">
            <a:off x="1802928" y="2158886"/>
            <a:ext cx="3005609" cy="23784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6539868" y="4537364"/>
            <a:ext cx="3209553" cy="415636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lvl="1"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Caùc yeâu caàu PPL khaùc</a:t>
            </a:r>
            <a:endParaRPr lang="en-US" sz="2400" b="1">
              <a:solidFill>
                <a:srgbClr val="000000"/>
              </a:solidFill>
              <a:latin typeface="VN-NTime" pitchFamily="2" charset="0"/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 bwMode="auto">
          <a:xfrm>
            <a:off x="4808537" y="2158886"/>
            <a:ext cx="3336108" cy="23784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6853821" y="3851564"/>
            <a:ext cx="2895600" cy="415636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lvl="1"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NT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 ph.tích maâu thuaãn</a:t>
            </a:r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160337" y="3851564"/>
            <a:ext cx="2969392" cy="415636"/>
          </a:xfrm>
          <a:prstGeom prst="roundRect">
            <a:avLst>
              <a:gd name="adj" fmla="val 17948"/>
            </a:avLst>
          </a:prstGeom>
          <a:solidFill>
            <a:schemeClr val="tx2">
              <a:lumMod val="20000"/>
              <a:lumOff val="80000"/>
            </a:schemeClr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lvl="1" algn="ctr" eaLnBrk="0" hangingPunct="0"/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NT </a:t>
            </a:r>
            <a:r>
              <a:rPr lang="en-US" sz="2400" b="1">
                <a:solidFill>
                  <a:srgbClr val="000000"/>
                </a:solidFill>
                <a:latin typeface="VN-NTime" pitchFamily="2" charset="0"/>
              </a:rPr>
              <a:t>lòch söû – cuï theå</a:t>
            </a:r>
          </a:p>
        </p:txBody>
      </p:sp>
      <p:sp>
        <p:nvSpPr>
          <p:cNvPr id="26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2. </a:t>
            </a:r>
            <a:r>
              <a:rPr lang="en-US" sz="2400" b="1" dirty="0" err="1">
                <a:latin typeface="VNI-Swiss-Condense"/>
              </a:rPr>
              <a:t>Vai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troø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phöông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phaùp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luaän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cuûa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trieát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ñoái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vôùi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khoa</a:t>
            </a:r>
            <a:r>
              <a:rPr lang="en-US" sz="2400" b="1" dirty="0">
                <a:latin typeface="VNI-Swiss-Condense"/>
              </a:rPr>
              <a:t> </a:t>
            </a:r>
            <a:r>
              <a:rPr lang="en-US" sz="2400" b="1" dirty="0" err="1">
                <a:latin typeface="VNI-Swiss-Condense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749382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  <p:bldP spid="20" grpId="0" animBg="1"/>
      <p:bldP spid="22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Khoa 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(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cô 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)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 coå ñieån vaø tö duy sieâu hình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thôøi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ñaïi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4137" y="679034"/>
            <a:ext cx="9753600" cy="6026566"/>
          </a:xfrm>
          <a:prstGeom prst="roundRect">
            <a:avLst>
              <a:gd name="adj" fmla="val 2074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0988" indent="-28098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– ‘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meï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hoài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nieäm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–‘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’;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Cô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coå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ñieån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/>
              </a:rPr>
              <a:t>böùc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/>
              </a:rPr>
              <a:t>tranh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xuaát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thay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böùc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tranh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.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  <a:p>
            <a:pPr marL="463550" lvl="1" indent="-2381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dieãn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dòch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‘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’,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saún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coâ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ñieåm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sieâu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chi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phoái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nhaø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KHTN. </a:t>
            </a:r>
          </a:p>
          <a:p>
            <a:pPr marL="463550" lvl="1" indent="-238125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KHTN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laø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cô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sôû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khoa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cho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CNDV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sieâu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; CNDV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sieâu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taán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coâng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vaøo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theá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giôùi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quan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duy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taâm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,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thaàn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bí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kinh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vieän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;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nhöng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noù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cuõng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boû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qua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luoân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pheùp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bieän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chöùng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chaát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phaùc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töï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nhieân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. CNDV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sieâu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hình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coù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aûnh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höôûng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lôùn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ñeán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söï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phaùt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trieån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KHTN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luùc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baáy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spc="-10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giôø</a:t>
            </a:r>
            <a:r>
              <a:rPr lang="en-US" sz="2400" b="1" spc="-10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.</a:t>
            </a:r>
          </a:p>
          <a:p>
            <a:pPr marL="280988" indent="-28098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– ‘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moïi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’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laàn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löôït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suïp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ñoå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chuû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nghóa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chöùng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ñôøi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coá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giaønh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vai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troø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chi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thay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truyeàn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thoáng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chi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phoái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  <a:sym typeface="Wingdings 3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  <a:sym typeface="Wingdings 3"/>
              </a:rPr>
              <a:t>.</a:t>
            </a:r>
            <a:endParaRPr lang="en-US" sz="2400" b="1" dirty="0">
              <a:solidFill>
                <a:srgbClr val="000000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6576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Khoa 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(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cô 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)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 coå ñieån vaø tö duy sieâu hình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thôøi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ñaïi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42205" y="609600"/>
            <a:ext cx="9837736" cy="5943600"/>
          </a:xfrm>
          <a:prstGeom prst="roundRect">
            <a:avLst>
              <a:gd name="adj" fmla="val 2074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0988" lvl="2" indent="-28098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thaäp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40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XIX,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sang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vó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haún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520700" lvl="3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do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tuyeät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520700" lvl="3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aùnh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80988" lvl="2" indent="-280988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cuoái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XIX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XX,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minh ‘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toaùn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‘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’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nieäm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naøy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bôûi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rôi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taét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rôi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004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2. 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Khoa 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(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cô hoïc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)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 coå ñieån vaø tö duy sieâu hình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thôøi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höng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-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caän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ñaïi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4137" y="838200"/>
            <a:ext cx="9753600" cy="5562600"/>
          </a:xfrm>
          <a:prstGeom prst="roundRect">
            <a:avLst>
              <a:gd name="adj" fmla="val 2074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520700" lvl="3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khuûng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hoaûng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ñaûo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ngoaøi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tri”.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V.I.Leânin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  <a:p>
            <a:pPr marL="520700" lvl="3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dó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cheäch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sang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phía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pheùp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”.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V.I.Leânin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  <a:p>
            <a:pPr marL="520700" lvl="3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naèm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”.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V.I.Leânin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  <a:p>
            <a:pPr marL="520700" lvl="3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raèng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phæ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…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phæ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”.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Ph.AÊngghen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489986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VNI-Swiss-Condense"/>
              </a:rPr>
              <a:t>3. </a:t>
            </a:r>
            <a:r>
              <a:rPr lang="vi-VN" sz="2400" b="1" dirty="0">
                <a:solidFill>
                  <a:srgbClr val="FFFFFF"/>
                </a:solidFill>
                <a:latin typeface="+mj-lt"/>
              </a:rPr>
              <a:t>Khoa hoïc</a:t>
            </a:r>
            <a:r>
              <a:rPr lang="vi-VN" sz="2400" b="1" dirty="0">
                <a:latin typeface="+mj-lt"/>
              </a:rPr>
              <a:t> hieän ñaïi </a:t>
            </a:r>
            <a:r>
              <a:rPr lang="en-US" sz="2400" b="1" dirty="0">
                <a:latin typeface="+mj-lt"/>
              </a:rPr>
              <a:t>(phi </a:t>
            </a:r>
            <a:r>
              <a:rPr lang="en-US" sz="2400" b="1" dirty="0" err="1">
                <a:latin typeface="+mj-lt"/>
              </a:rPr>
              <a:t>coå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ñieån</a:t>
            </a:r>
            <a:r>
              <a:rPr lang="en-US" sz="2400" b="1" dirty="0">
                <a:latin typeface="+mj-lt"/>
              </a:rPr>
              <a:t>) </a:t>
            </a:r>
            <a:r>
              <a:rPr lang="vi-VN" sz="2400" b="1" dirty="0">
                <a:latin typeface="+mj-lt"/>
              </a:rPr>
              <a:t>vaø tö duy bieän chöùng</a:t>
            </a:r>
            <a:r>
              <a:rPr lang="en-US" sz="2400" b="1" dirty="0">
                <a:latin typeface="+mj-lt"/>
              </a:rPr>
              <a:t> 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4137" y="1295400"/>
            <a:ext cx="9753600" cy="4724400"/>
          </a:xfrm>
          <a:prstGeom prst="roundRect">
            <a:avLst>
              <a:gd name="adj" fmla="val 2074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VN-NTime" pitchFamily="2" charset="0"/>
              </a:rPr>
              <a:t>thaäp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VN-NTime" pitchFamily="2" charset="0"/>
              </a:rPr>
              <a:t>nieân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</a:rPr>
              <a:t> 20 </a:t>
            </a:r>
            <a:r>
              <a:rPr lang="en-US" sz="2400" b="1" dirty="0" err="1">
                <a:solidFill>
                  <a:srgbClr val="C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</a:rPr>
              <a:t> XX </a:t>
            </a:r>
            <a:r>
              <a:rPr lang="en-US" sz="2400" b="1" dirty="0" err="1">
                <a:solidFill>
                  <a:srgbClr val="C00000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VN-NTime" pitchFamily="2" charset="0"/>
              </a:rPr>
              <a:t>ñi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phi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coå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ñieån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phi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coå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ñieån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,…)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  <a:sym typeface="Wingdings 3"/>
              </a:rPr>
              <a:t>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gay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Caàn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  <a:sym typeface="Wingdings 3"/>
              </a:rPr>
              <a:t>k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dung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520700" lvl="4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ngoaøi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ruùt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”.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Ph.Aêngghen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  <a:p>
            <a:pPr marL="520700" lvl="4" indent="-239713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“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CNDV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Nghóa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aáy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”.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V.I.Leânin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815544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62284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Söï thoáng nhaát giöõa trieát hoïc vaø caùc khoa hoïc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4.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nieäm </a:t>
            </a:r>
            <a:r>
              <a:rPr lang="en-US" sz="2400" b="1" dirty="0" err="1">
                <a:latin typeface="+mj-lt"/>
              </a:rPr>
              <a:t>maùcxít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veà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moái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heä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giöõa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vaø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caùc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khoa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4137" y="1109270"/>
            <a:ext cx="9753600" cy="5596330"/>
          </a:xfrm>
          <a:prstGeom prst="roundRect">
            <a:avLst>
              <a:gd name="adj" fmla="val 2074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</a:p>
          <a:p>
            <a:pPr marL="463550" lvl="1" indent="-2381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tuïc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do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roài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ích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  <a:p>
            <a:pPr marL="463550" lvl="1" indent="-2381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Khôûi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khôûi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463550" lvl="1" indent="-2381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ñeàu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bieåu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ñaït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naêng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löïc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tröøu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töôïng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khaùi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quaùt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heä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thoáng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hoùa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,…)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naém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baét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31728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" y="0"/>
            <a:ext cx="9921874" cy="4562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857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00"/>
                </a:solidFill>
                <a:latin typeface="+mj-lt"/>
              </a:rPr>
              <a:t>4.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nieäm </a:t>
            </a:r>
            <a:r>
              <a:rPr lang="en-US" sz="2400" b="1" dirty="0" err="1">
                <a:latin typeface="+mj-lt"/>
              </a:rPr>
              <a:t>maùcxít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veà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moái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quan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heä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giöõa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trieát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vaø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caùc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khoa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hoïc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80306" y="574964"/>
            <a:ext cx="62284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Söï khaùc bieät giöõa trieát hoïc vaø caùc khoa hoïc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4137" y="1229140"/>
            <a:ext cx="9741569" cy="5486400"/>
          </a:xfrm>
          <a:prstGeom prst="roundRect">
            <a:avLst>
              <a:gd name="adj" fmla="val 2554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</a:p>
          <a:p>
            <a:pPr marL="406400" lvl="1" indent="-17462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xaõ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hoäi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). </a:t>
            </a:r>
          </a:p>
          <a:p>
            <a:pPr marL="406400" lvl="1" indent="-1746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töï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nhieân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xaõ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hoäi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hay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duy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)</a:t>
            </a: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: </a:t>
            </a:r>
          </a:p>
          <a:p>
            <a:pPr marL="406400" lvl="1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nhö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thoáng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nhaát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giöõa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lòch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söû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logic, PP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phaân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vaø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toång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dirty="0">
                <a:solidFill>
                  <a:srgbClr val="000000"/>
                </a:solidFill>
                <a:latin typeface="VN-NTime" pitchFamily="2" charset="0"/>
              </a:rPr>
              <a:t>…)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</a:p>
          <a:p>
            <a:pPr marL="406400" lvl="1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rieâng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phuø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rieâng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PP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phuø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hieåu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121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9&quot;&gt;&lt;property id=&quot;20148&quot; value=&quot;5&quot;/&gt;&lt;property id=&quot;20300&quot; value=&quot;Slide 8&quot;/&gt;&lt;property id=&quot;20307&quot; value=&quot;577&quot;/&gt;&lt;/object&gt;&lt;object type=&quot;3&quot; unique_id=&quot;10010&quot;&gt;&lt;property id=&quot;20148&quot; value=&quot;5&quot;/&gt;&lt;property id=&quot;20300&quot; value=&quot;Slide 9&quot;/&gt;&lt;property id=&quot;20307&quot; value=&quot;630&quot;/&gt;&lt;/object&gt;&lt;object type=&quot;3&quot; unique_id=&quot;10012&quot;&gt;&lt;property id=&quot;20148&quot; value=&quot;5&quot;/&gt;&lt;property id=&quot;20300&quot; value=&quot;Slide 10&quot;/&gt;&lt;property id=&quot;20307&quot; value=&quot;618&quot;/&gt;&lt;/object&gt;&lt;object type=&quot;3&quot; unique_id=&quot;10013&quot;&gt;&lt;property id=&quot;20148&quot; value=&quot;5&quot;/&gt;&lt;property id=&quot;20300&quot; value=&quot;Slide 11&quot;/&gt;&lt;property id=&quot;20307&quot; value=&quot;619&quot;/&gt;&lt;/object&gt;&lt;object type=&quot;3&quot; unique_id=&quot;10015&quot;&gt;&lt;property id=&quot;20148&quot; value=&quot;5&quot;/&gt;&lt;property id=&quot;20300&quot; value=&quot;Slide 13&quot;/&gt;&lt;property id=&quot;20307&quot; value=&quot;615&quot;/&gt;&lt;/object&gt;&lt;object type=&quot;3&quot; unique_id=&quot;10017&quot;&gt;&lt;property id=&quot;20148&quot; value=&quot;5&quot;/&gt;&lt;property id=&quot;20300&quot; value=&quot;Slide 15&quot;/&gt;&lt;property id=&quot;20307&quot; value=&quot;616&quot;/&gt;&lt;/object&gt;&lt;object type=&quot;3&quot; unique_id=&quot;10019&quot;&gt;&lt;property id=&quot;20148&quot; value=&quot;5&quot;/&gt;&lt;property id=&quot;20300&quot; value=&quot;Slide 17&quot;/&gt;&lt;property id=&quot;20307&quot; value=&quot;581&quot;/&gt;&lt;/object&gt;&lt;object type=&quot;3&quot; unique_id=&quot;10020&quot;&gt;&lt;property id=&quot;20148&quot; value=&quot;5&quot;/&gt;&lt;property id=&quot;20300&quot; value=&quot;Slide 19&quot;/&gt;&lt;property id=&quot;20307&quot; value=&quot;632&quot;/&gt;&lt;/object&gt;&lt;object type=&quot;3&quot; unique_id=&quot;10021&quot;&gt;&lt;property id=&quot;20148&quot; value=&quot;5&quot;/&gt;&lt;property id=&quot;20300&quot; value=&quot;Slide 20&quot;/&gt;&lt;property id=&quot;20307&quot; value=&quot;633&quot;/&gt;&lt;/object&gt;&lt;object type=&quot;3&quot; unique_id=&quot;10026&quot;&gt;&lt;property id=&quot;20148&quot; value=&quot;5&quot;/&gt;&lt;property id=&quot;20300&quot; value=&quot;Slide 24&quot;/&gt;&lt;property id=&quot;20307&quot; value=&quot;593&quot;/&gt;&lt;/object&gt;&lt;object type=&quot;3&quot; unique_id=&quot;10028&quot;&gt;&lt;property id=&quot;20148&quot; value=&quot;5&quot;/&gt;&lt;property id=&quot;20300&quot; value=&quot;Slide 25&quot;/&gt;&lt;property id=&quot;20307&quot; value=&quot;599&quot;/&gt;&lt;/object&gt;&lt;object type=&quot;3&quot; unique_id=&quot;10030&quot;&gt;&lt;property id=&quot;20148&quot; value=&quot;5&quot;/&gt;&lt;property id=&quot;20300&quot; value=&quot;Slide 28&quot;/&gt;&lt;property id=&quot;20307&quot; value=&quot;588&quot;/&gt;&lt;/object&gt;&lt;object type=&quot;3&quot; unique_id=&quot;10031&quot;&gt;&lt;property id=&quot;20148&quot; value=&quot;5&quot;/&gt;&lt;property id=&quot;20300&quot; value=&quot;Slide 29&quot;/&gt;&lt;property id=&quot;20307&quot; value=&quot;594&quot;/&gt;&lt;/object&gt;&lt;object type=&quot;3&quot; unique_id=&quot;10033&quot;&gt;&lt;property id=&quot;20148&quot; value=&quot;5&quot;/&gt;&lt;property id=&quot;20300&quot; value=&quot;Slide 30&quot;/&gt;&lt;property id=&quot;20307&quot; value=&quot;627&quot;/&gt;&lt;/object&gt;&lt;object type=&quot;3&quot; unique_id=&quot;10034&quot;&gt;&lt;property id=&quot;20148&quot; value=&quot;5&quot;/&gt;&lt;property id=&quot;20300&quot; value=&quot;Slide 31&quot;/&gt;&lt;property id=&quot;20307&quot; value=&quot;624&quot;/&gt;&lt;/object&gt;&lt;object type=&quot;3&quot; unique_id=&quot;10035&quot;&gt;&lt;property id=&quot;20148&quot; value=&quot;5&quot;/&gt;&lt;property id=&quot;20300&quot; value=&quot;Slide 32&quot;/&gt;&lt;property id=&quot;20307&quot; value=&quot;628&quot;/&gt;&lt;/object&gt;&lt;object type=&quot;3&quot; unique_id=&quot;10036&quot;&gt;&lt;property id=&quot;20148&quot; value=&quot;5&quot;/&gt;&lt;property id=&quot;20300&quot; value=&quot;Slide 33&quot;/&gt;&lt;property id=&quot;20307&quot; value=&quot;629&quot;/&gt;&lt;/object&gt;&lt;object type=&quot;3&quot; unique_id=&quot;11628&quot;&gt;&lt;property id=&quot;20148&quot; value=&quot;5&quot;/&gt;&lt;property id=&quot;20300&quot; value=&quot;Slide 1&quot;/&gt;&lt;property id=&quot;20307&quot; value=&quot;635&quot;/&gt;&lt;/object&gt;&lt;object type=&quot;3&quot; unique_id=&quot;11629&quot;&gt;&lt;property id=&quot;20148&quot; value=&quot;5&quot;/&gt;&lt;property id=&quot;20300&quot; value=&quot;Slide 2&quot;/&gt;&lt;property id=&quot;20307&quot; value=&quot;636&quot;/&gt;&lt;/object&gt;&lt;object type=&quot;3&quot; unique_id=&quot;11630&quot;&gt;&lt;property id=&quot;20148&quot; value=&quot;5&quot;/&gt;&lt;property id=&quot;20300&quot; value=&quot;Slide 3&quot;/&gt;&lt;property id=&quot;20307&quot; value=&quot;637&quot;/&gt;&lt;/object&gt;&lt;object type=&quot;3&quot; unique_id=&quot;11631&quot;&gt;&lt;property id=&quot;20148&quot; value=&quot;5&quot;/&gt;&lt;property id=&quot;20300&quot; value=&quot;Slide 4&quot;/&gt;&lt;property id=&quot;20307&quot; value=&quot;639&quot;/&gt;&lt;/object&gt;&lt;object type=&quot;3&quot; unique_id=&quot;11632&quot;&gt;&lt;property id=&quot;20148&quot; value=&quot;5&quot;/&gt;&lt;property id=&quot;20300&quot; value=&quot;Slide 5&quot;/&gt;&lt;property id=&quot;20307&quot; value=&quot;640&quot;/&gt;&lt;/object&gt;&lt;object type=&quot;3&quot; unique_id=&quot;11633&quot;&gt;&lt;property id=&quot;20148&quot; value=&quot;5&quot;/&gt;&lt;property id=&quot;20300&quot; value=&quot;Slide 6&quot;/&gt;&lt;property id=&quot;20307&quot; value=&quot;641&quot;/&gt;&lt;/object&gt;&lt;object type=&quot;3&quot; unique_id=&quot;11634&quot;&gt;&lt;property id=&quot;20148&quot; value=&quot;5&quot;/&gt;&lt;property id=&quot;20300&quot; value=&quot;Slide 7&quot;/&gt;&lt;property id=&quot;20307&quot; value=&quot;642&quot;/&gt;&lt;/object&gt;&lt;object type=&quot;3&quot; unique_id=&quot;11933&quot;&gt;&lt;property id=&quot;20148&quot; value=&quot;5&quot;/&gt;&lt;property id=&quot;20300&quot; value=&quot;Slide 12&quot;/&gt;&lt;property id=&quot;20307&quot; value=&quot;643&quot;/&gt;&lt;/object&gt;&lt;object type=&quot;3&quot; unique_id=&quot;11934&quot;&gt;&lt;property id=&quot;20148&quot; value=&quot;5&quot;/&gt;&lt;property id=&quot;20300&quot; value=&quot;Slide 14&quot;/&gt;&lt;property id=&quot;20307&quot; value=&quot;644&quot;/&gt;&lt;/object&gt;&lt;object type=&quot;3&quot; unique_id=&quot;11935&quot;&gt;&lt;property id=&quot;20148&quot; value=&quot;5&quot;/&gt;&lt;property id=&quot;20300&quot; value=&quot;Slide 16&quot;/&gt;&lt;property id=&quot;20307&quot; value=&quot;645&quot;/&gt;&lt;/object&gt;&lt;object type=&quot;3&quot; unique_id=&quot;11936&quot;&gt;&lt;property id=&quot;20148&quot; value=&quot;5&quot;/&gt;&lt;property id=&quot;20300&quot; value=&quot;Slide 21&quot;/&gt;&lt;property id=&quot;20307&quot; value=&quot;647&quot;/&gt;&lt;/object&gt;&lt;object type=&quot;3&quot; unique_id=&quot;11937&quot;&gt;&lt;property id=&quot;20148&quot; value=&quot;5&quot;/&gt;&lt;property id=&quot;20300&quot; value=&quot;Slide 22&quot;/&gt;&lt;property id=&quot;20307&quot; value=&quot;646&quot;/&gt;&lt;/object&gt;&lt;object type=&quot;3&quot; unique_id=&quot;11938&quot;&gt;&lt;property id=&quot;20148&quot; value=&quot;5&quot;/&gt;&lt;property id=&quot;20300&quot; value=&quot;Slide 23&quot;/&gt;&lt;property id=&quot;20307&quot; value=&quot;648&quot;/&gt;&lt;/object&gt;&lt;object type=&quot;3&quot; unique_id=&quot;12115&quot;&gt;&lt;property id=&quot;20148&quot; value=&quot;5&quot;/&gt;&lt;property id=&quot;20300&quot; value=&quot;Slide 18&quot;/&gt;&lt;property id=&quot;20307&quot; value=&quot;649&quot;/&gt;&lt;/object&gt;&lt;object type=&quot;3&quot; unique_id=&quot;12116&quot;&gt;&lt;property id=&quot;20148&quot; value=&quot;5&quot;/&gt;&lt;property id=&quot;20300&quot; value=&quot;Slide 26&quot;/&gt;&lt;property id=&quot;20307&quot; value=&quot;650&quot;/&gt;&lt;/object&gt;&lt;object type=&quot;3&quot; unique_id=&quot;12117&quot;&gt;&lt;property id=&quot;20148&quot; value=&quot;5&quot;/&gt;&lt;property id=&quot;20300&quot; value=&quot;Slide 27&quot;/&gt;&lt;property id=&quot;20307&quot; value=&quot;651&quot;/&gt;&lt;/object&gt;&lt;/object&gt;&lt;object type=&quot;8&quot; unique_id=&quot;1007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FFFF"/>
      </a:dk2>
      <a:lt2>
        <a:srgbClr val="FFFF00"/>
      </a:lt2>
      <a:accent1>
        <a:srgbClr val="FF9900"/>
      </a:accent1>
      <a:accent2>
        <a:srgbClr val="00FFFF"/>
      </a:accent2>
      <a:accent3>
        <a:srgbClr val="AAFF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VNI-Swiss-Condense"/>
        <a:ea typeface=""/>
        <a:cs typeface=""/>
      </a:majorFont>
      <a:minorFont>
        <a:latin typeface="VNI-Helve-Condens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FFFF"/>
      </a:dk2>
      <a:lt2>
        <a:srgbClr val="FFFF00"/>
      </a:lt2>
      <a:accent1>
        <a:srgbClr val="FF9900"/>
      </a:accent1>
      <a:accent2>
        <a:srgbClr val="00FFFF"/>
      </a:accent2>
      <a:accent3>
        <a:srgbClr val="AAFF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VNI-Swiss-Condense"/>
        <a:ea typeface=""/>
        <a:cs typeface=""/>
      </a:majorFont>
      <a:minorFont>
        <a:latin typeface="VNI-Helve-Condens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6037</Words>
  <Application>Microsoft Office PowerPoint</Application>
  <PresentationFormat>Custom</PresentationFormat>
  <Paragraphs>232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Symbol</vt:lpstr>
      <vt:lpstr>Times New Roman</vt:lpstr>
      <vt:lpstr>VNI-Aptima</vt:lpstr>
      <vt:lpstr>VNI-Cooper</vt:lpstr>
      <vt:lpstr>VNI-Helve-Condense</vt:lpstr>
      <vt:lpstr>VNI-Swiss-Condense</vt:lpstr>
      <vt:lpstr>VNI-Times</vt:lpstr>
      <vt:lpstr>VN-NTime</vt:lpstr>
      <vt:lpstr>Wingdings</vt:lpstr>
      <vt:lpstr>Wingdings 3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moät</dc:title>
  <dc:creator>MUA</dc:creator>
  <cp:lastModifiedBy>BUI VAN MUA</cp:lastModifiedBy>
  <cp:revision>676</cp:revision>
  <dcterms:created xsi:type="dcterms:W3CDTF">2004-08-28T01:19:36Z</dcterms:created>
  <dcterms:modified xsi:type="dcterms:W3CDTF">2020-10-28T11:23:10Z</dcterms:modified>
</cp:coreProperties>
</file>