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614" r:id="rId3"/>
    <p:sldId id="616" r:id="rId4"/>
    <p:sldId id="628" r:id="rId5"/>
    <p:sldId id="623" r:id="rId6"/>
    <p:sldId id="650" r:id="rId7"/>
    <p:sldId id="626" r:id="rId8"/>
    <p:sldId id="627" r:id="rId9"/>
    <p:sldId id="379" r:id="rId10"/>
    <p:sldId id="629" r:id="rId11"/>
    <p:sldId id="630" r:id="rId12"/>
    <p:sldId id="631" r:id="rId13"/>
    <p:sldId id="642" r:id="rId14"/>
    <p:sldId id="644" r:id="rId15"/>
    <p:sldId id="643" r:id="rId16"/>
    <p:sldId id="651" r:id="rId17"/>
    <p:sldId id="653" r:id="rId18"/>
    <p:sldId id="654" r:id="rId19"/>
    <p:sldId id="655" r:id="rId20"/>
    <p:sldId id="634" r:id="rId21"/>
    <p:sldId id="649" r:id="rId22"/>
    <p:sldId id="615" r:id="rId23"/>
    <p:sldId id="638" r:id="rId24"/>
    <p:sldId id="635" r:id="rId25"/>
    <p:sldId id="637" r:id="rId26"/>
    <p:sldId id="636" r:id="rId27"/>
    <p:sldId id="574" r:id="rId28"/>
    <p:sldId id="633" r:id="rId29"/>
    <p:sldId id="621" r:id="rId30"/>
    <p:sldId id="645" r:id="rId31"/>
    <p:sldId id="646" r:id="rId32"/>
    <p:sldId id="647" r:id="rId33"/>
    <p:sldId id="648" r:id="rId34"/>
  </p:sldIdLst>
  <p:sldSz cx="9921875" cy="6858000"/>
  <p:notesSz cx="6858000" cy="9296400"/>
  <p:custDataLst>
    <p:tags r:id="rId37"/>
  </p:custDataLst>
  <p:defaultTextStyle>
    <a:defPPr>
      <a:defRPr lang="en-US"/>
    </a:defPPr>
    <a:lvl1pPr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0000CC"/>
    <a:srgbClr val="99FFCC"/>
    <a:srgbClr val="006600"/>
    <a:srgbClr val="000066"/>
    <a:srgbClr val="003300"/>
    <a:srgbClr val="00FF00"/>
    <a:srgbClr val="800000"/>
    <a:srgbClr val="000000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72" autoAdjust="0"/>
    <p:restoredTop sz="94358" autoAdjust="0"/>
  </p:normalViewPr>
  <p:slideViewPr>
    <p:cSldViewPr>
      <p:cViewPr varScale="1">
        <p:scale>
          <a:sx n="66" d="100"/>
          <a:sy n="66" d="100"/>
        </p:scale>
        <p:origin x="810" y="60"/>
      </p:cViewPr>
      <p:guideLst>
        <p:guide orient="horz" pos="2160"/>
        <p:guide pos="3125"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34"/>
    </p:cViewPr>
  </p:sorterViewPr>
  <p:notesViewPr>
    <p:cSldViewPr>
      <p:cViewPr varScale="1">
        <p:scale>
          <a:sx n="56" d="100"/>
          <a:sy n="56" d="100"/>
        </p:scale>
        <p:origin x="-1920" y="-96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DBB34-4F1B-4358-9865-641DE0B4A153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C08A1F-231E-484A-A2AD-214C742A8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760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VNI-Aptima" pitchFamily="2" charset="0"/>
              </a:defRPr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VNI-Aptima" pitchFamily="2" charset="0"/>
              </a:defRPr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696913"/>
            <a:ext cx="50419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5790"/>
            <a:ext cx="502920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297180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VNI-Aptima" pitchFamily="2" charset="0"/>
              </a:defRPr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1580"/>
            <a:ext cx="297180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VNI-Aptima" pitchFamily="2" charset="0"/>
              </a:defRPr>
            </a:lvl1pPr>
          </a:lstStyle>
          <a:p>
            <a:fld id="{C7E48498-AFD1-4146-A260-A3914E0CCB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9522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4538" y="2130425"/>
            <a:ext cx="84328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9075" y="3886200"/>
            <a:ext cx="6945313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split orient="vert"/>
    <p:sndAc>
      <p:endSnd/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split orient="vert"/>
    <p:sndAc>
      <p:endSnd/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3138" y="152400"/>
            <a:ext cx="2362200" cy="6553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6538" y="152400"/>
            <a:ext cx="6934200" cy="6553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split orient="vert"/>
    <p:sndAc>
      <p:endSnd/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split orient="vert"/>
    <p:sndAc>
      <p:endSnd/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225" y="4406900"/>
            <a:ext cx="84328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4225" y="2906713"/>
            <a:ext cx="84328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split orient="vert"/>
    <p:sndAc>
      <p:endSnd/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6538" y="838200"/>
            <a:ext cx="4648200" cy="5867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7138" y="838200"/>
            <a:ext cx="4648200" cy="5867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split orient="vert"/>
    <p:sndAc>
      <p:endSnd/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888" y="274638"/>
            <a:ext cx="892968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6888" y="1535113"/>
            <a:ext cx="438308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888" y="2174875"/>
            <a:ext cx="438308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40313" y="1535113"/>
            <a:ext cx="43862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40313" y="2174875"/>
            <a:ext cx="43862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split orient="vert"/>
    <p:sndAc>
      <p:endSnd/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split orient="vert"/>
    <p:sndAc>
      <p:endSnd/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orient="vert"/>
    <p:sndAc>
      <p:endSnd/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888" y="273050"/>
            <a:ext cx="326390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9850" y="273050"/>
            <a:ext cx="55467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6888" y="1435100"/>
            <a:ext cx="326390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split orient="vert"/>
    <p:sndAc>
      <p:endSnd/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88" y="4800600"/>
            <a:ext cx="595312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4688" y="612775"/>
            <a:ext cx="595312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4688" y="5367338"/>
            <a:ext cx="595312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split orient="vert"/>
    <p:sndAc>
      <p:endSnd/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6538" y="152400"/>
            <a:ext cx="9448800" cy="533400"/>
          </a:xfrm>
          <a:prstGeom prst="rect">
            <a:avLst/>
          </a:prstGeom>
          <a:solidFill>
            <a:srgbClr val="00FFFF"/>
          </a:solidFill>
          <a:ln w="9525">
            <a:solidFill>
              <a:srgbClr val="CC00CC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6538" y="838200"/>
            <a:ext cx="9448800" cy="5867400"/>
          </a:xfrm>
          <a:prstGeom prst="rect">
            <a:avLst/>
          </a:prstGeom>
          <a:noFill/>
          <a:ln w="9525">
            <a:solidFill>
              <a:srgbClr val="CC00CC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split orient="vert"/>
    <p:sndAc>
      <p:endSnd/>
    </p:sndAc>
  </p:transition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2600" b="1" i="0" u="none">
          <a:solidFill>
            <a:schemeClr val="hlink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600" b="1">
          <a:solidFill>
            <a:schemeClr val="hlink"/>
          </a:solidFill>
          <a:latin typeface="VNI-Swiss-Condense" pitchFamily="2" charset="0"/>
        </a:defRPr>
      </a:lvl2pPr>
      <a:lvl3pPr algn="ctr" rtl="0" fontAlgn="base">
        <a:spcBef>
          <a:spcPct val="0"/>
        </a:spcBef>
        <a:spcAft>
          <a:spcPct val="0"/>
        </a:spcAft>
        <a:defRPr sz="2600" b="1">
          <a:solidFill>
            <a:schemeClr val="hlink"/>
          </a:solidFill>
          <a:latin typeface="VNI-Swiss-Condense" pitchFamily="2" charset="0"/>
        </a:defRPr>
      </a:lvl3pPr>
      <a:lvl4pPr algn="ctr" rtl="0" fontAlgn="base">
        <a:spcBef>
          <a:spcPct val="0"/>
        </a:spcBef>
        <a:spcAft>
          <a:spcPct val="0"/>
        </a:spcAft>
        <a:defRPr sz="2600" b="1">
          <a:solidFill>
            <a:schemeClr val="hlink"/>
          </a:solidFill>
          <a:latin typeface="VNI-Swiss-Condense" pitchFamily="2" charset="0"/>
        </a:defRPr>
      </a:lvl4pPr>
      <a:lvl5pPr algn="ctr" rtl="0" fontAlgn="base">
        <a:spcBef>
          <a:spcPct val="0"/>
        </a:spcBef>
        <a:spcAft>
          <a:spcPct val="0"/>
        </a:spcAft>
        <a:defRPr sz="2600" b="1">
          <a:solidFill>
            <a:schemeClr val="hlink"/>
          </a:solidFill>
          <a:latin typeface="VNI-Swiss-Condense" pitchFamily="2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600" b="1">
          <a:solidFill>
            <a:schemeClr val="hlink"/>
          </a:solidFill>
          <a:latin typeface="VNI-Swiss-Condense" pitchFamily="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600" b="1">
          <a:solidFill>
            <a:schemeClr val="hlink"/>
          </a:solidFill>
          <a:latin typeface="VNI-Swiss-Condense" pitchFamily="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600" b="1">
          <a:solidFill>
            <a:schemeClr val="hlink"/>
          </a:solidFill>
          <a:latin typeface="VNI-Swiss-Condense" pitchFamily="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600" b="1">
          <a:solidFill>
            <a:schemeClr val="hlink"/>
          </a:solidFill>
          <a:latin typeface="VNI-Swiss-Condense" pitchFamily="2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AutoNum type="alphaLcParenR"/>
        <a:defRPr sz="2800" b="1">
          <a:solidFill>
            <a:schemeClr val="hlink"/>
          </a:solidFill>
          <a:latin typeface="+mn-lt"/>
          <a:ea typeface="+mn-ea"/>
          <a:cs typeface="+mn-cs"/>
        </a:defRPr>
      </a:lvl1pPr>
      <a:lvl2pPr marL="800100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2800" b="0" i="0" u="none">
          <a:solidFill>
            <a:srgbClr val="800080"/>
          </a:solidFill>
          <a:latin typeface="VNI-Times" pitchFamily="2" charset="0"/>
        </a:defRPr>
      </a:lvl2pPr>
      <a:lvl3pPr marL="1206500" indent="-292100" algn="l" rtl="0" fontAlgn="base">
        <a:spcBef>
          <a:spcPct val="20000"/>
        </a:spcBef>
        <a:spcAft>
          <a:spcPct val="0"/>
        </a:spcAft>
        <a:buFont typeface="Wingdings" pitchFamily="2" charset="2"/>
        <a:buChar char="s"/>
        <a:defRPr sz="2600">
          <a:solidFill>
            <a:schemeClr val="bg2"/>
          </a:solidFill>
          <a:latin typeface="VNI-Times" pitchFamily="2" charset="0"/>
        </a:defRPr>
      </a:lvl3pPr>
      <a:lvl4pPr marL="1612900" indent="-292100" algn="l" rtl="0" fontAlgn="base">
        <a:spcBef>
          <a:spcPct val="20000"/>
        </a:spcBef>
        <a:spcAft>
          <a:spcPct val="0"/>
        </a:spcAft>
        <a:buFont typeface="Wingdings" pitchFamily="2" charset="2"/>
        <a:buChar char="ü"/>
        <a:defRPr sz="2600">
          <a:solidFill>
            <a:srgbClr val="0033CC"/>
          </a:solidFill>
          <a:latin typeface="VNI-Times" pitchFamily="2" charset="0"/>
        </a:defRPr>
      </a:lvl4pPr>
      <a:lvl5pPr marL="2006600" indent="-279400" algn="l" rtl="0" fontAlgn="base">
        <a:spcBef>
          <a:spcPct val="20000"/>
        </a:spcBef>
        <a:spcAft>
          <a:spcPct val="0"/>
        </a:spcAft>
        <a:buFont typeface="Times New Roman" pitchFamily="18" charset="0"/>
        <a:buChar char="‒"/>
        <a:defRPr sz="2400">
          <a:solidFill>
            <a:srgbClr val="006600"/>
          </a:solidFill>
          <a:latin typeface="VNI-Times" pitchFamily="2" charset="0"/>
        </a:defRPr>
      </a:lvl5pPr>
      <a:lvl6pPr marL="2463800" indent="-279400" algn="l" rtl="0" fontAlgn="base">
        <a:spcBef>
          <a:spcPct val="20000"/>
        </a:spcBef>
        <a:spcAft>
          <a:spcPct val="0"/>
        </a:spcAft>
        <a:buFont typeface="Times New Roman" pitchFamily="18" charset="0"/>
        <a:buChar char="‒"/>
        <a:defRPr sz="2400">
          <a:solidFill>
            <a:srgbClr val="006600"/>
          </a:solidFill>
          <a:latin typeface="VNI-Times" pitchFamily="2" charset="0"/>
        </a:defRPr>
      </a:lvl6pPr>
      <a:lvl7pPr marL="2921000" indent="-279400" algn="l" rtl="0" fontAlgn="base">
        <a:spcBef>
          <a:spcPct val="20000"/>
        </a:spcBef>
        <a:spcAft>
          <a:spcPct val="0"/>
        </a:spcAft>
        <a:buFont typeface="Times New Roman" pitchFamily="18" charset="0"/>
        <a:buChar char="‒"/>
        <a:defRPr sz="2400">
          <a:solidFill>
            <a:srgbClr val="006600"/>
          </a:solidFill>
          <a:latin typeface="VNI-Times" pitchFamily="2" charset="0"/>
        </a:defRPr>
      </a:lvl7pPr>
      <a:lvl8pPr marL="3378200" indent="-279400" algn="l" rtl="0" fontAlgn="base">
        <a:spcBef>
          <a:spcPct val="20000"/>
        </a:spcBef>
        <a:spcAft>
          <a:spcPct val="0"/>
        </a:spcAft>
        <a:buFont typeface="Times New Roman" pitchFamily="18" charset="0"/>
        <a:buChar char="‒"/>
        <a:defRPr sz="2400">
          <a:solidFill>
            <a:srgbClr val="006600"/>
          </a:solidFill>
          <a:latin typeface="VNI-Times" pitchFamily="2" charset="0"/>
        </a:defRPr>
      </a:lvl8pPr>
      <a:lvl9pPr marL="3835400" indent="-279400" algn="l" rtl="0" fontAlgn="base">
        <a:spcBef>
          <a:spcPct val="20000"/>
        </a:spcBef>
        <a:spcAft>
          <a:spcPct val="0"/>
        </a:spcAft>
        <a:buFont typeface="Times New Roman" pitchFamily="18" charset="0"/>
        <a:buChar char="‒"/>
        <a:defRPr sz="2400">
          <a:solidFill>
            <a:srgbClr val="006600"/>
          </a:solidFill>
          <a:latin typeface="VNI-Times" pitchFamily="2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 flip="none" rotWithShape="1">
          <a:gsLst>
            <a:gs pos="0">
              <a:srgbClr val="006600"/>
            </a:gs>
            <a:gs pos="51000">
              <a:schemeClr val="tx1"/>
            </a:gs>
            <a:gs pos="98000">
              <a:schemeClr val="tx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2" name="WordArt 14"/>
          <p:cNvSpPr>
            <a:spLocks noChangeArrowheads="1" noChangeShapeType="1" noTextEdit="1"/>
          </p:cNvSpPr>
          <p:nvPr/>
        </p:nvSpPr>
        <p:spPr bwMode="auto">
          <a:xfrm>
            <a:off x="1341437" y="3859063"/>
            <a:ext cx="4457700" cy="378514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sz="3600" b="1" dirty="0" smtClean="0">
                <a:solidFill>
                  <a:schemeClr val="bg2"/>
                </a:solidFill>
                <a:cs typeface="Times New Roman" panose="02020603050405020304" pitchFamily="18" charset="0"/>
              </a:rPr>
              <a:t>I.</a:t>
            </a:r>
            <a:r>
              <a:rPr lang="en-US" sz="36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vi-VN" sz="3600" b="1" dirty="0" smtClean="0">
                <a:solidFill>
                  <a:srgbClr val="FF0000"/>
                </a:solidFill>
              </a:rPr>
              <a:t>KHOA </a:t>
            </a:r>
            <a:r>
              <a:rPr lang="vi-VN" sz="3600" b="1" dirty="0">
                <a:solidFill>
                  <a:srgbClr val="FF0000"/>
                </a:solidFill>
              </a:rPr>
              <a:t>HỌ</a:t>
            </a:r>
            <a:r>
              <a:rPr lang="en-US" sz="36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C</a:t>
            </a:r>
            <a:r>
              <a:rPr lang="en-US" sz="3600" b="1" dirty="0" smtClean="0">
                <a:solidFill>
                  <a:srgbClr val="FF0000"/>
                </a:solidFill>
              </a:rPr>
              <a:t>, CÔNG NGHỆ LÀ GÌ? </a:t>
            </a:r>
            <a:endParaRPr lang="en-US" sz="3600" b="1" dirty="0" smtClean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2064" name="WordArt 16"/>
          <p:cNvSpPr>
            <a:spLocks noChangeArrowheads="1" noChangeShapeType="1" noTextEdit="1"/>
          </p:cNvSpPr>
          <p:nvPr/>
        </p:nvSpPr>
        <p:spPr bwMode="auto">
          <a:xfrm>
            <a:off x="1303337" y="4306543"/>
            <a:ext cx="7658100" cy="378514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sz="3600" b="1" smtClean="0">
                <a:solidFill>
                  <a:schemeClr val="bg2"/>
                </a:solidFill>
              </a:rPr>
              <a:t>II. </a:t>
            </a:r>
            <a:r>
              <a:rPr lang="de-DE" sz="3600" b="1">
                <a:solidFill>
                  <a:srgbClr val="FF0000"/>
                </a:solidFill>
              </a:rPr>
              <a:t>KHOA HỌC </a:t>
            </a:r>
            <a:r>
              <a:rPr lang="de-DE" sz="3600" b="1" smtClean="0">
                <a:solidFill>
                  <a:srgbClr val="FF0000"/>
                </a:solidFill>
              </a:rPr>
              <a:t>&amp; CÔNG </a:t>
            </a:r>
            <a:r>
              <a:rPr lang="de-DE" sz="3600" b="1">
                <a:solidFill>
                  <a:srgbClr val="FF0000"/>
                </a:solidFill>
              </a:rPr>
              <a:t>NGHỆ - ĐỘNG LỰC </a:t>
            </a:r>
            <a:r>
              <a:rPr lang="de-DE" sz="3600" b="1" smtClean="0">
                <a:solidFill>
                  <a:srgbClr val="FF0000"/>
                </a:solidFill>
              </a:rPr>
              <a:t>PHÁT </a:t>
            </a:r>
            <a:r>
              <a:rPr lang="de-DE" sz="3600" b="1">
                <a:solidFill>
                  <a:srgbClr val="FF0000"/>
                </a:solidFill>
              </a:rPr>
              <a:t>TRIỂN XÃ </a:t>
            </a:r>
            <a:r>
              <a:rPr lang="de-DE" sz="3600" b="1" smtClean="0">
                <a:solidFill>
                  <a:srgbClr val="FF0000"/>
                </a:solidFill>
              </a:rPr>
              <a:t>HỘI</a:t>
            </a:r>
            <a:endParaRPr lang="en-US" sz="3600">
              <a:solidFill>
                <a:srgbClr val="FF0000"/>
              </a:solidFill>
            </a:endParaRPr>
          </a:p>
        </p:txBody>
      </p:sp>
      <p:sp>
        <p:nvSpPr>
          <p:cNvPr id="10" name="AutoShape 49"/>
          <p:cNvSpPr>
            <a:spLocks noChangeArrowheads="1"/>
          </p:cNvSpPr>
          <p:nvPr/>
        </p:nvSpPr>
        <p:spPr bwMode="auto">
          <a:xfrm>
            <a:off x="2217737" y="304800"/>
            <a:ext cx="5410200" cy="609600"/>
          </a:xfrm>
          <a:prstGeom prst="roundRect">
            <a:avLst>
              <a:gd name="adj" fmla="val 17948"/>
            </a:avLst>
          </a:prstGeom>
          <a:noFill/>
          <a:ln w="2857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 dirty="0" smtClean="0">
                <a:latin typeface="VNI-Swiss-Condense" pitchFamily="2" charset="0"/>
              </a:rPr>
              <a:t>C h ö ô n g   4</a:t>
            </a:r>
          </a:p>
        </p:txBody>
      </p:sp>
      <p:sp>
        <p:nvSpPr>
          <p:cNvPr id="12" name="WordArt 16"/>
          <p:cNvSpPr>
            <a:spLocks noChangeArrowheads="1" noChangeShapeType="1" noTextEdit="1"/>
          </p:cNvSpPr>
          <p:nvPr/>
        </p:nvSpPr>
        <p:spPr bwMode="auto">
          <a:xfrm>
            <a:off x="1303337" y="4753535"/>
            <a:ext cx="4762500" cy="378514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sz="3600" b="1" dirty="0" smtClean="0">
                <a:solidFill>
                  <a:schemeClr val="bg2"/>
                </a:solidFill>
              </a:rPr>
              <a:t>III. </a:t>
            </a:r>
            <a:r>
              <a:rPr lang="en-US" sz="3600" b="1" dirty="0">
                <a:solidFill>
                  <a:srgbClr val="FF0000"/>
                </a:solidFill>
              </a:rPr>
              <a:t>KHOA HỌC </a:t>
            </a:r>
            <a:r>
              <a:rPr lang="en-US" sz="3600" b="1" dirty="0" smtClean="0">
                <a:solidFill>
                  <a:srgbClr val="FF0000"/>
                </a:solidFill>
              </a:rPr>
              <a:t>&amp; CÔNG </a:t>
            </a:r>
            <a:r>
              <a:rPr lang="en-US" sz="3600" b="1" dirty="0">
                <a:solidFill>
                  <a:srgbClr val="FF0000"/>
                </a:solidFill>
              </a:rPr>
              <a:t>NGHỆ Ở VIỆT </a:t>
            </a:r>
            <a:r>
              <a:rPr lang="en-US" sz="3600" b="1" dirty="0" smtClean="0">
                <a:solidFill>
                  <a:srgbClr val="FF0000"/>
                </a:solidFill>
              </a:rPr>
              <a:t>NAM</a:t>
            </a:r>
            <a:endParaRPr lang="en-US" sz="3600" b="1" kern="10" dirty="0">
              <a:ln w="12700">
                <a:solidFill>
                  <a:schemeClr val="hlink"/>
                </a:solidFill>
                <a:round/>
                <a:headEnd/>
                <a:tailEnd/>
              </a:ln>
              <a:solidFill>
                <a:srgbClr val="FF0000"/>
              </a:solidFill>
              <a:effectLst>
                <a:outerShdw dist="35921" dir="2700000" sy="50000" kx="2115830" algn="bl" rotWithShape="0">
                  <a:srgbClr val="C0C0C0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0" y="1295400"/>
            <a:ext cx="9921875" cy="2148696"/>
          </a:xfrm>
          <a:prstGeom prst="ellipse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3" name="WordArt 9"/>
          <p:cNvSpPr>
            <a:spLocks noChangeArrowheads="1" noChangeShapeType="1" noTextEdit="1"/>
          </p:cNvSpPr>
          <p:nvPr/>
        </p:nvSpPr>
        <p:spPr bwMode="auto">
          <a:xfrm>
            <a:off x="769937" y="1226434"/>
            <a:ext cx="8412480" cy="1666845"/>
          </a:xfrm>
          <a:prstGeom prst="rect">
            <a:avLst/>
          </a:prstGeom>
          <a:noFill/>
          <a:ln w="285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fromWordArt="1">
            <a:prstTxWarp prst="textDeflateBottom">
              <a:avLst>
                <a:gd name="adj" fmla="val 55858"/>
              </a:avLst>
            </a:prstTxWarp>
          </a:bodyPr>
          <a:lstStyle/>
          <a:p>
            <a:pPr algn="ctr"/>
            <a:r>
              <a:rPr lang="en-US" sz="3600" b="1" dirty="0" smtClean="0">
                <a:solidFill>
                  <a:srgbClr val="0000CC"/>
                </a:solidFill>
                <a:latin typeface="VNI-Cooper" pitchFamily="2" charset="0"/>
              </a:rPr>
              <a:t>VAI TROØ CUÛA KHOA HOÏC &amp; COÂNG NGHEÄ TRONG SÖÏ PHAÙT TRIEÅN XAÕ HOÄI</a:t>
            </a:r>
            <a:endParaRPr lang="en-US" sz="3600" b="1" dirty="0">
              <a:solidFill>
                <a:srgbClr val="0000CC"/>
              </a:solidFill>
              <a:latin typeface="VNI-Cooper" pitchFamily="2" charset="0"/>
            </a:endParaRP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800417" y="2893279"/>
            <a:ext cx="83820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>
    <p:split orient="vert"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30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0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3000" fill="hold"/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0" fill="hold"/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2" grpId="0"/>
      <p:bldP spid="2064" grpId="0"/>
      <p:bldP spid="10" grpId="0"/>
      <p:bldP spid="12" grpId="0"/>
      <p:bldP spid="9" grpId="0" animBg="1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utoShape 49"/>
          <p:cNvSpPr>
            <a:spLocks noChangeArrowheads="1"/>
          </p:cNvSpPr>
          <p:nvPr/>
        </p:nvSpPr>
        <p:spPr bwMode="auto">
          <a:xfrm>
            <a:off x="84137" y="2311316"/>
            <a:ext cx="9761537" cy="3225969"/>
          </a:xfrm>
          <a:prstGeom prst="roundRect">
            <a:avLst>
              <a:gd name="adj" fmla="val 3332"/>
            </a:avLst>
          </a:prstGeom>
          <a:solidFill>
            <a:schemeClr val="tx1"/>
          </a:solidFill>
          <a:ln w="28575" algn="ctr">
            <a:solidFill>
              <a:schemeClr val="accent4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marL="223838" indent="-223838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1" dirty="0" err="1" smtClean="0">
                <a:solidFill>
                  <a:srgbClr val="800000"/>
                </a:solidFill>
                <a:latin typeface="VN-NTime" pitchFamily="2" charset="0"/>
              </a:rPr>
              <a:t>Xaûy</a:t>
            </a:r>
            <a:r>
              <a:rPr lang="en-US" sz="2400" b="1" dirty="0" smtClean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800000"/>
                </a:solidFill>
                <a:latin typeface="VN-NTime" pitchFamily="2" charset="0"/>
              </a:rPr>
              <a:t>ra</a:t>
            </a:r>
            <a:r>
              <a:rPr lang="en-US" sz="2400" b="1" dirty="0" smtClean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800000"/>
                </a:solidFill>
                <a:latin typeface="VN-NTime" pitchFamily="2" charset="0"/>
              </a:rPr>
              <a:t>vaøo</a:t>
            </a:r>
            <a:r>
              <a:rPr lang="en-US" sz="2400" b="1" dirty="0" smtClean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800000"/>
                </a:solidFill>
                <a:latin typeface="VN-NTime" pitchFamily="2" charset="0"/>
              </a:rPr>
              <a:t>cuoái</a:t>
            </a:r>
            <a:r>
              <a:rPr lang="en-US" sz="2400" b="1" dirty="0" smtClean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800000"/>
                </a:solidFill>
                <a:latin typeface="VN-NTime" pitchFamily="2" charset="0"/>
              </a:rPr>
              <a:t>theá</a:t>
            </a:r>
            <a:r>
              <a:rPr lang="en-US" sz="2400" b="1" dirty="0" smtClean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800000"/>
                </a:solidFill>
                <a:latin typeface="VN-NTime" pitchFamily="2" charset="0"/>
              </a:rPr>
              <a:t>kyû</a:t>
            </a:r>
            <a:r>
              <a:rPr lang="en-US" sz="2400" b="1" dirty="0" smtClean="0">
                <a:solidFill>
                  <a:srgbClr val="800000"/>
                </a:solidFill>
                <a:latin typeface="VN-NTime" pitchFamily="2" charset="0"/>
              </a:rPr>
              <a:t> 17 -  </a:t>
            </a:r>
            <a:r>
              <a:rPr lang="en-US" sz="2400" b="1" dirty="0" err="1" smtClean="0">
                <a:solidFill>
                  <a:srgbClr val="800000"/>
                </a:solidFill>
                <a:latin typeface="VN-NTime" pitchFamily="2" charset="0"/>
              </a:rPr>
              <a:t>ñaàu</a:t>
            </a:r>
            <a:r>
              <a:rPr lang="en-US" sz="2400" b="1" dirty="0" smtClean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800000"/>
                </a:solidFill>
                <a:latin typeface="VN-NTime" pitchFamily="2" charset="0"/>
              </a:rPr>
              <a:t>theá</a:t>
            </a:r>
            <a:r>
              <a:rPr lang="en-US" sz="2400" b="1" dirty="0" smtClean="0">
                <a:solidFill>
                  <a:srgbClr val="800000"/>
                </a:solidFill>
                <a:latin typeface="VN-NTime" pitchFamily="2" charset="0"/>
              </a:rPr>
              <a:t> kyû19.</a:t>
            </a:r>
          </a:p>
          <a:p>
            <a:pPr marL="223838" indent="-223838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1" dirty="0" err="1" smtClean="0">
                <a:solidFill>
                  <a:srgbClr val="800000"/>
                </a:solidFill>
                <a:latin typeface="VN-NTime" pitchFamily="2" charset="0"/>
              </a:rPr>
              <a:t>Taùc</a:t>
            </a:r>
            <a:r>
              <a:rPr lang="en-US" sz="2400" b="1" dirty="0" smtClean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800000"/>
                </a:solidFill>
                <a:latin typeface="VN-NTime" pitchFamily="2" charset="0"/>
              </a:rPr>
              <a:t>ñoäng</a:t>
            </a:r>
            <a:r>
              <a:rPr lang="en-US" sz="2400" b="1" dirty="0" smtClean="0">
                <a:solidFill>
                  <a:srgbClr val="800000"/>
                </a:solidFill>
                <a:latin typeface="VN-NTime" pitchFamily="2" charset="0"/>
              </a:rPr>
              <a:t>: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Thay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theá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heä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thoáng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kyõ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thuaät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truyeàn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thoáng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noâng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nghieäp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(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döïa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vaøo</a:t>
            </a:r>
            <a:endParaRPr lang="en-US" sz="2400" b="1" dirty="0" smtClean="0">
              <a:solidFill>
                <a:srgbClr val="000066"/>
              </a:solidFill>
              <a:latin typeface="VN-NTime" pitchFamily="2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goã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söùc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maïnh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cô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baép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söùc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nöôùc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söùc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gioù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söùc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keùo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ñoäng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vaät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)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baèng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moät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heä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endParaRPr lang="en-US" sz="2400" b="1" dirty="0" smtClean="0">
              <a:solidFill>
                <a:schemeClr val="bg2"/>
              </a:solidFill>
              <a:latin typeface="VN-NTime" pitchFamily="2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thoáng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kyõ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thuaät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môùi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 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(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ñoäng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löïc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maùy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hôi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nöôùc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nguoàn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nguyeân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nhieân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vaät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endParaRPr lang="en-US" sz="2400" b="1" dirty="0" smtClean="0">
              <a:solidFill>
                <a:srgbClr val="000066"/>
              </a:solidFill>
              <a:latin typeface="VN-NTime" pitchFamily="2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lieäu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&amp;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naêng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löôïng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môùi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laø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saét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&amp; 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than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ñaù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)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 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khieán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LLSX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ñöôïc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thuùc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ñaåy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phaùt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endParaRPr lang="en-US" sz="2400" b="1" dirty="0" smtClean="0">
              <a:solidFill>
                <a:schemeClr val="bg2"/>
              </a:solidFill>
              <a:latin typeface="VN-NTime" pitchFamily="2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trieån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maïnh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meõ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  <a:sym typeface="Wingdings 3"/>
              </a:rPr>
              <a:t>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Söï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phaùt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trieån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vöôït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baäc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neàn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coâng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nghieäp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noùi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rieâng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,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neàn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kinh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teá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noùi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chung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(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Giai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ñoaïn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quaù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ñoä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töø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neàn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SX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noâng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nghieäp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sang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neàn</a:t>
            </a:r>
            <a:endParaRPr lang="en-US" sz="2400" b="1" dirty="0" smtClean="0">
              <a:solidFill>
                <a:srgbClr val="000066"/>
              </a:solidFill>
              <a:latin typeface="VN-NTime" pitchFamily="2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 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SX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cô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khí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döïa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treân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cô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sôû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khoa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hoïc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).</a:t>
            </a:r>
            <a:endParaRPr lang="en-US" sz="2400" b="1" dirty="0">
              <a:solidFill>
                <a:srgbClr val="000066"/>
              </a:solidFill>
              <a:latin typeface="VN-NTime" pitchFamily="2" charset="0"/>
            </a:endParaRPr>
          </a:p>
        </p:txBody>
      </p:sp>
      <p:sp>
        <p:nvSpPr>
          <p:cNvPr id="4" name="AutoShape 49"/>
          <p:cNvSpPr>
            <a:spLocks noChangeArrowheads="1"/>
          </p:cNvSpPr>
          <p:nvPr/>
        </p:nvSpPr>
        <p:spPr bwMode="auto">
          <a:xfrm>
            <a:off x="180306" y="574964"/>
            <a:ext cx="6076031" cy="415636"/>
          </a:xfrm>
          <a:prstGeom prst="roundRect">
            <a:avLst>
              <a:gd name="adj" fmla="val 17948"/>
            </a:avLst>
          </a:prstGeom>
          <a:solidFill>
            <a:srgbClr val="000066"/>
          </a:solidFill>
          <a:ln w="28575" algn="ctr">
            <a:solidFill>
              <a:srgbClr val="000066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 algn="ctr" eaLnBrk="0" hangingPunct="0">
              <a:buFont typeface="Wingdings" panose="05000000000000000000" pitchFamily="2" charset="2"/>
              <a:buChar char="Ø"/>
            </a:pPr>
            <a:r>
              <a:rPr lang="en-US" sz="2400" b="1" smtClean="0">
                <a:latin typeface="VN-NTime" pitchFamily="2" charset="0"/>
              </a:rPr>
              <a:t>Cuoäc caùch maïng coâng nghieäp laàn thöù nhaát</a:t>
            </a:r>
            <a:endParaRPr lang="en-US" sz="2400" b="1">
              <a:latin typeface="VNI-Swiss-Condense"/>
            </a:endParaRPr>
          </a:p>
        </p:txBody>
      </p:sp>
      <p:sp>
        <p:nvSpPr>
          <p:cNvPr id="5" name="AutoShape 49"/>
          <p:cNvSpPr>
            <a:spLocks noChangeArrowheads="1"/>
          </p:cNvSpPr>
          <p:nvPr/>
        </p:nvSpPr>
        <p:spPr bwMode="auto">
          <a:xfrm>
            <a:off x="-28134" y="-22276"/>
            <a:ext cx="9950010" cy="415636"/>
          </a:xfrm>
          <a:prstGeom prst="roundRect">
            <a:avLst>
              <a:gd name="adj" fmla="val 0"/>
            </a:avLst>
          </a:prstGeom>
          <a:solidFill>
            <a:srgbClr val="800000"/>
          </a:solidFill>
          <a:ln w="2857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1" dirty="0">
                <a:latin typeface="+mj-lt"/>
              </a:rPr>
              <a:t>1. </a:t>
            </a:r>
            <a:r>
              <a:rPr lang="de-DE" sz="2400" b="1" dirty="0">
                <a:solidFill>
                  <a:srgbClr val="FFFFFF"/>
                </a:solidFill>
                <a:latin typeface="VNI-Swiss-Condense"/>
              </a:rPr>
              <a:t>Caùc cuoäc caùch maïng khoa hoïc kyõ thuaät trong quaù </a:t>
            </a:r>
            <a:r>
              <a:rPr lang="de-DE" sz="2400" b="1" dirty="0" smtClean="0">
                <a:solidFill>
                  <a:srgbClr val="FFFFFF"/>
                </a:solidFill>
                <a:latin typeface="VNI-Swiss-Condense"/>
              </a:rPr>
              <a:t>khöù</a:t>
            </a:r>
            <a:endParaRPr lang="en-US" sz="2400" b="1" dirty="0">
              <a:solidFill>
                <a:srgbClr val="FFFFFF"/>
              </a:solidFill>
              <a:latin typeface="VNI-Swiss-Condense"/>
            </a:endParaRPr>
          </a:p>
        </p:txBody>
      </p:sp>
    </p:spTree>
    <p:extLst>
      <p:ext uri="{BB962C8B-B14F-4D97-AF65-F5344CB8AC3E}">
        <p14:creationId xmlns:p14="http://schemas.microsoft.com/office/powerpoint/2010/main" val="2256014607"/>
      </p:ext>
    </p:extLst>
  </p:cSld>
  <p:clrMapOvr>
    <a:masterClrMapping/>
  </p:clrMapOvr>
  <p:transition>
    <p:split orient="vert"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utoShape 49"/>
          <p:cNvSpPr>
            <a:spLocks noChangeArrowheads="1"/>
          </p:cNvSpPr>
          <p:nvPr/>
        </p:nvSpPr>
        <p:spPr bwMode="auto">
          <a:xfrm>
            <a:off x="84137" y="1972589"/>
            <a:ext cx="9761537" cy="3903423"/>
          </a:xfrm>
          <a:prstGeom prst="roundRect">
            <a:avLst>
              <a:gd name="adj" fmla="val 3332"/>
            </a:avLst>
          </a:prstGeom>
          <a:solidFill>
            <a:schemeClr val="tx1"/>
          </a:solidFill>
          <a:ln w="28575" algn="ctr">
            <a:solidFill>
              <a:schemeClr val="accent4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marL="223838" indent="-223838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Xaûy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ra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vaøo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800000"/>
                </a:solidFill>
                <a:latin typeface="VN-NTime" pitchFamily="2" charset="0"/>
              </a:rPr>
              <a:t>cuoái</a:t>
            </a:r>
            <a:r>
              <a:rPr lang="en-US" sz="2400" b="1" dirty="0" smtClean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800000"/>
                </a:solidFill>
                <a:latin typeface="VN-NTime" pitchFamily="2" charset="0"/>
              </a:rPr>
              <a:t>theá</a:t>
            </a:r>
            <a:r>
              <a:rPr lang="en-US" sz="2400" b="1" dirty="0" smtClean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800000"/>
                </a:solidFill>
                <a:latin typeface="VN-NTime" pitchFamily="2" charset="0"/>
              </a:rPr>
              <a:t>kyû</a:t>
            </a:r>
            <a:r>
              <a:rPr lang="en-US" sz="2400" b="1" dirty="0" smtClean="0">
                <a:solidFill>
                  <a:srgbClr val="800000"/>
                </a:solidFill>
                <a:latin typeface="VN-NTime" pitchFamily="2" charset="0"/>
              </a:rPr>
              <a:t> 19 -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ñaàu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800000"/>
                </a:solidFill>
                <a:latin typeface="VN-NTime" pitchFamily="2" charset="0"/>
              </a:rPr>
              <a:t>theá</a:t>
            </a:r>
            <a:r>
              <a:rPr lang="en-US" sz="2400" b="1" dirty="0" smtClean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800000"/>
                </a:solidFill>
                <a:latin typeface="VN-NTime" pitchFamily="2" charset="0"/>
              </a:rPr>
              <a:t>kyû</a:t>
            </a:r>
            <a:r>
              <a:rPr lang="en-US" sz="2400" b="1" dirty="0" smtClean="0">
                <a:solidFill>
                  <a:srgbClr val="800000"/>
                </a:solidFill>
                <a:latin typeface="VN-NTime" pitchFamily="2" charset="0"/>
              </a:rPr>
              <a:t> 20</a:t>
            </a:r>
          </a:p>
          <a:p>
            <a:pPr marL="223838" indent="-223838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1" dirty="0" err="1" smtClean="0">
                <a:solidFill>
                  <a:srgbClr val="800000"/>
                </a:solidFill>
                <a:latin typeface="VN-NTime" pitchFamily="2" charset="0"/>
              </a:rPr>
              <a:t>Taùc</a:t>
            </a:r>
            <a:r>
              <a:rPr lang="en-US" sz="2400" b="1" dirty="0" smtClean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800000"/>
                </a:solidFill>
                <a:latin typeface="VN-NTime" pitchFamily="2" charset="0"/>
              </a:rPr>
              <a:t>ñoäng</a:t>
            </a:r>
            <a:r>
              <a:rPr lang="en-US" sz="2400" b="1" dirty="0" smtClean="0">
                <a:solidFill>
                  <a:srgbClr val="800000"/>
                </a:solidFill>
                <a:latin typeface="VN-NTime" pitchFamily="2" charset="0"/>
              </a:rPr>
              <a:t>: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Ñöa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ñeán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heä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thoáng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kyõ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thuaät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môùi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döïa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treân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nguoàn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ñoäng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löïc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laø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endParaRPr lang="en-US" sz="2400" b="1" dirty="0" smtClean="0">
              <a:solidFill>
                <a:schemeClr val="bg2"/>
              </a:solidFill>
              <a:latin typeface="VN-NTime" pitchFamily="2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 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ñoäng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cô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ñoát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trong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nguoàn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naêng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löôïng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laø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ñieän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naêng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daàu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moû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khí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ñoát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vaø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endParaRPr lang="en-US" sz="2400" b="1" dirty="0" smtClean="0">
              <a:solidFill>
                <a:schemeClr val="bg2"/>
              </a:solidFill>
              <a:latin typeface="VN-NTime" pitchFamily="2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 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nguoàn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nguyeân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vaät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lieäu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laø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theùp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kim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loaïi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maøu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hoaù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phaåm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toång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hôïp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,… </a:t>
            </a:r>
            <a:endParaRPr lang="en-US" sz="2400" b="1" dirty="0" smtClean="0">
              <a:solidFill>
                <a:schemeClr val="bg2"/>
              </a:solidFill>
              <a:latin typeface="VN-NTime" pitchFamily="2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 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ñaõ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taïo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neân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nhöõng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tieàn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ñeà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môùi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cô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sôû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vöõng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chaéc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ñeå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ph.trieån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coâng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nghieäp</a:t>
            </a:r>
            <a:endParaRPr lang="en-US" sz="2400" b="1" dirty="0" smtClean="0">
              <a:solidFill>
                <a:srgbClr val="000066"/>
              </a:solidFill>
              <a:latin typeface="VN-NTime" pitchFamily="2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 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ôû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möùc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cao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hôn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nöõa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.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Noù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laø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keát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quaû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cuûa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100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naêm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ph.trieån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LLSX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treân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cô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sôû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endParaRPr lang="en-US" sz="2400" b="1" dirty="0" smtClean="0">
              <a:solidFill>
                <a:srgbClr val="000066"/>
              </a:solidFill>
              <a:latin typeface="VN-NTime" pitchFamily="2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cuûa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neàn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saûn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xuaát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ñaïi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cô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khí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baèng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söï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phaùt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trieån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khoa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treân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cô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sôû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endParaRPr lang="en-US" sz="2400" b="1" dirty="0" smtClean="0">
              <a:solidFill>
                <a:srgbClr val="000066"/>
              </a:solidFill>
              <a:latin typeface="VN-NTime" pitchFamily="2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kyõ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thuaät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. 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  <a:sym typeface="Wingdings 3"/>
              </a:rPr>
              <a:t>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Neàn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saûn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xuaát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döïa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treân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cô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sôû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ñieän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–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cô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khí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daàn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daàn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chuyeån</a:t>
            </a:r>
            <a:endParaRPr lang="en-US" sz="2400" b="1" dirty="0" smtClean="0">
              <a:solidFill>
                <a:srgbClr val="000066"/>
              </a:solidFill>
              <a:latin typeface="VN-NTime" pitchFamily="2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 sang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töï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ñoäng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hoaù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cuïc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boä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taïo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ra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caùc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ngaønh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môùi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treân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cô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sôû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KH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thuaàn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tuyù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endParaRPr lang="en-US" sz="2400" b="1" dirty="0" smtClean="0">
              <a:solidFill>
                <a:srgbClr val="000066"/>
              </a:solidFill>
              <a:latin typeface="VN-NTime" pitchFamily="2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bieán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KH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thaønh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moät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ngaønh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lao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ñoäng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xaõ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hoäi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ñaëc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bieät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.</a:t>
            </a:r>
            <a:endParaRPr lang="en-US" sz="2400" dirty="0">
              <a:solidFill>
                <a:srgbClr val="000066"/>
              </a:solidFill>
              <a:latin typeface="VN-NTime" pitchFamily="2" charset="0"/>
            </a:endParaRPr>
          </a:p>
        </p:txBody>
      </p:sp>
      <p:sp>
        <p:nvSpPr>
          <p:cNvPr id="4" name="AutoShape 49"/>
          <p:cNvSpPr>
            <a:spLocks noChangeArrowheads="1"/>
          </p:cNvSpPr>
          <p:nvPr/>
        </p:nvSpPr>
        <p:spPr bwMode="auto">
          <a:xfrm>
            <a:off x="180306" y="574964"/>
            <a:ext cx="5999831" cy="415636"/>
          </a:xfrm>
          <a:prstGeom prst="roundRect">
            <a:avLst>
              <a:gd name="adj" fmla="val 17948"/>
            </a:avLst>
          </a:prstGeom>
          <a:solidFill>
            <a:srgbClr val="000066"/>
          </a:solidFill>
          <a:ln w="28575" algn="ctr">
            <a:solidFill>
              <a:srgbClr val="000066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 algn="ctr" eaLnBrk="0" hangingPunct="0">
              <a:buFont typeface="Wingdings" panose="05000000000000000000" pitchFamily="2" charset="2"/>
              <a:buChar char="Ø"/>
            </a:pPr>
            <a:r>
              <a:rPr lang="en-US" sz="2400" b="1">
                <a:latin typeface="VN-NTime" pitchFamily="2" charset="0"/>
              </a:rPr>
              <a:t>Cuoäc caùch maïng coâng nghieäp laàn </a:t>
            </a:r>
            <a:r>
              <a:rPr lang="en-US" sz="2400" b="1" smtClean="0">
                <a:latin typeface="VN-NTime" pitchFamily="2" charset="0"/>
              </a:rPr>
              <a:t>thöù hai</a:t>
            </a:r>
            <a:endParaRPr lang="en-US" sz="2400" b="1">
              <a:latin typeface="VNI-Swiss-Condense"/>
            </a:endParaRPr>
          </a:p>
        </p:txBody>
      </p:sp>
      <p:sp>
        <p:nvSpPr>
          <p:cNvPr id="6" name="AutoShape 49"/>
          <p:cNvSpPr>
            <a:spLocks noChangeArrowheads="1"/>
          </p:cNvSpPr>
          <p:nvPr/>
        </p:nvSpPr>
        <p:spPr bwMode="auto">
          <a:xfrm>
            <a:off x="-28134" y="-22276"/>
            <a:ext cx="9950010" cy="415636"/>
          </a:xfrm>
          <a:prstGeom prst="roundRect">
            <a:avLst>
              <a:gd name="adj" fmla="val 0"/>
            </a:avLst>
          </a:prstGeom>
          <a:solidFill>
            <a:srgbClr val="800000"/>
          </a:solidFill>
          <a:ln w="2857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1" dirty="0">
                <a:latin typeface="+mj-lt"/>
              </a:rPr>
              <a:t>1. </a:t>
            </a:r>
            <a:r>
              <a:rPr lang="de-DE" sz="2400" b="1" dirty="0">
                <a:solidFill>
                  <a:srgbClr val="FFFFFF"/>
                </a:solidFill>
                <a:latin typeface="VNI-Swiss-Condense"/>
              </a:rPr>
              <a:t>Caùc cuoäc caùch maïng khoa hoïc kyõ thuaät trong quaù </a:t>
            </a:r>
            <a:r>
              <a:rPr lang="de-DE" sz="2400" b="1" dirty="0" smtClean="0">
                <a:solidFill>
                  <a:srgbClr val="FFFFFF"/>
                </a:solidFill>
                <a:latin typeface="VNI-Swiss-Condense"/>
              </a:rPr>
              <a:t>khöù</a:t>
            </a:r>
            <a:endParaRPr lang="en-US" sz="2400" b="1" dirty="0">
              <a:solidFill>
                <a:srgbClr val="FFFFFF"/>
              </a:solidFill>
              <a:latin typeface="VNI-Swiss-Condense"/>
            </a:endParaRPr>
          </a:p>
        </p:txBody>
      </p:sp>
    </p:spTree>
    <p:extLst>
      <p:ext uri="{BB962C8B-B14F-4D97-AF65-F5344CB8AC3E}">
        <p14:creationId xmlns:p14="http://schemas.microsoft.com/office/powerpoint/2010/main" val="426671562"/>
      </p:ext>
    </p:extLst>
  </p:cSld>
  <p:clrMapOvr>
    <a:masterClrMapping/>
  </p:clrMapOvr>
  <p:transition>
    <p:split orient="vert"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utoShape 49"/>
          <p:cNvSpPr>
            <a:spLocks noChangeArrowheads="1"/>
          </p:cNvSpPr>
          <p:nvPr/>
        </p:nvSpPr>
        <p:spPr bwMode="auto">
          <a:xfrm>
            <a:off x="84137" y="1777418"/>
            <a:ext cx="9761537" cy="4293765"/>
          </a:xfrm>
          <a:prstGeom prst="roundRect">
            <a:avLst>
              <a:gd name="adj" fmla="val 3332"/>
            </a:avLst>
          </a:prstGeom>
          <a:solidFill>
            <a:schemeClr val="tx1"/>
          </a:solidFill>
          <a:ln w="28575" algn="ctr">
            <a:solidFill>
              <a:schemeClr val="accent4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marL="223838" indent="-223838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1" dirty="0" err="1" smtClean="0">
                <a:solidFill>
                  <a:srgbClr val="800000"/>
                </a:solidFill>
                <a:latin typeface="VN-NTime" pitchFamily="2" charset="0"/>
              </a:rPr>
              <a:t>Xaûy</a:t>
            </a:r>
            <a:r>
              <a:rPr lang="en-US" sz="2400" b="1" dirty="0" smtClean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800000"/>
                </a:solidFill>
                <a:latin typeface="VN-NTime" pitchFamily="2" charset="0"/>
              </a:rPr>
              <a:t>ra</a:t>
            </a:r>
            <a:r>
              <a:rPr lang="en-US" sz="2400" b="1" dirty="0" smtClean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800000"/>
                </a:solidFill>
                <a:latin typeface="VN-NTime" pitchFamily="2" charset="0"/>
              </a:rPr>
              <a:t>töø</a:t>
            </a:r>
            <a:r>
              <a:rPr lang="en-US" sz="2400" b="1" dirty="0" smtClean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800000"/>
                </a:solidFill>
                <a:latin typeface="VN-NTime" pitchFamily="2" charset="0"/>
              </a:rPr>
              <a:t>thaäp</a:t>
            </a:r>
            <a:r>
              <a:rPr lang="en-US" sz="2400" b="1" dirty="0" smtClean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800000"/>
                </a:solidFill>
                <a:latin typeface="VN-NTime" pitchFamily="2" charset="0"/>
              </a:rPr>
              <a:t>nieân</a:t>
            </a:r>
            <a:r>
              <a:rPr lang="en-US" sz="2400" b="1" dirty="0" smtClean="0">
                <a:solidFill>
                  <a:srgbClr val="800000"/>
                </a:solidFill>
                <a:latin typeface="VN-NTime" pitchFamily="2" charset="0"/>
              </a:rPr>
              <a:t> 40 </a:t>
            </a:r>
            <a:r>
              <a:rPr lang="en-US" sz="2400" b="1" dirty="0" err="1" smtClean="0">
                <a:solidFill>
                  <a:srgbClr val="800000"/>
                </a:solidFill>
                <a:latin typeface="VN-NTime" pitchFamily="2" charset="0"/>
              </a:rPr>
              <a:t>ñeán</a:t>
            </a:r>
            <a:r>
              <a:rPr lang="en-US" sz="2400" b="1" dirty="0" smtClean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800000"/>
                </a:solidFill>
                <a:latin typeface="VN-NTime" pitchFamily="2" charset="0"/>
              </a:rPr>
              <a:t>thaäp</a:t>
            </a:r>
            <a:r>
              <a:rPr lang="en-US" sz="2400" b="1" dirty="0" smtClean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800000"/>
                </a:solidFill>
                <a:latin typeface="VN-NTime" pitchFamily="2" charset="0"/>
              </a:rPr>
              <a:t>nieân</a:t>
            </a:r>
            <a:r>
              <a:rPr lang="en-US" sz="2400" b="1" dirty="0" smtClean="0">
                <a:solidFill>
                  <a:srgbClr val="800000"/>
                </a:solidFill>
                <a:latin typeface="VN-NTime" pitchFamily="2" charset="0"/>
              </a:rPr>
              <a:t> 80 </a:t>
            </a:r>
            <a:r>
              <a:rPr lang="en-US" sz="2400" b="1" dirty="0" err="1" smtClean="0">
                <a:solidFill>
                  <a:srgbClr val="800000"/>
                </a:solidFill>
                <a:latin typeface="VN-NTime" pitchFamily="2" charset="0"/>
              </a:rPr>
              <a:t>cuûa</a:t>
            </a:r>
            <a:r>
              <a:rPr lang="en-US" sz="2400" b="1" dirty="0" smtClean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800000"/>
                </a:solidFill>
                <a:latin typeface="VN-NTime" pitchFamily="2" charset="0"/>
              </a:rPr>
              <a:t>theá</a:t>
            </a:r>
            <a:r>
              <a:rPr lang="en-US" sz="2400" b="1" dirty="0" smtClean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800000"/>
                </a:solidFill>
                <a:latin typeface="VN-NTime" pitchFamily="2" charset="0"/>
              </a:rPr>
              <a:t>kyû</a:t>
            </a:r>
            <a:r>
              <a:rPr lang="en-US" sz="2400" b="1" dirty="0" smtClean="0">
                <a:solidFill>
                  <a:srgbClr val="800000"/>
                </a:solidFill>
                <a:latin typeface="VN-NTime" pitchFamily="2" charset="0"/>
              </a:rPr>
              <a:t> 20.</a:t>
            </a:r>
          </a:p>
          <a:p>
            <a:pPr marL="223838" indent="-223838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1" dirty="0" err="1" smtClean="0">
                <a:solidFill>
                  <a:srgbClr val="800000"/>
                </a:solidFill>
                <a:latin typeface="VN-NTime" pitchFamily="2" charset="0"/>
              </a:rPr>
              <a:t>Taùc</a:t>
            </a:r>
            <a:r>
              <a:rPr lang="en-US" sz="2400" b="1" dirty="0" smtClean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800000"/>
                </a:solidFill>
                <a:latin typeface="VN-NTime" pitchFamily="2" charset="0"/>
              </a:rPr>
              <a:t>ñoäng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: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Ñaåy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maïnh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quaù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trình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töï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ñoäng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hoaù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;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Ñieàu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khieån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hoïc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xaâm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nhaäp</a:t>
            </a:r>
            <a:endParaRPr lang="en-US" sz="2400" b="1" dirty="0" smtClean="0">
              <a:solidFill>
                <a:schemeClr val="bg2"/>
              </a:solidFill>
              <a:latin typeface="VN-NTime" pitchFamily="2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vaøo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caùc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lónh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vöïc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khoa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kyõ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thuaät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coâng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ngheä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vaø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saûn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xuaát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döïa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treân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caùc</a:t>
            </a:r>
            <a:endParaRPr lang="en-US" sz="2400" b="1" dirty="0" smtClean="0">
              <a:solidFill>
                <a:srgbClr val="000066"/>
              </a:solidFill>
              <a:latin typeface="VN-NTime" pitchFamily="2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thaønh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töïu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vaät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lyù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hoaù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ñieän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töû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– tin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,…. 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  <a:sym typeface="Wingdings 3"/>
              </a:rPr>
              <a:t>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Moät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loaït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endParaRPr lang="en-US" sz="2400" b="1" dirty="0" smtClean="0">
              <a:solidFill>
                <a:srgbClr val="000066"/>
              </a:solidFill>
              <a:latin typeface="VN-NTime" pitchFamily="2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ngaønh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KH </a:t>
            </a:r>
            <a:r>
              <a:rPr lang="en-US" sz="2400" dirty="0" smtClean="0">
                <a:solidFill>
                  <a:srgbClr val="000066"/>
                </a:solidFill>
                <a:latin typeface="VN-NTime" pitchFamily="2" charset="0"/>
              </a:rPr>
              <a:t>(</a:t>
            </a:r>
            <a:r>
              <a:rPr lang="en-US" sz="2400" dirty="0" err="1" smtClean="0">
                <a:solidFill>
                  <a:srgbClr val="000066"/>
                </a:solidFill>
                <a:latin typeface="VN-NTime" pitchFamily="2" charset="0"/>
              </a:rPr>
              <a:t>naêng</a:t>
            </a:r>
            <a:r>
              <a:rPr lang="en-US" sz="2400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löôïng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 smtClean="0">
                <a:solidFill>
                  <a:srgbClr val="000066"/>
                </a:solidFill>
                <a:latin typeface="VN-NTime" pitchFamily="2" charset="0"/>
              </a:rPr>
              <a:t>ng.töû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hoaù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hoïc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polyme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dirty="0" err="1" smtClean="0">
                <a:solidFill>
                  <a:srgbClr val="000066"/>
                </a:solidFill>
                <a:latin typeface="VN-NTime" pitchFamily="2" charset="0"/>
              </a:rPr>
              <a:t>kyõ</a:t>
            </a:r>
            <a:r>
              <a:rPr lang="en-US" sz="2400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thuaät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teân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 smtClean="0">
                <a:solidFill>
                  <a:srgbClr val="000066"/>
                </a:solidFill>
                <a:latin typeface="VN-NTime" pitchFamily="2" charset="0"/>
              </a:rPr>
              <a:t>löûa</a:t>
            </a:r>
            <a:r>
              <a:rPr lang="en-US" sz="2400" dirty="0" smtClean="0">
                <a:solidFill>
                  <a:srgbClr val="000066"/>
                </a:solidFill>
                <a:latin typeface="VN-NTime" pitchFamily="2" charset="0"/>
              </a:rPr>
              <a:t> &amp; </a:t>
            </a:r>
            <a:r>
              <a:rPr lang="en-US" sz="2400" dirty="0" err="1" smtClean="0">
                <a:solidFill>
                  <a:srgbClr val="000066"/>
                </a:solidFill>
                <a:latin typeface="VN-NTime" pitchFamily="2" charset="0"/>
              </a:rPr>
              <a:t>haøng</a:t>
            </a:r>
            <a:r>
              <a:rPr lang="en-US" sz="2400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smtClean="0">
                <a:solidFill>
                  <a:srgbClr val="000066"/>
                </a:solidFill>
                <a:latin typeface="VN-NTime" pitchFamily="2" charset="0"/>
              </a:rPr>
              <a:t>  </a:t>
            </a:r>
            <a:r>
              <a:rPr lang="en-US" sz="2400" dirty="0" err="1" smtClean="0">
                <a:solidFill>
                  <a:srgbClr val="000066"/>
                </a:solidFill>
                <a:latin typeface="VN-NTime" pitchFamily="2" charset="0"/>
              </a:rPr>
              <a:t>khoâng</a:t>
            </a:r>
            <a:r>
              <a:rPr lang="en-US" sz="2400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–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vuõ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truï</a:t>
            </a:r>
            <a:r>
              <a:rPr lang="en-US" sz="2400" dirty="0" smtClean="0">
                <a:solidFill>
                  <a:srgbClr val="000066"/>
                </a:solidFill>
                <a:latin typeface="VN-NTime" pitchFamily="2" charset="0"/>
              </a:rPr>
              <a:t>,…)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ñaõ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ñöôïc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thuùc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ñaåy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p.trieån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maïnh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meõ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. 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  <a:sym typeface="Wingdings 3"/>
              </a:rPr>
              <a:t>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  <a:sym typeface="Wingdings 3"/>
              </a:rPr>
              <a:t>T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hay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ñoåi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tôùi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taän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endParaRPr lang="en-US" sz="2400" b="1" dirty="0" smtClean="0">
              <a:solidFill>
                <a:srgbClr val="000066"/>
              </a:solidFill>
              <a:latin typeface="VN-NTime" pitchFamily="2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goác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nhöõng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yeáu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toá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vaät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chaát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coù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tính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truyeàn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thoáng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cuûa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LLSX,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taïo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ra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yeáu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endParaRPr lang="en-US" sz="2400" b="1" dirty="0" smtClean="0">
              <a:solidFill>
                <a:srgbClr val="000066"/>
              </a:solidFill>
              <a:latin typeface="VN-NTime" pitchFamily="2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toá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môùi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laøm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dòch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chuyeån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saâu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saéc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trong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cô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caáu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kinh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teá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neàn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SX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vaät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chaát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endParaRPr lang="en-US" sz="2400" b="1" dirty="0" smtClean="0">
              <a:solidFill>
                <a:srgbClr val="000066"/>
              </a:solidFill>
              <a:latin typeface="VN-NTime" pitchFamily="2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trong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toå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chöùc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&amp;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quaûn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lyù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kinh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teá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-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xaõ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hoäi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taïo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neân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moät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heä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thoáng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coâng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ngheä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endParaRPr lang="en-US" sz="2400" b="1" dirty="0" smtClean="0">
              <a:solidFill>
                <a:srgbClr val="000066"/>
              </a:solidFill>
              <a:latin typeface="VN-NTime" pitchFamily="2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môùi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so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vôùi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nhöõng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heä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thoáng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SX 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&amp;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coâng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ngheä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cuûa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hai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cuoäc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CM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coâng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nghieäp</a:t>
            </a:r>
            <a:endParaRPr lang="en-US" sz="2400" b="1" dirty="0" smtClean="0">
              <a:solidFill>
                <a:srgbClr val="000066"/>
              </a:solidFill>
              <a:latin typeface="VN-NTime" pitchFamily="2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tröôùc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ñaây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. </a:t>
            </a:r>
            <a:endParaRPr lang="en-US" sz="2400" dirty="0">
              <a:solidFill>
                <a:srgbClr val="000066"/>
              </a:solidFill>
              <a:latin typeface="VN-NTime" pitchFamily="2" charset="0"/>
            </a:endParaRPr>
          </a:p>
        </p:txBody>
      </p:sp>
      <p:sp>
        <p:nvSpPr>
          <p:cNvPr id="4" name="AutoShape 49"/>
          <p:cNvSpPr>
            <a:spLocks noChangeArrowheads="1"/>
          </p:cNvSpPr>
          <p:nvPr/>
        </p:nvSpPr>
        <p:spPr bwMode="auto">
          <a:xfrm>
            <a:off x="180306" y="574964"/>
            <a:ext cx="5618831" cy="415636"/>
          </a:xfrm>
          <a:prstGeom prst="roundRect">
            <a:avLst>
              <a:gd name="adj" fmla="val 17948"/>
            </a:avLst>
          </a:prstGeom>
          <a:solidFill>
            <a:srgbClr val="000066"/>
          </a:solidFill>
          <a:ln w="28575" algn="ctr">
            <a:solidFill>
              <a:srgbClr val="000066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 algn="ctr" eaLnBrk="0" hangingPunct="0">
              <a:buFont typeface="Wingdings" panose="05000000000000000000" pitchFamily="2" charset="2"/>
              <a:buChar char="Ø"/>
            </a:pPr>
            <a:r>
              <a:rPr lang="en-US" sz="2400" b="1" smtClean="0">
                <a:latin typeface="VN-NTime" pitchFamily="2" charset="0"/>
              </a:rPr>
              <a:t>Cuoäc caùch maïng khoa hoïc – kyõ thuaät </a:t>
            </a:r>
            <a:endParaRPr lang="en-US" sz="2400" b="1">
              <a:latin typeface="VNI-Swiss-Condense"/>
            </a:endParaRPr>
          </a:p>
        </p:txBody>
      </p:sp>
      <p:sp>
        <p:nvSpPr>
          <p:cNvPr id="7" name="AutoShape 49"/>
          <p:cNvSpPr>
            <a:spLocks noChangeArrowheads="1"/>
          </p:cNvSpPr>
          <p:nvPr/>
        </p:nvSpPr>
        <p:spPr bwMode="auto">
          <a:xfrm>
            <a:off x="-28134" y="-22276"/>
            <a:ext cx="9950010" cy="415636"/>
          </a:xfrm>
          <a:prstGeom prst="roundRect">
            <a:avLst>
              <a:gd name="adj" fmla="val 0"/>
            </a:avLst>
          </a:prstGeom>
          <a:solidFill>
            <a:srgbClr val="800000"/>
          </a:solidFill>
          <a:ln w="2857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1" dirty="0">
                <a:latin typeface="+mj-lt"/>
              </a:rPr>
              <a:t>1. </a:t>
            </a:r>
            <a:r>
              <a:rPr lang="de-DE" sz="2400" b="1" dirty="0">
                <a:solidFill>
                  <a:srgbClr val="FFFFFF"/>
                </a:solidFill>
                <a:latin typeface="VNI-Swiss-Condense"/>
              </a:rPr>
              <a:t>Caùc cuoäc caùch maïng khoa hoïc kyõ thuaät trong quaù </a:t>
            </a:r>
            <a:r>
              <a:rPr lang="de-DE" sz="2400" b="1" dirty="0" smtClean="0">
                <a:solidFill>
                  <a:srgbClr val="FFFFFF"/>
                </a:solidFill>
                <a:latin typeface="VNI-Swiss-Condense"/>
              </a:rPr>
              <a:t>khöù</a:t>
            </a:r>
            <a:endParaRPr lang="en-US" sz="2400" b="1" dirty="0">
              <a:solidFill>
                <a:srgbClr val="FFFFFF"/>
              </a:solidFill>
              <a:latin typeface="VNI-Swiss-Condense"/>
            </a:endParaRPr>
          </a:p>
        </p:txBody>
      </p:sp>
    </p:spTree>
    <p:extLst>
      <p:ext uri="{BB962C8B-B14F-4D97-AF65-F5344CB8AC3E}">
        <p14:creationId xmlns:p14="http://schemas.microsoft.com/office/powerpoint/2010/main" val="255749033"/>
      </p:ext>
    </p:extLst>
  </p:cSld>
  <p:clrMapOvr>
    <a:masterClrMapping/>
  </p:clrMapOvr>
  <p:transition>
    <p:split orient="vert"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utoShape 49"/>
          <p:cNvSpPr>
            <a:spLocks noChangeArrowheads="1"/>
          </p:cNvSpPr>
          <p:nvPr/>
        </p:nvSpPr>
        <p:spPr bwMode="auto">
          <a:xfrm>
            <a:off x="84137" y="1562730"/>
            <a:ext cx="9761537" cy="4723141"/>
          </a:xfrm>
          <a:prstGeom prst="roundRect">
            <a:avLst>
              <a:gd name="adj" fmla="val 3332"/>
            </a:avLst>
          </a:prstGeom>
          <a:solidFill>
            <a:schemeClr val="tx1"/>
          </a:solidFill>
          <a:ln w="28575" algn="ctr">
            <a:solidFill>
              <a:schemeClr val="accent4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marL="288925" lvl="1" indent="-288925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465138" algn="l"/>
              </a:tabLst>
            </a:pPr>
            <a:r>
              <a:rPr lang="en-US" sz="2400" b="1" dirty="0" smtClean="0">
                <a:solidFill>
                  <a:srgbClr val="000000"/>
                </a:solidFill>
                <a:latin typeface="VN-NTime" pitchFamily="2" charset="0"/>
              </a:rPr>
              <a:t>CM KH-CN </a:t>
            </a:r>
            <a:r>
              <a:rPr lang="en-US" sz="2400" b="1" dirty="0" err="1" smtClean="0">
                <a:solidFill>
                  <a:srgbClr val="000000"/>
                </a:solidFill>
                <a:latin typeface="VN-NTime" pitchFamily="2" charset="0"/>
              </a:rPr>
              <a:t>hieän</a:t>
            </a:r>
            <a:r>
              <a:rPr lang="en-US" sz="2400" b="1" dirty="0" smtClean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VN-NTime" pitchFamily="2" charset="0"/>
              </a:rPr>
              <a:t>ñaïi</a:t>
            </a:r>
            <a:r>
              <a:rPr lang="en-US" sz="2400" b="1" dirty="0" smtClean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VN-NTime" pitchFamily="2" charset="0"/>
              </a:rPr>
              <a:t>laø</a:t>
            </a:r>
            <a:r>
              <a:rPr lang="en-US" sz="2400" b="1" dirty="0" smtClean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VN-NTime" pitchFamily="2" charset="0"/>
              </a:rPr>
              <a:t>söï</a:t>
            </a:r>
            <a:r>
              <a:rPr lang="en-US" sz="2400" b="1" dirty="0" smtClean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bieán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ñoåi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taän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goác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VN-NTime" pitchFamily="2" charset="0"/>
              </a:rPr>
              <a:t>LLSX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xaõ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VN-NTime" pitchFamily="2" charset="0"/>
              </a:rPr>
              <a:t>hoäi</a:t>
            </a:r>
            <a:r>
              <a:rPr lang="en-US" sz="2400" b="1" dirty="0" smtClean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VN-NTime" pitchFamily="2" charset="0"/>
              </a:rPr>
              <a:t>hieän</a:t>
            </a:r>
            <a:r>
              <a:rPr lang="en-US" sz="2400" b="1" dirty="0" smtClean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VN-NTime" pitchFamily="2" charset="0"/>
              </a:rPr>
              <a:t>ñaïi</a:t>
            </a:r>
            <a:r>
              <a:rPr lang="en-US" sz="2400" b="1" dirty="0" smtClean="0">
                <a:solidFill>
                  <a:srgbClr val="000000"/>
                </a:solidFill>
                <a:latin typeface="VN-NTime" pitchFamily="2" charset="0"/>
              </a:rPr>
              <a:t>,</a:t>
            </a:r>
          </a:p>
          <a:p>
            <a:pPr marL="223838" lvl="1">
              <a:spcBef>
                <a:spcPts val="0"/>
              </a:spcBef>
              <a:spcAft>
                <a:spcPts val="0"/>
              </a:spcAft>
              <a:tabLst>
                <a:tab pos="465138" algn="l"/>
              </a:tabLst>
            </a:pPr>
            <a:r>
              <a:rPr lang="en-US" sz="2400" b="1" dirty="0" smtClean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VN-NTime" pitchFamily="2" charset="0"/>
              </a:rPr>
              <a:t>döôùi</a:t>
            </a:r>
            <a:r>
              <a:rPr lang="en-US" sz="2400" b="1" dirty="0" smtClean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VN-NTime" pitchFamily="2" charset="0"/>
              </a:rPr>
              <a:t>söï</a:t>
            </a:r>
            <a:r>
              <a:rPr lang="en-US" sz="2400" b="1" dirty="0" smtClean="0">
                <a:solidFill>
                  <a:srgbClr val="000000"/>
                </a:solidFill>
                <a:latin typeface="VN-NTime" pitchFamily="2" charset="0"/>
              </a:rPr>
              <a:t>  </a:t>
            </a:r>
            <a:r>
              <a:rPr lang="en-US" sz="2400" b="1" dirty="0" err="1" smtClean="0">
                <a:solidFill>
                  <a:srgbClr val="000000"/>
                </a:solidFill>
                <a:latin typeface="VN-NTime" pitchFamily="2" charset="0"/>
              </a:rPr>
              <a:t>daãn</a:t>
            </a:r>
            <a:r>
              <a:rPr lang="en-US" sz="2400" b="1" dirty="0" smtClean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ñöôøng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VN-NTime" pitchFamily="2" charset="0"/>
              </a:rPr>
              <a:t>khoa</a:t>
            </a:r>
            <a:r>
              <a:rPr lang="en-US" sz="2400" b="1" dirty="0" smtClean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VN-NTime" pitchFamily="2" charset="0"/>
              </a:rPr>
              <a:t>hoïc</a:t>
            </a:r>
            <a:r>
              <a:rPr lang="en-US" sz="2400" b="1" dirty="0" smtClean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trong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toaøn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boä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chu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trình</a:t>
            </a:r>
            <a:r>
              <a:rPr lang="en-US" sz="2400" b="1" dirty="0" smtClean="0">
                <a:solidFill>
                  <a:srgbClr val="000000"/>
                </a:solidFill>
                <a:latin typeface="VN-NTime" pitchFamily="2" charset="0"/>
              </a:rPr>
              <a:t>:</a:t>
            </a:r>
            <a:endParaRPr lang="en-US" sz="2400" b="1" dirty="0" smtClean="0">
              <a:solidFill>
                <a:srgbClr val="800000"/>
              </a:solidFill>
              <a:latin typeface="VN-NTime" pitchFamily="2" charset="0"/>
            </a:endParaRPr>
          </a:p>
          <a:p>
            <a:pPr marL="223838" lvl="1" algn="ctr">
              <a:spcBef>
                <a:spcPts val="0"/>
              </a:spcBef>
              <a:spcAft>
                <a:spcPts val="0"/>
              </a:spcAft>
              <a:tabLst>
                <a:tab pos="465138" algn="l"/>
              </a:tabLst>
            </a:pP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“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Khoa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- </a:t>
            </a:r>
            <a:r>
              <a:rPr lang="en-US" sz="2400" b="1" dirty="0" err="1" smtClean="0">
                <a:solidFill>
                  <a:srgbClr val="800000"/>
                </a:solidFill>
                <a:latin typeface="VN-NTime" pitchFamily="2" charset="0"/>
              </a:rPr>
              <a:t>Coâng</a:t>
            </a:r>
            <a:r>
              <a:rPr lang="en-US" sz="2400" b="1" dirty="0" smtClean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800000"/>
                </a:solidFill>
                <a:latin typeface="VN-NTime" pitchFamily="2" charset="0"/>
              </a:rPr>
              <a:t>ngheä</a:t>
            </a:r>
            <a:r>
              <a:rPr lang="en-US" sz="2400" b="1" dirty="0" smtClean="0">
                <a:solidFill>
                  <a:srgbClr val="800000"/>
                </a:solidFill>
                <a:latin typeface="VN-NTime" pitchFamily="2" charset="0"/>
              </a:rPr>
              <a:t> - </a:t>
            </a:r>
            <a:r>
              <a:rPr lang="en-US" sz="2400" b="1" dirty="0" err="1" smtClean="0">
                <a:solidFill>
                  <a:srgbClr val="800000"/>
                </a:solidFill>
                <a:latin typeface="VN-NTime" pitchFamily="2" charset="0"/>
              </a:rPr>
              <a:t>Saûn</a:t>
            </a:r>
            <a:r>
              <a:rPr lang="en-US" sz="2400" b="1" dirty="0" smtClean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800000"/>
                </a:solidFill>
                <a:latin typeface="VN-NTime" pitchFamily="2" charset="0"/>
              </a:rPr>
              <a:t>xuaát</a:t>
            </a:r>
            <a:r>
              <a:rPr lang="en-US" sz="2400" b="1" dirty="0" smtClean="0">
                <a:solidFill>
                  <a:srgbClr val="800000"/>
                </a:solidFill>
                <a:latin typeface="VN-NTime" pitchFamily="2" charset="0"/>
              </a:rPr>
              <a:t> - Con </a:t>
            </a:r>
            <a:r>
              <a:rPr lang="en-US" sz="2400" b="1" dirty="0" err="1" smtClean="0">
                <a:solidFill>
                  <a:srgbClr val="800000"/>
                </a:solidFill>
                <a:latin typeface="VN-NTime" pitchFamily="2" charset="0"/>
              </a:rPr>
              <a:t>ngöôøi</a:t>
            </a:r>
            <a:r>
              <a:rPr lang="en-US" sz="2400" b="1" dirty="0" smtClean="0">
                <a:solidFill>
                  <a:srgbClr val="800000"/>
                </a:solidFill>
                <a:latin typeface="VN-NTime" pitchFamily="2" charset="0"/>
              </a:rPr>
              <a:t> -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Moâi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tröôøng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”. </a:t>
            </a:r>
            <a:endParaRPr lang="en-US" sz="2400" b="1" dirty="0" smtClean="0">
              <a:solidFill>
                <a:srgbClr val="800000"/>
              </a:solidFill>
              <a:latin typeface="VN-NTime" pitchFamily="2" charset="0"/>
            </a:endParaRPr>
          </a:p>
          <a:p>
            <a:pPr marL="577850" lvl="1" indent="-288925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Thay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theá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phaàn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lôùn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chöùc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naêng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con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ngöôøi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 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baèng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thieát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bò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maùy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 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moùc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</a:p>
          <a:p>
            <a:pPr marL="336550" lvl="1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 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töï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ñoäng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hoaù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trong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nhieàu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quaù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trình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hoaït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ñoäng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xaõ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hoäi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. </a:t>
            </a:r>
          </a:p>
          <a:p>
            <a:pPr marL="577850" lvl="1" indent="-288925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Thaâm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nhaäp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vaøo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moïi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lónh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vöïc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neàn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SX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xaõ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hoäi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ñaûm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baûo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cho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 LLSX</a:t>
            </a:r>
          </a:p>
          <a:p>
            <a:pPr marL="336550" lvl="1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 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phaùt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trieån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nhanh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choùng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theo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hai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höôùng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chuû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yeáu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:</a:t>
            </a:r>
            <a:endParaRPr lang="en-US" sz="2400" dirty="0">
              <a:solidFill>
                <a:srgbClr val="000066"/>
              </a:solidFill>
              <a:latin typeface="VN-NTime" pitchFamily="2" charset="0"/>
            </a:endParaRPr>
          </a:p>
          <a:p>
            <a:pPr marL="914400" lvl="4" indent="-336550"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Thay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ñoåi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chöùc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naêng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vaø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vò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trí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con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ngöôøi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trong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SX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treân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cô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sôû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 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dòch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</a:t>
            </a:r>
          </a:p>
          <a:p>
            <a:pPr marL="577850" lvl="4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 </a:t>
            </a:r>
            <a:r>
              <a:rPr lang="en-US" sz="2400" b="1" dirty="0" smtClean="0">
                <a:solidFill>
                  <a:srgbClr val="003300"/>
                </a:solidFill>
                <a:latin typeface="VN-NTime" pitchFamily="2" charset="0"/>
              </a:rPr>
              <a:t> 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chuyeån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 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töø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neàn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taûng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cô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sang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ñieän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töû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vaø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vi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ñieän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töû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; </a:t>
            </a:r>
            <a:endParaRPr lang="en-US" sz="2400" dirty="0">
              <a:solidFill>
                <a:srgbClr val="003300"/>
              </a:solidFill>
              <a:latin typeface="VN-NTime" pitchFamily="2" charset="0"/>
            </a:endParaRPr>
          </a:p>
          <a:p>
            <a:pPr marL="914400" lvl="4" indent="-336550"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Chuyeån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sang SX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treân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cô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sôû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 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ngaønh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coâng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ngheä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cao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coù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tính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thaân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 </a:t>
            </a:r>
          </a:p>
          <a:p>
            <a:pPr marL="577850" lvl="4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 </a:t>
            </a:r>
            <a:r>
              <a:rPr lang="en-US" sz="2400" b="1" dirty="0" smtClean="0">
                <a:solidFill>
                  <a:srgbClr val="003300"/>
                </a:solidFill>
                <a:latin typeface="VN-NTime" pitchFamily="2" charset="0"/>
              </a:rPr>
              <a:t>  </a:t>
            </a:r>
            <a:r>
              <a:rPr lang="en-US" sz="2400" b="1" dirty="0" err="1" smtClean="0">
                <a:solidFill>
                  <a:srgbClr val="003300"/>
                </a:solidFill>
                <a:latin typeface="VN-NTime" pitchFamily="2" charset="0"/>
              </a:rPr>
              <a:t>thieän</a:t>
            </a:r>
            <a:r>
              <a:rPr lang="en-US" sz="2400" b="1" dirty="0" smtClean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vôùi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moâi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tröôøng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.</a:t>
            </a:r>
          </a:p>
        </p:txBody>
      </p:sp>
      <p:sp>
        <p:nvSpPr>
          <p:cNvPr id="4" name="AutoShape 49"/>
          <p:cNvSpPr>
            <a:spLocks noChangeArrowheads="1"/>
          </p:cNvSpPr>
          <p:nvPr/>
        </p:nvSpPr>
        <p:spPr bwMode="auto">
          <a:xfrm>
            <a:off x="180306" y="574964"/>
            <a:ext cx="5085431" cy="415636"/>
          </a:xfrm>
          <a:prstGeom prst="roundRect">
            <a:avLst>
              <a:gd name="adj" fmla="val 17948"/>
            </a:avLst>
          </a:prstGeom>
          <a:solidFill>
            <a:srgbClr val="000066"/>
          </a:solidFill>
          <a:ln w="28575" algn="ctr">
            <a:solidFill>
              <a:srgbClr val="000066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 algn="ctr" eaLnBrk="0" hangingPunct="0">
              <a:buFont typeface="Wingdings" panose="05000000000000000000" pitchFamily="2" charset="2"/>
              <a:buChar char="Ø"/>
            </a:pPr>
            <a:r>
              <a:rPr lang="en-US" sz="2400" b="1" smtClean="0">
                <a:latin typeface="VN-NTime" pitchFamily="2" charset="0"/>
              </a:rPr>
              <a:t>Quan nieäm </a:t>
            </a:r>
            <a:r>
              <a:rPr lang="en-US" sz="2400" b="1">
                <a:latin typeface="VN-NTime" pitchFamily="2" charset="0"/>
              </a:rPr>
              <a:t>CM KH-CN hieän ñaïi </a:t>
            </a:r>
            <a:endParaRPr lang="en-US" sz="2400">
              <a:latin typeface="VNI-Swiss-Condense"/>
            </a:endParaRPr>
          </a:p>
        </p:txBody>
      </p:sp>
      <p:sp>
        <p:nvSpPr>
          <p:cNvPr id="6" name="AutoShape 49"/>
          <p:cNvSpPr>
            <a:spLocks noChangeArrowheads="1"/>
          </p:cNvSpPr>
          <p:nvPr/>
        </p:nvSpPr>
        <p:spPr bwMode="auto">
          <a:xfrm>
            <a:off x="-28134" y="-22276"/>
            <a:ext cx="9950010" cy="415636"/>
          </a:xfrm>
          <a:prstGeom prst="roundRect">
            <a:avLst>
              <a:gd name="adj" fmla="val 0"/>
            </a:avLst>
          </a:prstGeom>
          <a:solidFill>
            <a:srgbClr val="800000"/>
          </a:solidFill>
          <a:ln w="2857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1" dirty="0">
                <a:latin typeface="VNI-Swiss-Condense"/>
              </a:rPr>
              <a:t>2. </a:t>
            </a:r>
            <a:r>
              <a:rPr lang="de-DE" sz="2400" b="1" dirty="0">
                <a:latin typeface="VNI-Swiss-Condense"/>
              </a:rPr>
              <a:t>Caùch maïng khoa hoïc - coâng ngheä hieän </a:t>
            </a:r>
            <a:r>
              <a:rPr lang="de-DE" sz="2400" b="1" dirty="0">
                <a:latin typeface="+mj-lt"/>
              </a:rPr>
              <a:t>ñaïi </a:t>
            </a:r>
            <a:r>
              <a:rPr lang="en-US" sz="2400" b="1" dirty="0">
                <a:latin typeface="+mj-lt"/>
              </a:rPr>
              <a:t>(</a:t>
            </a:r>
            <a:r>
              <a:rPr lang="en-US" sz="2400" b="1" dirty="0" err="1">
                <a:latin typeface="+mj-lt"/>
              </a:rPr>
              <a:t>töø</a:t>
            </a:r>
            <a:r>
              <a:rPr lang="en-US" sz="2400" b="1" dirty="0">
                <a:latin typeface="+mj-lt"/>
              </a:rPr>
              <a:t> tn.80 tk.20 </a:t>
            </a:r>
            <a:r>
              <a:rPr lang="en-US" sz="2400" b="1" dirty="0" err="1">
                <a:latin typeface="+mj-lt"/>
              </a:rPr>
              <a:t>ñeán</a:t>
            </a:r>
            <a:r>
              <a:rPr lang="en-US" sz="2400" b="1" dirty="0">
                <a:latin typeface="+mj-lt"/>
              </a:rPr>
              <a:t> nay)</a:t>
            </a:r>
          </a:p>
        </p:txBody>
      </p:sp>
    </p:spTree>
    <p:extLst>
      <p:ext uri="{BB962C8B-B14F-4D97-AF65-F5344CB8AC3E}">
        <p14:creationId xmlns:p14="http://schemas.microsoft.com/office/powerpoint/2010/main" val="3638993400"/>
      </p:ext>
    </p:extLst>
  </p:cSld>
  <p:clrMapOvr>
    <a:masterClrMapping/>
  </p:clrMapOvr>
  <p:transition>
    <p:split orient="vert"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utoShape 49"/>
          <p:cNvSpPr>
            <a:spLocks noChangeArrowheads="1"/>
          </p:cNvSpPr>
          <p:nvPr/>
        </p:nvSpPr>
        <p:spPr bwMode="auto">
          <a:xfrm>
            <a:off x="84137" y="2150017"/>
            <a:ext cx="9761537" cy="3548566"/>
          </a:xfrm>
          <a:prstGeom prst="roundRect">
            <a:avLst>
              <a:gd name="adj" fmla="val 3332"/>
            </a:avLst>
          </a:prstGeom>
          <a:solidFill>
            <a:schemeClr val="tx1"/>
          </a:solidFill>
          <a:ln w="28575" algn="ctr">
            <a:solidFill>
              <a:schemeClr val="accent4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marL="0" lvl="1"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srgbClr val="800000"/>
                </a:solidFill>
                <a:latin typeface="VN-NTime" pitchFamily="2" charset="0"/>
              </a:rPr>
              <a:t>(1)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Söï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vöôït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tröôùc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KH 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so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vôùi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kyõ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thuaät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 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CN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xaûy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ra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trong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boái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caûnh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</a:p>
          <a:p>
            <a:pPr marL="0" lvl="1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   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nhaân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loaïi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tieán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haønh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ñoàng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thôøi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2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cuoäc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CM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khoa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CM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coâng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ngheä</a:t>
            </a:r>
            <a:endParaRPr lang="en-US" sz="2400" b="1" dirty="0" smtClean="0">
              <a:solidFill>
                <a:srgbClr val="000066"/>
              </a:solidFill>
              <a:latin typeface="VN-NTime" pitchFamily="2" charset="0"/>
            </a:endParaRPr>
          </a:p>
          <a:p>
            <a:pPr marL="0" lvl="1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    </a:t>
            </a:r>
            <a:r>
              <a:rPr lang="en-US" sz="2400" b="1" dirty="0" smtClean="0">
                <a:solidFill>
                  <a:srgbClr val="800000"/>
                </a:solidFill>
                <a:latin typeface="VN-NTime" pitchFamily="2" charset="0"/>
                <a:sym typeface="Wingdings 3"/>
              </a:rPr>
              <a:t>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Ñaåy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nhanh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tieán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boä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kyõ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thuaät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-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coâng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ngheä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  <a:sym typeface="Wingdings 3"/>
              </a:rPr>
              <a:t>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Thuùc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ñaåy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KH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phaùt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trieån</a:t>
            </a:r>
            <a:endParaRPr lang="en-US" sz="2400" b="1" dirty="0" smtClean="0">
              <a:solidFill>
                <a:srgbClr val="000066"/>
              </a:solidFill>
              <a:latin typeface="VN-NTime" pitchFamily="2" charset="0"/>
            </a:endParaRPr>
          </a:p>
          <a:p>
            <a:pPr marL="0" lvl="1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   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nhanh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hôn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nöõa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ñöa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VN-NTime" pitchFamily="2" charset="0"/>
              </a:rPr>
              <a:t>KH </a:t>
            </a:r>
            <a:r>
              <a:rPr lang="en-US" sz="2400" b="1" dirty="0" err="1" smtClean="0">
                <a:solidFill>
                  <a:srgbClr val="000000"/>
                </a:solidFill>
                <a:latin typeface="VN-NTime" pitchFamily="2" charset="0"/>
              </a:rPr>
              <a:t>trôû</a:t>
            </a:r>
            <a:r>
              <a:rPr lang="en-US" sz="2400" b="1" dirty="0" smtClean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thaønh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löïc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löôïng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saûn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xuaát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tröïc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tieáp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.</a:t>
            </a:r>
          </a:p>
          <a:p>
            <a:pPr marL="0" lvl="1">
              <a:spcBef>
                <a:spcPts val="1200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srgbClr val="800000"/>
                </a:solidFill>
                <a:latin typeface="VN-NTime" pitchFamily="2" charset="0"/>
              </a:rPr>
              <a:t>(2)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Caùc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yeáu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toá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cuûa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quaù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trình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saûn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xuaát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keát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noái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vôùi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nhau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thaønh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maïng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treân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</a:p>
          <a:p>
            <a:pPr marL="0" lvl="1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   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quy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moâ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quoác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gia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vaø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quoác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teá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 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(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maùy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ñieàu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3300"/>
                </a:solidFill>
                <a:latin typeface="VN-NTime" pitchFamily="2" charset="0"/>
              </a:rPr>
              <a:t>khieån</a:t>
            </a:r>
            <a:r>
              <a:rPr lang="en-US" sz="2400" b="1" dirty="0" smtClean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+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maùy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ñoäng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löïc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+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maùy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</a:t>
            </a:r>
            <a:endParaRPr lang="en-US" sz="2400" b="1" dirty="0" smtClean="0">
              <a:solidFill>
                <a:srgbClr val="003300"/>
              </a:solidFill>
              <a:latin typeface="VN-NTime" pitchFamily="2" charset="0"/>
            </a:endParaRPr>
          </a:p>
          <a:p>
            <a:pPr marL="0" lvl="1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dirty="0" smtClean="0">
                <a:solidFill>
                  <a:srgbClr val="003300"/>
                </a:solidFill>
                <a:latin typeface="VN-NTime" pitchFamily="2" charset="0"/>
              </a:rPr>
              <a:t>     </a:t>
            </a:r>
            <a:r>
              <a:rPr lang="en-US" sz="2400" b="1" dirty="0" err="1" smtClean="0">
                <a:solidFill>
                  <a:srgbClr val="003300"/>
                </a:solidFill>
                <a:latin typeface="VN-NTime" pitchFamily="2" charset="0"/>
              </a:rPr>
              <a:t>coâng</a:t>
            </a:r>
            <a:r>
              <a:rPr lang="en-US" sz="2400" b="1" dirty="0" smtClean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cuï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+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maùy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vaän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3300"/>
                </a:solidFill>
                <a:latin typeface="VN-NTime" pitchFamily="2" charset="0"/>
              </a:rPr>
              <a:t>chuyeån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…, +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keát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noái</a:t>
            </a:r>
            <a:r>
              <a:rPr lang="en-US" sz="2400" b="1" dirty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3300"/>
                </a:solidFill>
                <a:latin typeface="VN-NTime" pitchFamily="2" charset="0"/>
              </a:rPr>
              <a:t>maïng</a:t>
            </a:r>
            <a:r>
              <a:rPr lang="en-US" sz="2400" b="1" dirty="0" smtClean="0">
                <a:solidFill>
                  <a:srgbClr val="003300"/>
                </a:solidFill>
                <a:latin typeface="VN-NTime" pitchFamily="2" charset="0"/>
              </a:rPr>
              <a:t>/</a:t>
            </a:r>
            <a:r>
              <a:rPr lang="en-US" sz="2400" b="1" dirty="0" err="1" smtClean="0">
                <a:solidFill>
                  <a:srgbClr val="003300"/>
                </a:solidFill>
                <a:latin typeface="VN-NTime" pitchFamily="2" charset="0"/>
              </a:rPr>
              <a:t>lieân</a:t>
            </a:r>
            <a:r>
              <a:rPr lang="en-US" sz="2400" b="1" dirty="0" smtClean="0">
                <a:solidFill>
                  <a:srgbClr val="0033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3300"/>
                </a:solidFill>
                <a:latin typeface="VN-NTime" pitchFamily="2" charset="0"/>
              </a:rPr>
              <a:t>maïng</a:t>
            </a:r>
            <a:r>
              <a:rPr lang="en-US" sz="2400" b="1" dirty="0" smtClean="0">
                <a:solidFill>
                  <a:srgbClr val="003300"/>
                </a:solidFill>
                <a:latin typeface="VN-NTime" pitchFamily="2" charset="0"/>
              </a:rPr>
              <a:t>) 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  <a:sym typeface="Wingdings 3"/>
              </a:rPr>
              <a:t>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  <a:sym typeface="Wingdings 3"/>
              </a:rPr>
              <a:t>X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uaát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hieän</a:t>
            </a:r>
            <a:endParaRPr lang="en-US" sz="2400" b="1" dirty="0" smtClean="0">
              <a:solidFill>
                <a:srgbClr val="000066"/>
              </a:solidFill>
              <a:latin typeface="VN-NTime" pitchFamily="2" charset="0"/>
            </a:endParaRPr>
          </a:p>
          <a:p>
            <a:pPr marL="0" lvl="1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   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caùc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heä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thoáng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coâng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ngheä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môùi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veà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nguyeân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taéc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(CM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coâng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ngheä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).</a:t>
            </a:r>
            <a:endParaRPr lang="en-US" sz="2400" b="1" dirty="0">
              <a:solidFill>
                <a:srgbClr val="000066"/>
              </a:solidFill>
              <a:latin typeface="VN-NTime" pitchFamily="2" charset="0"/>
            </a:endParaRPr>
          </a:p>
        </p:txBody>
      </p:sp>
      <p:sp>
        <p:nvSpPr>
          <p:cNvPr id="4" name="AutoShape 49"/>
          <p:cNvSpPr>
            <a:spLocks noChangeArrowheads="1"/>
          </p:cNvSpPr>
          <p:nvPr/>
        </p:nvSpPr>
        <p:spPr bwMode="auto">
          <a:xfrm>
            <a:off x="180306" y="574964"/>
            <a:ext cx="4933031" cy="415636"/>
          </a:xfrm>
          <a:prstGeom prst="roundRect">
            <a:avLst>
              <a:gd name="adj" fmla="val 17948"/>
            </a:avLst>
          </a:prstGeom>
          <a:solidFill>
            <a:srgbClr val="000066"/>
          </a:solidFill>
          <a:ln w="28575" algn="ctr">
            <a:solidFill>
              <a:srgbClr val="000066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 algn="ctr" eaLnBrk="0" hangingPunct="0">
              <a:buFont typeface="Wingdings" panose="05000000000000000000" pitchFamily="2" charset="2"/>
              <a:buChar char="Ø"/>
            </a:pPr>
            <a:r>
              <a:rPr lang="en-US" sz="2400" b="1" smtClean="0">
                <a:latin typeface="VN-NTime" pitchFamily="2" charset="0"/>
              </a:rPr>
              <a:t>Ñaëc ñieåm </a:t>
            </a:r>
            <a:r>
              <a:rPr lang="en-US" sz="2400" b="1">
                <a:latin typeface="VN-NTime" pitchFamily="2" charset="0"/>
              </a:rPr>
              <a:t>CM </a:t>
            </a:r>
            <a:r>
              <a:rPr lang="en-US" sz="2400" b="1" smtClean="0">
                <a:latin typeface="VN-NTime" pitchFamily="2" charset="0"/>
              </a:rPr>
              <a:t>KH - CN </a:t>
            </a:r>
            <a:r>
              <a:rPr lang="en-US" sz="2400" b="1">
                <a:latin typeface="VN-NTime" pitchFamily="2" charset="0"/>
              </a:rPr>
              <a:t>hieän ñaïi </a:t>
            </a:r>
            <a:endParaRPr lang="en-US" sz="2400">
              <a:latin typeface="VNI-Swiss-Condense"/>
            </a:endParaRPr>
          </a:p>
        </p:txBody>
      </p:sp>
      <p:sp>
        <p:nvSpPr>
          <p:cNvPr id="6" name="AutoShape 49"/>
          <p:cNvSpPr>
            <a:spLocks noChangeArrowheads="1"/>
          </p:cNvSpPr>
          <p:nvPr/>
        </p:nvSpPr>
        <p:spPr bwMode="auto">
          <a:xfrm>
            <a:off x="-28134" y="-22276"/>
            <a:ext cx="9950010" cy="415636"/>
          </a:xfrm>
          <a:prstGeom prst="roundRect">
            <a:avLst>
              <a:gd name="adj" fmla="val 0"/>
            </a:avLst>
          </a:prstGeom>
          <a:solidFill>
            <a:srgbClr val="800000"/>
          </a:solidFill>
          <a:ln w="2857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1" dirty="0">
                <a:latin typeface="VNI-Swiss-Condense"/>
              </a:rPr>
              <a:t>2. </a:t>
            </a:r>
            <a:r>
              <a:rPr lang="de-DE" sz="2400" b="1" dirty="0">
                <a:latin typeface="VNI-Swiss-Condense"/>
              </a:rPr>
              <a:t>Caùch maïng khoa hoïc - coâng ngheä hieän </a:t>
            </a:r>
            <a:r>
              <a:rPr lang="de-DE" sz="2400" b="1" dirty="0">
                <a:latin typeface="+mj-lt"/>
              </a:rPr>
              <a:t>ñaïi </a:t>
            </a:r>
            <a:r>
              <a:rPr lang="en-US" sz="2400" b="1" dirty="0">
                <a:latin typeface="+mj-lt"/>
              </a:rPr>
              <a:t>(</a:t>
            </a:r>
            <a:r>
              <a:rPr lang="en-US" sz="2400" b="1" dirty="0" err="1">
                <a:latin typeface="+mj-lt"/>
              </a:rPr>
              <a:t>töø</a:t>
            </a:r>
            <a:r>
              <a:rPr lang="en-US" sz="2400" b="1" dirty="0">
                <a:latin typeface="+mj-lt"/>
              </a:rPr>
              <a:t> tn.80 tk.20 </a:t>
            </a:r>
            <a:r>
              <a:rPr lang="en-US" sz="2400" b="1" dirty="0" err="1">
                <a:latin typeface="+mj-lt"/>
              </a:rPr>
              <a:t>ñeán</a:t>
            </a:r>
            <a:r>
              <a:rPr lang="en-US" sz="2400" b="1" dirty="0">
                <a:latin typeface="+mj-lt"/>
              </a:rPr>
              <a:t> nay)</a:t>
            </a:r>
          </a:p>
        </p:txBody>
      </p:sp>
    </p:spTree>
    <p:extLst>
      <p:ext uri="{BB962C8B-B14F-4D97-AF65-F5344CB8AC3E}">
        <p14:creationId xmlns:p14="http://schemas.microsoft.com/office/powerpoint/2010/main" val="2093051343"/>
      </p:ext>
    </p:extLst>
  </p:cSld>
  <p:clrMapOvr>
    <a:masterClrMapping/>
  </p:clrMapOvr>
  <p:transition>
    <p:split orient="vert"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utoShape 49"/>
          <p:cNvSpPr>
            <a:spLocks noChangeArrowheads="1"/>
          </p:cNvSpPr>
          <p:nvPr/>
        </p:nvSpPr>
        <p:spPr bwMode="auto">
          <a:xfrm>
            <a:off x="84137" y="1562729"/>
            <a:ext cx="9761537" cy="4723142"/>
          </a:xfrm>
          <a:prstGeom prst="roundRect">
            <a:avLst>
              <a:gd name="adj" fmla="val 3332"/>
            </a:avLst>
          </a:prstGeom>
          <a:solidFill>
            <a:schemeClr val="tx1"/>
          </a:solidFill>
          <a:ln w="28575" algn="ctr">
            <a:solidFill>
              <a:schemeClr val="accent4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marL="0" lvl="1"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srgbClr val="800000"/>
                </a:solidFill>
                <a:latin typeface="VN-NTime" pitchFamily="2" charset="0"/>
              </a:rPr>
              <a:t>(3)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Haàu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heát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loaïi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hình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vaø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chöùc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naêng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lao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ñoäng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trong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quaù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trình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saûn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xuaát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</a:p>
          <a:p>
            <a:pPr marL="0" lvl="1"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    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ñöôïc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thay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theá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daàn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daàn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töø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thaáp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leân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cao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smtClean="0">
                <a:solidFill>
                  <a:srgbClr val="000066"/>
                </a:solidFill>
                <a:latin typeface="VN-NTime" pitchFamily="2" charset="0"/>
              </a:rPr>
              <a:t>(</a:t>
            </a:r>
            <a:r>
              <a:rPr lang="en-US" sz="2400" dirty="0" err="1" smtClean="0">
                <a:solidFill>
                  <a:srgbClr val="000066"/>
                </a:solidFill>
                <a:latin typeface="VN-NTime" pitchFamily="2" charset="0"/>
              </a:rPr>
              <a:t>töø</a:t>
            </a:r>
            <a:r>
              <a:rPr lang="en-US" sz="2400" dirty="0" smtClean="0">
                <a:solidFill>
                  <a:srgbClr val="000066"/>
                </a:solidFill>
                <a:latin typeface="VN-NTime" pitchFamily="2" charset="0"/>
              </a:rPr>
              <a:t> LÑ </a:t>
            </a:r>
            <a:r>
              <a:rPr lang="en-US" sz="2400" dirty="0" err="1" smtClean="0">
                <a:solidFill>
                  <a:srgbClr val="000066"/>
                </a:solidFill>
                <a:latin typeface="VN-NTime" pitchFamily="2" charset="0"/>
              </a:rPr>
              <a:t>chaân</a:t>
            </a:r>
            <a:r>
              <a:rPr lang="en-US" sz="2400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tay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sang </a:t>
            </a:r>
            <a:r>
              <a:rPr lang="en-US" sz="2400" dirty="0" smtClean="0">
                <a:solidFill>
                  <a:srgbClr val="000066"/>
                </a:solidFill>
                <a:latin typeface="VN-NTime" pitchFamily="2" charset="0"/>
              </a:rPr>
              <a:t>LÑ </a:t>
            </a:r>
            <a:r>
              <a:rPr lang="en-US" sz="2400" dirty="0" err="1" smtClean="0">
                <a:solidFill>
                  <a:srgbClr val="000066"/>
                </a:solidFill>
                <a:latin typeface="VN-NTime" pitchFamily="2" charset="0"/>
              </a:rPr>
              <a:t>trí</a:t>
            </a:r>
            <a:r>
              <a:rPr lang="en-US" sz="2400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 smtClean="0">
                <a:solidFill>
                  <a:srgbClr val="000066"/>
                </a:solidFill>
                <a:latin typeface="VN-NTime" pitchFamily="2" charset="0"/>
              </a:rPr>
              <a:t>oùc</a:t>
            </a:r>
            <a:r>
              <a:rPr lang="en-US" sz="2400" dirty="0" smtClean="0">
                <a:solidFill>
                  <a:srgbClr val="000066"/>
                </a:solidFill>
                <a:latin typeface="VN-NTime" pitchFamily="2" charset="0"/>
              </a:rPr>
              <a:t>) 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  <a:sym typeface="Wingdings 3"/>
              </a:rPr>
              <a:t> </a:t>
            </a:r>
            <a:endParaRPr lang="en-US" sz="2400" b="1" dirty="0" smtClean="0">
              <a:solidFill>
                <a:srgbClr val="800000"/>
              </a:solidFill>
              <a:latin typeface="VN-NTime" pitchFamily="2" charset="0"/>
              <a:sym typeface="Wingdings 3"/>
            </a:endParaRPr>
          </a:p>
          <a:p>
            <a:pPr marL="0" lvl="1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800000"/>
                </a:solidFill>
                <a:latin typeface="VN-NTime" pitchFamily="2" charset="0"/>
                <a:sym typeface="Wingdings 3"/>
              </a:rPr>
              <a:t> </a:t>
            </a:r>
            <a:r>
              <a:rPr lang="en-US" sz="2400" b="1" dirty="0" smtClean="0">
                <a:solidFill>
                  <a:srgbClr val="800000"/>
                </a:solidFill>
                <a:latin typeface="VN-NTime" pitchFamily="2" charset="0"/>
                <a:sym typeface="Wingdings 3"/>
              </a:rPr>
              <a:t>   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Söï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thay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ñoåi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veà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caên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baûn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troø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cuûa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con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ngöôøi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saûn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xuaát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töø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choã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leä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thuoäc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&amp;</a:t>
            </a:r>
          </a:p>
          <a:p>
            <a:pPr marL="0" lvl="1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  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bò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troùi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chaët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(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moät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chieàu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)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vaøo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quaù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trình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SX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tieán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leân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laøm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chuû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&amp; 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chi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phoái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laïi</a:t>
            </a:r>
            <a:endParaRPr lang="en-US" sz="2400" b="1" dirty="0" smtClean="0">
              <a:solidFill>
                <a:srgbClr val="000066"/>
              </a:solidFill>
              <a:latin typeface="VN-NTime" pitchFamily="2" charset="0"/>
            </a:endParaRPr>
          </a:p>
          <a:p>
            <a:pPr marL="0" lvl="1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  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quaù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trình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SX (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hai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chieàu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).</a:t>
            </a:r>
            <a:endParaRPr lang="en-US" sz="2400" b="1" dirty="0">
              <a:solidFill>
                <a:srgbClr val="000066"/>
              </a:solidFill>
              <a:latin typeface="VN-NTime" pitchFamily="2" charset="0"/>
            </a:endParaRPr>
          </a:p>
          <a:p>
            <a:pPr marL="0" lvl="1">
              <a:spcBef>
                <a:spcPts val="1200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srgbClr val="800000"/>
                </a:solidFill>
                <a:latin typeface="VN-NTime" pitchFamily="2" charset="0"/>
              </a:rPr>
              <a:t>(4)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Taïo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moät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böôùc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ngoaët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phaùt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trieån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cho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toaøn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boä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heä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thoáng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LLSX </a:t>
            </a:r>
            <a:r>
              <a:rPr lang="en-US" sz="2400" dirty="0" smtClean="0">
                <a:solidFill>
                  <a:srgbClr val="000066"/>
                </a:solidFill>
                <a:latin typeface="VN-NTime" pitchFamily="2" charset="0"/>
              </a:rPr>
              <a:t>(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treân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cô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sôû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endParaRPr lang="en-US" sz="2400" dirty="0" smtClean="0">
              <a:solidFill>
                <a:srgbClr val="000066"/>
              </a:solidFill>
              <a:latin typeface="VN-NTime" pitchFamily="2" charset="0"/>
            </a:endParaRPr>
          </a:p>
          <a:p>
            <a:pPr marL="0" lvl="1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000066"/>
                </a:solidFill>
                <a:latin typeface="VN-NTime" pitchFamily="2" charset="0"/>
              </a:rPr>
              <a:t>     </a:t>
            </a:r>
            <a:r>
              <a:rPr lang="en-US" sz="2400" dirty="0" err="1" smtClean="0">
                <a:solidFill>
                  <a:srgbClr val="000066"/>
                </a:solidFill>
                <a:latin typeface="VN-NTime" pitchFamily="2" charset="0"/>
              </a:rPr>
              <a:t>nhöõng</a:t>
            </a:r>
            <a:r>
              <a:rPr lang="en-US" sz="2400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tö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töôûng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 smtClean="0">
                <a:solidFill>
                  <a:srgbClr val="000066"/>
                </a:solidFill>
                <a:latin typeface="VN-NTime" pitchFamily="2" charset="0"/>
              </a:rPr>
              <a:t>môùi</a:t>
            </a:r>
            <a:r>
              <a:rPr lang="en-US" sz="2400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nhaát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cuûa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KH </a:t>
            </a:r>
            <a:r>
              <a:rPr lang="en-US" sz="2400" dirty="0" smtClean="0">
                <a:solidFill>
                  <a:srgbClr val="000066"/>
                </a:solidFill>
                <a:latin typeface="VN-NTime" pitchFamily="2" charset="0"/>
              </a:rPr>
              <a:t>- CN &amp; </a:t>
            </a:r>
            <a:r>
              <a:rPr lang="en-US" sz="2400" dirty="0" err="1" smtClean="0">
                <a:solidFill>
                  <a:srgbClr val="000066"/>
                </a:solidFill>
                <a:latin typeface="VN-NTime" pitchFamily="2" charset="0"/>
              </a:rPr>
              <a:t>nhöõng</a:t>
            </a:r>
            <a:r>
              <a:rPr lang="en-US" sz="2400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 smtClean="0">
                <a:solidFill>
                  <a:srgbClr val="000066"/>
                </a:solidFill>
                <a:latin typeface="VN-NTime" pitchFamily="2" charset="0"/>
              </a:rPr>
              <a:t>quy</a:t>
            </a:r>
            <a:r>
              <a:rPr lang="en-US" sz="2400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luaät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cuûa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caùc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hình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endParaRPr lang="en-US" sz="2400" dirty="0" smtClean="0">
              <a:solidFill>
                <a:srgbClr val="000066"/>
              </a:solidFill>
              <a:latin typeface="VN-NTime" pitchFamily="2" charset="0"/>
            </a:endParaRPr>
          </a:p>
          <a:p>
            <a:pPr marL="0" lvl="1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smtClean="0">
                <a:solidFill>
                  <a:srgbClr val="000066"/>
                </a:solidFill>
                <a:latin typeface="VN-NTime" pitchFamily="2" charset="0"/>
              </a:rPr>
              <a:t>    </a:t>
            </a:r>
            <a:r>
              <a:rPr lang="en-US" sz="2400" dirty="0" err="1" smtClean="0">
                <a:solidFill>
                  <a:srgbClr val="000066"/>
                </a:solidFill>
                <a:latin typeface="VN-NTime" pitchFamily="2" charset="0"/>
              </a:rPr>
              <a:t>thaùi</a:t>
            </a:r>
            <a:r>
              <a:rPr lang="en-US" sz="2400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vaän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ñoäng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vaät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 smtClean="0">
                <a:solidFill>
                  <a:srgbClr val="000066"/>
                </a:solidFill>
                <a:latin typeface="VN-NTime" pitchFamily="2" charset="0"/>
              </a:rPr>
              <a:t>chaát</a:t>
            </a:r>
            <a:r>
              <a:rPr lang="en-US" sz="2400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khaùc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nhau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vöøa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ñöôïc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phaùt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hieän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 smtClean="0">
                <a:solidFill>
                  <a:srgbClr val="000066"/>
                </a:solidFill>
                <a:latin typeface="VN-NTime" pitchFamily="2" charset="0"/>
              </a:rPr>
              <a:t>ra</a:t>
            </a:r>
            <a:r>
              <a:rPr lang="en-US" sz="2400" dirty="0" smtClean="0">
                <a:solidFill>
                  <a:srgbClr val="000066"/>
                </a:solidFill>
                <a:latin typeface="VN-NTime" pitchFamily="2" charset="0"/>
              </a:rPr>
              <a:t>) 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  <a:sym typeface="Wingdings 3"/>
              </a:rPr>
              <a:t>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Naâng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cao</a:t>
            </a:r>
            <a:endParaRPr lang="en-US" sz="2400" b="1" dirty="0" smtClean="0">
              <a:solidFill>
                <a:srgbClr val="000066"/>
              </a:solidFill>
              <a:latin typeface="VN-NTime" pitchFamily="2" charset="0"/>
            </a:endParaRPr>
          </a:p>
          <a:p>
            <a:pPr marL="0" lvl="1"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  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ñaùng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keå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naêng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suaát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&amp;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hieäu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quaû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neàn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SX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xaõ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hoäi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  <a:sym typeface="Wingdings 3"/>
              </a:rPr>
              <a:t>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Taùc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ñoäng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toaøn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dieän</a:t>
            </a:r>
            <a:endParaRPr lang="en-US" sz="2400" b="1" dirty="0" smtClean="0">
              <a:solidFill>
                <a:srgbClr val="000066"/>
              </a:solidFill>
              <a:latin typeface="VN-NTime" pitchFamily="2" charset="0"/>
            </a:endParaRPr>
          </a:p>
          <a:p>
            <a:pPr marL="0" lvl="1"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   &amp;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saâu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saéc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tôùi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quan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heä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kinh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teá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&amp;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moïi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lónh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vöïc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ñôøi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soáng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xaõ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hoäi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 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trong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</a:p>
          <a:p>
            <a:pPr marL="0" lvl="1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 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phaïm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vi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quoác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gia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quoác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teá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  <a:sym typeface="Wingdings 3"/>
              </a:rPr>
              <a:t>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QHSX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ngaøy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caøng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tieán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boä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. </a:t>
            </a:r>
          </a:p>
        </p:txBody>
      </p:sp>
      <p:sp>
        <p:nvSpPr>
          <p:cNvPr id="5" name="AutoShape 49"/>
          <p:cNvSpPr>
            <a:spLocks noChangeArrowheads="1"/>
          </p:cNvSpPr>
          <p:nvPr/>
        </p:nvSpPr>
        <p:spPr bwMode="auto">
          <a:xfrm>
            <a:off x="180306" y="574964"/>
            <a:ext cx="4933031" cy="415636"/>
          </a:xfrm>
          <a:prstGeom prst="roundRect">
            <a:avLst>
              <a:gd name="adj" fmla="val 17948"/>
            </a:avLst>
          </a:prstGeom>
          <a:solidFill>
            <a:srgbClr val="000066"/>
          </a:solidFill>
          <a:ln w="28575" algn="ctr">
            <a:solidFill>
              <a:srgbClr val="000066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 algn="ctr" eaLnBrk="0" hangingPunct="0">
              <a:buFont typeface="Wingdings" panose="05000000000000000000" pitchFamily="2" charset="2"/>
              <a:buChar char="Ø"/>
            </a:pPr>
            <a:r>
              <a:rPr lang="en-US" sz="2400" b="1" smtClean="0">
                <a:latin typeface="VN-NTime" pitchFamily="2" charset="0"/>
              </a:rPr>
              <a:t>Ñaëc ñieåm </a:t>
            </a:r>
            <a:r>
              <a:rPr lang="en-US" sz="2400" b="1">
                <a:latin typeface="VN-NTime" pitchFamily="2" charset="0"/>
              </a:rPr>
              <a:t>CM </a:t>
            </a:r>
            <a:r>
              <a:rPr lang="en-US" sz="2400" b="1" smtClean="0">
                <a:latin typeface="VN-NTime" pitchFamily="2" charset="0"/>
              </a:rPr>
              <a:t>KH - CN </a:t>
            </a:r>
            <a:r>
              <a:rPr lang="en-US" sz="2400" b="1">
                <a:latin typeface="VN-NTime" pitchFamily="2" charset="0"/>
              </a:rPr>
              <a:t>hieän ñaïi </a:t>
            </a:r>
            <a:endParaRPr lang="en-US" sz="2400">
              <a:latin typeface="VNI-Swiss-Condense"/>
            </a:endParaRPr>
          </a:p>
        </p:txBody>
      </p:sp>
      <p:sp>
        <p:nvSpPr>
          <p:cNvPr id="6" name="AutoShape 49"/>
          <p:cNvSpPr>
            <a:spLocks noChangeArrowheads="1"/>
          </p:cNvSpPr>
          <p:nvPr/>
        </p:nvSpPr>
        <p:spPr bwMode="auto">
          <a:xfrm>
            <a:off x="-28134" y="-22276"/>
            <a:ext cx="9950010" cy="415636"/>
          </a:xfrm>
          <a:prstGeom prst="roundRect">
            <a:avLst>
              <a:gd name="adj" fmla="val 0"/>
            </a:avLst>
          </a:prstGeom>
          <a:solidFill>
            <a:srgbClr val="800000"/>
          </a:solidFill>
          <a:ln w="2857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1" dirty="0">
                <a:latin typeface="VNI-Swiss-Condense"/>
              </a:rPr>
              <a:t>2. </a:t>
            </a:r>
            <a:r>
              <a:rPr lang="de-DE" sz="2400" b="1" dirty="0">
                <a:latin typeface="VNI-Swiss-Condense"/>
              </a:rPr>
              <a:t>Caùch maïng khoa hoïc - coâng ngheä hieän </a:t>
            </a:r>
            <a:r>
              <a:rPr lang="de-DE" sz="2400" b="1" dirty="0">
                <a:latin typeface="+mj-lt"/>
              </a:rPr>
              <a:t>ñaïi </a:t>
            </a:r>
            <a:r>
              <a:rPr lang="en-US" sz="2400" b="1" dirty="0">
                <a:latin typeface="+mj-lt"/>
              </a:rPr>
              <a:t>(</a:t>
            </a:r>
            <a:r>
              <a:rPr lang="en-US" sz="2400" b="1" dirty="0" err="1">
                <a:latin typeface="+mj-lt"/>
              </a:rPr>
              <a:t>töø</a:t>
            </a:r>
            <a:r>
              <a:rPr lang="en-US" sz="2400" b="1" dirty="0">
                <a:latin typeface="+mj-lt"/>
              </a:rPr>
              <a:t> tn.80 tk.20 </a:t>
            </a:r>
            <a:r>
              <a:rPr lang="en-US" sz="2400" b="1" dirty="0" err="1">
                <a:latin typeface="+mj-lt"/>
              </a:rPr>
              <a:t>ñeán</a:t>
            </a:r>
            <a:r>
              <a:rPr lang="en-US" sz="2400" b="1" dirty="0">
                <a:latin typeface="+mj-lt"/>
              </a:rPr>
              <a:t> nay)</a:t>
            </a:r>
          </a:p>
        </p:txBody>
      </p:sp>
    </p:spTree>
    <p:extLst>
      <p:ext uri="{BB962C8B-B14F-4D97-AF65-F5344CB8AC3E}">
        <p14:creationId xmlns:p14="http://schemas.microsoft.com/office/powerpoint/2010/main" val="2790461722"/>
      </p:ext>
    </p:extLst>
  </p:cSld>
  <p:clrMapOvr>
    <a:masterClrMapping/>
  </p:clrMapOvr>
  <p:transition>
    <p:split orient="vert"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9"/>
          <p:cNvSpPr>
            <a:spLocks noChangeArrowheads="1"/>
          </p:cNvSpPr>
          <p:nvPr/>
        </p:nvSpPr>
        <p:spPr bwMode="auto">
          <a:xfrm>
            <a:off x="180306" y="574964"/>
            <a:ext cx="4552031" cy="415636"/>
          </a:xfrm>
          <a:prstGeom prst="roundRect">
            <a:avLst>
              <a:gd name="adj" fmla="val 17948"/>
            </a:avLst>
          </a:prstGeom>
          <a:solidFill>
            <a:srgbClr val="000066"/>
          </a:solidFill>
          <a:ln w="28575" algn="ctr">
            <a:solidFill>
              <a:srgbClr val="000066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 algn="ctr" eaLnBrk="0" hangingPunct="0">
              <a:buFont typeface="Wingdings" panose="05000000000000000000" pitchFamily="2" charset="2"/>
              <a:buChar char="Ø"/>
            </a:pPr>
            <a:r>
              <a:rPr lang="en-US" sz="2400" b="1" smtClean="0">
                <a:latin typeface="VN-NTime" pitchFamily="2" charset="0"/>
              </a:rPr>
              <a:t>Vai troø </a:t>
            </a:r>
            <a:r>
              <a:rPr lang="en-US" sz="2400" b="1">
                <a:latin typeface="VN-NTime" pitchFamily="2" charset="0"/>
              </a:rPr>
              <a:t>CM </a:t>
            </a:r>
            <a:r>
              <a:rPr lang="en-US" sz="2400" b="1" smtClean="0">
                <a:latin typeface="VN-NTime" pitchFamily="2" charset="0"/>
              </a:rPr>
              <a:t>KH - CN </a:t>
            </a:r>
            <a:r>
              <a:rPr lang="en-US" sz="2400" b="1">
                <a:latin typeface="VN-NTime" pitchFamily="2" charset="0"/>
              </a:rPr>
              <a:t>hieän ñaïi </a:t>
            </a:r>
            <a:endParaRPr lang="en-US" sz="2400">
              <a:latin typeface="VNI-Swiss-Condense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80168" y="1738688"/>
            <a:ext cx="9761537" cy="4293765"/>
          </a:xfrm>
          <a:prstGeom prst="roundRect">
            <a:avLst>
              <a:gd name="adj" fmla="val 3970"/>
            </a:avLst>
          </a:prstGeom>
          <a:solidFill>
            <a:schemeClr val="tx1"/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23838" indent="-223838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b="1" dirty="0" err="1" smtClean="0">
                <a:solidFill>
                  <a:srgbClr val="800000"/>
                </a:solidFill>
                <a:latin typeface="VN-NTime" pitchFamily="2" charset="0"/>
              </a:rPr>
              <a:t>Phaùt</a:t>
            </a:r>
            <a:r>
              <a:rPr lang="en-US" sz="2400" b="1" dirty="0" smtClean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trieån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löïc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löôïng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saûn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xuaát</a:t>
            </a:r>
            <a:endParaRPr lang="en-US" sz="2400" b="1" dirty="0">
              <a:solidFill>
                <a:srgbClr val="800000"/>
              </a:solidFill>
              <a:latin typeface="VN-NTime" pitchFamily="2" charset="0"/>
            </a:endParaRPr>
          </a:p>
          <a:p>
            <a:pPr marL="465138" lvl="1" indent="-28892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Nöûa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sau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theá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kyû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20,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khoa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daãn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ñöôøng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laø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ñoäng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löïc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coâng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ngheä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saûn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xuaát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: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Khoa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  <a:sym typeface="Wingdings 3"/>
              </a:rPr>
              <a:t>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Coâng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ngheä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  <a:sym typeface="Wingdings 3"/>
              </a:rPr>
              <a:t>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Saûn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xuaát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  <a:sym typeface="Wingdings 3"/>
              </a:rPr>
              <a:t>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xaõ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hoäi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con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ngöôøi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. 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(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Tröôùc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theá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kyû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19,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khoa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hoïc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thöôøng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ñi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sau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coâng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ngheä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smtClean="0">
                <a:solidFill>
                  <a:srgbClr val="000066"/>
                </a:solidFill>
                <a:latin typeface="VN-NTime" pitchFamily="2" charset="0"/>
              </a:rPr>
              <a:t>&amp;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saûn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 smtClean="0">
                <a:solidFill>
                  <a:srgbClr val="000066"/>
                </a:solidFill>
                <a:latin typeface="VN-NTime" pitchFamily="2" charset="0"/>
              </a:rPr>
              <a:t>xuaát</a:t>
            </a:r>
            <a:r>
              <a:rPr lang="en-US" sz="2400" dirty="0" smtClean="0">
                <a:solidFill>
                  <a:srgbClr val="000066"/>
                </a:solidFill>
                <a:latin typeface="VN-NTime" pitchFamily="2" charset="0"/>
              </a:rPr>
              <a:t>);</a:t>
            </a:r>
            <a:endParaRPr lang="en-US" sz="2400" dirty="0">
              <a:solidFill>
                <a:srgbClr val="000066"/>
              </a:solidFill>
              <a:latin typeface="VN-NTime" pitchFamily="2" charset="0"/>
            </a:endParaRPr>
          </a:p>
          <a:p>
            <a:pPr marL="465138" lvl="1" indent="-28892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KH &amp; CN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thuùc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ñaåy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LLSX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phaùt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trieån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ngaøy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caøng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nhanh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choùng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smtClean="0">
                <a:solidFill>
                  <a:srgbClr val="000066"/>
                </a:solidFill>
                <a:latin typeface="VN-NTime" pitchFamily="2" charset="0"/>
              </a:rPr>
              <a:t>(</a:t>
            </a:r>
            <a:r>
              <a:rPr lang="en-US" sz="2400" dirty="0" err="1" smtClean="0">
                <a:solidFill>
                  <a:srgbClr val="000066"/>
                </a:solidFill>
                <a:latin typeface="VN-NTime" pitchFamily="2" charset="0"/>
              </a:rPr>
              <a:t>Toác</a:t>
            </a:r>
            <a:r>
              <a:rPr lang="en-US" sz="2400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ñoä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thay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ñoåi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caùc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theá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heä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coâng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ngheä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saûn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xuaát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trung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bình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khoaûng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5-10 </a:t>
            </a:r>
            <a:r>
              <a:rPr lang="en-US" sz="2400" dirty="0" err="1" smtClean="0">
                <a:solidFill>
                  <a:srgbClr val="000066"/>
                </a:solidFill>
                <a:latin typeface="VN-NTime" pitchFamily="2" charset="0"/>
              </a:rPr>
              <a:t>naêm</a:t>
            </a:r>
            <a:r>
              <a:rPr lang="en-US" sz="2400" dirty="0" smtClean="0">
                <a:solidFill>
                  <a:srgbClr val="000066"/>
                </a:solidFill>
                <a:latin typeface="VN-NTime" pitchFamily="2" charset="0"/>
              </a:rPr>
              <a:t>); </a:t>
            </a:r>
            <a:endParaRPr lang="en-US" sz="2400" dirty="0">
              <a:solidFill>
                <a:srgbClr val="000066"/>
              </a:solidFill>
              <a:latin typeface="VN-NTime" pitchFamily="2" charset="0"/>
            </a:endParaRPr>
          </a:p>
          <a:p>
            <a:pPr marL="465138" lvl="1" indent="-28892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KH &amp; CN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laøm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ña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daïng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hoùa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LLSX;</a:t>
            </a:r>
          </a:p>
          <a:p>
            <a:pPr marL="465138" lvl="1" indent="-28892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KH &amp; CN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thuùc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ñaåy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maïnh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meõ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tieán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trình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xaõ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hoäi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hoaù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LLSX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treân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quy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moâ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toaøn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theá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giôùi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taïo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neàn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taûng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cho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quaù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trình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toaøn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caàu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hoaù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kinh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teá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ngaøy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moät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maïnh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meõ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vôùi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quy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moâ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ngaøy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caøng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lôùn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.</a:t>
            </a:r>
            <a:endParaRPr lang="en-US" sz="2400" b="1" dirty="0">
              <a:solidFill>
                <a:srgbClr val="000066"/>
              </a:solidFill>
              <a:latin typeface="VN-NTime" pitchFamily="2" charset="0"/>
            </a:endParaRPr>
          </a:p>
        </p:txBody>
      </p:sp>
      <p:sp>
        <p:nvSpPr>
          <p:cNvPr id="7" name="AutoShape 49"/>
          <p:cNvSpPr>
            <a:spLocks noChangeArrowheads="1"/>
          </p:cNvSpPr>
          <p:nvPr/>
        </p:nvSpPr>
        <p:spPr bwMode="auto">
          <a:xfrm>
            <a:off x="-28134" y="-22276"/>
            <a:ext cx="9950010" cy="415636"/>
          </a:xfrm>
          <a:prstGeom prst="roundRect">
            <a:avLst>
              <a:gd name="adj" fmla="val 0"/>
            </a:avLst>
          </a:prstGeom>
          <a:solidFill>
            <a:srgbClr val="800000"/>
          </a:solidFill>
          <a:ln w="2857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1" dirty="0">
                <a:latin typeface="VNI-Swiss-Condense"/>
              </a:rPr>
              <a:t>2. </a:t>
            </a:r>
            <a:r>
              <a:rPr lang="de-DE" sz="2400" b="1" dirty="0">
                <a:latin typeface="VNI-Swiss-Condense"/>
              </a:rPr>
              <a:t>Caùch maïng khoa hoïc - coâng ngheä hieän </a:t>
            </a:r>
            <a:r>
              <a:rPr lang="de-DE" sz="2400" b="1" dirty="0">
                <a:latin typeface="+mj-lt"/>
              </a:rPr>
              <a:t>ñaïi </a:t>
            </a:r>
            <a:r>
              <a:rPr lang="en-US" sz="2400" b="1" dirty="0">
                <a:latin typeface="+mj-lt"/>
              </a:rPr>
              <a:t>(</a:t>
            </a:r>
            <a:r>
              <a:rPr lang="en-US" sz="2400" b="1" dirty="0" err="1">
                <a:latin typeface="+mj-lt"/>
              </a:rPr>
              <a:t>töø</a:t>
            </a:r>
            <a:r>
              <a:rPr lang="en-US" sz="2400" b="1" dirty="0">
                <a:latin typeface="+mj-lt"/>
              </a:rPr>
              <a:t> tn.80 tk.20 </a:t>
            </a:r>
            <a:r>
              <a:rPr lang="en-US" sz="2400" b="1" dirty="0" err="1">
                <a:latin typeface="+mj-lt"/>
              </a:rPr>
              <a:t>ñeán</a:t>
            </a:r>
            <a:r>
              <a:rPr lang="en-US" sz="2400" b="1" dirty="0">
                <a:latin typeface="+mj-lt"/>
              </a:rPr>
              <a:t> nay)</a:t>
            </a:r>
          </a:p>
        </p:txBody>
      </p:sp>
    </p:spTree>
    <p:extLst>
      <p:ext uri="{BB962C8B-B14F-4D97-AF65-F5344CB8AC3E}">
        <p14:creationId xmlns:p14="http://schemas.microsoft.com/office/powerpoint/2010/main" val="3627593737"/>
      </p:ext>
    </p:extLst>
  </p:cSld>
  <p:clrMapOvr>
    <a:masterClrMapping/>
  </p:clrMapOvr>
  <p:transition>
    <p:split orient="vert"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 bwMode="auto">
          <a:xfrm>
            <a:off x="76200" y="2133600"/>
            <a:ext cx="9761537" cy="3548566"/>
          </a:xfrm>
          <a:prstGeom prst="roundRect">
            <a:avLst>
              <a:gd name="adj" fmla="val 3970"/>
            </a:avLst>
          </a:prstGeom>
          <a:solidFill>
            <a:schemeClr val="tx1"/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b="1" dirty="0" err="1" smtClean="0">
                <a:solidFill>
                  <a:srgbClr val="800000"/>
                </a:solidFill>
                <a:latin typeface="VN-NTime" pitchFamily="2" charset="0"/>
              </a:rPr>
              <a:t>Phaùt</a:t>
            </a:r>
            <a:r>
              <a:rPr lang="en-US" sz="2400" b="1" dirty="0" smtClean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trieån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kinh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teá</a:t>
            </a:r>
            <a:endParaRPr lang="en-US" sz="2400" b="1" dirty="0">
              <a:solidFill>
                <a:srgbClr val="800000"/>
              </a:solidFill>
              <a:latin typeface="VN-NTime" pitchFamily="2" charset="0"/>
            </a:endParaRPr>
          </a:p>
          <a:p>
            <a:pPr marL="465138" lvl="1" indent="-2413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Môû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roäng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khaû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naêng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saûn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xuaát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xaõ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hoäi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. </a:t>
            </a:r>
          </a:p>
          <a:p>
            <a:pPr marL="465138" lvl="1" indent="-2413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T</a:t>
            </a:r>
            <a:r>
              <a:rPr lang="pt-BR" sz="2400" b="1" dirty="0" smtClean="0">
                <a:solidFill>
                  <a:srgbClr val="000066"/>
                </a:solidFill>
                <a:latin typeface="VN-NTime" pitchFamily="2" charset="0"/>
              </a:rPr>
              <a:t>huùc </a:t>
            </a:r>
            <a:r>
              <a:rPr lang="pt-BR" sz="2400" b="1" dirty="0">
                <a:solidFill>
                  <a:srgbClr val="000066"/>
                </a:solidFill>
                <a:latin typeface="VN-NTime" pitchFamily="2" charset="0"/>
              </a:rPr>
              <a:t>ñaåy vieäc hình thaønh vaø chuyeån dòch cô caáu kinh </a:t>
            </a:r>
            <a:r>
              <a:rPr lang="pt-BR" sz="2400" b="1" dirty="0" smtClean="0">
                <a:solidFill>
                  <a:srgbClr val="000066"/>
                </a:solidFill>
                <a:latin typeface="VN-NTime" pitchFamily="2" charset="0"/>
              </a:rPr>
              <a:t>teá.</a:t>
            </a:r>
            <a:endParaRPr lang="en-US" sz="2400" b="1" dirty="0">
              <a:solidFill>
                <a:srgbClr val="000066"/>
              </a:solidFill>
              <a:latin typeface="VN-NTime" pitchFamily="2" charset="0"/>
            </a:endParaRPr>
          </a:p>
          <a:p>
            <a:pPr marL="465138" lvl="1" indent="-2413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T</a:t>
            </a:r>
            <a:r>
              <a:rPr lang="pt-BR" sz="2400" b="1" dirty="0" smtClean="0">
                <a:solidFill>
                  <a:srgbClr val="000066"/>
                </a:solidFill>
                <a:latin typeface="VN-NTime" pitchFamily="2" charset="0"/>
              </a:rPr>
              <a:t>aêng </a:t>
            </a:r>
            <a:r>
              <a:rPr lang="pt-BR" sz="2400" b="1" dirty="0">
                <a:solidFill>
                  <a:srgbClr val="000066"/>
                </a:solidFill>
                <a:latin typeface="VN-NTime" pitchFamily="2" charset="0"/>
              </a:rPr>
              <a:t>söùc caïnh tranh cuûa haøng hoaù, ruùt ngaén voøng ñôøi caùc saûn phaåm tieâu duøng, thuùc ñaåy söï ra ñôøi caùc saûn phaåm môùi.</a:t>
            </a:r>
            <a:endParaRPr lang="en-US" sz="2400" b="1" dirty="0">
              <a:solidFill>
                <a:srgbClr val="000066"/>
              </a:solidFill>
              <a:latin typeface="VN-NTime" pitchFamily="2" charset="0"/>
            </a:endParaRPr>
          </a:p>
          <a:p>
            <a:pPr marL="465138" lvl="1" indent="-2413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T</a:t>
            </a:r>
            <a:r>
              <a:rPr lang="pt-BR" sz="2400" b="1" dirty="0" smtClean="0">
                <a:solidFill>
                  <a:srgbClr val="000066"/>
                </a:solidFill>
                <a:latin typeface="VN-NTime" pitchFamily="2" charset="0"/>
              </a:rPr>
              <a:t>huùc </a:t>
            </a:r>
            <a:r>
              <a:rPr lang="pt-BR" sz="2400" b="1" dirty="0">
                <a:solidFill>
                  <a:srgbClr val="000066"/>
                </a:solidFill>
                <a:latin typeface="VN-NTime" pitchFamily="2" charset="0"/>
              </a:rPr>
              <a:t>ñaåy taêng tröôûng vaø phaùt trieån kinh teá caû trong phaïm vi quoác gia laãn quoác teá.</a:t>
            </a:r>
            <a:endParaRPr lang="en-US" sz="2400" b="1" dirty="0">
              <a:solidFill>
                <a:srgbClr val="000066"/>
              </a:solidFill>
              <a:latin typeface="VN-NTime" pitchFamily="2" charset="0"/>
            </a:endParaRPr>
          </a:p>
          <a:p>
            <a:pPr marL="465138" lvl="1" indent="-2413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C</a:t>
            </a:r>
            <a:r>
              <a:rPr lang="pt-BR" sz="2400" b="1" dirty="0" smtClean="0">
                <a:solidFill>
                  <a:srgbClr val="000066"/>
                </a:solidFill>
                <a:latin typeface="VN-NTime" pitchFamily="2" charset="0"/>
              </a:rPr>
              <a:t>aûi </a:t>
            </a:r>
            <a:r>
              <a:rPr lang="pt-BR" sz="2400" b="1" dirty="0">
                <a:solidFill>
                  <a:srgbClr val="000066"/>
                </a:solidFill>
                <a:latin typeface="VN-NTime" pitchFamily="2" charset="0"/>
              </a:rPr>
              <a:t>taïo vaø phaùt trieån haï taàng kinh teá quoác gia vaø quoác </a:t>
            </a:r>
            <a:r>
              <a:rPr lang="pt-BR" sz="2400" b="1" dirty="0" smtClean="0">
                <a:solidFill>
                  <a:srgbClr val="000066"/>
                </a:solidFill>
                <a:latin typeface="VN-NTime" pitchFamily="2" charset="0"/>
              </a:rPr>
              <a:t>teá.</a:t>
            </a:r>
            <a:endParaRPr lang="en-US" dirty="0" smtClean="0">
              <a:solidFill>
                <a:srgbClr val="000066"/>
              </a:solidFill>
            </a:endParaRPr>
          </a:p>
        </p:txBody>
      </p:sp>
      <p:sp>
        <p:nvSpPr>
          <p:cNvPr id="7" name="AutoShape 49"/>
          <p:cNvSpPr>
            <a:spLocks noChangeArrowheads="1"/>
          </p:cNvSpPr>
          <p:nvPr/>
        </p:nvSpPr>
        <p:spPr bwMode="auto">
          <a:xfrm>
            <a:off x="180306" y="574964"/>
            <a:ext cx="4475831" cy="415636"/>
          </a:xfrm>
          <a:prstGeom prst="roundRect">
            <a:avLst>
              <a:gd name="adj" fmla="val 17948"/>
            </a:avLst>
          </a:prstGeom>
          <a:solidFill>
            <a:srgbClr val="000066"/>
          </a:solidFill>
          <a:ln w="28575" algn="ctr">
            <a:solidFill>
              <a:srgbClr val="000066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 algn="ctr" eaLnBrk="0" hangingPunct="0">
              <a:buFont typeface="Wingdings" panose="05000000000000000000" pitchFamily="2" charset="2"/>
              <a:buChar char="Ø"/>
            </a:pPr>
            <a:r>
              <a:rPr lang="en-US" sz="2400" b="1" smtClean="0">
                <a:latin typeface="VN-NTime" pitchFamily="2" charset="0"/>
              </a:rPr>
              <a:t>Vai troø </a:t>
            </a:r>
            <a:r>
              <a:rPr lang="en-US" sz="2400" b="1">
                <a:latin typeface="VN-NTime" pitchFamily="2" charset="0"/>
              </a:rPr>
              <a:t>CM </a:t>
            </a:r>
            <a:r>
              <a:rPr lang="en-US" sz="2400" b="1" smtClean="0">
                <a:latin typeface="VN-NTime" pitchFamily="2" charset="0"/>
              </a:rPr>
              <a:t>KH - CN </a:t>
            </a:r>
            <a:r>
              <a:rPr lang="en-US" sz="2400" b="1">
                <a:latin typeface="VN-NTime" pitchFamily="2" charset="0"/>
              </a:rPr>
              <a:t>hieän ñaïi </a:t>
            </a:r>
            <a:endParaRPr lang="en-US" sz="2400">
              <a:latin typeface="VNI-Swiss-Condense"/>
            </a:endParaRPr>
          </a:p>
        </p:txBody>
      </p:sp>
      <p:sp>
        <p:nvSpPr>
          <p:cNvPr id="5" name="AutoShape 49"/>
          <p:cNvSpPr>
            <a:spLocks noChangeArrowheads="1"/>
          </p:cNvSpPr>
          <p:nvPr/>
        </p:nvSpPr>
        <p:spPr bwMode="auto">
          <a:xfrm>
            <a:off x="-28134" y="-22276"/>
            <a:ext cx="9950010" cy="415636"/>
          </a:xfrm>
          <a:prstGeom prst="roundRect">
            <a:avLst>
              <a:gd name="adj" fmla="val 0"/>
            </a:avLst>
          </a:prstGeom>
          <a:solidFill>
            <a:srgbClr val="800000"/>
          </a:solidFill>
          <a:ln w="2857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1" dirty="0">
                <a:latin typeface="VNI-Swiss-Condense"/>
              </a:rPr>
              <a:t>2. </a:t>
            </a:r>
            <a:r>
              <a:rPr lang="de-DE" sz="2400" b="1" dirty="0">
                <a:latin typeface="VNI-Swiss-Condense"/>
              </a:rPr>
              <a:t>Caùch maïng khoa hoïc - coâng ngheä hieän </a:t>
            </a:r>
            <a:r>
              <a:rPr lang="de-DE" sz="2400" b="1" dirty="0">
                <a:latin typeface="+mj-lt"/>
              </a:rPr>
              <a:t>ñaïi </a:t>
            </a:r>
            <a:r>
              <a:rPr lang="en-US" sz="2400" b="1" dirty="0">
                <a:latin typeface="+mj-lt"/>
              </a:rPr>
              <a:t>(</a:t>
            </a:r>
            <a:r>
              <a:rPr lang="en-US" sz="2400" b="1" dirty="0" err="1">
                <a:latin typeface="+mj-lt"/>
              </a:rPr>
              <a:t>töø</a:t>
            </a:r>
            <a:r>
              <a:rPr lang="en-US" sz="2400" b="1" dirty="0">
                <a:latin typeface="+mj-lt"/>
              </a:rPr>
              <a:t> tn.80 tk.20 </a:t>
            </a:r>
            <a:r>
              <a:rPr lang="en-US" sz="2400" b="1" dirty="0" err="1">
                <a:latin typeface="+mj-lt"/>
              </a:rPr>
              <a:t>ñeán</a:t>
            </a:r>
            <a:r>
              <a:rPr lang="en-US" sz="2400" b="1" dirty="0">
                <a:latin typeface="+mj-lt"/>
              </a:rPr>
              <a:t> nay)</a:t>
            </a:r>
          </a:p>
        </p:txBody>
      </p:sp>
    </p:spTree>
    <p:extLst>
      <p:ext uri="{BB962C8B-B14F-4D97-AF65-F5344CB8AC3E}">
        <p14:creationId xmlns:p14="http://schemas.microsoft.com/office/powerpoint/2010/main" val="1332971031"/>
      </p:ext>
    </p:extLst>
  </p:cSld>
  <p:clrMapOvr>
    <a:masterClrMapping/>
  </p:clrMapOvr>
  <p:transition>
    <p:split orient="vert"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 bwMode="auto">
          <a:xfrm>
            <a:off x="76200" y="1326573"/>
            <a:ext cx="9761537" cy="5195455"/>
          </a:xfrm>
          <a:prstGeom prst="roundRect">
            <a:avLst>
              <a:gd name="adj" fmla="val 3970"/>
            </a:avLst>
          </a:prstGeom>
          <a:solidFill>
            <a:schemeClr val="tx1"/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23838" indent="-223838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rgbClr val="800000"/>
                </a:solidFill>
                <a:latin typeface="VN-NTime" pitchFamily="2" charset="0"/>
              </a:rPr>
              <a:t>Phaùt trieån cuûa ñôøi soáng </a:t>
            </a:r>
            <a:r>
              <a:rPr lang="pt-BR" sz="2400" b="1" dirty="0" smtClean="0">
                <a:solidFill>
                  <a:srgbClr val="800000"/>
                </a:solidFill>
                <a:latin typeface="VN-NTime" pitchFamily="2" charset="0"/>
              </a:rPr>
              <a:t>vaät </a:t>
            </a:r>
            <a:r>
              <a:rPr lang="pt-BR" sz="2400" b="1" dirty="0">
                <a:solidFill>
                  <a:srgbClr val="800000"/>
                </a:solidFill>
                <a:latin typeface="VN-NTime" pitchFamily="2" charset="0"/>
              </a:rPr>
              <a:t>chaát vaø tinh thaàn cuûa xaõ hoäi</a:t>
            </a:r>
            <a:endParaRPr lang="en-US" sz="2400" b="1" dirty="0">
              <a:solidFill>
                <a:srgbClr val="800000"/>
              </a:solidFill>
              <a:latin typeface="VN-NTime" pitchFamily="2" charset="0"/>
            </a:endParaRPr>
          </a:p>
          <a:p>
            <a:pPr marL="465138" lvl="1" indent="-2413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000066"/>
                </a:solidFill>
                <a:latin typeface="VN-NTime" pitchFamily="2" charset="0"/>
              </a:rPr>
              <a:t>Tham gia vaø ñoùng vai troø quyeát ñònh trong vieäc giaûi quyeát nhöõng vaán ñeà toaøn caàu ñang ñaët ra trong giai ñoaïn hieän nay.</a:t>
            </a:r>
            <a:endParaRPr lang="en-US" sz="2400" b="1" dirty="0">
              <a:solidFill>
                <a:srgbClr val="000066"/>
              </a:solidFill>
              <a:latin typeface="VN-NTime" pitchFamily="2" charset="0"/>
            </a:endParaRPr>
          </a:p>
          <a:p>
            <a:pPr marL="465138" lvl="1" indent="-2413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Giaûi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phoùng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ngöôøi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lao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ñoäng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khoûi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quaù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trình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saûn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xuaát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tröïc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tieáp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.</a:t>
            </a:r>
          </a:p>
          <a:p>
            <a:pPr marL="465138" lvl="1" indent="-2413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Taïo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tieàn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ñeà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cho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neàn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saûn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xuaát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xaõ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hoäi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vöôït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qua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trình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ñoä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saûn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xuaát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ñaïi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traø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.</a:t>
            </a:r>
          </a:p>
          <a:p>
            <a:pPr marL="465138" lvl="1" indent="-2413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Neàn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kinh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teá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ñôøi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soáng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xaõ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hoäi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tuaân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thuû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nguyeân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taéc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môùi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.</a:t>
            </a:r>
            <a:endParaRPr lang="en-US" sz="2400" b="1" dirty="0">
              <a:solidFill>
                <a:srgbClr val="000066"/>
              </a:solidFill>
              <a:latin typeface="VN-NTime" pitchFamily="2" charset="0"/>
            </a:endParaRPr>
          </a:p>
          <a:p>
            <a:pPr marL="465138" lvl="1" indent="-2413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Taïo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ra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hình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thöùc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tieàn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teä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môùi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: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tieàn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teä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ñieän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töû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-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trôû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thaønh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tieàn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teä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chính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yeáu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xaõ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hoäi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trong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töông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lai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. </a:t>
            </a:r>
          </a:p>
          <a:p>
            <a:pPr marL="465138" lvl="1" indent="-2413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Taïo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cô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sôû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vaät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chaát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kyõ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thuaät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coâng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cuï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ñeå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phaùt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trieån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vaên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hoùa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.</a:t>
            </a:r>
          </a:p>
          <a:p>
            <a:pPr marL="465138" lvl="1" indent="-2413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Giaûi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phoùng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CN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khoûi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nhòp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ñieäu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soáng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&amp;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laøm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vieäc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c.nghieäp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cô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khí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.</a:t>
            </a:r>
          </a:p>
          <a:p>
            <a:pPr marL="465138" lvl="1" indent="-2413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Taïo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tieàn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ñeà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thay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ñoåi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daàn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moät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soá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khía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caïnh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quan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heä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sôû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höõu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.</a:t>
            </a:r>
          </a:p>
          <a:p>
            <a:pPr marL="465138" lvl="1" indent="-2413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000066"/>
                </a:solidFill>
                <a:latin typeface="VN-NTime" pitchFamily="2" charset="0"/>
              </a:rPr>
              <a:t>Thay ñoåi </a:t>
            </a:r>
            <a:r>
              <a:rPr lang="pt-BR" sz="2400" b="1" dirty="0" smtClean="0">
                <a:solidFill>
                  <a:srgbClr val="000066"/>
                </a:solidFill>
                <a:latin typeface="VN-NTime" pitchFamily="2" charset="0"/>
              </a:rPr>
              <a:t>quan </a:t>
            </a:r>
            <a:r>
              <a:rPr lang="pt-BR" sz="2400" b="1" dirty="0">
                <a:solidFill>
                  <a:srgbClr val="000066"/>
                </a:solidFill>
                <a:latin typeface="VN-NTime" pitchFamily="2" charset="0"/>
              </a:rPr>
              <a:t>heä giöõa </a:t>
            </a:r>
            <a:r>
              <a:rPr lang="pt-BR" sz="2400" b="1" dirty="0" smtClean="0">
                <a:solidFill>
                  <a:srgbClr val="000066"/>
                </a:solidFill>
                <a:latin typeface="VN-NTime" pitchFamily="2" charset="0"/>
              </a:rPr>
              <a:t>khu vöïc trong neàn saûn xuaát xaõ hoäi.</a:t>
            </a:r>
            <a:endParaRPr lang="en-US" sz="2400" b="1" dirty="0" smtClean="0">
              <a:solidFill>
                <a:srgbClr val="000066"/>
              </a:solidFill>
              <a:latin typeface="VN-NTime" pitchFamily="2" charset="0"/>
            </a:endParaRPr>
          </a:p>
        </p:txBody>
      </p:sp>
      <p:sp>
        <p:nvSpPr>
          <p:cNvPr id="7" name="AutoShape 49"/>
          <p:cNvSpPr>
            <a:spLocks noChangeArrowheads="1"/>
          </p:cNvSpPr>
          <p:nvPr/>
        </p:nvSpPr>
        <p:spPr bwMode="auto">
          <a:xfrm>
            <a:off x="180306" y="574964"/>
            <a:ext cx="4399631" cy="415636"/>
          </a:xfrm>
          <a:prstGeom prst="roundRect">
            <a:avLst>
              <a:gd name="adj" fmla="val 17948"/>
            </a:avLst>
          </a:prstGeom>
          <a:solidFill>
            <a:srgbClr val="000066"/>
          </a:solidFill>
          <a:ln w="28575" algn="ctr">
            <a:solidFill>
              <a:srgbClr val="000066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 algn="ctr" eaLnBrk="0" hangingPunct="0">
              <a:buFont typeface="Wingdings" panose="05000000000000000000" pitchFamily="2" charset="2"/>
              <a:buChar char="Ø"/>
            </a:pPr>
            <a:r>
              <a:rPr lang="en-US" sz="2400" b="1" smtClean="0">
                <a:latin typeface="VN-NTime" pitchFamily="2" charset="0"/>
              </a:rPr>
              <a:t>Vai troø </a:t>
            </a:r>
            <a:r>
              <a:rPr lang="en-US" sz="2400" b="1">
                <a:latin typeface="VN-NTime" pitchFamily="2" charset="0"/>
              </a:rPr>
              <a:t>CM </a:t>
            </a:r>
            <a:r>
              <a:rPr lang="en-US" sz="2400" b="1" smtClean="0">
                <a:latin typeface="VN-NTime" pitchFamily="2" charset="0"/>
              </a:rPr>
              <a:t>KH - CN </a:t>
            </a:r>
            <a:r>
              <a:rPr lang="en-US" sz="2400" b="1">
                <a:latin typeface="VN-NTime" pitchFamily="2" charset="0"/>
              </a:rPr>
              <a:t>hieän ñaïi </a:t>
            </a:r>
            <a:endParaRPr lang="en-US" sz="2400">
              <a:latin typeface="VNI-Swiss-Condense"/>
            </a:endParaRPr>
          </a:p>
        </p:txBody>
      </p:sp>
      <p:sp>
        <p:nvSpPr>
          <p:cNvPr id="5" name="AutoShape 49"/>
          <p:cNvSpPr>
            <a:spLocks noChangeArrowheads="1"/>
          </p:cNvSpPr>
          <p:nvPr/>
        </p:nvSpPr>
        <p:spPr bwMode="auto">
          <a:xfrm>
            <a:off x="-28134" y="-22276"/>
            <a:ext cx="9950010" cy="415636"/>
          </a:xfrm>
          <a:prstGeom prst="roundRect">
            <a:avLst>
              <a:gd name="adj" fmla="val 0"/>
            </a:avLst>
          </a:prstGeom>
          <a:solidFill>
            <a:srgbClr val="800000"/>
          </a:solidFill>
          <a:ln w="2857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1" dirty="0">
                <a:latin typeface="VNI-Swiss-Condense"/>
              </a:rPr>
              <a:t>2. </a:t>
            </a:r>
            <a:r>
              <a:rPr lang="de-DE" sz="2400" b="1" dirty="0">
                <a:latin typeface="VNI-Swiss-Condense"/>
              </a:rPr>
              <a:t>Caùch maïng khoa hoïc - coâng ngheä hieän </a:t>
            </a:r>
            <a:r>
              <a:rPr lang="de-DE" sz="2400" b="1" dirty="0">
                <a:latin typeface="+mj-lt"/>
              </a:rPr>
              <a:t>ñaïi </a:t>
            </a:r>
            <a:r>
              <a:rPr lang="en-US" sz="2400" b="1" dirty="0">
                <a:latin typeface="+mj-lt"/>
              </a:rPr>
              <a:t>(</a:t>
            </a:r>
            <a:r>
              <a:rPr lang="en-US" sz="2400" b="1" dirty="0" err="1">
                <a:latin typeface="+mj-lt"/>
              </a:rPr>
              <a:t>töø</a:t>
            </a:r>
            <a:r>
              <a:rPr lang="en-US" sz="2400" b="1" dirty="0">
                <a:latin typeface="+mj-lt"/>
              </a:rPr>
              <a:t> tn.80 tk.20 </a:t>
            </a:r>
            <a:r>
              <a:rPr lang="en-US" sz="2400" b="1" dirty="0" err="1">
                <a:latin typeface="+mj-lt"/>
              </a:rPr>
              <a:t>ñeán</a:t>
            </a:r>
            <a:r>
              <a:rPr lang="en-US" sz="2400" b="1" dirty="0">
                <a:latin typeface="+mj-lt"/>
              </a:rPr>
              <a:t> nay)</a:t>
            </a:r>
          </a:p>
        </p:txBody>
      </p:sp>
    </p:spTree>
    <p:extLst>
      <p:ext uri="{BB962C8B-B14F-4D97-AF65-F5344CB8AC3E}">
        <p14:creationId xmlns:p14="http://schemas.microsoft.com/office/powerpoint/2010/main" val="3168991645"/>
      </p:ext>
    </p:extLst>
  </p:cSld>
  <p:clrMapOvr>
    <a:masterClrMapping/>
  </p:clrMapOvr>
  <p:transition>
    <p:split orient="vert"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 bwMode="auto">
          <a:xfrm>
            <a:off x="76200" y="1447800"/>
            <a:ext cx="9761537" cy="4699582"/>
          </a:xfrm>
          <a:prstGeom prst="roundRect">
            <a:avLst>
              <a:gd name="adj" fmla="val 3970"/>
            </a:avLst>
          </a:prstGeom>
          <a:solidFill>
            <a:schemeClr val="tx1"/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23838" indent="-223838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1" dirty="0" err="1" smtClean="0">
                <a:solidFill>
                  <a:srgbClr val="800000"/>
                </a:solidFill>
                <a:latin typeface="VN-NTime" pitchFamily="2" charset="0"/>
              </a:rPr>
              <a:t>Phaùt</a:t>
            </a:r>
            <a:r>
              <a:rPr lang="en-US" sz="2400" b="1" dirty="0" smtClean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800000"/>
                </a:solidFill>
                <a:latin typeface="VN-NTime" pitchFamily="2" charset="0"/>
              </a:rPr>
              <a:t>trieån</a:t>
            </a:r>
            <a:r>
              <a:rPr lang="en-US" sz="2400" b="1" dirty="0" smtClean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tin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vaø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smtClean="0">
                <a:solidFill>
                  <a:srgbClr val="800000"/>
                </a:solidFill>
                <a:latin typeface="VN-NTime" pitchFamily="2" charset="0"/>
              </a:rPr>
              <a:t>CN </a:t>
            </a:r>
            <a:r>
              <a:rPr lang="en-US" sz="2400" b="1" dirty="0" err="1" smtClean="0">
                <a:solidFill>
                  <a:srgbClr val="800000"/>
                </a:solidFill>
                <a:latin typeface="VN-NTime" pitchFamily="2" charset="0"/>
              </a:rPr>
              <a:t>thoâng</a:t>
            </a:r>
            <a:r>
              <a:rPr lang="en-US" sz="2400" b="1" dirty="0" smtClean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tin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: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ñoät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phaù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quan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troïng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ôû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giai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ñoaïn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vöøa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qua: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söû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duïng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vi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maïch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kyõ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thuaät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soá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hoaù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, lade,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caùp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quang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neùn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soá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hình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aûnh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truyeàn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taûi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khoâng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ñoàng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boä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maïng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thoâng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tin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soá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hoaù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ña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dòch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vuï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baêng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thoâng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roäng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maïng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truyeàn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döõ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lieäu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kieåu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cuïc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boä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-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dieän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roäng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-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khu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vöïc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thaønh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phoá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ña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phöông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tieän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thoâng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tin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töông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taùc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heä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thoáng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thoâng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tin di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ñoäng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sieâu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loä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cao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toác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thoâng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tin…</a:t>
            </a:r>
            <a:endParaRPr lang="en-US" sz="2400" dirty="0">
              <a:solidFill>
                <a:srgbClr val="000000"/>
              </a:solidFill>
              <a:latin typeface="VN-NTime" pitchFamily="2" charset="0"/>
            </a:endParaRPr>
          </a:p>
          <a:p>
            <a:pPr marL="223838" indent="-223838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1" dirty="0" err="1" smtClean="0">
                <a:solidFill>
                  <a:srgbClr val="800000"/>
                </a:solidFill>
                <a:latin typeface="VN-NTime" pitchFamily="2" charset="0"/>
              </a:rPr>
              <a:t>Phaùt</a:t>
            </a:r>
            <a:r>
              <a:rPr lang="en-US" sz="2400" b="1" dirty="0" smtClean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800000"/>
                </a:solidFill>
                <a:latin typeface="VN-NTime" pitchFamily="2" charset="0"/>
              </a:rPr>
              <a:t>trieån</a:t>
            </a:r>
            <a:r>
              <a:rPr lang="en-US" sz="2400" b="1" dirty="0" smtClean="0">
                <a:solidFill>
                  <a:srgbClr val="800000"/>
                </a:solidFill>
                <a:latin typeface="VN-NTime" pitchFamily="2" charset="0"/>
              </a:rPr>
              <a:t> KH &amp; CN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sinh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: </a:t>
            </a:r>
            <a:r>
              <a:rPr lang="en-US" sz="2400" b="1" dirty="0" err="1" smtClean="0">
                <a:solidFill>
                  <a:srgbClr val="000000"/>
                </a:solidFill>
                <a:latin typeface="VN-NTime" pitchFamily="2" charset="0"/>
              </a:rPr>
              <a:t>Söû</a:t>
            </a:r>
            <a:r>
              <a:rPr lang="en-US" sz="2400" b="1" dirty="0" smtClean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duïng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vi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sinh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vaät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, vi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ruùt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teá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baøo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ñoäng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thöïc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vaät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ñeå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taïo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ra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saûn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phaåm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mong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muoán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phuïc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vuï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con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ngöôøi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.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Coù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4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lónh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vöïc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chính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laø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VN-NTime" pitchFamily="2" charset="0"/>
              </a:rPr>
              <a:t>CN 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gen; </a:t>
            </a:r>
            <a:r>
              <a:rPr lang="en-US" sz="2400" b="1" dirty="0" smtClean="0">
                <a:solidFill>
                  <a:srgbClr val="000000"/>
                </a:solidFill>
                <a:latin typeface="VN-NTime" pitchFamily="2" charset="0"/>
              </a:rPr>
              <a:t>CN </a:t>
            </a:r>
            <a:r>
              <a:rPr lang="en-US" sz="2400" b="1" dirty="0" err="1" smtClean="0">
                <a:solidFill>
                  <a:srgbClr val="000000"/>
                </a:solidFill>
                <a:latin typeface="VN-NTime" pitchFamily="2" charset="0"/>
              </a:rPr>
              <a:t>teá</a:t>
            </a:r>
            <a:r>
              <a:rPr lang="en-US" sz="2400" b="1" dirty="0" smtClean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baøo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; </a:t>
            </a:r>
            <a:r>
              <a:rPr lang="en-US" sz="2400" b="1" dirty="0" smtClean="0">
                <a:solidFill>
                  <a:srgbClr val="000000"/>
                </a:solidFill>
                <a:latin typeface="VN-NTime" pitchFamily="2" charset="0"/>
              </a:rPr>
              <a:t>CN 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vi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sinh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; </a:t>
            </a:r>
            <a:r>
              <a:rPr lang="en-US" sz="2400" b="1" dirty="0" smtClean="0">
                <a:solidFill>
                  <a:srgbClr val="000000"/>
                </a:solidFill>
                <a:latin typeface="VN-NTime" pitchFamily="2" charset="0"/>
              </a:rPr>
              <a:t>CN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enzim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phoûng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sinh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.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Ñöôïc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phaùt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trieån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theo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höôùng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: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caùch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maïng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xanh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coâng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xöôûng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sinh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taùi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taïo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caáy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gheùp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toång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hôïp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gen,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ñieän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töû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sinh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VN-NTime" pitchFamily="2" charset="0"/>
              </a:rPr>
              <a:t>(</a:t>
            </a:r>
            <a:r>
              <a:rPr lang="en-US" sz="2400" b="1" dirty="0" err="1" smtClean="0">
                <a:solidFill>
                  <a:srgbClr val="000000"/>
                </a:solidFill>
                <a:latin typeface="VN-NTime" pitchFamily="2" charset="0"/>
              </a:rPr>
              <a:t>sinh</a:t>
            </a:r>
            <a:r>
              <a:rPr lang="en-US" sz="2400" b="1" dirty="0" smtClean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- </a:t>
            </a:r>
            <a:r>
              <a:rPr lang="en-US" sz="2400" b="1" dirty="0" err="1">
                <a:solidFill>
                  <a:srgbClr val="000000"/>
                </a:solidFill>
                <a:latin typeface="VN-NTime" pitchFamily="2" charset="0"/>
              </a:rPr>
              <a:t>ñieän</a:t>
            </a:r>
            <a:r>
              <a:rPr lang="en-US" sz="2400" b="1" dirty="0">
                <a:solidFill>
                  <a:srgbClr val="000000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VN-NTime" pitchFamily="2" charset="0"/>
              </a:rPr>
              <a:t>töû</a:t>
            </a:r>
            <a:r>
              <a:rPr lang="en-US" sz="2400" b="1" dirty="0" smtClean="0">
                <a:solidFill>
                  <a:srgbClr val="000000"/>
                </a:solidFill>
                <a:latin typeface="VN-NTime" pitchFamily="2" charset="0"/>
              </a:rPr>
              <a:t>)…</a:t>
            </a:r>
            <a:endParaRPr lang="en-US" sz="2400" dirty="0">
              <a:solidFill>
                <a:srgbClr val="000000"/>
              </a:solidFill>
              <a:latin typeface="VN-NTime" pitchFamily="2" charset="0"/>
            </a:endParaRPr>
          </a:p>
        </p:txBody>
      </p:sp>
      <p:sp>
        <p:nvSpPr>
          <p:cNvPr id="8" name="AutoShape 49"/>
          <p:cNvSpPr>
            <a:spLocks noChangeArrowheads="1"/>
          </p:cNvSpPr>
          <p:nvPr/>
        </p:nvSpPr>
        <p:spPr bwMode="auto">
          <a:xfrm>
            <a:off x="180306" y="574964"/>
            <a:ext cx="5695031" cy="415636"/>
          </a:xfrm>
          <a:prstGeom prst="roundRect">
            <a:avLst>
              <a:gd name="adj" fmla="val 17948"/>
            </a:avLst>
          </a:prstGeom>
          <a:solidFill>
            <a:srgbClr val="000066"/>
          </a:solidFill>
          <a:ln w="28575" algn="ctr">
            <a:solidFill>
              <a:srgbClr val="000066"/>
            </a:solidFill>
            <a:round/>
            <a:headEnd/>
            <a:tailEnd/>
          </a:ln>
        </p:spPr>
        <p:txBody>
          <a:bodyPr wrap="none" anchor="ctr"/>
          <a:lstStyle/>
          <a:p>
            <a:pPr marL="342900" lvl="1" indent="-342900" algn="ctr" eaLnBrk="0" hangingPunct="0">
              <a:buFont typeface="Wingdings" panose="05000000000000000000" pitchFamily="2" charset="2"/>
              <a:buChar char="Ø"/>
            </a:pPr>
            <a:r>
              <a:rPr lang="de-DE" sz="2400" b="1">
                <a:latin typeface="VN-NTime" pitchFamily="2" charset="0"/>
              </a:rPr>
              <a:t>Moät soá thaønh töïu </a:t>
            </a:r>
            <a:r>
              <a:rPr lang="de-DE" sz="2400" b="1" smtClean="0">
                <a:latin typeface="VN-NTime" pitchFamily="2" charset="0"/>
              </a:rPr>
              <a:t>vaø xu höôùng phaùt trieån</a:t>
            </a:r>
            <a:endParaRPr lang="en-US" sz="2400" b="1">
              <a:latin typeface="VN-NTime" pitchFamily="2" charset="0"/>
            </a:endParaRPr>
          </a:p>
        </p:txBody>
      </p:sp>
      <p:sp>
        <p:nvSpPr>
          <p:cNvPr id="5" name="AutoShape 49"/>
          <p:cNvSpPr>
            <a:spLocks noChangeArrowheads="1"/>
          </p:cNvSpPr>
          <p:nvPr/>
        </p:nvSpPr>
        <p:spPr bwMode="auto">
          <a:xfrm>
            <a:off x="-28134" y="-22276"/>
            <a:ext cx="9950010" cy="415636"/>
          </a:xfrm>
          <a:prstGeom prst="roundRect">
            <a:avLst>
              <a:gd name="adj" fmla="val 0"/>
            </a:avLst>
          </a:prstGeom>
          <a:solidFill>
            <a:srgbClr val="800000"/>
          </a:solidFill>
          <a:ln w="2857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1" dirty="0">
                <a:latin typeface="VNI-Swiss-Condense"/>
              </a:rPr>
              <a:t>2. </a:t>
            </a:r>
            <a:r>
              <a:rPr lang="de-DE" sz="2400" b="1" dirty="0">
                <a:latin typeface="VNI-Swiss-Condense"/>
              </a:rPr>
              <a:t>Caùch maïng khoa hoïc - coâng ngheä hieän </a:t>
            </a:r>
            <a:r>
              <a:rPr lang="de-DE" sz="2400" b="1" dirty="0">
                <a:latin typeface="+mj-lt"/>
              </a:rPr>
              <a:t>ñaïi </a:t>
            </a:r>
            <a:r>
              <a:rPr lang="en-US" sz="2400" b="1" dirty="0">
                <a:latin typeface="+mj-lt"/>
              </a:rPr>
              <a:t>(</a:t>
            </a:r>
            <a:r>
              <a:rPr lang="en-US" sz="2400" b="1" dirty="0" err="1">
                <a:latin typeface="+mj-lt"/>
              </a:rPr>
              <a:t>töø</a:t>
            </a:r>
            <a:r>
              <a:rPr lang="en-US" sz="2400" b="1" dirty="0">
                <a:latin typeface="+mj-lt"/>
              </a:rPr>
              <a:t> tn.80 tk.20 </a:t>
            </a:r>
            <a:r>
              <a:rPr lang="en-US" sz="2400" b="1" dirty="0" err="1">
                <a:latin typeface="+mj-lt"/>
              </a:rPr>
              <a:t>ñeán</a:t>
            </a:r>
            <a:r>
              <a:rPr lang="en-US" sz="2400" b="1" dirty="0">
                <a:latin typeface="+mj-lt"/>
              </a:rPr>
              <a:t> nay)</a:t>
            </a:r>
          </a:p>
        </p:txBody>
      </p:sp>
    </p:spTree>
    <p:extLst>
      <p:ext uri="{BB962C8B-B14F-4D97-AF65-F5344CB8AC3E}">
        <p14:creationId xmlns:p14="http://schemas.microsoft.com/office/powerpoint/2010/main" val="755747265"/>
      </p:ext>
    </p:extLst>
  </p:cSld>
  <p:clrMapOvr>
    <a:masterClrMapping/>
  </p:clrMapOvr>
  <p:transition>
    <p:split orient="vert"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>
          <a:gsLst>
            <a:gs pos="0">
              <a:srgbClr val="006600"/>
            </a:gs>
            <a:gs pos="51000">
              <a:schemeClr val="tx1"/>
            </a:gs>
            <a:gs pos="98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WordArt 14"/>
          <p:cNvSpPr>
            <a:spLocks noChangeArrowheads="1" noChangeShapeType="1" noTextEdit="1"/>
          </p:cNvSpPr>
          <p:nvPr/>
        </p:nvSpPr>
        <p:spPr bwMode="auto">
          <a:xfrm>
            <a:off x="2751137" y="3888686"/>
            <a:ext cx="4800600" cy="378514"/>
          </a:xfrm>
          <a:prstGeom prst="rect">
            <a:avLst/>
          </a:prstGeom>
          <a:noFill/>
          <a:ln>
            <a:noFill/>
          </a:ln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sz="3600" b="1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I. </a:t>
            </a:r>
            <a:r>
              <a:rPr lang="en-US" sz="3600" b="1" dirty="0" smtClean="0">
                <a:solidFill>
                  <a:srgbClr val="FF0000"/>
                </a:solidFill>
              </a:rPr>
              <a:t>K</a:t>
            </a:r>
            <a:r>
              <a:rPr lang="vi-VN" sz="3600" b="1" dirty="0" smtClean="0">
                <a:solidFill>
                  <a:srgbClr val="FF0000"/>
                </a:solidFill>
              </a:rPr>
              <a:t>HOA HỌC</a:t>
            </a:r>
            <a:r>
              <a:rPr lang="en-US" sz="3600" b="1" dirty="0" smtClean="0">
                <a:solidFill>
                  <a:srgbClr val="FF0000"/>
                </a:solidFill>
              </a:rPr>
              <a:t>, CÔNG NGHỆ LÀ GÌ?</a:t>
            </a:r>
            <a:endParaRPr lang="en-US" sz="3600" b="1" dirty="0" smtClean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1" name="AutoShape 49"/>
          <p:cNvSpPr>
            <a:spLocks noChangeArrowheads="1"/>
          </p:cNvSpPr>
          <p:nvPr/>
        </p:nvSpPr>
        <p:spPr bwMode="auto">
          <a:xfrm>
            <a:off x="3589337" y="4642532"/>
            <a:ext cx="2667000" cy="440826"/>
          </a:xfrm>
          <a:prstGeom prst="roundRect">
            <a:avLst>
              <a:gd name="adj" fmla="val 17948"/>
            </a:avLst>
          </a:prstGeom>
          <a:noFill/>
          <a:ln w="9525" algn="ctr">
            <a:solidFill>
              <a:schemeClr val="bg1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400" b="1" dirty="0" smtClean="0">
                <a:solidFill>
                  <a:srgbClr val="FF0000"/>
                </a:solidFill>
                <a:latin typeface="VN-NTime" pitchFamily="2" charset="0"/>
              </a:rPr>
              <a:t>1.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Khoa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hoïc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laø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gì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?</a:t>
            </a:r>
            <a:r>
              <a:rPr lang="vi-VN" sz="2400" b="1" dirty="0" smtClean="0">
                <a:solidFill>
                  <a:srgbClr val="000066"/>
                </a:solidFill>
                <a:latin typeface="+mj-lt"/>
              </a:rPr>
              <a:t> </a:t>
            </a:r>
            <a:endParaRPr lang="en-US" sz="2400" dirty="0">
              <a:solidFill>
                <a:srgbClr val="000066"/>
              </a:solidFill>
              <a:latin typeface="VN-NTime" pitchFamily="2" charset="0"/>
            </a:endParaRPr>
          </a:p>
        </p:txBody>
      </p:sp>
      <p:sp>
        <p:nvSpPr>
          <p:cNvPr id="12" name="AutoShape 49"/>
          <p:cNvSpPr>
            <a:spLocks noChangeArrowheads="1"/>
          </p:cNvSpPr>
          <p:nvPr/>
        </p:nvSpPr>
        <p:spPr bwMode="auto">
          <a:xfrm>
            <a:off x="3589337" y="5181600"/>
            <a:ext cx="2667000" cy="440826"/>
          </a:xfrm>
          <a:prstGeom prst="roundRect">
            <a:avLst>
              <a:gd name="adj" fmla="val 17948"/>
            </a:avLst>
          </a:prstGeom>
          <a:noFill/>
          <a:ln w="9525" algn="ctr">
            <a:solidFill>
              <a:schemeClr val="bg1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400" b="1" dirty="0" smtClean="0">
                <a:solidFill>
                  <a:srgbClr val="FF0000"/>
                </a:solidFill>
                <a:latin typeface="VN-NTime" pitchFamily="2" charset="0"/>
              </a:rPr>
              <a:t>2.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Coâng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ngheä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laø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gì?ä</a:t>
            </a:r>
            <a:endParaRPr lang="en-US" sz="2400" b="1" dirty="0">
              <a:solidFill>
                <a:srgbClr val="000066"/>
              </a:solidFill>
              <a:latin typeface="VN-NTime" pitchFamily="2" charset="0"/>
            </a:endParaRPr>
          </a:p>
        </p:txBody>
      </p:sp>
      <p:sp>
        <p:nvSpPr>
          <p:cNvPr id="13" name="AutoShape 49"/>
          <p:cNvSpPr>
            <a:spLocks noChangeArrowheads="1"/>
          </p:cNvSpPr>
          <p:nvPr/>
        </p:nvSpPr>
        <p:spPr bwMode="auto">
          <a:xfrm>
            <a:off x="2217737" y="304800"/>
            <a:ext cx="5410200" cy="609600"/>
          </a:xfrm>
          <a:prstGeom prst="roundRect">
            <a:avLst>
              <a:gd name="adj" fmla="val 17948"/>
            </a:avLst>
          </a:prstGeom>
          <a:noFill/>
          <a:ln w="2857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 dirty="0" smtClean="0">
                <a:latin typeface="VNI-Swiss-Condense" pitchFamily="2" charset="0"/>
              </a:rPr>
              <a:t>C h ö ô n g   4 </a:t>
            </a:r>
          </a:p>
        </p:txBody>
      </p:sp>
      <p:sp>
        <p:nvSpPr>
          <p:cNvPr id="15" name="Oval 14"/>
          <p:cNvSpPr/>
          <p:nvPr/>
        </p:nvSpPr>
        <p:spPr bwMode="auto">
          <a:xfrm>
            <a:off x="0" y="1295400"/>
            <a:ext cx="9921875" cy="2148696"/>
          </a:xfrm>
          <a:prstGeom prst="ellipse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6" name="WordArt 9"/>
          <p:cNvSpPr>
            <a:spLocks noChangeArrowheads="1" noChangeShapeType="1" noTextEdit="1"/>
          </p:cNvSpPr>
          <p:nvPr/>
        </p:nvSpPr>
        <p:spPr bwMode="auto">
          <a:xfrm>
            <a:off x="998537" y="1188576"/>
            <a:ext cx="7848600" cy="1981344"/>
          </a:xfrm>
          <a:prstGeom prst="rect">
            <a:avLst/>
          </a:prstGeom>
          <a:noFill/>
          <a:ln w="285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fromWordArt="1">
            <a:prstTxWarp prst="textDeflateBottom">
              <a:avLst>
                <a:gd name="adj" fmla="val 47067"/>
              </a:avLst>
            </a:prstTxWarp>
          </a:bodyPr>
          <a:lstStyle/>
          <a:p>
            <a:pPr algn="ctr"/>
            <a:r>
              <a:rPr lang="en-US" sz="3600" b="1" dirty="0" smtClean="0">
                <a:solidFill>
                  <a:srgbClr val="0000CC"/>
                </a:solidFill>
                <a:latin typeface="VNI-Cooper" pitchFamily="2" charset="0"/>
              </a:rPr>
              <a:t>VAI TROØ CUÛA KHOA HOÏC &amp; COÂNG NGHEÄ TRONG SÖÏ PHAÙT TRIEÅN XAÕ HOÄI</a:t>
            </a:r>
            <a:endParaRPr lang="en-US" sz="3600" b="1" dirty="0">
              <a:solidFill>
                <a:srgbClr val="0000CC"/>
              </a:solidFill>
              <a:latin typeface="VNI-Cooper" pitchFamily="2" charset="0"/>
            </a:endParaRPr>
          </a:p>
        </p:txBody>
      </p:sp>
      <p:cxnSp>
        <p:nvCxnSpPr>
          <p:cNvPr id="17" name="Straight Connector 16"/>
          <p:cNvCxnSpPr/>
          <p:nvPr/>
        </p:nvCxnSpPr>
        <p:spPr bwMode="auto">
          <a:xfrm flipV="1">
            <a:off x="1122801" y="2971800"/>
            <a:ext cx="7724336" cy="45842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10716566"/>
      </p:ext>
    </p:extLst>
  </p:cSld>
  <p:clrMapOvr>
    <a:masterClrMapping/>
  </p:clrMapOvr>
  <p:transition>
    <p:split orient="vert"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9"/>
          <p:cNvSpPr>
            <a:spLocks noChangeArrowheads="1"/>
          </p:cNvSpPr>
          <p:nvPr/>
        </p:nvSpPr>
        <p:spPr bwMode="auto">
          <a:xfrm>
            <a:off x="180306" y="574964"/>
            <a:ext cx="5695031" cy="415636"/>
          </a:xfrm>
          <a:prstGeom prst="roundRect">
            <a:avLst>
              <a:gd name="adj" fmla="val 17948"/>
            </a:avLst>
          </a:prstGeom>
          <a:solidFill>
            <a:srgbClr val="000066"/>
          </a:solidFill>
          <a:ln w="28575" algn="ctr">
            <a:solidFill>
              <a:srgbClr val="000066"/>
            </a:solidFill>
            <a:round/>
            <a:headEnd/>
            <a:tailEnd/>
          </a:ln>
        </p:spPr>
        <p:txBody>
          <a:bodyPr wrap="none" anchor="ctr"/>
          <a:lstStyle/>
          <a:p>
            <a:pPr marL="342900" lvl="1" indent="-342900" algn="ctr" eaLnBrk="0" hangingPunct="0">
              <a:buFont typeface="Wingdings" panose="05000000000000000000" pitchFamily="2" charset="2"/>
              <a:buChar char="Ø"/>
            </a:pPr>
            <a:r>
              <a:rPr lang="de-DE" sz="2400" b="1">
                <a:latin typeface="VN-NTime" pitchFamily="2" charset="0"/>
              </a:rPr>
              <a:t>Moät soá thaønh töïu </a:t>
            </a:r>
            <a:r>
              <a:rPr lang="de-DE" sz="2400" b="1" smtClean="0">
                <a:latin typeface="VN-NTime" pitchFamily="2" charset="0"/>
              </a:rPr>
              <a:t>vaø xu höôùng phaùt trieån</a:t>
            </a:r>
            <a:endParaRPr lang="en-US" sz="2400" b="1">
              <a:latin typeface="VN-NTime" pitchFamily="2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76200" y="1447800"/>
            <a:ext cx="9761537" cy="4838071"/>
          </a:xfrm>
          <a:prstGeom prst="roundRect">
            <a:avLst>
              <a:gd name="adj" fmla="val 3970"/>
            </a:avLst>
          </a:prstGeom>
          <a:solidFill>
            <a:schemeClr val="tx1"/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23838" indent="-223838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b="1" dirty="0" err="1" smtClean="0">
                <a:solidFill>
                  <a:srgbClr val="800000"/>
                </a:solidFill>
                <a:latin typeface="VN-NTime" pitchFamily="2" charset="0"/>
              </a:rPr>
              <a:t>Phaùt</a:t>
            </a:r>
            <a:r>
              <a:rPr lang="en-US" sz="2400" b="1" dirty="0" smtClean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800000"/>
                </a:solidFill>
                <a:latin typeface="VN-NTime" pitchFamily="2" charset="0"/>
              </a:rPr>
              <a:t>trieån</a:t>
            </a:r>
            <a:r>
              <a:rPr lang="en-US" sz="2400" b="1" dirty="0" smtClean="0">
                <a:solidFill>
                  <a:srgbClr val="800000"/>
                </a:solidFill>
                <a:latin typeface="VN-NTime" pitchFamily="2" charset="0"/>
              </a:rPr>
              <a:t> KH &amp; CN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vaät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lieäu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môùi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: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Caùc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vaät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lieäu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coù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tính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naêng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ñaëc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bieät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: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vaät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lieäu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keát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caáu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vaät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lieäu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goám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vaät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lieäu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ñieän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töû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vaät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lieäu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sieâu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daãn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CN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nanoâ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…</a:t>
            </a:r>
            <a:endParaRPr lang="en-US" sz="2400" dirty="0">
              <a:solidFill>
                <a:schemeClr val="bg2"/>
              </a:solidFill>
              <a:latin typeface="VN-NTime" pitchFamily="2" charset="0"/>
            </a:endParaRPr>
          </a:p>
          <a:p>
            <a:pPr marL="223838" indent="-223838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b="1" dirty="0" err="1" smtClean="0">
                <a:solidFill>
                  <a:srgbClr val="800000"/>
                </a:solidFill>
                <a:latin typeface="VN-NTime" pitchFamily="2" charset="0"/>
              </a:rPr>
              <a:t>Phaùt</a:t>
            </a:r>
            <a:r>
              <a:rPr lang="en-US" sz="2400" b="1" dirty="0" smtClean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800000"/>
                </a:solidFill>
                <a:latin typeface="VN-NTime" pitchFamily="2" charset="0"/>
              </a:rPr>
              <a:t>trieån</a:t>
            </a:r>
            <a:r>
              <a:rPr lang="en-US" sz="2400" b="1" dirty="0" smtClean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KH &amp; CN </a:t>
            </a:r>
            <a:r>
              <a:rPr lang="en-US" sz="2400" b="1" dirty="0" err="1" smtClean="0">
                <a:solidFill>
                  <a:srgbClr val="800000"/>
                </a:solidFill>
                <a:latin typeface="VN-NTime" pitchFamily="2" charset="0"/>
              </a:rPr>
              <a:t>sieâu</a:t>
            </a:r>
            <a:r>
              <a:rPr lang="en-US" sz="2400" b="1" dirty="0" smtClean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cô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baûn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: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Döïa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treân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nhöõng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khaùm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phaù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vaät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lyù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löôïng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töû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ôû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caáp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sieâu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cô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baûn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.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Cuøng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CN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vaät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lieäu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môùi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taïo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neân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CN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cheá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taïo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hieän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ñaïi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.</a:t>
            </a:r>
            <a:endParaRPr lang="en-US" sz="2400" dirty="0">
              <a:solidFill>
                <a:schemeClr val="bg2"/>
              </a:solidFill>
              <a:latin typeface="VN-NTime" pitchFamily="2" charset="0"/>
            </a:endParaRPr>
          </a:p>
          <a:p>
            <a:pPr marL="223838" indent="-223838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b="1" dirty="0" err="1" smtClean="0">
                <a:solidFill>
                  <a:srgbClr val="800000"/>
                </a:solidFill>
                <a:latin typeface="VN-NTime" pitchFamily="2" charset="0"/>
              </a:rPr>
              <a:t>Phaùt</a:t>
            </a:r>
            <a:r>
              <a:rPr lang="en-US" sz="2400" b="1" dirty="0" smtClean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800000"/>
                </a:solidFill>
                <a:latin typeface="VN-NTime" pitchFamily="2" charset="0"/>
              </a:rPr>
              <a:t>trieån</a:t>
            </a:r>
            <a:r>
              <a:rPr lang="en-US" sz="2400" b="1" dirty="0" smtClean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KH &amp; CN </a:t>
            </a:r>
            <a:r>
              <a:rPr lang="en-US" sz="2400" b="1" dirty="0" err="1" smtClean="0">
                <a:solidFill>
                  <a:srgbClr val="800000"/>
                </a:solidFill>
                <a:latin typeface="VN-NTime" pitchFamily="2" charset="0"/>
              </a:rPr>
              <a:t>naêng</a:t>
            </a:r>
            <a:r>
              <a:rPr lang="en-US" sz="2400" b="1" dirty="0" smtClean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löôïng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môùi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: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Naêng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löôïng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nhieät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haïch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: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phaân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haïch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haït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nhaân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nguyeân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töû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ñaëc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tröng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cho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giai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ñoaïn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CM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khoa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hoïc-kyõ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thuaät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;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Naêng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löôïng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toång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hôïp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nhieät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haïch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(1991)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ñaëc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tröng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cho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CM KH-CN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hieän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nay,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coù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theå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ñuû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cho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nhaân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loaïi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duøng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haøng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trieäu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naêm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nöõa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.</a:t>
            </a:r>
            <a:endParaRPr lang="en-US" sz="2400" dirty="0">
              <a:solidFill>
                <a:schemeClr val="bg2"/>
              </a:solidFill>
              <a:latin typeface="VN-NTime" pitchFamily="2" charset="0"/>
            </a:endParaRPr>
          </a:p>
          <a:p>
            <a:pPr marL="223838" indent="-223838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b="1" dirty="0" err="1" smtClean="0">
                <a:solidFill>
                  <a:srgbClr val="800000"/>
                </a:solidFill>
                <a:latin typeface="VN-NTime" pitchFamily="2" charset="0"/>
              </a:rPr>
              <a:t>Phaùt</a:t>
            </a:r>
            <a:r>
              <a:rPr lang="en-US" sz="2400" b="1" dirty="0" smtClean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800000"/>
                </a:solidFill>
                <a:latin typeface="VN-NTime" pitchFamily="2" charset="0"/>
              </a:rPr>
              <a:t>trieån</a:t>
            </a:r>
            <a:r>
              <a:rPr lang="en-US" sz="2400" b="1" dirty="0" smtClean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KH &amp; CN </a:t>
            </a:r>
            <a:r>
              <a:rPr lang="en-US" sz="2400" b="1" dirty="0" err="1" smtClean="0">
                <a:solidFill>
                  <a:srgbClr val="800000"/>
                </a:solidFill>
                <a:latin typeface="VN-NTime" pitchFamily="2" charset="0"/>
              </a:rPr>
              <a:t>vuõ</a:t>
            </a:r>
            <a:r>
              <a:rPr lang="en-US" sz="2400" b="1" dirty="0" smtClean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truï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: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Döïa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treân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thaønh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töïu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nhieàu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ngaønh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CN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môùi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: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naêng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löôïng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vaät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lieäu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cheá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taïo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vi-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quang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töû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,…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söû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duïng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khoaûng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khoâng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vuõ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truï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cho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muïc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tieâu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phaùt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trieån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kinh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teá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xaõ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hoäi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quoác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phoøng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an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ninh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.</a:t>
            </a:r>
            <a:endParaRPr lang="en-US" sz="2400" dirty="0">
              <a:solidFill>
                <a:schemeClr val="bg2"/>
              </a:solidFill>
              <a:latin typeface="VN-NTime" pitchFamily="2" charset="0"/>
            </a:endParaRPr>
          </a:p>
        </p:txBody>
      </p:sp>
      <p:sp>
        <p:nvSpPr>
          <p:cNvPr id="8" name="AutoShape 49"/>
          <p:cNvSpPr>
            <a:spLocks noChangeArrowheads="1"/>
          </p:cNvSpPr>
          <p:nvPr/>
        </p:nvSpPr>
        <p:spPr bwMode="auto">
          <a:xfrm>
            <a:off x="-28134" y="-22276"/>
            <a:ext cx="9950010" cy="415636"/>
          </a:xfrm>
          <a:prstGeom prst="roundRect">
            <a:avLst>
              <a:gd name="adj" fmla="val 0"/>
            </a:avLst>
          </a:prstGeom>
          <a:solidFill>
            <a:srgbClr val="800000"/>
          </a:solidFill>
          <a:ln w="2857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1" dirty="0">
                <a:latin typeface="VNI-Swiss-Condense"/>
              </a:rPr>
              <a:t>2. </a:t>
            </a:r>
            <a:r>
              <a:rPr lang="de-DE" sz="2400" b="1" dirty="0">
                <a:latin typeface="VNI-Swiss-Condense"/>
              </a:rPr>
              <a:t>Caùch maïng khoa hoïc - coâng ngheä hieän </a:t>
            </a:r>
            <a:r>
              <a:rPr lang="de-DE" sz="2400" b="1" dirty="0">
                <a:latin typeface="+mj-lt"/>
              </a:rPr>
              <a:t>ñaïi </a:t>
            </a:r>
            <a:r>
              <a:rPr lang="en-US" sz="2400" b="1" dirty="0">
                <a:latin typeface="+mj-lt"/>
              </a:rPr>
              <a:t>(</a:t>
            </a:r>
            <a:r>
              <a:rPr lang="en-US" sz="2400" b="1" dirty="0" err="1">
                <a:latin typeface="+mj-lt"/>
              </a:rPr>
              <a:t>töø</a:t>
            </a:r>
            <a:r>
              <a:rPr lang="en-US" sz="2400" b="1" dirty="0">
                <a:latin typeface="+mj-lt"/>
              </a:rPr>
              <a:t> tn.80 tk.20 </a:t>
            </a:r>
            <a:r>
              <a:rPr lang="en-US" sz="2400" b="1" dirty="0" err="1">
                <a:latin typeface="+mj-lt"/>
              </a:rPr>
              <a:t>ñeán</a:t>
            </a:r>
            <a:r>
              <a:rPr lang="en-US" sz="2400" b="1" dirty="0">
                <a:latin typeface="+mj-lt"/>
              </a:rPr>
              <a:t> nay)</a:t>
            </a:r>
          </a:p>
        </p:txBody>
      </p:sp>
    </p:spTree>
    <p:extLst>
      <p:ext uri="{BB962C8B-B14F-4D97-AF65-F5344CB8AC3E}">
        <p14:creationId xmlns:p14="http://schemas.microsoft.com/office/powerpoint/2010/main" val="2668970043"/>
      </p:ext>
    </p:extLst>
  </p:cSld>
  <p:clrMapOvr>
    <a:masterClrMapping/>
  </p:clrMapOvr>
  <p:transition>
    <p:split orient="vert"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utoShape 49"/>
          <p:cNvSpPr>
            <a:spLocks noChangeArrowheads="1"/>
          </p:cNvSpPr>
          <p:nvPr/>
        </p:nvSpPr>
        <p:spPr bwMode="auto">
          <a:xfrm>
            <a:off x="76200" y="609600"/>
            <a:ext cx="9761537" cy="6172200"/>
          </a:xfrm>
          <a:prstGeom prst="roundRect">
            <a:avLst>
              <a:gd name="adj" fmla="val 3332"/>
            </a:avLst>
          </a:prstGeom>
          <a:solidFill>
            <a:schemeClr val="tx1"/>
          </a:solidFill>
          <a:ln w="28575" algn="ctr">
            <a:solidFill>
              <a:schemeClr val="accent4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marL="223838" indent="-223838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sz="2400">
              <a:solidFill>
                <a:srgbClr val="000066"/>
              </a:solidFill>
              <a:latin typeface="VN-NTime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46337" y="3210580"/>
            <a:ext cx="5257800" cy="523220"/>
          </a:xfrm>
          <a:prstGeom prst="rect">
            <a:avLst/>
          </a:prstGeom>
          <a:solidFill>
            <a:srgbClr val="99FFCC"/>
          </a:solidFill>
          <a:ln>
            <a:solidFill>
              <a:schemeClr val="bg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1200"/>
              </a:spcAft>
            </a:pPr>
            <a:r>
              <a:rPr lang="en-US" sz="2800" b="1" smtClean="0">
                <a:solidFill>
                  <a:srgbClr val="C00000"/>
                </a:solidFill>
                <a:latin typeface="VN-NTime" pitchFamily="2" charset="0"/>
              </a:rPr>
              <a:t>Khoa hoïc &amp; coâng ngheä</a:t>
            </a:r>
            <a:endParaRPr lang="en-US" sz="2800" b="1">
              <a:solidFill>
                <a:srgbClr val="C00000"/>
              </a:solidFill>
              <a:latin typeface="VN-NTime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8937" y="1988403"/>
            <a:ext cx="4800600" cy="8309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2400" b="1" smtClean="0">
                <a:solidFill>
                  <a:srgbClr val="000066"/>
                </a:solidFill>
                <a:latin typeface="VN-NTime" pitchFamily="2" charset="0"/>
              </a:rPr>
              <a:t>Ñôøi soáng kinh teá – xaõ hoäi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2400" smtClean="0">
                <a:solidFill>
                  <a:srgbClr val="000066"/>
                </a:solidFill>
                <a:latin typeface="VNI-Swiss-Condense"/>
              </a:rPr>
              <a:t>Löïc löôïng SX</a:t>
            </a:r>
            <a:r>
              <a:rPr lang="en-US" sz="2400" smtClean="0">
                <a:solidFill>
                  <a:srgbClr val="000066"/>
                </a:solidFill>
                <a:latin typeface="VNI-Swiss-Condense"/>
                <a:sym typeface="Wingdings 3"/>
              </a:rPr>
              <a:t></a:t>
            </a:r>
            <a:r>
              <a:rPr lang="en-US" sz="2400" smtClean="0">
                <a:solidFill>
                  <a:srgbClr val="000066"/>
                </a:solidFill>
                <a:latin typeface="VNI-Swiss-Condense"/>
              </a:rPr>
              <a:t> Quan heä SX</a:t>
            </a:r>
            <a:r>
              <a:rPr lang="en-US" sz="2400" smtClean="0">
                <a:solidFill>
                  <a:srgbClr val="000066"/>
                </a:solidFill>
                <a:sym typeface="Wingdings 3"/>
              </a:rPr>
              <a:t></a:t>
            </a:r>
            <a:r>
              <a:rPr lang="en-US" sz="2400" smtClean="0">
                <a:solidFill>
                  <a:srgbClr val="000066"/>
                </a:solidFill>
                <a:latin typeface="VNI-Swiss-Condense"/>
                <a:sym typeface="Wingdings 3"/>
              </a:rPr>
              <a:t>Quan heä XH</a:t>
            </a:r>
            <a:endParaRPr lang="en-US" sz="2400">
              <a:solidFill>
                <a:srgbClr val="000066"/>
              </a:solidFill>
              <a:latin typeface="VNI-Swiss-Condense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8937" y="685800"/>
            <a:ext cx="4800600" cy="8309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2400" b="1" smtClean="0">
                <a:solidFill>
                  <a:srgbClr val="003300"/>
                </a:solidFill>
                <a:latin typeface="VN-NTime" pitchFamily="2" charset="0"/>
              </a:rPr>
              <a:t>Ñôøi soáng chính trò – tö töôûng</a:t>
            </a:r>
          </a:p>
          <a:p>
            <a:pPr algn="ctr">
              <a:spcBef>
                <a:spcPts val="0"/>
              </a:spcBef>
            </a:pPr>
            <a:r>
              <a:rPr lang="en-US" sz="2400" smtClean="0">
                <a:solidFill>
                  <a:srgbClr val="003300"/>
                </a:solidFill>
                <a:latin typeface="VNI-Swiss-Condense"/>
              </a:rPr>
              <a:t>Toå chöùc &amp; h.ñoäng cuûa caùc thieát cheá CT-XH</a:t>
            </a:r>
            <a:endParaRPr lang="en-US" sz="2400">
              <a:solidFill>
                <a:srgbClr val="003300"/>
              </a:solidFill>
              <a:latin typeface="VNI-Swiss-Condense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4656137" y="1988403"/>
            <a:ext cx="4629150" cy="830997"/>
          </a:xfrm>
          <a:prstGeom prst="ellipse">
            <a:avLst/>
          </a:prstGeom>
          <a:solidFill>
            <a:schemeClr val="accent1">
              <a:lumMod val="20000"/>
              <a:lumOff val="80000"/>
              <a:alpha val="4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2400" b="1">
                <a:solidFill>
                  <a:srgbClr val="660066"/>
                </a:solidFill>
                <a:latin typeface="VN-NTime" pitchFamily="2" charset="0"/>
              </a:rPr>
              <a:t>Sinh </a:t>
            </a:r>
            <a:r>
              <a:rPr lang="en-US" sz="2400" b="1" smtClean="0">
                <a:solidFill>
                  <a:srgbClr val="660066"/>
                </a:solidFill>
                <a:latin typeface="VN-NTime" pitchFamily="2" charset="0"/>
              </a:rPr>
              <a:t>hoaït Vaät chaát</a:t>
            </a:r>
            <a:endParaRPr lang="en-US" sz="2400" b="1">
              <a:solidFill>
                <a:srgbClr val="660066"/>
              </a:solidFill>
              <a:latin typeface="VN-NTime" pitchFamily="2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4656137" y="685801"/>
            <a:ext cx="4629150" cy="830996"/>
          </a:xfrm>
          <a:prstGeom prst="ellipse">
            <a:avLst/>
          </a:prstGeom>
          <a:solidFill>
            <a:schemeClr val="accent1">
              <a:lumMod val="20000"/>
              <a:lumOff val="80000"/>
              <a:alpha val="43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1">
                <a:solidFill>
                  <a:srgbClr val="660066"/>
                </a:solidFill>
                <a:latin typeface="VN-NTime" pitchFamily="2" charset="0"/>
              </a:rPr>
              <a:t>Sinh hoaït </a:t>
            </a:r>
            <a:r>
              <a:rPr lang="en-US" sz="2400" b="1" smtClean="0">
                <a:solidFill>
                  <a:srgbClr val="660066"/>
                </a:solidFill>
                <a:latin typeface="VN-NTime" pitchFamily="2" charset="0"/>
              </a:rPr>
              <a:t>tinh thaàn</a:t>
            </a:r>
            <a:endParaRPr lang="en-US" sz="2400" b="1">
              <a:solidFill>
                <a:srgbClr val="660066"/>
              </a:solidFill>
              <a:latin typeface="VN-NTime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0337" y="3880211"/>
            <a:ext cx="9601200" cy="26899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vi-VN" sz="2400" b="1">
                <a:solidFill>
                  <a:srgbClr val="000066"/>
                </a:solidFill>
                <a:latin typeface="+mj-lt"/>
              </a:rPr>
              <a:t>Laø moät boä phaän khoâng theå taùch rôøi khoûi söï </a:t>
            </a:r>
            <a:r>
              <a:rPr lang="vi-VN" sz="2400" b="1" smtClean="0">
                <a:solidFill>
                  <a:srgbClr val="000066"/>
                </a:solidFill>
                <a:latin typeface="+mj-lt"/>
              </a:rPr>
              <a:t>p</a:t>
            </a:r>
            <a:r>
              <a:rPr lang="en-US" sz="2400" b="1" smtClean="0">
                <a:solidFill>
                  <a:srgbClr val="000066"/>
                </a:solidFill>
                <a:latin typeface="VNI-Swiss-Condense"/>
              </a:rPr>
              <a:t>.</a:t>
            </a:r>
            <a:r>
              <a:rPr lang="vi-VN" sz="2400" b="1" smtClean="0">
                <a:solidFill>
                  <a:srgbClr val="000066"/>
                </a:solidFill>
                <a:latin typeface="+mj-lt"/>
              </a:rPr>
              <a:t>trieån </a:t>
            </a:r>
            <a:r>
              <a:rPr lang="vi-VN" sz="2400" b="1">
                <a:solidFill>
                  <a:srgbClr val="000066"/>
                </a:solidFill>
                <a:latin typeface="+mj-lt"/>
              </a:rPr>
              <a:t>cuûa </a:t>
            </a:r>
            <a:r>
              <a:rPr lang="en-US" sz="2400" b="1" smtClean="0">
                <a:solidFill>
                  <a:srgbClr val="000066"/>
                </a:solidFill>
                <a:latin typeface="VNI-Swiss-Condense"/>
              </a:rPr>
              <a:t>XH, KH&amp;CN</a:t>
            </a:r>
            <a:r>
              <a:rPr lang="vi-VN" sz="2400" b="1" smtClean="0">
                <a:solidFill>
                  <a:srgbClr val="000066"/>
                </a:solidFill>
                <a:latin typeface="+mj-lt"/>
              </a:rPr>
              <a:t> </a:t>
            </a:r>
            <a:r>
              <a:rPr lang="vi-VN" sz="2400" b="1">
                <a:solidFill>
                  <a:srgbClr val="000066"/>
                </a:solidFill>
                <a:latin typeface="+mj-lt"/>
              </a:rPr>
              <a:t>ñaõ </a:t>
            </a:r>
            <a:r>
              <a:rPr lang="en-US" sz="2400" b="1" smtClean="0">
                <a:solidFill>
                  <a:srgbClr val="000066"/>
                </a:solidFill>
                <a:latin typeface="VNI-Swiss-Condense"/>
              </a:rPr>
              <a:t>&amp; ñang </a:t>
            </a:r>
            <a:r>
              <a:rPr lang="vi-VN" sz="2400" b="1" smtClean="0">
                <a:solidFill>
                  <a:srgbClr val="000066"/>
                </a:solidFill>
                <a:latin typeface="+mj-lt"/>
              </a:rPr>
              <a:t>ñem </a:t>
            </a:r>
            <a:r>
              <a:rPr lang="vi-VN" sz="2400" b="1">
                <a:solidFill>
                  <a:srgbClr val="000066"/>
                </a:solidFill>
                <a:latin typeface="+mj-lt"/>
              </a:rPr>
              <a:t>laïi söï thay ñoåi to lôùn </a:t>
            </a:r>
            <a:r>
              <a:rPr lang="en-US" sz="2400" b="1" smtClean="0">
                <a:solidFill>
                  <a:srgbClr val="000066"/>
                </a:solidFill>
                <a:latin typeface="VNI-Swiss-Condense"/>
              </a:rPr>
              <a:t>(böôùc</a:t>
            </a:r>
            <a:r>
              <a:rPr lang="vi-VN" sz="2400" b="1" smtClean="0">
                <a:solidFill>
                  <a:srgbClr val="000066"/>
                </a:solidFill>
                <a:latin typeface="+mj-lt"/>
              </a:rPr>
              <a:t> ngoaët</a:t>
            </a:r>
            <a:r>
              <a:rPr lang="en-US" sz="2400" b="1" smtClean="0">
                <a:solidFill>
                  <a:srgbClr val="000066"/>
                </a:solidFill>
                <a:latin typeface="VNI-Swiss-Condense"/>
              </a:rPr>
              <a:t>)</a:t>
            </a:r>
            <a:r>
              <a:rPr lang="vi-VN" sz="2400" b="1" smtClean="0">
                <a:solidFill>
                  <a:srgbClr val="000066"/>
                </a:solidFill>
                <a:latin typeface="+mj-lt"/>
              </a:rPr>
              <a:t> </a:t>
            </a:r>
            <a:r>
              <a:rPr lang="vi-VN" sz="2400" b="1">
                <a:solidFill>
                  <a:srgbClr val="000066"/>
                </a:solidFill>
                <a:latin typeface="+mj-lt"/>
              </a:rPr>
              <a:t>trong söï </a:t>
            </a:r>
            <a:r>
              <a:rPr lang="vi-VN" sz="2400" b="1" smtClean="0">
                <a:solidFill>
                  <a:srgbClr val="000066"/>
                </a:solidFill>
                <a:latin typeface="+mj-lt"/>
              </a:rPr>
              <a:t>p</a:t>
            </a:r>
            <a:r>
              <a:rPr lang="en-US" sz="2400" b="1" smtClean="0">
                <a:solidFill>
                  <a:srgbClr val="000066"/>
                </a:solidFill>
                <a:latin typeface="VNI-Swiss-Condense"/>
              </a:rPr>
              <a:t>.</a:t>
            </a:r>
            <a:r>
              <a:rPr lang="vi-VN" sz="2400" b="1" smtClean="0">
                <a:solidFill>
                  <a:srgbClr val="000066"/>
                </a:solidFill>
                <a:latin typeface="+mj-lt"/>
              </a:rPr>
              <a:t>trieån </a:t>
            </a:r>
            <a:r>
              <a:rPr lang="vi-VN" sz="2400" b="1">
                <a:solidFill>
                  <a:srgbClr val="000066"/>
                </a:solidFill>
                <a:latin typeface="+mj-lt"/>
              </a:rPr>
              <a:t>cuûa </a:t>
            </a:r>
            <a:r>
              <a:rPr lang="en-US" sz="2400" b="1" smtClean="0">
                <a:solidFill>
                  <a:srgbClr val="000066"/>
                </a:solidFill>
                <a:latin typeface="VNI-Swiss-Condense"/>
              </a:rPr>
              <a:t>XH: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200" b="1" smtClean="0">
                <a:solidFill>
                  <a:srgbClr val="003300"/>
                </a:solidFill>
                <a:latin typeface="+mj-lt"/>
              </a:rPr>
              <a:t>Taïo ra </a:t>
            </a:r>
            <a:r>
              <a:rPr lang="vi-VN" sz="2200" b="1">
                <a:solidFill>
                  <a:srgbClr val="003300"/>
                </a:solidFill>
                <a:latin typeface="+mj-lt"/>
              </a:rPr>
              <a:t>nhöõng böôùc nhaûy voït chöa töøng thaáy trong quaù trình </a:t>
            </a:r>
            <a:r>
              <a:rPr lang="vi-VN" sz="2200" b="1" smtClean="0">
                <a:solidFill>
                  <a:srgbClr val="003300"/>
                </a:solidFill>
                <a:latin typeface="+mj-lt"/>
              </a:rPr>
              <a:t>p</a:t>
            </a:r>
            <a:r>
              <a:rPr lang="en-US" sz="2200" b="1" smtClean="0">
                <a:solidFill>
                  <a:srgbClr val="003300"/>
                </a:solidFill>
                <a:latin typeface="VNI-Swiss-Condense"/>
              </a:rPr>
              <a:t>.</a:t>
            </a:r>
            <a:r>
              <a:rPr lang="vi-VN" sz="2200" b="1" smtClean="0">
                <a:solidFill>
                  <a:srgbClr val="003300"/>
                </a:solidFill>
                <a:latin typeface="+mj-lt"/>
              </a:rPr>
              <a:t>trieån </a:t>
            </a:r>
            <a:r>
              <a:rPr lang="vi-VN" sz="2200" b="1">
                <a:solidFill>
                  <a:srgbClr val="003300"/>
                </a:solidFill>
                <a:latin typeface="+mj-lt"/>
              </a:rPr>
              <a:t>cuûa </a:t>
            </a:r>
            <a:r>
              <a:rPr lang="en-US" sz="2200" b="1" smtClean="0">
                <a:solidFill>
                  <a:srgbClr val="003300"/>
                </a:solidFill>
                <a:latin typeface="VNI-Swiss-Condense"/>
              </a:rPr>
              <a:t>LLSX</a:t>
            </a:r>
            <a:r>
              <a:rPr lang="vi-VN" sz="2200" b="1" smtClean="0">
                <a:solidFill>
                  <a:srgbClr val="003300"/>
                </a:solidFill>
                <a:latin typeface="+mj-lt"/>
              </a:rPr>
              <a:t> </a:t>
            </a:r>
            <a:r>
              <a:rPr lang="en-US" sz="2200" b="1" smtClean="0">
                <a:solidFill>
                  <a:srgbClr val="003300"/>
                </a:solidFill>
                <a:latin typeface="VNI-Swiss-Condense"/>
              </a:rPr>
              <a:t>&amp; </a:t>
            </a:r>
            <a:r>
              <a:rPr lang="vi-VN" sz="2200" b="1" smtClean="0">
                <a:solidFill>
                  <a:srgbClr val="003300"/>
                </a:solidFill>
                <a:latin typeface="+mj-lt"/>
              </a:rPr>
              <a:t>naêng </a:t>
            </a:r>
            <a:r>
              <a:rPr lang="vi-VN" sz="2200" b="1">
                <a:solidFill>
                  <a:srgbClr val="003300"/>
                </a:solidFill>
                <a:latin typeface="+mj-lt"/>
              </a:rPr>
              <a:t>suaát lao </a:t>
            </a:r>
            <a:r>
              <a:rPr lang="vi-VN" sz="2200" b="1" smtClean="0">
                <a:solidFill>
                  <a:srgbClr val="003300"/>
                </a:solidFill>
                <a:latin typeface="+mj-lt"/>
              </a:rPr>
              <a:t>ñoäng</a:t>
            </a:r>
            <a:r>
              <a:rPr lang="en-US" sz="2200" b="1" smtClean="0">
                <a:solidFill>
                  <a:srgbClr val="003300"/>
                </a:solidFill>
                <a:latin typeface="VNI-Swiss-Condense"/>
              </a:rPr>
              <a:t> XH</a:t>
            </a:r>
            <a:r>
              <a:rPr lang="vi-VN" sz="2200" b="1" smtClean="0">
                <a:solidFill>
                  <a:srgbClr val="003300"/>
                </a:solidFill>
                <a:latin typeface="+mj-lt"/>
              </a:rPr>
              <a:t>, </a:t>
            </a:r>
            <a:r>
              <a:rPr lang="vi-VN" sz="2200" b="1">
                <a:solidFill>
                  <a:srgbClr val="003300"/>
                </a:solidFill>
                <a:latin typeface="+mj-lt"/>
              </a:rPr>
              <a:t>laøm xuaát hieän nhieàu ngaønh </a:t>
            </a:r>
            <a:r>
              <a:rPr lang="en-US" sz="2200" b="1" smtClean="0">
                <a:solidFill>
                  <a:srgbClr val="003300"/>
                </a:solidFill>
                <a:latin typeface="VNI-Swiss-Condense"/>
              </a:rPr>
              <a:t>SX</a:t>
            </a:r>
            <a:r>
              <a:rPr lang="vi-VN" sz="2200" b="1" smtClean="0">
                <a:solidFill>
                  <a:srgbClr val="003300"/>
                </a:solidFill>
                <a:latin typeface="+mj-lt"/>
              </a:rPr>
              <a:t> môùi</a:t>
            </a:r>
            <a:r>
              <a:rPr lang="en-US" sz="2200" b="1" smtClean="0">
                <a:solidFill>
                  <a:srgbClr val="003300"/>
                </a:solidFill>
                <a:latin typeface="+mj-lt"/>
              </a:rPr>
              <a:t> </a:t>
            </a:r>
            <a:r>
              <a:rPr lang="vi-VN" sz="2200" b="1" smtClean="0">
                <a:solidFill>
                  <a:srgbClr val="C00000"/>
                </a:solidFill>
                <a:latin typeface="+mj-lt"/>
                <a:sym typeface="Wingdings 3"/>
              </a:rPr>
              <a:t></a:t>
            </a:r>
            <a:r>
              <a:rPr lang="en-US" sz="2200" b="1" smtClean="0">
                <a:solidFill>
                  <a:srgbClr val="003300"/>
                </a:solidFill>
                <a:latin typeface="VNI-Swiss-Condense"/>
              </a:rPr>
              <a:t> </a:t>
            </a:r>
            <a:r>
              <a:rPr lang="vi-VN" sz="2200" b="1" smtClean="0">
                <a:solidFill>
                  <a:srgbClr val="003300"/>
                </a:solidFill>
                <a:latin typeface="+mj-lt"/>
              </a:rPr>
              <a:t>thay </a:t>
            </a:r>
            <a:r>
              <a:rPr lang="vi-VN" sz="2200" b="1">
                <a:solidFill>
                  <a:srgbClr val="003300"/>
                </a:solidFill>
                <a:latin typeface="+mj-lt"/>
              </a:rPr>
              <a:t>ñoåi </a:t>
            </a:r>
            <a:r>
              <a:rPr lang="en-US" sz="2200" b="1" smtClean="0">
                <a:solidFill>
                  <a:srgbClr val="003300"/>
                </a:solidFill>
                <a:latin typeface="+mj-lt"/>
              </a:rPr>
              <a:t>cô</a:t>
            </a:r>
            <a:r>
              <a:rPr lang="vi-VN" sz="2200" b="1" smtClean="0">
                <a:solidFill>
                  <a:srgbClr val="003300"/>
                </a:solidFill>
                <a:latin typeface="+mj-lt"/>
              </a:rPr>
              <a:t> </a:t>
            </a:r>
            <a:r>
              <a:rPr lang="vi-VN" sz="2200" b="1">
                <a:solidFill>
                  <a:srgbClr val="003300"/>
                </a:solidFill>
                <a:latin typeface="+mj-lt"/>
              </a:rPr>
              <a:t>caáu </a:t>
            </a:r>
            <a:r>
              <a:rPr lang="vi-VN" sz="2200" b="1" smtClean="0">
                <a:solidFill>
                  <a:srgbClr val="003300"/>
                </a:solidFill>
                <a:latin typeface="+mj-lt"/>
              </a:rPr>
              <a:t>kinh </a:t>
            </a:r>
            <a:r>
              <a:rPr lang="vi-VN" sz="2200" b="1">
                <a:solidFill>
                  <a:srgbClr val="003300"/>
                </a:solidFill>
                <a:latin typeface="+mj-lt"/>
              </a:rPr>
              <a:t>teá </a:t>
            </a:r>
            <a:r>
              <a:rPr lang="vi-VN" sz="2200" b="1">
                <a:solidFill>
                  <a:srgbClr val="C00000"/>
                </a:solidFill>
                <a:sym typeface="Wingdings 3"/>
              </a:rPr>
              <a:t></a:t>
            </a:r>
            <a:r>
              <a:rPr lang="en-US" sz="2200" b="1" smtClean="0">
                <a:solidFill>
                  <a:srgbClr val="003300"/>
                </a:solidFill>
                <a:latin typeface="+mj-lt"/>
              </a:rPr>
              <a:t> </a:t>
            </a:r>
            <a:r>
              <a:rPr lang="vi-VN" sz="2200" b="1">
                <a:solidFill>
                  <a:srgbClr val="003300"/>
                </a:solidFill>
                <a:latin typeface="+mj-lt"/>
              </a:rPr>
              <a:t>thay ñoåi </a:t>
            </a:r>
            <a:r>
              <a:rPr lang="en-US" sz="2200" b="1" smtClean="0">
                <a:solidFill>
                  <a:srgbClr val="003300"/>
                </a:solidFill>
                <a:latin typeface="+mj-lt"/>
              </a:rPr>
              <a:t>cô caáu giai - taàng &amp; </a:t>
            </a:r>
            <a:r>
              <a:rPr lang="en-US" sz="2200" b="1" smtClean="0">
                <a:solidFill>
                  <a:srgbClr val="003300"/>
                </a:solidFill>
                <a:latin typeface="+mj-lt"/>
                <a:sym typeface="Wingdings 3"/>
              </a:rPr>
              <a:t>taâm traïng - yù thöùc CN trong XH</a:t>
            </a:r>
            <a:r>
              <a:rPr lang="en-US" sz="2200" b="1" smtClean="0">
                <a:solidFill>
                  <a:srgbClr val="003300"/>
                </a:solidFill>
                <a:latin typeface="+mj-lt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200" b="1" smtClean="0">
                <a:solidFill>
                  <a:srgbClr val="003300"/>
                </a:solidFill>
                <a:latin typeface="+mj-lt"/>
              </a:rPr>
              <a:t>Nhöõng thay </a:t>
            </a:r>
            <a:r>
              <a:rPr lang="vi-VN" sz="2200" b="1">
                <a:solidFill>
                  <a:srgbClr val="003300"/>
                </a:solidFill>
                <a:latin typeface="+mj-lt"/>
              </a:rPr>
              <a:t>ñoåi to lôùn trong </a:t>
            </a:r>
            <a:r>
              <a:rPr lang="en-US" sz="2200" b="1" smtClean="0">
                <a:solidFill>
                  <a:srgbClr val="003300"/>
                </a:solidFill>
                <a:latin typeface="VNI-Swiss-Condense"/>
              </a:rPr>
              <a:t>CN &amp; SX</a:t>
            </a:r>
            <a:r>
              <a:rPr lang="vi-VN" sz="2200" b="1" smtClean="0">
                <a:solidFill>
                  <a:srgbClr val="003300"/>
                </a:solidFill>
                <a:latin typeface="+mj-lt"/>
              </a:rPr>
              <a:t> </a:t>
            </a:r>
            <a:r>
              <a:rPr lang="vi-VN" sz="2200" b="1">
                <a:solidFill>
                  <a:srgbClr val="003300"/>
                </a:solidFill>
                <a:latin typeface="+mj-lt"/>
              </a:rPr>
              <a:t>ñaõ taïo ra nhöõng thieát bò sinh hoaït, haøng tieâu duøng môùi laøm </a:t>
            </a:r>
            <a:r>
              <a:rPr lang="vi-VN" sz="2200" b="1" smtClean="0">
                <a:solidFill>
                  <a:srgbClr val="003300"/>
                </a:solidFill>
                <a:latin typeface="+mj-lt"/>
              </a:rPr>
              <a:t>th</a:t>
            </a:r>
            <a:r>
              <a:rPr lang="en-US" sz="2200" b="1" smtClean="0">
                <a:solidFill>
                  <a:srgbClr val="003300"/>
                </a:solidFill>
                <a:latin typeface="+mj-lt"/>
              </a:rPr>
              <a:t>.</a:t>
            </a:r>
            <a:r>
              <a:rPr lang="vi-VN" sz="2200" b="1" smtClean="0">
                <a:solidFill>
                  <a:srgbClr val="003300"/>
                </a:solidFill>
                <a:latin typeface="+mj-lt"/>
              </a:rPr>
              <a:t>ñoåi loái soáng</a:t>
            </a:r>
            <a:r>
              <a:rPr lang="en-US" sz="2200" b="1" smtClean="0">
                <a:solidFill>
                  <a:srgbClr val="003300"/>
                </a:solidFill>
                <a:latin typeface="+mj-lt"/>
              </a:rPr>
              <a:t>, öùng xöû</a:t>
            </a:r>
            <a:r>
              <a:rPr lang="vi-VN" sz="2200" b="1" smtClean="0">
                <a:solidFill>
                  <a:srgbClr val="003300"/>
                </a:solidFill>
                <a:latin typeface="+mj-lt"/>
              </a:rPr>
              <a:t> </a:t>
            </a:r>
            <a:r>
              <a:rPr lang="vi-VN" sz="2200" b="1">
                <a:solidFill>
                  <a:srgbClr val="003300"/>
                </a:solidFill>
                <a:latin typeface="+mj-lt"/>
              </a:rPr>
              <a:t>cuûa con </a:t>
            </a:r>
            <a:r>
              <a:rPr lang="vi-VN" sz="2200" b="1" smtClean="0">
                <a:solidFill>
                  <a:srgbClr val="003300"/>
                </a:solidFill>
                <a:latin typeface="+mj-lt"/>
              </a:rPr>
              <a:t>ngöôøi</a:t>
            </a:r>
            <a:r>
              <a:rPr lang="en-US" sz="2200" b="1" smtClean="0">
                <a:solidFill>
                  <a:srgbClr val="003300"/>
                </a:solidFill>
                <a:latin typeface="+mj-lt"/>
              </a:rPr>
              <a:t> tröôùc TN &amp; trong XH</a:t>
            </a:r>
            <a:r>
              <a:rPr lang="en-US" sz="2400" b="1" smtClean="0">
                <a:solidFill>
                  <a:srgbClr val="003300"/>
                </a:solidFill>
                <a:latin typeface="VNI-Swiss-Condense"/>
              </a:rPr>
              <a:t>.</a:t>
            </a:r>
            <a:endParaRPr lang="en-US" sz="2400">
              <a:solidFill>
                <a:srgbClr val="003300"/>
              </a:solidFill>
              <a:latin typeface="VNI-Swiss-Condense"/>
            </a:endParaRPr>
          </a:p>
        </p:txBody>
      </p:sp>
      <p:cxnSp>
        <p:nvCxnSpPr>
          <p:cNvPr id="12" name="Straight Arrow Connector 11"/>
          <p:cNvCxnSpPr>
            <a:stCxn id="2" idx="0"/>
            <a:endCxn id="5" idx="4"/>
          </p:cNvCxnSpPr>
          <p:nvPr/>
        </p:nvCxnSpPr>
        <p:spPr bwMode="auto">
          <a:xfrm flipV="1">
            <a:off x="5075237" y="2819400"/>
            <a:ext cx="1895475" cy="3911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66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stCxn id="2" idx="0"/>
            <a:endCxn id="6" idx="2"/>
          </p:cNvCxnSpPr>
          <p:nvPr/>
        </p:nvCxnSpPr>
        <p:spPr bwMode="auto">
          <a:xfrm flipH="1" flipV="1">
            <a:off x="2789237" y="2819400"/>
            <a:ext cx="2286000" cy="3911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66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>
            <a:endCxn id="11" idx="4"/>
          </p:cNvCxnSpPr>
          <p:nvPr/>
        </p:nvCxnSpPr>
        <p:spPr bwMode="auto">
          <a:xfrm flipV="1">
            <a:off x="4964905" y="1516797"/>
            <a:ext cx="2005807" cy="169378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66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2" idx="0"/>
            <a:endCxn id="8" idx="2"/>
          </p:cNvCxnSpPr>
          <p:nvPr/>
        </p:nvCxnSpPr>
        <p:spPr bwMode="auto">
          <a:xfrm flipH="1" flipV="1">
            <a:off x="2789237" y="1516797"/>
            <a:ext cx="2286000" cy="169378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66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5" idx="0"/>
            <a:endCxn id="11" idx="4"/>
          </p:cNvCxnSpPr>
          <p:nvPr/>
        </p:nvCxnSpPr>
        <p:spPr bwMode="auto">
          <a:xfrm flipV="1">
            <a:off x="6970712" y="1516797"/>
            <a:ext cx="0" cy="47160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66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>
            <a:stCxn id="6" idx="0"/>
            <a:endCxn id="8" idx="2"/>
          </p:cNvCxnSpPr>
          <p:nvPr/>
        </p:nvCxnSpPr>
        <p:spPr bwMode="auto">
          <a:xfrm flipV="1">
            <a:off x="2789237" y="1516797"/>
            <a:ext cx="0" cy="47160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66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Curved Left Arrow 50"/>
          <p:cNvSpPr/>
          <p:nvPr/>
        </p:nvSpPr>
        <p:spPr bwMode="auto">
          <a:xfrm>
            <a:off x="8999537" y="1176009"/>
            <a:ext cx="381000" cy="1262391"/>
          </a:xfrm>
          <a:prstGeom prst="curvedLeftArrow">
            <a:avLst/>
          </a:prstGeom>
          <a:solidFill>
            <a:srgbClr val="000066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56" name="Curved Right Arrow 55"/>
          <p:cNvSpPr/>
          <p:nvPr/>
        </p:nvSpPr>
        <p:spPr bwMode="auto">
          <a:xfrm>
            <a:off x="160337" y="1101298"/>
            <a:ext cx="457200" cy="1337102"/>
          </a:xfrm>
          <a:prstGeom prst="curvedRightArrow">
            <a:avLst/>
          </a:prstGeom>
          <a:solidFill>
            <a:srgbClr val="000066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20" name="AutoShape 49"/>
          <p:cNvSpPr>
            <a:spLocks noChangeArrowheads="1"/>
          </p:cNvSpPr>
          <p:nvPr/>
        </p:nvSpPr>
        <p:spPr bwMode="auto">
          <a:xfrm>
            <a:off x="-28134" y="-22276"/>
            <a:ext cx="9950010" cy="415636"/>
          </a:xfrm>
          <a:prstGeom prst="roundRect">
            <a:avLst>
              <a:gd name="adj" fmla="val 0"/>
            </a:avLst>
          </a:prstGeom>
          <a:solidFill>
            <a:srgbClr val="800000"/>
          </a:solidFill>
          <a:ln w="2857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3. K</a:t>
            </a:r>
            <a:r>
              <a:rPr lang="de-DE" sz="2400" b="1" dirty="0">
                <a:solidFill>
                  <a:srgbClr val="FFFFFF"/>
                </a:solidFill>
                <a:latin typeface="VNI-Swiss-Condense"/>
              </a:rPr>
              <a:t>hoa hoïc &amp; coâng ngheä 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-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ñoäng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löïc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phaùt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trieån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xaõ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  <a:latin typeface="VNI-Swiss-Condense"/>
              </a:rPr>
              <a:t>hoäi</a:t>
            </a:r>
            <a:endParaRPr lang="en-US" sz="2400" b="1" dirty="0">
              <a:solidFill>
                <a:srgbClr val="FFFFFF"/>
              </a:solidFill>
              <a:latin typeface="VNI-Swiss-Condense"/>
            </a:endParaRPr>
          </a:p>
        </p:txBody>
      </p:sp>
    </p:spTree>
    <p:extLst>
      <p:ext uri="{BB962C8B-B14F-4D97-AF65-F5344CB8AC3E}">
        <p14:creationId xmlns:p14="http://schemas.microsoft.com/office/powerpoint/2010/main" val="3066090751"/>
      </p:ext>
    </p:extLst>
  </p:cSld>
  <p:clrMapOvr>
    <a:masterClrMapping/>
  </p:clrMapOvr>
  <p:transition>
    <p:split orient="vert"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8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8" grpId="0" animBg="1"/>
      <p:bldP spid="5" grpId="0" animBg="1"/>
      <p:bldP spid="11" grpId="0" animBg="1"/>
      <p:bldP spid="7" grpId="0" animBg="1"/>
      <p:bldP spid="51" grpId="0" animBg="1"/>
      <p:bldP spid="56" grpId="0" animBg="1"/>
      <p:bldP spid="2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>
          <a:gsLst>
            <a:gs pos="0">
              <a:srgbClr val="006600"/>
            </a:gs>
            <a:gs pos="51000">
              <a:schemeClr val="tx1"/>
            </a:gs>
            <a:gs pos="98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WordArt 16"/>
          <p:cNvSpPr>
            <a:spLocks noChangeArrowheads="1" noChangeShapeType="1" noTextEdit="1"/>
          </p:cNvSpPr>
          <p:nvPr/>
        </p:nvSpPr>
        <p:spPr bwMode="auto">
          <a:xfrm>
            <a:off x="1711373" y="3746123"/>
            <a:ext cx="6477000" cy="344104"/>
          </a:xfrm>
          <a:prstGeom prst="rect">
            <a:avLst/>
          </a:prstGeom>
          <a:solidFill>
            <a:schemeClr val="tx1"/>
          </a:solidFill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sz="3600" b="1" dirty="0" smtClean="0">
                <a:solidFill>
                  <a:schemeClr val="bg2"/>
                </a:solidFill>
              </a:rPr>
              <a:t> III</a:t>
            </a:r>
            <a:r>
              <a:rPr lang="en-US" sz="3600" b="1" dirty="0">
                <a:solidFill>
                  <a:schemeClr val="bg2"/>
                </a:solidFill>
              </a:rPr>
              <a:t>. </a:t>
            </a:r>
            <a:r>
              <a:rPr lang="en-US" sz="3600" b="1" dirty="0">
                <a:solidFill>
                  <a:srgbClr val="FF0000"/>
                </a:solidFill>
              </a:rPr>
              <a:t>KHOA HỌC </a:t>
            </a:r>
            <a:r>
              <a:rPr lang="en-US" sz="3600" b="1" dirty="0" smtClean="0">
                <a:solidFill>
                  <a:srgbClr val="FF0000"/>
                </a:solidFill>
              </a:rPr>
              <a:t>&amp; CÔNG </a:t>
            </a:r>
            <a:r>
              <a:rPr lang="en-US" sz="3600" b="1" dirty="0">
                <a:solidFill>
                  <a:srgbClr val="FF0000"/>
                </a:solidFill>
              </a:rPr>
              <a:t>NGHỆ Ở VIỆT </a:t>
            </a:r>
            <a:r>
              <a:rPr lang="en-US" sz="3600" b="1" dirty="0" smtClean="0">
                <a:solidFill>
                  <a:srgbClr val="FF0000"/>
                </a:solidFill>
              </a:rPr>
              <a:t>NAM </a:t>
            </a:r>
            <a:endParaRPr lang="en-US" sz="3600" b="1" kern="10" dirty="0">
              <a:ln w="12700">
                <a:solidFill>
                  <a:schemeClr val="hlink"/>
                </a:solidFill>
                <a:round/>
                <a:headEnd/>
                <a:tailEnd/>
              </a:ln>
              <a:solidFill>
                <a:srgbClr val="FF0000"/>
              </a:solidFill>
              <a:effectLst>
                <a:outerShdw dist="35921" dir="2700000" sy="50000" kx="2115830" algn="bl" rotWithShape="0">
                  <a:srgbClr val="C0C0C0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5" name="AutoShape 49"/>
          <p:cNvSpPr>
            <a:spLocks noChangeArrowheads="1"/>
          </p:cNvSpPr>
          <p:nvPr/>
        </p:nvSpPr>
        <p:spPr bwMode="auto">
          <a:xfrm>
            <a:off x="1406573" y="4554417"/>
            <a:ext cx="7239000" cy="400751"/>
          </a:xfrm>
          <a:prstGeom prst="roundRect">
            <a:avLst>
              <a:gd name="adj" fmla="val 17948"/>
            </a:avLst>
          </a:prstGeom>
          <a:noFill/>
          <a:ln w="9525" algn="ctr">
            <a:solidFill>
              <a:srgbClr val="99FFCC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400" b="1" dirty="0" smtClean="0">
                <a:solidFill>
                  <a:srgbClr val="FF0000"/>
                </a:solidFill>
                <a:latin typeface="VN-NTime" pitchFamily="2" charset="0"/>
              </a:rPr>
              <a:t>1. </a:t>
            </a:r>
            <a:r>
              <a:rPr lang="en-US" sz="2400" b="1" dirty="0" err="1" smtClean="0">
                <a:solidFill>
                  <a:srgbClr val="0000CC"/>
                </a:solidFill>
                <a:latin typeface="VN-NTime" pitchFamily="2" charset="0"/>
              </a:rPr>
              <a:t>Thöïc</a:t>
            </a:r>
            <a:r>
              <a:rPr lang="en-US" sz="2400" b="1" dirty="0" smtClean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CC"/>
                </a:solidFill>
                <a:latin typeface="VN-NTime" pitchFamily="2" charset="0"/>
              </a:rPr>
              <a:t>traïng</a:t>
            </a:r>
            <a:r>
              <a:rPr lang="en-US" sz="2400" b="1" dirty="0" smtClean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de-DE" sz="2400" b="1" dirty="0" smtClean="0">
                <a:solidFill>
                  <a:srgbClr val="0000CC"/>
                </a:solidFill>
                <a:latin typeface="VN-NTime" pitchFamily="2" charset="0"/>
              </a:rPr>
              <a:t>khoa </a:t>
            </a:r>
            <a:r>
              <a:rPr lang="de-DE" sz="2400" b="1" dirty="0">
                <a:solidFill>
                  <a:srgbClr val="0000CC"/>
                </a:solidFill>
                <a:latin typeface="VN-NTime" pitchFamily="2" charset="0"/>
              </a:rPr>
              <a:t>hoïc </a:t>
            </a:r>
            <a:r>
              <a:rPr lang="de-DE" sz="2400" b="1" dirty="0" smtClean="0">
                <a:solidFill>
                  <a:srgbClr val="0000CC"/>
                </a:solidFill>
                <a:latin typeface="VN-NTime" pitchFamily="2" charset="0"/>
              </a:rPr>
              <a:t>&amp; </a:t>
            </a:r>
            <a:r>
              <a:rPr lang="de-DE" sz="2400" b="1" dirty="0">
                <a:solidFill>
                  <a:srgbClr val="0000CC"/>
                </a:solidFill>
                <a:latin typeface="VN-NTime" pitchFamily="2" charset="0"/>
              </a:rPr>
              <a:t>coâng </a:t>
            </a:r>
            <a:r>
              <a:rPr lang="de-DE" sz="2400" b="1" dirty="0" smtClean="0">
                <a:solidFill>
                  <a:srgbClr val="0000CC"/>
                </a:solidFill>
                <a:latin typeface="VN-NTime" pitchFamily="2" charset="0"/>
              </a:rPr>
              <a:t>ngheä Vieät Nam hieän nay</a:t>
            </a:r>
            <a:endParaRPr lang="en-US" sz="2400" dirty="0">
              <a:solidFill>
                <a:srgbClr val="0000CC"/>
              </a:solidFill>
              <a:latin typeface="VN-NTime" pitchFamily="2" charset="0"/>
            </a:endParaRPr>
          </a:p>
        </p:txBody>
      </p:sp>
      <p:sp>
        <p:nvSpPr>
          <p:cNvPr id="16" name="AutoShape 49"/>
          <p:cNvSpPr>
            <a:spLocks noChangeArrowheads="1"/>
          </p:cNvSpPr>
          <p:nvPr/>
        </p:nvSpPr>
        <p:spPr bwMode="auto">
          <a:xfrm>
            <a:off x="1406573" y="5018997"/>
            <a:ext cx="7239000" cy="400751"/>
          </a:xfrm>
          <a:prstGeom prst="roundRect">
            <a:avLst>
              <a:gd name="adj" fmla="val 17948"/>
            </a:avLst>
          </a:prstGeom>
          <a:noFill/>
          <a:ln w="9525" algn="ctr">
            <a:solidFill>
              <a:srgbClr val="99FFCC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400" b="1" dirty="0" smtClean="0">
                <a:solidFill>
                  <a:srgbClr val="FF0000"/>
                </a:solidFill>
                <a:latin typeface="VN-NTime" pitchFamily="2" charset="0"/>
              </a:rPr>
              <a:t>2. </a:t>
            </a:r>
            <a:r>
              <a:rPr lang="en-US" sz="2400" b="1" dirty="0" err="1" smtClean="0">
                <a:solidFill>
                  <a:srgbClr val="0000CC"/>
                </a:solidFill>
                <a:latin typeface="VN-NTime" pitchFamily="2" charset="0"/>
              </a:rPr>
              <a:t>Phaùt</a:t>
            </a:r>
            <a:r>
              <a:rPr lang="en-US" sz="2400" b="1" dirty="0" smtClean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CC"/>
                </a:solidFill>
                <a:latin typeface="VN-NTime" pitchFamily="2" charset="0"/>
              </a:rPr>
              <a:t>trieån</a:t>
            </a:r>
            <a:r>
              <a:rPr lang="en-US" sz="2400" b="1" dirty="0" smtClean="0">
                <a:solidFill>
                  <a:srgbClr val="0000CC"/>
                </a:solidFill>
                <a:latin typeface="VN-NTime" pitchFamily="2" charset="0"/>
              </a:rPr>
              <a:t> </a:t>
            </a:r>
            <a:r>
              <a:rPr lang="de-DE" sz="2400" b="1" dirty="0">
                <a:solidFill>
                  <a:srgbClr val="0000CC"/>
                </a:solidFill>
                <a:latin typeface="VN-NTime" pitchFamily="2" charset="0"/>
              </a:rPr>
              <a:t>khoa hoïc &amp; coâng ngheä Vieät Nam </a:t>
            </a:r>
            <a:r>
              <a:rPr lang="de-DE" sz="2400" b="1" dirty="0" smtClean="0">
                <a:solidFill>
                  <a:srgbClr val="0000CC"/>
                </a:solidFill>
                <a:latin typeface="VN-NTime" pitchFamily="2" charset="0"/>
              </a:rPr>
              <a:t>hieän </a:t>
            </a:r>
            <a:r>
              <a:rPr lang="de-DE" sz="2400" b="1" dirty="0">
                <a:solidFill>
                  <a:srgbClr val="0000CC"/>
                </a:solidFill>
                <a:latin typeface="VN-NTime" pitchFamily="2" charset="0"/>
              </a:rPr>
              <a:t>nay</a:t>
            </a:r>
            <a:endParaRPr lang="en-US" sz="2400" b="1" dirty="0">
              <a:solidFill>
                <a:srgbClr val="0000CC"/>
              </a:solidFill>
              <a:latin typeface="VN-NTime" pitchFamily="2" charset="0"/>
            </a:endParaRPr>
          </a:p>
        </p:txBody>
      </p:sp>
      <p:sp>
        <p:nvSpPr>
          <p:cNvPr id="7" name="AutoShape 49"/>
          <p:cNvSpPr>
            <a:spLocks noChangeArrowheads="1"/>
          </p:cNvSpPr>
          <p:nvPr/>
        </p:nvSpPr>
        <p:spPr bwMode="auto">
          <a:xfrm>
            <a:off x="2217737" y="304800"/>
            <a:ext cx="5410200" cy="609600"/>
          </a:xfrm>
          <a:prstGeom prst="roundRect">
            <a:avLst>
              <a:gd name="adj" fmla="val 17948"/>
            </a:avLst>
          </a:prstGeom>
          <a:noFill/>
          <a:ln w="2857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 dirty="0" smtClean="0">
                <a:latin typeface="VNI-Swiss-Condense" pitchFamily="2" charset="0"/>
              </a:rPr>
              <a:t>C h ö ô n g   4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0" y="1295400"/>
            <a:ext cx="9921875" cy="2148696"/>
          </a:xfrm>
          <a:prstGeom prst="ellipse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0" name="WordArt 9"/>
          <p:cNvSpPr>
            <a:spLocks noChangeArrowheads="1" noChangeShapeType="1" noTextEdit="1"/>
          </p:cNvSpPr>
          <p:nvPr/>
        </p:nvSpPr>
        <p:spPr bwMode="auto">
          <a:xfrm>
            <a:off x="998537" y="1188576"/>
            <a:ext cx="7848600" cy="1981344"/>
          </a:xfrm>
          <a:prstGeom prst="rect">
            <a:avLst/>
          </a:prstGeom>
          <a:noFill/>
          <a:ln w="285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fromWordArt="1">
            <a:prstTxWarp prst="textDeflateBottom">
              <a:avLst>
                <a:gd name="adj" fmla="val 47067"/>
              </a:avLst>
            </a:prstTxWarp>
          </a:bodyPr>
          <a:lstStyle/>
          <a:p>
            <a:pPr algn="ctr"/>
            <a:r>
              <a:rPr lang="en-US" sz="3600" b="1" dirty="0" smtClean="0">
                <a:solidFill>
                  <a:srgbClr val="0000CC"/>
                </a:solidFill>
                <a:latin typeface="VNI-Cooper" pitchFamily="2" charset="0"/>
              </a:rPr>
              <a:t>VAI TROØ CUÛA KHOA HOÏC &amp; COÂNG NGHEÄ TRONG SÖÏ PHAÙT TRIEÅN XAÕ HOÄI</a:t>
            </a:r>
            <a:endParaRPr lang="en-US" sz="3600" b="1" dirty="0">
              <a:solidFill>
                <a:srgbClr val="0000CC"/>
              </a:solidFill>
              <a:latin typeface="VNI-Cooper" pitchFamily="2" charset="0"/>
            </a:endParaRPr>
          </a:p>
        </p:txBody>
      </p:sp>
      <p:cxnSp>
        <p:nvCxnSpPr>
          <p:cNvPr id="11" name="Straight Connector 10"/>
          <p:cNvCxnSpPr/>
          <p:nvPr/>
        </p:nvCxnSpPr>
        <p:spPr bwMode="auto">
          <a:xfrm flipV="1">
            <a:off x="1122801" y="2971800"/>
            <a:ext cx="7724336" cy="45842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61796421"/>
      </p:ext>
    </p:extLst>
  </p:cSld>
  <p:clrMapOvr>
    <a:masterClrMapping/>
  </p:clrMapOvr>
  <p:transition>
    <p:split orient="vert"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utoShape 49"/>
          <p:cNvSpPr>
            <a:spLocks noChangeArrowheads="1"/>
          </p:cNvSpPr>
          <p:nvPr/>
        </p:nvSpPr>
        <p:spPr bwMode="auto">
          <a:xfrm>
            <a:off x="84137" y="1562730"/>
            <a:ext cx="9761537" cy="4723141"/>
          </a:xfrm>
          <a:prstGeom prst="roundRect">
            <a:avLst>
              <a:gd name="adj" fmla="val 3332"/>
            </a:avLst>
          </a:prstGeom>
          <a:solidFill>
            <a:schemeClr val="tx1"/>
          </a:solidFill>
          <a:ln w="28575" algn="ctr">
            <a:solidFill>
              <a:schemeClr val="accent4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marL="282575" indent="-282575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KHXH &amp; NV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ñaõ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cung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caáp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luaän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cöù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cho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vieäc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hoaïch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ñònh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ñöôøng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loái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chuû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endParaRPr lang="en-US" sz="2400" b="1" dirty="0" smtClean="0">
              <a:solidFill>
                <a:schemeClr val="bg2"/>
              </a:solidFill>
              <a:latin typeface="VN-NTime" pitchFamily="2" charset="0"/>
            </a:endParaRPr>
          </a:p>
          <a:p>
            <a:pPr marL="282575" indent="-282575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 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tröông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Ñaûng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vaø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chính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saùch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phaùp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luaät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Nhaø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nöôùc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;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goùp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phaàn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x.döïng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</a:p>
          <a:p>
            <a:pPr marL="282575" indent="-282575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 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heä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thoáng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quan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ñieåm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phaùt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trieån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ñaát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nöôùc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;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khaúng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ñònh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lòch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söû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hình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thaønh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vaø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endParaRPr lang="en-US" sz="2400" b="1" dirty="0" smtClean="0">
              <a:solidFill>
                <a:schemeClr val="bg2"/>
              </a:solidFill>
              <a:latin typeface="VN-NTime" pitchFamily="2" charset="0"/>
            </a:endParaRPr>
          </a:p>
          <a:p>
            <a:pPr marL="282575" indent="-282575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 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phaùt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trieån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daân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toäc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chuû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quyeàn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quoác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gia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vaø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toaøn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veïn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laõnh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thoå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baûo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toàn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endParaRPr lang="en-US" sz="2400" b="1" dirty="0" smtClean="0">
              <a:solidFill>
                <a:schemeClr val="bg2"/>
              </a:solidFill>
              <a:latin typeface="VN-NTime" pitchFamily="2" charset="0"/>
            </a:endParaRPr>
          </a:p>
          <a:p>
            <a:pPr marL="282575" indent="-282575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 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giaù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trò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vaø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baûn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saéc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vaên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hoùa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VN. </a:t>
            </a:r>
          </a:p>
          <a:p>
            <a:pPr marL="282575" indent="-282575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KHTN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ñaõ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coù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böôùc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phaùt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trieån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trong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nghieân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cöùu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cô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baûn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taïo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cô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sôû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cho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vieäc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endParaRPr lang="en-US" sz="2400" b="1" dirty="0" smtClean="0">
              <a:solidFill>
                <a:schemeClr val="bg2"/>
              </a:solidFill>
              <a:latin typeface="VN-NTime" pitchFamily="2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 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hình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thaønh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moät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soá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lónh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vöïc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KH &amp; CN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ngaønh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môùi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goùp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phaàn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naâng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cao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endParaRPr lang="en-US" sz="2400" b="1" dirty="0" smtClean="0">
              <a:solidFill>
                <a:schemeClr val="bg2"/>
              </a:solidFill>
              <a:latin typeface="VN-NTime" pitchFamily="2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 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trình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ñoä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vaø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naêng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löïc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khoa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cô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baûn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. </a:t>
            </a:r>
          </a:p>
          <a:p>
            <a:pPr marL="282575" indent="-282575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KHKT &amp; CN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ñaõ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ñoùng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goùp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tích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cöïc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vaøo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vieäc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naâng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cao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naêng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suaát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chaát</a:t>
            </a:r>
            <a:endParaRPr lang="en-US" sz="2400" b="1" dirty="0" smtClean="0">
              <a:solidFill>
                <a:schemeClr val="bg2"/>
              </a:solidFill>
              <a:latin typeface="VN-NTime" pitchFamily="2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  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löôïng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haøng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hoùa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vaø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dòch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vuï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;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caûi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thieän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naêng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löïc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caïnh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tranh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doanh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endParaRPr lang="en-US" sz="2400" b="1" dirty="0" smtClean="0">
              <a:solidFill>
                <a:schemeClr val="bg2"/>
              </a:solidFill>
              <a:latin typeface="VN-NTime" pitchFamily="2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 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nghieäp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vaø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neàn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kinh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teá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;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moät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soá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lónh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vöïc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ñaõ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tieáp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caän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trình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ñoä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tieân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tieán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khu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  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vöïc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vaø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theá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giôùi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. </a:t>
            </a:r>
          </a:p>
        </p:txBody>
      </p:sp>
      <p:sp>
        <p:nvSpPr>
          <p:cNvPr id="4" name="AutoShape 49"/>
          <p:cNvSpPr>
            <a:spLocks noChangeArrowheads="1"/>
          </p:cNvSpPr>
          <p:nvPr/>
        </p:nvSpPr>
        <p:spPr bwMode="auto">
          <a:xfrm>
            <a:off x="180306" y="574964"/>
            <a:ext cx="2875631" cy="415636"/>
          </a:xfrm>
          <a:prstGeom prst="roundRect">
            <a:avLst>
              <a:gd name="adj" fmla="val 17948"/>
            </a:avLst>
          </a:prstGeom>
          <a:solidFill>
            <a:srgbClr val="000066"/>
          </a:solidFill>
          <a:ln w="28575" algn="ctr">
            <a:solidFill>
              <a:srgbClr val="000066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 algn="ctr" eaLnBrk="0" hangingPunct="0">
              <a:buFont typeface="Wingdings" panose="05000000000000000000" pitchFamily="2" charset="2"/>
              <a:buChar char="Ø"/>
            </a:pPr>
            <a:r>
              <a:rPr lang="en-US" sz="2400" b="1">
                <a:latin typeface="VN-NTime" pitchFamily="2" charset="0"/>
              </a:rPr>
              <a:t>Nhöõng thaønh </a:t>
            </a:r>
            <a:r>
              <a:rPr lang="en-US" sz="2400" b="1" smtClean="0">
                <a:latin typeface="VN-NTime" pitchFamily="2" charset="0"/>
              </a:rPr>
              <a:t>töïu</a:t>
            </a:r>
            <a:endParaRPr lang="en-US" sz="2400" b="1">
              <a:latin typeface="VNI-Swiss-Condense"/>
            </a:endParaRPr>
          </a:p>
        </p:txBody>
      </p:sp>
      <p:sp>
        <p:nvSpPr>
          <p:cNvPr id="5" name="AutoShape 49"/>
          <p:cNvSpPr>
            <a:spLocks noChangeArrowheads="1"/>
          </p:cNvSpPr>
          <p:nvPr/>
        </p:nvSpPr>
        <p:spPr bwMode="auto">
          <a:xfrm>
            <a:off x="-28134" y="-22276"/>
            <a:ext cx="9950010" cy="415636"/>
          </a:xfrm>
          <a:prstGeom prst="roundRect">
            <a:avLst>
              <a:gd name="adj" fmla="val 0"/>
            </a:avLst>
          </a:prstGeom>
          <a:solidFill>
            <a:srgbClr val="800000"/>
          </a:solidFill>
          <a:ln w="2857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1.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Thöïc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traïng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de-DE" sz="2400" b="1" dirty="0">
                <a:solidFill>
                  <a:srgbClr val="FFFFFF"/>
                </a:solidFill>
                <a:latin typeface="VNI-Swiss-Condense"/>
              </a:rPr>
              <a:t>khoa hoïc &amp; coâng ngheä ôû Vieät Nam hieän </a:t>
            </a:r>
            <a:r>
              <a:rPr lang="de-DE" sz="2400" b="1" dirty="0" smtClean="0">
                <a:solidFill>
                  <a:srgbClr val="FFFFFF"/>
                </a:solidFill>
                <a:latin typeface="VNI-Swiss-Condense"/>
              </a:rPr>
              <a:t>nay</a:t>
            </a:r>
            <a:endParaRPr lang="en-US" sz="2400" b="1" dirty="0">
              <a:solidFill>
                <a:srgbClr val="FFFFFF"/>
              </a:solidFill>
              <a:latin typeface="VNI-Swiss-Condense"/>
            </a:endParaRPr>
          </a:p>
        </p:txBody>
      </p:sp>
    </p:spTree>
    <p:extLst>
      <p:ext uri="{BB962C8B-B14F-4D97-AF65-F5344CB8AC3E}">
        <p14:creationId xmlns:p14="http://schemas.microsoft.com/office/powerpoint/2010/main" val="145021084"/>
      </p:ext>
    </p:extLst>
  </p:cSld>
  <p:clrMapOvr>
    <a:masterClrMapping/>
  </p:clrMapOvr>
  <p:transition>
    <p:split orient="vert"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utoShape 49"/>
          <p:cNvSpPr>
            <a:spLocks noChangeArrowheads="1"/>
          </p:cNvSpPr>
          <p:nvPr/>
        </p:nvSpPr>
        <p:spPr bwMode="auto">
          <a:xfrm>
            <a:off x="84137" y="2895600"/>
            <a:ext cx="9761537" cy="1655432"/>
          </a:xfrm>
          <a:prstGeom prst="roundRect">
            <a:avLst>
              <a:gd name="adj" fmla="val 3332"/>
            </a:avLst>
          </a:prstGeom>
          <a:solidFill>
            <a:schemeClr val="tx1"/>
          </a:solidFill>
          <a:ln w="28575" algn="ctr">
            <a:solidFill>
              <a:schemeClr val="accent4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marL="223838" indent="-223838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b="1" smtClean="0">
                <a:solidFill>
                  <a:schemeClr val="bg2"/>
                </a:solidFill>
                <a:latin typeface="VN-NTime" pitchFamily="2" charset="0"/>
              </a:rPr>
              <a:t>Söï </a:t>
            </a:r>
            <a:r>
              <a:rPr lang="en-US" sz="2400" b="1">
                <a:solidFill>
                  <a:schemeClr val="bg2"/>
                </a:solidFill>
                <a:latin typeface="VN-NTime" pitchFamily="2" charset="0"/>
              </a:rPr>
              <a:t>quan taâm cuûa Ñaûng, Nhaø nöôùc, </a:t>
            </a:r>
            <a:endParaRPr lang="en-US" sz="2400" b="1" smtClean="0">
              <a:solidFill>
                <a:schemeClr val="bg2"/>
              </a:solidFill>
              <a:latin typeface="VN-NTime" pitchFamily="2" charset="0"/>
            </a:endParaRPr>
          </a:p>
          <a:p>
            <a:pPr marL="223838" indent="-223838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b="1" smtClean="0">
                <a:solidFill>
                  <a:schemeClr val="bg2"/>
                </a:solidFill>
                <a:latin typeface="VN-NTime" pitchFamily="2" charset="0"/>
              </a:rPr>
              <a:t>Söï noã </a:t>
            </a:r>
            <a:r>
              <a:rPr lang="en-US" sz="2400" b="1">
                <a:solidFill>
                  <a:schemeClr val="bg2"/>
                </a:solidFill>
                <a:latin typeface="VN-NTime" pitchFamily="2" charset="0"/>
              </a:rPr>
              <a:t>löïc, taâm huyeát cuûa ñoäi nguõ caùc nhaø khoa hoïc, </a:t>
            </a:r>
            <a:endParaRPr lang="en-US" sz="2400" b="1" smtClean="0">
              <a:solidFill>
                <a:schemeClr val="bg2"/>
              </a:solidFill>
              <a:latin typeface="VN-NTime" pitchFamily="2" charset="0"/>
            </a:endParaRPr>
          </a:p>
          <a:p>
            <a:pPr marL="223838" indent="-223838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b="1" smtClean="0">
                <a:solidFill>
                  <a:schemeClr val="bg2"/>
                </a:solidFill>
                <a:latin typeface="VN-NTime" pitchFamily="2" charset="0"/>
              </a:rPr>
              <a:t>Söï coá </a:t>
            </a:r>
            <a:r>
              <a:rPr lang="en-US" sz="2400" b="1">
                <a:solidFill>
                  <a:schemeClr val="bg2"/>
                </a:solidFill>
                <a:latin typeface="VN-NTime" pitchFamily="2" charset="0"/>
              </a:rPr>
              <a:t>gaéng cuûa caùc doanh nghieäp vaø nhaân </a:t>
            </a:r>
            <a:r>
              <a:rPr lang="en-US" sz="2400" b="1" smtClean="0">
                <a:solidFill>
                  <a:schemeClr val="bg2"/>
                </a:solidFill>
                <a:latin typeface="VN-NTime" pitchFamily="2" charset="0"/>
              </a:rPr>
              <a:t>daân</a:t>
            </a:r>
            <a:r>
              <a:rPr lang="en-US" sz="2400" b="1">
                <a:solidFill>
                  <a:schemeClr val="bg2"/>
                </a:solidFill>
                <a:latin typeface="VN-NTime" pitchFamily="2" charset="0"/>
              </a:rPr>
              <a:t>.</a:t>
            </a:r>
          </a:p>
        </p:txBody>
      </p:sp>
      <p:sp>
        <p:nvSpPr>
          <p:cNvPr id="4" name="AutoShape 49"/>
          <p:cNvSpPr>
            <a:spLocks noChangeArrowheads="1"/>
          </p:cNvSpPr>
          <p:nvPr/>
        </p:nvSpPr>
        <p:spPr bwMode="auto">
          <a:xfrm>
            <a:off x="180306" y="574964"/>
            <a:ext cx="4784599" cy="415636"/>
          </a:xfrm>
          <a:prstGeom prst="roundRect">
            <a:avLst>
              <a:gd name="adj" fmla="val 17948"/>
            </a:avLst>
          </a:prstGeom>
          <a:solidFill>
            <a:srgbClr val="000066"/>
          </a:solidFill>
          <a:ln w="28575" algn="ctr">
            <a:solidFill>
              <a:srgbClr val="000066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 algn="ctr" eaLnBrk="0" hangingPunct="0">
              <a:buFont typeface="Wingdings" panose="05000000000000000000" pitchFamily="2" charset="2"/>
              <a:buChar char="Ø"/>
            </a:pPr>
            <a:r>
              <a:rPr lang="en-US" sz="2400" b="1" smtClean="0">
                <a:latin typeface="VN-NTime" pitchFamily="2" charset="0"/>
              </a:rPr>
              <a:t>Nguyeân nhaân</a:t>
            </a:r>
            <a:r>
              <a:rPr lang="en-US" sz="2400" b="1">
                <a:latin typeface="VN-NTime" pitchFamily="2" charset="0"/>
              </a:rPr>
              <a:t> </a:t>
            </a:r>
            <a:r>
              <a:rPr lang="en-US" sz="2400" b="1" smtClean="0">
                <a:latin typeface="VN-NTime" pitchFamily="2" charset="0"/>
              </a:rPr>
              <a:t>cuûa nhöõng </a:t>
            </a:r>
            <a:r>
              <a:rPr lang="en-US" sz="2400" b="1">
                <a:latin typeface="VN-NTime" pitchFamily="2" charset="0"/>
              </a:rPr>
              <a:t>thaønh </a:t>
            </a:r>
            <a:r>
              <a:rPr lang="en-US" sz="2400" b="1" smtClean="0">
                <a:latin typeface="VN-NTime" pitchFamily="2" charset="0"/>
              </a:rPr>
              <a:t>töïu </a:t>
            </a:r>
            <a:endParaRPr lang="en-US" sz="2400" b="1">
              <a:latin typeface="VNI-Swiss-Condense"/>
            </a:endParaRPr>
          </a:p>
        </p:txBody>
      </p:sp>
      <p:sp>
        <p:nvSpPr>
          <p:cNvPr id="5" name="AutoShape 49"/>
          <p:cNvSpPr>
            <a:spLocks noChangeArrowheads="1"/>
          </p:cNvSpPr>
          <p:nvPr/>
        </p:nvSpPr>
        <p:spPr bwMode="auto">
          <a:xfrm>
            <a:off x="-28134" y="-22276"/>
            <a:ext cx="9950010" cy="415636"/>
          </a:xfrm>
          <a:prstGeom prst="roundRect">
            <a:avLst>
              <a:gd name="adj" fmla="val 0"/>
            </a:avLst>
          </a:prstGeom>
          <a:solidFill>
            <a:srgbClr val="800000"/>
          </a:solidFill>
          <a:ln w="2857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1.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Thöïc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traïng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de-DE" sz="2400" b="1" dirty="0">
                <a:solidFill>
                  <a:srgbClr val="FFFFFF"/>
                </a:solidFill>
                <a:latin typeface="VNI-Swiss-Condense"/>
              </a:rPr>
              <a:t>khoa hoïc &amp; coâng ngheä ôû Vieät Nam hieän </a:t>
            </a:r>
            <a:r>
              <a:rPr lang="de-DE" sz="2400" b="1" dirty="0" smtClean="0">
                <a:solidFill>
                  <a:srgbClr val="FFFFFF"/>
                </a:solidFill>
                <a:latin typeface="VNI-Swiss-Condense"/>
              </a:rPr>
              <a:t>nay</a:t>
            </a:r>
            <a:endParaRPr lang="en-US" sz="2400" b="1" dirty="0">
              <a:solidFill>
                <a:srgbClr val="FFFFFF"/>
              </a:solidFill>
              <a:latin typeface="VNI-Swiss-Condense"/>
            </a:endParaRPr>
          </a:p>
        </p:txBody>
      </p:sp>
    </p:spTree>
    <p:extLst>
      <p:ext uri="{BB962C8B-B14F-4D97-AF65-F5344CB8AC3E}">
        <p14:creationId xmlns:p14="http://schemas.microsoft.com/office/powerpoint/2010/main" val="1092739438"/>
      </p:ext>
    </p:extLst>
  </p:cSld>
  <p:clrMapOvr>
    <a:masterClrMapping/>
  </p:clrMapOvr>
  <p:transition>
    <p:split orient="vert"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utoShape 49"/>
          <p:cNvSpPr>
            <a:spLocks noChangeArrowheads="1"/>
          </p:cNvSpPr>
          <p:nvPr/>
        </p:nvSpPr>
        <p:spPr bwMode="auto">
          <a:xfrm>
            <a:off x="84137" y="1562730"/>
            <a:ext cx="9761537" cy="4723141"/>
          </a:xfrm>
          <a:prstGeom prst="roundRect">
            <a:avLst>
              <a:gd name="adj" fmla="val 3332"/>
            </a:avLst>
          </a:prstGeom>
          <a:solidFill>
            <a:schemeClr val="tx1"/>
          </a:solidFill>
          <a:ln w="28575" algn="ctr">
            <a:solidFill>
              <a:schemeClr val="accent4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marL="223838" indent="-223838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Hoaït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ñoäng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KH &amp; CN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coøn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traàm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laéng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chöa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thöïc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söï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trôû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thaønh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ñoäng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löïc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endParaRPr lang="en-US" sz="2400" b="1" dirty="0" smtClean="0">
              <a:solidFill>
                <a:schemeClr val="bg2"/>
              </a:solidFill>
              <a:latin typeface="VN-NTime" pitchFamily="2" charset="0"/>
            </a:endParaRPr>
          </a:p>
          <a:p>
            <a:pPr marL="223838" indent="-223838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phaùt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trieån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KT-XH. </a:t>
            </a:r>
          </a:p>
          <a:p>
            <a:pPr marL="223838" indent="-223838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Chöa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chuù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troïng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huy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ñoäng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nguoàn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löïc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xaõ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hoäi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vaøo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hoaït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ñoäng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KH &amp; CN; </a:t>
            </a:r>
            <a:endParaRPr lang="en-US" sz="2400" b="1" dirty="0" smtClean="0">
              <a:solidFill>
                <a:schemeClr val="bg2"/>
              </a:solidFill>
              <a:latin typeface="VN-NTime" pitchFamily="2" charset="0"/>
            </a:endParaRPr>
          </a:p>
          <a:p>
            <a:pPr marL="223838" indent="-223838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ñaàu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tö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cho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KH &amp; CN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coøn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thaáp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hieäu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quaû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söû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duïng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chöa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cao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. </a:t>
            </a:r>
          </a:p>
          <a:p>
            <a:pPr marL="223838" indent="-223838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Ñaøo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taïo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troïng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duïng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ñaõi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ngoä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caùn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boä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KH &amp; CN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coøn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nhieàu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baát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caäp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. </a:t>
            </a:r>
          </a:p>
          <a:p>
            <a:pPr marL="223838" indent="-223838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Cô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cheá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quaûn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lyù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hoaït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ñoäng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KH &amp; CN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chaäm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ñöôïc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ñoåi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môùi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. </a:t>
            </a:r>
          </a:p>
          <a:p>
            <a:pPr marL="223838" indent="-223838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Coâng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taùc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quy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hoaïch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keá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hoaïch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p.trieån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KH &amp; CN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chöa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gaén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vôùi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yeâu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caàu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endParaRPr lang="en-US" sz="2400" b="1" dirty="0" smtClean="0">
              <a:solidFill>
                <a:schemeClr val="bg2"/>
              </a:solidFill>
              <a:latin typeface="VN-NTime" pitchFamily="2" charset="0"/>
            </a:endParaRPr>
          </a:p>
          <a:p>
            <a:pPr marL="223838" indent="-223838">
              <a:spcBef>
                <a:spcPts val="600"/>
              </a:spcBef>
              <a:spcAft>
                <a:spcPts val="0"/>
              </a:spcAft>
            </a:pP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phaùt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trieån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KT-XH;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cô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cheá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taøi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chính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coøn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chöa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hôïp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lyù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. </a:t>
            </a:r>
          </a:p>
          <a:p>
            <a:pPr marL="223838" indent="-223838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Thò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tröôøng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KH &amp; CN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p.trieån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chaäm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chöa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gaén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keát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chaët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cheõ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keát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quaû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ng.cöùu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,</a:t>
            </a:r>
          </a:p>
          <a:p>
            <a:pPr marL="223838" indent="-223838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öùng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duïng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vaø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ñaøo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taïo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vôùi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nhu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caàu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saûn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xuaát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kinh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doanh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vaø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quaûn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lyù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. </a:t>
            </a:r>
          </a:p>
          <a:p>
            <a:pPr marL="223838" indent="-223838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Hôïp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taùc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quoác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teá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veà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KH &amp; CN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thieáu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ñònh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höôùng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chieán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löôïc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hieäu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quaû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thaáp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.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4" name="AutoShape 49"/>
          <p:cNvSpPr>
            <a:spLocks noChangeArrowheads="1"/>
          </p:cNvSpPr>
          <p:nvPr/>
        </p:nvSpPr>
        <p:spPr bwMode="auto">
          <a:xfrm>
            <a:off x="180306" y="574964"/>
            <a:ext cx="3713831" cy="415636"/>
          </a:xfrm>
          <a:prstGeom prst="roundRect">
            <a:avLst>
              <a:gd name="adj" fmla="val 17948"/>
            </a:avLst>
          </a:prstGeom>
          <a:solidFill>
            <a:srgbClr val="000066"/>
          </a:solidFill>
          <a:ln w="28575" algn="ctr">
            <a:solidFill>
              <a:srgbClr val="000066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 algn="ctr" eaLnBrk="0" hangingPunct="0">
              <a:buFont typeface="Wingdings" panose="05000000000000000000" pitchFamily="2" charset="2"/>
              <a:buChar char="Ø"/>
            </a:pPr>
            <a:r>
              <a:rPr lang="en-US" sz="2400" b="1">
                <a:latin typeface="VN-NTime" pitchFamily="2" charset="0"/>
              </a:rPr>
              <a:t>Nhöõng </a:t>
            </a:r>
            <a:r>
              <a:rPr lang="en-US" sz="2400" b="1" smtClean="0">
                <a:latin typeface="VN-NTime" pitchFamily="2" charset="0"/>
              </a:rPr>
              <a:t>haïn cheá, yeáu keùm  </a:t>
            </a:r>
            <a:endParaRPr lang="en-US" sz="2400" b="1">
              <a:latin typeface="VNI-Swiss-Condense"/>
            </a:endParaRPr>
          </a:p>
        </p:txBody>
      </p:sp>
      <p:sp>
        <p:nvSpPr>
          <p:cNvPr id="6" name="AutoShape 49"/>
          <p:cNvSpPr>
            <a:spLocks noChangeArrowheads="1"/>
          </p:cNvSpPr>
          <p:nvPr/>
        </p:nvSpPr>
        <p:spPr bwMode="auto">
          <a:xfrm>
            <a:off x="-28134" y="-22276"/>
            <a:ext cx="9950010" cy="415636"/>
          </a:xfrm>
          <a:prstGeom prst="roundRect">
            <a:avLst>
              <a:gd name="adj" fmla="val 0"/>
            </a:avLst>
          </a:prstGeom>
          <a:solidFill>
            <a:srgbClr val="800000"/>
          </a:solidFill>
          <a:ln w="2857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1.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Thöïc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traïng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de-DE" sz="2400" b="1" dirty="0">
                <a:solidFill>
                  <a:srgbClr val="FFFFFF"/>
                </a:solidFill>
                <a:latin typeface="VNI-Swiss-Condense"/>
              </a:rPr>
              <a:t>khoa hoïc &amp; coâng ngheä ôû Vieät Nam hieän </a:t>
            </a:r>
            <a:r>
              <a:rPr lang="de-DE" sz="2400" b="1" dirty="0" smtClean="0">
                <a:solidFill>
                  <a:srgbClr val="FFFFFF"/>
                </a:solidFill>
                <a:latin typeface="VNI-Swiss-Condense"/>
              </a:rPr>
              <a:t>nay</a:t>
            </a:r>
            <a:endParaRPr lang="en-US" sz="2400" b="1" dirty="0">
              <a:solidFill>
                <a:srgbClr val="FFFFFF"/>
              </a:solidFill>
              <a:latin typeface="VNI-Swiss-Condense"/>
            </a:endParaRPr>
          </a:p>
        </p:txBody>
      </p:sp>
    </p:spTree>
    <p:extLst>
      <p:ext uri="{BB962C8B-B14F-4D97-AF65-F5344CB8AC3E}">
        <p14:creationId xmlns:p14="http://schemas.microsoft.com/office/powerpoint/2010/main" val="2539330039"/>
      </p:ext>
    </p:extLst>
  </p:cSld>
  <p:clrMapOvr>
    <a:masterClrMapping/>
  </p:clrMapOvr>
  <p:transition>
    <p:split orient="vert"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utoShape 49"/>
          <p:cNvSpPr>
            <a:spLocks noChangeArrowheads="1"/>
          </p:cNvSpPr>
          <p:nvPr/>
        </p:nvSpPr>
        <p:spPr bwMode="auto">
          <a:xfrm>
            <a:off x="84137" y="1326573"/>
            <a:ext cx="9761537" cy="5195455"/>
          </a:xfrm>
          <a:prstGeom prst="roundRect">
            <a:avLst>
              <a:gd name="adj" fmla="val 3332"/>
            </a:avLst>
          </a:prstGeom>
          <a:solidFill>
            <a:schemeClr val="tx1"/>
          </a:solidFill>
          <a:ln w="28575" algn="ctr">
            <a:solidFill>
              <a:schemeClr val="accent4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marL="231775" indent="-231775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Nhieàu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caáp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uûy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ñaûng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chính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quyeàn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nhaän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thöùc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veà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nghieân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cöùu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öùng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duïng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vaø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</a:p>
          <a:p>
            <a:pPr marL="231775" indent="-231775">
              <a:spcBef>
                <a:spcPts val="0"/>
              </a:spcBef>
            </a:pP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 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phaùt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trieån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KH &amp; CN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chöa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thaät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ñaày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ñuû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chöa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coi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ñaây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laø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moät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nhieäm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vuï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troïng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</a:p>
          <a:p>
            <a:pPr marL="231775" indent="-231775">
              <a:spcBef>
                <a:spcPts val="0"/>
              </a:spcBef>
            </a:pP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 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taâm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;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chöa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boá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trí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caùn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boä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laõnh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ñaïo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coù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ñuû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thaåm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quyeàn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tröïc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tieáp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chæ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ñaïo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coâng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</a:p>
          <a:p>
            <a:pPr marL="231775" indent="-231775">
              <a:spcBef>
                <a:spcPts val="0"/>
              </a:spcBef>
            </a:pP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 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taùc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KH &amp; CN.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Ñaàu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tö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nguoàn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löïc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cho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KH &amp; CN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chöa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töông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xöùng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.</a:t>
            </a:r>
          </a:p>
          <a:p>
            <a:pPr marL="231775" indent="-23177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Vieäc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theå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cheá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hoùa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&amp;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toå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chöùc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thöïc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hieän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chuû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tröông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chính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saùch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Ñaûng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endParaRPr lang="en-US" sz="2400" b="1" dirty="0" smtClean="0">
              <a:solidFill>
                <a:schemeClr val="bg2"/>
              </a:solidFill>
              <a:latin typeface="VN-NTime" pitchFamily="2" charset="0"/>
            </a:endParaRPr>
          </a:p>
          <a:p>
            <a:pPr marL="231775" indent="-231775">
              <a:spcBef>
                <a:spcPts val="0"/>
              </a:spcBef>
            </a:pP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Nhaø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nöôùc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veà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KH &amp; CN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coøn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thieáu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chuû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ñoäng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quyeát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lieät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.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Chöa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coù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giaûi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endParaRPr lang="en-US" sz="2400" b="1" dirty="0" smtClean="0">
              <a:solidFill>
                <a:schemeClr val="bg2"/>
              </a:solidFill>
              <a:latin typeface="VN-NTime" pitchFamily="2" charset="0"/>
            </a:endParaRPr>
          </a:p>
          <a:p>
            <a:pPr marL="231775" indent="-231775">
              <a:spcBef>
                <a:spcPts val="0"/>
              </a:spcBef>
            </a:pP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phaùp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ñoàng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boä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vaø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cô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cheá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kieåm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giaùm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saùt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hieäu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quaû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.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Söï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phoái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hôïp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giöõa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caùc</a:t>
            </a:r>
            <a:endParaRPr lang="en-US" sz="2400" b="1" dirty="0" smtClean="0">
              <a:solidFill>
                <a:schemeClr val="bg2"/>
              </a:solidFill>
              <a:latin typeface="VN-NTime" pitchFamily="2" charset="0"/>
            </a:endParaRPr>
          </a:p>
          <a:p>
            <a:pPr marL="231775" indent="-231775">
              <a:spcBef>
                <a:spcPts val="0"/>
              </a:spcBef>
            </a:pP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boä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ban,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ngaønh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vaø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giöõa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Trung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öông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vôùi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ñòa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phöông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chöa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chaët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cheõ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; </a:t>
            </a:r>
            <a:endParaRPr lang="en-US" sz="2400" b="1" dirty="0" smtClean="0">
              <a:solidFill>
                <a:schemeClr val="bg2"/>
              </a:solidFill>
              <a:latin typeface="VN-NTime" pitchFamily="2" charset="0"/>
            </a:endParaRPr>
          </a:p>
          <a:p>
            <a:pPr marL="231775" indent="-231775">
              <a:spcBef>
                <a:spcPts val="0"/>
              </a:spcBef>
            </a:pP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nhieàu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khoù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khaên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vöôùng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maéc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trong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quaù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trình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thöïc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hieän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chaäm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ñöôïc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thaùo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gôõ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.</a:t>
            </a:r>
          </a:p>
          <a:p>
            <a:pPr marL="231775" indent="-23177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Chöa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taïo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ñöôïc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moâi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tröôøng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minh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baïch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trong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hoaït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ñoäng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KH &amp; CN;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thieáu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endParaRPr lang="en-US" sz="2400" b="1" dirty="0" smtClean="0">
              <a:solidFill>
                <a:schemeClr val="bg2"/>
              </a:solidFill>
              <a:latin typeface="VN-NTime" pitchFamily="2" charset="0"/>
            </a:endParaRPr>
          </a:p>
          <a:p>
            <a:pPr marL="231775" indent="-231775">
              <a:spcBef>
                <a:spcPts val="0"/>
              </a:spcBef>
            </a:pP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quy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ñònh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veà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daân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chuû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trong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nghieân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cöùu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khoa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xaõ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hoäi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vaø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nhaân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vaên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.</a:t>
            </a:r>
          </a:p>
          <a:p>
            <a:pPr marL="231775" indent="-23177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Chöa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hình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thaønh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nhu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caàu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töï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thaân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ñuû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maïnh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doanh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nghieäp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trong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endParaRPr lang="en-US" sz="2400" b="1" dirty="0" smtClean="0">
              <a:solidFill>
                <a:schemeClr val="bg2"/>
              </a:solidFill>
              <a:latin typeface="VN-NTime" pitchFamily="2" charset="0"/>
            </a:endParaRPr>
          </a:p>
          <a:p>
            <a:pPr marL="231775" indent="-231775">
              <a:spcBef>
                <a:spcPts val="0"/>
              </a:spcBef>
            </a:pP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vieäc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phaùt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huy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vai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troø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KH &amp; CN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.</a:t>
            </a:r>
            <a:endParaRPr lang="en-US" sz="2400" b="1" dirty="0">
              <a:solidFill>
                <a:schemeClr val="bg2"/>
              </a:solidFill>
              <a:latin typeface="VN-NTime" pitchFamily="2" charset="0"/>
            </a:endParaRPr>
          </a:p>
        </p:txBody>
      </p:sp>
      <p:sp>
        <p:nvSpPr>
          <p:cNvPr id="4" name="AutoShape 49"/>
          <p:cNvSpPr>
            <a:spLocks noChangeArrowheads="1"/>
          </p:cNvSpPr>
          <p:nvPr/>
        </p:nvSpPr>
        <p:spPr bwMode="auto">
          <a:xfrm>
            <a:off x="180306" y="574964"/>
            <a:ext cx="5999831" cy="415636"/>
          </a:xfrm>
          <a:prstGeom prst="roundRect">
            <a:avLst>
              <a:gd name="adj" fmla="val 17948"/>
            </a:avLst>
          </a:prstGeom>
          <a:solidFill>
            <a:srgbClr val="000066"/>
          </a:solidFill>
          <a:ln w="28575" algn="ctr">
            <a:solidFill>
              <a:srgbClr val="000066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 algn="ctr" eaLnBrk="0" hangingPunct="0">
              <a:buFont typeface="Wingdings" panose="05000000000000000000" pitchFamily="2" charset="2"/>
              <a:buChar char="Ø"/>
            </a:pPr>
            <a:r>
              <a:rPr lang="en-US" sz="2400" b="1" smtClean="0">
                <a:latin typeface="VN-NTime" pitchFamily="2" charset="0"/>
              </a:rPr>
              <a:t>Nguyeân nhaân cuûa nhöõng haïn </a:t>
            </a:r>
            <a:r>
              <a:rPr lang="en-US" sz="2400" b="1">
                <a:latin typeface="VN-NTime" pitchFamily="2" charset="0"/>
              </a:rPr>
              <a:t>cheá, yeáu </a:t>
            </a:r>
            <a:r>
              <a:rPr lang="en-US" sz="2400" b="1" smtClean="0">
                <a:latin typeface="VN-NTime" pitchFamily="2" charset="0"/>
              </a:rPr>
              <a:t>keùm </a:t>
            </a:r>
            <a:endParaRPr lang="en-US" sz="2400" b="1">
              <a:latin typeface="VNI-Swiss-Condense"/>
            </a:endParaRPr>
          </a:p>
        </p:txBody>
      </p:sp>
      <p:sp>
        <p:nvSpPr>
          <p:cNvPr id="6" name="AutoShape 49"/>
          <p:cNvSpPr>
            <a:spLocks noChangeArrowheads="1"/>
          </p:cNvSpPr>
          <p:nvPr/>
        </p:nvSpPr>
        <p:spPr bwMode="auto">
          <a:xfrm>
            <a:off x="-28134" y="-22276"/>
            <a:ext cx="9950010" cy="415636"/>
          </a:xfrm>
          <a:prstGeom prst="roundRect">
            <a:avLst>
              <a:gd name="adj" fmla="val 0"/>
            </a:avLst>
          </a:prstGeom>
          <a:solidFill>
            <a:srgbClr val="800000"/>
          </a:solidFill>
          <a:ln w="2857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1.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Thöïc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VNI-Swiss-Condense"/>
              </a:rPr>
              <a:t>traïng</a:t>
            </a:r>
            <a:r>
              <a:rPr lang="en-US" sz="2400" b="1" dirty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de-DE" sz="2400" b="1" dirty="0">
                <a:solidFill>
                  <a:srgbClr val="FFFFFF"/>
                </a:solidFill>
                <a:latin typeface="VNI-Swiss-Condense"/>
              </a:rPr>
              <a:t>khoa hoïc &amp; coâng ngheä ôû Vieät Nam hieän </a:t>
            </a:r>
            <a:r>
              <a:rPr lang="de-DE" sz="2400" b="1" dirty="0" smtClean="0">
                <a:solidFill>
                  <a:srgbClr val="FFFFFF"/>
                </a:solidFill>
                <a:latin typeface="VNI-Swiss-Condense"/>
              </a:rPr>
              <a:t>nay</a:t>
            </a:r>
            <a:endParaRPr lang="en-US" sz="2400" b="1" dirty="0">
              <a:solidFill>
                <a:srgbClr val="FFFFFF"/>
              </a:solidFill>
              <a:latin typeface="VNI-Swiss-Condense"/>
            </a:endParaRPr>
          </a:p>
        </p:txBody>
      </p:sp>
    </p:spTree>
    <p:extLst>
      <p:ext uri="{BB962C8B-B14F-4D97-AF65-F5344CB8AC3E}">
        <p14:creationId xmlns:p14="http://schemas.microsoft.com/office/powerpoint/2010/main" val="1874203223"/>
      </p:ext>
    </p:extLst>
  </p:cSld>
  <p:clrMapOvr>
    <a:masterClrMapping/>
  </p:clrMapOvr>
  <p:transition>
    <p:split orient="vert"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utoShape 49"/>
          <p:cNvSpPr>
            <a:spLocks noChangeArrowheads="1"/>
          </p:cNvSpPr>
          <p:nvPr/>
        </p:nvSpPr>
        <p:spPr bwMode="auto">
          <a:xfrm>
            <a:off x="84137" y="1219200"/>
            <a:ext cx="9761537" cy="5410201"/>
          </a:xfrm>
          <a:prstGeom prst="roundRect">
            <a:avLst>
              <a:gd name="adj" fmla="val 3332"/>
            </a:avLst>
          </a:prstGeom>
          <a:solidFill>
            <a:schemeClr val="tx1"/>
          </a:solidFill>
          <a:ln w="28575" algn="ctr">
            <a:solidFill>
              <a:schemeClr val="accent4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marL="288925" indent="-288925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P.trieån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 smtClean="0">
                <a:solidFill>
                  <a:schemeClr val="bg2"/>
                </a:solidFill>
                <a:latin typeface="VN-NTime" pitchFamily="2" charset="0"/>
              </a:rPr>
              <a:t>&amp;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öùng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duïng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KH </a:t>
            </a:r>
            <a:r>
              <a:rPr lang="en-US" sz="2400" dirty="0" smtClean="0">
                <a:solidFill>
                  <a:schemeClr val="bg2"/>
                </a:solidFill>
                <a:latin typeface="VN-NTime" pitchFamily="2" charset="0"/>
              </a:rPr>
              <a:t>&amp;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CN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laø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quoác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saùch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haøng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ñaàu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laø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moät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trong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nhöõng</a:t>
            </a:r>
            <a:endParaRPr lang="en-US" sz="2400" b="1" dirty="0" smtClean="0">
              <a:solidFill>
                <a:schemeClr val="bg2"/>
              </a:solidFill>
              <a:latin typeface="VN-NTime" pitchFamily="2" charset="0"/>
            </a:endParaRPr>
          </a:p>
          <a:p>
            <a:pPr marL="288925" indent="-288925"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  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ñoäng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löïc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quan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troïng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nhaát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ñeå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phaùt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trieån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kinh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teá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-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xaõ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hoäi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&amp;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baûo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veä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Toå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quoác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; </a:t>
            </a:r>
            <a:endParaRPr lang="en-US" sz="2400" b="1" dirty="0" smtClean="0">
              <a:solidFill>
                <a:schemeClr val="bg2"/>
              </a:solidFill>
              <a:latin typeface="VN-NTime" pitchFamily="2" charset="0"/>
            </a:endParaRPr>
          </a:p>
          <a:p>
            <a:pPr marL="288925" indent="-288925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Taäp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trung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thöïc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hieän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ñoàng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boä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3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nhieäm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vuï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chuû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yeáu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: </a:t>
            </a:r>
            <a:endParaRPr lang="en-US" sz="2400" b="1" dirty="0" smtClean="0">
              <a:solidFill>
                <a:schemeClr val="bg2"/>
              </a:solidFill>
              <a:latin typeface="VN-NTime" pitchFamily="2" charset="0"/>
            </a:endParaRPr>
          </a:p>
          <a:p>
            <a:pPr marL="515938" lvl="1" indent="-233363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Tieáp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tuïc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ñoåi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môùi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cô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baûn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toaøn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dieän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&amp;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ñoàng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boä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toå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chöùc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cô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cheá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quaûn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lyù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endParaRPr lang="en-US" sz="2400" b="1" dirty="0" smtClean="0">
              <a:solidFill>
                <a:srgbClr val="000066"/>
              </a:solidFill>
              <a:latin typeface="VN-NTime" pitchFamily="2" charset="0"/>
            </a:endParaRPr>
          </a:p>
          <a:p>
            <a:pPr marL="282575" lvl="1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cô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cheá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hoaït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ñoäng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KH &amp; CN; </a:t>
            </a:r>
            <a:endParaRPr lang="en-US" sz="2400" b="1" dirty="0" smtClean="0">
              <a:solidFill>
                <a:srgbClr val="000066"/>
              </a:solidFill>
              <a:latin typeface="VN-NTime" pitchFamily="2" charset="0"/>
            </a:endParaRPr>
          </a:p>
          <a:p>
            <a:pPr marL="515938" lvl="1" indent="-233363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Taêng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cöôøng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tieàm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löïc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KH &amp; CN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quoác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gia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; </a:t>
            </a:r>
            <a:endParaRPr lang="en-US" sz="2400" b="1" dirty="0" smtClean="0">
              <a:solidFill>
                <a:srgbClr val="000066"/>
              </a:solidFill>
              <a:latin typeface="VN-NTime" pitchFamily="2" charset="0"/>
            </a:endParaRPr>
          </a:p>
          <a:p>
            <a:pPr marL="515938" lvl="1" indent="-233363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Ñaåy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maïnh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nghieân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cöùu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öùng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duïng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gaén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nhieäm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vuï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phaùt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trieån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KH &amp; CN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vôùi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endParaRPr lang="en-US" sz="2400" b="1" dirty="0" smtClean="0">
              <a:solidFill>
                <a:srgbClr val="000066"/>
              </a:solidFill>
              <a:latin typeface="VN-NTime" pitchFamily="2" charset="0"/>
            </a:endParaRPr>
          </a:p>
          <a:p>
            <a:pPr marL="282575" lvl="1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nhieäm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vuï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phaùt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trieån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kinh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teá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-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xaõ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hoäi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.</a:t>
            </a:r>
            <a:endParaRPr lang="en-US" sz="2400" b="1" dirty="0">
              <a:solidFill>
                <a:srgbClr val="000066"/>
              </a:solidFill>
              <a:latin typeface="VN-NTime" pitchFamily="2" charset="0"/>
            </a:endParaRPr>
          </a:p>
          <a:p>
            <a:pPr marL="288925" indent="-288925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Ñaàu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tö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cho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nhaân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löïc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KH &amp; 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CN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laø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ñaàu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tö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cho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p.trieån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beàn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vöõng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tröïc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tieáp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endParaRPr lang="en-US" sz="2400" b="1" dirty="0" smtClean="0">
              <a:solidFill>
                <a:schemeClr val="bg2"/>
              </a:solidFill>
              <a:latin typeface="VN-NTime" pitchFamily="2" charset="0"/>
            </a:endParaRPr>
          </a:p>
          <a:p>
            <a:pPr marL="288925" indent="-288925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 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naâng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taàm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trí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tueä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vaø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söùc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maïnh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daân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toäc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. </a:t>
            </a:r>
          </a:p>
          <a:p>
            <a:pPr marL="288925" indent="-288925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Öu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tieân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vaø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taäp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trung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moïi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nguoàn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löïc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quoác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gia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cho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phaùt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trieån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KH &amp; C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N.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 </a:t>
            </a:r>
          </a:p>
          <a:p>
            <a:pPr marL="288925" indent="-288925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Chuû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ñoäng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tích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cöïc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hoäi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nhaäp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quoác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teá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ñeå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caäp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nhaät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tri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thöùc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KH &amp; CN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tieân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</a:p>
          <a:p>
            <a:pPr marL="288925" indent="-288925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tieán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theá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giôùi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thu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huùt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nguoàn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löïc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vaø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chuyeân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gia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.</a:t>
            </a:r>
            <a:r>
              <a:rPr lang="pl-PL" sz="2400" b="1" dirty="0" smtClean="0">
                <a:solidFill>
                  <a:schemeClr val="bg2"/>
                </a:solidFill>
              </a:rPr>
              <a:t> </a:t>
            </a:r>
            <a:endParaRPr lang="en-US" sz="2400" b="1" dirty="0">
              <a:solidFill>
                <a:schemeClr val="bg2"/>
              </a:solidFill>
            </a:endParaRPr>
          </a:p>
        </p:txBody>
      </p:sp>
      <p:sp>
        <p:nvSpPr>
          <p:cNvPr id="4" name="AutoShape 49"/>
          <p:cNvSpPr>
            <a:spLocks noChangeArrowheads="1"/>
          </p:cNvSpPr>
          <p:nvPr/>
        </p:nvSpPr>
        <p:spPr bwMode="auto">
          <a:xfrm>
            <a:off x="180306" y="574964"/>
            <a:ext cx="8971631" cy="415636"/>
          </a:xfrm>
          <a:prstGeom prst="roundRect">
            <a:avLst>
              <a:gd name="adj" fmla="val 17948"/>
            </a:avLst>
          </a:prstGeom>
          <a:solidFill>
            <a:srgbClr val="000066"/>
          </a:solidFill>
          <a:ln w="28575" algn="ctr">
            <a:solidFill>
              <a:srgbClr val="000066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 algn="ctr" eaLnBrk="0" hangingPunct="0">
              <a:buFont typeface="Wingdings" panose="05000000000000000000" pitchFamily="2" charset="2"/>
              <a:buChar char="Ø"/>
            </a:pPr>
            <a:r>
              <a:rPr lang="en-US" sz="2400" b="1">
                <a:latin typeface="VN-NTime" pitchFamily="2" charset="0"/>
              </a:rPr>
              <a:t>Quan nieäm cuûa Ñaûng Coäng saûn Vieät Nam veà </a:t>
            </a:r>
            <a:r>
              <a:rPr lang="en-US" sz="2400" b="1" smtClean="0">
                <a:latin typeface="VN-NTime" pitchFamily="2" charset="0"/>
              </a:rPr>
              <a:t>phaùt trieån KH </a:t>
            </a:r>
            <a:r>
              <a:rPr lang="en-US" sz="2400" b="1">
                <a:latin typeface="VN-NTime" pitchFamily="2" charset="0"/>
              </a:rPr>
              <a:t>&amp; CN</a:t>
            </a:r>
            <a:r>
              <a:rPr lang="en-US" sz="2400" b="1"/>
              <a:t> </a:t>
            </a:r>
          </a:p>
        </p:txBody>
      </p:sp>
      <p:sp>
        <p:nvSpPr>
          <p:cNvPr id="5" name="AutoShape 49"/>
          <p:cNvSpPr>
            <a:spLocks noChangeArrowheads="1"/>
          </p:cNvSpPr>
          <p:nvPr/>
        </p:nvSpPr>
        <p:spPr bwMode="auto">
          <a:xfrm>
            <a:off x="-28134" y="-22276"/>
            <a:ext cx="9950010" cy="415636"/>
          </a:xfrm>
          <a:prstGeom prst="roundRect">
            <a:avLst>
              <a:gd name="adj" fmla="val 0"/>
            </a:avLst>
          </a:prstGeom>
          <a:solidFill>
            <a:srgbClr val="800000"/>
          </a:solidFill>
          <a:ln w="2857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1" dirty="0" smtClean="0">
                <a:solidFill>
                  <a:srgbClr val="FFFFFF"/>
                </a:solidFill>
                <a:latin typeface="VNI-Swiss-Condense"/>
              </a:rPr>
              <a:t>2. </a:t>
            </a:r>
            <a:r>
              <a:rPr lang="en-US" sz="2400" b="1" dirty="0" err="1" smtClean="0">
                <a:solidFill>
                  <a:srgbClr val="FFFFFF"/>
                </a:solidFill>
                <a:latin typeface="VNI-Swiss-Condense"/>
              </a:rPr>
              <a:t>Phaùt</a:t>
            </a:r>
            <a:r>
              <a:rPr lang="en-US" sz="2400" b="1" dirty="0" smtClean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  <a:latin typeface="VNI-Swiss-Condense"/>
              </a:rPr>
              <a:t>trieån</a:t>
            </a:r>
            <a:r>
              <a:rPr lang="en-US" sz="2400" b="1" dirty="0" smtClean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de-DE" sz="2400" b="1" dirty="0" smtClean="0">
                <a:solidFill>
                  <a:srgbClr val="FFFFFF"/>
                </a:solidFill>
                <a:latin typeface="VNI-Swiss-Condense"/>
              </a:rPr>
              <a:t>khoa </a:t>
            </a:r>
            <a:r>
              <a:rPr lang="de-DE" sz="2400" b="1" dirty="0">
                <a:solidFill>
                  <a:srgbClr val="FFFFFF"/>
                </a:solidFill>
                <a:latin typeface="VNI-Swiss-Condense"/>
              </a:rPr>
              <a:t>hoïc &amp; coâng ngheä ôû Vieät Nam hieän </a:t>
            </a:r>
            <a:r>
              <a:rPr lang="de-DE" sz="2400" b="1" dirty="0" smtClean="0">
                <a:solidFill>
                  <a:srgbClr val="FFFFFF"/>
                </a:solidFill>
                <a:latin typeface="VNI-Swiss-Condense"/>
              </a:rPr>
              <a:t>nay</a:t>
            </a:r>
            <a:endParaRPr lang="en-US" sz="2400" b="1" dirty="0">
              <a:solidFill>
                <a:srgbClr val="FFFFFF"/>
              </a:solidFill>
              <a:latin typeface="VNI-Swiss-Condense"/>
            </a:endParaRPr>
          </a:p>
        </p:txBody>
      </p:sp>
    </p:spTree>
    <p:extLst>
      <p:ext uri="{BB962C8B-B14F-4D97-AF65-F5344CB8AC3E}">
        <p14:creationId xmlns:p14="http://schemas.microsoft.com/office/powerpoint/2010/main" val="965896555"/>
      </p:ext>
    </p:extLst>
  </p:cSld>
  <p:clrMapOvr>
    <a:masterClrMapping/>
  </p:clrMapOvr>
  <p:transition>
    <p:split orient="vert"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utoShape 49"/>
          <p:cNvSpPr>
            <a:spLocks noChangeArrowheads="1"/>
          </p:cNvSpPr>
          <p:nvPr/>
        </p:nvSpPr>
        <p:spPr bwMode="auto">
          <a:xfrm>
            <a:off x="84137" y="2514600"/>
            <a:ext cx="9761537" cy="2666090"/>
          </a:xfrm>
          <a:prstGeom prst="roundRect">
            <a:avLst>
              <a:gd name="adj" fmla="val 3332"/>
            </a:avLst>
          </a:prstGeom>
          <a:solidFill>
            <a:schemeClr val="tx1"/>
          </a:solidFill>
          <a:ln w="28575" algn="ctr">
            <a:solidFill>
              <a:schemeClr val="accent4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marL="223838" indent="-223838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Tieáp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tuïc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ñoåi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môùi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maïnh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meõ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cô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baûn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toaøn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dieän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vaø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ñoàng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boä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cô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cheá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quaûn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lyù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</a:p>
          <a:p>
            <a:pPr marL="223838" indent="-223838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vaø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hoaït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ñoäng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KH &amp; CN.</a:t>
            </a:r>
            <a:endParaRPr lang="en-US" sz="2400" b="1" dirty="0" smtClean="0">
              <a:solidFill>
                <a:schemeClr val="bg2"/>
              </a:solidFill>
            </a:endParaRPr>
          </a:p>
          <a:p>
            <a:pPr marL="223838" indent="-223838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Trí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thöùc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&amp;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nguoàn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nhaân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löïc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KH &amp; CN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laø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taøi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nguyeân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voâ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giaù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cuûa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ñaát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nöôùc</a:t>
            </a:r>
            <a:endParaRPr lang="en-US" sz="2400" b="1" dirty="0" smtClean="0">
              <a:solidFill>
                <a:schemeClr val="bg2"/>
              </a:solidFill>
              <a:latin typeface="VN-NTime" pitchFamily="2" charset="0"/>
            </a:endParaRPr>
          </a:p>
          <a:p>
            <a:pPr marL="223838" indent="-223838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Öu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tieân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&amp;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taäp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trung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moïi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nguoàn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löïc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quoác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gia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cho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phaùt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trieån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KH &amp; CN</a:t>
            </a:r>
            <a:r>
              <a:rPr lang="en-US" sz="2400" b="1" dirty="0" smtClean="0">
                <a:solidFill>
                  <a:schemeClr val="bg2"/>
                </a:solidFill>
              </a:rPr>
              <a:t>, </a:t>
            </a:r>
          </a:p>
          <a:p>
            <a:pPr marL="223838" indent="-223838"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schemeClr val="bg2"/>
                </a:solidFill>
              </a:rPr>
              <a:t>  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phaùt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huy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vai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troø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daãn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ñöôøng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cuûa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KH &amp; CN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trong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ph.trieån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kinh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teá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-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xaõ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hoäi</a:t>
            </a:r>
            <a:r>
              <a:rPr lang="pl-PL" sz="2400" b="1" dirty="0" smtClean="0">
                <a:solidFill>
                  <a:schemeClr val="bg2"/>
                </a:solidFill>
              </a:rPr>
              <a:t>.</a:t>
            </a:r>
            <a:endParaRPr lang="en-US" sz="2400" b="1" dirty="0">
              <a:solidFill>
                <a:schemeClr val="bg2"/>
              </a:solidFill>
            </a:endParaRPr>
          </a:p>
          <a:p>
            <a:pPr marL="223838" indent="-223838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Hôïp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taùc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vaø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hoäi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nhaäp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quoác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teá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treân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lónh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vöïc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KH &amp; CN.</a:t>
            </a:r>
            <a:r>
              <a:rPr lang="pl-PL" sz="2400" b="1" dirty="0" smtClean="0">
                <a:solidFill>
                  <a:schemeClr val="bg2"/>
                </a:solidFill>
              </a:rPr>
              <a:t> </a:t>
            </a:r>
            <a:endParaRPr lang="en-US" sz="2400" b="1" dirty="0">
              <a:solidFill>
                <a:schemeClr val="bg2"/>
              </a:solidFill>
            </a:endParaRPr>
          </a:p>
        </p:txBody>
      </p:sp>
      <p:sp>
        <p:nvSpPr>
          <p:cNvPr id="4" name="AutoShape 49"/>
          <p:cNvSpPr>
            <a:spLocks noChangeArrowheads="1"/>
          </p:cNvSpPr>
          <p:nvPr/>
        </p:nvSpPr>
        <p:spPr bwMode="auto">
          <a:xfrm>
            <a:off x="180306" y="574964"/>
            <a:ext cx="6533231" cy="415636"/>
          </a:xfrm>
          <a:prstGeom prst="roundRect">
            <a:avLst>
              <a:gd name="adj" fmla="val 17948"/>
            </a:avLst>
          </a:prstGeom>
          <a:solidFill>
            <a:srgbClr val="000066"/>
          </a:solidFill>
          <a:ln w="28575" algn="ctr">
            <a:solidFill>
              <a:srgbClr val="000066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 algn="ctr" eaLnBrk="0" hangingPunct="0">
              <a:buFont typeface="Wingdings" panose="05000000000000000000" pitchFamily="2" charset="2"/>
              <a:buChar char="Ø"/>
            </a:pPr>
            <a:r>
              <a:rPr lang="en-US" sz="2400" b="1">
                <a:latin typeface="VN-NTime" pitchFamily="2" charset="0"/>
              </a:rPr>
              <a:t>Chieán löôïc phaùt trieån KH &amp; CN cuûa Vieät </a:t>
            </a:r>
            <a:r>
              <a:rPr lang="en-US" sz="2400" b="1" smtClean="0">
                <a:latin typeface="VN-NTime" pitchFamily="2" charset="0"/>
              </a:rPr>
              <a:t>Nam</a:t>
            </a:r>
            <a:endParaRPr lang="en-US" sz="2400" b="1"/>
          </a:p>
        </p:txBody>
      </p:sp>
      <p:sp>
        <p:nvSpPr>
          <p:cNvPr id="5" name="AutoShape 49"/>
          <p:cNvSpPr>
            <a:spLocks noChangeArrowheads="1"/>
          </p:cNvSpPr>
          <p:nvPr/>
        </p:nvSpPr>
        <p:spPr bwMode="auto">
          <a:xfrm>
            <a:off x="-28134" y="-22276"/>
            <a:ext cx="9950010" cy="415636"/>
          </a:xfrm>
          <a:prstGeom prst="roundRect">
            <a:avLst>
              <a:gd name="adj" fmla="val 0"/>
            </a:avLst>
          </a:prstGeom>
          <a:solidFill>
            <a:srgbClr val="800000"/>
          </a:solidFill>
          <a:ln w="2857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1" dirty="0" smtClean="0">
                <a:solidFill>
                  <a:srgbClr val="FFFFFF"/>
                </a:solidFill>
                <a:latin typeface="VNI-Swiss-Condense"/>
              </a:rPr>
              <a:t>2. </a:t>
            </a:r>
            <a:r>
              <a:rPr lang="en-US" sz="2400" b="1" dirty="0" err="1" smtClean="0">
                <a:solidFill>
                  <a:srgbClr val="FFFFFF"/>
                </a:solidFill>
                <a:latin typeface="VNI-Swiss-Condense"/>
              </a:rPr>
              <a:t>Phaùt</a:t>
            </a:r>
            <a:r>
              <a:rPr lang="en-US" sz="2400" b="1" dirty="0" smtClean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  <a:latin typeface="VNI-Swiss-Condense"/>
              </a:rPr>
              <a:t>trieån</a:t>
            </a:r>
            <a:r>
              <a:rPr lang="en-US" sz="2400" b="1" dirty="0" smtClean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de-DE" sz="2400" b="1" dirty="0" smtClean="0">
                <a:solidFill>
                  <a:srgbClr val="FFFFFF"/>
                </a:solidFill>
                <a:latin typeface="VNI-Swiss-Condense"/>
              </a:rPr>
              <a:t>khoa </a:t>
            </a:r>
            <a:r>
              <a:rPr lang="de-DE" sz="2400" b="1" dirty="0">
                <a:solidFill>
                  <a:srgbClr val="FFFFFF"/>
                </a:solidFill>
                <a:latin typeface="VNI-Swiss-Condense"/>
              </a:rPr>
              <a:t>hoïc &amp; coâng ngheä ôû Vieät Nam hieän </a:t>
            </a:r>
            <a:r>
              <a:rPr lang="de-DE" sz="2400" b="1" dirty="0" smtClean="0">
                <a:solidFill>
                  <a:srgbClr val="FFFFFF"/>
                </a:solidFill>
                <a:latin typeface="VNI-Swiss-Condense"/>
              </a:rPr>
              <a:t>nay</a:t>
            </a:r>
            <a:endParaRPr lang="en-US" sz="2400" b="1" dirty="0">
              <a:solidFill>
                <a:srgbClr val="FFFFFF"/>
              </a:solidFill>
              <a:latin typeface="VNI-Swiss-Condense"/>
            </a:endParaRPr>
          </a:p>
        </p:txBody>
      </p:sp>
    </p:spTree>
    <p:extLst>
      <p:ext uri="{BB962C8B-B14F-4D97-AF65-F5344CB8AC3E}">
        <p14:creationId xmlns:p14="http://schemas.microsoft.com/office/powerpoint/2010/main" val="1271942240"/>
      </p:ext>
    </p:extLst>
  </p:cSld>
  <p:clrMapOvr>
    <a:masterClrMapping/>
  </p:clrMapOvr>
  <p:transition>
    <p:split orient="vert"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utoShape 49"/>
          <p:cNvSpPr>
            <a:spLocks noChangeArrowheads="1"/>
          </p:cNvSpPr>
          <p:nvPr/>
        </p:nvSpPr>
        <p:spPr bwMode="auto">
          <a:xfrm>
            <a:off x="84137" y="1972589"/>
            <a:ext cx="9761537" cy="3903423"/>
          </a:xfrm>
          <a:prstGeom prst="roundRect">
            <a:avLst>
              <a:gd name="adj" fmla="val 3332"/>
            </a:avLst>
          </a:prstGeom>
          <a:solidFill>
            <a:schemeClr val="tx1"/>
          </a:solidFill>
          <a:ln w="28575" algn="ctr">
            <a:solidFill>
              <a:schemeClr val="accent4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marL="288925" indent="-288925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Ñoåi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môùi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phöông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thöùc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lónh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ñaïo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cuûa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Ñaûng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ñoái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vôùi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KH &amp; CN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ñaûm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baûo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vai</a:t>
            </a:r>
            <a:r>
              <a:rPr lang="vi-VN" sz="2400" b="1" dirty="0" smtClean="0">
                <a:solidFill>
                  <a:schemeClr val="bg2"/>
                </a:solidFill>
              </a:rPr>
              <a:t> </a:t>
            </a:r>
            <a:endParaRPr lang="en-US" sz="2400" b="1" dirty="0" smtClean="0">
              <a:solidFill>
                <a:schemeClr val="bg2"/>
              </a:solidFill>
            </a:endParaRPr>
          </a:p>
          <a:p>
            <a:pPr marL="288925" indent="-288925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en-US" sz="2400" b="1" dirty="0" smtClean="0">
                <a:solidFill>
                  <a:schemeClr val="bg2"/>
                </a:solidFill>
              </a:rPr>
              <a:t>  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troø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quoác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saùch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haøng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ñaàu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cuûa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KH &amp; CN</a:t>
            </a:r>
            <a:r>
              <a:rPr lang="en-US" sz="2400" b="1" dirty="0" smtClean="0">
                <a:solidFill>
                  <a:schemeClr val="bg2"/>
                </a:solidFill>
              </a:rPr>
              <a:t>.</a:t>
            </a:r>
            <a:endParaRPr lang="en-US" sz="2400" b="1" dirty="0">
              <a:solidFill>
                <a:schemeClr val="bg2"/>
              </a:solidFill>
            </a:endParaRPr>
          </a:p>
          <a:p>
            <a:pPr marL="288925" indent="-288925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Ñoåi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môùi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maïnh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meõ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ñoàng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boä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veà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toå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chöùc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veà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cô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cheá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quaûn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lyù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&amp;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cô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cheá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hoaït</a:t>
            </a:r>
            <a:endParaRPr lang="en-US" sz="2400" b="1" dirty="0" smtClean="0">
              <a:solidFill>
                <a:schemeClr val="bg2"/>
              </a:solidFill>
              <a:latin typeface="VN-NTime" pitchFamily="2" charset="0"/>
            </a:endParaRPr>
          </a:p>
          <a:p>
            <a:pPr marL="288925" indent="-288925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 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ñoäng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KH &amp;CN</a:t>
            </a:r>
            <a:r>
              <a:rPr lang="pl-PL" sz="2400" b="1" dirty="0" smtClean="0">
                <a:solidFill>
                  <a:schemeClr val="bg2"/>
                </a:solidFill>
              </a:rPr>
              <a:t>.</a:t>
            </a:r>
            <a:endParaRPr lang="en-US" sz="2400" b="1" dirty="0">
              <a:solidFill>
                <a:schemeClr val="bg2"/>
              </a:solidFill>
            </a:endParaRPr>
          </a:p>
          <a:p>
            <a:pPr marL="288925" indent="-288925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Xaây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döïng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&amp;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thöïc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hieän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caùc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nhieäm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vuï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KH &amp; CN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coù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söùc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taùc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ñoäng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ñoùng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goùp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</a:p>
          <a:p>
            <a:pPr marL="288925" indent="-288925"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  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quyeát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ñònh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cho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söï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phaùt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trieån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ñaát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nöôùc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.</a:t>
            </a:r>
            <a:endParaRPr lang="en-US" sz="2400" b="1" dirty="0">
              <a:solidFill>
                <a:schemeClr val="bg2"/>
              </a:solidFill>
            </a:endParaRPr>
          </a:p>
          <a:p>
            <a:pPr marL="288925" indent="-288925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Taêng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cöôøng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tieàm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löïc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KH &amp; CN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quoác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gia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.</a:t>
            </a:r>
            <a:endParaRPr lang="en-US" sz="2400" b="1" dirty="0">
              <a:solidFill>
                <a:schemeClr val="bg2"/>
              </a:solidFill>
            </a:endParaRPr>
          </a:p>
          <a:p>
            <a:pPr marL="288925" indent="-288925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Phaùt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trieån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thò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tröôøng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KH &amp; 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CN.</a:t>
            </a:r>
            <a:endParaRPr lang="en-US" sz="2400" b="1" dirty="0">
              <a:solidFill>
                <a:schemeClr val="bg2"/>
              </a:solidFill>
              <a:latin typeface="VN-NTime" pitchFamily="2" charset="0"/>
            </a:endParaRPr>
          </a:p>
          <a:p>
            <a:pPr marL="288925" indent="-288925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Hôïp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taùc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vaø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hoäi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nhaäp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quoác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teá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treân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lónh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vöïc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KH &amp; 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CN.</a:t>
            </a:r>
            <a:endParaRPr lang="en-US" sz="2400" b="1" dirty="0">
              <a:solidFill>
                <a:schemeClr val="bg2"/>
              </a:solidFill>
              <a:latin typeface="VN-NTime" pitchFamily="2" charset="0"/>
            </a:endParaRPr>
          </a:p>
        </p:txBody>
      </p:sp>
      <p:sp>
        <p:nvSpPr>
          <p:cNvPr id="4" name="AutoShape 49"/>
          <p:cNvSpPr>
            <a:spLocks noChangeArrowheads="1"/>
          </p:cNvSpPr>
          <p:nvPr/>
        </p:nvSpPr>
        <p:spPr bwMode="auto">
          <a:xfrm>
            <a:off x="180306" y="574964"/>
            <a:ext cx="9581231" cy="415636"/>
          </a:xfrm>
          <a:prstGeom prst="roundRect">
            <a:avLst>
              <a:gd name="adj" fmla="val 17948"/>
            </a:avLst>
          </a:prstGeom>
          <a:solidFill>
            <a:srgbClr val="000066"/>
          </a:solidFill>
          <a:ln w="28575" algn="ctr">
            <a:solidFill>
              <a:srgbClr val="000066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 algn="ctr" eaLnBrk="0" hangingPunct="0">
              <a:buFont typeface="Wingdings" panose="05000000000000000000" pitchFamily="2" charset="2"/>
              <a:buChar char="Ø"/>
            </a:pPr>
            <a:r>
              <a:rPr lang="en-US" sz="2400" b="1">
                <a:latin typeface="VN-NTime" pitchFamily="2" charset="0"/>
              </a:rPr>
              <a:t>Nhieäm vuï vaø giaûi phaùp </a:t>
            </a:r>
            <a:r>
              <a:rPr lang="en-US" sz="2400" b="1" smtClean="0">
                <a:latin typeface="VN-NTime" pitchFamily="2" charset="0"/>
              </a:rPr>
              <a:t>ph.trieån </a:t>
            </a:r>
            <a:r>
              <a:rPr lang="en-US" sz="2400" b="1">
                <a:latin typeface="VN-NTime" pitchFamily="2" charset="0"/>
              </a:rPr>
              <a:t>KH &amp; CN Vieät Nam trong giai ñoaïn </a:t>
            </a:r>
            <a:r>
              <a:rPr lang="en-US" sz="2400" b="1" smtClean="0">
                <a:latin typeface="VN-NTime" pitchFamily="2" charset="0"/>
              </a:rPr>
              <a:t>tôùi</a:t>
            </a:r>
            <a:endParaRPr lang="en-US" sz="2400" b="1"/>
          </a:p>
        </p:txBody>
      </p:sp>
      <p:sp>
        <p:nvSpPr>
          <p:cNvPr id="6" name="AutoShape 49"/>
          <p:cNvSpPr>
            <a:spLocks noChangeArrowheads="1"/>
          </p:cNvSpPr>
          <p:nvPr/>
        </p:nvSpPr>
        <p:spPr bwMode="auto">
          <a:xfrm>
            <a:off x="-28134" y="-22276"/>
            <a:ext cx="9950010" cy="415636"/>
          </a:xfrm>
          <a:prstGeom prst="roundRect">
            <a:avLst>
              <a:gd name="adj" fmla="val 0"/>
            </a:avLst>
          </a:prstGeom>
          <a:solidFill>
            <a:srgbClr val="800000"/>
          </a:solidFill>
          <a:ln w="2857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1" dirty="0" smtClean="0">
                <a:solidFill>
                  <a:srgbClr val="FFFFFF"/>
                </a:solidFill>
                <a:latin typeface="VNI-Swiss-Condense"/>
              </a:rPr>
              <a:t>2. </a:t>
            </a:r>
            <a:r>
              <a:rPr lang="en-US" sz="2400" b="1" dirty="0" err="1" smtClean="0">
                <a:solidFill>
                  <a:srgbClr val="FFFFFF"/>
                </a:solidFill>
                <a:latin typeface="VNI-Swiss-Condense"/>
              </a:rPr>
              <a:t>Phaùt</a:t>
            </a:r>
            <a:r>
              <a:rPr lang="en-US" sz="2400" b="1" dirty="0" smtClean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  <a:latin typeface="VNI-Swiss-Condense"/>
              </a:rPr>
              <a:t>trieån</a:t>
            </a:r>
            <a:r>
              <a:rPr lang="en-US" sz="2400" b="1" dirty="0" smtClean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de-DE" sz="2400" b="1" dirty="0" smtClean="0">
                <a:solidFill>
                  <a:srgbClr val="FFFFFF"/>
                </a:solidFill>
                <a:latin typeface="VNI-Swiss-Condense"/>
              </a:rPr>
              <a:t>khoa </a:t>
            </a:r>
            <a:r>
              <a:rPr lang="de-DE" sz="2400" b="1" dirty="0">
                <a:solidFill>
                  <a:srgbClr val="FFFFFF"/>
                </a:solidFill>
                <a:latin typeface="VNI-Swiss-Condense"/>
              </a:rPr>
              <a:t>hoïc &amp; coâng ngheä ôû Vieät Nam hieän </a:t>
            </a:r>
            <a:r>
              <a:rPr lang="de-DE" sz="2400" b="1" dirty="0" smtClean="0">
                <a:solidFill>
                  <a:srgbClr val="FFFFFF"/>
                </a:solidFill>
                <a:latin typeface="VNI-Swiss-Condense"/>
              </a:rPr>
              <a:t>nay</a:t>
            </a:r>
            <a:endParaRPr lang="en-US" sz="2400" b="1" dirty="0">
              <a:solidFill>
                <a:srgbClr val="FFFFFF"/>
              </a:solidFill>
              <a:latin typeface="VNI-Swiss-Condense"/>
            </a:endParaRPr>
          </a:p>
        </p:txBody>
      </p:sp>
    </p:spTree>
    <p:extLst>
      <p:ext uri="{BB962C8B-B14F-4D97-AF65-F5344CB8AC3E}">
        <p14:creationId xmlns:p14="http://schemas.microsoft.com/office/powerpoint/2010/main" val="2479203402"/>
      </p:ext>
    </p:extLst>
  </p:cSld>
  <p:clrMapOvr>
    <a:masterClrMapping/>
  </p:clrMapOvr>
  <p:transition>
    <p:split orient="vert"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utoShape 49"/>
          <p:cNvSpPr>
            <a:spLocks noChangeArrowheads="1"/>
          </p:cNvSpPr>
          <p:nvPr/>
        </p:nvSpPr>
        <p:spPr bwMode="auto">
          <a:xfrm>
            <a:off x="84137" y="1066800"/>
            <a:ext cx="9761537" cy="5715000"/>
          </a:xfrm>
          <a:prstGeom prst="roundRect">
            <a:avLst>
              <a:gd name="adj" fmla="val 2594"/>
            </a:avLst>
          </a:prstGeom>
          <a:solidFill>
            <a:schemeClr val="tx1"/>
          </a:solidFill>
          <a:ln w="28575" algn="ctr">
            <a:solidFill>
              <a:schemeClr val="accent4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marL="282575" indent="-28257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KH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laø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800000"/>
                </a:solidFill>
                <a:latin typeface="VN-NTime" pitchFamily="2" charset="0"/>
              </a:rPr>
              <a:t>heä</a:t>
            </a:r>
            <a:r>
              <a:rPr lang="en-US" sz="2400" b="1" dirty="0" smtClean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800000"/>
                </a:solidFill>
                <a:latin typeface="VN-NTime" pitchFamily="2" charset="0"/>
              </a:rPr>
              <a:t>thoáng</a:t>
            </a:r>
            <a:r>
              <a:rPr lang="en-US" sz="2400" b="1" dirty="0" smtClean="0">
                <a:solidFill>
                  <a:srgbClr val="800000"/>
                </a:solidFill>
                <a:latin typeface="VN-NTime" pitchFamily="2" charset="0"/>
              </a:rPr>
              <a:t> tri </a:t>
            </a:r>
            <a:r>
              <a:rPr lang="en-US" sz="2400" b="1" dirty="0" err="1" smtClean="0">
                <a:solidFill>
                  <a:srgbClr val="800000"/>
                </a:solidFill>
                <a:latin typeface="VN-NTime" pitchFamily="2" charset="0"/>
              </a:rPr>
              <a:t>thöùc</a:t>
            </a:r>
            <a:r>
              <a:rPr lang="en-US" sz="2400" b="1" dirty="0" smtClean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veà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baûn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chaát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quy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luaät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toàn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taïi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vaø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phaùt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trieån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cuûa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 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söï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vaät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hieän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töôïng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töï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nhieân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xaõ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hoäi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vaø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tö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duy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.</a:t>
            </a:r>
          </a:p>
          <a:p>
            <a:pPr marL="223838" indent="-223838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KH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laø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moät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hình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thaùi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yù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thöùc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xaõ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hoäi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phaûn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aùnh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hieän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thöïc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(</a:t>
            </a:r>
            <a:r>
              <a:rPr lang="en-US" sz="2400" dirty="0" err="1" smtClean="0">
                <a:solidFill>
                  <a:schemeClr val="bg2"/>
                </a:solidFill>
                <a:latin typeface="VN-NTime" pitchFamily="2" charset="0"/>
              </a:rPr>
              <a:t>th.giôùi</a:t>
            </a:r>
            <a:r>
              <a:rPr lang="en-US" sz="2400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xung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quanh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) 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 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döôùi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daïng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loâgích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tröøu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töôïng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(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khaùi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nieäm,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phaïm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truø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,…)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ñem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laïi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nhöõng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tri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thöùc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 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vaø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ñöôïc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kieåm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nghieäm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qua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thöïc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tieãn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(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chaân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lyù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). </a:t>
            </a:r>
            <a:r>
              <a:rPr lang="en-US" sz="2400" dirty="0" smtClean="0">
                <a:solidFill>
                  <a:schemeClr val="bg2"/>
                </a:solidFill>
                <a:latin typeface="VN-NTime" pitchFamily="2" charset="0"/>
              </a:rPr>
              <a:t>Tri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thöùc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KH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thaâm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nhaäp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vaøo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 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caùc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hình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thaùi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yù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thöùc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xaõ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hoäi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khaùc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taïo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thaønh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caùc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KH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töông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öùng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vôùi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töøng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hình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 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thaùi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yù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thöùc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 err="1" smtClean="0">
                <a:solidFill>
                  <a:schemeClr val="bg2"/>
                </a:solidFill>
                <a:latin typeface="VN-NTime" pitchFamily="2" charset="0"/>
              </a:rPr>
              <a:t>ñoù</a:t>
            </a:r>
            <a:r>
              <a:rPr lang="en-US" sz="2400" dirty="0" smtClean="0">
                <a:solidFill>
                  <a:schemeClr val="bg2"/>
                </a:solidFill>
                <a:latin typeface="VN-NTime" pitchFamily="2" charset="0"/>
              </a:rPr>
              <a:t>.</a:t>
            </a:r>
            <a:endParaRPr lang="en-US" sz="2400" dirty="0">
              <a:solidFill>
                <a:schemeClr val="bg2"/>
              </a:solidFill>
              <a:latin typeface="VN-NTime" pitchFamily="2" charset="0"/>
            </a:endParaRPr>
          </a:p>
          <a:p>
            <a:pPr marL="223838" indent="-223838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KH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laø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moät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hoaït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ñoäng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xaõ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hoäi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nhaèm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tìm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toøi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phaùt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hieän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nhöõng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qui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luaät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laøm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</a:p>
          <a:p>
            <a:pPr indent="-223837">
              <a:spcBef>
                <a:spcPts val="600"/>
              </a:spcBef>
            </a:pP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 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saùng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roõ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keát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caáu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tính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chaát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söï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vaät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vaø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hieän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töôïng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toàn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taïi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trong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theá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giôùi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;</a:t>
            </a:r>
          </a:p>
          <a:p>
            <a:pPr indent="-223837">
              <a:spcBef>
                <a:spcPts val="600"/>
              </a:spcBef>
            </a:pP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 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ñeå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vaän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duïng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chuùng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saùng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taïo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ra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phöông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thöùc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ñöa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ra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giaûi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phaùp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… </a:t>
            </a:r>
          </a:p>
          <a:p>
            <a:pPr indent="-223837">
              <a:spcBef>
                <a:spcPts val="600"/>
              </a:spcBef>
            </a:pP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 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taùc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ñoäng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vaøo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söï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vaät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vaø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hieän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töôïng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nhaèm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bieán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ñoåi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traïng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thaùi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</a:p>
          <a:p>
            <a:pPr indent="-223837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 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chuùng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phuïc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vuï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lôïi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ích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cho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con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ngöôøi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.</a:t>
            </a:r>
            <a:endParaRPr lang="en-US" sz="2400" dirty="0">
              <a:solidFill>
                <a:schemeClr val="bg2"/>
              </a:solidFill>
              <a:latin typeface="VN-NTime" pitchFamily="2" charset="0"/>
            </a:endParaRPr>
          </a:p>
        </p:txBody>
      </p:sp>
      <p:sp>
        <p:nvSpPr>
          <p:cNvPr id="41" name="AutoShape 49"/>
          <p:cNvSpPr>
            <a:spLocks noChangeArrowheads="1"/>
          </p:cNvSpPr>
          <p:nvPr/>
        </p:nvSpPr>
        <p:spPr bwMode="auto">
          <a:xfrm>
            <a:off x="-28134" y="-22276"/>
            <a:ext cx="9950010" cy="415636"/>
          </a:xfrm>
          <a:prstGeom prst="roundRect">
            <a:avLst>
              <a:gd name="adj" fmla="val 0"/>
            </a:avLst>
          </a:prstGeom>
          <a:solidFill>
            <a:srgbClr val="800000"/>
          </a:solidFill>
          <a:ln w="2857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+mj-lt"/>
              </a:rPr>
              <a:t>1. </a:t>
            </a:r>
            <a:r>
              <a:rPr lang="vi-VN" sz="2400" b="1" smtClean="0">
                <a:latin typeface="+mj-lt"/>
              </a:rPr>
              <a:t>K</a:t>
            </a:r>
            <a:r>
              <a:rPr lang="en-US" sz="2400" b="1" smtClean="0">
                <a:latin typeface="+mj-lt"/>
              </a:rPr>
              <a:t>hoa hoïc laø gì?</a:t>
            </a:r>
            <a:endParaRPr lang="en-US" sz="2400" b="1">
              <a:latin typeface="+mj-lt"/>
            </a:endParaRPr>
          </a:p>
        </p:txBody>
      </p:sp>
      <p:sp>
        <p:nvSpPr>
          <p:cNvPr id="4" name="AutoShape 49"/>
          <p:cNvSpPr>
            <a:spLocks noChangeArrowheads="1"/>
          </p:cNvSpPr>
          <p:nvPr/>
        </p:nvSpPr>
        <p:spPr bwMode="auto">
          <a:xfrm>
            <a:off x="84138" y="574964"/>
            <a:ext cx="3657600" cy="415636"/>
          </a:xfrm>
          <a:prstGeom prst="roundRect">
            <a:avLst>
              <a:gd name="adj" fmla="val 17948"/>
            </a:avLst>
          </a:prstGeom>
          <a:solidFill>
            <a:srgbClr val="000066"/>
          </a:solidFill>
          <a:ln w="28575" algn="ctr">
            <a:solidFill>
              <a:srgbClr val="000066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 algn="ctr" eaLnBrk="0" hangingPunct="0">
              <a:buFont typeface="Wingdings" panose="05000000000000000000" pitchFamily="2" charset="2"/>
              <a:buChar char="Ø"/>
            </a:pPr>
            <a:r>
              <a:rPr lang="en-US" sz="2400" b="1" smtClean="0">
                <a:latin typeface="VN-NTime" pitchFamily="2" charset="0"/>
              </a:rPr>
              <a:t>Quan nieäm veà khoa </a:t>
            </a:r>
            <a:r>
              <a:rPr lang="en-US" sz="2400" b="1">
                <a:latin typeface="VN-NTime" pitchFamily="2" charset="0"/>
              </a:rPr>
              <a:t>hoïc</a:t>
            </a:r>
            <a:endParaRPr lang="en-US" sz="2400" b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32956542"/>
      </p:ext>
    </p:extLst>
  </p:cSld>
  <p:clrMapOvr>
    <a:masterClrMapping/>
  </p:clrMapOvr>
  <p:transition>
    <p:split orient="vert"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utoShape 49"/>
          <p:cNvSpPr>
            <a:spLocks noChangeArrowheads="1"/>
          </p:cNvSpPr>
          <p:nvPr/>
        </p:nvSpPr>
        <p:spPr bwMode="auto">
          <a:xfrm>
            <a:off x="84137" y="1562729"/>
            <a:ext cx="9761537" cy="4723142"/>
          </a:xfrm>
          <a:prstGeom prst="roundRect">
            <a:avLst>
              <a:gd name="adj" fmla="val 3332"/>
            </a:avLst>
          </a:prstGeom>
          <a:solidFill>
            <a:schemeClr val="tx1"/>
          </a:solidFill>
          <a:ln w="28575" algn="ctr">
            <a:solidFill>
              <a:schemeClr val="accent4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srgbClr val="800000"/>
                </a:solidFill>
                <a:latin typeface="VN-NTime" pitchFamily="2" charset="0"/>
              </a:rPr>
              <a:t>(1)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Höôùng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troïng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taâm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hoaït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ñoäng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KH &amp; CN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vaøo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phuïc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vuï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coâng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nghieäp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hoùa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  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hieän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ñaïi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hoaù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phaùt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trieån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theo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chieàu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saâu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goùp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phaàn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taêng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nhanh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naêng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suaát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endParaRPr lang="en-US" sz="2400" b="1" dirty="0" smtClean="0">
              <a:solidFill>
                <a:schemeClr val="bg2"/>
              </a:solidFill>
              <a:latin typeface="VN-NTime" pitchFamily="2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 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chaát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löôïng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hieäu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quaû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vaø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naâng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cao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söùc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caïnh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tranh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neàn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kinh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teá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.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Thöïc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endParaRPr lang="en-US" sz="2400" b="1" dirty="0" smtClean="0">
              <a:solidFill>
                <a:schemeClr val="bg2"/>
              </a:solidFill>
              <a:latin typeface="VN-NTime" pitchFamily="2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 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hieän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ñoàng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boä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nhieäm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vuï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: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naâng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cao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naêng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löïc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ñoåi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môùi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cô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cheá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quaûn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lyù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endParaRPr lang="en-US" sz="2400" b="1" dirty="0" smtClean="0">
              <a:solidFill>
                <a:schemeClr val="bg2"/>
              </a:solidFill>
              <a:latin typeface="VN-NTime" pitchFamily="2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 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ñaåy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maïnh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öùng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duïng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KH &amp; CN,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taêng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cöôøng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hoäi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nhaäp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quoác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teá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veà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KH &amp; 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CN.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srgbClr val="800000"/>
                </a:solidFill>
                <a:latin typeface="VN-NTime" pitchFamily="2" charset="0"/>
              </a:rPr>
              <a:t>(2)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Taêng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nhanh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naêng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löïc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KH &amp; CN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coù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troïng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taâm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troïng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ñieåm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.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Phaùt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trieån</a:t>
            </a:r>
            <a:endParaRPr lang="en-US" sz="2400" b="1" dirty="0" smtClean="0">
              <a:solidFill>
                <a:schemeClr val="bg2"/>
              </a:solidFill>
              <a:latin typeface="VN-NTime" pitchFamily="2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ñoàng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boä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&amp;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söû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duïng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coù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hieäu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quaû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cô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sôû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vaät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chaát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&amp;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nguoàn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nhaân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löïc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.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Nhaø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nöôùc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endParaRPr lang="en-US" sz="2400" b="1" dirty="0" smtClean="0">
              <a:solidFill>
                <a:schemeClr val="bg2"/>
              </a:solidFill>
              <a:latin typeface="VN-NTime" pitchFamily="2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taäp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trung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ñaàu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tö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cho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nhieäm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vuï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troïng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ñieåm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quoác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gia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giaûi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phaùp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KH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 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&amp; CN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cho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saûn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phaåm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chuû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löïc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muõi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nhoïn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ñoàng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thôøi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ñaåy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maïnh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xaõ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hoäi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endParaRPr lang="en-US" sz="2400" b="1" dirty="0" smtClean="0">
              <a:solidFill>
                <a:schemeClr val="bg2"/>
              </a:solidFill>
              <a:latin typeface="VN-NTime" pitchFamily="2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hoùa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huy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ñoäng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moïi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nguoàn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löïc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xaõ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hoäi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nhaát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laø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doanh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nghieäp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cho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endParaRPr lang="en-US" sz="2400" b="1" dirty="0" smtClean="0">
              <a:solidFill>
                <a:schemeClr val="bg2"/>
              </a:solidFill>
              <a:latin typeface="VN-NTime" pitchFamily="2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phaùt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trieån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KH &amp; CN.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Gaén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muïc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tieâu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nhieäm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vuï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KH &amp; CN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vôùi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muïc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endParaRPr lang="en-US" sz="2400" b="1" dirty="0" smtClean="0">
              <a:solidFill>
                <a:schemeClr val="bg2"/>
              </a:solidFill>
              <a:latin typeface="VN-NTime" pitchFamily="2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tieâu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nhieäm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vuï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phaùt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trieån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KT-XH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ôû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töøng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caáp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ngaønh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ñòa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phöông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vaø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cô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sôû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.</a:t>
            </a:r>
          </a:p>
        </p:txBody>
      </p:sp>
      <p:sp>
        <p:nvSpPr>
          <p:cNvPr id="5" name="AutoShape 49"/>
          <p:cNvSpPr>
            <a:spLocks noChangeArrowheads="1"/>
          </p:cNvSpPr>
          <p:nvPr/>
        </p:nvSpPr>
        <p:spPr bwMode="auto">
          <a:xfrm>
            <a:off x="180306" y="574964"/>
            <a:ext cx="9581231" cy="415636"/>
          </a:xfrm>
          <a:prstGeom prst="roundRect">
            <a:avLst>
              <a:gd name="adj" fmla="val 17948"/>
            </a:avLst>
          </a:prstGeom>
          <a:solidFill>
            <a:srgbClr val="000066"/>
          </a:solidFill>
          <a:ln w="28575" algn="ctr">
            <a:solidFill>
              <a:srgbClr val="000066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 algn="ctr" eaLnBrk="0" hangingPunct="0">
              <a:buFont typeface="Wingdings" panose="05000000000000000000" pitchFamily="2" charset="2"/>
              <a:buChar char="Ø"/>
            </a:pPr>
            <a:r>
              <a:rPr lang="en-US" sz="2400" b="1" smtClean="0">
                <a:latin typeface="VN-NTime" pitchFamily="2" charset="0"/>
              </a:rPr>
              <a:t>Laøm gì ñeå KH&amp;CN trôû thaønh ñoäng löïc phaùt trieån XH nhanh &amp; beàn vöõng </a:t>
            </a:r>
            <a:endParaRPr lang="en-US" sz="2400" b="1"/>
          </a:p>
        </p:txBody>
      </p:sp>
      <p:sp>
        <p:nvSpPr>
          <p:cNvPr id="7" name="AutoShape 49"/>
          <p:cNvSpPr>
            <a:spLocks noChangeArrowheads="1"/>
          </p:cNvSpPr>
          <p:nvPr/>
        </p:nvSpPr>
        <p:spPr bwMode="auto">
          <a:xfrm>
            <a:off x="-28134" y="-22276"/>
            <a:ext cx="9950010" cy="415636"/>
          </a:xfrm>
          <a:prstGeom prst="roundRect">
            <a:avLst>
              <a:gd name="adj" fmla="val 0"/>
            </a:avLst>
          </a:prstGeom>
          <a:solidFill>
            <a:srgbClr val="800000"/>
          </a:solidFill>
          <a:ln w="2857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1" dirty="0" smtClean="0">
                <a:solidFill>
                  <a:srgbClr val="FFFFFF"/>
                </a:solidFill>
                <a:latin typeface="VNI-Swiss-Condense"/>
              </a:rPr>
              <a:t>2. </a:t>
            </a:r>
            <a:r>
              <a:rPr lang="en-US" sz="2400" b="1" dirty="0" err="1" smtClean="0">
                <a:solidFill>
                  <a:srgbClr val="FFFFFF"/>
                </a:solidFill>
                <a:latin typeface="VNI-Swiss-Condense"/>
              </a:rPr>
              <a:t>Phaùt</a:t>
            </a:r>
            <a:r>
              <a:rPr lang="en-US" sz="2400" b="1" dirty="0" smtClean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  <a:latin typeface="VNI-Swiss-Condense"/>
              </a:rPr>
              <a:t>trieån</a:t>
            </a:r>
            <a:r>
              <a:rPr lang="en-US" sz="2400" b="1" dirty="0" smtClean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de-DE" sz="2400" b="1" dirty="0" smtClean="0">
                <a:solidFill>
                  <a:srgbClr val="FFFFFF"/>
                </a:solidFill>
                <a:latin typeface="VNI-Swiss-Condense"/>
              </a:rPr>
              <a:t>khoa </a:t>
            </a:r>
            <a:r>
              <a:rPr lang="de-DE" sz="2400" b="1" dirty="0">
                <a:solidFill>
                  <a:srgbClr val="FFFFFF"/>
                </a:solidFill>
                <a:latin typeface="VNI-Swiss-Condense"/>
              </a:rPr>
              <a:t>hoïc &amp; coâng ngheä ôû Vieät Nam hieän </a:t>
            </a:r>
            <a:r>
              <a:rPr lang="de-DE" sz="2400" b="1" dirty="0" smtClean="0">
                <a:solidFill>
                  <a:srgbClr val="FFFFFF"/>
                </a:solidFill>
                <a:latin typeface="VNI-Swiss-Condense"/>
              </a:rPr>
              <a:t>nay</a:t>
            </a:r>
            <a:endParaRPr lang="en-US" sz="2400" b="1" dirty="0">
              <a:solidFill>
                <a:srgbClr val="FFFFFF"/>
              </a:solidFill>
              <a:latin typeface="VNI-Swiss-Condense"/>
            </a:endParaRPr>
          </a:p>
        </p:txBody>
      </p:sp>
    </p:spTree>
    <p:extLst>
      <p:ext uri="{BB962C8B-B14F-4D97-AF65-F5344CB8AC3E}">
        <p14:creationId xmlns:p14="http://schemas.microsoft.com/office/powerpoint/2010/main" val="3559350318"/>
      </p:ext>
    </p:extLst>
  </p:cSld>
  <p:clrMapOvr>
    <a:masterClrMapping/>
  </p:clrMapOvr>
  <p:transition>
    <p:split orient="vert"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utoShape 49"/>
          <p:cNvSpPr>
            <a:spLocks noChangeArrowheads="1"/>
          </p:cNvSpPr>
          <p:nvPr/>
        </p:nvSpPr>
        <p:spPr bwMode="auto">
          <a:xfrm>
            <a:off x="84137" y="1562730"/>
            <a:ext cx="9761537" cy="4723141"/>
          </a:xfrm>
          <a:prstGeom prst="roundRect">
            <a:avLst>
              <a:gd name="adj" fmla="val 3332"/>
            </a:avLst>
          </a:prstGeom>
          <a:solidFill>
            <a:schemeClr val="tx1"/>
          </a:solidFill>
          <a:ln w="28575" algn="ctr">
            <a:solidFill>
              <a:schemeClr val="accent4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srgbClr val="800000"/>
                </a:solidFill>
                <a:latin typeface="VN-NTime" pitchFamily="2" charset="0"/>
              </a:rPr>
              <a:t>(3)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Ñoåi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môùi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maïnh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meõ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ñoàng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boä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toå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chöùc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cô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cheá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quaûn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lyù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&amp;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h.ñoäng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KH&amp;CN. </a:t>
            </a:r>
            <a:endParaRPr lang="en-US" sz="2400" b="1" dirty="0" smtClean="0">
              <a:solidFill>
                <a:schemeClr val="bg2"/>
              </a:solidFill>
              <a:latin typeface="VN-NTime" pitchFamily="2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  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Ph.huy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vai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troø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hieäu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quaû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toå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chöùc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KH&amp;CN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chuû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löïc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trong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vieäc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thöïc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endParaRPr lang="en-US" sz="2400" b="1" dirty="0" smtClean="0">
              <a:solidFill>
                <a:schemeClr val="bg2"/>
              </a:solidFill>
              <a:latin typeface="VN-NTime" pitchFamily="2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  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hieän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nhieäm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vuï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KH&amp;CN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troïng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ñieåm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.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P.trieån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maïnh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thò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tröôøng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KH&amp;CN.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srgbClr val="800000"/>
                </a:solidFill>
                <a:latin typeface="VN-NTime" pitchFamily="2" charset="0"/>
              </a:rPr>
              <a:t>(4)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Ñoåi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môùi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caên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baûn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cô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cheá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söû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duïng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kinh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phí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nhaø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nöôùc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&amp;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cô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cheá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xaây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döïng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 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trieån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khai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nhieäm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vuï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KH &amp; CN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theo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höôùng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laáy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muïc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tieâu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&amp;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hieäu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quaû</a:t>
            </a:r>
            <a:endParaRPr lang="en-US" sz="2400" b="1" dirty="0" smtClean="0">
              <a:solidFill>
                <a:schemeClr val="bg2"/>
              </a:solidFill>
              <a:latin typeface="VN-NTime" pitchFamily="2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 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öùng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duïng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laø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tieâu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chuaån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haøng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ñaàu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;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chuyeån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ñôn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vò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söï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nghieäp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KH 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&amp; CN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  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sang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cô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cheá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töï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chuû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töï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chòu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traùch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nhieäm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.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srgbClr val="800000"/>
                </a:solidFill>
                <a:latin typeface="VN-NTime" pitchFamily="2" charset="0"/>
              </a:rPr>
              <a:t>(5)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Phaùt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trieån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doanh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nghieäp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KH &amp; CN,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quyõ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ñoåi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môùi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coâng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ngheä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vaø</a:t>
            </a:r>
            <a:endParaRPr lang="en-US" sz="2400" b="1" dirty="0" smtClean="0">
              <a:solidFill>
                <a:schemeClr val="bg2"/>
              </a:solidFill>
              <a:latin typeface="VN-NTime" pitchFamily="2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 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quyõ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ñaàu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tö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maïo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hieåm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.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Xaây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döïng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ñoàng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boä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chính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saùch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ñaøo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taïo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thu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huùt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 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troïng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duïng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ñaõi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ngoä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xöùng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ñaùng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nhaân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taøi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KH &amp; CN.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Thöïc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haønh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daân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chuû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 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toân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troïng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vaø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phaùt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huy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töï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do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tö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töôûng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trong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hoaït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ñoäng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nghieân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cöùu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saùng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taïo</a:t>
            </a:r>
            <a:endParaRPr lang="en-US" sz="2400" b="1" dirty="0" smtClean="0">
              <a:solidFill>
                <a:schemeClr val="bg2"/>
              </a:solidFill>
              <a:latin typeface="VN-NTime" pitchFamily="2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 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cuûa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trí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thöùc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vì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söï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phaùt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trieån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ñaát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nöôùc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.</a:t>
            </a:r>
          </a:p>
        </p:txBody>
      </p:sp>
      <p:sp>
        <p:nvSpPr>
          <p:cNvPr id="4" name="AutoShape 49"/>
          <p:cNvSpPr>
            <a:spLocks noChangeArrowheads="1"/>
          </p:cNvSpPr>
          <p:nvPr/>
        </p:nvSpPr>
        <p:spPr bwMode="auto">
          <a:xfrm>
            <a:off x="180306" y="574964"/>
            <a:ext cx="9581231" cy="415636"/>
          </a:xfrm>
          <a:prstGeom prst="roundRect">
            <a:avLst>
              <a:gd name="adj" fmla="val 17948"/>
            </a:avLst>
          </a:prstGeom>
          <a:solidFill>
            <a:srgbClr val="000066"/>
          </a:solidFill>
          <a:ln w="28575" algn="ctr">
            <a:solidFill>
              <a:srgbClr val="000066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 algn="ctr" eaLnBrk="0" hangingPunct="0">
              <a:buFont typeface="Wingdings" panose="05000000000000000000" pitchFamily="2" charset="2"/>
              <a:buChar char="Ø"/>
            </a:pPr>
            <a:r>
              <a:rPr lang="en-US" sz="2400" b="1" smtClean="0">
                <a:latin typeface="VN-NTime" pitchFamily="2" charset="0"/>
              </a:rPr>
              <a:t>Laøm gì ñeå KH&amp;CN trôû thaønh ñoäng löïc phaùt trieån XH nhanh &amp; beàn vöõng </a:t>
            </a:r>
            <a:endParaRPr lang="en-US" sz="2400" b="1"/>
          </a:p>
        </p:txBody>
      </p:sp>
      <p:sp>
        <p:nvSpPr>
          <p:cNvPr id="5" name="AutoShape 49"/>
          <p:cNvSpPr>
            <a:spLocks noChangeArrowheads="1"/>
          </p:cNvSpPr>
          <p:nvPr/>
        </p:nvSpPr>
        <p:spPr bwMode="auto">
          <a:xfrm>
            <a:off x="-28134" y="-22276"/>
            <a:ext cx="9950010" cy="415636"/>
          </a:xfrm>
          <a:prstGeom prst="roundRect">
            <a:avLst>
              <a:gd name="adj" fmla="val 0"/>
            </a:avLst>
          </a:prstGeom>
          <a:solidFill>
            <a:srgbClr val="800000"/>
          </a:solidFill>
          <a:ln w="2857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1" dirty="0" smtClean="0">
                <a:solidFill>
                  <a:srgbClr val="FFFFFF"/>
                </a:solidFill>
                <a:latin typeface="VNI-Swiss-Condense"/>
              </a:rPr>
              <a:t>2. </a:t>
            </a:r>
            <a:r>
              <a:rPr lang="en-US" sz="2400" b="1" dirty="0" err="1" smtClean="0">
                <a:solidFill>
                  <a:srgbClr val="FFFFFF"/>
                </a:solidFill>
                <a:latin typeface="VNI-Swiss-Condense"/>
              </a:rPr>
              <a:t>Phaùt</a:t>
            </a:r>
            <a:r>
              <a:rPr lang="en-US" sz="2400" b="1" dirty="0" smtClean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  <a:latin typeface="VNI-Swiss-Condense"/>
              </a:rPr>
              <a:t>trieån</a:t>
            </a:r>
            <a:r>
              <a:rPr lang="en-US" sz="2400" b="1" dirty="0" smtClean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de-DE" sz="2400" b="1" dirty="0" smtClean="0">
                <a:solidFill>
                  <a:srgbClr val="FFFFFF"/>
                </a:solidFill>
                <a:latin typeface="VNI-Swiss-Condense"/>
              </a:rPr>
              <a:t>khoa </a:t>
            </a:r>
            <a:r>
              <a:rPr lang="de-DE" sz="2400" b="1" dirty="0">
                <a:solidFill>
                  <a:srgbClr val="FFFFFF"/>
                </a:solidFill>
                <a:latin typeface="VNI-Swiss-Condense"/>
              </a:rPr>
              <a:t>hoïc &amp; coâng ngheä ôû Vieät Nam hieän </a:t>
            </a:r>
            <a:r>
              <a:rPr lang="de-DE" sz="2400" b="1" dirty="0" smtClean="0">
                <a:solidFill>
                  <a:srgbClr val="FFFFFF"/>
                </a:solidFill>
                <a:latin typeface="VNI-Swiss-Condense"/>
              </a:rPr>
              <a:t>nay</a:t>
            </a:r>
            <a:endParaRPr lang="en-US" sz="2400" b="1" dirty="0">
              <a:solidFill>
                <a:srgbClr val="FFFFFF"/>
              </a:solidFill>
              <a:latin typeface="VNI-Swiss-Condense"/>
            </a:endParaRPr>
          </a:p>
        </p:txBody>
      </p:sp>
    </p:spTree>
    <p:extLst>
      <p:ext uri="{BB962C8B-B14F-4D97-AF65-F5344CB8AC3E}">
        <p14:creationId xmlns:p14="http://schemas.microsoft.com/office/powerpoint/2010/main" val="1164741124"/>
      </p:ext>
    </p:extLst>
  </p:cSld>
  <p:clrMapOvr>
    <a:masterClrMapping/>
  </p:clrMapOvr>
  <p:transition>
    <p:split orient="vert"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utoShape 49"/>
          <p:cNvSpPr>
            <a:spLocks noChangeArrowheads="1"/>
          </p:cNvSpPr>
          <p:nvPr/>
        </p:nvSpPr>
        <p:spPr bwMode="auto">
          <a:xfrm>
            <a:off x="84137" y="1777418"/>
            <a:ext cx="9761537" cy="4293765"/>
          </a:xfrm>
          <a:prstGeom prst="roundRect">
            <a:avLst>
              <a:gd name="adj" fmla="val 3332"/>
            </a:avLst>
          </a:prstGeom>
          <a:solidFill>
            <a:schemeClr val="tx1"/>
          </a:solidFill>
          <a:ln w="28575" algn="ctr">
            <a:solidFill>
              <a:schemeClr val="accent4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srgbClr val="800000"/>
                </a:solidFill>
                <a:latin typeface="VN-NTime" pitchFamily="2" charset="0"/>
              </a:rPr>
              <a:t>(6)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Ñaåy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maïnh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nghieân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cöùu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-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trieån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khai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öùng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duïng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CN;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phaùt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trieån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hôïp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lyù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 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ñoàng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boä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KHXH, KHTN, KHKT&amp; CN. KHXH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laøm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toát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nhieäm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vuï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nghieân</a:t>
            </a:r>
            <a:endParaRPr lang="en-US" sz="2400" b="1" dirty="0" smtClean="0">
              <a:solidFill>
                <a:schemeClr val="bg2"/>
              </a:solidFill>
              <a:latin typeface="VN-NTime" pitchFamily="2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  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cöùu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lyù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luaän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toång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keát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thöïc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tieãn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döï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baùo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xu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höôùng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phaùt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trieån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cung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caáp</a:t>
            </a:r>
            <a:endParaRPr lang="en-US" sz="2400" b="1" dirty="0" smtClean="0">
              <a:solidFill>
                <a:schemeClr val="bg2"/>
              </a:solidFill>
              <a:latin typeface="VN-NTime" pitchFamily="2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  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luaän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cöù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cho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vieäc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xaây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döïng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ñöôøng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loái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chính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saùch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phaùt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trieån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ñaát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nöôùc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.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srgbClr val="800000"/>
                </a:solidFill>
                <a:latin typeface="VN-NTime" pitchFamily="2" charset="0"/>
              </a:rPr>
              <a:t>(7)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Ñaåy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maïnh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nghieân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cöùu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öùng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duïng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KH &amp; CN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gaén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vôùi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yeâu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caàu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phaùt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trieån</a:t>
            </a:r>
            <a:endParaRPr lang="en-US" sz="2400" b="1" dirty="0" smtClean="0">
              <a:solidFill>
                <a:schemeClr val="bg2"/>
              </a:solidFill>
              <a:latin typeface="VN-NTime" pitchFamily="2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 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cuûa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töøng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ngaønh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lónh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vöïc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saûn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phaåm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gaén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vôùi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ñaøo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taïo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&amp;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saûn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xuaát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kinh</a:t>
            </a:r>
            <a:endParaRPr lang="en-US" sz="2400" b="1" dirty="0" smtClean="0">
              <a:solidFill>
                <a:schemeClr val="bg2"/>
              </a:solidFill>
              <a:latin typeface="VN-NTime" pitchFamily="2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 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doanh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.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Xaây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döïng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&amp;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thöïc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hieän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chöông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trình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ñoåi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môùi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CN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quoác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gia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coù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endParaRPr lang="en-US" sz="2400" b="1" dirty="0" smtClean="0">
              <a:solidFill>
                <a:schemeClr val="bg2"/>
              </a:solidFill>
              <a:latin typeface="VN-NTime" pitchFamily="2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 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chính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saùch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khuyeán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khích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nhaäp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khaåu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CN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hieän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ñaïi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tröôùc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heát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ñoái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vôùi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nhöõng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endParaRPr lang="en-US" sz="2400" b="1" dirty="0" smtClean="0">
              <a:solidFill>
                <a:schemeClr val="bg2"/>
              </a:solidFill>
              <a:latin typeface="VN-NTime" pitchFamily="2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 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ngaønh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lónh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vöïc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chuû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löïc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muõi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nhoïn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;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öu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tieân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phaùt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trieån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CN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cao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;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öùng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duïng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endParaRPr lang="en-US" sz="2400" b="1" dirty="0" smtClean="0">
              <a:solidFill>
                <a:schemeClr val="bg2"/>
              </a:solidFill>
              <a:latin typeface="VN-NTime" pitchFamily="2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 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nhanh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KH 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&amp; CN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vaøo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lónh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vöïc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noâng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nghieäp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vaø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coâng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nghieäp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noâng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thoân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; </a:t>
            </a:r>
            <a:endParaRPr lang="en-US" sz="2400" b="1" dirty="0" smtClean="0">
              <a:solidFill>
                <a:schemeClr val="bg2"/>
              </a:solidFill>
              <a:latin typeface="VN-NTime" pitchFamily="2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 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söû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duïng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hôïp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lyù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coâng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ngheä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duøng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nhieàu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lao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ñoäng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.</a:t>
            </a:r>
            <a:endParaRPr lang="en-US" sz="2400" b="1" dirty="0">
              <a:solidFill>
                <a:schemeClr val="bg2"/>
              </a:solidFill>
              <a:latin typeface="VN-NTime" pitchFamily="2" charset="0"/>
            </a:endParaRPr>
          </a:p>
        </p:txBody>
      </p:sp>
      <p:sp>
        <p:nvSpPr>
          <p:cNvPr id="4" name="AutoShape 49"/>
          <p:cNvSpPr>
            <a:spLocks noChangeArrowheads="1"/>
          </p:cNvSpPr>
          <p:nvPr/>
        </p:nvSpPr>
        <p:spPr bwMode="auto">
          <a:xfrm>
            <a:off x="180306" y="574964"/>
            <a:ext cx="9581231" cy="415636"/>
          </a:xfrm>
          <a:prstGeom prst="roundRect">
            <a:avLst>
              <a:gd name="adj" fmla="val 17948"/>
            </a:avLst>
          </a:prstGeom>
          <a:solidFill>
            <a:srgbClr val="000066"/>
          </a:solidFill>
          <a:ln w="28575" algn="ctr">
            <a:solidFill>
              <a:srgbClr val="000066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 algn="ctr" eaLnBrk="0" hangingPunct="0">
              <a:buFont typeface="Wingdings" panose="05000000000000000000" pitchFamily="2" charset="2"/>
              <a:buChar char="Ø"/>
            </a:pPr>
            <a:r>
              <a:rPr lang="en-US" sz="2400" b="1" smtClean="0">
                <a:latin typeface="VN-NTime" pitchFamily="2" charset="0"/>
              </a:rPr>
              <a:t>Laøm gì ñeå KH&amp;CN trôû thaønh ñoäng löïc phaùt trieån XH nhanh &amp; beàn vöõng </a:t>
            </a:r>
            <a:endParaRPr lang="en-US" sz="2400" b="1"/>
          </a:p>
        </p:txBody>
      </p:sp>
      <p:sp>
        <p:nvSpPr>
          <p:cNvPr id="5" name="AutoShape 49"/>
          <p:cNvSpPr>
            <a:spLocks noChangeArrowheads="1"/>
          </p:cNvSpPr>
          <p:nvPr/>
        </p:nvSpPr>
        <p:spPr bwMode="auto">
          <a:xfrm>
            <a:off x="-28134" y="-22276"/>
            <a:ext cx="9950010" cy="415636"/>
          </a:xfrm>
          <a:prstGeom prst="roundRect">
            <a:avLst>
              <a:gd name="adj" fmla="val 0"/>
            </a:avLst>
          </a:prstGeom>
          <a:solidFill>
            <a:srgbClr val="800000"/>
          </a:solidFill>
          <a:ln w="2857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1" dirty="0" smtClean="0">
                <a:solidFill>
                  <a:srgbClr val="FFFFFF"/>
                </a:solidFill>
                <a:latin typeface="VNI-Swiss-Condense"/>
              </a:rPr>
              <a:t>2. </a:t>
            </a:r>
            <a:r>
              <a:rPr lang="en-US" sz="2400" b="1" dirty="0" err="1" smtClean="0">
                <a:solidFill>
                  <a:srgbClr val="FFFFFF"/>
                </a:solidFill>
                <a:latin typeface="VNI-Swiss-Condense"/>
              </a:rPr>
              <a:t>Phaùt</a:t>
            </a:r>
            <a:r>
              <a:rPr lang="en-US" sz="2400" b="1" dirty="0" smtClean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  <a:latin typeface="VNI-Swiss-Condense"/>
              </a:rPr>
              <a:t>trieån</a:t>
            </a:r>
            <a:r>
              <a:rPr lang="en-US" sz="2400" b="1" dirty="0" smtClean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de-DE" sz="2400" b="1" dirty="0" smtClean="0">
                <a:solidFill>
                  <a:srgbClr val="FFFFFF"/>
                </a:solidFill>
                <a:latin typeface="VNI-Swiss-Condense"/>
              </a:rPr>
              <a:t>khoa </a:t>
            </a:r>
            <a:r>
              <a:rPr lang="de-DE" sz="2400" b="1" dirty="0">
                <a:solidFill>
                  <a:srgbClr val="FFFFFF"/>
                </a:solidFill>
                <a:latin typeface="VNI-Swiss-Condense"/>
              </a:rPr>
              <a:t>hoïc &amp; coâng ngheä ôû Vieät Nam hieän </a:t>
            </a:r>
            <a:r>
              <a:rPr lang="de-DE" sz="2400" b="1" dirty="0" smtClean="0">
                <a:solidFill>
                  <a:srgbClr val="FFFFFF"/>
                </a:solidFill>
                <a:latin typeface="VNI-Swiss-Condense"/>
              </a:rPr>
              <a:t>nay</a:t>
            </a:r>
            <a:endParaRPr lang="en-US" sz="2400" b="1" dirty="0">
              <a:solidFill>
                <a:srgbClr val="FFFFFF"/>
              </a:solidFill>
              <a:latin typeface="VNI-Swiss-Condense"/>
            </a:endParaRPr>
          </a:p>
        </p:txBody>
      </p:sp>
    </p:spTree>
    <p:extLst>
      <p:ext uri="{BB962C8B-B14F-4D97-AF65-F5344CB8AC3E}">
        <p14:creationId xmlns:p14="http://schemas.microsoft.com/office/powerpoint/2010/main" val="1782787363"/>
      </p:ext>
    </p:extLst>
  </p:cSld>
  <p:clrMapOvr>
    <a:masterClrMapping/>
  </p:clrMapOvr>
  <p:transition>
    <p:split orient="vert"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utoShape 49"/>
          <p:cNvSpPr>
            <a:spLocks noChangeArrowheads="1"/>
          </p:cNvSpPr>
          <p:nvPr/>
        </p:nvSpPr>
        <p:spPr bwMode="auto">
          <a:xfrm>
            <a:off x="84137" y="1253837"/>
            <a:ext cx="9761537" cy="5264727"/>
          </a:xfrm>
          <a:prstGeom prst="roundRect">
            <a:avLst>
              <a:gd name="adj" fmla="val 754"/>
            </a:avLst>
          </a:prstGeom>
          <a:solidFill>
            <a:schemeClr val="tx1"/>
          </a:solidFill>
          <a:ln w="28575" algn="ctr">
            <a:solidFill>
              <a:schemeClr val="accent4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srgbClr val="800000"/>
                </a:solidFill>
                <a:latin typeface="VN-NTime" pitchFamily="2" charset="0"/>
              </a:rPr>
              <a:t>(8)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Nhanh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choùng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hình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thaønh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moät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soá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cô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sôû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nghieân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cöùu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-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öùng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duïng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maïnh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ñuû</a:t>
            </a:r>
            <a:endParaRPr lang="en-US" sz="2400" b="1" dirty="0" smtClean="0">
              <a:solidFill>
                <a:schemeClr val="bg2"/>
              </a:solidFill>
              <a:latin typeface="VN-NTime" pitchFamily="2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 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söùc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tieáp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thu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caûi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tieán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CN &amp;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saùng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taïo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CN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môùi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gaén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vôùi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hoaït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ñoäng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saûn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xuaát</a:t>
            </a:r>
            <a:endParaRPr lang="en-US" sz="2400" b="1" dirty="0" smtClean="0">
              <a:solidFill>
                <a:schemeClr val="bg2"/>
              </a:solidFill>
              <a:latin typeface="VN-NTime" pitchFamily="2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 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kinh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doanh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.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Phaùt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huy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hieäu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quaû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phoøng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thí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nghieäm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troïng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ñieåm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quoác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gia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. </a:t>
            </a:r>
            <a:endParaRPr lang="en-US" sz="2400" b="1" dirty="0" smtClean="0">
              <a:solidFill>
                <a:schemeClr val="bg2"/>
              </a:solidFill>
              <a:latin typeface="VN-NTime" pitchFamily="2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 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Coù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chính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saùch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khuyeán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khích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hoã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trôï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doanh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nghieäp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thuoäc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moïi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thaønh</a:t>
            </a:r>
            <a:endParaRPr lang="en-US" sz="2400" b="1" dirty="0" smtClean="0">
              <a:solidFill>
                <a:schemeClr val="bg2"/>
              </a:solidFill>
              <a:latin typeface="VN-NTime" pitchFamily="2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 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phaàn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KT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ñoåi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môùi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CN,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laøm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chuû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CN then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choát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muõi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nhoïn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&amp;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ñaåy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maïnh</a:t>
            </a:r>
            <a:endParaRPr lang="en-US" sz="2400" b="1" dirty="0" smtClean="0">
              <a:solidFill>
                <a:schemeClr val="bg2"/>
              </a:solidFill>
              <a:latin typeface="VN-NTime" pitchFamily="2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 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saûn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xuaát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saûn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phaåm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coù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haøm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löôïng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CN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cao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.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Quan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taâm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ñuùng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möùc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nghieân</a:t>
            </a:r>
            <a:endParaRPr lang="en-US" sz="2400" b="1" dirty="0" smtClean="0">
              <a:solidFill>
                <a:schemeClr val="bg2"/>
              </a:solidFill>
              <a:latin typeface="VN-NTime" pitchFamily="2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 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cöùu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cô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baûn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coù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troïng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ñieåm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ñeå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phaùt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trieån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ñaát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nöôùc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.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srgbClr val="800000"/>
                </a:solidFill>
                <a:latin typeface="VN-NTime" pitchFamily="2" charset="0"/>
              </a:rPr>
              <a:t>(9)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Chuù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troïng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phaùt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trieån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ngaønh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lónh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vöïc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KH&amp;CN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laøm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neàn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taûng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cho</a:t>
            </a:r>
            <a:endParaRPr lang="en-US" sz="2400" b="1" dirty="0" smtClean="0">
              <a:solidFill>
                <a:schemeClr val="bg2"/>
              </a:solidFill>
              <a:latin typeface="VN-NTime" pitchFamily="2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  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phaùt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trieån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kinh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teá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tri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thöùc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(CN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thoâng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tin, </a:t>
            </a:r>
            <a:r>
              <a:rPr lang="en-US" sz="2400" dirty="0" smtClean="0">
                <a:solidFill>
                  <a:schemeClr val="bg2"/>
                </a:solidFill>
                <a:latin typeface="VN-NTime" pitchFamily="2" charset="0"/>
              </a:rPr>
              <a:t>CN </a:t>
            </a:r>
            <a:r>
              <a:rPr lang="en-US" sz="2400" dirty="0" err="1" smtClean="0">
                <a:solidFill>
                  <a:schemeClr val="bg2"/>
                </a:solidFill>
                <a:latin typeface="VN-NTime" pitchFamily="2" charset="0"/>
              </a:rPr>
              <a:t>sinh</a:t>
            </a:r>
            <a:r>
              <a:rPr lang="en-US" sz="2400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hoïc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, CN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vaät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lieäu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môùi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dirty="0" smtClean="0">
                <a:solidFill>
                  <a:schemeClr val="bg2"/>
                </a:solidFill>
                <a:latin typeface="VN-NTime" pitchFamily="2" charset="0"/>
              </a:rPr>
              <a:t>CN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 smtClean="0">
                <a:solidFill>
                  <a:schemeClr val="bg2"/>
                </a:solidFill>
                <a:latin typeface="VN-NTime" pitchFamily="2" charset="0"/>
              </a:rPr>
              <a:t>  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moâi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tröôøng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...).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Taäp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trung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p.trieån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saûn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phaåm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CN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cao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coù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giaù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trò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gia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taêng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lôùn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.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srgbClr val="800000"/>
                </a:solidFill>
                <a:latin typeface="VN-NTime" pitchFamily="2" charset="0"/>
              </a:rPr>
              <a:t>(10)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H.thaønh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heä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thoáng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ñaùnh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giaù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keát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quaû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hieäu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quaû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h.ñoäng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KH&amp;CN.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Thöïc</a:t>
            </a:r>
            <a:endParaRPr lang="en-US" sz="2400" b="1" dirty="0" smtClean="0">
              <a:solidFill>
                <a:schemeClr val="bg2"/>
              </a:solidFill>
              <a:latin typeface="VN-NTime" pitchFamily="2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  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hieän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ngh.tuùc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quyeàn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sôû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höõu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trí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tueä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taäp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trung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p.trieån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khai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thaùc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taøi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saûn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trí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tueä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. </a:t>
            </a:r>
            <a:endParaRPr lang="en-US" sz="2400" b="1" dirty="0" smtClean="0">
              <a:solidFill>
                <a:schemeClr val="bg2"/>
              </a:solidFill>
              <a:latin typeface="VN-NTime" pitchFamily="2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  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Môû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roäng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&amp;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naâng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cao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heä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thoáng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tieâu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chuaån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quy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chuaån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ñaït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chuaån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quoác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teá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.</a:t>
            </a:r>
          </a:p>
        </p:txBody>
      </p:sp>
      <p:sp>
        <p:nvSpPr>
          <p:cNvPr id="6" name="AutoShape 49"/>
          <p:cNvSpPr>
            <a:spLocks noChangeArrowheads="1"/>
          </p:cNvSpPr>
          <p:nvPr/>
        </p:nvSpPr>
        <p:spPr bwMode="auto">
          <a:xfrm>
            <a:off x="180306" y="560294"/>
            <a:ext cx="9581231" cy="415636"/>
          </a:xfrm>
          <a:prstGeom prst="roundRect">
            <a:avLst>
              <a:gd name="adj" fmla="val 17948"/>
            </a:avLst>
          </a:prstGeom>
          <a:solidFill>
            <a:srgbClr val="000066"/>
          </a:solidFill>
          <a:ln w="28575" algn="ctr">
            <a:solidFill>
              <a:srgbClr val="000066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 algn="ctr" eaLnBrk="0" hangingPunct="0">
              <a:buFont typeface="Wingdings" panose="05000000000000000000" pitchFamily="2" charset="2"/>
              <a:buChar char="Ø"/>
            </a:pPr>
            <a:r>
              <a:rPr lang="en-US" sz="2400" b="1" dirty="0" err="1" smtClean="0">
                <a:latin typeface="VN-NTime" pitchFamily="2" charset="0"/>
              </a:rPr>
              <a:t>Laøm</a:t>
            </a:r>
            <a:r>
              <a:rPr lang="en-US" sz="2400" b="1" dirty="0" smtClean="0">
                <a:latin typeface="VN-NTime" pitchFamily="2" charset="0"/>
              </a:rPr>
              <a:t> </a:t>
            </a:r>
            <a:r>
              <a:rPr lang="en-US" sz="2400" b="1" dirty="0" err="1" smtClean="0">
                <a:latin typeface="VN-NTime" pitchFamily="2" charset="0"/>
              </a:rPr>
              <a:t>gì</a:t>
            </a:r>
            <a:r>
              <a:rPr lang="en-US" sz="2400" b="1" dirty="0" smtClean="0">
                <a:latin typeface="VN-NTime" pitchFamily="2" charset="0"/>
              </a:rPr>
              <a:t> </a:t>
            </a:r>
            <a:r>
              <a:rPr lang="en-US" sz="2400" b="1" dirty="0" err="1" smtClean="0">
                <a:latin typeface="VN-NTime" pitchFamily="2" charset="0"/>
              </a:rPr>
              <a:t>ñeå</a:t>
            </a:r>
            <a:r>
              <a:rPr lang="en-US" sz="2400" b="1" dirty="0" smtClean="0">
                <a:latin typeface="VN-NTime" pitchFamily="2" charset="0"/>
              </a:rPr>
              <a:t> KH&amp;CN </a:t>
            </a:r>
            <a:r>
              <a:rPr lang="en-US" sz="2400" b="1" dirty="0" err="1" smtClean="0">
                <a:latin typeface="VN-NTime" pitchFamily="2" charset="0"/>
              </a:rPr>
              <a:t>trôû</a:t>
            </a:r>
            <a:r>
              <a:rPr lang="en-US" sz="2400" b="1" dirty="0" smtClean="0">
                <a:latin typeface="VN-NTime" pitchFamily="2" charset="0"/>
              </a:rPr>
              <a:t> </a:t>
            </a:r>
            <a:r>
              <a:rPr lang="en-US" sz="2400" b="1" dirty="0" err="1" smtClean="0">
                <a:latin typeface="VN-NTime" pitchFamily="2" charset="0"/>
              </a:rPr>
              <a:t>thaønh</a:t>
            </a:r>
            <a:r>
              <a:rPr lang="en-US" sz="2400" b="1" dirty="0" smtClean="0">
                <a:latin typeface="VN-NTime" pitchFamily="2" charset="0"/>
              </a:rPr>
              <a:t> </a:t>
            </a:r>
            <a:r>
              <a:rPr lang="en-US" sz="2400" b="1" dirty="0" err="1" smtClean="0">
                <a:latin typeface="VN-NTime" pitchFamily="2" charset="0"/>
              </a:rPr>
              <a:t>ñoäng</a:t>
            </a:r>
            <a:r>
              <a:rPr lang="en-US" sz="2400" b="1" dirty="0" smtClean="0">
                <a:latin typeface="VN-NTime" pitchFamily="2" charset="0"/>
              </a:rPr>
              <a:t> </a:t>
            </a:r>
            <a:r>
              <a:rPr lang="en-US" sz="2400" b="1" dirty="0" err="1" smtClean="0">
                <a:latin typeface="VN-NTime" pitchFamily="2" charset="0"/>
              </a:rPr>
              <a:t>löïc</a:t>
            </a:r>
            <a:r>
              <a:rPr lang="en-US" sz="2400" b="1" dirty="0" smtClean="0">
                <a:latin typeface="VN-NTime" pitchFamily="2" charset="0"/>
              </a:rPr>
              <a:t> </a:t>
            </a:r>
            <a:r>
              <a:rPr lang="en-US" sz="2400" b="1" dirty="0" err="1" smtClean="0">
                <a:latin typeface="VN-NTime" pitchFamily="2" charset="0"/>
              </a:rPr>
              <a:t>phaùt</a:t>
            </a:r>
            <a:r>
              <a:rPr lang="en-US" sz="2400" b="1" dirty="0" smtClean="0">
                <a:latin typeface="VN-NTime" pitchFamily="2" charset="0"/>
              </a:rPr>
              <a:t> </a:t>
            </a:r>
            <a:r>
              <a:rPr lang="en-US" sz="2400" b="1" dirty="0" err="1" smtClean="0">
                <a:latin typeface="VN-NTime" pitchFamily="2" charset="0"/>
              </a:rPr>
              <a:t>trieån</a:t>
            </a:r>
            <a:r>
              <a:rPr lang="en-US" sz="2400" b="1" dirty="0" smtClean="0">
                <a:latin typeface="VN-NTime" pitchFamily="2" charset="0"/>
              </a:rPr>
              <a:t> XH </a:t>
            </a:r>
            <a:r>
              <a:rPr lang="en-US" sz="2400" b="1" dirty="0" err="1" smtClean="0">
                <a:latin typeface="VN-NTime" pitchFamily="2" charset="0"/>
              </a:rPr>
              <a:t>nhanh</a:t>
            </a:r>
            <a:r>
              <a:rPr lang="en-US" sz="2400" b="1" dirty="0" smtClean="0">
                <a:latin typeface="VN-NTime" pitchFamily="2" charset="0"/>
              </a:rPr>
              <a:t> &amp; </a:t>
            </a:r>
            <a:r>
              <a:rPr lang="en-US" sz="2400" b="1" dirty="0" err="1" smtClean="0">
                <a:latin typeface="VN-NTime" pitchFamily="2" charset="0"/>
              </a:rPr>
              <a:t>beàn</a:t>
            </a:r>
            <a:r>
              <a:rPr lang="en-US" sz="2400" b="1" dirty="0" smtClean="0">
                <a:latin typeface="VN-NTime" pitchFamily="2" charset="0"/>
              </a:rPr>
              <a:t> </a:t>
            </a:r>
            <a:r>
              <a:rPr lang="en-US" sz="2400" b="1" dirty="0" err="1" smtClean="0">
                <a:latin typeface="VN-NTime" pitchFamily="2" charset="0"/>
              </a:rPr>
              <a:t>vöõng</a:t>
            </a:r>
            <a:r>
              <a:rPr lang="en-US" sz="2400" b="1" dirty="0" smtClean="0">
                <a:latin typeface="VN-NTime" pitchFamily="2" charset="0"/>
              </a:rPr>
              <a:t> </a:t>
            </a:r>
            <a:endParaRPr lang="en-US" sz="2400" b="1" dirty="0"/>
          </a:p>
        </p:txBody>
      </p:sp>
      <p:sp>
        <p:nvSpPr>
          <p:cNvPr id="5" name="AutoShape 49"/>
          <p:cNvSpPr>
            <a:spLocks noChangeArrowheads="1"/>
          </p:cNvSpPr>
          <p:nvPr/>
        </p:nvSpPr>
        <p:spPr bwMode="auto">
          <a:xfrm>
            <a:off x="-28134" y="-22276"/>
            <a:ext cx="9950010" cy="415636"/>
          </a:xfrm>
          <a:prstGeom prst="roundRect">
            <a:avLst>
              <a:gd name="adj" fmla="val 0"/>
            </a:avLst>
          </a:prstGeom>
          <a:solidFill>
            <a:srgbClr val="800000"/>
          </a:solidFill>
          <a:ln w="2857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1" dirty="0" smtClean="0">
                <a:solidFill>
                  <a:srgbClr val="FFFFFF"/>
                </a:solidFill>
                <a:latin typeface="VNI-Swiss-Condense"/>
              </a:rPr>
              <a:t>2. </a:t>
            </a:r>
            <a:r>
              <a:rPr lang="en-US" sz="2400" b="1" dirty="0" err="1" smtClean="0">
                <a:solidFill>
                  <a:srgbClr val="FFFFFF"/>
                </a:solidFill>
                <a:latin typeface="VNI-Swiss-Condense"/>
              </a:rPr>
              <a:t>Phaùt</a:t>
            </a:r>
            <a:r>
              <a:rPr lang="en-US" sz="2400" b="1" dirty="0" smtClean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  <a:latin typeface="VNI-Swiss-Condense"/>
              </a:rPr>
              <a:t>trieån</a:t>
            </a:r>
            <a:r>
              <a:rPr lang="en-US" sz="2400" b="1" dirty="0" smtClean="0">
                <a:solidFill>
                  <a:srgbClr val="FFFFFF"/>
                </a:solidFill>
                <a:latin typeface="VNI-Swiss-Condense"/>
              </a:rPr>
              <a:t> </a:t>
            </a:r>
            <a:r>
              <a:rPr lang="de-DE" sz="2400" b="1" dirty="0" smtClean="0">
                <a:solidFill>
                  <a:srgbClr val="FFFFFF"/>
                </a:solidFill>
                <a:latin typeface="VNI-Swiss-Condense"/>
              </a:rPr>
              <a:t>khoa </a:t>
            </a:r>
            <a:r>
              <a:rPr lang="de-DE" sz="2400" b="1" dirty="0">
                <a:solidFill>
                  <a:srgbClr val="FFFFFF"/>
                </a:solidFill>
                <a:latin typeface="VNI-Swiss-Condense"/>
              </a:rPr>
              <a:t>hoïc &amp; coâng ngheä ôû Vieät Nam hieän </a:t>
            </a:r>
            <a:r>
              <a:rPr lang="de-DE" sz="2400" b="1" dirty="0" smtClean="0">
                <a:solidFill>
                  <a:srgbClr val="FFFFFF"/>
                </a:solidFill>
                <a:latin typeface="VNI-Swiss-Condense"/>
              </a:rPr>
              <a:t>nay</a:t>
            </a:r>
            <a:endParaRPr lang="en-US" sz="2400" b="1" dirty="0">
              <a:solidFill>
                <a:srgbClr val="FFFFFF"/>
              </a:solidFill>
              <a:latin typeface="VNI-Swiss-Condense"/>
            </a:endParaRPr>
          </a:p>
        </p:txBody>
      </p:sp>
    </p:spTree>
    <p:extLst>
      <p:ext uri="{BB962C8B-B14F-4D97-AF65-F5344CB8AC3E}">
        <p14:creationId xmlns:p14="http://schemas.microsoft.com/office/powerpoint/2010/main" val="1780593772"/>
      </p:ext>
    </p:extLst>
  </p:cSld>
  <p:clrMapOvr>
    <a:masterClrMapping/>
  </p:clrMapOvr>
  <p:transition>
    <p:split orient="vert"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utoShape 49"/>
          <p:cNvSpPr>
            <a:spLocks noChangeArrowheads="1"/>
          </p:cNvSpPr>
          <p:nvPr/>
        </p:nvSpPr>
        <p:spPr bwMode="auto">
          <a:xfrm>
            <a:off x="84137" y="1905000"/>
            <a:ext cx="9761537" cy="3886200"/>
          </a:xfrm>
          <a:prstGeom prst="roundRect">
            <a:avLst>
              <a:gd name="adj" fmla="val 3332"/>
            </a:avLst>
          </a:prstGeom>
          <a:solidFill>
            <a:schemeClr val="tx1"/>
          </a:solidFill>
          <a:ln w="28575" algn="ctr">
            <a:solidFill>
              <a:schemeClr val="accent4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marL="282575" indent="-282575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1" dirty="0" err="1" smtClean="0">
                <a:solidFill>
                  <a:srgbClr val="800000"/>
                </a:solidFill>
                <a:latin typeface="VN-NTime" pitchFamily="2" charset="0"/>
              </a:rPr>
              <a:t>Boán</a:t>
            </a:r>
            <a:r>
              <a:rPr lang="en-US" sz="2400" b="1" dirty="0" smtClean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800000"/>
                </a:solidFill>
                <a:latin typeface="VN-NTime" pitchFamily="2" charset="0"/>
              </a:rPr>
              <a:t>tieâu</a:t>
            </a:r>
            <a:r>
              <a:rPr lang="en-US" sz="2400" b="1" dirty="0" smtClean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chí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nhaän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bieát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moät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boä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moân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khoa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800000"/>
                </a:solidFill>
                <a:latin typeface="VN-NTime" pitchFamily="2" charset="0"/>
              </a:rPr>
              <a:t>hoïc</a:t>
            </a:r>
            <a:endParaRPr lang="en-US" sz="2400" dirty="0">
              <a:solidFill>
                <a:srgbClr val="800000"/>
              </a:solidFill>
              <a:latin typeface="VN-NTime" pitchFamily="2" charset="0"/>
            </a:endParaRPr>
          </a:p>
          <a:p>
            <a:pPr marL="565150" lvl="1" indent="-282575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Coù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ñoái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töôïng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nghieân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cöùu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(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söï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vaät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hieän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töôïng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ñöôïc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ñaët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trong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phaïm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vi</a:t>
            </a:r>
          </a:p>
          <a:p>
            <a:pPr marL="282575" lvl="1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 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quan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taâm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boä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moân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khoa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hoïc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);</a:t>
            </a:r>
            <a:endParaRPr lang="en-US" sz="2400" dirty="0">
              <a:solidFill>
                <a:srgbClr val="000066"/>
              </a:solidFill>
              <a:latin typeface="VN-NTime" pitchFamily="2" charset="0"/>
            </a:endParaRPr>
          </a:p>
          <a:p>
            <a:pPr marL="565150" lvl="1" indent="-282575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Coù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heä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thoáng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lyù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thuyeát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(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nhöõng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khaùi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nieäm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phaïm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truø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qui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luaät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ñònh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luaät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,</a:t>
            </a:r>
          </a:p>
          <a:p>
            <a:pPr marL="282575" lvl="1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 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ñònh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lyù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...)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goàm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: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Nhöõng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cô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sôû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lyù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thuyeát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keá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thöøa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töø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boä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moân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khoa</a:t>
            </a:r>
            <a:endParaRPr lang="en-US" sz="2400" b="1" dirty="0" smtClean="0">
              <a:solidFill>
                <a:srgbClr val="000066"/>
              </a:solidFill>
              <a:latin typeface="VN-NTime" pitchFamily="2" charset="0"/>
            </a:endParaRPr>
          </a:p>
          <a:p>
            <a:pPr marL="282575" lvl="1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 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khaùc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&amp;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boä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phaän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lyù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thuyeát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rieâng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coù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(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ñaëc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tröng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);</a:t>
            </a:r>
            <a:endParaRPr lang="en-US" sz="2400" dirty="0">
              <a:solidFill>
                <a:srgbClr val="000066"/>
              </a:solidFill>
              <a:latin typeface="VN-NTime" pitchFamily="2" charset="0"/>
            </a:endParaRPr>
          </a:p>
          <a:p>
            <a:pPr marL="565150" lvl="1" indent="-282575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Coù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heä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thoáng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phöông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phaùp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luaän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goàm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: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Phöông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phaùp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luaän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thaâm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nhaäp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töø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endParaRPr lang="en-US" sz="2400" b="1" dirty="0" smtClean="0">
              <a:solidFill>
                <a:srgbClr val="000066"/>
              </a:solidFill>
              <a:latin typeface="VN-NTime" pitchFamily="2" charset="0"/>
            </a:endParaRPr>
          </a:p>
          <a:p>
            <a:pPr marL="282575" lvl="1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caùc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boä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moân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khoa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khaùc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&amp;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phöông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phaùp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luaän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rieâng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coù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(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ñaëc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tröng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);</a:t>
            </a:r>
            <a:endParaRPr lang="en-US" sz="2400" dirty="0">
              <a:solidFill>
                <a:srgbClr val="000066"/>
              </a:solidFill>
              <a:latin typeface="VN-NTime" pitchFamily="2" charset="0"/>
            </a:endParaRPr>
          </a:p>
          <a:p>
            <a:pPr marL="565150" lvl="1" indent="-282575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Coù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muïc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ñích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öùng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duïng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xaùc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ñònh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.</a:t>
            </a:r>
          </a:p>
        </p:txBody>
      </p:sp>
      <p:sp>
        <p:nvSpPr>
          <p:cNvPr id="4" name="AutoShape 49"/>
          <p:cNvSpPr>
            <a:spLocks noChangeArrowheads="1"/>
          </p:cNvSpPr>
          <p:nvPr/>
        </p:nvSpPr>
        <p:spPr bwMode="auto">
          <a:xfrm>
            <a:off x="180306" y="574964"/>
            <a:ext cx="3561431" cy="415636"/>
          </a:xfrm>
          <a:prstGeom prst="roundRect">
            <a:avLst>
              <a:gd name="adj" fmla="val 17948"/>
            </a:avLst>
          </a:prstGeom>
          <a:solidFill>
            <a:srgbClr val="000066"/>
          </a:solidFill>
          <a:ln w="28575" algn="ctr">
            <a:solidFill>
              <a:srgbClr val="000066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 algn="ctr" eaLnBrk="0" hangingPunct="0">
              <a:buFont typeface="Wingdings" panose="05000000000000000000" pitchFamily="2" charset="2"/>
              <a:buChar char="Ø"/>
            </a:pPr>
            <a:r>
              <a:rPr lang="en-US" sz="2400" b="1" smtClean="0">
                <a:latin typeface="VN-NTime" pitchFamily="2" charset="0"/>
              </a:rPr>
              <a:t>Quan nieäm veà khoa </a:t>
            </a:r>
            <a:r>
              <a:rPr lang="en-US" sz="2400" b="1">
                <a:latin typeface="VN-NTime" pitchFamily="2" charset="0"/>
              </a:rPr>
              <a:t>hoïc</a:t>
            </a:r>
            <a:endParaRPr lang="en-US" sz="2400" b="1">
              <a:latin typeface="VNI-Swiss-Condense"/>
            </a:endParaRPr>
          </a:p>
        </p:txBody>
      </p:sp>
      <p:sp>
        <p:nvSpPr>
          <p:cNvPr id="5" name="AutoShape 49"/>
          <p:cNvSpPr>
            <a:spLocks noChangeArrowheads="1"/>
          </p:cNvSpPr>
          <p:nvPr/>
        </p:nvSpPr>
        <p:spPr bwMode="auto">
          <a:xfrm>
            <a:off x="-28134" y="-22276"/>
            <a:ext cx="9950010" cy="415636"/>
          </a:xfrm>
          <a:prstGeom prst="roundRect">
            <a:avLst>
              <a:gd name="adj" fmla="val 0"/>
            </a:avLst>
          </a:prstGeom>
          <a:solidFill>
            <a:srgbClr val="800000"/>
          </a:solidFill>
          <a:ln w="2857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+mj-lt"/>
              </a:rPr>
              <a:t>1. </a:t>
            </a:r>
            <a:r>
              <a:rPr lang="vi-VN" sz="2400" b="1" smtClean="0">
                <a:latin typeface="+mj-lt"/>
              </a:rPr>
              <a:t>K</a:t>
            </a:r>
            <a:r>
              <a:rPr lang="en-US" sz="2400" b="1" smtClean="0">
                <a:latin typeface="+mj-lt"/>
              </a:rPr>
              <a:t>hoa hoïc laø gì?</a:t>
            </a:r>
            <a:endParaRPr lang="en-US" sz="2400" b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41545594"/>
      </p:ext>
    </p:extLst>
  </p:cSld>
  <p:clrMapOvr>
    <a:masterClrMapping/>
  </p:clrMapOvr>
  <p:transition>
    <p:split orient="vert"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utoShape 49"/>
          <p:cNvSpPr>
            <a:spLocks noChangeArrowheads="1"/>
          </p:cNvSpPr>
          <p:nvPr/>
        </p:nvSpPr>
        <p:spPr bwMode="auto">
          <a:xfrm>
            <a:off x="84137" y="1447800"/>
            <a:ext cx="9761537" cy="4876800"/>
          </a:xfrm>
          <a:prstGeom prst="roundRect">
            <a:avLst>
              <a:gd name="adj" fmla="val 3332"/>
            </a:avLst>
          </a:prstGeom>
          <a:solidFill>
            <a:schemeClr val="tx1"/>
          </a:solidFill>
          <a:ln w="28575" algn="ctr">
            <a:solidFill>
              <a:schemeClr val="accent4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marL="288925" indent="-288925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1" dirty="0" err="1" smtClean="0">
                <a:solidFill>
                  <a:srgbClr val="800000"/>
                </a:solidFill>
                <a:latin typeface="VN-NTime" pitchFamily="2" charset="0"/>
              </a:rPr>
              <a:t>Thôøi</a:t>
            </a:r>
            <a:r>
              <a:rPr lang="en-US" sz="2400" b="1" dirty="0" smtClean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800000"/>
                </a:solidFill>
                <a:latin typeface="VN-NTime" pitchFamily="2" charset="0"/>
              </a:rPr>
              <a:t>coå</a:t>
            </a:r>
            <a:r>
              <a:rPr lang="en-US" sz="2400" b="1" dirty="0" smtClean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800000"/>
                </a:solidFill>
                <a:latin typeface="VN-NTime" pitchFamily="2" charset="0"/>
              </a:rPr>
              <a:t>ñaïi</a:t>
            </a:r>
            <a:r>
              <a:rPr lang="en-US" sz="2400" b="1" dirty="0" smtClean="0">
                <a:solidFill>
                  <a:srgbClr val="800000"/>
                </a:solidFill>
                <a:latin typeface="VN-NTime" pitchFamily="2" charset="0"/>
              </a:rPr>
              <a:t>: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Hình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thaønh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trieát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hoïc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töï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nhieân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vaø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moät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soá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ngaønh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khoa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hoïc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… </a:t>
            </a:r>
          </a:p>
          <a:p>
            <a:pPr marL="288925" indent="-288925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1" dirty="0" err="1" smtClean="0">
                <a:solidFill>
                  <a:srgbClr val="800000"/>
                </a:solidFill>
                <a:latin typeface="VN-NTime" pitchFamily="2" charset="0"/>
              </a:rPr>
              <a:t>Thôøi</a:t>
            </a:r>
            <a:r>
              <a:rPr lang="en-US" sz="2400" b="1" dirty="0" smtClean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800000"/>
                </a:solidFill>
                <a:latin typeface="VN-NTime" pitchFamily="2" charset="0"/>
              </a:rPr>
              <a:t>trung</a:t>
            </a:r>
            <a:r>
              <a:rPr lang="en-US" sz="2400" b="1" dirty="0" smtClean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800000"/>
                </a:solidFill>
                <a:latin typeface="VN-NTime" pitchFamily="2" charset="0"/>
              </a:rPr>
              <a:t>ñaïi</a:t>
            </a:r>
            <a:r>
              <a:rPr lang="en-US" sz="2400" b="1" dirty="0" smtClean="0">
                <a:solidFill>
                  <a:srgbClr val="800000"/>
                </a:solidFill>
                <a:latin typeface="VN-NTime" pitchFamily="2" charset="0"/>
              </a:rPr>
              <a:t>: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Söï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cheøn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eùp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cuûa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thaàn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hoïc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ñoái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vôùi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khoa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hoïc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.</a:t>
            </a:r>
          </a:p>
          <a:p>
            <a:pPr marL="288925" indent="-288925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1" dirty="0" err="1" smtClean="0">
                <a:solidFill>
                  <a:srgbClr val="800000"/>
                </a:solidFill>
                <a:latin typeface="VN-NTime" pitchFamily="2" charset="0"/>
              </a:rPr>
              <a:t>Thôøi</a:t>
            </a:r>
            <a:r>
              <a:rPr lang="en-US" sz="2400" b="1" dirty="0" smtClean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800000"/>
                </a:solidFill>
                <a:latin typeface="VN-NTime" pitchFamily="2" charset="0"/>
              </a:rPr>
              <a:t>phuïc</a:t>
            </a:r>
            <a:r>
              <a:rPr lang="en-US" sz="2400" b="1" dirty="0" smtClean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800000"/>
                </a:solidFill>
                <a:latin typeface="VN-NTime" pitchFamily="2" charset="0"/>
              </a:rPr>
              <a:t>höng</a:t>
            </a:r>
            <a:r>
              <a:rPr lang="en-US" sz="2400" b="1" dirty="0" smtClean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800000"/>
                </a:solidFill>
                <a:latin typeface="VN-NTime" pitchFamily="2" charset="0"/>
              </a:rPr>
              <a:t>vaø</a:t>
            </a:r>
            <a:r>
              <a:rPr lang="en-US" sz="2400" b="1" dirty="0" smtClean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800000"/>
                </a:solidFill>
                <a:latin typeface="VN-NTime" pitchFamily="2" charset="0"/>
              </a:rPr>
              <a:t>caän</a:t>
            </a:r>
            <a:r>
              <a:rPr lang="en-US" sz="2400" b="1" dirty="0" smtClean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800000"/>
                </a:solidFill>
                <a:latin typeface="VN-NTime" pitchFamily="2" charset="0"/>
              </a:rPr>
              <a:t>ñaïi</a:t>
            </a:r>
            <a:r>
              <a:rPr lang="en-US" sz="2400" b="1" dirty="0" smtClean="0">
                <a:solidFill>
                  <a:srgbClr val="800000"/>
                </a:solidFill>
                <a:latin typeface="VN-NTime" pitchFamily="2" charset="0"/>
              </a:rPr>
              <a:t>: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Söï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hoài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sinh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KHTN &amp;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x.hieän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vaøi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boä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moân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KH.</a:t>
            </a:r>
          </a:p>
          <a:p>
            <a:pPr marL="288925" indent="-288925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Thôøi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800000"/>
                </a:solidFill>
                <a:latin typeface="VN-NTime" pitchFamily="2" charset="0"/>
              </a:rPr>
              <a:t>hieän</a:t>
            </a:r>
            <a:r>
              <a:rPr lang="en-US" sz="2400" b="1" dirty="0" smtClean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800000"/>
                </a:solidFill>
                <a:latin typeface="VN-NTime" pitchFamily="2" charset="0"/>
              </a:rPr>
              <a:t>ñaïi</a:t>
            </a:r>
            <a:r>
              <a:rPr lang="en-US" sz="2400" b="1" dirty="0" smtClean="0">
                <a:solidFill>
                  <a:srgbClr val="800000"/>
                </a:solidFill>
                <a:latin typeface="VN-NTime" pitchFamily="2" charset="0"/>
              </a:rPr>
              <a:t> &amp; </a:t>
            </a:r>
            <a:r>
              <a:rPr lang="en-US" sz="2400" b="1" dirty="0" err="1" smtClean="0">
                <a:solidFill>
                  <a:srgbClr val="800000"/>
                </a:solidFill>
                <a:latin typeface="VN-NTime" pitchFamily="2" charset="0"/>
              </a:rPr>
              <a:t>ñöông</a:t>
            </a:r>
            <a:r>
              <a:rPr lang="en-US" sz="2400" b="1" dirty="0" smtClean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800000"/>
                </a:solidFill>
                <a:latin typeface="VN-NTime" pitchFamily="2" charset="0"/>
              </a:rPr>
              <a:t>ñaïi</a:t>
            </a:r>
            <a:r>
              <a:rPr lang="en-US" sz="2400" b="1" dirty="0" smtClean="0">
                <a:solidFill>
                  <a:srgbClr val="800000"/>
                </a:solidFill>
                <a:latin typeface="VN-NTime" pitchFamily="2" charset="0"/>
              </a:rPr>
              <a:t>:</a:t>
            </a:r>
            <a:endParaRPr lang="en-US" sz="2400" b="1" dirty="0" smtClean="0">
              <a:solidFill>
                <a:schemeClr val="bg2"/>
              </a:solidFill>
              <a:latin typeface="VN-NTime" pitchFamily="2" charset="0"/>
            </a:endParaRPr>
          </a:p>
          <a:p>
            <a:pPr marL="515938" indent="-233363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Söï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xuaát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hieän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p.trieån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cuûa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boä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moân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KHTN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vaø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KH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xaõ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hoäi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&amp;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nhaân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vaên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.</a:t>
            </a:r>
          </a:p>
          <a:p>
            <a:pPr marL="515938" lvl="1" indent="-233363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Quy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luaät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noäi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taïi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chi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phoái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quaù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trình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phaùt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trieån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khoa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: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Nhieàu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boä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KH</a:t>
            </a:r>
            <a:endParaRPr lang="en-US" sz="2400" b="1" dirty="0">
              <a:solidFill>
                <a:srgbClr val="800000"/>
              </a:solidFill>
              <a:latin typeface="VNI-Swiss-Condense"/>
            </a:endParaRPr>
          </a:p>
          <a:p>
            <a:pPr marL="565150" lvl="1" indent="-282575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môùi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xuaát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hieän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nhôø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vaøo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quaù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trình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phaân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laäp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hay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tích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hôïp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KH:</a:t>
            </a:r>
            <a:endParaRPr lang="en-US" sz="2400" b="1" dirty="0">
              <a:solidFill>
                <a:schemeClr val="bg2"/>
              </a:solidFill>
              <a:latin typeface="VN-NTime" pitchFamily="2" charset="0"/>
            </a:endParaRPr>
          </a:p>
          <a:p>
            <a:pPr marL="747713" lvl="3" indent="-282575"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Phaân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laäp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KH: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Taùch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thaønh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moät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soá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boä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moân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KH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môùi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coù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ñoái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töôïng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nghieân</a:t>
            </a:r>
            <a:endParaRPr lang="en-US" sz="2400" b="1" dirty="0">
              <a:solidFill>
                <a:srgbClr val="000066"/>
              </a:solidFill>
              <a:latin typeface="VN-NTime" pitchFamily="2" charset="0"/>
            </a:endParaRPr>
          </a:p>
          <a:p>
            <a:pPr marL="465138" lvl="3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 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cöùu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heïp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hôn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töø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moät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boä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moân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KH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ñang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toàn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taïi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. </a:t>
            </a:r>
            <a:endParaRPr lang="en-US" sz="2400" dirty="0" smtClean="0">
              <a:solidFill>
                <a:srgbClr val="000066"/>
              </a:solidFill>
              <a:latin typeface="VN-NTime" pitchFamily="2" charset="0"/>
            </a:endParaRPr>
          </a:p>
          <a:p>
            <a:pPr marL="747713" lvl="3" indent="-282575"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Tích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hôïp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KH: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Tích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hôïp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phöông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phaùp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luaän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cuûa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hai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boä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moân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KH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rieâng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leû</a:t>
            </a:r>
            <a:endParaRPr lang="en-US" sz="2400" b="1" dirty="0" smtClean="0">
              <a:solidFill>
                <a:srgbClr val="000066"/>
              </a:solidFill>
              <a:latin typeface="VN-NTime" pitchFamily="2" charset="0"/>
            </a:endParaRPr>
          </a:p>
          <a:p>
            <a:pPr marL="465138" lvl="3"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 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ñeå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hình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thaønh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moät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boä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moân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KH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môùi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coù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ñoái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töôïng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nghieân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cöùu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roäng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hôn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.</a:t>
            </a:r>
            <a:endParaRPr lang="en-US" sz="2400" dirty="0">
              <a:solidFill>
                <a:schemeClr val="bg2"/>
              </a:solidFill>
              <a:latin typeface="VN-NTime" pitchFamily="2" charset="0"/>
            </a:endParaRPr>
          </a:p>
        </p:txBody>
      </p:sp>
      <p:sp>
        <p:nvSpPr>
          <p:cNvPr id="5" name="AutoShape 49"/>
          <p:cNvSpPr>
            <a:spLocks noChangeArrowheads="1"/>
          </p:cNvSpPr>
          <p:nvPr/>
        </p:nvSpPr>
        <p:spPr bwMode="auto">
          <a:xfrm>
            <a:off x="180306" y="574964"/>
            <a:ext cx="5161631" cy="415636"/>
          </a:xfrm>
          <a:prstGeom prst="roundRect">
            <a:avLst>
              <a:gd name="adj" fmla="val 17948"/>
            </a:avLst>
          </a:prstGeom>
          <a:solidFill>
            <a:srgbClr val="000066"/>
          </a:solidFill>
          <a:ln w="28575" algn="ctr">
            <a:solidFill>
              <a:srgbClr val="000066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 algn="ctr" eaLnBrk="0" hangingPunct="0">
              <a:buFont typeface="Wingdings" panose="05000000000000000000" pitchFamily="2" charset="2"/>
              <a:buChar char="Ø"/>
            </a:pPr>
            <a:r>
              <a:rPr lang="en-US" sz="2400" b="1">
                <a:latin typeface="VN-NTime" pitchFamily="2" charset="0"/>
              </a:rPr>
              <a:t>Söï ra ñôøi vaø phaùt trieån cuûa khoa hoïc</a:t>
            </a:r>
            <a:endParaRPr lang="en-US" sz="2400" b="1">
              <a:latin typeface="+mj-lt"/>
            </a:endParaRPr>
          </a:p>
        </p:txBody>
      </p:sp>
      <p:sp>
        <p:nvSpPr>
          <p:cNvPr id="6" name="AutoShape 49"/>
          <p:cNvSpPr>
            <a:spLocks noChangeArrowheads="1"/>
          </p:cNvSpPr>
          <p:nvPr/>
        </p:nvSpPr>
        <p:spPr bwMode="auto">
          <a:xfrm>
            <a:off x="-28134" y="-22276"/>
            <a:ext cx="9950010" cy="415636"/>
          </a:xfrm>
          <a:prstGeom prst="roundRect">
            <a:avLst>
              <a:gd name="adj" fmla="val 0"/>
            </a:avLst>
          </a:prstGeom>
          <a:solidFill>
            <a:srgbClr val="800000"/>
          </a:solidFill>
          <a:ln w="2857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1" dirty="0">
                <a:latin typeface="+mj-lt"/>
              </a:rPr>
              <a:t>1. </a:t>
            </a:r>
            <a:r>
              <a:rPr lang="vi-VN" sz="2400" b="1" dirty="0" smtClean="0">
                <a:latin typeface="+mj-lt"/>
              </a:rPr>
              <a:t>K</a:t>
            </a:r>
            <a:r>
              <a:rPr lang="en-US" sz="2400" b="1" dirty="0" err="1" smtClean="0">
                <a:latin typeface="+mj-lt"/>
              </a:rPr>
              <a:t>hoa</a:t>
            </a:r>
            <a:r>
              <a:rPr lang="en-US" sz="2400" b="1" dirty="0" smtClean="0">
                <a:latin typeface="+mj-lt"/>
              </a:rPr>
              <a:t> </a:t>
            </a:r>
            <a:r>
              <a:rPr lang="en-US" sz="2400" b="1" dirty="0" err="1" smtClean="0">
                <a:latin typeface="+mj-lt"/>
              </a:rPr>
              <a:t>hoïc</a:t>
            </a:r>
            <a:r>
              <a:rPr lang="en-US" sz="2400" b="1" dirty="0" smtClean="0">
                <a:latin typeface="+mj-lt"/>
              </a:rPr>
              <a:t> </a:t>
            </a:r>
            <a:r>
              <a:rPr lang="en-US" sz="2400" b="1" dirty="0" err="1" smtClean="0">
                <a:latin typeface="+mj-lt"/>
              </a:rPr>
              <a:t>laø</a:t>
            </a:r>
            <a:r>
              <a:rPr lang="en-US" sz="2400" b="1" dirty="0" smtClean="0">
                <a:latin typeface="+mj-lt"/>
              </a:rPr>
              <a:t> </a:t>
            </a:r>
            <a:r>
              <a:rPr lang="en-US" sz="2400" b="1" dirty="0" err="1" smtClean="0">
                <a:latin typeface="+mj-lt"/>
              </a:rPr>
              <a:t>gì</a:t>
            </a:r>
            <a:r>
              <a:rPr lang="en-US" sz="2400" b="1" dirty="0" smtClean="0">
                <a:latin typeface="+mj-lt"/>
              </a:rPr>
              <a:t>?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16883454"/>
      </p:ext>
    </p:extLst>
  </p:cSld>
  <p:clrMapOvr>
    <a:masterClrMapping/>
  </p:clrMapOvr>
  <p:transition>
    <p:split orient="vert"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 bwMode="auto">
          <a:xfrm>
            <a:off x="82118" y="1371600"/>
            <a:ext cx="9755619" cy="4953000"/>
          </a:xfrm>
          <a:prstGeom prst="roundRect">
            <a:avLst>
              <a:gd name="adj" fmla="val 2122"/>
            </a:avLst>
          </a:prstGeom>
          <a:solidFill>
            <a:schemeClr val="tx1"/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23838" indent="-223838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Döïa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vaøo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nguoàn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800000"/>
                </a:solidFill>
                <a:latin typeface="VN-NTime" pitchFamily="2" charset="0"/>
              </a:rPr>
              <a:t>goác</a:t>
            </a:r>
            <a:r>
              <a:rPr lang="en-US" sz="2400" b="1" dirty="0" smtClean="0">
                <a:solidFill>
                  <a:srgbClr val="800000"/>
                </a:solidFill>
                <a:latin typeface="VN-NTime" pitchFamily="2" charset="0"/>
              </a:rPr>
              <a:t>: 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KH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thuaàn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tuùy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(pure sciences), 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KH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lyù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thuyeát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(theoretical sciences), 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KH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thöïc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chöùng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(positive sciences), 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KH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quy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naïp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(inductive sciences), 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KH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dieãn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dòch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(deductive sciences)...</a:t>
            </a:r>
          </a:p>
          <a:p>
            <a:pPr marL="223838" indent="-223838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Döïa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vaøo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muïc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ñích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öùng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800000"/>
                </a:solidFill>
                <a:latin typeface="VN-NTime" pitchFamily="2" charset="0"/>
              </a:rPr>
              <a:t>duïng</a:t>
            </a:r>
            <a:r>
              <a:rPr lang="en-US" sz="2400" b="1" dirty="0" smtClean="0">
                <a:solidFill>
                  <a:srgbClr val="800000"/>
                </a:solidFill>
                <a:latin typeface="VN-NTime" pitchFamily="2" charset="0"/>
              </a:rPr>
              <a:t>: 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KH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moâ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taû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KH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phaân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tích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KH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toång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hôïp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KH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öùng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duïng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KH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haønh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vi, KH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saùng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taïo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...</a:t>
            </a:r>
          </a:p>
          <a:p>
            <a:pPr marL="223838" indent="-223838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Döïa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vaøo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möùc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ñoä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khaùi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800000"/>
                </a:solidFill>
                <a:latin typeface="VN-NTime" pitchFamily="2" charset="0"/>
              </a:rPr>
              <a:t>quaùt</a:t>
            </a:r>
            <a:r>
              <a:rPr lang="en-US" sz="2400" b="1" dirty="0" smtClean="0">
                <a:solidFill>
                  <a:srgbClr val="800000"/>
                </a:solidFill>
                <a:latin typeface="VN-NTime" pitchFamily="2" charset="0"/>
              </a:rPr>
              <a:t>: 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KH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cuï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theå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KH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tröøu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töôïng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KH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phoå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thoâng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.</a:t>
            </a:r>
          </a:p>
          <a:p>
            <a:pPr marL="223838" indent="-223838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Döïa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vaøo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tính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moái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lieân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heä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giöõa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caùc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smtClean="0">
                <a:solidFill>
                  <a:srgbClr val="800000"/>
                </a:solidFill>
                <a:latin typeface="VN-NTime" pitchFamily="2" charset="0"/>
              </a:rPr>
              <a:t>KH: 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KH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lieân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ngaønh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KH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ña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ngaønh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...</a:t>
            </a:r>
          </a:p>
          <a:p>
            <a:pPr marL="223838" indent="-223838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Döïa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vaøo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caáu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truùc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heä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thoáng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tri </a:t>
            </a:r>
            <a:r>
              <a:rPr lang="en-US" sz="2400" b="1" dirty="0" err="1" smtClean="0">
                <a:solidFill>
                  <a:srgbClr val="800000"/>
                </a:solidFill>
                <a:latin typeface="VN-NTime" pitchFamily="2" charset="0"/>
              </a:rPr>
              <a:t>thöùc</a:t>
            </a:r>
            <a:r>
              <a:rPr lang="en-US" sz="2400" b="1" dirty="0" smtClean="0">
                <a:solidFill>
                  <a:srgbClr val="800000"/>
                </a:solidFill>
                <a:latin typeface="VN-NTime" pitchFamily="2" charset="0"/>
              </a:rPr>
              <a:t>: 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KH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cô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sôû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KH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cô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baûn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KH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ch.ngaønh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...</a:t>
            </a:r>
          </a:p>
          <a:p>
            <a:pPr marL="223838" indent="-223838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Döïa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vaøo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tính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chaát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lòch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800000"/>
                </a:solidFill>
                <a:latin typeface="VN-NTime" pitchFamily="2" charset="0"/>
              </a:rPr>
              <a:t>söû</a:t>
            </a:r>
            <a:r>
              <a:rPr lang="en-US" sz="2400" b="1" dirty="0" smtClean="0">
                <a:solidFill>
                  <a:srgbClr val="800000"/>
                </a:solidFill>
                <a:latin typeface="VN-NTime" pitchFamily="2" charset="0"/>
              </a:rPr>
              <a:t>: 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KH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coå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ñaïi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; KH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caän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ñaïi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KH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hieän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ñaïi</a:t>
            </a:r>
            <a:endParaRPr lang="en-US" sz="2400" b="1" dirty="0">
              <a:solidFill>
                <a:schemeClr val="bg2"/>
              </a:solidFill>
              <a:latin typeface="VN-NTime" pitchFamily="2" charset="0"/>
            </a:endParaRPr>
          </a:p>
          <a:p>
            <a:pPr marL="223838" indent="-223838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Döïa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vaøo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heä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thoáng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VN-NTime" pitchFamily="2" charset="0"/>
              </a:rPr>
              <a:t>lónh</a:t>
            </a:r>
            <a:r>
              <a:rPr lang="en-US" sz="2400" b="1" dirty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800000"/>
                </a:solidFill>
                <a:latin typeface="VN-NTime" pitchFamily="2" charset="0"/>
              </a:rPr>
              <a:t>vöïc</a:t>
            </a:r>
            <a:r>
              <a:rPr lang="en-US" sz="2400" b="1" dirty="0" smtClean="0">
                <a:solidFill>
                  <a:srgbClr val="800000"/>
                </a:solidFill>
                <a:latin typeface="VN-NTime" pitchFamily="2" charset="0"/>
              </a:rPr>
              <a:t>: 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KH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töï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nhieân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vaø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KH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xaõ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hoäi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 smtClean="0">
                <a:solidFill>
                  <a:schemeClr val="bg2"/>
                </a:solidFill>
                <a:latin typeface="VN-NTime" pitchFamily="2" charset="0"/>
              </a:rPr>
              <a:t>(</a:t>
            </a:r>
            <a:r>
              <a:rPr lang="en-US" sz="2400" dirty="0" err="1" smtClean="0">
                <a:solidFill>
                  <a:schemeClr val="bg2"/>
                </a:solidFill>
                <a:latin typeface="VN-NTime" pitchFamily="2" charset="0"/>
              </a:rPr>
              <a:t>Trong</a:t>
            </a:r>
            <a:r>
              <a:rPr lang="en-US" sz="2400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moãi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ngaønh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KH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laïi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ñöôïc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chia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thaønh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caùc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KH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chuyeân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saâu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.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Ñaây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laø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caùch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phaân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chia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phoå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bieán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nhaát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ñöôïc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nhieàu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ngöôøi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N-NTime" pitchFamily="2" charset="0"/>
              </a:rPr>
              <a:t>bieát</a:t>
            </a:r>
            <a:r>
              <a:rPr lang="en-US" sz="2400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 err="1" smtClean="0">
                <a:solidFill>
                  <a:schemeClr val="bg2"/>
                </a:solidFill>
                <a:latin typeface="VN-NTime" pitchFamily="2" charset="0"/>
              </a:rPr>
              <a:t>ñeán</a:t>
            </a:r>
            <a:r>
              <a:rPr lang="en-US" sz="2400" dirty="0" smtClean="0">
                <a:solidFill>
                  <a:schemeClr val="bg2"/>
                </a:solidFill>
                <a:latin typeface="VN-NTime" pitchFamily="2" charset="0"/>
              </a:rPr>
              <a:t>).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AutoShape 49"/>
          <p:cNvSpPr>
            <a:spLocks noChangeArrowheads="1"/>
          </p:cNvSpPr>
          <p:nvPr/>
        </p:nvSpPr>
        <p:spPr bwMode="auto">
          <a:xfrm>
            <a:off x="180306" y="574964"/>
            <a:ext cx="3028031" cy="415636"/>
          </a:xfrm>
          <a:prstGeom prst="roundRect">
            <a:avLst>
              <a:gd name="adj" fmla="val 17948"/>
            </a:avLst>
          </a:prstGeom>
          <a:solidFill>
            <a:srgbClr val="000066"/>
          </a:solidFill>
          <a:ln w="28575" algn="ctr">
            <a:solidFill>
              <a:srgbClr val="000066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 algn="ctr" eaLnBrk="0" hangingPunct="0">
              <a:buFont typeface="Wingdings" panose="05000000000000000000" pitchFamily="2" charset="2"/>
              <a:buChar char="Ø"/>
            </a:pPr>
            <a:r>
              <a:rPr lang="en-US" sz="2400" b="1" smtClean="0">
                <a:latin typeface="VN-NTime" pitchFamily="2" charset="0"/>
              </a:rPr>
              <a:t>Phaân loaïi </a:t>
            </a:r>
            <a:r>
              <a:rPr lang="en-US" sz="2400" b="1">
                <a:latin typeface="VN-NTime" pitchFamily="2" charset="0"/>
              </a:rPr>
              <a:t>khoa hoïc</a:t>
            </a:r>
            <a:endParaRPr lang="en-US" sz="2400" b="1">
              <a:latin typeface="VNI-Swiss-Condense"/>
            </a:endParaRPr>
          </a:p>
        </p:txBody>
      </p:sp>
      <p:sp>
        <p:nvSpPr>
          <p:cNvPr id="7" name="AutoShape 49"/>
          <p:cNvSpPr>
            <a:spLocks noChangeArrowheads="1"/>
          </p:cNvSpPr>
          <p:nvPr/>
        </p:nvSpPr>
        <p:spPr bwMode="auto">
          <a:xfrm>
            <a:off x="-28134" y="-22276"/>
            <a:ext cx="9950010" cy="415636"/>
          </a:xfrm>
          <a:prstGeom prst="roundRect">
            <a:avLst>
              <a:gd name="adj" fmla="val 0"/>
            </a:avLst>
          </a:prstGeom>
          <a:solidFill>
            <a:srgbClr val="800000"/>
          </a:solidFill>
          <a:ln w="2857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1" dirty="0" smtClean="0">
                <a:latin typeface="+mj-lt"/>
              </a:rPr>
              <a:t>1. </a:t>
            </a:r>
            <a:r>
              <a:rPr lang="vi-VN" sz="2400" b="1" dirty="0" smtClean="0">
                <a:latin typeface="+mj-lt"/>
              </a:rPr>
              <a:t>K</a:t>
            </a:r>
            <a:r>
              <a:rPr lang="en-US" sz="2400" b="1" dirty="0" err="1" smtClean="0">
                <a:latin typeface="+mj-lt"/>
              </a:rPr>
              <a:t>hoa</a:t>
            </a:r>
            <a:r>
              <a:rPr lang="en-US" sz="2400" b="1" dirty="0" smtClean="0">
                <a:latin typeface="+mj-lt"/>
              </a:rPr>
              <a:t> </a:t>
            </a:r>
            <a:r>
              <a:rPr lang="en-US" sz="2400" b="1" dirty="0" err="1" smtClean="0">
                <a:latin typeface="+mj-lt"/>
              </a:rPr>
              <a:t>hoïc</a:t>
            </a:r>
            <a:r>
              <a:rPr lang="en-US" sz="2400" b="1" dirty="0" smtClean="0">
                <a:latin typeface="+mj-lt"/>
              </a:rPr>
              <a:t> </a:t>
            </a:r>
            <a:r>
              <a:rPr lang="en-US" sz="2400" b="1" dirty="0" err="1" smtClean="0">
                <a:latin typeface="+mj-lt"/>
              </a:rPr>
              <a:t>laø</a:t>
            </a:r>
            <a:r>
              <a:rPr lang="en-US" sz="2400" b="1" dirty="0" smtClean="0">
                <a:latin typeface="+mj-lt"/>
              </a:rPr>
              <a:t> </a:t>
            </a:r>
            <a:r>
              <a:rPr lang="en-US" sz="2400" b="1" dirty="0" err="1" smtClean="0">
                <a:latin typeface="+mj-lt"/>
              </a:rPr>
              <a:t>gì</a:t>
            </a:r>
            <a:r>
              <a:rPr lang="en-US" sz="2400" b="1" dirty="0" smtClean="0">
                <a:latin typeface="+mj-lt"/>
              </a:rPr>
              <a:t>?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6752814"/>
      </p:ext>
    </p:extLst>
  </p:cSld>
  <p:clrMapOvr>
    <a:masterClrMapping/>
  </p:clrMapOvr>
  <p:transition>
    <p:split orient="vert"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utoShape 49"/>
          <p:cNvSpPr>
            <a:spLocks noChangeArrowheads="1"/>
          </p:cNvSpPr>
          <p:nvPr/>
        </p:nvSpPr>
        <p:spPr bwMode="auto">
          <a:xfrm>
            <a:off x="80168" y="1447801"/>
            <a:ext cx="9761537" cy="4833182"/>
          </a:xfrm>
          <a:prstGeom prst="roundRect">
            <a:avLst>
              <a:gd name="adj" fmla="val 3332"/>
            </a:avLst>
          </a:prstGeom>
          <a:solidFill>
            <a:schemeClr val="tx1"/>
          </a:solidFill>
          <a:ln w="28575" algn="ctr">
            <a:solidFill>
              <a:schemeClr val="accent4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marL="231775" indent="-231775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1" dirty="0" err="1" smtClean="0">
                <a:solidFill>
                  <a:srgbClr val="800000"/>
                </a:solidFill>
                <a:latin typeface="VN-NTime" pitchFamily="2" charset="0"/>
              </a:rPr>
              <a:t>Coâng</a:t>
            </a:r>
            <a:r>
              <a:rPr lang="en-US" sz="2400" b="1" dirty="0" smtClean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800000"/>
                </a:solidFill>
                <a:latin typeface="VN-NTime" pitchFamily="2" charset="0"/>
              </a:rPr>
              <a:t>ngheä</a:t>
            </a:r>
            <a:r>
              <a:rPr lang="en-US" sz="2400" b="1" dirty="0" smtClean="0">
                <a:solidFill>
                  <a:srgbClr val="800000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laø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giaûi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phaùp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quy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trình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bí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quyeát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kyõ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thuaät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coù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 smtClean="0">
                <a:solidFill>
                  <a:schemeClr val="bg2"/>
                </a:solidFill>
                <a:latin typeface="VN-NTime" pitchFamily="2" charset="0"/>
              </a:rPr>
              <a:t>(</a:t>
            </a:r>
            <a:r>
              <a:rPr lang="en-US" sz="2400" dirty="0" err="1" smtClean="0">
                <a:solidFill>
                  <a:schemeClr val="bg2"/>
                </a:solidFill>
                <a:latin typeface="VN-NTime" pitchFamily="2" charset="0"/>
              </a:rPr>
              <a:t>hoaëc</a:t>
            </a:r>
            <a:r>
              <a:rPr lang="en-US" sz="2400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 err="1" smtClean="0">
                <a:solidFill>
                  <a:schemeClr val="bg2"/>
                </a:solidFill>
                <a:latin typeface="VN-NTime" pitchFamily="2" charset="0"/>
              </a:rPr>
              <a:t>khoâng</a:t>
            </a:r>
            <a:r>
              <a:rPr lang="en-US" sz="2400" dirty="0" smtClean="0">
                <a:solidFill>
                  <a:schemeClr val="bg2"/>
                </a:solidFill>
                <a:latin typeface="VN-NTime" pitchFamily="2" charset="0"/>
              </a:rPr>
              <a:t>)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keøm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endParaRPr lang="en-US" sz="2400" b="1" dirty="0" smtClean="0">
              <a:solidFill>
                <a:schemeClr val="bg2"/>
              </a:solidFill>
              <a:latin typeface="VN-NTime" pitchFamily="2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 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theo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coâng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cuï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phöông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tieän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duøng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ñeå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bieán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ñoåi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nguoàn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löïc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thaønh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saûn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phaåm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.</a:t>
            </a:r>
            <a:endParaRPr lang="en-US" sz="2400" b="1" dirty="0" smtClean="0">
              <a:solidFill>
                <a:schemeClr val="bg2"/>
              </a:solidFill>
              <a:latin typeface="VN-NTime" pitchFamily="2" charset="0"/>
            </a:endParaRPr>
          </a:p>
          <a:p>
            <a:pPr marL="465138" lvl="1" indent="-231775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800000"/>
                </a:solidFill>
                <a:latin typeface="VN-NTime" pitchFamily="2" charset="0"/>
              </a:rPr>
              <a:t>CN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laø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moät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loaïi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hoaït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ñoäng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nhaèm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giaûi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quyeát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moät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smtClean="0">
                <a:solidFill>
                  <a:srgbClr val="000066"/>
                </a:solidFill>
                <a:latin typeface="VN-NTime" pitchFamily="2" charset="0"/>
              </a:rPr>
              <a:t>(hay </a:t>
            </a:r>
            <a:r>
              <a:rPr lang="en-US" sz="2400" dirty="0" err="1" smtClean="0">
                <a:solidFill>
                  <a:srgbClr val="000066"/>
                </a:solidFill>
                <a:latin typeface="VN-NTime" pitchFamily="2" charset="0"/>
              </a:rPr>
              <a:t>moät</a:t>
            </a:r>
            <a:r>
              <a:rPr lang="en-US" sz="2400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 smtClean="0">
                <a:solidFill>
                  <a:srgbClr val="000066"/>
                </a:solidFill>
                <a:latin typeface="VN-NTime" pitchFamily="2" charset="0"/>
              </a:rPr>
              <a:t>lôùp</a:t>
            </a:r>
            <a:r>
              <a:rPr lang="en-US" sz="2400" dirty="0" smtClean="0">
                <a:solidFill>
                  <a:srgbClr val="000066"/>
                </a:solidFill>
                <a:latin typeface="VN-NTime" pitchFamily="2" charset="0"/>
              </a:rPr>
              <a:t>)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vaán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ñeà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endParaRPr lang="en-US" sz="2400" b="1" dirty="0" smtClean="0">
              <a:solidFill>
                <a:srgbClr val="000066"/>
              </a:solidFill>
              <a:latin typeface="VN-NTime" pitchFamily="2" charset="0"/>
            </a:endParaRPr>
          </a:p>
          <a:p>
            <a:pPr marL="233363" lvl="1"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 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kyõ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thuaät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ñöôïc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ñaët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ra.</a:t>
            </a:r>
            <a:endParaRPr lang="en-US" sz="2400" dirty="0">
              <a:solidFill>
                <a:srgbClr val="000066"/>
              </a:solidFill>
              <a:latin typeface="VN-NTime" pitchFamily="2" charset="0"/>
            </a:endParaRPr>
          </a:p>
          <a:p>
            <a:pPr marL="465138" lvl="1" indent="-231775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800000"/>
                </a:solidFill>
                <a:latin typeface="VN-NTime" pitchFamily="2" charset="0"/>
              </a:rPr>
              <a:t>CN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 smtClean="0">
                <a:solidFill>
                  <a:srgbClr val="000066"/>
                </a:solidFill>
                <a:latin typeface="VN-NTime" pitchFamily="2" charset="0"/>
              </a:rPr>
              <a:t>laø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moät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toång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theå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höõu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cô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nhöõng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kieán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thöùc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(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töø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moïi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nguoàn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)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ñöôïc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söû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duïng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</a:p>
          <a:p>
            <a:pPr marL="233363" lvl="1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ñeå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ñöa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ra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moät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smtClean="0">
                <a:solidFill>
                  <a:srgbClr val="000066"/>
                </a:solidFill>
                <a:latin typeface="VN-NTime" pitchFamily="2" charset="0"/>
              </a:rPr>
              <a:t>(</a:t>
            </a:r>
            <a:r>
              <a:rPr lang="en-US" sz="2400" dirty="0" err="1" smtClean="0">
                <a:solidFill>
                  <a:srgbClr val="000066"/>
                </a:solidFill>
                <a:latin typeface="VN-NTime" pitchFamily="2" charset="0"/>
              </a:rPr>
              <a:t>moät</a:t>
            </a:r>
            <a:r>
              <a:rPr lang="en-US" sz="2400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 smtClean="0">
                <a:solidFill>
                  <a:srgbClr val="000066"/>
                </a:solidFill>
                <a:latin typeface="VN-NTime" pitchFamily="2" charset="0"/>
              </a:rPr>
              <a:t>soá</a:t>
            </a:r>
            <a:r>
              <a:rPr lang="en-US" sz="2400" dirty="0" smtClean="0">
                <a:solidFill>
                  <a:srgbClr val="000066"/>
                </a:solidFill>
                <a:latin typeface="VN-NTime" pitchFamily="2" charset="0"/>
              </a:rPr>
              <a:t>)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giaûi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phaùp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,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ñeå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vaïch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ra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con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ñöôøng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smtClean="0">
                <a:solidFill>
                  <a:srgbClr val="000066"/>
                </a:solidFill>
                <a:latin typeface="VN-NTime" pitchFamily="2" charset="0"/>
              </a:rPr>
              <a:t>(</a:t>
            </a:r>
            <a:r>
              <a:rPr lang="en-US" sz="2400" dirty="0" err="1" smtClean="0">
                <a:solidFill>
                  <a:srgbClr val="000066"/>
                </a:solidFill>
                <a:latin typeface="VN-NTime" pitchFamily="2" charset="0"/>
              </a:rPr>
              <a:t>caùch</a:t>
            </a:r>
            <a:r>
              <a:rPr lang="en-US" sz="2400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 smtClean="0">
                <a:solidFill>
                  <a:srgbClr val="000066"/>
                </a:solidFill>
                <a:latin typeface="VN-NTime" pitchFamily="2" charset="0"/>
              </a:rPr>
              <a:t>thöùc</a:t>
            </a:r>
            <a:r>
              <a:rPr lang="en-US" sz="2400" dirty="0" smtClean="0">
                <a:solidFill>
                  <a:srgbClr val="000066"/>
                </a:solidFill>
                <a:latin typeface="VN-NTime" pitchFamily="2" charset="0"/>
              </a:rPr>
              <a:t>)</a:t>
            </a:r>
          </a:p>
          <a:p>
            <a:pPr marL="233363" lvl="1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nhaèm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giaûi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quyeát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moät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smtClean="0">
                <a:solidFill>
                  <a:srgbClr val="000066"/>
                </a:solidFill>
                <a:latin typeface="VN-NTime" pitchFamily="2" charset="0"/>
              </a:rPr>
              <a:t>(</a:t>
            </a:r>
            <a:r>
              <a:rPr lang="en-US" sz="2400" dirty="0" err="1" smtClean="0">
                <a:solidFill>
                  <a:srgbClr val="000066"/>
                </a:solidFill>
                <a:latin typeface="VN-NTime" pitchFamily="2" charset="0"/>
              </a:rPr>
              <a:t>hoaëc</a:t>
            </a:r>
            <a:r>
              <a:rPr lang="en-US" sz="2400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moät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 smtClean="0">
                <a:solidFill>
                  <a:srgbClr val="000066"/>
                </a:solidFill>
                <a:latin typeface="VN-NTime" pitchFamily="2" charset="0"/>
              </a:rPr>
              <a:t>soá</a:t>
            </a:r>
            <a:r>
              <a:rPr lang="en-US" sz="2400" dirty="0" smtClean="0">
                <a:solidFill>
                  <a:srgbClr val="000066"/>
                </a:solidFill>
                <a:latin typeface="VN-NTime" pitchFamily="2" charset="0"/>
              </a:rPr>
              <a:t>)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vaán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ñeà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kyõ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thuaät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hay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luaän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chöùng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cho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endParaRPr lang="en-US" sz="2400" b="1" dirty="0" smtClean="0">
              <a:solidFill>
                <a:srgbClr val="000066"/>
              </a:solidFill>
              <a:latin typeface="VN-NTime" pitchFamily="2" charset="0"/>
            </a:endParaRPr>
          </a:p>
          <a:p>
            <a:pPr marL="233363" lvl="1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moät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söï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phaùt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trieån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naøo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ñoù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.</a:t>
            </a:r>
            <a:endParaRPr lang="en-US" sz="2400" dirty="0">
              <a:solidFill>
                <a:srgbClr val="000066"/>
              </a:solidFill>
              <a:latin typeface="VN-NTime" pitchFamily="2" charset="0"/>
            </a:endParaRPr>
          </a:p>
          <a:p>
            <a:pPr marL="465138" lvl="1" indent="-231775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800000"/>
                </a:solidFill>
                <a:latin typeface="VN-NTime" pitchFamily="2" charset="0"/>
              </a:rPr>
              <a:t>CN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VN-NTime" pitchFamily="2" charset="0"/>
              </a:rPr>
              <a:t>laø</a:t>
            </a:r>
            <a:r>
              <a:rPr lang="en-US" sz="2400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moät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loaïi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phöông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tieän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thoáng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nhaát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trong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mình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boán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yeáu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toá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: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kyõ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thuaät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; </a:t>
            </a:r>
            <a:endParaRPr lang="en-US" sz="2400" b="1" dirty="0" smtClean="0">
              <a:solidFill>
                <a:srgbClr val="000066"/>
              </a:solidFill>
              <a:latin typeface="VN-NTime" pitchFamily="2" charset="0"/>
            </a:endParaRPr>
          </a:p>
          <a:p>
            <a:pPr marL="233363" lvl="1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thoâng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tin; 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con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ngöôøi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&amp;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toå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chöùc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.</a:t>
            </a:r>
            <a:endParaRPr lang="en-US" sz="2400" dirty="0">
              <a:solidFill>
                <a:srgbClr val="000066"/>
              </a:solidFill>
              <a:latin typeface="VN-NTime" pitchFamily="2" charset="0"/>
            </a:endParaRPr>
          </a:p>
          <a:p>
            <a:pPr marL="231775" indent="-231775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Khaùi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nieäm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smtClean="0">
                <a:solidFill>
                  <a:srgbClr val="800000"/>
                </a:solidFill>
                <a:latin typeface="VN-NTime" pitchFamily="2" charset="0"/>
              </a:rPr>
              <a:t>CN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khoâng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chæ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ñöôïc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rgbClr val="000066"/>
                </a:solidFill>
                <a:latin typeface="VN-NTime" pitchFamily="2" charset="0"/>
              </a:rPr>
              <a:t>duøng</a:t>
            </a:r>
            <a:r>
              <a:rPr lang="en-US" sz="2400" b="1" dirty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trong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lónh</a:t>
            </a:r>
            <a:r>
              <a:rPr lang="en-US" sz="2400" b="1" dirty="0" smtClean="0">
                <a:solidFill>
                  <a:srgbClr val="000066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VN-NTime" pitchFamily="2" charset="0"/>
              </a:rPr>
              <a:t>vö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ïc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coâng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nghieäp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khoa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hoïc</a:t>
            </a:r>
            <a:endParaRPr lang="en-US" sz="2400" b="1" dirty="0" smtClean="0">
              <a:solidFill>
                <a:schemeClr val="bg2"/>
              </a:solidFill>
              <a:latin typeface="VN-NTime" pitchFamily="2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maø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noù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coøn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thaâm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nhaäp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vaøo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nhieàu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lónh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vöïc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khaùc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: CN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daïy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hoïc</a:t>
            </a:r>
            <a:r>
              <a:rPr lang="en-US" sz="2400" b="1" dirty="0">
                <a:solidFill>
                  <a:schemeClr val="bg2"/>
                </a:solidFill>
                <a:latin typeface="VN-NTime" pitchFamily="2" charset="0"/>
              </a:rPr>
              <a:t>, 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CN </a:t>
            </a:r>
            <a:r>
              <a:rPr lang="en-US" sz="2400" b="1" dirty="0" err="1" smtClean="0">
                <a:solidFill>
                  <a:schemeClr val="bg2"/>
                </a:solidFill>
                <a:latin typeface="VN-NTime" pitchFamily="2" charset="0"/>
              </a:rPr>
              <a:t>quaûn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VN-NTime" pitchFamily="2" charset="0"/>
              </a:rPr>
              <a:t>lyù</a:t>
            </a:r>
            <a:r>
              <a:rPr lang="en-US" sz="2400" b="1" dirty="0" smtClean="0">
                <a:solidFill>
                  <a:schemeClr val="bg2"/>
                </a:solidFill>
                <a:latin typeface="VN-NTime" pitchFamily="2" charset="0"/>
              </a:rPr>
              <a:t>,...</a:t>
            </a:r>
          </a:p>
        </p:txBody>
      </p:sp>
      <p:sp>
        <p:nvSpPr>
          <p:cNvPr id="6" name="AutoShape 49"/>
          <p:cNvSpPr>
            <a:spLocks noChangeArrowheads="1"/>
          </p:cNvSpPr>
          <p:nvPr/>
        </p:nvSpPr>
        <p:spPr bwMode="auto">
          <a:xfrm>
            <a:off x="180306" y="574964"/>
            <a:ext cx="3790031" cy="415636"/>
          </a:xfrm>
          <a:prstGeom prst="roundRect">
            <a:avLst>
              <a:gd name="adj" fmla="val 17948"/>
            </a:avLst>
          </a:prstGeom>
          <a:solidFill>
            <a:srgbClr val="000066"/>
          </a:solidFill>
          <a:ln w="28575" algn="ctr">
            <a:solidFill>
              <a:srgbClr val="000066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 algn="ctr" eaLnBrk="0" hangingPunct="0">
              <a:buFont typeface="Wingdings" panose="05000000000000000000" pitchFamily="2" charset="2"/>
              <a:buChar char="Ø"/>
            </a:pPr>
            <a:r>
              <a:rPr lang="en-US" sz="2400" b="1" smtClean="0">
                <a:latin typeface="VN-NTime" pitchFamily="2" charset="0"/>
              </a:rPr>
              <a:t>Quan nieäm veà coâng ngheä</a:t>
            </a:r>
            <a:endParaRPr lang="en-US" sz="2400" b="1">
              <a:latin typeface="VNI-Swiss-Condense"/>
            </a:endParaRPr>
          </a:p>
        </p:txBody>
      </p:sp>
      <p:sp>
        <p:nvSpPr>
          <p:cNvPr id="7" name="AutoShape 49"/>
          <p:cNvSpPr>
            <a:spLocks noChangeArrowheads="1"/>
          </p:cNvSpPr>
          <p:nvPr/>
        </p:nvSpPr>
        <p:spPr bwMode="auto">
          <a:xfrm>
            <a:off x="-28134" y="-22276"/>
            <a:ext cx="9950010" cy="415636"/>
          </a:xfrm>
          <a:prstGeom prst="roundRect">
            <a:avLst>
              <a:gd name="adj" fmla="val 0"/>
            </a:avLst>
          </a:prstGeom>
          <a:solidFill>
            <a:srgbClr val="800000"/>
          </a:solidFill>
          <a:ln w="2857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1" dirty="0" smtClean="0">
                <a:latin typeface="+mj-lt"/>
              </a:rPr>
              <a:t>2. </a:t>
            </a:r>
            <a:r>
              <a:rPr lang="en-US" sz="2400" b="1" dirty="0" err="1" smtClean="0">
                <a:latin typeface="+mj-lt"/>
              </a:rPr>
              <a:t>Coâng</a:t>
            </a:r>
            <a:r>
              <a:rPr lang="en-US" sz="2400" b="1" dirty="0" smtClean="0">
                <a:latin typeface="+mj-lt"/>
              </a:rPr>
              <a:t> </a:t>
            </a:r>
            <a:r>
              <a:rPr lang="en-US" sz="2400" b="1" dirty="0" err="1" smtClean="0">
                <a:latin typeface="+mj-lt"/>
              </a:rPr>
              <a:t>ngheä</a:t>
            </a:r>
            <a:r>
              <a:rPr lang="en-US" sz="2400" b="1" dirty="0" smtClean="0">
                <a:latin typeface="+mj-lt"/>
              </a:rPr>
              <a:t> </a:t>
            </a:r>
            <a:r>
              <a:rPr lang="en-US" sz="2400" b="1" dirty="0" err="1" smtClean="0">
                <a:latin typeface="+mj-lt"/>
              </a:rPr>
              <a:t>laø</a:t>
            </a:r>
            <a:r>
              <a:rPr lang="en-US" sz="2400" b="1" dirty="0" smtClean="0">
                <a:latin typeface="+mj-lt"/>
              </a:rPr>
              <a:t> </a:t>
            </a:r>
            <a:r>
              <a:rPr lang="en-US" sz="2400" b="1" dirty="0" err="1" smtClean="0">
                <a:latin typeface="+mj-lt"/>
              </a:rPr>
              <a:t>gì</a:t>
            </a:r>
            <a:r>
              <a:rPr lang="en-US" sz="2400" b="1" dirty="0" smtClean="0">
                <a:latin typeface="+mj-lt"/>
              </a:rPr>
              <a:t>?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1331686"/>
      </p:ext>
    </p:extLst>
  </p:cSld>
  <p:clrMapOvr>
    <a:masterClrMapping/>
  </p:clrMapOvr>
  <p:transition>
    <p:split orient="vert"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9"/>
          <p:cNvSpPr>
            <a:spLocks noChangeArrowheads="1"/>
          </p:cNvSpPr>
          <p:nvPr/>
        </p:nvSpPr>
        <p:spPr bwMode="auto">
          <a:xfrm>
            <a:off x="180306" y="574964"/>
            <a:ext cx="5999831" cy="415636"/>
          </a:xfrm>
          <a:prstGeom prst="roundRect">
            <a:avLst>
              <a:gd name="adj" fmla="val 17948"/>
            </a:avLst>
          </a:prstGeom>
          <a:solidFill>
            <a:srgbClr val="000066"/>
          </a:solidFill>
          <a:ln w="28575" algn="ctr">
            <a:solidFill>
              <a:srgbClr val="000066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 algn="ctr" eaLnBrk="0" hangingPunct="0">
              <a:buFont typeface="Wingdings" panose="05000000000000000000" pitchFamily="2" charset="2"/>
              <a:buChar char="Ø"/>
            </a:pPr>
            <a:r>
              <a:rPr lang="en-US" sz="2400" b="1" smtClean="0">
                <a:latin typeface="VN-NTime" pitchFamily="2" charset="0"/>
              </a:rPr>
              <a:t>Söï khaùc nhau giöõa khoa hoïc vaø coâng ngheä</a:t>
            </a:r>
            <a:endParaRPr lang="en-US" sz="2400" b="1">
              <a:latin typeface="VNI-Swiss-Condense"/>
            </a:endParaRPr>
          </a:p>
        </p:txBody>
      </p:sp>
      <p:sp>
        <p:nvSpPr>
          <p:cNvPr id="7" name="AutoShape 49"/>
          <p:cNvSpPr>
            <a:spLocks noChangeArrowheads="1"/>
          </p:cNvSpPr>
          <p:nvPr/>
        </p:nvSpPr>
        <p:spPr bwMode="auto">
          <a:xfrm>
            <a:off x="236537" y="2076680"/>
            <a:ext cx="4572000" cy="3695240"/>
          </a:xfrm>
          <a:prstGeom prst="roundRect">
            <a:avLst>
              <a:gd name="adj" fmla="val 3332"/>
            </a:avLst>
          </a:prstGeom>
          <a:solidFill>
            <a:schemeClr val="tx1"/>
          </a:solidFill>
          <a:ln w="28575" algn="ctr">
            <a:solidFill>
              <a:schemeClr val="accent4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marL="223838" indent="-2238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000066"/>
                </a:solidFill>
                <a:latin typeface="+mj-lt"/>
              </a:rPr>
              <a:t>Nghieân</a:t>
            </a:r>
            <a:r>
              <a:rPr lang="en-US" sz="2400" dirty="0" smtClean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rgbClr val="000066"/>
                </a:solidFill>
                <a:latin typeface="+mj-lt"/>
              </a:rPr>
              <a:t>cöùu</a:t>
            </a:r>
            <a:r>
              <a:rPr lang="en-US" sz="2400" dirty="0" smtClean="0">
                <a:solidFill>
                  <a:srgbClr val="000066"/>
                </a:solidFill>
                <a:latin typeface="+mj-lt"/>
              </a:rPr>
              <a:t> KH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mang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tính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xaùc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rgbClr val="000066"/>
                </a:solidFill>
                <a:latin typeface="+mj-lt"/>
              </a:rPr>
              <a:t>suaát</a:t>
            </a:r>
            <a:r>
              <a:rPr lang="en-US" sz="2400" dirty="0" smtClean="0">
                <a:solidFill>
                  <a:srgbClr val="000066"/>
                </a:solidFill>
                <a:latin typeface="+mj-lt"/>
              </a:rPr>
              <a:t>;</a:t>
            </a:r>
            <a:endParaRPr lang="en-US" sz="2400" dirty="0">
              <a:solidFill>
                <a:srgbClr val="000066"/>
              </a:solidFill>
              <a:latin typeface="+mj-lt"/>
            </a:endParaRPr>
          </a:p>
          <a:p>
            <a:pPr marL="223838" indent="-2238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000066"/>
                </a:solidFill>
                <a:latin typeface="+mj-lt"/>
              </a:rPr>
              <a:t>Hoaït</a:t>
            </a:r>
            <a:r>
              <a:rPr lang="en-US" sz="2400" dirty="0" smtClean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ñoäng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smtClean="0">
                <a:solidFill>
                  <a:srgbClr val="000066"/>
                </a:solidFill>
                <a:latin typeface="+mj-lt"/>
              </a:rPr>
              <a:t>KH </a:t>
            </a:r>
            <a:r>
              <a:rPr lang="en-US" sz="2400" dirty="0" err="1" smtClean="0">
                <a:solidFill>
                  <a:srgbClr val="000066"/>
                </a:solidFill>
                <a:latin typeface="+mj-lt"/>
              </a:rPr>
              <a:t>luoân</a:t>
            </a:r>
            <a:r>
              <a:rPr lang="en-US" sz="2400" dirty="0" smtClean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ñoåi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rgbClr val="000066"/>
                </a:solidFill>
                <a:latin typeface="+mj-lt"/>
              </a:rPr>
              <a:t>môùi,khoâng</a:t>
            </a:r>
            <a:r>
              <a:rPr lang="en-US" sz="2400" dirty="0" smtClean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laëp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rgbClr val="000066"/>
                </a:solidFill>
                <a:latin typeface="+mj-lt"/>
              </a:rPr>
              <a:t>laïi</a:t>
            </a:r>
            <a:r>
              <a:rPr lang="en-US" sz="2400" dirty="0" smtClean="0">
                <a:solidFill>
                  <a:srgbClr val="000066"/>
                </a:solidFill>
                <a:latin typeface="+mj-lt"/>
              </a:rPr>
              <a:t>;</a:t>
            </a:r>
            <a:endParaRPr lang="en-US" sz="2400" dirty="0">
              <a:solidFill>
                <a:srgbClr val="000066"/>
              </a:solidFill>
              <a:latin typeface="+mj-lt"/>
            </a:endParaRPr>
          </a:p>
          <a:p>
            <a:pPr marL="223838" indent="-2238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000066"/>
                </a:solidFill>
                <a:latin typeface="+mj-lt"/>
              </a:rPr>
              <a:t>Saûn</a:t>
            </a:r>
            <a:r>
              <a:rPr lang="en-US" sz="2400" dirty="0" smtClean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phaåm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smtClean="0">
                <a:solidFill>
                  <a:srgbClr val="000066"/>
                </a:solidFill>
                <a:latin typeface="+mj-lt"/>
              </a:rPr>
              <a:t>KH </a:t>
            </a:r>
            <a:r>
              <a:rPr lang="en-US" sz="2400" dirty="0" err="1" smtClean="0">
                <a:solidFill>
                  <a:srgbClr val="000066"/>
                </a:solidFill>
                <a:latin typeface="+mj-lt"/>
              </a:rPr>
              <a:t>khoù</a:t>
            </a:r>
            <a:r>
              <a:rPr lang="en-US" sz="2400" dirty="0" smtClean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ñöôïc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ñònh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hình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rgbClr val="000066"/>
                </a:solidFill>
                <a:latin typeface="+mj-lt"/>
              </a:rPr>
              <a:t>tröôùc</a:t>
            </a:r>
            <a:r>
              <a:rPr lang="en-US" sz="2400" dirty="0" smtClean="0">
                <a:solidFill>
                  <a:srgbClr val="000066"/>
                </a:solidFill>
                <a:latin typeface="+mj-lt"/>
              </a:rPr>
              <a:t> </a:t>
            </a:r>
            <a:endParaRPr lang="en-US" sz="2400" dirty="0">
              <a:solidFill>
                <a:srgbClr val="000066"/>
              </a:solidFill>
              <a:latin typeface="+mj-lt"/>
            </a:endParaRPr>
          </a:p>
          <a:p>
            <a:pPr>
              <a:spcBef>
                <a:spcPts val="0"/>
              </a:spcBef>
            </a:pPr>
            <a:r>
              <a:rPr lang="en-US" sz="2400" dirty="0" smtClean="0">
                <a:solidFill>
                  <a:srgbClr val="000066"/>
                </a:solidFill>
                <a:latin typeface="+mj-lt"/>
              </a:rPr>
              <a:t>   &amp; </a:t>
            </a:r>
            <a:r>
              <a:rPr lang="en-US" sz="2400" dirty="0" err="1" smtClean="0">
                <a:solidFill>
                  <a:srgbClr val="000066"/>
                </a:solidFill>
                <a:latin typeface="+mj-lt"/>
              </a:rPr>
              <a:t>mang</a:t>
            </a:r>
            <a:r>
              <a:rPr lang="en-US" sz="2400" dirty="0" smtClean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ñaëc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tröng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thoâng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smtClean="0">
                <a:solidFill>
                  <a:srgbClr val="000066"/>
                </a:solidFill>
                <a:latin typeface="+mj-lt"/>
              </a:rPr>
              <a:t>tin;</a:t>
            </a:r>
            <a:endParaRPr lang="en-US" sz="2400" dirty="0">
              <a:solidFill>
                <a:srgbClr val="000066"/>
              </a:solidFill>
              <a:latin typeface="+mj-lt"/>
            </a:endParaRPr>
          </a:p>
          <a:p>
            <a:pPr marL="223838" indent="-2238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66"/>
                </a:solidFill>
                <a:latin typeface="+mj-lt"/>
              </a:rPr>
              <a:t>Lao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ñoäng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smtClean="0">
                <a:solidFill>
                  <a:srgbClr val="000066"/>
                </a:solidFill>
                <a:latin typeface="+mj-lt"/>
              </a:rPr>
              <a:t>KH </a:t>
            </a:r>
            <a:r>
              <a:rPr lang="en-US" sz="2400" dirty="0" err="1" smtClean="0">
                <a:solidFill>
                  <a:srgbClr val="000066"/>
                </a:solidFill>
                <a:latin typeface="+mj-lt"/>
              </a:rPr>
              <a:t>linh</a:t>
            </a:r>
            <a:r>
              <a:rPr lang="en-US" sz="2400" dirty="0" smtClean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hoaït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smtClean="0">
                <a:solidFill>
                  <a:srgbClr val="000066"/>
                </a:solidFill>
                <a:latin typeface="+mj-lt"/>
              </a:rPr>
              <a:t>&amp; </a:t>
            </a:r>
            <a:r>
              <a:rPr lang="en-US" sz="2400" dirty="0" err="1" smtClean="0">
                <a:solidFill>
                  <a:srgbClr val="000066"/>
                </a:solidFill>
                <a:latin typeface="+mj-lt"/>
              </a:rPr>
              <a:t>saùng</a:t>
            </a:r>
            <a:r>
              <a:rPr lang="en-US" sz="2400" dirty="0" smtClean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taïo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rgbClr val="000066"/>
                </a:solidFill>
                <a:latin typeface="+mj-lt"/>
              </a:rPr>
              <a:t>cao</a:t>
            </a:r>
            <a:endParaRPr lang="en-US" sz="2400" dirty="0">
              <a:solidFill>
                <a:srgbClr val="000066"/>
              </a:solidFill>
              <a:latin typeface="+mj-lt"/>
            </a:endParaRPr>
          </a:p>
          <a:p>
            <a:pPr marL="223838" indent="-2238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66"/>
                </a:solidFill>
                <a:latin typeface="+mj-lt"/>
              </a:rPr>
              <a:t>KH </a:t>
            </a:r>
            <a:r>
              <a:rPr lang="en-US" sz="2400" dirty="0" err="1" smtClean="0">
                <a:solidFill>
                  <a:srgbClr val="000066"/>
                </a:solidFill>
                <a:latin typeface="+mj-lt"/>
              </a:rPr>
              <a:t>coù</a:t>
            </a:r>
            <a:r>
              <a:rPr lang="en-US" sz="2400" dirty="0" smtClean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theå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mang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muïc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ñích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töï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thaân</a:t>
            </a:r>
            <a:endParaRPr lang="en-US" sz="2400" dirty="0">
              <a:solidFill>
                <a:srgbClr val="000066"/>
              </a:solidFill>
              <a:latin typeface="+mj-lt"/>
            </a:endParaRPr>
          </a:p>
          <a:p>
            <a:pPr marL="223838" indent="-2238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000066"/>
                </a:solidFill>
                <a:latin typeface="+mj-lt"/>
              </a:rPr>
              <a:t>Phaùt</a:t>
            </a:r>
            <a:r>
              <a:rPr lang="en-US" sz="2400" dirty="0" smtClean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minh </a:t>
            </a:r>
            <a:r>
              <a:rPr lang="en-US" sz="2400" dirty="0" err="1" smtClean="0">
                <a:solidFill>
                  <a:srgbClr val="000066"/>
                </a:solidFill>
                <a:latin typeface="+mj-lt"/>
              </a:rPr>
              <a:t>khoa</a:t>
            </a:r>
            <a:r>
              <a:rPr lang="en-US" sz="2400" dirty="0" smtClean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rgbClr val="000066"/>
                </a:solidFill>
                <a:latin typeface="+mj-lt"/>
              </a:rPr>
              <a:t>hoïc</a:t>
            </a:r>
            <a:r>
              <a:rPr lang="en-US" sz="2400" dirty="0" smtClean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toàn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taïi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maõi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vôùi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endParaRPr lang="en-US" sz="2400" dirty="0" smtClean="0">
              <a:solidFill>
                <a:srgbClr val="000066"/>
              </a:solidFill>
              <a:latin typeface="+mj-lt"/>
            </a:endParaRPr>
          </a:p>
          <a:p>
            <a:pPr>
              <a:spcBef>
                <a:spcPts val="0"/>
              </a:spcBef>
            </a:pPr>
            <a:r>
              <a:rPr lang="en-US" sz="2400" dirty="0" smtClean="0">
                <a:solidFill>
                  <a:srgbClr val="000066"/>
                </a:solidFill>
                <a:latin typeface="+mj-lt"/>
              </a:rPr>
              <a:t>   </a:t>
            </a:r>
            <a:r>
              <a:rPr lang="en-US" sz="2400" dirty="0" err="1" smtClean="0">
                <a:solidFill>
                  <a:srgbClr val="000066"/>
                </a:solidFill>
                <a:latin typeface="+mj-lt"/>
              </a:rPr>
              <a:t>thôøi</a:t>
            </a:r>
            <a:r>
              <a:rPr lang="en-US" sz="2400" dirty="0" smtClean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rgbClr val="000066"/>
                </a:solidFill>
                <a:latin typeface="+mj-lt"/>
              </a:rPr>
              <a:t>gian</a:t>
            </a:r>
            <a:endParaRPr lang="en-US" sz="2400" b="1" dirty="0" smtClean="0">
              <a:solidFill>
                <a:srgbClr val="000066"/>
              </a:solidFill>
              <a:latin typeface="VN-NTime" pitchFamily="2" charset="0"/>
            </a:endParaRPr>
          </a:p>
        </p:txBody>
      </p:sp>
      <p:sp>
        <p:nvSpPr>
          <p:cNvPr id="8" name="AutoShape 49"/>
          <p:cNvSpPr>
            <a:spLocks noChangeArrowheads="1"/>
          </p:cNvSpPr>
          <p:nvPr/>
        </p:nvSpPr>
        <p:spPr bwMode="auto">
          <a:xfrm>
            <a:off x="4964905" y="2076680"/>
            <a:ext cx="4796633" cy="3695240"/>
          </a:xfrm>
          <a:prstGeom prst="roundRect">
            <a:avLst>
              <a:gd name="adj" fmla="val 3332"/>
            </a:avLst>
          </a:prstGeom>
          <a:solidFill>
            <a:schemeClr val="tx1"/>
          </a:solidFill>
          <a:ln w="28575" algn="ctr">
            <a:solidFill>
              <a:schemeClr val="accent4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marL="223838" indent="-2238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000066"/>
                </a:solidFill>
                <a:latin typeface="+mj-lt"/>
              </a:rPr>
              <a:t>Ñieàu</a:t>
            </a:r>
            <a:r>
              <a:rPr lang="en-US" sz="2400" dirty="0" smtClean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haønh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smtClean="0">
                <a:solidFill>
                  <a:srgbClr val="000066"/>
                </a:solidFill>
                <a:latin typeface="+mj-lt"/>
              </a:rPr>
              <a:t>CN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mang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tính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xaùc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rgbClr val="000066"/>
                </a:solidFill>
                <a:latin typeface="+mj-lt"/>
              </a:rPr>
              <a:t>ñònh</a:t>
            </a:r>
            <a:r>
              <a:rPr lang="en-US" sz="2400" dirty="0" smtClean="0">
                <a:solidFill>
                  <a:srgbClr val="000066"/>
                </a:solidFill>
                <a:latin typeface="+mj-lt"/>
              </a:rPr>
              <a:t>; </a:t>
            </a:r>
            <a:endParaRPr lang="en-US" sz="2400" dirty="0">
              <a:solidFill>
                <a:srgbClr val="000066"/>
              </a:solidFill>
              <a:latin typeface="+mj-lt"/>
            </a:endParaRPr>
          </a:p>
          <a:p>
            <a:pPr marL="223838" indent="-2238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000066"/>
                </a:solidFill>
                <a:latin typeface="+mj-lt"/>
              </a:rPr>
              <a:t>Hoaït</a:t>
            </a:r>
            <a:r>
              <a:rPr lang="en-US" sz="2400" dirty="0" smtClean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ñoäng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smtClean="0">
                <a:solidFill>
                  <a:srgbClr val="000066"/>
                </a:solidFill>
                <a:latin typeface="+mj-lt"/>
              </a:rPr>
              <a:t>CN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ñöôïc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laäp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theo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rgbClr val="000066"/>
                </a:solidFill>
                <a:latin typeface="+mj-lt"/>
              </a:rPr>
              <a:t>chu</a:t>
            </a:r>
            <a:r>
              <a:rPr lang="en-US" sz="2400" dirty="0" smtClean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rgbClr val="000066"/>
                </a:solidFill>
                <a:latin typeface="+mj-lt"/>
              </a:rPr>
              <a:t>kyø</a:t>
            </a:r>
            <a:r>
              <a:rPr lang="en-US" sz="2400" dirty="0" smtClean="0">
                <a:solidFill>
                  <a:srgbClr val="000066"/>
                </a:solidFill>
                <a:latin typeface="+mj-lt"/>
              </a:rPr>
              <a:t>;</a:t>
            </a:r>
            <a:endParaRPr lang="en-US" sz="2400" dirty="0">
              <a:solidFill>
                <a:srgbClr val="000066"/>
              </a:solidFill>
              <a:latin typeface="+mj-lt"/>
            </a:endParaRPr>
          </a:p>
          <a:p>
            <a:pPr marL="223838" indent="-2238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000066"/>
                </a:solidFill>
                <a:latin typeface="+mj-lt"/>
              </a:rPr>
              <a:t>Saûn</a:t>
            </a:r>
            <a:r>
              <a:rPr lang="en-US" sz="2400" dirty="0" smtClean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phaåm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smtClean="0">
                <a:solidFill>
                  <a:srgbClr val="000066"/>
                </a:solidFill>
                <a:latin typeface="+mj-lt"/>
              </a:rPr>
              <a:t>CN </a:t>
            </a:r>
            <a:r>
              <a:rPr lang="en-US" sz="2400" dirty="0" err="1" smtClean="0">
                <a:solidFill>
                  <a:srgbClr val="000066"/>
                </a:solidFill>
                <a:latin typeface="+mj-lt"/>
              </a:rPr>
              <a:t>ñöôïc</a:t>
            </a:r>
            <a:r>
              <a:rPr lang="en-US" sz="2400" dirty="0" smtClean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ñònh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hình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theo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thieát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rgbClr val="000066"/>
                </a:solidFill>
                <a:latin typeface="+mj-lt"/>
              </a:rPr>
              <a:t>keá</a:t>
            </a:r>
            <a:endParaRPr lang="en-US" sz="2400" dirty="0">
              <a:solidFill>
                <a:srgbClr val="000066"/>
              </a:solidFill>
              <a:latin typeface="+mj-lt"/>
            </a:endParaRPr>
          </a:p>
          <a:p>
            <a:pPr>
              <a:spcBef>
                <a:spcPts val="0"/>
              </a:spcBef>
            </a:pPr>
            <a:r>
              <a:rPr lang="en-US" sz="2400" dirty="0" smtClean="0">
                <a:solidFill>
                  <a:srgbClr val="000066"/>
                </a:solidFill>
                <a:latin typeface="+mj-lt"/>
              </a:rPr>
              <a:t>   &amp; </a:t>
            </a:r>
            <a:r>
              <a:rPr lang="en-US" sz="2400" dirty="0" err="1" smtClean="0">
                <a:solidFill>
                  <a:srgbClr val="000066"/>
                </a:solidFill>
                <a:latin typeface="+mj-lt"/>
              </a:rPr>
              <a:t>tuøy</a:t>
            </a:r>
            <a:r>
              <a:rPr lang="en-US" sz="2400" dirty="0" smtClean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rgbClr val="000066"/>
                </a:solidFill>
                <a:latin typeface="+mj-lt"/>
              </a:rPr>
              <a:t>thuoäc</a:t>
            </a:r>
            <a:r>
              <a:rPr lang="en-US" sz="2400" dirty="0" smtClean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rgbClr val="000066"/>
                </a:solidFill>
                <a:latin typeface="+mj-lt"/>
              </a:rPr>
              <a:t>ñaàu</a:t>
            </a:r>
            <a:r>
              <a:rPr lang="en-US" sz="2400" dirty="0" smtClean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rgbClr val="000066"/>
                </a:solidFill>
                <a:latin typeface="+mj-lt"/>
              </a:rPr>
              <a:t>vaøo</a:t>
            </a:r>
            <a:r>
              <a:rPr lang="en-US" sz="2400" dirty="0" smtClean="0">
                <a:solidFill>
                  <a:srgbClr val="000066"/>
                </a:solidFill>
                <a:latin typeface="+mj-lt"/>
              </a:rPr>
              <a:t>;</a:t>
            </a:r>
            <a:endParaRPr lang="en-US" sz="2400" dirty="0">
              <a:solidFill>
                <a:srgbClr val="000066"/>
              </a:solidFill>
              <a:latin typeface="+mj-lt"/>
            </a:endParaRPr>
          </a:p>
          <a:p>
            <a:pPr marL="223838" indent="-2238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66"/>
                </a:solidFill>
                <a:latin typeface="+mj-lt"/>
              </a:rPr>
              <a:t>Lao </a:t>
            </a:r>
            <a:r>
              <a:rPr lang="en-US" sz="2400" dirty="0" err="1" smtClean="0">
                <a:solidFill>
                  <a:srgbClr val="000066"/>
                </a:solidFill>
                <a:latin typeface="+mj-lt"/>
              </a:rPr>
              <a:t>ñoäng</a:t>
            </a:r>
            <a:r>
              <a:rPr lang="en-US" sz="2400" dirty="0" smtClean="0">
                <a:solidFill>
                  <a:srgbClr val="000066"/>
                </a:solidFill>
                <a:latin typeface="+mj-lt"/>
              </a:rPr>
              <a:t> CN </a:t>
            </a:r>
            <a:r>
              <a:rPr lang="en-US" sz="2400" dirty="0" err="1" smtClean="0">
                <a:solidFill>
                  <a:srgbClr val="000066"/>
                </a:solidFill>
                <a:latin typeface="+mj-lt"/>
              </a:rPr>
              <a:t>bò</a:t>
            </a:r>
            <a:r>
              <a:rPr lang="en-US" sz="2400" dirty="0" smtClean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rgbClr val="000066"/>
                </a:solidFill>
                <a:latin typeface="+mj-lt"/>
              </a:rPr>
              <a:t>ñònh</a:t>
            </a:r>
            <a:r>
              <a:rPr lang="en-US" sz="2400" dirty="0" smtClean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rgbClr val="000066"/>
                </a:solidFill>
                <a:latin typeface="+mj-lt"/>
              </a:rPr>
              <a:t>khuoân</a:t>
            </a:r>
            <a:r>
              <a:rPr lang="en-US" sz="2400" dirty="0" smtClean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rgbClr val="000066"/>
                </a:solidFill>
                <a:latin typeface="+mj-lt"/>
              </a:rPr>
              <a:t>theo</a:t>
            </a:r>
            <a:r>
              <a:rPr lang="en-US" sz="2400" dirty="0" smtClean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qui </a:t>
            </a:r>
            <a:r>
              <a:rPr lang="en-US" sz="2400" dirty="0" err="1" smtClean="0">
                <a:solidFill>
                  <a:srgbClr val="000066"/>
                </a:solidFill>
                <a:latin typeface="+mj-lt"/>
              </a:rPr>
              <a:t>ñònh</a:t>
            </a:r>
            <a:r>
              <a:rPr lang="en-US" sz="2400" dirty="0" smtClean="0">
                <a:solidFill>
                  <a:srgbClr val="000066"/>
                </a:solidFill>
                <a:latin typeface="+mj-lt"/>
              </a:rPr>
              <a:t>;</a:t>
            </a:r>
            <a:endParaRPr lang="en-US" sz="2400" dirty="0">
              <a:solidFill>
                <a:srgbClr val="000066"/>
              </a:solidFill>
              <a:latin typeface="+mj-lt"/>
            </a:endParaRPr>
          </a:p>
          <a:p>
            <a:pPr marL="223838" indent="-2238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66"/>
                </a:solidFill>
                <a:latin typeface="+mj-lt"/>
              </a:rPr>
              <a:t>CN </a:t>
            </a:r>
            <a:r>
              <a:rPr lang="en-US" sz="2400" dirty="0" err="1" smtClean="0">
                <a:solidFill>
                  <a:srgbClr val="000066"/>
                </a:solidFill>
                <a:latin typeface="+mj-lt"/>
              </a:rPr>
              <a:t>khoâng</a:t>
            </a:r>
            <a:r>
              <a:rPr lang="en-US" sz="2400" dirty="0" smtClean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mang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muïc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ñích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töï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rgbClr val="000066"/>
                </a:solidFill>
                <a:latin typeface="+mj-lt"/>
              </a:rPr>
              <a:t>thaân</a:t>
            </a:r>
            <a:r>
              <a:rPr lang="en-US" sz="2400" dirty="0" smtClean="0">
                <a:solidFill>
                  <a:srgbClr val="000066"/>
                </a:solidFill>
                <a:latin typeface="+mj-lt"/>
              </a:rPr>
              <a:t>;</a:t>
            </a:r>
          </a:p>
          <a:p>
            <a:pPr marL="223838" indent="-2238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000066"/>
                </a:solidFill>
                <a:latin typeface="+mj-lt"/>
              </a:rPr>
              <a:t>Saùng</a:t>
            </a:r>
            <a:r>
              <a:rPr lang="en-US" sz="2400" dirty="0" smtClean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cheá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smtClean="0">
                <a:solidFill>
                  <a:srgbClr val="000066"/>
                </a:solidFill>
                <a:latin typeface="+mj-lt"/>
              </a:rPr>
              <a:t>CN </a:t>
            </a:r>
            <a:r>
              <a:rPr lang="en-US" sz="2400" dirty="0" err="1" smtClean="0">
                <a:solidFill>
                  <a:srgbClr val="000066"/>
                </a:solidFill>
                <a:latin typeface="+mj-lt"/>
              </a:rPr>
              <a:t>toàn</a:t>
            </a:r>
            <a:r>
              <a:rPr lang="en-US" sz="2400" dirty="0" smtClean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rgbClr val="000066"/>
                </a:solidFill>
                <a:latin typeface="+mj-lt"/>
              </a:rPr>
              <a:t>taïi</a:t>
            </a:r>
            <a:r>
              <a:rPr lang="en-US" sz="2400" dirty="0" smtClean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+mj-lt"/>
              </a:rPr>
              <a:t>nhaát</a:t>
            </a:r>
            <a:r>
              <a:rPr lang="en-US" sz="2400" dirty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rgbClr val="000066"/>
                </a:solidFill>
                <a:latin typeface="+mj-lt"/>
              </a:rPr>
              <a:t>thôøi</a:t>
            </a:r>
            <a:r>
              <a:rPr lang="en-US" sz="2400" dirty="0" smtClean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rgbClr val="000066"/>
                </a:solidFill>
                <a:latin typeface="+mj-lt"/>
              </a:rPr>
              <a:t>vaø</a:t>
            </a:r>
            <a:r>
              <a:rPr lang="en-US" sz="2400" dirty="0" smtClean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rgbClr val="000066"/>
                </a:solidFill>
                <a:latin typeface="+mj-lt"/>
              </a:rPr>
              <a:t>seõ</a:t>
            </a:r>
            <a:r>
              <a:rPr lang="en-US" sz="2400" dirty="0" smtClean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rgbClr val="000066"/>
                </a:solidFill>
                <a:latin typeface="+mj-lt"/>
              </a:rPr>
              <a:t>bò</a:t>
            </a:r>
            <a:r>
              <a:rPr lang="en-US" sz="2400" dirty="0" smtClean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rgbClr val="000066"/>
                </a:solidFill>
                <a:latin typeface="+mj-lt"/>
              </a:rPr>
              <a:t>tieâu</a:t>
            </a:r>
            <a:endParaRPr lang="en-US" sz="2400" dirty="0" smtClean="0">
              <a:solidFill>
                <a:srgbClr val="000066"/>
              </a:solidFill>
              <a:latin typeface="+mj-lt"/>
            </a:endParaRPr>
          </a:p>
          <a:p>
            <a:pPr marL="223838" indent="-223838">
              <a:spcBef>
                <a:spcPts val="0"/>
              </a:spcBef>
            </a:pPr>
            <a:r>
              <a:rPr lang="en-US" sz="2400" dirty="0" smtClean="0">
                <a:solidFill>
                  <a:srgbClr val="000066"/>
                </a:solidFill>
                <a:latin typeface="+mj-lt"/>
              </a:rPr>
              <a:t>    </a:t>
            </a:r>
            <a:r>
              <a:rPr lang="en-US" sz="2400" dirty="0" err="1" smtClean="0">
                <a:solidFill>
                  <a:srgbClr val="000066"/>
                </a:solidFill>
                <a:latin typeface="+mj-lt"/>
              </a:rPr>
              <a:t>theo</a:t>
            </a:r>
            <a:r>
              <a:rPr lang="en-US" sz="2400" dirty="0" smtClean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rgbClr val="000066"/>
                </a:solidFill>
                <a:latin typeface="+mj-lt"/>
              </a:rPr>
              <a:t>lòch</a:t>
            </a:r>
            <a:r>
              <a:rPr lang="en-US" sz="2400" dirty="0" smtClean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rgbClr val="000066"/>
                </a:solidFill>
                <a:latin typeface="+mj-lt"/>
              </a:rPr>
              <a:t>söû</a:t>
            </a:r>
            <a:r>
              <a:rPr lang="en-US" sz="2400" dirty="0" smtClean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rgbClr val="000066"/>
                </a:solidFill>
                <a:latin typeface="+mj-lt"/>
              </a:rPr>
              <a:t>tieán</a:t>
            </a:r>
            <a:r>
              <a:rPr lang="en-US" sz="2400" dirty="0" smtClean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rgbClr val="000066"/>
                </a:solidFill>
                <a:latin typeface="+mj-lt"/>
              </a:rPr>
              <a:t>boä</a:t>
            </a:r>
            <a:r>
              <a:rPr lang="en-US" sz="2400" dirty="0" smtClean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rgbClr val="000066"/>
                </a:solidFill>
                <a:latin typeface="+mj-lt"/>
              </a:rPr>
              <a:t>kyõ</a:t>
            </a:r>
            <a:r>
              <a:rPr lang="en-US" sz="2400" dirty="0" smtClean="0">
                <a:solidFill>
                  <a:srgbClr val="000066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rgbClr val="000066"/>
                </a:solidFill>
                <a:latin typeface="+mj-lt"/>
              </a:rPr>
              <a:t>thuaät</a:t>
            </a:r>
            <a:r>
              <a:rPr lang="en-US" sz="2400" dirty="0" smtClean="0">
                <a:solidFill>
                  <a:srgbClr val="000066"/>
                </a:solidFill>
                <a:latin typeface="+mj-lt"/>
              </a:rPr>
              <a:t>.</a:t>
            </a:r>
          </a:p>
        </p:txBody>
      </p:sp>
      <p:sp>
        <p:nvSpPr>
          <p:cNvPr id="10" name="AutoShape 49"/>
          <p:cNvSpPr>
            <a:spLocks noChangeArrowheads="1"/>
          </p:cNvSpPr>
          <p:nvPr/>
        </p:nvSpPr>
        <p:spPr bwMode="auto">
          <a:xfrm>
            <a:off x="-28134" y="-22276"/>
            <a:ext cx="9950010" cy="415636"/>
          </a:xfrm>
          <a:prstGeom prst="roundRect">
            <a:avLst>
              <a:gd name="adj" fmla="val 0"/>
            </a:avLst>
          </a:prstGeom>
          <a:solidFill>
            <a:srgbClr val="800000"/>
          </a:solidFill>
          <a:ln w="2857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1" dirty="0" smtClean="0">
                <a:latin typeface="+mj-lt"/>
              </a:rPr>
              <a:t>2. </a:t>
            </a:r>
            <a:r>
              <a:rPr lang="en-US" sz="2400" b="1" dirty="0" err="1" smtClean="0">
                <a:latin typeface="+mj-lt"/>
              </a:rPr>
              <a:t>Coâng</a:t>
            </a:r>
            <a:r>
              <a:rPr lang="en-US" sz="2400" b="1" dirty="0" smtClean="0">
                <a:latin typeface="+mj-lt"/>
              </a:rPr>
              <a:t> </a:t>
            </a:r>
            <a:r>
              <a:rPr lang="en-US" sz="2400" b="1" dirty="0" err="1" smtClean="0">
                <a:latin typeface="+mj-lt"/>
              </a:rPr>
              <a:t>ngheä</a:t>
            </a:r>
            <a:r>
              <a:rPr lang="en-US" sz="2400" b="1" dirty="0" smtClean="0">
                <a:latin typeface="+mj-lt"/>
              </a:rPr>
              <a:t> </a:t>
            </a:r>
            <a:r>
              <a:rPr lang="en-US" sz="2400" b="1" dirty="0" err="1" smtClean="0">
                <a:latin typeface="+mj-lt"/>
              </a:rPr>
              <a:t>laø</a:t>
            </a:r>
            <a:r>
              <a:rPr lang="en-US" sz="2400" b="1" dirty="0" smtClean="0">
                <a:latin typeface="+mj-lt"/>
              </a:rPr>
              <a:t> </a:t>
            </a:r>
            <a:r>
              <a:rPr lang="en-US" sz="2400" b="1" dirty="0" err="1" smtClean="0">
                <a:latin typeface="+mj-lt"/>
              </a:rPr>
              <a:t>gì</a:t>
            </a:r>
            <a:r>
              <a:rPr lang="en-US" sz="2400" b="1" dirty="0" smtClean="0">
                <a:latin typeface="+mj-lt"/>
              </a:rPr>
              <a:t>?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75328440"/>
      </p:ext>
    </p:extLst>
  </p:cSld>
  <p:clrMapOvr>
    <a:masterClrMapping/>
  </p:clrMapOvr>
  <p:transition>
    <p:split orient="vert"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>
          <a:gsLst>
            <a:gs pos="0">
              <a:srgbClr val="006600"/>
            </a:gs>
            <a:gs pos="51000">
              <a:schemeClr val="tx1"/>
            </a:gs>
            <a:gs pos="98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WordArt 16"/>
          <p:cNvSpPr>
            <a:spLocks noChangeArrowheads="1" noChangeShapeType="1" noTextEdit="1"/>
          </p:cNvSpPr>
          <p:nvPr/>
        </p:nvSpPr>
        <p:spPr bwMode="auto">
          <a:xfrm>
            <a:off x="846137" y="3688733"/>
            <a:ext cx="8153400" cy="378514"/>
          </a:xfrm>
          <a:prstGeom prst="rect">
            <a:avLst/>
          </a:prstGeom>
          <a:noFill/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sz="3600" b="1" dirty="0" smtClean="0">
                <a:solidFill>
                  <a:schemeClr val="bg2"/>
                </a:solidFill>
              </a:rPr>
              <a:t>II. </a:t>
            </a:r>
            <a:r>
              <a:rPr lang="de-DE" sz="3600" b="1" dirty="0">
                <a:solidFill>
                  <a:srgbClr val="FF0000"/>
                </a:solidFill>
              </a:rPr>
              <a:t>KHOA HỌC </a:t>
            </a:r>
            <a:r>
              <a:rPr lang="de-DE" sz="3600" b="1" dirty="0" smtClean="0">
                <a:solidFill>
                  <a:srgbClr val="FF0000"/>
                </a:solidFill>
              </a:rPr>
              <a:t>&amp; CÔNG </a:t>
            </a:r>
            <a:r>
              <a:rPr lang="de-DE" sz="3600" b="1" dirty="0">
                <a:solidFill>
                  <a:srgbClr val="FF0000"/>
                </a:solidFill>
              </a:rPr>
              <a:t>NGHỆ - ĐỘNG LỰC </a:t>
            </a:r>
            <a:r>
              <a:rPr lang="de-DE" sz="3600" b="1" dirty="0" smtClean="0">
                <a:solidFill>
                  <a:srgbClr val="FF0000"/>
                </a:solidFill>
              </a:rPr>
              <a:t>PHÁT </a:t>
            </a:r>
            <a:r>
              <a:rPr lang="de-DE" sz="3600" b="1" dirty="0">
                <a:solidFill>
                  <a:srgbClr val="FF0000"/>
                </a:solidFill>
              </a:rPr>
              <a:t>TRIỂN XÃ </a:t>
            </a:r>
            <a:r>
              <a:rPr lang="de-DE" sz="3600" b="1" dirty="0" smtClean="0">
                <a:solidFill>
                  <a:srgbClr val="FF0000"/>
                </a:solidFill>
              </a:rPr>
              <a:t>HỘI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15" name="AutoShape 49"/>
          <p:cNvSpPr>
            <a:spLocks noChangeArrowheads="1"/>
          </p:cNvSpPr>
          <p:nvPr/>
        </p:nvSpPr>
        <p:spPr bwMode="auto">
          <a:xfrm>
            <a:off x="1303337" y="4445000"/>
            <a:ext cx="7391400" cy="364319"/>
          </a:xfrm>
          <a:prstGeom prst="roundRect">
            <a:avLst>
              <a:gd name="adj" fmla="val 17948"/>
            </a:avLst>
          </a:prstGeom>
          <a:solidFill>
            <a:schemeClr val="tx1"/>
          </a:solidFill>
          <a:ln w="9525" algn="ctr">
            <a:solidFill>
              <a:srgbClr val="99FFCC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400" b="1" dirty="0" smtClean="0">
                <a:solidFill>
                  <a:srgbClr val="FF0000"/>
                </a:solidFill>
                <a:latin typeface="VN-NTime" pitchFamily="2" charset="0"/>
              </a:rPr>
              <a:t>1. </a:t>
            </a:r>
            <a:r>
              <a:rPr lang="de-DE" sz="2400" b="1" dirty="0" smtClean="0">
                <a:solidFill>
                  <a:srgbClr val="000066"/>
                </a:solidFill>
                <a:latin typeface="VN-NTime" pitchFamily="2" charset="0"/>
              </a:rPr>
              <a:t>Caùc cuoäc caùch </a:t>
            </a:r>
            <a:r>
              <a:rPr lang="de-DE" sz="2400" b="1" dirty="0">
                <a:solidFill>
                  <a:srgbClr val="000066"/>
                </a:solidFill>
                <a:latin typeface="VN-NTime" pitchFamily="2" charset="0"/>
              </a:rPr>
              <a:t>maïng khoa hoïc </a:t>
            </a:r>
            <a:r>
              <a:rPr lang="de-DE" sz="2400" b="1" dirty="0" smtClean="0">
                <a:solidFill>
                  <a:srgbClr val="000066"/>
                </a:solidFill>
                <a:latin typeface="VN-NTime" pitchFamily="2" charset="0"/>
              </a:rPr>
              <a:t>kyõ thuaät trong quaù khöù</a:t>
            </a:r>
            <a:endParaRPr lang="en-US" sz="2400" dirty="0">
              <a:solidFill>
                <a:srgbClr val="000066"/>
              </a:solidFill>
              <a:latin typeface="VN-NTime" pitchFamily="2" charset="0"/>
            </a:endParaRPr>
          </a:p>
        </p:txBody>
      </p:sp>
      <p:sp>
        <p:nvSpPr>
          <p:cNvPr id="16" name="AutoShape 49"/>
          <p:cNvSpPr>
            <a:spLocks noChangeArrowheads="1"/>
          </p:cNvSpPr>
          <p:nvPr/>
        </p:nvSpPr>
        <p:spPr bwMode="auto">
          <a:xfrm>
            <a:off x="1303337" y="5274481"/>
            <a:ext cx="7391400" cy="364319"/>
          </a:xfrm>
          <a:prstGeom prst="roundRect">
            <a:avLst>
              <a:gd name="adj" fmla="val 17948"/>
            </a:avLst>
          </a:prstGeom>
          <a:solidFill>
            <a:schemeClr val="tx1"/>
          </a:solidFill>
          <a:ln w="9525" algn="ctr">
            <a:solidFill>
              <a:srgbClr val="99FFCC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400" b="1">
                <a:solidFill>
                  <a:srgbClr val="FF0000"/>
                </a:solidFill>
                <a:latin typeface="VN-NTime" pitchFamily="2" charset="0"/>
              </a:rPr>
              <a:t>3</a:t>
            </a:r>
            <a:r>
              <a:rPr lang="en-US" sz="2400" b="1" smtClean="0">
                <a:solidFill>
                  <a:srgbClr val="FF0000"/>
                </a:solidFill>
                <a:latin typeface="VN-NTime" pitchFamily="2" charset="0"/>
              </a:rPr>
              <a:t>. </a:t>
            </a:r>
            <a:r>
              <a:rPr lang="en-US" sz="2400" b="1">
                <a:solidFill>
                  <a:srgbClr val="000066"/>
                </a:solidFill>
                <a:latin typeface="VN-NTime" pitchFamily="2" charset="0"/>
              </a:rPr>
              <a:t>Khoa hoïc </a:t>
            </a:r>
            <a:r>
              <a:rPr lang="en-US" sz="2400" b="1" smtClean="0">
                <a:solidFill>
                  <a:srgbClr val="000066"/>
                </a:solidFill>
                <a:latin typeface="VN-NTime" pitchFamily="2" charset="0"/>
              </a:rPr>
              <a:t>&amp; coâng </a:t>
            </a:r>
            <a:r>
              <a:rPr lang="en-US" sz="2400" b="1">
                <a:solidFill>
                  <a:srgbClr val="000066"/>
                </a:solidFill>
                <a:latin typeface="VN-NTime" pitchFamily="2" charset="0"/>
              </a:rPr>
              <a:t>ngheä - ñoäng löïc </a:t>
            </a:r>
            <a:r>
              <a:rPr lang="en-US" sz="2400" b="1" smtClean="0">
                <a:solidFill>
                  <a:srgbClr val="000066"/>
                </a:solidFill>
                <a:latin typeface="VN-NTime" pitchFamily="2" charset="0"/>
              </a:rPr>
              <a:t>phaùt </a:t>
            </a:r>
            <a:r>
              <a:rPr lang="en-US" sz="2400" b="1">
                <a:solidFill>
                  <a:srgbClr val="000066"/>
                </a:solidFill>
                <a:latin typeface="VN-NTime" pitchFamily="2" charset="0"/>
              </a:rPr>
              <a:t>trieån xaõ hoäi</a:t>
            </a:r>
          </a:p>
        </p:txBody>
      </p:sp>
      <p:sp>
        <p:nvSpPr>
          <p:cNvPr id="5" name="AutoShape 49"/>
          <p:cNvSpPr>
            <a:spLocks noChangeArrowheads="1"/>
          </p:cNvSpPr>
          <p:nvPr/>
        </p:nvSpPr>
        <p:spPr bwMode="auto">
          <a:xfrm>
            <a:off x="1303337" y="4855546"/>
            <a:ext cx="7391400" cy="364319"/>
          </a:xfrm>
          <a:prstGeom prst="roundRect">
            <a:avLst>
              <a:gd name="adj" fmla="val 17948"/>
            </a:avLst>
          </a:prstGeom>
          <a:solidFill>
            <a:schemeClr val="tx1"/>
          </a:solidFill>
          <a:ln w="9525" algn="ctr">
            <a:solidFill>
              <a:srgbClr val="99FFCC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400" b="1">
                <a:solidFill>
                  <a:srgbClr val="FF0000"/>
                </a:solidFill>
                <a:latin typeface="VN-NTime" pitchFamily="2" charset="0"/>
              </a:rPr>
              <a:t>2</a:t>
            </a:r>
            <a:r>
              <a:rPr lang="en-US" sz="2400" b="1" smtClean="0">
                <a:solidFill>
                  <a:srgbClr val="FF0000"/>
                </a:solidFill>
                <a:latin typeface="VN-NTime" pitchFamily="2" charset="0"/>
              </a:rPr>
              <a:t>. </a:t>
            </a:r>
            <a:r>
              <a:rPr lang="de-DE" sz="2400" b="1">
                <a:solidFill>
                  <a:srgbClr val="000066"/>
                </a:solidFill>
                <a:latin typeface="VN-NTime" pitchFamily="2" charset="0"/>
              </a:rPr>
              <a:t>Caùch maïng khoa hoïc - coâng </a:t>
            </a:r>
            <a:r>
              <a:rPr lang="de-DE" sz="2400" b="1" smtClean="0">
                <a:solidFill>
                  <a:srgbClr val="000066"/>
                </a:solidFill>
                <a:latin typeface="VN-NTime" pitchFamily="2" charset="0"/>
              </a:rPr>
              <a:t>ngheä hieän ñaïi</a:t>
            </a:r>
            <a:endParaRPr lang="en-US" sz="2400">
              <a:solidFill>
                <a:srgbClr val="000066"/>
              </a:solidFill>
              <a:latin typeface="VN-NTime" pitchFamily="2" charset="0"/>
            </a:endParaRPr>
          </a:p>
        </p:txBody>
      </p:sp>
      <p:sp>
        <p:nvSpPr>
          <p:cNvPr id="8" name="AutoShape 49"/>
          <p:cNvSpPr>
            <a:spLocks noChangeArrowheads="1"/>
          </p:cNvSpPr>
          <p:nvPr/>
        </p:nvSpPr>
        <p:spPr bwMode="auto">
          <a:xfrm>
            <a:off x="2217737" y="304800"/>
            <a:ext cx="5410200" cy="609600"/>
          </a:xfrm>
          <a:prstGeom prst="roundRect">
            <a:avLst>
              <a:gd name="adj" fmla="val 17948"/>
            </a:avLst>
          </a:prstGeom>
          <a:noFill/>
          <a:ln w="2857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 dirty="0" smtClean="0">
                <a:latin typeface="VNI-Swiss-Condense" pitchFamily="2" charset="0"/>
              </a:rPr>
              <a:t>C h ö ô n g   4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0" y="1295400"/>
            <a:ext cx="9921875" cy="2148696"/>
          </a:xfrm>
          <a:prstGeom prst="ellipse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1" name="WordArt 9"/>
          <p:cNvSpPr>
            <a:spLocks noChangeArrowheads="1" noChangeShapeType="1" noTextEdit="1"/>
          </p:cNvSpPr>
          <p:nvPr/>
        </p:nvSpPr>
        <p:spPr bwMode="auto">
          <a:xfrm>
            <a:off x="998537" y="1188576"/>
            <a:ext cx="7848600" cy="1981344"/>
          </a:xfrm>
          <a:prstGeom prst="rect">
            <a:avLst/>
          </a:prstGeom>
          <a:noFill/>
          <a:ln w="285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fromWordArt="1">
            <a:prstTxWarp prst="textDeflateBottom">
              <a:avLst>
                <a:gd name="adj" fmla="val 47067"/>
              </a:avLst>
            </a:prstTxWarp>
          </a:bodyPr>
          <a:lstStyle/>
          <a:p>
            <a:pPr algn="ctr"/>
            <a:r>
              <a:rPr lang="en-US" sz="3600" b="1" dirty="0" smtClean="0">
                <a:solidFill>
                  <a:srgbClr val="0000CC"/>
                </a:solidFill>
                <a:latin typeface="VNI-Cooper" pitchFamily="2" charset="0"/>
              </a:rPr>
              <a:t>VAI TROØ CUÛA KHOA HOÏC &amp; COÂNG NGHEÄ TRONG SÖÏ PHAÙT TRIEÅN XAÕ HOÄI</a:t>
            </a:r>
            <a:endParaRPr lang="en-US" sz="3600" b="1" dirty="0">
              <a:solidFill>
                <a:srgbClr val="0000CC"/>
              </a:solidFill>
              <a:latin typeface="VNI-Cooper" pitchFamily="2" charset="0"/>
            </a:endParaRPr>
          </a:p>
        </p:txBody>
      </p:sp>
      <p:cxnSp>
        <p:nvCxnSpPr>
          <p:cNvPr id="12" name="Straight Connector 11"/>
          <p:cNvCxnSpPr/>
          <p:nvPr/>
        </p:nvCxnSpPr>
        <p:spPr bwMode="auto">
          <a:xfrm flipV="1">
            <a:off x="1122801" y="2971800"/>
            <a:ext cx="7724336" cy="45842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>
    <p:split orient="vert"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animBg="1"/>
      <p:bldP spid="16" grpId="0" animBg="1"/>
      <p:bldP spid="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UIDATA" val="&lt;database version=&quot;11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&quot;/&gt;&lt;property id=&quot;20307&quot; value=&quot;256&quot;/&gt;&lt;/object&gt;&lt;object type=&quot;3&quot; unique_id=&quot;10004&quot;&gt;&lt;property id=&quot;20148&quot; value=&quot;5&quot;/&gt;&lt;property id=&quot;20300&quot; value=&quot;Slide 2&quot;/&gt;&lt;property id=&quot;20307&quot; value=&quot;614&quot;/&gt;&lt;/object&gt;&lt;object type=&quot;3&quot; unique_id=&quot;10005&quot;&gt;&lt;property id=&quot;20148&quot; value=&quot;5&quot;/&gt;&lt;property id=&quot;20300&quot; value=&quot;Slide 3&quot;/&gt;&lt;property id=&quot;20307&quot; value=&quot;616&quot;/&gt;&lt;/object&gt;&lt;object type=&quot;3&quot; unique_id=&quot;10006&quot;&gt;&lt;property id=&quot;20148&quot; value=&quot;5&quot;/&gt;&lt;property id=&quot;20300&quot; value=&quot;Slide 4&quot;/&gt;&lt;property id=&quot;20307&quot; value=&quot;628&quot;/&gt;&lt;/object&gt;&lt;object type=&quot;3&quot; unique_id=&quot;10007&quot;&gt;&lt;property id=&quot;20148&quot; value=&quot;5&quot;/&gt;&lt;property id=&quot;20300&quot; value=&quot;Slide 5&quot;/&gt;&lt;property id=&quot;20307&quot; value=&quot;623&quot;/&gt;&lt;/object&gt;&lt;object type=&quot;3&quot; unique_id=&quot;10008&quot;&gt;&lt;property id=&quot;20148&quot; value=&quot;5&quot;/&gt;&lt;property id=&quot;20300&quot; value=&quot;Slide 6&quot;/&gt;&lt;property id=&quot;20307&quot; value=&quot;650&quot;/&gt;&lt;/object&gt;&lt;object type=&quot;3&quot; unique_id=&quot;10009&quot;&gt;&lt;property id=&quot;20148&quot; value=&quot;5&quot;/&gt;&lt;property id=&quot;20300&quot; value=&quot;Slide 7&quot;/&gt;&lt;property id=&quot;20307&quot; value=&quot;626&quot;/&gt;&lt;/object&gt;&lt;object type=&quot;3&quot; unique_id=&quot;10010&quot;&gt;&lt;property id=&quot;20148&quot; value=&quot;5&quot;/&gt;&lt;property id=&quot;20300&quot; value=&quot;Slide 8&quot;/&gt;&lt;property id=&quot;20307&quot; value=&quot;627&quot;/&gt;&lt;/object&gt;&lt;object type=&quot;3&quot; unique_id=&quot;10011&quot;&gt;&lt;property id=&quot;20148&quot; value=&quot;5&quot;/&gt;&lt;property id=&quot;20300&quot; value=&quot;Slide 9&quot;/&gt;&lt;property id=&quot;20307&quot; value=&quot;379&quot;/&gt;&lt;/object&gt;&lt;object type=&quot;3&quot; unique_id=&quot;10012&quot;&gt;&lt;property id=&quot;20148&quot; value=&quot;5&quot;/&gt;&lt;property id=&quot;20300&quot; value=&quot;Slide 10&quot;/&gt;&lt;property id=&quot;20307&quot; value=&quot;629&quot;/&gt;&lt;/object&gt;&lt;object type=&quot;3&quot; unique_id=&quot;10013&quot;&gt;&lt;property id=&quot;20148&quot; value=&quot;5&quot;/&gt;&lt;property id=&quot;20300&quot; value=&quot;Slide 11&quot;/&gt;&lt;property id=&quot;20307&quot; value=&quot;630&quot;/&gt;&lt;/object&gt;&lt;object type=&quot;3&quot; unique_id=&quot;10014&quot;&gt;&lt;property id=&quot;20148&quot; value=&quot;5&quot;/&gt;&lt;property id=&quot;20300&quot; value=&quot;Slide 12&quot;/&gt;&lt;property id=&quot;20307&quot; value=&quot;631&quot;/&gt;&lt;/object&gt;&lt;object type=&quot;3&quot; unique_id=&quot;10015&quot;&gt;&lt;property id=&quot;20148&quot; value=&quot;5&quot;/&gt;&lt;property id=&quot;20300&quot; value=&quot;Slide 13&quot;/&gt;&lt;property id=&quot;20307&quot; value=&quot;642&quot;/&gt;&lt;/object&gt;&lt;object type=&quot;3&quot; unique_id=&quot;10016&quot;&gt;&lt;property id=&quot;20148&quot; value=&quot;5&quot;/&gt;&lt;property id=&quot;20300&quot; value=&quot;Slide 14&quot;/&gt;&lt;property id=&quot;20307&quot; value=&quot;644&quot;/&gt;&lt;/object&gt;&lt;object type=&quot;3&quot; unique_id=&quot;10017&quot;&gt;&lt;property id=&quot;20148&quot; value=&quot;5&quot;/&gt;&lt;property id=&quot;20300&quot; value=&quot;Slide 15&quot;/&gt;&lt;property id=&quot;20307&quot; value=&quot;643&quot;/&gt;&lt;/object&gt;&lt;object type=&quot;3&quot; unique_id=&quot;10018&quot;&gt;&lt;property id=&quot;20148&quot; value=&quot;5&quot;/&gt;&lt;property id=&quot;20300&quot; value=&quot;Slide 16&quot;/&gt;&lt;property id=&quot;20307&quot; value=&quot;651&quot;/&gt;&lt;/object&gt;&lt;object type=&quot;3&quot; unique_id=&quot;10019&quot;&gt;&lt;property id=&quot;20148&quot; value=&quot;5&quot;/&gt;&lt;property id=&quot;20300&quot; value=&quot;Slide 17&quot;/&gt;&lt;property id=&quot;20307&quot; value=&quot;653&quot;/&gt;&lt;/object&gt;&lt;object type=&quot;3&quot; unique_id=&quot;10020&quot;&gt;&lt;property id=&quot;20148&quot; value=&quot;5&quot;/&gt;&lt;property id=&quot;20300&quot; value=&quot;Slide 18&quot;/&gt;&lt;property id=&quot;20307&quot; value=&quot;654&quot;/&gt;&lt;/object&gt;&lt;object type=&quot;3&quot; unique_id=&quot;10021&quot;&gt;&lt;property id=&quot;20148&quot; value=&quot;5&quot;/&gt;&lt;property id=&quot;20300&quot; value=&quot;Slide 19&quot;/&gt;&lt;property id=&quot;20307&quot; value=&quot;655&quot;/&gt;&lt;/object&gt;&lt;object type=&quot;3&quot; unique_id=&quot;10022&quot;&gt;&lt;property id=&quot;20148&quot; value=&quot;5&quot;/&gt;&lt;property id=&quot;20300&quot; value=&quot;Slide 20&quot;/&gt;&lt;property id=&quot;20307&quot; value=&quot;634&quot;/&gt;&lt;/object&gt;&lt;object type=&quot;3&quot; unique_id=&quot;10023&quot;&gt;&lt;property id=&quot;20148&quot; value=&quot;5&quot;/&gt;&lt;property id=&quot;20300&quot; value=&quot;Slide 21&quot;/&gt;&lt;property id=&quot;20307&quot; value=&quot;649&quot;/&gt;&lt;/object&gt;&lt;object type=&quot;3&quot; unique_id=&quot;10024&quot;&gt;&lt;property id=&quot;20148&quot; value=&quot;5&quot;/&gt;&lt;property id=&quot;20300&quot; value=&quot;Slide 22&quot;/&gt;&lt;property id=&quot;20307&quot; value=&quot;615&quot;/&gt;&lt;/object&gt;&lt;object type=&quot;3&quot; unique_id=&quot;10025&quot;&gt;&lt;property id=&quot;20148&quot; value=&quot;5&quot;/&gt;&lt;property id=&quot;20300&quot; value=&quot;Slide 23&quot;/&gt;&lt;property id=&quot;20307&quot; value=&quot;638&quot;/&gt;&lt;/object&gt;&lt;object type=&quot;3&quot; unique_id=&quot;10026&quot;&gt;&lt;property id=&quot;20148&quot; value=&quot;5&quot;/&gt;&lt;property id=&quot;20300&quot; value=&quot;Slide 24&quot;/&gt;&lt;property id=&quot;20307&quot; value=&quot;635&quot;/&gt;&lt;/object&gt;&lt;object type=&quot;3&quot; unique_id=&quot;10027&quot;&gt;&lt;property id=&quot;20148&quot; value=&quot;5&quot;/&gt;&lt;property id=&quot;20300&quot; value=&quot;Slide 25&quot;/&gt;&lt;property id=&quot;20307&quot; value=&quot;637&quot;/&gt;&lt;/object&gt;&lt;object type=&quot;3&quot; unique_id=&quot;10028&quot;&gt;&lt;property id=&quot;20148&quot; value=&quot;5&quot;/&gt;&lt;property id=&quot;20300&quot; value=&quot;Slide 26&quot;/&gt;&lt;property id=&quot;20307&quot; value=&quot;636&quot;/&gt;&lt;/object&gt;&lt;object type=&quot;3&quot; unique_id=&quot;10029&quot;&gt;&lt;property id=&quot;20148&quot; value=&quot;5&quot;/&gt;&lt;property id=&quot;20300&quot; value=&quot;Slide 27&quot;/&gt;&lt;property id=&quot;20307&quot; value=&quot;574&quot;/&gt;&lt;/object&gt;&lt;object type=&quot;3&quot; unique_id=&quot;10030&quot;&gt;&lt;property id=&quot;20148&quot; value=&quot;5&quot;/&gt;&lt;property id=&quot;20300&quot; value=&quot;Slide 28&quot;/&gt;&lt;property id=&quot;20307&quot; value=&quot;633&quot;/&gt;&lt;/object&gt;&lt;object type=&quot;3&quot; unique_id=&quot;10031&quot;&gt;&lt;property id=&quot;20148&quot; value=&quot;5&quot;/&gt;&lt;property id=&quot;20300&quot; value=&quot;Slide 29&quot;/&gt;&lt;property id=&quot;20307&quot; value=&quot;621&quot;/&gt;&lt;/object&gt;&lt;object type=&quot;3&quot; unique_id=&quot;10032&quot;&gt;&lt;property id=&quot;20148&quot; value=&quot;5&quot;/&gt;&lt;property id=&quot;20300&quot; value=&quot;Slide 30&quot;/&gt;&lt;property id=&quot;20307&quot; value=&quot;645&quot;/&gt;&lt;/object&gt;&lt;object type=&quot;3&quot; unique_id=&quot;10033&quot;&gt;&lt;property id=&quot;20148&quot; value=&quot;5&quot;/&gt;&lt;property id=&quot;20300&quot; value=&quot;Slide 31&quot;/&gt;&lt;property id=&quot;20307&quot; value=&quot;646&quot;/&gt;&lt;/object&gt;&lt;object type=&quot;3&quot; unique_id=&quot;10034&quot;&gt;&lt;property id=&quot;20148&quot; value=&quot;5&quot;/&gt;&lt;property id=&quot;20300&quot; value=&quot;Slide 32&quot;/&gt;&lt;property id=&quot;20307&quot; value=&quot;647&quot;/&gt;&lt;/object&gt;&lt;object type=&quot;3&quot; unique_id=&quot;10035&quot;&gt;&lt;property id=&quot;20148&quot; value=&quot;5&quot;/&gt;&lt;property id=&quot;20300&quot; value=&quot;Slide 33&quot;/&gt;&lt;property id=&quot;20307&quot; value=&quot;648&quot;/&gt;&lt;/object&gt;&lt;/object&gt;&lt;object type=&quot;8&quot; unique_id=&quot;10070&quot;&gt;&lt;/object&gt;&lt;/object&gt;&lt;/database&gt;"/>
  <p:tag name="MMPROD_NEXTUNIQUEID" val="10009"/>
  <p:tag name="SECTOMILLISECCONVERTED" val="1"/>
</p:tagLst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FFFF"/>
      </a:dk2>
      <a:lt2>
        <a:srgbClr val="FFFF00"/>
      </a:lt2>
      <a:accent1>
        <a:srgbClr val="FF9900"/>
      </a:accent1>
      <a:accent2>
        <a:srgbClr val="00FFFF"/>
      </a:accent2>
      <a:accent3>
        <a:srgbClr val="AAFF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VNI-Swiss-Condense"/>
        <a:ea typeface=""/>
        <a:cs typeface=""/>
      </a:majorFont>
      <a:minorFont>
        <a:latin typeface="VNI-Helve-Condens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9267</TotalTime>
  <Words>5318</Words>
  <Application>Microsoft Office PowerPoint</Application>
  <PresentationFormat>Custom</PresentationFormat>
  <Paragraphs>356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5" baseType="lpstr">
      <vt:lpstr>Arial</vt:lpstr>
      <vt:lpstr>Courier New</vt:lpstr>
      <vt:lpstr>Times New Roman</vt:lpstr>
      <vt:lpstr>VNI-Aptima</vt:lpstr>
      <vt:lpstr>VNI-Cooper</vt:lpstr>
      <vt:lpstr>VNI-Helve-Condense</vt:lpstr>
      <vt:lpstr>VNI-Swiss-Condense</vt:lpstr>
      <vt:lpstr>VNI-Times</vt:lpstr>
      <vt:lpstr>VN-NTime</vt:lpstr>
      <vt:lpstr>Wingdings</vt:lpstr>
      <vt:lpstr>Wingdings 3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Baøi moät</dc:title>
  <dc:creator>MUA</dc:creator>
  <cp:lastModifiedBy>Admin</cp:lastModifiedBy>
  <cp:revision>635</cp:revision>
  <cp:lastPrinted>2014-04-28T04:05:10Z</cp:lastPrinted>
  <dcterms:created xsi:type="dcterms:W3CDTF">2004-08-28T01:19:36Z</dcterms:created>
  <dcterms:modified xsi:type="dcterms:W3CDTF">2020-08-09T10:19:55Z</dcterms:modified>
</cp:coreProperties>
</file>