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0" r:id="rId2"/>
  </p:sldMasterIdLst>
  <p:notesMasterIdLst>
    <p:notesMasterId r:id="rId37"/>
  </p:notesMasterIdLst>
  <p:sldIdLst>
    <p:sldId id="286" r:id="rId3"/>
    <p:sldId id="256" r:id="rId4"/>
    <p:sldId id="257" r:id="rId5"/>
    <p:sldId id="258" r:id="rId6"/>
    <p:sldId id="259" r:id="rId7"/>
    <p:sldId id="268" r:id="rId8"/>
    <p:sldId id="260" r:id="rId9"/>
    <p:sldId id="263" r:id="rId10"/>
    <p:sldId id="264" r:id="rId11"/>
    <p:sldId id="266" r:id="rId12"/>
    <p:sldId id="287" r:id="rId13"/>
    <p:sldId id="267" r:id="rId14"/>
    <p:sldId id="270" r:id="rId15"/>
    <p:sldId id="271" r:id="rId16"/>
    <p:sldId id="273" r:id="rId17"/>
    <p:sldId id="274" r:id="rId18"/>
    <p:sldId id="275" r:id="rId19"/>
    <p:sldId id="281" r:id="rId20"/>
    <p:sldId id="277" r:id="rId21"/>
    <p:sldId id="278" r:id="rId22"/>
    <p:sldId id="280" r:id="rId23"/>
    <p:sldId id="282" r:id="rId24"/>
    <p:sldId id="283" r:id="rId25"/>
    <p:sldId id="284" r:id="rId26"/>
    <p:sldId id="285" r:id="rId27"/>
    <p:sldId id="295" r:id="rId28"/>
    <p:sldId id="296" r:id="rId29"/>
    <p:sldId id="297" r:id="rId30"/>
    <p:sldId id="288" r:id="rId31"/>
    <p:sldId id="289" r:id="rId32"/>
    <p:sldId id="290" r:id="rId33"/>
    <p:sldId id="291" r:id="rId34"/>
    <p:sldId id="294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5" autoAdjust="0"/>
    <p:restoredTop sz="94660"/>
  </p:normalViewPr>
  <p:slideViewPr>
    <p:cSldViewPr>
      <p:cViewPr varScale="1">
        <p:scale>
          <a:sx n="92" d="100"/>
          <a:sy n="92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8A838-A2A5-4D70-AD24-EAF4726DB0F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A7A0-395C-4445-9A4E-E26C2D6F9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FA7A0-395C-4445-9A4E-E26C2D6F96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FA7A0-395C-4445-9A4E-E26C2D6F96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FA7A0-395C-4445-9A4E-E26C2D6F96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7404A4-6FDE-46B8-92A5-B50AA5CC82CF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7494-A298-F974-B634-9EF42AC8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2" y="1149016"/>
            <a:ext cx="8349916" cy="4559969"/>
          </a:xfrm>
        </p:spPr>
        <p:txBody>
          <a:bodyPr anchor="ctr"/>
          <a:lstStyle/>
          <a:p>
            <a:pPr algn="ctr"/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vi-VN" sz="4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</a:t>
            </a:r>
            <a:b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1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Các ứng dụng của giấu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4800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(steganography):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vỏ,và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phương,người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vỏ.Y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/c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2234-8779-D097-A2A3-84C68EB5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5464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Các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ứng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dụng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của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giấu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tin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3B9E-D0ED-1A24-CDB4-2DBE429B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045464"/>
            <a:ext cx="8610600" cy="54315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chìa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Các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ứng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dụng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của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giấu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763000" cy="4800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Copyright Protection)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ứng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dụng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phô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́.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nào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ý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nghĩa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quyền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hữu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tác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̉(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gọi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nhúng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sản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phẩm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́.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cầu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kĩ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thuật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việc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nhúng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ảnh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hưởng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đáng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đến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cảm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sản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phẩm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phải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bền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vững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tấn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công,tồn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tại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dài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cùng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sản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phẩm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Các ứng dụng của giấu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763000" cy="4800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tin (authentication)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biết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có bị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cầu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kĩ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thuật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việc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nhúng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hưởng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đáng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đến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cảm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rất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 bị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hủy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tấn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ứng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dụng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̃.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Cấu trúc ảnh bitmap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763000" cy="5334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do Microsoft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xuất,phần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.BMP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(0..255)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R,G,B.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256^3 (16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Ảnh đen trắng</a:t>
            </a:r>
          </a:p>
        </p:txBody>
      </p:sp>
      <p:pic>
        <p:nvPicPr>
          <p:cNvPr id="2050" name="Picture 2" descr="C:\Documents and Settings\Nguyen Hong Hai\My Documents\My Pictures\LennaBinar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41910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Ảnh đa cấp xám</a:t>
            </a:r>
          </a:p>
        </p:txBody>
      </p:sp>
      <p:pic>
        <p:nvPicPr>
          <p:cNvPr id="3074" name="Picture 2" descr="C:\Documents and Settings\Nguyen Hong Hai\My Documents\Downloads\Compressed\Gray bitmap\Lena512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7281" y="1935163"/>
            <a:ext cx="4389437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Ảnh màu RGB</a:t>
            </a:r>
          </a:p>
        </p:txBody>
      </p:sp>
      <p:pic>
        <p:nvPicPr>
          <p:cNvPr id="4098" name="Picture 2" descr="C:\Documents and Settings\Nguyen Hong Hai\My Documents\My Pictures\lena512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1490" y="1935163"/>
            <a:ext cx="4401019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Cấu trúc ảnh bitmap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457200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tệp</a:t>
            </a:r>
            <a:r>
              <a:rPr lang="en-US" sz="2800" dirty="0"/>
              <a:t> (Bitmap header) </a:t>
            </a:r>
          </a:p>
          <a:p>
            <a:pPr algn="l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/>
              <a:t>Thông tin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(Bitmap Infor) </a:t>
            </a:r>
          </a:p>
          <a:p>
            <a:pPr algn="l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(Palette Table) </a:t>
            </a:r>
          </a:p>
          <a:p>
            <a:pPr algn="l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/>
              <a:t>Vùng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(Data) 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Bitmap Header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839200" cy="5638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14 bytes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362200"/>
          <a:ext cx="670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Offset(byte)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Giá</a:t>
                      </a:r>
                      <a:r>
                        <a:rPr lang="en-US" baseline="0"/>
                        <a:t> trị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Ý</a:t>
                      </a:r>
                      <a:r>
                        <a:rPr lang="en-US" baseline="0"/>
                        <a:t> nghĩa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Định</a:t>
                      </a:r>
                      <a:r>
                        <a:rPr lang="en-US" baseline="0"/>
                        <a:t> dạng kiểu tệp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‘M’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Định dạng</a:t>
                      </a:r>
                      <a:r>
                        <a:rPr lang="en-US" baseline="0"/>
                        <a:t> kiểu tệp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3-&gt;6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Kích</a:t>
                      </a:r>
                      <a:r>
                        <a:rPr lang="en-US" baseline="0"/>
                        <a:t> thước tệp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7-&gt;10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11-&gt;14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Địa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/>
          <a:lstStyle/>
          <a:p>
            <a:pPr algn="ctr"/>
            <a:r>
              <a:rPr lang="vi-VN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Báo</a:t>
            </a:r>
            <a:r>
              <a:rPr lang="vi-VN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vi-VN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cáo</a:t>
            </a:r>
            <a:r>
              <a:rPr lang="vi-VN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b="0" dirty="0"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9144000" cy="5334000"/>
          </a:xfrm>
        </p:spPr>
        <p:txBody>
          <a:bodyPr>
            <a:noAutofit/>
          </a:bodyPr>
          <a:lstStyle/>
          <a:p>
            <a:pPr algn="ctr"/>
            <a:r>
              <a:rPr lang="en-US" sz="3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Information Hiding</a:t>
            </a:r>
            <a:br>
              <a:rPr lang="en-US" dirty="0"/>
            </a:br>
            <a:r>
              <a:rPr lang="en-US" sz="28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Tin)</a:t>
            </a:r>
            <a:endParaRPr lang="vi-VN" sz="2800" i="1" dirty="0">
              <a:solidFill>
                <a:srgbClr val="33CC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vi-VN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3500" dirty="0">
                <a:solidFill>
                  <a:schemeClr val="bg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Thành viên:</a:t>
            </a:r>
          </a:p>
          <a:p>
            <a:pPr algn="ctr"/>
            <a:endParaRPr lang="vi-VN" sz="2800" dirty="0">
              <a:solidFill>
                <a:schemeClr val="bg1">
                  <a:lumMod val="95000"/>
                  <a:lumOff val="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Nguyễn Đức Hạnh</a:t>
            </a:r>
          </a:p>
          <a:p>
            <a:pPr algn="ctr"/>
            <a:endParaRPr lang="vi-VN" sz="3600" dirty="0">
              <a:solidFill>
                <a:schemeClr val="bg1">
                  <a:lumMod val="95000"/>
                  <a:lumOff val="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Trần Xuân Bách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vi-VN"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0493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Bitmap info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4572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219200"/>
          <a:ext cx="8610601" cy="5299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3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259">
                <a:tc>
                  <a:txBody>
                    <a:bodyPr/>
                    <a:lstStyle/>
                    <a:p>
                      <a:r>
                        <a:rPr lang="en-US" dirty="0"/>
                        <a:t>Offset(byte)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Giá</a:t>
                      </a:r>
                      <a:r>
                        <a:rPr lang="en-US" baseline="0"/>
                        <a:t> trị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Ý</a:t>
                      </a:r>
                      <a:r>
                        <a:rPr lang="en-US" baseline="0"/>
                        <a:t> nghĩa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1-&gt;4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Số byte của</a:t>
                      </a:r>
                      <a:r>
                        <a:rPr lang="en-US" baseline="0"/>
                        <a:t> vùng bitmap info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5-&gt;8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Độ rộng</a:t>
                      </a:r>
                      <a:r>
                        <a:rPr lang="en-US" baseline="0"/>
                        <a:t> của ảnh tính theo pixel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9-&gt;12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Độ</a:t>
                      </a:r>
                      <a:r>
                        <a:rPr lang="en-US" baseline="0"/>
                        <a:t> cao của ảnh tính theo pixel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13-&gt;14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 Color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15-&gt;16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Số bit để biểu diễn 1 pixel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17-&gt;20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Kiểu</a:t>
                      </a:r>
                      <a:r>
                        <a:rPr lang="en-US" baseline="0"/>
                        <a:t> nén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21-&gt;24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Kích</a:t>
                      </a:r>
                      <a:r>
                        <a:rPr lang="en-US" baseline="0"/>
                        <a:t> thước ảnh (byte)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25-&gt;28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Độ</a:t>
                      </a:r>
                      <a:r>
                        <a:rPr lang="en-US" baseline="0"/>
                        <a:t> phân giải của ảnh theo chiều ngang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r>
                        <a:rPr lang="en-US"/>
                        <a:t>29-&gt;32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Độ</a:t>
                      </a:r>
                      <a:r>
                        <a:rPr lang="en-US" baseline="0"/>
                        <a:t> phân giải của ảnh theo chiều dọc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r>
                        <a:rPr lang="en-US"/>
                        <a:t>33-&gt;36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Số</a:t>
                      </a:r>
                      <a:r>
                        <a:rPr lang="en-US" baseline="0"/>
                        <a:t> lượng màu trong bảng màu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r>
                        <a:rPr lang="en-US"/>
                        <a:t>37-&gt;40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màu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trọng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Cấu trúc ảnh bitmap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>
                <a:solidFill>
                  <a:schemeClr val="bg1"/>
                </a:solidFill>
              </a:rPr>
              <a:t>Bảng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màu</a:t>
            </a:r>
            <a:r>
              <a:rPr lang="en-US" sz="2800" dirty="0">
                <a:solidFill>
                  <a:schemeClr val="bg1"/>
                </a:solidFill>
              </a:rPr>
              <a:t> (Palette Table): 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,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entry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4 byte.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>
                <a:solidFill>
                  <a:schemeClr val="bg1"/>
                </a:solidFill>
              </a:rPr>
              <a:t>Vùng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dữ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liệu</a:t>
            </a:r>
            <a:r>
              <a:rPr lang="en-US" sz="2800" dirty="0">
                <a:solidFill>
                  <a:schemeClr val="bg1"/>
                </a:solidFill>
              </a:rPr>
              <a:t>(Data): </a:t>
            </a:r>
            <a:r>
              <a:rPr lang="en-US" sz="2800" dirty="0" err="1"/>
              <a:t>Là</a:t>
            </a:r>
            <a:r>
              <a:rPr lang="en-US" sz="2800" dirty="0"/>
              <a:t> ma </a:t>
            </a:r>
            <a:r>
              <a:rPr lang="en-US" sz="2800" dirty="0" err="1"/>
              <a:t>trận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ảnh,mỗi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n bit. (n=8,24,32…),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24 </a:t>
            </a:r>
            <a:r>
              <a:rPr lang="en-US" sz="2800" dirty="0" err="1"/>
              <a:t>bit,mỗi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 </a:t>
            </a:r>
            <a:r>
              <a:rPr lang="en-US" sz="2800" dirty="0" err="1"/>
              <a:t>bộ</a:t>
            </a:r>
            <a:r>
              <a:rPr lang="en-US" sz="2800" dirty="0"/>
              <a:t> 3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(R,G,B)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chiếm</a:t>
            </a:r>
            <a:r>
              <a:rPr lang="en-US" sz="2800" dirty="0"/>
              <a:t> 1 byte. 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nơi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giấu</a:t>
            </a:r>
            <a:r>
              <a:rPr lang="en-US" sz="2800" dirty="0"/>
              <a:t> tin.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 pháp LSB ( </a:t>
            </a:r>
            <a:r>
              <a:rPr lang="en-US" sz="4400" b="0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4400" b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east </a:t>
            </a:r>
            <a:r>
              <a:rPr lang="en-US" sz="4400" b="0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b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ignificant </a:t>
            </a:r>
            <a:r>
              <a:rPr lang="en-US" sz="4400" b="0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 b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it)</a:t>
            </a:r>
            <a:endParaRPr lang="en-US" sz="4400" b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tuần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điệp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cần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ẩn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bằng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có ý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nghĩa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 byte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gốc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3810000"/>
          <a:ext cx="8915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Byte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gốc</a:t>
                      </a:r>
                      <a:endParaRPr 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/>
                        <a:t>Vị trí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Trọng số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Bit cần</a:t>
                      </a:r>
                      <a:r>
                        <a:rPr lang="en-US" baseline="0"/>
                        <a:t> giấu</a:t>
                      </a:r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flipV="1">
            <a:off x="5257800" y="4038600"/>
            <a:ext cx="3276600" cy="1905000"/>
          </a:xfrm>
          <a:prstGeom prst="bentConnector3">
            <a:avLst>
              <a:gd name="adj1" fmla="val 1053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 fontScale="90000"/>
          </a:bodyPr>
          <a:lstStyle/>
          <a:p>
            <a:pPr marR="45720" lvl="0" algn="l">
              <a:lnSpc>
                <a:spcPct val="150000"/>
              </a:lnSpc>
              <a:spcBef>
                <a:spcPct val="20000"/>
              </a:spcBef>
            </a:pPr>
            <a:br>
              <a:rPr lang="en-US" sz="2800" b="0" dirty="0">
                <a:solidFill>
                  <a:prstClr val="white"/>
                </a:solidFill>
                <a:effectLst/>
                <a:latin typeface="Constantia"/>
                <a:ea typeface="+mn-ea"/>
                <a:cs typeface="+mn-cs"/>
              </a:rPr>
            </a:b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“A”(mã ASCII là 65 hay 01000001)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8 byte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làm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524000"/>
          <a:ext cx="9144000" cy="4784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973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8 byte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baseline="0">
                          <a:latin typeface="Times New Roman" pitchFamily="18" charset="0"/>
                          <a:cs typeface="Times New Roman" pitchFamily="18" charset="0"/>
                        </a:rPr>
                        <a:t>Kí tự </a:t>
                      </a: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8 byte</a:t>
                      </a: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 sau khi giấu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327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0100100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0100100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0100100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0100100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1100110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1100110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1011010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1011010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0010000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0010000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6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0000101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0000101</a:t>
                      </a:r>
                      <a:r>
                        <a:rPr kumimoji="0" lang="en-US" sz="2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 LSB ( </a:t>
            </a:r>
            <a:r>
              <a:rPr lang="en-US" sz="4400" b="0" u="sng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east </a:t>
            </a:r>
            <a:r>
              <a:rPr lang="en-US" sz="4400" b="0" u="sng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ignificant </a:t>
            </a:r>
            <a:r>
              <a:rPr lang="en-US" sz="4400" b="0" u="sng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it)</a:t>
            </a:r>
            <a:endParaRPr lang="en-US" sz="44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3200400"/>
          <a:ext cx="804640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………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………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4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1" y="1524000"/>
          <a:ext cx="624840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7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Elbow Connector 68"/>
          <p:cNvCxnSpPr/>
          <p:nvPr/>
        </p:nvCxnSpPr>
        <p:spPr>
          <a:xfrm rot="5400000">
            <a:off x="533400" y="2209800"/>
            <a:ext cx="1143000" cy="838200"/>
          </a:xfrm>
          <a:prstGeom prst="bentConnector3">
            <a:avLst>
              <a:gd name="adj1" fmla="val 1895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>
            <a:off x="2476500" y="2400300"/>
            <a:ext cx="1219200" cy="533400"/>
          </a:xfrm>
          <a:prstGeom prst="bentConnector3">
            <a:avLst>
              <a:gd name="adj1" fmla="val 2761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5400000">
            <a:off x="4419600" y="2209800"/>
            <a:ext cx="1219200" cy="914400"/>
          </a:xfrm>
          <a:prstGeom prst="bentConnector3">
            <a:avLst>
              <a:gd name="adj1" fmla="val 6903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5400000">
            <a:off x="952500" y="2095500"/>
            <a:ext cx="1143000" cy="1066800"/>
          </a:xfrm>
          <a:prstGeom prst="bentConnector3">
            <a:avLst>
              <a:gd name="adj1" fmla="val 3567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0800000" flipV="1">
            <a:off x="1295400" y="2057400"/>
            <a:ext cx="1295400" cy="1219200"/>
          </a:xfrm>
          <a:prstGeom prst="bentConnector3">
            <a:avLst>
              <a:gd name="adj1" fmla="val 469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2895600" y="2209800"/>
            <a:ext cx="1295400" cy="838200"/>
          </a:xfrm>
          <a:prstGeom prst="bentConnector3">
            <a:avLst>
              <a:gd name="adj1" fmla="val 4789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3390900" y="2095500"/>
            <a:ext cx="1219200" cy="1143000"/>
          </a:xfrm>
          <a:prstGeom prst="bentConnector3">
            <a:avLst>
              <a:gd name="adj1" fmla="val 62313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4876800" y="2057400"/>
            <a:ext cx="1371600" cy="1219200"/>
          </a:xfrm>
          <a:prstGeom prst="bentConnector3">
            <a:avLst>
              <a:gd name="adj1" fmla="val -74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LSB ( </a:t>
            </a:r>
            <a:r>
              <a:rPr lang="en-US" sz="4400" b="0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east </a:t>
            </a:r>
            <a:r>
              <a:rPr lang="en-US" sz="4400" b="0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ignificant </a:t>
            </a:r>
            <a:r>
              <a:rPr lang="en-US" sz="4400" b="0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it)</a:t>
            </a:r>
            <a:endParaRPr lang="en-US" sz="4400" b="0" dirty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tin(Encode):</a:t>
            </a: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</a:t>
            </a: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byte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tin(Decode):</a:t>
            </a: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giấu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7032-D5DE-B7A0-9909-9B49FA30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57200"/>
            <a:ext cx="9144000" cy="1371600"/>
          </a:xfrm>
        </p:spPr>
        <p:txBody>
          <a:bodyPr/>
          <a:lstStyle/>
          <a:p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Phương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pháp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LSB (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L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east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ignificant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it)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B1745-B637-AA4F-C374-53F51439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011936"/>
            <a:ext cx="6172200" cy="3200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965C-13A0-756D-8352-8D164F6B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 fontScale="92500" lnSpcReduction="10000"/>
          </a:bodyPr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 Ta </a:t>
            </a:r>
            <a:r>
              <a:rPr lang="vi-VN" dirty="0" err="1"/>
              <a:t>đư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 </a:t>
            </a:r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. Ta </a:t>
            </a:r>
            <a:r>
              <a:rPr lang="vi-VN" dirty="0" err="1"/>
              <a:t>đư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7032-D5DE-B7A0-9909-9B49FA30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57200"/>
            <a:ext cx="9144000" cy="1371600"/>
          </a:xfrm>
        </p:spPr>
        <p:txBody>
          <a:bodyPr/>
          <a:lstStyle/>
          <a:p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Phương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pháp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LSB (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L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east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ignificant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it)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965C-13A0-756D-8352-8D164F6B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/>
          </a:bodyPr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vi-VN" dirty="0"/>
              <a:t>đu</a:t>
            </a:r>
            <a:r>
              <a:rPr lang="en-US" dirty="0" err="1"/>
              <a:t>ợc</a:t>
            </a:r>
            <a:r>
              <a:rPr lang="en-US" dirty="0"/>
              <a:t>.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LSB.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F9AE5-7CDF-F6EC-AD23-C4C1F4D8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51" y="1066800"/>
            <a:ext cx="61510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7032-D5DE-B7A0-9909-9B49FA30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57200"/>
            <a:ext cx="9144000" cy="1371600"/>
          </a:xfrm>
        </p:spPr>
        <p:txBody>
          <a:bodyPr/>
          <a:lstStyle/>
          <a:p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Phương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pháp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LSB (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L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east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ignificant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it)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965C-13A0-756D-8352-8D164F6B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534400" cy="5486400"/>
          </a:xfrm>
        </p:spPr>
        <p:txBody>
          <a:bodyPr>
            <a:normAutofit/>
          </a:bodyPr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F9AE5-7CDF-F6EC-AD23-C4C1F4D8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2171700"/>
            <a:ext cx="57579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A0F8-9F47-FA53-BD64-969CC660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algn="ctr"/>
            <a:r>
              <a:rPr lang="vi-V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09002-869E-49D6-89AB-A1FAB336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47244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vân(</a:t>
            </a:r>
            <a:r>
              <a:rPr lang="vi-VN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dể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Invisible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0" lvl="1" indent="-45720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Fragile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0" lvl="1" indent="-45720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0"/>
            <a:ext cx="8686800" cy="979962"/>
          </a:xfrm>
        </p:spPr>
        <p:txBody>
          <a:bodyPr/>
          <a:lstStyle/>
          <a:p>
            <a:pPr algn="ctr"/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Nội dung trình bày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3313" y="1476239"/>
            <a:ext cx="8382000" cy="4983481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Nhu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cầu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nay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Tổng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Cấu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trúc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ảnh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Bitmap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pháp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LSB( </a:t>
            </a:r>
            <a:r>
              <a:rPr lang="en-US" sz="2800" b="0" u="sng" cap="none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east </a:t>
            </a:r>
            <a:r>
              <a:rPr lang="en-US" sz="2800" b="0" u="sng" cap="none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ignificant </a:t>
            </a:r>
            <a:r>
              <a:rPr lang="en-US" sz="2800" b="0" u="sng" cap="none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it)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vi-VN" sz="2800" b="0" cap="none" dirty="0" err="1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vi-VN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vân </a:t>
            </a:r>
            <a:r>
              <a:rPr lang="vi-VN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0" cap="none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vi-VN" sz="2800" b="0" cap="none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97996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r">
              <a:spcBef>
                <a:spcPct val="0"/>
              </a:spcBef>
            </a:pPr>
            <a:endParaRPr lang="en-US" sz="6000"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56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7412-BA0F-D83C-870C-4DB1EF86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/>
            <a:r>
              <a:rPr lang="vi-VN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vi-V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4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r>
              <a:rPr lang="vi-V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D9B1-BCD6-1821-64E0-9AF0123A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8153400" cy="4876800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vân trong </a:t>
            </a:r>
            <a:r>
              <a:rPr lang="vi-VN" sz="2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endParaRPr lang="vi-VN" sz="24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dirty="0" err="1"/>
              <a:t>Thủy</a:t>
            </a:r>
            <a:r>
              <a:rPr lang="vi-VN" dirty="0"/>
              <a:t> vân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vỡ</a:t>
            </a:r>
            <a:r>
              <a:rPr lang="vi-VN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sao khi phan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trong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dổi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không </a:t>
            </a:r>
            <a:r>
              <a:rPr lang="vi-VN" dirty="0" err="1"/>
              <a:t>còn</a:t>
            </a:r>
            <a:r>
              <a:rPr lang="vi-VN" dirty="0"/>
              <a:t> nguyên </a:t>
            </a:r>
            <a:r>
              <a:rPr lang="vi-VN" dirty="0" err="1"/>
              <a:t>vẹn</a:t>
            </a:r>
            <a:r>
              <a:rPr lang="vi-VN" dirty="0"/>
              <a:t> như </a:t>
            </a:r>
            <a:r>
              <a:rPr lang="vi-VN" dirty="0" err="1"/>
              <a:t>trức</a:t>
            </a:r>
            <a:r>
              <a:rPr lang="vi-VN" dirty="0"/>
              <a:t> khi </a:t>
            </a:r>
            <a:r>
              <a:rPr lang="vi-VN" dirty="0" err="1"/>
              <a:t>giấu</a:t>
            </a:r>
            <a:r>
              <a:rPr lang="vi-VN" dirty="0"/>
              <a:t> </a:t>
            </a:r>
            <a:r>
              <a:rPr lang="vi-VN" dirty="0" err="1"/>
              <a:t>tin,kỹ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thông tin (</a:t>
            </a:r>
            <a:r>
              <a:rPr lang="vi-VN" dirty="0" err="1"/>
              <a:t>authertication</a:t>
            </a:r>
            <a:r>
              <a:rPr lang="vi-VN" dirty="0"/>
              <a:t>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xuyên </a:t>
            </a:r>
            <a:r>
              <a:rPr lang="vi-VN" dirty="0" err="1"/>
              <a:t>tạc</a:t>
            </a:r>
            <a:r>
              <a:rPr lang="vi-VN" dirty="0"/>
              <a:t> thông tin(</a:t>
            </a:r>
            <a:r>
              <a:rPr lang="vi-VN" dirty="0" err="1"/>
              <a:t>tamperdetection</a:t>
            </a:r>
            <a:r>
              <a:rPr lang="vi-VN" dirty="0"/>
              <a:t>)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nhúng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bit</a:t>
            </a:r>
            <a:r>
              <a:rPr lang="vi-VN" dirty="0"/>
              <a:t> LSB – </a:t>
            </a:r>
            <a:r>
              <a:rPr lang="vi-VN" dirty="0" err="1"/>
              <a:t>siginficant</a:t>
            </a:r>
            <a:r>
              <a:rPr lang="vi-VN" dirty="0"/>
              <a:t> </a:t>
            </a:r>
            <a:r>
              <a:rPr lang="vi-VN" dirty="0" err="1"/>
              <a:t>Bit</a:t>
            </a:r>
            <a:endParaRPr lang="vi-VN" dirty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dirty="0" err="1"/>
              <a:t>Thủy</a:t>
            </a:r>
            <a:r>
              <a:rPr lang="vi-VN" dirty="0"/>
              <a:t> vân </a:t>
            </a:r>
            <a:r>
              <a:rPr lang="vi-VN" dirty="0" err="1"/>
              <a:t>bề</a:t>
            </a:r>
            <a:r>
              <a:rPr lang="vi-VN" dirty="0"/>
              <a:t> </a:t>
            </a:r>
            <a:r>
              <a:rPr lang="vi-VN" dirty="0" err="1"/>
              <a:t>vững</a:t>
            </a:r>
            <a:r>
              <a:rPr lang="vi-VN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thuạt</a:t>
            </a:r>
            <a:r>
              <a:rPr lang="vi-VN" dirty="0"/>
              <a:t> tông </a:t>
            </a:r>
            <a:r>
              <a:rPr lang="vi-VN" dirty="0" err="1"/>
              <a:t>tại</a:t>
            </a:r>
            <a:r>
              <a:rPr lang="vi-VN" dirty="0"/>
              <a:t> lâu </a:t>
            </a:r>
            <a:r>
              <a:rPr lang="vi-VN" dirty="0" err="1"/>
              <a:t>dài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cảu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,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vẹ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quyền</a:t>
            </a:r>
            <a:r>
              <a:rPr lang="vi-VN" dirty="0"/>
              <a:t>, </a:t>
            </a:r>
            <a:r>
              <a:rPr lang="vi-VN" dirty="0" err="1"/>
              <a:t>chống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tẩy</a:t>
            </a:r>
            <a:r>
              <a:rPr lang="vi-VN" dirty="0"/>
              <a:t> </a:t>
            </a:r>
            <a:r>
              <a:rPr lang="vi-VN" dirty="0" err="1"/>
              <a:t>xóa</a:t>
            </a:r>
            <a:r>
              <a:rPr lang="vi-VN" dirty="0"/>
              <a:t> 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giả</a:t>
            </a:r>
            <a:endParaRPr lang="vi-VN" dirty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sz="2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vi-V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thủy</a:t>
            </a:r>
            <a:r>
              <a:rPr lang="vi-VN" dirty="0"/>
              <a:t> phân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trên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 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671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F2A5-BB06-412F-3AC8-ACCC3966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09712"/>
          </a:xfrm>
        </p:spPr>
        <p:txBody>
          <a:bodyPr/>
          <a:lstStyle/>
          <a:p>
            <a:pPr algn="ctr"/>
            <a:r>
              <a:rPr lang="vi-VN" sz="4000" dirty="0" err="1">
                <a:latin typeface="Times  New Roman"/>
              </a:rPr>
              <a:t>Hệ</a:t>
            </a:r>
            <a:r>
              <a:rPr lang="vi-VN" sz="4000" dirty="0">
                <a:latin typeface="Times  New Roman"/>
              </a:rPr>
              <a:t> </a:t>
            </a:r>
            <a:r>
              <a:rPr lang="vi-VN" sz="4000" dirty="0" err="1">
                <a:latin typeface="Times  New Roman"/>
              </a:rPr>
              <a:t>thống</a:t>
            </a:r>
            <a:r>
              <a:rPr lang="vi-VN" sz="4000" dirty="0">
                <a:latin typeface="Times  New Roman"/>
              </a:rPr>
              <a:t> </a:t>
            </a:r>
            <a:r>
              <a:rPr lang="vi-VN" sz="4000" dirty="0" err="1">
                <a:latin typeface="Times  New Roman"/>
              </a:rPr>
              <a:t>thủy</a:t>
            </a:r>
            <a:r>
              <a:rPr lang="vi-VN" sz="4000" dirty="0">
                <a:latin typeface="Times  New Roman"/>
              </a:rPr>
              <a:t> vân</a:t>
            </a:r>
            <a:endParaRPr lang="en-US" sz="4000" dirty="0">
              <a:latin typeface="Times 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5AEC-652A-BB71-C22C-E242D789C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534400" cy="4800600"/>
          </a:xfrm>
        </p:spPr>
        <p:txBody>
          <a:bodyPr>
            <a:normAutofit lnSpcReduction="10000"/>
          </a:bodyPr>
          <a:lstStyle/>
          <a:p>
            <a:r>
              <a:rPr lang="vi-VN" sz="3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vân</a:t>
            </a:r>
          </a:p>
          <a:p>
            <a:endParaRPr lang="vi-VN" sz="3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AECE6-B36D-2E74-79A6-103467BD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08" y="2362200"/>
            <a:ext cx="759778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399B-80CA-578D-E6A7-2BD6FF23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vi-VN" sz="3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vân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vi-VN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vân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lphaLcPeriod"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công khai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lphaLcPeriod"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nhân </a:t>
            </a:r>
          </a:p>
          <a:p>
            <a:pPr>
              <a:buClr>
                <a:srgbClr val="FF0000"/>
              </a:buClr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F3949B-F4A3-15DA-7348-70D61E1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1" cy="1295400"/>
          </a:xfrm>
        </p:spPr>
        <p:txBody>
          <a:bodyPr/>
          <a:lstStyle/>
          <a:p>
            <a:pPr algn="ctr"/>
            <a:r>
              <a:rPr lang="vi-VN" sz="4000" dirty="0" err="1">
                <a:latin typeface="Times  New Roman"/>
              </a:rPr>
              <a:t>Hệ</a:t>
            </a:r>
            <a:r>
              <a:rPr lang="vi-VN" sz="4000" dirty="0">
                <a:latin typeface="Times  New Roman"/>
              </a:rPr>
              <a:t> </a:t>
            </a:r>
            <a:r>
              <a:rPr lang="vi-VN" sz="4000" dirty="0" err="1">
                <a:latin typeface="Times  New Roman"/>
              </a:rPr>
              <a:t>thống</a:t>
            </a:r>
            <a:r>
              <a:rPr lang="vi-VN" sz="4000" dirty="0">
                <a:latin typeface="Times  New Roman"/>
              </a:rPr>
              <a:t> </a:t>
            </a:r>
            <a:r>
              <a:rPr lang="vi-VN" sz="4000" dirty="0" err="1">
                <a:latin typeface="Times  New Roman"/>
              </a:rPr>
              <a:t>thủy</a:t>
            </a:r>
            <a:r>
              <a:rPr lang="vi-VN" sz="4000" dirty="0">
                <a:latin typeface="Times  New Roman"/>
              </a:rPr>
              <a:t> vân</a:t>
            </a:r>
            <a:endParaRPr lang="en-US" sz="4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23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399B-80CA-578D-E6A7-2BD6FF23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3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gian (</a:t>
            </a:r>
            <a:r>
              <a:rPr lang="vi-VN" sz="3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vi-VN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vi-VN" sz="3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gian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bên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quan trong </a:t>
            </a:r>
            <a:endParaRPr lang="vi-VN" dirty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tranfrom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vi-V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khi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DFT,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DCT,haar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F3949B-F4A3-15DA-7348-70D61E1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1" cy="1295400"/>
          </a:xfrm>
        </p:spPr>
        <p:txBody>
          <a:bodyPr/>
          <a:lstStyle/>
          <a:p>
            <a:pPr algn="ctr"/>
            <a:r>
              <a:rPr lang="vi-VN" sz="4000" dirty="0" err="1">
                <a:latin typeface="Times  New Roman"/>
              </a:rPr>
              <a:t>Hệ</a:t>
            </a:r>
            <a:r>
              <a:rPr lang="vi-VN" sz="4000" dirty="0">
                <a:latin typeface="Times  New Roman"/>
              </a:rPr>
              <a:t> </a:t>
            </a:r>
            <a:r>
              <a:rPr lang="vi-VN" sz="4000" dirty="0" err="1">
                <a:latin typeface="Times  New Roman"/>
              </a:rPr>
              <a:t>thống</a:t>
            </a:r>
            <a:r>
              <a:rPr lang="vi-VN" sz="4000" dirty="0">
                <a:latin typeface="Times  New Roman"/>
              </a:rPr>
              <a:t> </a:t>
            </a:r>
            <a:r>
              <a:rPr lang="vi-VN" sz="4000" dirty="0" err="1">
                <a:latin typeface="Times  New Roman"/>
              </a:rPr>
              <a:t>thủy</a:t>
            </a:r>
            <a:r>
              <a:rPr lang="vi-VN" sz="4000" dirty="0">
                <a:latin typeface="Times  New Roman"/>
              </a:rPr>
              <a:t> vân</a:t>
            </a:r>
            <a:endParaRPr lang="en-US" sz="4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6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DEEF-251F-F15E-DBD8-570B8F0F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09712"/>
          </a:xfrm>
        </p:spPr>
        <p:txBody>
          <a:bodyPr/>
          <a:lstStyle/>
          <a:p>
            <a:pPr algn="ctr"/>
            <a:r>
              <a:rPr lang="vi-VN" sz="4000" dirty="0" err="1">
                <a:latin typeface="Times  New Roman"/>
              </a:rPr>
              <a:t>Hệ</a:t>
            </a:r>
            <a:r>
              <a:rPr lang="vi-VN" sz="4000" dirty="0">
                <a:latin typeface="Times  New Roman"/>
              </a:rPr>
              <a:t> </a:t>
            </a:r>
            <a:r>
              <a:rPr lang="vi-VN" sz="4000" dirty="0" err="1">
                <a:latin typeface="Times  New Roman"/>
              </a:rPr>
              <a:t>thống</a:t>
            </a:r>
            <a:r>
              <a:rPr lang="vi-VN" sz="4000" dirty="0">
                <a:latin typeface="Times  New Roman"/>
              </a:rPr>
              <a:t> </a:t>
            </a:r>
            <a:r>
              <a:rPr lang="vi-VN" sz="4000" dirty="0" err="1">
                <a:latin typeface="Times  New Roman"/>
              </a:rPr>
              <a:t>thủy</a:t>
            </a:r>
            <a:r>
              <a:rPr lang="vi-VN" sz="4000" dirty="0">
                <a:latin typeface="Times  New Roman"/>
              </a:rPr>
              <a:t> vân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B4EDD-8C30-6236-5611-CC1F6A1EF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8534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dirty="0" err="1"/>
              <a:t>Hệ</a:t>
            </a:r>
            <a:r>
              <a:rPr lang="vi-VN" dirty="0"/>
              <a:t> 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không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nâng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thủy</a:t>
            </a:r>
            <a:r>
              <a:rPr lang="vi-VN" dirty="0"/>
              <a:t> vân </a:t>
            </a:r>
            <a:r>
              <a:rPr lang="vi-VN" dirty="0" err="1"/>
              <a:t>số</a:t>
            </a:r>
            <a:r>
              <a:rPr lang="vi-VN" dirty="0"/>
              <a:t> </a:t>
            </a:r>
          </a:p>
          <a:p>
            <a:pPr>
              <a:lnSpc>
                <a:spcPct val="150000"/>
              </a:lnSpc>
            </a:pPr>
            <a:r>
              <a:rPr lang="vi-VN" dirty="0" err="1"/>
              <a:t>Võng</a:t>
            </a:r>
            <a:r>
              <a:rPr lang="vi-VN" dirty="0"/>
              <a:t> </a:t>
            </a:r>
            <a:r>
              <a:rPr lang="vi-VN" dirty="0" err="1"/>
              <a:t>mạc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chia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phân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thanh phân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thíc</a:t>
            </a:r>
            <a:r>
              <a:rPr lang="vi-VN" dirty="0"/>
              <a:t> </a:t>
            </a:r>
            <a:r>
              <a:rPr lang="vi-VN" dirty="0" err="1"/>
              <a:t>não</a:t>
            </a:r>
            <a:r>
              <a:rPr lang="vi-VN" dirty="0"/>
              <a:t> thông qua </a:t>
            </a:r>
            <a:r>
              <a:rPr lang="vi-VN" dirty="0" err="1"/>
              <a:t>các</a:t>
            </a:r>
            <a:r>
              <a:rPr lang="vi-VN" dirty="0"/>
              <a:t> kênh </a:t>
            </a:r>
          </a:p>
          <a:p>
            <a:pPr>
              <a:lnSpc>
                <a:spcPct val="150000"/>
              </a:lnSpc>
            </a:pP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tinh sau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không gian </a:t>
            </a:r>
            <a:r>
              <a:rPr lang="vi-VN" dirty="0" err="1"/>
              <a:t>ảnh</a:t>
            </a:r>
            <a:r>
              <a:rPr lang="vi-VN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/>
              <a:t>Tần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tín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(</a:t>
            </a:r>
            <a:r>
              <a:rPr lang="vi-VN" dirty="0" err="1"/>
              <a:t>dọc</a:t>
            </a:r>
            <a:r>
              <a:rPr lang="vi-VN" dirty="0"/>
              <a:t> nhang, </a:t>
            </a:r>
            <a:r>
              <a:rPr lang="vi-VN" dirty="0" err="1"/>
              <a:t>chéo</a:t>
            </a:r>
            <a:r>
              <a:rPr lang="vi-VN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/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3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52600"/>
          </a:xfrm>
        </p:spPr>
        <p:txBody>
          <a:bodyPr>
            <a:noAutofit/>
          </a:bodyPr>
          <a:lstStyle/>
          <a:p>
            <a:pPr algn="ctr"/>
            <a:b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b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Nhu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cầu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vê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̀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trao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đổi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thông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tin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hiện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nay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2286000"/>
            <a:ext cx="8915400" cy="4343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CNTT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pt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chóng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Nhu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nhiều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đời,nhưng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(information hiding)</a:t>
            </a:r>
            <a:endParaRPr lang="en-US" sz="2400" b="0" cap="none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905000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pPr algn="ctr"/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Tổng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quan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về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giấu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264050"/>
            <a:ext cx="8382000" cy="5257800"/>
          </a:xfrm>
        </p:spPr>
        <p:txBody>
          <a:bodyPr anchor="ctr"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algn="l">
              <a:buFont typeface="Wingdings" pitchFamily="2" charset="2"/>
              <a:buChar char="Ø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kĩ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algn="l">
              <a:buFont typeface="Wingdings" pitchFamily="2" charset="2"/>
              <a:buChar char="Ø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pPr algn="ctr"/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Định nghĩa giấu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82000" cy="5257800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cần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bảo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mật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khác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rất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biết,đồng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thời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phục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hồi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cần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tiếp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so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với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tiếp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tin,đối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là có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hay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Encode (mã hóa)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410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800" b="0" cap="none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905000"/>
            <a:ext cx="25146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Môi trường (ảnh,video,audio….)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71800"/>
            <a:ext cx="25146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Thông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giấu</a:t>
            </a:r>
            <a:r>
              <a:rPr lang="en-US" dirty="0"/>
              <a:t> (</a:t>
            </a:r>
            <a:r>
              <a:rPr lang="en-US" dirty="0" err="1"/>
              <a:t>text,file</a:t>
            </a:r>
            <a:r>
              <a:rPr lang="en-US" dirty="0"/>
              <a:t>….)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1800" y="1828800"/>
            <a:ext cx="3657600" cy="304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Encode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  thực hiện nhúng thông tin cần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giấu vào trong môi trường)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514600" y="3200400"/>
            <a:ext cx="457200" cy="2941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514600" y="2209800"/>
            <a:ext cx="457200" cy="2941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3962400"/>
            <a:ext cx="2514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Private Key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514600" y="4180362"/>
            <a:ext cx="457200" cy="2941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629400" y="3124200"/>
            <a:ext cx="4572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92142" y="2928381"/>
            <a:ext cx="20574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ảnh,video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audio……)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Decode (giải mã)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486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800" b="0" cap="none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88178" y="1905000"/>
            <a:ext cx="3657600" cy="2906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Decode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 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 hiện trích thông tin được giấu trong môi trường</a:t>
            </a:r>
            <a:r>
              <a:rPr lang="en-US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3962400"/>
            <a:ext cx="2362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Private Key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362200" y="4212277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745778" y="3200399"/>
            <a:ext cx="531322" cy="2826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905000"/>
            <a:ext cx="2362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ảnh,video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audio…)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2362200" y="22098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39000" y="2971800"/>
            <a:ext cx="1905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Thông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text,file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26" grpId="0" animBg="1"/>
      <p:bldP spid="13" grpId="0" animBg="1"/>
      <p:bldP spid="2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Các kĩ thuật giấu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800" b="0" cap="none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286000"/>
            <a:ext cx="830580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0" y="1066799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2055</Words>
  <Application>Microsoft Office PowerPoint</Application>
  <PresentationFormat>On-screen Show (4:3)</PresentationFormat>
  <Paragraphs>328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Constantia</vt:lpstr>
      <vt:lpstr>Courier New</vt:lpstr>
      <vt:lpstr>Times  New Roman</vt:lpstr>
      <vt:lpstr>Times New Roman</vt:lpstr>
      <vt:lpstr>Wingdings</vt:lpstr>
      <vt:lpstr>Wingdings 2</vt:lpstr>
      <vt:lpstr>Office Theme</vt:lpstr>
      <vt:lpstr>Flow</vt:lpstr>
      <vt:lpstr>An toàn và bảo mật thông tin  </vt:lpstr>
      <vt:lpstr>Báo cáo </vt:lpstr>
      <vt:lpstr>Nội dung trình bày</vt:lpstr>
      <vt:lpstr>  Nhu cầu về trao đổi thông tin hiện nay</vt:lpstr>
      <vt:lpstr>Tổng quan về giấu tin</vt:lpstr>
      <vt:lpstr>Định nghĩa giấu tin</vt:lpstr>
      <vt:lpstr>Encode (mã hóa)</vt:lpstr>
      <vt:lpstr>Decode (giải mã)</vt:lpstr>
      <vt:lpstr>Các kĩ thuật giấu tin</vt:lpstr>
      <vt:lpstr>Các ứng dụng của giấu tin</vt:lpstr>
      <vt:lpstr>Các ứng dụng của giấu tin</vt:lpstr>
      <vt:lpstr>Các ứng dụng của giấu tin</vt:lpstr>
      <vt:lpstr>Các ứng dụng của giấu tin</vt:lpstr>
      <vt:lpstr>Cấu trúc ảnh bitmap</vt:lpstr>
      <vt:lpstr>Ảnh đen trắng</vt:lpstr>
      <vt:lpstr>Ảnh đa cấp xám</vt:lpstr>
      <vt:lpstr>Ảnh màu RGB</vt:lpstr>
      <vt:lpstr>Cấu trúc ảnh bitmap</vt:lpstr>
      <vt:lpstr>Bitmap Header</vt:lpstr>
      <vt:lpstr>Bitmap info</vt:lpstr>
      <vt:lpstr>Cấu trúc ảnh bitmap</vt:lpstr>
      <vt:lpstr>Phương pháp LSB ( Least Significant Bit)</vt:lpstr>
      <vt:lpstr>  Ví dụ: Để giấu chữ “A”(mã ASCII là 65 hay 01000001) vào trong 8 byte của ảnh gốc ta làm như sau:</vt:lpstr>
      <vt:lpstr>Phương pháp LSB ( Least Significant Bit)</vt:lpstr>
      <vt:lpstr>Phương pháp LSB ( Least Significant Bit)</vt:lpstr>
      <vt:lpstr>Phương pháp LSB ( Least Significant Bit)</vt:lpstr>
      <vt:lpstr>Phương pháp LSB ( Least Significant Bit)</vt:lpstr>
      <vt:lpstr>Phương pháp LSB ( Least Significant Bit)</vt:lpstr>
      <vt:lpstr>Thủy vân số (Watermark)</vt:lpstr>
      <vt:lpstr>Thủy vân số (Watermark)</vt:lpstr>
      <vt:lpstr>Hệ thống thủy vân</vt:lpstr>
      <vt:lpstr>Hệ thống thủy vân</vt:lpstr>
      <vt:lpstr>Hệ thống thủy vân</vt:lpstr>
      <vt:lpstr>Hệ thống thủy vân</vt:lpstr>
    </vt:vector>
  </TitlesOfParts>
  <Company>FIT 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Hiding Data</dc:title>
  <dc:creator>Euler</dc:creator>
  <cp:lastModifiedBy>xuân bách-</cp:lastModifiedBy>
  <cp:revision>624</cp:revision>
  <dcterms:created xsi:type="dcterms:W3CDTF">2010-09-19T18:29:33Z</dcterms:created>
  <dcterms:modified xsi:type="dcterms:W3CDTF">2023-06-13T19:24:54Z</dcterms:modified>
</cp:coreProperties>
</file>