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13.png" ContentType="image/pn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 sz="1400"/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r-FR" sz="1400"/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1D16141-C111-41C1-B191-A17111A1B141}" type="slidenum">
              <a:rPr lang="fr-FR" sz="1400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>
                <a:solidFill>
                  <a:srgbClr val="0000ff"/>
                </a:solidFill>
              </a:rPr>
              <a:t>Présentation du projet « Petit Laboratoire numérique »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 sz="3200"/>
              <a:t>Informatique et Sciences du Numérique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fr-FR"/>
              <a:t>Par Nicolas Culerier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>
                <a:solidFill>
                  <a:srgbClr val="0000ff"/>
                </a:solidFill>
              </a:rPr>
              <a:t>Bloc « dilution »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6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1872000"/>
            <a:ext cx="6096240" cy="1104480"/>
          </a:xfrm>
          <a:prstGeom prst="rect">
            <a:avLst/>
          </a:prstGeom>
        </p:spPr>
      </p:pic>
      <p:pic>
        <p:nvPicPr>
          <p:cNvPr descr="" id="6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00" y="3046320"/>
            <a:ext cx="6829920" cy="1561680"/>
          </a:xfrm>
          <a:prstGeom prst="rect">
            <a:avLst/>
          </a:prstGeom>
        </p:spPr>
      </p:pic>
      <p:pic>
        <p:nvPicPr>
          <p:cNvPr descr="" id="6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84280" y="2997720"/>
            <a:ext cx="4743720" cy="2114280"/>
          </a:xfrm>
          <a:prstGeom prst="rect">
            <a:avLst/>
          </a:prstGeom>
        </p:spPr>
      </p:pic>
    </p:spTree>
  </p:cSld>
  <p:transition>
    <p:cover dir="r"/>
  </p:transition>
  <p:timing>
    <p:tnLst>
      <p:par>
        <p:cTn dur="indefinite" id="69" nodeType="tmRoot" restart="never">
          <p:childTnLst>
            <p:seq>
              <p:cTn id="70" nodeType="mainSeq">
                <p:childTnLst>
                  <p:par>
                    <p:cTn fill="freeze" id="71">
                      <p:stCondLst>
                        <p:cond delay="indefinite"/>
                      </p:stCondLst>
                      <p:childTnLst>
                        <p:par>
                          <p:cTn fill="freeze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75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6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7">
                      <p:stCondLst>
                        <p:cond delay="indefinite"/>
                      </p:stCondLst>
                      <p:childTnLst>
                        <p:par>
                          <p:cTn fill="freeze" id="78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8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2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83">
                      <p:stCondLst>
                        <p:cond delay="indefinite"/>
                      </p:stCondLst>
                      <p:childTnLst>
                        <p:par>
                          <p:cTn fill="freeze" id="84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 additive="repl">
                                        <p:cTn dur="500" fill="freeze" id="86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7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88">
                      <p:stCondLst>
                        <p:cond delay="indefinite"/>
                      </p:stCondLst>
                      <p:childTnLst>
                        <p:par>
                          <p:cTn fill="freeze" id="89">
                            <p:stCondLst>
                              <p:cond delay="0"/>
                            </p:stCondLst>
                            <p:childTnLst>
                              <p:par>
                                <p:cTn fill="hold" id="90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92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3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>
                <a:solidFill>
                  <a:srgbClr val="0000ff"/>
                </a:solidFill>
              </a:rPr>
              <a:t>Bloc « dissolution »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6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1800000"/>
            <a:ext cx="5688360" cy="1095120"/>
          </a:xfrm>
          <a:prstGeom prst="rect">
            <a:avLst/>
          </a:prstGeom>
        </p:spPr>
      </p:pic>
      <p:pic>
        <p:nvPicPr>
          <p:cNvPr descr="" id="6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4280" y="2981880"/>
            <a:ext cx="7191720" cy="1914120"/>
          </a:xfrm>
          <a:prstGeom prst="rect">
            <a:avLst/>
          </a:prstGeom>
        </p:spPr>
      </p:pic>
      <p:pic>
        <p:nvPicPr>
          <p:cNvPr descr="" id="6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6000" y="2981880"/>
            <a:ext cx="4676760" cy="2161800"/>
          </a:xfrm>
          <a:prstGeom prst="rect">
            <a:avLst/>
          </a:prstGeom>
        </p:spPr>
      </p:pic>
    </p:spTree>
  </p:cSld>
  <p:transition spd="med">
    <p:cover dir="l"/>
  </p:transition>
  <p:timing>
    <p:tnLst>
      <p:par>
        <p:cTn dur="indefinite" id="94" nodeType="tmRoot" restart="never">
          <p:childTnLst>
            <p:seq>
              <p:cTn id="95" nodeType="mainSeq">
                <p:childTnLst>
                  <p:par>
                    <p:cTn fill="freeze" id="96">
                      <p:stCondLst>
                        <p:cond delay="indefinite"/>
                      </p:stCondLst>
                      <p:childTnLst>
                        <p:par>
                          <p:cTn fill="freeze" id="97">
                            <p:stCondLst>
                              <p:cond delay="0"/>
                            </p:stCondLst>
                            <p:childTnLst>
                              <p:par>
                                <p:cTn fill="hold" id="98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0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02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03">
                      <p:stCondLst>
                        <p:cond delay="indefinite"/>
                      </p:stCondLst>
                      <p:childTnLst>
                        <p:par>
                          <p:cTn fill="freeze" id="104">
                            <p:stCondLst>
                              <p:cond delay="0"/>
                            </p:stCondLst>
                            <p:childTnLst>
                              <p:par>
                                <p:cTn fill="hold" id="105" nodeType="clickEffect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07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08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900" fill="hold" id="109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" fill="hold" id="11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1">
                      <p:stCondLst>
                        <p:cond delay="indefinite"/>
                      </p:stCondLst>
                      <p:childTnLst>
                        <p:par>
                          <p:cTn fill="freeze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xit" presetID="29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dur="1000" fill="freeze" id="114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freeze" id="115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116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17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8">
                      <p:stCondLst>
                        <p:cond delay="indefinite"/>
                      </p:stCondLst>
                      <p:childTnLst>
                        <p:par>
                          <p:cTn fill="freeze" id="119">
                            <p:stCondLst>
                              <p:cond delay="0"/>
                            </p:stCondLst>
                            <p:childTnLst>
                              <p:par>
                                <p:cTn fill="hold" id="12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122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123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24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>
                <a:solidFill>
                  <a:srgbClr val="0000ff"/>
                </a:solidFill>
              </a:rPr>
              <a:t>Bloc « Lancement »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81400" y="3562560"/>
            <a:ext cx="7117200" cy="1087200"/>
          </a:xfrm>
          <a:prstGeom prst="rect">
            <a:avLst/>
          </a:prstGeom>
        </p:spPr>
      </p:pic>
    </p:spTree>
  </p:cSld>
  <p:transition>
    <p:random/>
  </p:transition>
  <p:timing>
    <p:tnLst>
      <p:par>
        <p:cTn dur="indefinite" id="125" nodeType="tmRoot" restart="never">
          <p:childTnLst>
            <p:seq>
              <p:cTn id="126" nodeType="mainSeq">
                <p:childTnLst>
                  <p:par>
                    <p:cTn fill="freeze" id="127">
                      <p:stCondLst>
                        <p:cond delay="indefinite"/>
                      </p:stCondLst>
                      <p:childTnLst>
                        <p:par>
                          <p:cTn fill="freeze" id="128">
                            <p:stCondLst>
                              <p:cond delay="0"/>
                            </p:stCondLst>
                            <p:childTnLst>
                              <p:par>
                                <p:cTn fill="hold" id="129" nodeType="clickEffect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33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34"/>
                                        <p:tgtEl>
                                          <p:spTgt spid="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37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fr-FR" sz="6000">
                <a:solidFill>
                  <a:srgbClr val="0000ff"/>
                </a:solidFill>
              </a:rPr>
              <a:t>Pourquoi ce projet ?</a:t>
            </a:r>
            <a:endParaRPr/>
          </a:p>
        </p:txBody>
      </p:sp>
    </p:spTree>
  </p:cSld>
  <p:transition>
    <p:diamond/>
  </p:transition>
  <p:timing>
    <p:tnLst>
      <p:par>
        <p:cTn dur="indefinite" id="1" nodeType="tmRoot" restart="never">
          <p:childTnLst>
            <p:seq>
              <p:cTn id="2" nodeType="mainSeq">
                <p:childTnLst>
                  <p:par>
                    <p:cTn fill="freeze" id="3">
                      <p:stCondLst>
                        <p:cond delay="indefinite"/>
                      </p:stCondLst>
                      <p:childTnLst>
                        <p:par>
                          <p:cTn fill="freeze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7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>
                <a:solidFill>
                  <a:srgbClr val="0000ff"/>
                </a:solidFill>
              </a:rPr>
              <a:t>Les tâches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40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 algn="just">
              <a:buSzPct val="45000"/>
              <a:buFont typeface="StarSymbol"/>
              <a:buChar char=""/>
            </a:pP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fr-FR"/>
              <a:t>Romane : codage html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fr-FR"/>
              <a:t>Jérémie : codage css et gestion de l'apparence de la page (taille des images...)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fr-FR"/>
              <a:t>Moi : codage du serveur (en python)</a:t>
            </a:r>
            <a:endParaRPr/>
          </a:p>
        </p:txBody>
      </p:sp>
    </p:spTree>
  </p:cSld>
  <p:transition>
    <p:circle/>
  </p:transition>
  <p:timing>
    <p:tnLst>
      <p:par>
        <p:cTn dur="indefinite" id="8" nodeType="tmRoot" restart="never">
          <p:childTnLst>
            <p:seq>
              <p:cTn id="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>
                <a:solidFill>
                  <a:srgbClr val="0000ff"/>
                </a:solidFill>
              </a:rPr>
              <a:t>Fonctionnement général d'un serveur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9680" y="3205440"/>
            <a:ext cx="9905760" cy="1190160"/>
          </a:xfrm>
          <a:prstGeom prst="rect">
            <a:avLst/>
          </a:prstGeom>
        </p:spPr>
      </p:pic>
    </p:spTree>
  </p:cSld>
  <p:transition>
    <p:wedge/>
  </p:transition>
  <p:timing>
    <p:tnLst>
      <p:par>
        <p:cTn dur="indefinite" id="10" nodeType="tmRoot" restart="never">
          <p:childTnLst>
            <p:seq>
              <p:cTn id="11" nodeType="mainSeq">
                <p:childTnLst>
                  <p:par>
                    <p:cTn fill="freeze" id="12">
                      <p:stCondLst>
                        <p:cond delay="indefinite"/>
                      </p:stCondLst>
                      <p:childTnLst>
                        <p:par>
                          <p:cTn fill="freeze" id="13">
                            <p:stCondLst>
                              <p:cond delay="0"/>
                            </p:stCondLst>
                            <p:childTnLst>
                              <p:par>
                                <p:cTn fill="hold" id="14" nodeType="clickEffect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3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500" fill="hold" id="16"/>
                                        <p:tgtEl>
                                          <p:spTgt spid="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500" fill="hold" id="17"/>
                                        <p:tgtEl>
                                          <p:spTgt spid="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500" fill="hold" id="18"/>
                                        <p:tgtEl>
                                          <p:spTgt spid="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500" fill="freeze" id="19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>
                <a:solidFill>
                  <a:srgbClr val="0000ff"/>
                </a:solidFill>
              </a:rPr>
              <a:t>Le codage : en globalité</a:t>
            </a:r>
            <a:endParaRPr/>
          </a:p>
        </p:txBody>
      </p:sp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17160" y="1421280"/>
            <a:ext cx="6162840" cy="5562720"/>
          </a:xfrm>
          <a:prstGeom prst="rect">
            <a:avLst/>
          </a:prstGeom>
        </p:spPr>
      </p:pic>
    </p:spTree>
  </p:cSld>
  <p:transition>
    <p:split dir="out" orient="vert"/>
  </p:transition>
  <p:timing>
    <p:tnLst>
      <p:par>
        <p:cTn dur="indefinite" id="20" nodeType="tmRoot" restart="never">
          <p:childTnLst>
            <p:seq>
              <p:cTn id="21" nodeType="mainSeq">
                <p:childTnLst>
                  <p:par>
                    <p:cTn fill="freeze" id="22">
                      <p:stCondLst>
                        <p:cond delay="indefinite"/>
                      </p:stCondLst>
                      <p:childTnLst>
                        <p:par>
                          <p:cTn fill="freeze" id="23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dur="579" fill="freeze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str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29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30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3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>
                <a:solidFill>
                  <a:srgbClr val="0000ff"/>
                </a:solidFill>
              </a:rPr>
              <a:t>Import des ressources de bottle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9400" y="3456000"/>
            <a:ext cx="9601200" cy="543600"/>
          </a:xfrm>
          <a:prstGeom prst="rect">
            <a:avLst/>
          </a:prstGeom>
        </p:spPr>
      </p:pic>
    </p:spTree>
  </p:cSld>
  <p:transition>
    <p:split dir="out" orient="horz"/>
  </p:transition>
  <p:timing>
    <p:tnLst>
      <p:par>
        <p:cTn dur="indefinite" id="32" nodeType="tmRoot" restart="never">
          <p:childTnLst>
            <p:seq>
              <p:cTn id="33" nodeType="mainSeq">
                <p:childTnLst>
                  <p:par>
                    <p:cTn fill="freeze" id="34">
                      <p:stCondLst>
                        <p:cond delay="indefinite"/>
                      </p:stCondLst>
                      <p:childTnLst>
                        <p:par>
                          <p:cTn fill="freeze" id="35">
                            <p:stCondLst>
                              <p:cond delay="0"/>
                            </p:stCondLst>
                            <p:childTnLst>
                              <p:par>
                                <p:cTn fill="hold" id="36" nodeType="clickEffect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800" fill="freeze" id="38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800" fill="hold" id="39"/>
                                        <p:tgtEl>
                                          <p:spTgt spid="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800" fill="hold" id="4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800" fill="hold" id="4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00" fill="hold" id="42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200" fill="hold" id="43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>
                <a:solidFill>
                  <a:srgbClr val="0000ff"/>
                </a:solidFill>
              </a:rPr>
              <a:t>Bloc « Accueil »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13000" y="3111480"/>
            <a:ext cx="5454000" cy="1461600"/>
          </a:xfrm>
          <a:prstGeom prst="rect">
            <a:avLst/>
          </a:prstGeom>
        </p:spPr>
      </p:pic>
    </p:spTree>
  </p:cSld>
  <p:transition>
    <p:cover dir="u"/>
  </p:transition>
  <p:timing>
    <p:tnLst>
      <p:par>
        <p:cTn dur="indefinite" id="44" nodeType="tmRoot" restart="never">
          <p:childTnLst>
            <p:seq>
              <p:cTn id="45" nodeType="mainSeq">
                <p:childTnLst>
                  <p:par>
                    <p:cTn fill="freeze" id="46">
                      <p:stCondLst>
                        <p:cond delay="indefinite"/>
                      </p:stCondLst>
                      <p:childTnLst>
                        <p:par>
                          <p:cTn fill="freeze" id="47">
                            <p:stCondLst>
                              <p:cond delay="0"/>
                            </p:stCondLst>
                            <p:childTnLst>
                              <p:par>
                                <p:cTn fill="hold" id="48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>
                <a:solidFill>
                  <a:srgbClr val="0000ff"/>
                </a:solidFill>
              </a:rPr>
              <a:t>Bloc « CSS »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4400" y="3168000"/>
            <a:ext cx="6271200" cy="1249200"/>
          </a:xfrm>
          <a:prstGeom prst="rect">
            <a:avLst/>
          </a:prstGeom>
        </p:spPr>
      </p:pic>
    </p:spTree>
  </p:cSld>
  <p:transition>
    <p:wheel spokes="2"/>
  </p:transition>
  <p:timing>
    <p:tnLst>
      <p:par>
        <p:cTn dur="indefinite" id="51" nodeType="tmRoot" restart="never">
          <p:childTnLst>
            <p:seq>
              <p:cTn id="52" nodeType="mainSeq">
                <p:childTnLst>
                  <p:par>
                    <p:cTn fill="freeze" id="53">
                      <p:stCondLst>
                        <p:cond delay="indefinite"/>
                      </p:stCondLst>
                      <p:childTnLst>
                        <p:par>
                          <p:cTn fill="freeze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57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58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dur="1000" fill="freeze" id="59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>
                <a:solidFill>
                  <a:srgbClr val="0000ff"/>
                </a:solidFill>
              </a:rPr>
              <a:t>Bloc « images »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77400" y="2939400"/>
            <a:ext cx="6325200" cy="1166400"/>
          </a:xfrm>
          <a:prstGeom prst="rect">
            <a:avLst/>
          </a:prstGeom>
        </p:spPr>
      </p:pic>
    </p:spTree>
  </p:cSld>
  <p:transition>
    <p:cover dir="d"/>
  </p:transition>
  <p:timing>
    <p:tnLst>
      <p:par>
        <p:cTn dur="indefinite" id="60" nodeType="tmRoot" restart="never">
          <p:childTnLst>
            <p:seq>
              <p:cTn id="61" nodeType="mainSeq">
                <p:childTnLst>
                  <p:par>
                    <p:cTn fill="freeze" id="62">
                      <p:stCondLst>
                        <p:cond delay="indefinite"/>
                      </p:stCondLst>
                      <p:childTnLst>
                        <p:par>
                          <p:cTn fill="freeze" id="63">
                            <p:stCondLst>
                              <p:cond delay="0"/>
                            </p:stCondLst>
                            <p:childTnLst>
                              <p:par>
                                <p:cTn fill="hold" id="64" nodeType="clickEffect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66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67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dur="1000" fill="freeze" id="68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