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over" id="{5146C286-62C7-4241-BF12-D769BA8E6C1D}">
          <p14:sldIdLst>
            <p14:sldId id="256"/>
          </p14:sldIdLst>
        </p14:section>
        <p14:section name="Agenda" id="{1512A185-07E6-4459-BDE7-1F9CAFD61B9D}">
          <p14:sldIdLst>
            <p14:sldId id="257"/>
          </p14:sldIdLst>
        </p14:section>
        <p14:section name="Introduction" id="{72AF2117-2E4F-4AB5-8BB5-C836102C54F4}">
          <p14:sldIdLst>
            <p14:sldId id="258"/>
          </p14:sldIdLst>
        </p14:section>
        <p14:section name="Data Exploration" id="{175C5622-B061-4D61-B4C0-0B492075C6A3}">
          <p14:sldIdLst>
            <p14:sldId id="259"/>
            <p14:sldId id="264"/>
            <p14:sldId id="265"/>
            <p14:sldId id="266"/>
            <p14:sldId id="267"/>
          </p14:sldIdLst>
        </p14:section>
        <p14:section name="Model Development" id="{FBA669EB-FFDB-4CEA-82F7-8D58B931F048}">
          <p14:sldIdLst>
            <p14:sldId id="260"/>
          </p14:sldIdLst>
        </p14:section>
        <p14:section name="Interpretaion" id="{1640D745-882D-4416-A3CA-40A51461E4B1}">
          <p14:sldIdLst>
            <p14:sldId id="261"/>
          </p14:sldIdLst>
        </p14:section>
        <p14:section name="Appendix" id="{AE0A3BD2-2ABC-4408-B02C-D5C2C9232480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z51" initials="L" lastIdx="1" clrIdx="0">
    <p:extLst>
      <p:ext uri="{19B8F6BF-5375-455C-9EA6-DF929625EA0E}">
        <p15:presenceInfo xmlns:p15="http://schemas.microsoft.com/office/powerpoint/2012/main" userId="Lenovoz5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2" autoAdjust="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6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24BCE-0DC0-44E6-93ED-73F9383CAC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5B025-6571-421E-B3B8-827E6444A9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885FC-F332-4B48-894F-5980AA03A93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11AED-B989-4B0A-ABB8-AA484F9CFF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E8B01-9899-48E6-AA87-577CB9F9E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840F0-B65B-4A66-9DAD-EB12D734C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1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7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4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 descr="Cover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 descr="Cover"/>
          <p:cNvSpPr>
            <a:spLocks noGrp="1"/>
          </p:cNvSpPr>
          <p:nvPr>
            <p:ph type="title" idx="4294967295"/>
          </p:nvPr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 w="12700">
            <a:noFill/>
            <a:prstDash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91424" tIns="91424" rIns="91424" bIns="9142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 descr="Interpretation"/>
          <p:cNvSpPr>
            <a:spLocks noGrp="1"/>
          </p:cNvSpPr>
          <p:nvPr>
            <p:ph type="title" idx="4294967295"/>
          </p:nvPr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 w="12700">
            <a:noFill/>
            <a:prstDash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91424" tIns="91424" rIns="91424" bIns="9142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/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Interpreting data findings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8565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Gender is not an important factor, as they are </a:t>
            </a:r>
            <a:r>
              <a:rPr lang="en-US" i="1" dirty="0"/>
              <a:t>almost</a:t>
            </a:r>
            <a:r>
              <a:rPr lang="en-US" dirty="0"/>
              <a:t> 50% each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New customers seems to show 3 age clusters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Gender is not shown as an important factor again, but the industries seem to be (Top 3)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Mass customer wealth segment seems to be dominate in all industries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New South Wales (NSW) &amp; Victoria (VIC) are the best cities to target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 descr="Appendix"/>
          <p:cNvSpPr>
            <a:spLocks noGrp="1"/>
          </p:cNvSpPr>
          <p:nvPr>
            <p:ph type="title" idx="4294967295"/>
          </p:nvPr>
        </p:nvSpPr>
        <p:spPr>
          <a:xfrm>
            <a:off x="537899" y="1895175"/>
            <a:ext cx="3953102" cy="779751"/>
          </a:xfrm>
          <a:prstGeom prst="rect">
            <a:avLst/>
          </a:prstGeom>
          <a:noFill/>
          <a:ln w="12700">
            <a:noFill/>
            <a:prstDash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91424" tIns="91424" rIns="91424" bIns="9142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/>
                <a:ea typeface="Open Sans Extrabold"/>
                <a:cs typeface="Open Sans Extrabold"/>
                <a:sym typeface="Open Sans Extrabold"/>
              </a:rP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 descr="Appendix: Resources"/>
          <p:cNvSpPr>
            <a:spLocks noGrp="1"/>
          </p:cNvSpPr>
          <p:nvPr>
            <p:ph type="title" idx="4294967295"/>
          </p:nvPr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 w="12700">
            <a:noFill/>
            <a:prstDash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91424" tIns="91424" rIns="91424" bIns="9142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/>
              </a:rP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Resources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1AC30E18-1671-4D29-BA54-4B67F77F10D1}"/>
              </a:ext>
            </a:extLst>
          </p:cNvPr>
          <p:cNvSpPr/>
          <p:nvPr/>
        </p:nvSpPr>
        <p:spPr>
          <a:xfrm>
            <a:off x="205025" y="2164724"/>
            <a:ext cx="45720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 see dataset findings</a:t>
            </a:r>
          </a:p>
          <a:p>
            <a:endParaRPr lang="en-US" dirty="0"/>
          </a:p>
          <a:p>
            <a:r>
              <a:rPr lang="en-US" dirty="0"/>
              <a:t>Task 1 folder for the dataset notes</a:t>
            </a:r>
          </a:p>
          <a:p>
            <a:endParaRPr lang="en-US" dirty="0"/>
          </a:p>
          <a:p>
            <a:r>
              <a:rPr lang="en-US" dirty="0"/>
              <a:t>Task 2 folder Power BI file for the charts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 descr="Agenda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 descr="Agenda"/>
          <p:cNvSpPr>
            <a:spLocks noGrp="1"/>
          </p:cNvSpPr>
          <p:nvPr>
            <p:ph type="title" idx="4294967295"/>
          </p:nvPr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 w="12700">
            <a:noFill/>
            <a:prstDash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91424" tIns="91424" rIns="91424" bIns="9142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/>
              </a:rP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 descr="Introduction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 descr="Introduction"/>
          <p:cNvSpPr>
            <a:spLocks noGrp="1"/>
          </p:cNvSpPr>
          <p:nvPr>
            <p:ph type="title" idx="4294967295"/>
          </p:nvPr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 w="12700">
            <a:noFill/>
            <a:prstDash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91424" tIns="91424" rIns="91424" bIns="9142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/>
              </a:rP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Data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Gender + Wealth segment.</a:t>
            </a:r>
          </a:p>
          <a:p>
            <a:pPr marL="342900" indent="-342900">
              <a:buAutoNum type="arabicPeriod"/>
            </a:pPr>
            <a:r>
              <a:rPr lang="en-US" dirty="0"/>
              <a:t>Wealth segment + Age.</a:t>
            </a:r>
          </a:p>
          <a:p>
            <a:pPr marL="342900" indent="-342900">
              <a:buAutoNum type="arabicPeriod"/>
            </a:pPr>
            <a:r>
              <a:rPr lang="en-US" dirty="0"/>
              <a:t>Gender + Job industry.</a:t>
            </a:r>
          </a:p>
          <a:p>
            <a:pPr marL="342900" indent="-342900">
              <a:buAutoNum type="arabicPeriod"/>
            </a:pPr>
            <a:r>
              <a:rPr lang="en-US" dirty="0"/>
              <a:t>Job industry + Wealth segment.</a:t>
            </a:r>
          </a:p>
          <a:p>
            <a:pPr marL="342900" indent="-342900">
              <a:buAutoNum type="arabicPeriod"/>
            </a:pPr>
            <a:r>
              <a:rPr lang="en-US" dirty="0"/>
              <a:t>Profit + Wealth segment + gender + age + car + tenure (Map)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 descr="Data Exploration: Gender + Wealth segment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 descr="Data Exploration: Gender + Wealth segment"/>
          <p:cNvSpPr>
            <a:spLocks noGrp="1"/>
          </p:cNvSpPr>
          <p:nvPr>
            <p:ph type="title" idx="4294967295"/>
          </p:nvPr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 w="12700">
            <a:noFill/>
            <a:prstDash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91424" tIns="91424" rIns="91424" bIns="9142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/>
              </a:rP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+ Wealth segment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3" y="2164724"/>
            <a:ext cx="45720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All visuals are for the past 3 years bike purchases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1. New customers shows growth potential.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2. Male vs Female are both identical, 50% each.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3. Mass customer segment shows highest %.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D2915B-F9DF-49B2-AAFA-E06DC8AB9CB1}"/>
              </a:ext>
            </a:extLst>
          </p:cNvPr>
          <p:cNvGrpSpPr/>
          <p:nvPr/>
        </p:nvGrpSpPr>
        <p:grpSpPr>
          <a:xfrm>
            <a:off x="4976231" y="2047117"/>
            <a:ext cx="3962743" cy="1404634"/>
            <a:chOff x="4976232" y="2458499"/>
            <a:chExt cx="3962743" cy="14046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10CC3-32B1-453B-B921-EEC361774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232" y="2458499"/>
              <a:ext cx="3962743" cy="11507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0E1BD4-5783-48D4-9F98-86EEC432240D}"/>
                </a:ext>
              </a:extLst>
            </p:cNvPr>
            <p:cNvSpPr txBox="1"/>
            <p:nvPr/>
          </p:nvSpPr>
          <p:spPr>
            <a:xfrm>
              <a:off x="7084379" y="3609219"/>
              <a:ext cx="744754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Customers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31C151-99D4-4955-9E24-59F1EB72848B}"/>
              </a:ext>
            </a:extLst>
          </p:cNvPr>
          <p:cNvGrpSpPr/>
          <p:nvPr/>
        </p:nvGrpSpPr>
        <p:grpSpPr>
          <a:xfrm>
            <a:off x="5974537" y="3623663"/>
            <a:ext cx="2964437" cy="1255863"/>
            <a:chOff x="2272325" y="3040911"/>
            <a:chExt cx="2964437" cy="12558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4F75D71-C1CF-4632-A16F-C2C3671FE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325" y="3040911"/>
              <a:ext cx="2964437" cy="10059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6AE488-DC50-46D0-AA48-334DE477A717}"/>
                </a:ext>
              </a:extLst>
            </p:cNvPr>
            <p:cNvSpPr txBox="1"/>
            <p:nvPr/>
          </p:nvSpPr>
          <p:spPr>
            <a:xfrm>
              <a:off x="3228278" y="4042860"/>
              <a:ext cx="1052530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New Customers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EAB06EB-DAD3-42B2-B46C-E95793805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50" y="1431260"/>
            <a:ext cx="4830324" cy="4439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 descr="Data Exploration: Wealth segment + Age"/>
          <p:cNvSpPr>
            <a:spLocks noGrp="1"/>
          </p:cNvSpPr>
          <p:nvPr>
            <p:ph type="title" idx="4294967295"/>
          </p:nvPr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 w="12700">
            <a:noFill/>
            <a:prstDash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91424" tIns="91424" rIns="91424" bIns="9142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/>
              </a:rP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+ Age.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3"/>
            <a:ext cx="4572000" cy="258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All visuals are for the past 3 years bike purchases</a:t>
            </a:r>
          </a:p>
          <a:p>
            <a:endParaRPr lang="en-US" dirty="0"/>
          </a:p>
          <a:p>
            <a:r>
              <a:rPr lang="en-US" dirty="0"/>
              <a:t>1. Customer shows highest % between 40 to 50.</a:t>
            </a:r>
          </a:p>
          <a:p>
            <a:endParaRPr lang="en-US" dirty="0"/>
          </a:p>
          <a:p>
            <a:r>
              <a:rPr lang="en-US" dirty="0"/>
              <a:t>2. New customer shows 3 age clusters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050" dirty="0"/>
              <a:t>40 to 50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050" dirty="0"/>
              <a:t>20 to 30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050" dirty="0"/>
              <a:t>60 to 70</a:t>
            </a:r>
          </a:p>
          <a:p>
            <a:pPr marL="342900" indent="-342900">
              <a:buFont typeface="+mj-lt"/>
              <a:buAutoNum type="alphaUcPeriod"/>
            </a:pPr>
            <a:endParaRPr lang="en-US" dirty="0"/>
          </a:p>
          <a:p>
            <a:r>
              <a:rPr lang="en-US" dirty="0"/>
              <a:t>3. Dominance of Mass customer segment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E130DB-97A2-4050-8B22-94D8761AA1AC}"/>
              </a:ext>
            </a:extLst>
          </p:cNvPr>
          <p:cNvGrpSpPr/>
          <p:nvPr/>
        </p:nvGrpSpPr>
        <p:grpSpPr>
          <a:xfrm>
            <a:off x="5281375" y="1083299"/>
            <a:ext cx="3657600" cy="1943631"/>
            <a:chOff x="5281375" y="1083299"/>
            <a:chExt cx="3657600" cy="19436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33F040A-99C6-4FD5-84BD-72B0AF13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375" y="1083299"/>
              <a:ext cx="3657600" cy="168971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C529DB-6F5E-4414-82E4-927697A86C81}"/>
                </a:ext>
              </a:extLst>
            </p:cNvPr>
            <p:cNvSpPr txBox="1"/>
            <p:nvPr/>
          </p:nvSpPr>
          <p:spPr>
            <a:xfrm>
              <a:off x="6771461" y="2773016"/>
              <a:ext cx="677428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Customer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F2ACD4-22A5-4518-80E9-61E4F6949D1A}"/>
              </a:ext>
            </a:extLst>
          </p:cNvPr>
          <p:cNvGrpSpPr/>
          <p:nvPr/>
        </p:nvGrpSpPr>
        <p:grpSpPr>
          <a:xfrm>
            <a:off x="5281375" y="3067402"/>
            <a:ext cx="3657600" cy="2066038"/>
            <a:chOff x="5281375" y="3067402"/>
            <a:chExt cx="3657600" cy="20660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AB7221-45A0-4BBE-B605-1508F9FEA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375" y="3067402"/>
              <a:ext cx="3657600" cy="18121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964A30-7118-4E80-BFED-0FC431DB1079}"/>
                </a:ext>
              </a:extLst>
            </p:cNvPr>
            <p:cNvSpPr txBox="1"/>
            <p:nvPr/>
          </p:nvSpPr>
          <p:spPr>
            <a:xfrm>
              <a:off x="6617573" y="4879526"/>
              <a:ext cx="985204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New 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5876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 descr="Data Exploration: Gender + Job industry"/>
          <p:cNvSpPr>
            <a:spLocks noGrp="1"/>
          </p:cNvSpPr>
          <p:nvPr>
            <p:ph type="title" idx="4294967295"/>
          </p:nvPr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 w="12700">
            <a:noFill/>
            <a:prstDash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91424" tIns="91424" rIns="91424" bIns="9142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/>
              </a:rP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+ Job industry.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572000" cy="3910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All visuals are for the past 3 years bike purchases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Dominance in 3 industries for customer and new customer.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Dominance of 3 industries in gender as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 3: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050" dirty="0"/>
              <a:t>Financial Services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050" dirty="0"/>
              <a:t>Manufacturing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050" dirty="0"/>
              <a:t>Health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6990B-6F60-4B6E-A8A3-C1A890F65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776" y="1148018"/>
            <a:ext cx="4285199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B0FBC9-D549-43EA-979C-E9875538C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04311"/>
            <a:ext cx="4389120" cy="15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644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 descr="Data Exploration: Job industry + wealth segment"/>
          <p:cNvSpPr>
            <a:spLocks noGrp="1"/>
          </p:cNvSpPr>
          <p:nvPr>
            <p:ph type="title" idx="4294967295"/>
          </p:nvPr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 w="12700">
            <a:noFill/>
            <a:prstDash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91424" tIns="91424" rIns="91424" bIns="9142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/>
              </a:rP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+ Wealth segment.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5720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All visuals are for the past 3 years bike purchases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Dominance of the mass customer in the 3 top industries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50BF1-1690-4D16-BC2B-49D599485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399" y="1083299"/>
            <a:ext cx="4109576" cy="2011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2499C5-F5AF-4E1A-B15D-9084960F4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399" y="3182260"/>
            <a:ext cx="4114800" cy="169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557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 descr="Data Exploration: Map"/>
          <p:cNvSpPr>
            <a:spLocks noGrp="1"/>
          </p:cNvSpPr>
          <p:nvPr>
            <p:ph type="title" idx="4294967295"/>
          </p:nvPr>
        </p:nvSpPr>
        <p:spPr>
          <a:xfrm>
            <a:off x="205025" y="1083299"/>
            <a:ext cx="8565600" cy="516327"/>
          </a:xfrm>
          <a:prstGeom prst="rect">
            <a:avLst/>
          </a:prstGeom>
          <a:noFill/>
          <a:ln w="12700">
            <a:noFill/>
            <a:prstDash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91424" tIns="91424" rIns="91424" bIns="9142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Map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24197-FDB3-4209-8108-159ED01B0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33" y="1083299"/>
            <a:ext cx="2201092" cy="3913723"/>
          </a:xfrm>
          <a:prstGeom prst="rect">
            <a:avLst/>
          </a:prstGeom>
        </p:spPr>
      </p:pic>
      <p:sp>
        <p:nvSpPr>
          <p:cNvPr id="14" name="Shape 82">
            <a:extLst>
              <a:ext uri="{FF2B5EF4-FFF2-40B4-BE49-F238E27FC236}">
                <a16:creationId xmlns:a16="http://schemas.microsoft.com/office/drawing/2014/main" id="{4A78C9A8-1327-4B61-90C7-51056563B9B2}"/>
              </a:ext>
            </a:extLst>
          </p:cNvPr>
          <p:cNvSpPr/>
          <p:nvPr/>
        </p:nvSpPr>
        <p:spPr>
          <a:xfrm>
            <a:off x="205025" y="2164724"/>
            <a:ext cx="45720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All visuals are for the past 3 years bike purchases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is 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Dominance of Major cities Melbourne, Sydney, Brisbane</a:t>
            </a:r>
          </a:p>
        </p:txBody>
      </p:sp>
    </p:spTree>
    <p:extLst>
      <p:ext uri="{BB962C8B-B14F-4D97-AF65-F5344CB8AC3E}">
        <p14:creationId xmlns:p14="http://schemas.microsoft.com/office/powerpoint/2010/main" val="15455079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 descr="Model Development"/>
          <p:cNvSpPr>
            <a:spLocks noGrp="1"/>
          </p:cNvSpPr>
          <p:nvPr>
            <p:ph type="title" idx="4294967295"/>
          </p:nvPr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 w="12700">
            <a:noFill/>
            <a:prstDash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91424" tIns="91424" rIns="91424" bIns="9142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/>
              </a:rP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8565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Customer segmentation is key in targeting customers, as shown in the data exploration.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Further segmentation can be done based on a classification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Other data aspects can be also taken into account ( care ownership, tenure)</a:t>
            </a:r>
          </a:p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797</Words>
  <Application>Microsoft Office PowerPoint</Application>
  <PresentationFormat>On-screen Show (16:9)</PresentationFormat>
  <Paragraphs>102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Sprocket Central Pty Ltd</vt:lpstr>
      <vt:lpstr>Agenda</vt:lpstr>
      <vt:lpstr>Introduction</vt:lpstr>
      <vt:lpstr>Data Exploration</vt:lpstr>
      <vt:lpstr>Data Exploration</vt:lpstr>
      <vt:lpstr>Data Exploration</vt:lpstr>
      <vt:lpstr>Data Exploration</vt:lpstr>
      <vt:lpstr>Map</vt:lpstr>
      <vt:lpstr>Model Development</vt:lpstr>
      <vt:lpstr>Interpretation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Lenovoz51</cp:lastModifiedBy>
  <cp:revision>4</cp:revision>
  <dcterms:modified xsi:type="dcterms:W3CDTF">2022-04-21T19:14:29Z</dcterms:modified>
</cp:coreProperties>
</file>