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2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F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6" autoAdjust="0"/>
  </p:normalViewPr>
  <p:slideViewPr>
    <p:cSldViewPr snapToGrid="0" snapToObjects="1">
      <p:cViewPr>
        <p:scale>
          <a:sx n="100" d="100"/>
          <a:sy n="100" d="100"/>
        </p:scale>
        <p:origin x="-119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2DBA-FE1F-4C49-A0D6-4DCD74D5EED3}" type="datetimeFigureOut">
              <a:rPr lang="en-US" smtClean="0"/>
              <a:t>3/23/12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32F42-68E2-D44D-B344-70332891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6793-A62D-0F45-8D85-8CC5992DFD02}" type="datetimeFigureOut">
              <a:rPr lang="en-US" smtClean="0"/>
              <a:t>3/23/12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225E-158A-804E-B575-D429C65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01195"/>
            <a:ext cx="89154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09403"/>
            <a:ext cx="8001000" cy="58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12567"/>
            <a:ext cx="3746871" cy="4657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312567"/>
            <a:ext cx="3746871" cy="46572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61950"/>
            <a:ext cx="7107237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577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FDED3-3EDE-4A99-A121-6C4B1537E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16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051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05906"/>
            <a:ext cx="891381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61950"/>
            <a:ext cx="7107237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577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7529-EFC1-4690-929E-A1A397456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5613" y="361950"/>
            <a:ext cx="7107237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38600" cy="2452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52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24288"/>
            <a:ext cx="4038600" cy="2452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24288"/>
            <a:ext cx="4038600" cy="2452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9FAC8-2D89-487C-8E74-BF41AE56B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61950"/>
            <a:ext cx="7107237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452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24288"/>
            <a:ext cx="8229600" cy="2452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79112-86E2-4976-A4B1-013363796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3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43006"/>
            <a:ext cx="8913813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274320" tIns="45720" rIns="274320" bIns="45720" numCol="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13" y="1043712"/>
            <a:ext cx="8692100" cy="528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8AE9BE8-FE88-2C43-BCBB-924429931E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3702" y="6476039"/>
            <a:ext cx="8441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cole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</a:rPr>
              <a:t> nussbaumer  |  www.</a:t>
            </a:r>
            <a:r>
              <a:rPr lang="en-US" sz="1000" b="1" baseline="0" dirty="0" smtClean="0">
                <a:solidFill>
                  <a:schemeClr val="bg1">
                    <a:lumMod val="50000"/>
                  </a:schemeClr>
                </a:solidFill>
              </a:rPr>
              <a:t>storytelling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en-US" sz="1000" b="1" baseline="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</a:rPr>
              <a:t>.com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33702" y="6476039"/>
            <a:ext cx="8441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cole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</a:rPr>
              <a:t> nussbaumer  |  www.</a:t>
            </a:r>
            <a:r>
              <a:rPr lang="en-US" sz="1000" b="1" baseline="0" dirty="0" smtClean="0">
                <a:solidFill>
                  <a:schemeClr val="bg1">
                    <a:lumMod val="50000"/>
                  </a:schemeClr>
                </a:solidFill>
              </a:rPr>
              <a:t>storytelling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en-US" sz="1000" b="1" baseline="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</a:rPr>
              <a:t>.com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3" r:id="rId5"/>
    <p:sldLayoutId id="2147483698" r:id="rId6"/>
    <p:sldLayoutId id="2147483694" r:id="rId7"/>
    <p:sldLayoutId id="2147483695" r:id="rId8"/>
    <p:sldLayoutId id="2147483696" r:id="rId9"/>
    <p:sldLayoutId id="2147483697" r:id="rId10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Tx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Our team scores mostly more favorable than peers; </a:t>
            </a:r>
            <a:br>
              <a:rPr lang="en-US" sz="2400" dirty="0" smtClean="0"/>
            </a:br>
            <a:r>
              <a:rPr lang="en-US" sz="2400" dirty="0" smtClean="0"/>
              <a:t>Category 16 is area of concern, action should be taken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BE8-FE88-2C43-BCBB-924429931EC7}" type="slidenum">
              <a:rPr lang="en-US" smtClean="0"/>
              <a:t>1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74925" y="6486525"/>
            <a:ext cx="604996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xxxxx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8080"/>
          <a:stretch/>
        </p:blipFill>
        <p:spPr>
          <a:xfrm>
            <a:off x="5308601" y="1147444"/>
            <a:ext cx="3187700" cy="5130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5119" y="1045844"/>
            <a:ext cx="4519612" cy="572464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404040"/>
                </a:solidFill>
              </a:rPr>
              <a:t>The graph at the </a:t>
            </a:r>
            <a:r>
              <a:rPr lang="en-US" sz="1600" dirty="0" smtClean="0">
                <a:solidFill>
                  <a:srgbClr val="404040"/>
                </a:solidFill>
              </a:rPr>
              <a:t>right shows </a:t>
            </a:r>
            <a:r>
              <a:rPr lang="en-US" sz="1600" dirty="0">
                <a:solidFill>
                  <a:srgbClr val="404040"/>
                </a:solidFill>
              </a:rPr>
              <a:t>theme scores for </a:t>
            </a:r>
            <a:r>
              <a:rPr lang="en-US" sz="1600" dirty="0" smtClean="0">
                <a:solidFill>
                  <a:srgbClr val="404040"/>
                </a:solidFill>
              </a:rPr>
              <a:t>our team </a:t>
            </a:r>
            <a:r>
              <a:rPr lang="en-US" sz="1600" dirty="0">
                <a:solidFill>
                  <a:srgbClr val="404040"/>
                </a:solidFill>
              </a:rPr>
              <a:t>compared to the range of theme scores for </a:t>
            </a:r>
            <a:r>
              <a:rPr lang="en-US" sz="1600" dirty="0" smtClean="0">
                <a:solidFill>
                  <a:srgbClr val="404040"/>
                </a:solidFill>
              </a:rPr>
              <a:t>our peer group.* </a:t>
            </a:r>
          </a:p>
          <a:p>
            <a:pPr algn="l" eaLnBrk="1" hangingPunct="1"/>
            <a:endParaRPr lang="en-US" sz="1600" dirty="0">
              <a:solidFill>
                <a:srgbClr val="404040"/>
              </a:solidFill>
            </a:endParaRPr>
          </a:p>
          <a:p>
            <a:pPr algn="l" eaLnBrk="1" hangingPunct="1"/>
            <a:r>
              <a:rPr lang="en-US" sz="1600" dirty="0" smtClean="0">
                <a:solidFill>
                  <a:srgbClr val="404040"/>
                </a:solidFill>
              </a:rPr>
              <a:t>Observations:</a:t>
            </a:r>
          </a:p>
          <a:p>
            <a:pPr algn="l" eaLnBrk="1" hangingPunct="1"/>
            <a:endParaRPr lang="en-US" sz="800" dirty="0"/>
          </a:p>
          <a:p>
            <a:pPr algn="l" eaLnBrk="1" hangingPunct="1"/>
            <a:r>
              <a:rPr lang="en-US" sz="2000" dirty="0" smtClean="0">
                <a:solidFill>
                  <a:srgbClr val="00B0F0"/>
                </a:solidFill>
                <a:sym typeface="Wingdings" charset="0"/>
              </a:rPr>
              <a:t></a:t>
            </a:r>
            <a:r>
              <a:rPr lang="en-US" sz="1600" dirty="0" smtClean="0">
                <a:solidFill>
                  <a:srgbClr val="00B050"/>
                </a:solidFill>
                <a:sym typeface="Wingdings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 team scores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70%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favorable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6 themes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however they are middle-of-the-pack to more satisfied than other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similar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groups in all but one of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these: Category 13</a:t>
            </a:r>
          </a:p>
          <a:p>
            <a:pPr algn="l" eaLnBrk="1" hangingPunct="1"/>
            <a:endParaRPr lang="en-US" sz="800" dirty="0"/>
          </a:p>
          <a:p>
            <a:pPr algn="l" eaLnBrk="1" hangingPunct="1"/>
            <a:r>
              <a:rPr lang="en-US" sz="2000" dirty="0" smtClean="0">
                <a:solidFill>
                  <a:srgbClr val="00B050"/>
                </a:solidFill>
                <a:sym typeface="Wingdings" charset="0"/>
              </a:rPr>
              <a:t></a:t>
            </a:r>
            <a:r>
              <a:rPr lang="en-US" sz="1600" dirty="0" smtClean="0">
                <a:solidFill>
                  <a:srgbClr val="00B050"/>
                </a:solidFill>
                <a:sym typeface="Wingdings" charset="0"/>
              </a:rPr>
              <a:t> </a:t>
            </a:r>
            <a:r>
              <a:rPr lang="en-US" sz="1600" b="1" dirty="0" smtClean="0">
                <a:solidFill>
                  <a:srgbClr val="404040"/>
                </a:solidFill>
                <a:sym typeface="Wingdings" charset="0"/>
              </a:rPr>
              <a:t>Our team</a:t>
            </a:r>
            <a:r>
              <a:rPr lang="en-US" sz="1600" b="1" dirty="0" smtClean="0">
                <a:solidFill>
                  <a:srgbClr val="404040"/>
                </a:solidFill>
              </a:rPr>
              <a:t> </a:t>
            </a:r>
            <a:r>
              <a:rPr lang="en-US" sz="1600" b="1" dirty="0">
                <a:solidFill>
                  <a:srgbClr val="404040"/>
                </a:solidFill>
              </a:rPr>
              <a:t>scores low </a:t>
            </a:r>
            <a:r>
              <a:rPr lang="en-US" sz="1600" dirty="0">
                <a:solidFill>
                  <a:srgbClr val="404040"/>
                </a:solidFill>
              </a:rPr>
              <a:t>(within 2 points of the minimum) </a:t>
            </a:r>
            <a:r>
              <a:rPr lang="en-US" sz="1600" b="1" dirty="0">
                <a:solidFill>
                  <a:srgbClr val="404040"/>
                </a:solidFill>
              </a:rPr>
              <a:t>relative to </a:t>
            </a:r>
            <a:r>
              <a:rPr lang="en-US" sz="1600" b="1" dirty="0" smtClean="0">
                <a:solidFill>
                  <a:srgbClr val="404040"/>
                </a:solidFill>
              </a:rPr>
              <a:t>peer groups </a:t>
            </a:r>
            <a:r>
              <a:rPr lang="en-US" sz="1600" b="1" dirty="0">
                <a:solidFill>
                  <a:srgbClr val="404040"/>
                </a:solidFill>
              </a:rPr>
              <a:t>in 3 themes</a:t>
            </a:r>
            <a:r>
              <a:rPr lang="en-US" sz="1600" dirty="0">
                <a:solidFill>
                  <a:srgbClr val="404040"/>
                </a:solidFill>
              </a:rPr>
              <a:t>:</a:t>
            </a:r>
          </a:p>
          <a:p>
            <a:pPr marL="228600" indent="-228600" algn="l" eaLnBrk="1" hangingPunct="1">
              <a:buFont typeface="+mj-lt"/>
              <a:buAutoNum type="arabicPeriod"/>
            </a:pPr>
            <a:r>
              <a:rPr lang="en-US" sz="1600" dirty="0" smtClean="0">
                <a:solidFill>
                  <a:srgbClr val="404040"/>
                </a:solidFill>
              </a:rPr>
              <a:t> </a:t>
            </a:r>
            <a:r>
              <a:rPr lang="en-US" sz="1600" b="1" dirty="0" smtClean="0">
                <a:solidFill>
                  <a:srgbClr val="404040"/>
                </a:solidFill>
              </a:rPr>
              <a:t>Category 6</a:t>
            </a:r>
            <a:r>
              <a:rPr lang="en-US" sz="1600" dirty="0" smtClean="0">
                <a:solidFill>
                  <a:srgbClr val="404040"/>
                </a:solidFill>
              </a:rPr>
              <a:t>: add relevant context &amp; details</a:t>
            </a:r>
          </a:p>
          <a:p>
            <a:pPr marL="228600" indent="-228600" algn="l" eaLnBrk="1" hangingPunct="1">
              <a:buFont typeface="+mj-lt"/>
              <a:buAutoNum type="arabicPeriod"/>
            </a:pPr>
            <a:r>
              <a:rPr lang="en-US" sz="1600" dirty="0" smtClean="0">
                <a:solidFill>
                  <a:srgbClr val="404040"/>
                </a:solidFill>
              </a:rPr>
              <a:t> </a:t>
            </a:r>
            <a:r>
              <a:rPr lang="en-US" sz="1600" b="1" dirty="0" smtClean="0">
                <a:solidFill>
                  <a:srgbClr val="404040"/>
                </a:solidFill>
              </a:rPr>
              <a:t>Category 9</a:t>
            </a:r>
            <a:r>
              <a:rPr lang="en-US" sz="1600" dirty="0" smtClean="0">
                <a:solidFill>
                  <a:srgbClr val="404040"/>
                </a:solidFill>
              </a:rPr>
              <a:t>: add relevant context + details</a:t>
            </a:r>
            <a:endParaRPr lang="en-US" sz="1600" i="1" dirty="0" smtClean="0">
              <a:solidFill>
                <a:srgbClr val="404040"/>
              </a:solidFill>
            </a:endParaRPr>
          </a:p>
          <a:p>
            <a:pPr marL="228600" indent="-228600" algn="l" eaLnBrk="1" hangingPunct="1">
              <a:buFont typeface="+mj-lt"/>
              <a:buAutoNum type="arabicPeriod"/>
            </a:pPr>
            <a:r>
              <a:rPr lang="en-US" sz="1600" dirty="0" smtClean="0">
                <a:solidFill>
                  <a:srgbClr val="404040"/>
                </a:solidFill>
              </a:rPr>
              <a:t> </a:t>
            </a:r>
            <a:r>
              <a:rPr lang="en-US" sz="1600" b="1" dirty="0" smtClean="0">
                <a:solidFill>
                  <a:srgbClr val="404040"/>
                </a:solidFill>
              </a:rPr>
              <a:t>Category 13</a:t>
            </a:r>
            <a:r>
              <a:rPr lang="en-US" sz="1600" dirty="0" smtClean="0">
                <a:solidFill>
                  <a:srgbClr val="404040"/>
                </a:solidFill>
              </a:rPr>
              <a:t>: add relevant context + details</a:t>
            </a:r>
            <a:endParaRPr lang="en-US" sz="1600" dirty="0">
              <a:solidFill>
                <a:srgbClr val="404040"/>
              </a:solidFill>
            </a:endParaRPr>
          </a:p>
          <a:p>
            <a:pPr algn="l" eaLnBrk="1" hangingPunct="1"/>
            <a:endParaRPr lang="en-US" sz="800" dirty="0" smtClean="0">
              <a:solidFill>
                <a:srgbClr val="FF9900"/>
              </a:solidFill>
              <a:sym typeface="Wingdings" charset="0"/>
            </a:endParaRPr>
          </a:p>
          <a:p>
            <a:pPr algn="l" eaLnBrk="1" hangingPunct="1"/>
            <a:r>
              <a:rPr lang="en-US" sz="2000" dirty="0" smtClean="0">
                <a:solidFill>
                  <a:srgbClr val="FF9900"/>
                </a:solidFill>
                <a:sym typeface="Wingdings" charset="0"/>
              </a:rPr>
              <a:t></a:t>
            </a:r>
            <a:r>
              <a:rPr lang="en-US" sz="1600" dirty="0" smtClean="0">
                <a:solidFill>
                  <a:srgbClr val="00B050"/>
                </a:solidFill>
                <a:sym typeface="Wingdings" charset="0"/>
              </a:rPr>
              <a:t> </a:t>
            </a:r>
            <a:r>
              <a:rPr lang="en-US" sz="1600" b="1" dirty="0" smtClean="0">
                <a:solidFill>
                  <a:srgbClr val="404040"/>
                </a:solidFill>
              </a:rPr>
              <a:t>Our team’s category 16 score is </a:t>
            </a:r>
            <a:r>
              <a:rPr lang="en-US" sz="1600" b="1" dirty="0">
                <a:solidFill>
                  <a:srgbClr val="404040"/>
                </a:solidFill>
              </a:rPr>
              <a:t>concerning</a:t>
            </a:r>
            <a:r>
              <a:rPr lang="en-US" sz="1600" dirty="0">
                <a:solidFill>
                  <a:srgbClr val="404040"/>
                </a:solidFill>
              </a:rPr>
              <a:t>: </a:t>
            </a:r>
            <a:r>
              <a:rPr lang="en-US" sz="1600" dirty="0" smtClean="0">
                <a:solidFill>
                  <a:srgbClr val="404040"/>
                </a:solidFill>
              </a:rPr>
              <a:t>add relevant context + details</a:t>
            </a:r>
          </a:p>
          <a:p>
            <a:pPr algn="l" eaLnBrk="1" hangingPunct="1"/>
            <a:endParaRPr lang="en-US" sz="1600" dirty="0" smtClean="0"/>
          </a:p>
          <a:p>
            <a:pPr algn="l" eaLnBrk="1" hangingPunct="1"/>
            <a:endParaRPr lang="en-US" sz="800" dirty="0" smtClean="0"/>
          </a:p>
          <a:p>
            <a:pPr algn="l" eaLnBrk="1" hangingPunct="1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*Peer group = xxx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eaLnBrk="1" hangingPunct="1"/>
            <a:endParaRPr lang="en-US" sz="1600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8432801" y="4595493"/>
            <a:ext cx="5207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B0F0"/>
                </a:solidFill>
                <a:sym typeface="Wingdings" charset="0"/>
              </a:rPr>
              <a:t>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157789" y="3285806"/>
            <a:ext cx="5207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B050"/>
                </a:solidFill>
                <a:sym typeface="Wingdings" charset="0"/>
              </a:rPr>
              <a:t>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5164139" y="4077969"/>
            <a:ext cx="5207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B050"/>
                </a:solidFill>
                <a:sym typeface="Wingdings" charset="0"/>
              </a:rPr>
              <a:t>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081589" y="5111431"/>
            <a:ext cx="5222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B050"/>
                </a:solidFill>
                <a:sym typeface="Wingdings" charset="0"/>
              </a:rPr>
              <a:t>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5080001" y="5900419"/>
            <a:ext cx="5222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9900"/>
                </a:solidFill>
                <a:sym typeface="Wingdings" charset="0"/>
              </a:rPr>
              <a:t></a:t>
            </a:r>
            <a:endParaRPr lang="en-US" sz="2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45707"/>
      </p:ext>
    </p:extLst>
  </p:cSld>
  <p:clrMapOvr>
    <a:masterClrMapping/>
  </p:clrMapOvr>
</p:sld>
</file>

<file path=ppt/theme/theme1.xml><?xml version="1.0" encoding="utf-8"?>
<a:theme xmlns:a="http://schemas.openxmlformats.org/drawingml/2006/main" name="storytelling with d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storytelling with data.thmx</Template>
  <TotalTime>5679</TotalTime>
  <Words>149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storytelling with data</vt:lpstr>
      <vt:lpstr>Our team scores mostly more favorable than peers;  Category 16 is area of concern, action should be taken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Roberts User</dc:creator>
  <cp:lastModifiedBy>Nicole Roberts User</cp:lastModifiedBy>
  <cp:revision>57</cp:revision>
  <dcterms:created xsi:type="dcterms:W3CDTF">2011-04-24T19:11:51Z</dcterms:created>
  <dcterms:modified xsi:type="dcterms:W3CDTF">2012-03-24T02:36:44Z</dcterms:modified>
</cp:coreProperties>
</file>