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2025 중학교 전략 선택 설명회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우리 아이의 미래를 여는 첫 번째 선택</a:t>
            </a:r>
          </a:p>
          <a:p/>
          <a:p>
            <a:r>
              <a:t>일시: 2025년 9월 27일 (토) 오전 11시</a:t>
            </a:r>
          </a:p>
          <a:p>
            <a:r>
              <a:t>장소: JLS 정상어학원 청라캠퍼스 세미나실</a:t>
            </a:r>
          </a:p>
          <a:p>
            <a:r>
              <a:t>대상: 초등학교 6학년 학생 및 학부모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고교학점제 개요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학생이 진로에 따라 과목 선택</a:t>
            </a:r>
          </a:p>
          <a:p/>
          <a:p>
            <a:r>
              <a:t>• 필수과목 + 선택과목 조합</a:t>
            </a:r>
          </a:p>
          <a:p>
            <a:r>
              <a:t>• 개인별 맞춤형 교육과정</a:t>
            </a:r>
          </a:p>
          <a:p>
            <a:r>
              <a:t>• 진로 적성에 맞는 심화 학습</a:t>
            </a:r>
          </a:p>
          <a:p>
            <a:r>
              <a:t>• 대학 전공과 직접 연계</a:t>
            </a:r>
          </a:p>
          <a:p/>
          <a:p>
            <a:r>
              <a:t>→ 중학교 때부터 진로 탐색 필수!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중학교 준비 방향성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진로탐색이 핵심!</a:t>
            </a:r>
          </a:p>
          <a:p/>
          <a:p>
            <a:r>
              <a:t>• 다양한 분야 체험 활동</a:t>
            </a:r>
          </a:p>
          <a:p>
            <a:r>
              <a:t>• 적성과 흥미 발견</a:t>
            </a:r>
          </a:p>
          <a:p>
            <a:r>
              <a:t>• 진로 연계 심화 학습</a:t>
            </a:r>
          </a:p>
          <a:p>
            <a:r>
              <a:t>• 장기적 학습 계획 수립</a:t>
            </a:r>
          </a:p>
          <a:p>
            <a:r>
              <a:t>• 자기주도적 학습 습관 형성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특목/자사고 정책 2025 방향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주요 정책 변화</a:t>
            </a:r>
          </a:p>
          <a:p/>
          <a:p>
            <a:r>
              <a:t>• 선발 방식 다양화</a:t>
            </a:r>
          </a:p>
          <a:p>
            <a:r>
              <a:t>• 창의성 평가 비중 증가</a:t>
            </a:r>
          </a:p>
          <a:p>
            <a:r>
              <a:t>• 면접 및 실기 강화</a:t>
            </a:r>
          </a:p>
          <a:p>
            <a:r>
              <a:t>• 지역 연계 프로그램 확대</a:t>
            </a:r>
          </a:p>
          <a:p/>
          <a:p>
            <a:r>
              <a:t>→ 단순 암기형 준비로는 한계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지역 균형 선발 확대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특목고 지역별 배정 비율 증가</a:t>
            </a:r>
          </a:p>
          <a:p/>
          <a:p>
            <a:r>
              <a:t>• 서울 집중 → 전국 분산</a:t>
            </a:r>
          </a:p>
          <a:p>
            <a:r>
              <a:t>• 청라 지역 기회 확대</a:t>
            </a:r>
          </a:p>
          <a:p>
            <a:r>
              <a:t>• 지역 내 경쟁 심화</a:t>
            </a:r>
          </a:p>
          <a:p>
            <a:r>
              <a:t>• 차별화된 준비 전략 필요</a:t>
            </a:r>
          </a:p>
          <a:p/>
          <a:p>
            <a:r>
              <a:t>→ 우리 지역 특성 이해 중요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전략적 사고가 필요한 시대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중학교 선택의 새로운 의미</a:t>
            </a:r>
          </a:p>
          <a:p/>
          <a:p>
            <a:r>
              <a:t>• 단순 근거리 배정 ❌</a:t>
            </a:r>
          </a:p>
          <a:p>
            <a:r>
              <a:t>• 전략적 교육 투자 ⭕</a:t>
            </a:r>
          </a:p>
          <a:p>
            <a:r>
              <a:t>• 장기적 관점 필요</a:t>
            </a:r>
          </a:p>
          <a:p>
            <a:r>
              <a:t>• 데이터 기반 결정</a:t>
            </a:r>
          </a:p>
          <a:p>
            <a:r>
              <a:t>• 개별 맞춤형 접근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변하지 않는 입시 3요소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어떤 제도 변화에도 불변</a:t>
            </a:r>
          </a:p>
          <a:p/>
          <a:p>
            <a:r>
              <a:t>1️⃣ 내신 (교과 성적)</a:t>
            </a:r>
          </a:p>
          <a:p>
            <a:r>
              <a:t>2️⃣ 비교과 (특별활동, 동아리, 봉사)</a:t>
            </a:r>
          </a:p>
          <a:p>
            <a:r>
              <a:t>3️⃣ 학업역량 (사고력, 문제해결력)</a:t>
            </a:r>
          </a:p>
          <a:p/>
          <a:p>
            <a:r>
              <a:t>→ 균형잡힌 준비가 핵심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내신 비중 변화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【과거】 내신 70% : 수능 30%</a:t>
            </a:r>
          </a:p>
          <a:p>
            <a:r>
              <a:t>【현재】 내신 50% : 수능 30% : 비교과 20%</a:t>
            </a:r>
          </a:p>
          <a:p>
            <a:r>
              <a:t>【미래】 내신 40% : 역량 40% : 비교과 20%</a:t>
            </a:r>
          </a:p>
          <a:p/>
          <a:p>
            <a:r>
              <a:t>→ 단순 점수보다 종합적 역량 평가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비교과 활동의 질적 변화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양적 확대 → 질적 심화</a:t>
            </a:r>
          </a:p>
          <a:p/>
          <a:p>
            <a:r>
              <a:t>【이전】</a:t>
            </a:r>
          </a:p>
          <a:p>
            <a:r>
              <a:t>• 많은 활동 경험</a:t>
            </a:r>
          </a:p>
          <a:p>
            <a:r>
              <a:t>• 수상 실적 위주</a:t>
            </a:r>
          </a:p>
          <a:p/>
          <a:p>
            <a:r>
              <a:t>【현재】</a:t>
            </a:r>
          </a:p>
          <a:p>
            <a:r>
              <a:t>• 깊이 있는 탐구</a:t>
            </a:r>
          </a:p>
          <a:p>
            <a:r>
              <a:t>• 진로 연관성</a:t>
            </a:r>
          </a:p>
          <a:p>
            <a:r>
              <a:t>• 지속성과 발전성</a:t>
            </a:r>
          </a:p>
          <a:p>
            <a:r>
              <a:t>• 창의적 문제해결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진로·창의성 연관 활동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특목고가 원하는 활동</a:t>
            </a:r>
          </a:p>
          <a:p/>
          <a:p>
            <a:r>
              <a:t>• 소논문 작성 및 발표</a:t>
            </a:r>
          </a:p>
          <a:p>
            <a:r>
              <a:t>• 교내외 탐구대회 참여</a:t>
            </a:r>
          </a:p>
          <a:p>
            <a:r>
              <a:t>• 진로 연계 봉사활동</a:t>
            </a:r>
          </a:p>
          <a:p>
            <a:r>
              <a:t>• 동아리 리더십 경험</a:t>
            </a:r>
          </a:p>
          <a:p>
            <a:r>
              <a:t>• 창의적 프로젝트 수행</a:t>
            </a:r>
          </a:p>
          <a:p/>
          <a:p>
            <a:r>
              <a:t>→ JLS에서 체계적 지도!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학업역량의 재정의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암기형 → 사고력 중심</a:t>
            </a:r>
          </a:p>
          <a:p/>
          <a:p>
            <a:r>
              <a:t>【기존】 많이 외우기</a:t>
            </a:r>
          </a:p>
          <a:p>
            <a:r>
              <a:t>【현재】 깊게 생각하기</a:t>
            </a:r>
          </a:p>
          <a:p/>
          <a:p>
            <a:r>
              <a:t>• 비판적 사고력</a:t>
            </a:r>
          </a:p>
          <a:p>
            <a:r>
              <a:t>• 창의적 문제해결</a:t>
            </a:r>
          </a:p>
          <a:p>
            <a:r>
              <a:t>• 의사소통 능력</a:t>
            </a:r>
          </a:p>
          <a:p>
            <a:r>
              <a:t>• 협업 능력</a:t>
            </a:r>
          </a:p>
          <a:p>
            <a:r>
              <a:t>• 자기주도학습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강사 소개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김정상 원장</a:t>
            </a:r>
          </a:p>
          <a:p>
            <a:r>
              <a:t>  - 서울대학교 영어교육학과 졸업</a:t>
            </a:r>
          </a:p>
          <a:p>
            <a:r>
              <a:t>  - 15년간 중고등 영어교육 전문</a:t>
            </a:r>
          </a:p>
          <a:p>
            <a:r>
              <a:t>  - 특목고 진학 컨설팅 500명+ 지도</a:t>
            </a:r>
          </a:p>
          <a:p>
            <a:r>
              <a:t>  - 청라 지역 교육 전문가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영어 학습의 핵심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4대 영역 통합 접근</a:t>
            </a:r>
          </a:p>
          <a:p/>
          <a:p>
            <a:r>
              <a:t>🗣️ Speaking: 유창성 + 정확성</a:t>
            </a:r>
          </a:p>
          <a:p>
            <a:r>
              <a:t>👂 Listening: 다양한 억양 이해</a:t>
            </a:r>
          </a:p>
          <a:p>
            <a:r>
              <a:t>📖 Reading: 비판적 독해력</a:t>
            </a:r>
          </a:p>
          <a:p>
            <a:r>
              <a:t>✍️ Writing: 논리적 글쓰기</a:t>
            </a:r>
          </a:p>
          <a:p/>
          <a:p>
            <a:r>
              <a:t>→ 수행평가 시대 필수 역량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수행평가 70% 시대 대응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중학교 영어 평가 변화</a:t>
            </a:r>
          </a:p>
          <a:p/>
          <a:p>
            <a:r>
              <a:t>• 지필평가 30% : 수행평가 70%</a:t>
            </a:r>
          </a:p>
          <a:p>
            <a:r>
              <a:t>• 말하기·쓰기 비중 급증</a:t>
            </a:r>
          </a:p>
          <a:p>
            <a:r>
              <a:t>• 프로젝트 기반 평가</a:t>
            </a:r>
          </a:p>
          <a:p>
            <a:r>
              <a:t>• 창의적 표현 능력 중시</a:t>
            </a:r>
          </a:p>
          <a:p/>
          <a:p>
            <a:r>
              <a:t>→ JLS 특화 프로그램으로 완벽 대비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초등 vs 중등 비교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【학습량】 초등 100 → 중등 200</a:t>
            </a:r>
          </a:p>
          <a:p>
            <a:r>
              <a:t>【난이도】 구체적 → 추상적 사고</a:t>
            </a:r>
          </a:p>
          <a:p>
            <a:r>
              <a:t>【자율성】 수동적 → 자기주도적</a:t>
            </a:r>
          </a:p>
          <a:p>
            <a:r>
              <a:t>【평가】 절대평가 → 상대평가</a:t>
            </a:r>
          </a:p>
          <a:p>
            <a:r>
              <a:t>【경쟁】 무경쟁 → 치열한 경쟁</a:t>
            </a:r>
          </a:p>
          <a:p/>
          <a:p>
            <a:r>
              <a:t>→ 충격적 변화! 미리 준비 필수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중1 충격기 분석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성적 하락 패턴</a:t>
            </a:r>
          </a:p>
          <a:p/>
          <a:p>
            <a:r>
              <a:t>📊 평균 성적 하락률: 30%</a:t>
            </a:r>
          </a:p>
          <a:p>
            <a:r>
              <a:t>📊 적응 기간: 평균 6개월</a:t>
            </a:r>
          </a:p>
          <a:p>
            <a:r>
              <a:t>📊 완전 회복: 1년 이상 소요</a:t>
            </a:r>
          </a:p>
          <a:p/>
          <a:p>
            <a:r>
              <a:t>원인: 학습량 급증 + 난이도 상승 + 환경 변화</a:t>
            </a:r>
          </a:p>
          <a:p/>
          <a:p>
            <a:r>
              <a:t>→ 사전 준비로 충격 최소화 가능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학교별 교육 철학 차이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【인문형】 문학·역사·철학 중심</a:t>
            </a:r>
          </a:p>
          <a:p>
            <a:r>
              <a:t>【수리형】 수학·과학·논리 중심</a:t>
            </a:r>
          </a:p>
          <a:p>
            <a:r>
              <a:t>【종합형】 다양한 분야 균형 발전</a:t>
            </a:r>
          </a:p>
          <a:p/>
          <a:p>
            <a:r>
              <a:t>→ 우리 아이 성향에 맞는 학교 선택이 중요!</a:t>
            </a:r>
          </a:p>
          <a:p>
            <a:r>
              <a:t>→ 미스매치 시 부적응 위험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Section 1 핵심 요약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중학교 = 인생의 첫 번째 전략적 선택</a:t>
            </a:r>
          </a:p>
          <a:p/>
          <a:p>
            <a:r>
              <a:t>✅ 교육제도 대변화 시대</a:t>
            </a:r>
          </a:p>
          <a:p>
            <a:r>
              <a:t>✅ 5등급제로 기회 확대</a:t>
            </a:r>
          </a:p>
          <a:p>
            <a:r>
              <a:t>✅ 진로탐색의 중요성 급증</a:t>
            </a:r>
          </a:p>
          <a:p>
            <a:r>
              <a:t>✅ 내신·비교과·역량 균형 준비</a:t>
            </a:r>
          </a:p>
          <a:p>
            <a:r>
              <a:t>✅ 전략적 사고 필수</a:t>
            </a:r>
          </a:p>
          <a:p/>
          <a:p>
            <a:r>
              <a:t>→ 지금부터 체계적 준비 시작!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청라 교육 인프라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우리 동네 교육 환경</a:t>
            </a:r>
          </a:p>
          <a:p/>
          <a:p>
            <a:r>
              <a:t>👥 인구: 110,000명</a:t>
            </a:r>
          </a:p>
          <a:p>
            <a:r>
              <a:t>🏫 중학교: 7개교</a:t>
            </a:r>
          </a:p>
          <a:p>
            <a:r>
              <a:t>🎓 고등학교: 4개교 (신설 예정 1개)</a:t>
            </a:r>
          </a:p>
          <a:p>
            <a:r>
              <a:t>📚 학원가: 청라 에듀타운</a:t>
            </a:r>
          </a:p>
          <a:p/>
          <a:p>
            <a:r>
              <a:t>특징: 계획도시의 체계적 교육 인프라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청라 지역 특성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【장점】</a:t>
            </a:r>
          </a:p>
          <a:p>
            <a:r>
              <a:t>• 신도시 계획적 개발</a:t>
            </a:r>
          </a:p>
          <a:p>
            <a:r>
              <a:t>• 우수한 교육 시설</a:t>
            </a:r>
          </a:p>
          <a:p>
            <a:r>
              <a:t>• 높은 교육열</a:t>
            </a:r>
          </a:p>
          <a:p>
            <a:r>
              <a:t>• 다양한 교육 프로그램</a:t>
            </a:r>
          </a:p>
          <a:p/>
          <a:p>
            <a:r>
              <a:t>【과제】</a:t>
            </a:r>
          </a:p>
          <a:p>
            <a:r>
              <a:t>• 고등학교 부족 (통학 거리)</a:t>
            </a:r>
          </a:p>
          <a:p>
            <a:r>
              <a:t>• 치열한 내부 경쟁</a:t>
            </a:r>
          </a:p>
          <a:p>
            <a:r>
              <a:t>• 상대적 높은 교육비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청라중학교 심층 분석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🏫 설립: 2012년 | 학급: 36개</a:t>
            </a:r>
          </a:p>
          <a:p/>
          <a:p>
            <a:r>
              <a:t>【특징】</a:t>
            </a:r>
          </a:p>
          <a:p>
            <a:r>
              <a:t>• 영어교육 특화 프로그램</a:t>
            </a:r>
          </a:p>
          <a:p>
            <a:r>
              <a:t>• 국제교류 활발 (자매결연 3개국)</a:t>
            </a:r>
          </a:p>
          <a:p>
            <a:r>
              <a:t>• 원어민 교사 4명 상주</a:t>
            </a:r>
          </a:p>
          <a:p/>
          <a:p>
            <a:r>
              <a:t>【2024 진학실적】</a:t>
            </a:r>
          </a:p>
          <a:p>
            <a:r>
              <a:t>• 외대부고 7명 | 대일외고 4명</a:t>
            </a:r>
          </a:p>
          <a:p>
            <a:r>
              <a:t>• 과학고 3명 | 국제고 5명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청람중학교 심층 분석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🏫 설립: 2015년 | 학급: 42개</a:t>
            </a:r>
          </a:p>
          <a:p/>
          <a:p>
            <a:r>
              <a:t>【특징】</a:t>
            </a:r>
          </a:p>
          <a:p>
            <a:r>
              <a:t>• 수학·과학 심화교육</a:t>
            </a:r>
          </a:p>
          <a:p>
            <a:r>
              <a:t>• 창의융합 프로그램 운영</a:t>
            </a:r>
          </a:p>
          <a:p>
            <a:r>
              <a:t>• R&amp;E 연구 프로젝트 활발</a:t>
            </a:r>
          </a:p>
          <a:p/>
          <a:p>
            <a:r>
              <a:t>【2024 진학실적】</a:t>
            </a:r>
          </a:p>
          <a:p>
            <a:r>
              <a:t>• 과학고 8명 | 영재학교 2명</a:t>
            </a:r>
          </a:p>
          <a:p>
            <a:r>
              <a:t>• 외대부고 5명 | 자사고 3명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JLS 정상어학원 소개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15년 전통의 청라 지역 대표 영어교육기관</a:t>
            </a:r>
          </a:p>
          <a:p>
            <a:r>
              <a:t>• 청라 지역 특목고 진학률 1위</a:t>
            </a:r>
          </a:p>
          <a:p>
            <a:r>
              <a:t>• 소논문 지도 전문 프로그램 운영</a:t>
            </a:r>
          </a:p>
          <a:p>
            <a:r>
              <a:t>• 개별 맞춤형 학습 관리 시스템</a:t>
            </a:r>
          </a:p>
          <a:p>
            <a:r>
              <a:t>• 학부모 만족도 95% 이상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해원중학교 심층 분석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🏫 설립: 2018년 | 학급: 30개</a:t>
            </a:r>
          </a:p>
          <a:p/>
          <a:p>
            <a:r>
              <a:t>【특징】</a:t>
            </a:r>
          </a:p>
          <a:p>
            <a:r>
              <a:t>• 소규모 정예 교육</a:t>
            </a:r>
          </a:p>
          <a:p>
            <a:r>
              <a:t>• 개별 맞춤 지도 시스템</a:t>
            </a:r>
          </a:p>
          <a:p>
            <a:r>
              <a:t>• 1:1 진학 멘토링</a:t>
            </a:r>
          </a:p>
          <a:p/>
          <a:p>
            <a:r>
              <a:t>【2024 진학실적】</a:t>
            </a:r>
          </a:p>
          <a:p>
            <a:r>
              <a:t>• 특목고 진학률 상위 10%</a:t>
            </a:r>
          </a:p>
          <a:p>
            <a:r>
              <a:t>• 학생 1인당 교사 관심도 최고</a:t>
            </a:r>
          </a:p>
          <a:p>
            <a:r>
              <a:t>• 학부모 만족도 4.8/5.0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초은중학교 심층 분석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🏫 설립: 2016년 | 학급: 39개</a:t>
            </a:r>
          </a:p>
          <a:p/>
          <a:p>
            <a:r>
              <a:t>【특징】</a:t>
            </a:r>
          </a:p>
          <a:p>
            <a:r>
              <a:t>• 인문사회 중심 교육</a:t>
            </a:r>
          </a:p>
          <a:p>
            <a:r>
              <a:t>• 토론·발표 수업 강화</a:t>
            </a:r>
          </a:p>
          <a:p>
            <a:r>
              <a:t>• 독서·글쓰기 프로그램 우수</a:t>
            </a:r>
          </a:p>
          <a:p/>
          <a:p>
            <a:r>
              <a:t>【2024 진학실적】</a:t>
            </a:r>
          </a:p>
          <a:p>
            <a:r>
              <a:t>• 외대부고 6명 | 국제고 4명</a:t>
            </a:r>
          </a:p>
          <a:p>
            <a:r>
              <a:t>• 인문계 특목고 강세</a:t>
            </a:r>
          </a:p>
          <a:p>
            <a:r>
              <a:t>• 논술전형 합격률 높음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신설 중학교 특성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【루원중】2019년 개교</a:t>
            </a:r>
          </a:p>
          <a:p>
            <a:r>
              <a:t>• 최신 스마트 교육 시설</a:t>
            </a:r>
          </a:p>
          <a:p>
            <a:r>
              <a:t>• 젊은 교사진 (평균 연령 32세)</a:t>
            </a:r>
          </a:p>
          <a:p/>
          <a:p>
            <a:r>
              <a:t>【청호중】2020년 개교</a:t>
            </a:r>
          </a:p>
          <a:p>
            <a:r>
              <a:t>• AI·SW 교육 특화</a:t>
            </a:r>
          </a:p>
          <a:p/>
          <a:p>
            <a:r>
              <a:t>【경연중】2022년 개교</a:t>
            </a:r>
          </a:p>
          <a:p>
            <a:r>
              <a:t>• 아직 충분한 진학 데이터 부족</a:t>
            </a:r>
          </a:p>
          <a:p>
            <a:r>
              <a:t>• 개척 정신으로 새로운 시도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중학교별 포지셔닝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📊 학업분위기 vs 특목고진학률 매트릭스</a:t>
            </a:r>
          </a:p>
          <a:p/>
          <a:p>
            <a:r>
              <a:t>🔥 청람중: 높은분위기 + 높은진학률</a:t>
            </a:r>
          </a:p>
          <a:p>
            <a:r>
              <a:t>⭐ 청라중: 높은분위기 + 중간진학률</a:t>
            </a:r>
          </a:p>
          <a:p>
            <a:r>
              <a:t>💎 해원중: 중간분위기 + 높은진학률</a:t>
            </a:r>
          </a:p>
          <a:p>
            <a:r>
              <a:t>📚 초은중: 높은분위기 + 중간진학률</a:t>
            </a:r>
          </a:p>
          <a:p>
            <a:r>
              <a:t>🆕 신설교: 보통분위기 + 데이터부족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특목고 진학 5개년 트렌드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【2020-2024 누적 실적】</a:t>
            </a:r>
          </a:p>
          <a:p/>
          <a:p>
            <a:r>
              <a:t>1위 청람중: 34명</a:t>
            </a:r>
          </a:p>
          <a:p>
            <a:r>
              <a:t>2위 청라중: 28명</a:t>
            </a:r>
          </a:p>
          <a:p>
            <a:r>
              <a:t>3위 초은중: 22명</a:t>
            </a:r>
          </a:p>
          <a:p>
            <a:r>
              <a:t>4위 해원중: 18명</a:t>
            </a:r>
          </a:p>
          <a:p>
            <a:r>
              <a:t>5위 기타: 15명</a:t>
            </a:r>
          </a:p>
          <a:p/>
          <a:p>
            <a:r>
              <a:t>→ 상위 4개교가 전체의 85% 차지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일반고 진학 현황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【인천 지역 선호교】</a:t>
            </a:r>
          </a:p>
          <a:p>
            <a:r>
              <a:t>• 인천하늘고, 부개고, 인천고</a:t>
            </a:r>
          </a:p>
          <a:p>
            <a:r>
              <a:t>• 통학 시간 30-40분</a:t>
            </a:r>
          </a:p>
          <a:p/>
          <a:p>
            <a:r>
              <a:t>【서울 지역】</a:t>
            </a:r>
          </a:p>
          <a:p>
            <a:r>
              <a:t>• 통학 시간 1시간 30분 이상</a:t>
            </a:r>
          </a:p>
          <a:p>
            <a:r>
              <a:t>• 현실적 어려움 존재</a:t>
            </a:r>
          </a:p>
          <a:p/>
          <a:p>
            <a:r>
              <a:t>→ 2027년 청라4고 개교로 개선 예정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국제학교 진학 데이터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【채드윅 국제학교】</a:t>
            </a:r>
          </a:p>
          <a:p>
            <a:r>
              <a:t>• 영어: 원어민 수준 필수</a:t>
            </a:r>
          </a:p>
          <a:p>
            <a:r>
              <a:t>• 특별활동: 글로벌 리더십</a:t>
            </a:r>
          </a:p>
          <a:p>
            <a:r>
              <a:t>• 청라 지역 연 5-7명 진학</a:t>
            </a:r>
          </a:p>
          <a:p/>
          <a:p>
            <a:r>
              <a:t>【KMLA】</a:t>
            </a:r>
          </a:p>
          <a:p>
            <a:r>
              <a:t>• 수학·과학 + 영어 균형</a:t>
            </a:r>
          </a:p>
          <a:p>
            <a:r>
              <a:t>• 청라 지역 연 8-10명 진학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학부모 만족도 조사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2024년 청라 지역 중학교 만족도</a:t>
            </a:r>
          </a:p>
          <a:p/>
          <a:p>
            <a:r>
              <a:t>📊 해원중: 4.8/5.0 (개별관심)</a:t>
            </a:r>
          </a:p>
          <a:p>
            <a:r>
              <a:t>📊 청람중: 4.5/5.0 (진학지도)</a:t>
            </a:r>
          </a:p>
          <a:p>
            <a:r>
              <a:t>📊 청라중: 4.2/5.0 (영어교육)</a:t>
            </a:r>
          </a:p>
          <a:p>
            <a:r>
              <a:t>📊 초은중: 4.0/5.0 (인문교육)</a:t>
            </a:r>
          </a:p>
          <a:p/>
          <a:p>
            <a:r>
              <a:t>전체 평균: 4.4/5.0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배정 경쟁률 분석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【1지망 충족률】</a:t>
            </a:r>
          </a:p>
          <a:p>
            <a:r>
              <a:t>• 청라 지역 평균: 73%</a:t>
            </a:r>
          </a:p>
          <a:p>
            <a:r>
              <a:t>• 전국 평균: 65%</a:t>
            </a:r>
          </a:p>
          <a:p/>
          <a:p>
            <a:r>
              <a:t>【배정 우선순위】</a:t>
            </a:r>
          </a:p>
          <a:p>
            <a:r>
              <a:t>1. 거주지역 (70%)</a:t>
            </a:r>
          </a:p>
          <a:p>
            <a:r>
              <a:t>2. 형제자매 재학 (20%)</a:t>
            </a:r>
          </a:p>
          <a:p>
            <a:r>
              <a:t>3. 추첨 (10%)</a:t>
            </a:r>
          </a:p>
          <a:p/>
          <a:p>
            <a:r>
              <a:t>→ 전략적 1지망 선택이 핵심!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Section 2 핵심 요약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데이터 기반 현명한 선택</a:t>
            </a:r>
          </a:p>
          <a:p/>
          <a:p>
            <a:r>
              <a:t>✅ 청라 7개 중학교 각각 특색 존재</a:t>
            </a:r>
          </a:p>
          <a:p>
            <a:r>
              <a:t>✅ 진학실적도 학교별 차이 명확</a:t>
            </a:r>
          </a:p>
          <a:p>
            <a:r>
              <a:t>✅ 1지망 충족률 73% = 전략적 선택 중요</a:t>
            </a:r>
          </a:p>
          <a:p>
            <a:r>
              <a:t>✅ 우리 아이 성향과 학교 문화 매칭</a:t>
            </a:r>
          </a:p>
          <a:p/>
          <a:p>
            <a:r>
              <a:t>→ 감정이 아닌 사실 기반 결정!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오늘의 목표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중학교 진학이 단순한 배정이 아님을 인식</a:t>
            </a:r>
          </a:p>
          <a:p/>
          <a:p>
            <a:r>
              <a:t>2. 고등학교-대학까지 연결되는 첫 출발선임을 이해</a:t>
            </a:r>
          </a:p>
          <a:p/>
          <a:p>
            <a:r>
              <a:t>3. 우리 아이만의 맞춤형 전략 수립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1지망 선택의 파워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운명을 바꾸는 한 번의 선택</a:t>
            </a:r>
          </a:p>
          <a:p/>
          <a:p>
            <a:r>
              <a:t>📈 1지망 배정률: 73%</a:t>
            </a:r>
          </a:p>
          <a:p>
            <a:r>
              <a:t>📉 2지망 배정률: 18%</a:t>
            </a:r>
          </a:p>
          <a:p>
            <a:r>
              <a:t>📉 3지망 배정률: 9%</a:t>
            </a:r>
          </a:p>
          <a:p/>
          <a:p>
            <a:r>
              <a:t>→ 원하는 학교 갈 확률 4배 차이!</a:t>
            </a:r>
          </a:p>
          <a:p>
            <a:r>
              <a:t>→ 1지망 선택이 중학교 3년을 결정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배정 시스템 이해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【추첨 방식】</a:t>
            </a:r>
          </a:p>
          <a:p>
            <a:r>
              <a:t>• 거주지역별 블록 배정</a:t>
            </a:r>
          </a:p>
          <a:p>
            <a:r>
              <a:t>• 컴퓨터 무작위 추첨</a:t>
            </a:r>
          </a:p>
          <a:p>
            <a:r>
              <a:t>• 형제자매 가점 적용</a:t>
            </a:r>
          </a:p>
          <a:p/>
          <a:p>
            <a:r>
              <a:t>【전략 포인트】</a:t>
            </a:r>
          </a:p>
          <a:p>
            <a:r>
              <a:t>• 경쟁률 예측이 핵심</a:t>
            </a:r>
          </a:p>
          <a:p>
            <a:r>
              <a:t>• 과거 데이터 분석 필수</a:t>
            </a:r>
          </a:p>
          <a:p>
            <a:r>
              <a:t>• 안전판 확보 중요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과거 경쟁률 패턴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【고경쟁교 (1.5:1 이상)】</a:t>
            </a:r>
          </a:p>
          <a:p>
            <a:r>
              <a:t>• 청람중: 1.8:1</a:t>
            </a:r>
          </a:p>
          <a:p>
            <a:r>
              <a:t>• 청라중: 1.6:1</a:t>
            </a:r>
          </a:p>
          <a:p/>
          <a:p>
            <a:r>
              <a:t>【중경쟁교 (1.2-1.5:1)】</a:t>
            </a:r>
          </a:p>
          <a:p>
            <a:r>
              <a:t>• 초은중: 1.3:1</a:t>
            </a:r>
          </a:p>
          <a:p>
            <a:r>
              <a:t>• 해원중: 1.2:1</a:t>
            </a:r>
          </a:p>
          <a:p/>
          <a:p>
            <a:r>
              <a:t>【안정교 (1.2:1 미만)】</a:t>
            </a:r>
          </a:p>
          <a:p>
            <a:r>
              <a:t>• 신설교들: 0.9-1.1:1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학생 성향 진단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우리 아이는 어떤 타입?</a:t>
            </a:r>
          </a:p>
          <a:p/>
          <a:p>
            <a:r>
              <a:t>🎯 공부형: 학업성취 최우선</a:t>
            </a:r>
          </a:p>
          <a:p>
            <a:r>
              <a:t>🎭 활동형: 리더십·특별활동 중시</a:t>
            </a:r>
          </a:p>
          <a:p>
            <a:r>
              <a:t>🛡️ 안정형: 착실한 기본기 선호</a:t>
            </a:r>
          </a:p>
          <a:p/>
          <a:p>
            <a:r>
              <a:t>→ 성향과 학교 문화 일치가 성공의 열쇠!</a:t>
            </a:r>
          </a:p>
          <a:p>
            <a:r>
              <a:t>→ 미스매치 시 부적응 위험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공부형 학생 맞춤 전략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【추천 학교】청람중, 청라중</a:t>
            </a:r>
          </a:p>
          <a:p/>
          <a:p>
            <a:r>
              <a:t>【선택 이유】</a:t>
            </a:r>
          </a:p>
          <a:p>
            <a:r>
              <a:t>• 우수한 교사진과 시설</a:t>
            </a:r>
          </a:p>
          <a:p>
            <a:r>
              <a:t>• 체계적 교육과정</a:t>
            </a:r>
          </a:p>
          <a:p>
            <a:r>
              <a:t>• 높은 특목고 진학률</a:t>
            </a:r>
          </a:p>
          <a:p>
            <a:r>
              <a:t>• 학업 중심 분위기</a:t>
            </a:r>
          </a:p>
          <a:p/>
          <a:p>
            <a:r>
              <a:t>【주의점】경쟁 심화로 스트레스 가능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활동형 학생 맞춤 전략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【추천 학교】초은중, 해원중</a:t>
            </a:r>
          </a:p>
          <a:p/>
          <a:p>
            <a:r>
              <a:t>【선택 이유】</a:t>
            </a:r>
          </a:p>
          <a:p>
            <a:r>
              <a:t>• 다양한 비교과 프로그램</a:t>
            </a:r>
          </a:p>
          <a:p>
            <a:r>
              <a:t>• 개별 관심과 지원</a:t>
            </a:r>
          </a:p>
          <a:p>
            <a:r>
              <a:t>• 리더십 발휘 기회</a:t>
            </a:r>
          </a:p>
          <a:p>
            <a:r>
              <a:t>• 창의적 활동 장려</a:t>
            </a:r>
          </a:p>
          <a:p/>
          <a:p>
            <a:r>
              <a:t>【주의점】학업과 활동의 균형 필요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안정형 학생 맞춤 전략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【추천 학교】루원중, 청호중, 경연중</a:t>
            </a:r>
          </a:p>
          <a:p/>
          <a:p>
            <a:r>
              <a:t>【선택 이유】</a:t>
            </a:r>
          </a:p>
          <a:p>
            <a:r>
              <a:t>• 소규모 학급 운영</a:t>
            </a:r>
          </a:p>
          <a:p>
            <a:r>
              <a:t>• 세심한 개별 관리</a:t>
            </a:r>
          </a:p>
          <a:p>
            <a:r>
              <a:t>• 부담 없는 학습 분위기</a:t>
            </a:r>
          </a:p>
          <a:p>
            <a:r>
              <a:t>• 기본기 탄탄히 다지기 가능</a:t>
            </a:r>
          </a:p>
          <a:p/>
          <a:p>
            <a:r>
              <a:t>【주의점】진학 정보 부족 가능성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성공 케이스 1 - 공부형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👦 김민수 (청람중 → 대일외고)</a:t>
            </a:r>
          </a:p>
          <a:p/>
          <a:p>
            <a:r>
              <a:t>【선택 이유】</a:t>
            </a:r>
          </a:p>
          <a:p>
            <a:r>
              <a:t>• 수학·과학 심화과정 매력</a:t>
            </a:r>
          </a:p>
          <a:p>
            <a:r>
              <a:t>• 높은 특목고 진학률</a:t>
            </a:r>
          </a:p>
          <a:p/>
          <a:p>
            <a:r>
              <a:t>【3년 과정】</a:t>
            </a:r>
          </a:p>
          <a:p>
            <a:r>
              <a:t>• 중1-2: 교과 성적 상위 5% 유지</a:t>
            </a:r>
          </a:p>
          <a:p>
            <a:r>
              <a:t>• 중3: R&amp;E 프로젝트 대상 수상</a:t>
            </a:r>
          </a:p>
          <a:p/>
          <a:p>
            <a:r>
              <a:t>【결과】대일외고 수석 합격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성공 케이스 2 - 활동형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👧 박지혜 (초은중 → 인천국제고)</a:t>
            </a:r>
          </a:p>
          <a:p/>
          <a:p>
            <a:r>
              <a:t>【선택 이유】</a:t>
            </a:r>
          </a:p>
          <a:p>
            <a:r>
              <a:t>• 토론·발표 중심 수업</a:t>
            </a:r>
          </a:p>
          <a:p>
            <a:r>
              <a:t>• 국제교류 프로그램 풍부</a:t>
            </a:r>
          </a:p>
          <a:p/>
          <a:p>
            <a:r>
              <a:t>【3년 과정】</a:t>
            </a:r>
          </a:p>
          <a:p>
            <a:r>
              <a:t>• 중1: 영어토론부 가입</a:t>
            </a:r>
          </a:p>
          <a:p>
            <a:r>
              <a:t>• 중2: 학생회 부회장</a:t>
            </a:r>
          </a:p>
          <a:p>
            <a:r>
              <a:t>• 중3: 모의유엔 대표</a:t>
            </a:r>
          </a:p>
          <a:p/>
          <a:p>
            <a:r>
              <a:t>【결과】인천국제고 당당히 합격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성공 케이스 3 - 안정형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👦 이준호 (해원중 → 인천하늘고)</a:t>
            </a:r>
          </a:p>
          <a:p/>
          <a:p>
            <a:r>
              <a:t>【선택 이유】</a:t>
            </a:r>
          </a:p>
          <a:p>
            <a:r>
              <a:t>• 소규모 정예 교육 선호</a:t>
            </a:r>
          </a:p>
          <a:p>
            <a:r>
              <a:t>• 개별 맞춤 지도 기대</a:t>
            </a:r>
          </a:p>
          <a:p/>
          <a:p>
            <a:r>
              <a:t>【3년 과정】</a:t>
            </a:r>
          </a:p>
          <a:p>
            <a:r>
              <a:t>• 꾸준한 상위 20% 성적 유지</a:t>
            </a:r>
          </a:p>
          <a:p>
            <a:r>
              <a:t>• 차분한 성격으로 성실 학습</a:t>
            </a:r>
          </a:p>
          <a:p>
            <a:r>
              <a:t>• 교사 추천서 만점</a:t>
            </a:r>
          </a:p>
          <a:p/>
          <a:p>
            <a:r>
              <a:t>【결과】목표했던 명문 일반고 진학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세미나 구성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Section 1: 교육제도 변화와 대응 (30분)</a:t>
            </a:r>
          </a:p>
          <a:p>
            <a:r>
              <a:t>• Section 2: 청라 지역 중학교 현황 (20분)</a:t>
            </a:r>
          </a:p>
          <a:p>
            <a:r>
              <a:t>• Section 3: 전략적 선택 방법 (20분)</a:t>
            </a:r>
          </a:p>
          <a:p>
            <a:r>
              <a:t>• Section 4: 예비중학생 준비법 (25분)</a:t>
            </a:r>
          </a:p>
          <a:p>
            <a:r>
              <a:t>• Section 5: 학부모 역할 (10분)</a:t>
            </a:r>
          </a:p>
          <a:p>
            <a:r>
              <a:t>• Section 6: JLS 프로그램 소개 (8분)</a:t>
            </a:r>
          </a:p>
          <a:p>
            <a:r>
              <a:t>• 마무리 및 Q&amp;A (7분)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실패 케이스 분석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❌ 실패 사례</a:t>
            </a:r>
          </a:p>
          <a:p>
            <a:r>
              <a:t>• 공부형 → 활동 중심 학교 진학</a:t>
            </a:r>
          </a:p>
          <a:p>
            <a:r>
              <a:t>• 결과: 부적응으로 성적 하락</a:t>
            </a:r>
          </a:p>
          <a:p/>
          <a:p>
            <a:r>
              <a:t>❌ 실패 원인</a:t>
            </a:r>
          </a:p>
          <a:p>
            <a:r>
              <a:t>• 성향과 학교 문화 불일치</a:t>
            </a:r>
          </a:p>
          <a:p>
            <a:r>
              <a:t>• 사전 정보 수집 부족</a:t>
            </a:r>
          </a:p>
          <a:p>
            <a:r>
              <a:t>• 주변 권유만으로 결정</a:t>
            </a:r>
          </a:p>
          <a:p/>
          <a:p>
            <a:r>
              <a:t>→ 신중한 사전 조사 필수!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선택 체크리스트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🔍 우리 아이 성향 파악</a:t>
            </a:r>
          </a:p>
          <a:p>
            <a:r>
              <a:t>• 학습 스타일은?</a:t>
            </a:r>
          </a:p>
          <a:p>
            <a:r>
              <a:t>• 성격 유형은?</a:t>
            </a:r>
          </a:p>
          <a:p>
            <a:r>
              <a:t>• 관심 분야는?</a:t>
            </a:r>
          </a:p>
          <a:p/>
          <a:p>
            <a:r>
              <a:t>🔍 학교 정보 수집</a:t>
            </a:r>
          </a:p>
          <a:p>
            <a:r>
              <a:t>• 홈페이지 상세 확인</a:t>
            </a:r>
          </a:p>
          <a:p>
            <a:r>
              <a:t>• 설명회 적극 참석</a:t>
            </a:r>
          </a:p>
          <a:p>
            <a:r>
              <a:t>• 재학생·학부모 인터뷰</a:t>
            </a:r>
          </a:p>
          <a:p/>
          <a:p>
            <a:r>
              <a:t>🔍 가족 상황 고려</a:t>
            </a:r>
          </a:p>
          <a:p>
            <a:r>
              <a:t>• 통학 거리 | 경제적 여건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Section 3 핵심 요약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성향별 맞춤 전략이 핵심</a:t>
            </a:r>
          </a:p>
          <a:p/>
          <a:p>
            <a:r>
              <a:t>✅ 1지망 선택이 운명 결정</a:t>
            </a:r>
          </a:p>
          <a:p>
            <a:r>
              <a:t>✅ 성향과 학교 문화 매칭 중요</a:t>
            </a:r>
          </a:p>
          <a:p>
            <a:r>
              <a:t>✅ 데이터 기반 전략적 접근</a:t>
            </a:r>
          </a:p>
          <a:p>
            <a:r>
              <a:t>✅ 사전 정보 수집 필수</a:t>
            </a:r>
          </a:p>
          <a:p/>
          <a:p>
            <a:r>
              <a:t>→ 지금부터 체계적 정보 수집 시작!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예비중학생 준비 로드맵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지금 시작하는 차이가 3년을 좌우</a:t>
            </a:r>
          </a:p>
          <a:p/>
          <a:p>
            <a:r>
              <a:t>📅 초6 겨울방학: 기본기 완성</a:t>
            </a:r>
          </a:p>
          <a:p>
            <a:r>
              <a:t>📅 중1 1학기: 적응 + 습관 형성</a:t>
            </a:r>
          </a:p>
          <a:p>
            <a:r>
              <a:t>📅 중1 2학기: 본격 성적 관리</a:t>
            </a:r>
          </a:p>
          <a:p>
            <a:r>
              <a:t>📅 중2 전체: 심화 학습 + 비교과</a:t>
            </a:r>
          </a:p>
          <a:p>
            <a:r>
              <a:t>📅 중3 전체: 진학 준비 집중</a:t>
            </a:r>
          </a:p>
          <a:p/>
          <a:p>
            <a:r>
              <a:t>→ 단계별 목표 달성이 성공 비결!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시기별 세부 전략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【초6 겨울】기본기 완성</a:t>
            </a:r>
          </a:p>
          <a:p>
            <a:r>
              <a:t>• 국영수 교과서 완전 이해</a:t>
            </a:r>
          </a:p>
          <a:p>
            <a:r>
              <a:t>• 자기주도 학습 습관 형성</a:t>
            </a:r>
          </a:p>
          <a:p/>
          <a:p>
            <a:r>
              <a:t>【중1 1학기】적응기</a:t>
            </a:r>
          </a:p>
          <a:p>
            <a:r>
              <a:t>• 중학교 시스템 적응</a:t>
            </a:r>
          </a:p>
          <a:p>
            <a:r>
              <a:t>• 새로운 교우관계 형성</a:t>
            </a:r>
          </a:p>
          <a:p/>
          <a:p>
            <a:r>
              <a:t>【중1 2학기】본격 시작</a:t>
            </a:r>
          </a:p>
          <a:p>
            <a:r>
              <a:t>• 내신 관리 시스템 구축</a:t>
            </a:r>
          </a:p>
          <a:p>
            <a:r>
              <a:t>• 비교과 활동 계획 수립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학습 역량 체크리스트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기초 학력</a:t>
            </a:r>
          </a:p>
          <a:p>
            <a:r>
              <a:t>• 국/영/수 교과서 80% 이상 이해</a:t>
            </a:r>
          </a:p>
          <a:p>
            <a:r>
              <a:t>• 기본 개념 완벽 숙지</a:t>
            </a:r>
          </a:p>
          <a:p/>
          <a:p>
            <a:r>
              <a:t>✅ 학습 습관</a:t>
            </a:r>
          </a:p>
          <a:p>
            <a:r>
              <a:t>• 하루 2시간 이상 자기주도학습</a:t>
            </a:r>
          </a:p>
          <a:p>
            <a:r>
              <a:t>• 꾸준한 학습 패턴 유지</a:t>
            </a:r>
          </a:p>
          <a:p/>
          <a:p>
            <a:r>
              <a:t>✅ 시간 관리</a:t>
            </a:r>
          </a:p>
          <a:p>
            <a:r>
              <a:t>• 계획표 작성 및 실행</a:t>
            </a:r>
          </a:p>
          <a:p>
            <a:r>
              <a:t>• 우선순위 설정 능력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중학 영어의 새로운 도전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수행평가 70% 시대의 특징</a:t>
            </a:r>
          </a:p>
          <a:p/>
          <a:p>
            <a:r>
              <a:t>【변화】</a:t>
            </a:r>
          </a:p>
          <a:p>
            <a:r>
              <a:t>• 지필고사 30% → 수행평가 70%</a:t>
            </a:r>
          </a:p>
          <a:p>
            <a:r>
              <a:t>• 4대 영역 통합 평가</a:t>
            </a:r>
          </a:p>
          <a:p>
            <a:r>
              <a:t>• 창의적 표현 중시</a:t>
            </a:r>
          </a:p>
          <a:p/>
          <a:p>
            <a:r>
              <a:t>【대응 전략】</a:t>
            </a:r>
          </a:p>
          <a:p>
            <a:r>
              <a:t>• Speaking &amp; Writing 집중</a:t>
            </a:r>
          </a:p>
          <a:p>
            <a:r>
              <a:t>• 프로젝트 수행 능력</a:t>
            </a:r>
          </a:p>
          <a:p>
            <a:r>
              <a:t>• 협업 및 발표 역량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Writing 능력 집중 개발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【중요성】수행평가 25% 차지</a:t>
            </a:r>
          </a:p>
          <a:p/>
          <a:p>
            <a:r>
              <a:t>【현재 수준 진단】</a:t>
            </a:r>
          </a:p>
          <a:p>
            <a:r>
              <a:t>• 영어 일기 쓰기 가능?</a:t>
            </a:r>
          </a:p>
          <a:p>
            <a:r>
              <a:t>• 3문단 에세이 작성 가능?</a:t>
            </a:r>
          </a:p>
          <a:p/>
          <a:p>
            <a:r>
              <a:t>【목표 수준】</a:t>
            </a:r>
          </a:p>
          <a:p>
            <a:r>
              <a:t>• 100단어 에세이 유창하게</a:t>
            </a:r>
          </a:p>
          <a:p>
            <a:r>
              <a:t>• 논리적 구조 갖춘 글쓰기</a:t>
            </a:r>
          </a:p>
          <a:p/>
          <a:p>
            <a:r>
              <a:t>→ JLS 라이팅 집중반 추천!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Speaking 능력 집중 개발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【중요성】발표 수행평가 20% 차지</a:t>
            </a:r>
          </a:p>
          <a:p/>
          <a:p>
            <a:r>
              <a:t>【현재 수준 진단】</a:t>
            </a:r>
          </a:p>
          <a:p>
            <a:r>
              <a:t>• 영어로 자기소개 3분 가능?</a:t>
            </a:r>
          </a:p>
          <a:p>
            <a:r>
              <a:t>• 주제 발표 자신감 있나?</a:t>
            </a:r>
          </a:p>
          <a:p/>
          <a:p>
            <a:r>
              <a:t>【목표 수준】</a:t>
            </a:r>
          </a:p>
          <a:p>
            <a:r>
              <a:t>• 5분 발표 자신감 있게</a:t>
            </a:r>
          </a:p>
          <a:p>
            <a:r>
              <a:t>• 질의응답까지 완벽하게</a:t>
            </a:r>
          </a:p>
          <a:p/>
          <a:p>
            <a:r>
              <a:t>→ JLS 스피킹 전문반 운영!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교내 대회 전략적 준비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【영어 말하기 대회】매년 11월</a:t>
            </a:r>
          </a:p>
          <a:p>
            <a:r>
              <a:t>• 전체 학생 대상</a:t>
            </a:r>
          </a:p>
          <a:p>
            <a:r>
              <a:t>• 특목고 스펙 필수</a:t>
            </a:r>
          </a:p>
          <a:p/>
          <a:p>
            <a:r>
              <a:t>【영어 독서 감상문】매년 9월</a:t>
            </a:r>
          </a:p>
          <a:p>
            <a:r>
              <a:t>• 창의적 표현 평가</a:t>
            </a:r>
          </a:p>
          <a:p>
            <a:r>
              <a:t>• 깊이 있는 독해력 요구</a:t>
            </a:r>
          </a:p>
          <a:p/>
          <a:p>
            <a:r>
              <a:t>【전략】중1부터 적극 참여</a:t>
            </a:r>
          </a:p>
          <a:p>
            <a:r>
              <a:t>→ 실력 향상 + 스펙 완성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교육 패러다임의 대전환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2025년, 무엇이 달라지는가?</a:t>
            </a:r>
          </a:p>
          <a:p/>
          <a:p>
            <a:r>
              <a:t>• 5등급제 도입</a:t>
            </a:r>
          </a:p>
          <a:p>
            <a:r>
              <a:t>• 고교학점제 전면 시행</a:t>
            </a:r>
          </a:p>
          <a:p>
            <a:r>
              <a:t>• 특목·자사고 정책 변화</a:t>
            </a:r>
          </a:p>
          <a:p>
            <a:r>
              <a:t>• AI 디지털교과서 도입</a:t>
            </a:r>
          </a:p>
          <a:p/>
          <a:p>
            <a:r>
              <a:t>→ 중학교부터 전략적 사고 필수!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중학 수학의 도전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초등과 완전히 다른 세계</a:t>
            </a:r>
          </a:p>
          <a:p/>
          <a:p>
            <a:r>
              <a:t>【난이도 변화】</a:t>
            </a:r>
          </a:p>
          <a:p>
            <a:r>
              <a:t>• 구체적 → 추상적 사고</a:t>
            </a:r>
          </a:p>
          <a:p>
            <a:r>
              <a:t>• 계산 → 개념 이해 중심</a:t>
            </a:r>
          </a:p>
          <a:p>
            <a:r>
              <a:t>• 초등 대비 3배 어려워짐</a:t>
            </a:r>
          </a:p>
          <a:p/>
          <a:p>
            <a:r>
              <a:t>【대응 전략】</a:t>
            </a:r>
          </a:p>
          <a:p>
            <a:r>
              <a:t>• 개념 완벽 이해 우선</a:t>
            </a:r>
          </a:p>
          <a:p>
            <a:r>
              <a:t>• 충분한 연습량 확보</a:t>
            </a:r>
          </a:p>
          <a:p>
            <a:r>
              <a:t>• 단계별 점진적 학습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수학 개념 완성 전략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【기본기 점검】</a:t>
            </a:r>
          </a:p>
          <a:p>
            <a:r>
              <a:t>• 사칙연산 정확성 100%</a:t>
            </a:r>
          </a:p>
          <a:p>
            <a:r>
              <a:t>• 분수·소수 완벽 이해</a:t>
            </a:r>
          </a:p>
          <a:p>
            <a:r>
              <a:t>• 비례·비율 개념 명확</a:t>
            </a:r>
          </a:p>
          <a:p/>
          <a:p>
            <a:r>
              <a:t>【중학 연계】</a:t>
            </a:r>
          </a:p>
          <a:p>
            <a:r>
              <a:t>• 문자와 식 기초</a:t>
            </a:r>
          </a:p>
          <a:p>
            <a:r>
              <a:t>• 좌표평면 개념</a:t>
            </a:r>
          </a:p>
          <a:p>
            <a:r>
              <a:t>• 기하 기본 도형</a:t>
            </a:r>
          </a:p>
          <a:p/>
          <a:p>
            <a:r>
              <a:t>→ 선행보다 깊이 있는 이해!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수학 교과 심화 준비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【학교별 차이점】</a:t>
            </a:r>
          </a:p>
          <a:p>
            <a:r>
              <a:t>• 청람중: 경시대회 수준까지</a:t>
            </a:r>
          </a:p>
          <a:p>
            <a:r>
              <a:t>• 청라중: 사고력 문제 중심</a:t>
            </a:r>
          </a:p>
          <a:p>
            <a:r>
              <a:t>• 기타교: 교과서 + α</a:t>
            </a:r>
          </a:p>
          <a:p/>
          <a:p>
            <a:r>
              <a:t>【대응 방법】</a:t>
            </a:r>
          </a:p>
          <a:p>
            <a:r>
              <a:t>• 교과서 완벽 숙지 후</a:t>
            </a:r>
          </a:p>
          <a:p>
            <a:r>
              <a:t>• 심화 문제집 1권 추가</a:t>
            </a:r>
          </a:p>
          <a:p>
            <a:r>
              <a:t>• 사고력 문제 꾸준히 연습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자기주도학습 기초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중학교 성공의 핵심 열쇠</a:t>
            </a:r>
          </a:p>
          <a:p/>
          <a:p>
            <a:r>
              <a:t>【계획 수립】</a:t>
            </a:r>
          </a:p>
          <a:p>
            <a:r>
              <a:t>• 주간/월간 학습계획표</a:t>
            </a:r>
          </a:p>
          <a:p>
            <a:r>
              <a:t>• 구체적 목표 설정</a:t>
            </a:r>
          </a:p>
          <a:p/>
          <a:p>
            <a:r>
              <a:t>【실행 능력】</a:t>
            </a:r>
          </a:p>
          <a:p>
            <a:r>
              <a:t>• 집중시간 점진적 확대</a:t>
            </a:r>
          </a:p>
          <a:p>
            <a:r>
              <a:t>• 유혹 요소 차단</a:t>
            </a:r>
          </a:p>
          <a:p/>
          <a:p>
            <a:r>
              <a:t>【점검 시스템】</a:t>
            </a:r>
          </a:p>
          <a:p>
            <a:r>
              <a:t>• 매일 학습일지 작성</a:t>
            </a:r>
          </a:p>
          <a:p>
            <a:r>
              <a:t>• 주간 성과 분석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독서 습관 체계적 형성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모든 과목의 기초 체력</a:t>
            </a:r>
          </a:p>
          <a:p/>
          <a:p>
            <a:r>
              <a:t>【목표】월 3권 이상</a:t>
            </a:r>
          </a:p>
          <a:p>
            <a:r>
              <a:t>• 교과 연계 도서 포함</a:t>
            </a:r>
          </a:p>
          <a:p>
            <a:r>
              <a:t>• 다양한 장르 경험</a:t>
            </a:r>
          </a:p>
          <a:p/>
          <a:p>
            <a:r>
              <a:t>【방법】</a:t>
            </a:r>
          </a:p>
          <a:p>
            <a:r>
              <a:t>• 독서록 꾸준히 작성</a:t>
            </a:r>
          </a:p>
          <a:p>
            <a:r>
              <a:t>• 가족 독서 토론</a:t>
            </a:r>
          </a:p>
          <a:p>
            <a:r>
              <a:t>• 도서관 정기 방문</a:t>
            </a:r>
          </a:p>
          <a:p/>
          <a:p>
            <a:r>
              <a:t>【효과】국어 실력 + 배경지식 향상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소논문 준비의 중요성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특목고 진학 필수 스펙</a:t>
            </a:r>
          </a:p>
          <a:p/>
          <a:p>
            <a:r>
              <a:t>【시작】관심 분야 주제 선정</a:t>
            </a:r>
          </a:p>
          <a:p>
            <a:r>
              <a:t>• 진로 연계성 고려</a:t>
            </a:r>
          </a:p>
          <a:p>
            <a:r>
              <a:t>• 탐구 가능한 주제</a:t>
            </a:r>
          </a:p>
          <a:p/>
          <a:p>
            <a:r>
              <a:t>【과정】자료수집 → 분석 → 글쓰기</a:t>
            </a:r>
          </a:p>
          <a:p>
            <a:r>
              <a:t>• 객관적 자료 활용</a:t>
            </a:r>
          </a:p>
          <a:p>
            <a:r>
              <a:t>• 논리적 구성</a:t>
            </a:r>
          </a:p>
          <a:p/>
          <a:p>
            <a:r>
              <a:t>→ JLS 소논문 전문 지도!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발표 능력 체계적 개발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모든 과목 수행평가 필수</a:t>
            </a:r>
          </a:p>
          <a:p/>
          <a:p>
            <a:r>
              <a:t>【필요성】</a:t>
            </a:r>
          </a:p>
          <a:p>
            <a:r>
              <a:t>• 중학교 전 과목 발표 포함</a:t>
            </a:r>
          </a:p>
          <a:p>
            <a:r>
              <a:t>• 자신감 있는 표현 중시</a:t>
            </a:r>
          </a:p>
          <a:p/>
          <a:p>
            <a:r>
              <a:t>【연습 방법】</a:t>
            </a:r>
          </a:p>
          <a:p>
            <a:r>
              <a:t>• 가족 앞 발표 연습</a:t>
            </a:r>
          </a:p>
          <a:p>
            <a:r>
              <a:t>• 친구들과 토론 활동</a:t>
            </a:r>
          </a:p>
          <a:p>
            <a:r>
              <a:t>• 발표 동영상 촬영 분석</a:t>
            </a:r>
          </a:p>
          <a:p/>
          <a:p>
            <a:r>
              <a:t>【목표】당당하고 설득력 있는 발표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동아리 활동 전략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진로 연계성이 핵심</a:t>
            </a:r>
          </a:p>
          <a:p/>
          <a:p>
            <a:r>
              <a:t>【선택 기준】</a:t>
            </a:r>
          </a:p>
          <a:p>
            <a:r>
              <a:t>• 흥미 &lt; 진로 연관성</a:t>
            </a:r>
          </a:p>
          <a:p>
            <a:r>
              <a:t>• 지속 가능한 활동</a:t>
            </a:r>
          </a:p>
          <a:p/>
          <a:p>
            <a:r>
              <a:t>【참여 방식】</a:t>
            </a:r>
          </a:p>
          <a:p>
            <a:r>
              <a:t>• 수동적 참여 ❌</a:t>
            </a:r>
          </a:p>
          <a:p>
            <a:r>
              <a:t>• 능동적 기여 ⭕</a:t>
            </a:r>
          </a:p>
          <a:p>
            <a:r>
              <a:t>• 리더십 경험 중요</a:t>
            </a:r>
          </a:p>
          <a:p/>
          <a:p>
            <a:r>
              <a:t>【결과물】포트폴리오 체계적 관리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Section 4 핵심 요약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지금부터 중학교 준비 시작!</a:t>
            </a:r>
          </a:p>
          <a:p/>
          <a:p>
            <a:r>
              <a:t>✅ 영어: 쓰기·말하기 집중</a:t>
            </a:r>
          </a:p>
          <a:p>
            <a:r>
              <a:t>✅ 수학: 개념 완성 후 심화</a:t>
            </a:r>
          </a:p>
          <a:p>
            <a:r>
              <a:t>✅ 자기주도학습 습관 형성</a:t>
            </a:r>
          </a:p>
          <a:p>
            <a:r>
              <a:t>✅ 독서·소논문·발표 준비</a:t>
            </a:r>
          </a:p>
          <a:p>
            <a:r>
              <a:t>✅ 진로 연계 비교과 활동</a:t>
            </a:r>
          </a:p>
          <a:p/>
          <a:p>
            <a:r>
              <a:t>→ 체계적 준비가 성공의 열쇠!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현명한 학부모의 역할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과보호 vs 방치, 그 사이의 균형</a:t>
            </a:r>
          </a:p>
          <a:p/>
          <a:p>
            <a:r>
              <a:t>❌ 과보호: 모든 것을 대신</a:t>
            </a:r>
          </a:p>
          <a:p>
            <a:r>
              <a:t>❌ 방치: 무관심과 방임</a:t>
            </a:r>
          </a:p>
          <a:p>
            <a:r>
              <a:t>⭕ 균형: 지원자 역할 충실</a:t>
            </a:r>
          </a:p>
          <a:p/>
          <a:p>
            <a:r>
              <a:t>→ 아이의 자립성과 성취감</a:t>
            </a:r>
          </a:p>
          <a:p>
            <a:r>
              <a:t>   동시에 추구하는 현명함 필요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5등급제 도입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현행 9등급제 → 2025년 5등급제</a:t>
            </a:r>
          </a:p>
          <a:p/>
          <a:p>
            <a:r>
              <a:t>【현재】</a:t>
            </a:r>
          </a:p>
          <a:p>
            <a:r>
              <a:t>• 상대평가 9등급</a:t>
            </a:r>
          </a:p>
          <a:p>
            <a:r>
              <a:t>• 치열한 등급 경쟁</a:t>
            </a:r>
          </a:p>
          <a:p/>
          <a:p>
            <a:r>
              <a:t>【2025년】</a:t>
            </a:r>
          </a:p>
          <a:p>
            <a:r>
              <a:t>• 절대평가 5등급</a:t>
            </a:r>
          </a:p>
          <a:p>
            <a:r>
              <a:t>• 내신 경쟁 완화</a:t>
            </a:r>
          </a:p>
          <a:p>
            <a:r>
              <a:t>• 특목고 진학 기회 확대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생활 습관 지원 방법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【수면】최소 8시간 확보</a:t>
            </a:r>
          </a:p>
          <a:p>
            <a:r>
              <a:t>• 성장기 필수 수면시간</a:t>
            </a:r>
          </a:p>
          <a:p>
            <a:r>
              <a:t>• 학습 효율성과 직결</a:t>
            </a:r>
          </a:p>
          <a:p/>
          <a:p>
            <a:r>
              <a:t>【식사】아침식사 100%</a:t>
            </a:r>
          </a:p>
          <a:p>
            <a:r>
              <a:t>• 뇌 활동 에너지 공급</a:t>
            </a:r>
          </a:p>
          <a:p>
            <a:r>
              <a:t>• 균형잡힌 영양 섭취</a:t>
            </a:r>
          </a:p>
          <a:p/>
          <a:p>
            <a:r>
              <a:t>【운동】주 3회 이상</a:t>
            </a:r>
          </a:p>
          <a:p>
            <a:r>
              <a:t>• 스트레스 해소</a:t>
            </a:r>
          </a:p>
          <a:p>
            <a:r>
              <a:t>• 체력 관리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시간 관리 도움 방법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【계획표 작성】</a:t>
            </a:r>
          </a:p>
          <a:p>
            <a:r>
              <a:t>• 함께 작성 → 점진적 독립</a:t>
            </a:r>
          </a:p>
          <a:p>
            <a:r>
              <a:t>• 현실적이고 구체적으로</a:t>
            </a:r>
          </a:p>
          <a:p/>
          <a:p>
            <a:r>
              <a:t>【우선순위 교육】</a:t>
            </a:r>
          </a:p>
          <a:p>
            <a:r>
              <a:t>• 중요도 vs 긴급도 매트릭스</a:t>
            </a:r>
          </a:p>
          <a:p>
            <a:r>
              <a:t>• 선택과 집중 원리</a:t>
            </a:r>
          </a:p>
          <a:p/>
          <a:p>
            <a:r>
              <a:t>【휴식시간 보장】</a:t>
            </a:r>
          </a:p>
          <a:p>
            <a:r>
              <a:t>• 적절한 여가활동</a:t>
            </a:r>
          </a:p>
          <a:p>
            <a:r>
              <a:t>• 번아웃 방지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최적 학습환경 조성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【물리적 공간】</a:t>
            </a:r>
          </a:p>
          <a:p>
            <a:r>
              <a:t>• 독립적 학습공간 마련</a:t>
            </a:r>
          </a:p>
          <a:p>
            <a:r>
              <a:t>• 정리정돈된 책상</a:t>
            </a:r>
          </a:p>
          <a:p>
            <a:r>
              <a:t>• 적절한 조명과 온도</a:t>
            </a:r>
          </a:p>
          <a:p/>
          <a:p>
            <a:r>
              <a:t>【심리적 환경】</a:t>
            </a:r>
          </a:p>
          <a:p>
            <a:r>
              <a:t>• 조용하고 집중 가능한 분위기</a:t>
            </a:r>
          </a:p>
          <a:p>
            <a:r>
              <a:t>• 방해 요소 최소화</a:t>
            </a:r>
          </a:p>
          <a:p>
            <a:r>
              <a:t>• 격려와 지지의 말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진로 탐색 함께하기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고교학점제 대비 필수 과정</a:t>
            </a:r>
          </a:p>
          <a:p/>
          <a:p>
            <a:r>
              <a:t>【중요성】</a:t>
            </a:r>
          </a:p>
          <a:p>
            <a:r>
              <a:t>• 중1부터 시작해야 하는 이유</a:t>
            </a:r>
          </a:p>
          <a:p>
            <a:r>
              <a:t>• 진로에 따른 과목 선택</a:t>
            </a:r>
          </a:p>
          <a:p/>
          <a:p>
            <a:r>
              <a:t>【방법】</a:t>
            </a:r>
          </a:p>
          <a:p>
            <a:r>
              <a:t>• 다양한 직업군 체험</a:t>
            </a:r>
          </a:p>
          <a:p>
            <a:r>
              <a:t>• 적성과 흥미 발견</a:t>
            </a:r>
          </a:p>
          <a:p>
            <a:r>
              <a:t>• 장단점 객관적 분석</a:t>
            </a:r>
          </a:p>
          <a:p/>
          <a:p>
            <a:r>
              <a:t>→ 체계적이고 지속적 탐색 중요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학교 정보 함께 수집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【학교 설명회】함께 참석</a:t>
            </a:r>
          </a:p>
          <a:p>
            <a:r>
              <a:t>• 직접 보고 느끼는 기회</a:t>
            </a:r>
          </a:p>
          <a:p>
            <a:r>
              <a:t>• 궁금한 점 즉석 질문</a:t>
            </a:r>
          </a:p>
          <a:p/>
          <a:p>
            <a:r>
              <a:t>【홈페이지 정기 확인】</a:t>
            </a:r>
          </a:p>
          <a:p>
            <a:r>
              <a:t>• 교육과정 상세 분석</a:t>
            </a:r>
          </a:p>
          <a:p>
            <a:r>
              <a:t>• 특색 프로그램 파악</a:t>
            </a:r>
          </a:p>
          <a:p/>
          <a:p>
            <a:r>
              <a:t>【인터뷰 기회 마련】</a:t>
            </a:r>
          </a:p>
          <a:p>
            <a:r>
              <a:t>• 재학생·졸업생 만남</a:t>
            </a:r>
          </a:p>
          <a:p>
            <a:r>
              <a:t>• 생생한 경험담 청취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다양한 경험 기회 제공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【체험 활동】</a:t>
            </a:r>
          </a:p>
          <a:p>
            <a:r>
              <a:t>• 진로 박람회 참석</a:t>
            </a:r>
          </a:p>
          <a:p>
            <a:r>
              <a:t>• 직업 체험 프로그램</a:t>
            </a:r>
          </a:p>
          <a:p>
            <a:r>
              <a:t>• 대학 캠퍼스 견학</a:t>
            </a:r>
          </a:p>
          <a:p/>
          <a:p>
            <a:r>
              <a:t>【만남의 기회】</a:t>
            </a:r>
          </a:p>
          <a:p>
            <a:r>
              <a:t>• 다양한 직업군 멘토</a:t>
            </a:r>
          </a:p>
          <a:p>
            <a:r>
              <a:t>• 선배들과의 대화</a:t>
            </a:r>
          </a:p>
          <a:p>
            <a:r>
              <a:t>• 전문가 특강 참석</a:t>
            </a:r>
          </a:p>
          <a:p/>
          <a:p>
            <a:r>
              <a:t>→ 간접 경험을 통한 시야 확장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과도한 개입 부작용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❌ 의존성 증가</a:t>
            </a:r>
          </a:p>
          <a:p>
            <a:r>
              <a:t>• 스스로 결정할 기회 박탈</a:t>
            </a:r>
          </a:p>
          <a:p>
            <a:r>
              <a:t>• 자립심 발달 저해</a:t>
            </a:r>
          </a:p>
          <a:p/>
          <a:p>
            <a:r>
              <a:t>❌ 스트레스 증가</a:t>
            </a:r>
          </a:p>
          <a:p>
            <a:r>
              <a:t>• 과도한 기대 압박</a:t>
            </a:r>
          </a:p>
          <a:p>
            <a:r>
              <a:t>• 완벽주의 강요</a:t>
            </a:r>
          </a:p>
          <a:p/>
          <a:p>
            <a:r>
              <a:t>❌ 관계 악화</a:t>
            </a:r>
          </a:p>
          <a:p>
            <a:r>
              <a:t>• 반항심리 증가</a:t>
            </a:r>
          </a:p>
          <a:p>
            <a:r>
              <a:t>• 소통 단절 가능성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적절한 지원 수준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【정보 제공자 역할】</a:t>
            </a:r>
          </a:p>
          <a:p>
            <a:r>
              <a:t>• 객관적 데이터 수집</a:t>
            </a:r>
          </a:p>
          <a:p>
            <a:r>
              <a:t>• 다양한 선택지 제시</a:t>
            </a:r>
          </a:p>
          <a:p/>
          <a:p>
            <a:r>
              <a:t>【최종 결정 존중】</a:t>
            </a:r>
          </a:p>
          <a:p>
            <a:r>
              <a:t>• 아이가 주체적 선택</a:t>
            </a:r>
          </a:p>
          <a:p>
            <a:r>
              <a:t>• 결과에 대한 책임감 학습</a:t>
            </a:r>
          </a:p>
          <a:p/>
          <a:p>
            <a:r>
              <a:t>【실패도 성장 과정】</a:t>
            </a:r>
          </a:p>
          <a:p>
            <a:r>
              <a:t>• 시행착오 허용</a:t>
            </a:r>
          </a:p>
          <a:p>
            <a:r>
              <a:t>• 회복 탄력성 기르기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데이터 기반 의사결정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감정보다 사실 중심</a:t>
            </a:r>
          </a:p>
          <a:p/>
          <a:p>
            <a:r>
              <a:t>【객관적 지표 활용】</a:t>
            </a:r>
          </a:p>
          <a:p>
            <a:r>
              <a:t>• 진학률, 만족도 등 수치</a:t>
            </a:r>
          </a:p>
          <a:p>
            <a:r>
              <a:t>• 전문가 의견 참조</a:t>
            </a:r>
          </a:p>
          <a:p/>
          <a:p>
            <a:r>
              <a:t>【비교 대상 설정】</a:t>
            </a:r>
          </a:p>
          <a:p>
            <a:r>
              <a:t>• 남의 아이 ❌</a:t>
            </a:r>
          </a:p>
          <a:p>
            <a:r>
              <a:t>• 우리 아이 성장 과정 ⭕</a:t>
            </a:r>
          </a:p>
          <a:p/>
          <a:p>
            <a:r>
              <a:t>【장기적 관점】</a:t>
            </a:r>
          </a:p>
          <a:p>
            <a:r>
              <a:t>• 단기 성과에 연연하지 않기</a:t>
            </a:r>
          </a:p>
          <a:p>
            <a:r>
              <a:t>• 꾸준한 발전 추구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Section 5 핵심 요약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지원자 역할, 결정자 아님</a:t>
            </a:r>
          </a:p>
          <a:p/>
          <a:p>
            <a:r>
              <a:t>✅ 생활습관·환경 지원</a:t>
            </a:r>
          </a:p>
          <a:p>
            <a:r>
              <a:t>✅ 정보 수집 함께하기</a:t>
            </a:r>
          </a:p>
          <a:p>
            <a:r>
              <a:t>✅ 적절한 거리 유지</a:t>
            </a:r>
          </a:p>
          <a:p>
            <a:r>
              <a:t>✅ 데이터 기반 판단</a:t>
            </a:r>
          </a:p>
          <a:p>
            <a:r>
              <a:t>✅ 아이 선택 존중</a:t>
            </a:r>
          </a:p>
          <a:p/>
          <a:p>
            <a:r>
              <a:t>→ 자립성과 성취감 동시 추구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내신 경쟁 완화 효과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5등급제로 인한 변화</a:t>
            </a:r>
          </a:p>
          <a:p/>
          <a:p>
            <a:r>
              <a:t>• 1등급 비율: 4% → 20%</a:t>
            </a:r>
          </a:p>
          <a:p>
            <a:r>
              <a:t>• 2등급 비율: 11% → 30%</a:t>
            </a:r>
          </a:p>
          <a:p>
            <a:r>
              <a:t>• 내신 부담 감소</a:t>
            </a:r>
          </a:p>
          <a:p>
            <a:r>
              <a:t>• 비교과 활동 중요성 증대</a:t>
            </a:r>
          </a:p>
          <a:p>
            <a:r>
              <a:t>• 진로 탐색 시간 확보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JLS 성공 로드맵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15년 노하우의 체계적 교육</a:t>
            </a:r>
          </a:p>
          <a:p/>
          <a:p>
            <a:r>
              <a:t>🎯 개별 맞춤형 진단</a:t>
            </a:r>
          </a:p>
          <a:p>
            <a:r>
              <a:t>🎯 단계별 학습 설계</a:t>
            </a:r>
          </a:p>
          <a:p>
            <a:r>
              <a:t>🎯 전문 강사진 1:1 지도</a:t>
            </a:r>
          </a:p>
          <a:p>
            <a:r>
              <a:t>🎯 정기 상담 및 점검</a:t>
            </a:r>
          </a:p>
          <a:p>
            <a:r>
              <a:t>🎯 진학까지 완벽 관리</a:t>
            </a:r>
          </a:p>
          <a:p/>
          <a:p>
            <a:r>
              <a:t>→ 우리 아이만의 성공 스토리 만들기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JLS 핵심 차별화 역량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【소논문 지도】전문 강사진 1:1</a:t>
            </a:r>
          </a:p>
          <a:p>
            <a:r>
              <a:t>• 주제 선정부터 완성까지</a:t>
            </a:r>
          </a:p>
          <a:p>
            <a:r>
              <a:t>• 특목고 합격생 100% 보유</a:t>
            </a:r>
          </a:p>
          <a:p/>
          <a:p>
            <a:r>
              <a:t>【대회 준비반】각종 경시대회</a:t>
            </a:r>
          </a:p>
          <a:p>
            <a:r>
              <a:t>• 교내외 대회 집중 훈련</a:t>
            </a:r>
          </a:p>
          <a:p>
            <a:r>
              <a:t>• 수상 실적으로 스펙 완성</a:t>
            </a:r>
          </a:p>
          <a:p/>
          <a:p>
            <a:r>
              <a:t>【수행평가 대비】중학교별 맞춤</a:t>
            </a:r>
          </a:p>
          <a:p>
            <a:r>
              <a:t>• 학교 특성 완벽 분석</a:t>
            </a:r>
          </a:p>
          <a:p>
            <a:r>
              <a:t>• 내신 1등급 달성 시스템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소논문 프로그램 상세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특목고 진학의 필수 관문</a:t>
            </a:r>
          </a:p>
          <a:p/>
          <a:p>
            <a:r>
              <a:t>【체계적 과정】</a:t>
            </a:r>
          </a:p>
          <a:p>
            <a:r>
              <a:t>1️⃣ 주제 선정 (진로 연계)</a:t>
            </a:r>
          </a:p>
          <a:p>
            <a:r>
              <a:t>2️⃣ 자료 조사 (객관적 근거)</a:t>
            </a:r>
          </a:p>
          <a:p>
            <a:r>
              <a:t>3️⃣ 논문 작성 (논리적 구성)</a:t>
            </a:r>
          </a:p>
          <a:p>
            <a:r>
              <a:t>4️⃣ 발표 (설득력 있는 프레젠테이션)</a:t>
            </a:r>
          </a:p>
          <a:p/>
          <a:p>
            <a:r>
              <a:t>【전담 강사 1:1 멘토링】</a:t>
            </a:r>
          </a:p>
          <a:p>
            <a:r>
              <a:t>• 개별 주제별 전문 지도</a:t>
            </a:r>
          </a:p>
          <a:p>
            <a:r>
              <a:t>• 완성도 높은 결과물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대회 준비반 전문 시스템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【영어 분야】</a:t>
            </a:r>
          </a:p>
          <a:p>
            <a:r>
              <a:t>• 말하기 대회 (발음·유창성)</a:t>
            </a:r>
          </a:p>
          <a:p>
            <a:r>
              <a:t>• 에세이 대회 (논리적 글쓰기)</a:t>
            </a:r>
          </a:p>
          <a:p>
            <a:r>
              <a:t>• 독서감상문 (창의적 표현)</a:t>
            </a:r>
          </a:p>
          <a:p/>
          <a:p>
            <a:r>
              <a:t>【수학 분야】</a:t>
            </a:r>
          </a:p>
          <a:p>
            <a:r>
              <a:t>• 교내 경시대회</a:t>
            </a:r>
          </a:p>
          <a:p>
            <a:r>
              <a:t>• KMC (한국수학경시)</a:t>
            </a:r>
          </a:p>
          <a:p>
            <a:r>
              <a:t>• 수학올림피아드 준비</a:t>
            </a:r>
          </a:p>
          <a:p/>
          <a:p>
            <a:r>
              <a:t>【과학 분야】</a:t>
            </a:r>
          </a:p>
          <a:p>
            <a:r>
              <a:t>• 탐구대회 (실험 설계)</a:t>
            </a:r>
          </a:p>
          <a:p>
            <a:r>
              <a:t>• 발명품 경진대회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2024년 JLS 진학실적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검증된 결과로 증명하는 실력</a:t>
            </a:r>
          </a:p>
          <a:p/>
          <a:p>
            <a:r>
              <a:t>🏆 특목고</a:t>
            </a:r>
          </a:p>
          <a:p>
            <a:r>
              <a:t>• 외대부고 3명 | 대일외고 2명</a:t>
            </a:r>
          </a:p>
          <a:p>
            <a:r>
              <a:t>• 인천과학고 4명 | 경기과학고 1명</a:t>
            </a:r>
          </a:p>
          <a:p/>
          <a:p>
            <a:r>
              <a:t>🏆 자사고</a:t>
            </a:r>
          </a:p>
          <a:p>
            <a:r>
              <a:t>• 하나고 1명 | 민족사관고 1명</a:t>
            </a:r>
          </a:p>
          <a:p/>
          <a:p>
            <a:r>
              <a:t>🏆 국제학교</a:t>
            </a:r>
          </a:p>
          <a:p>
            <a:r>
              <a:t>• 채드윅 2명 | KMLA 3명</a:t>
            </a:r>
          </a:p>
          <a:p/>
          <a:p>
            <a:r>
              <a:t>→ 청라 지역 최고 진학률 달성!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실제 성공사례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👦 김○○ (청람중 → 외대부고)</a:t>
            </a:r>
          </a:p>
          <a:p/>
          <a:p>
            <a:r>
              <a:t>【JLS 수강 과정】</a:t>
            </a:r>
          </a:p>
          <a:p>
            <a:r>
              <a:t>• 중1: 소논문 기초반</a:t>
            </a:r>
          </a:p>
          <a:p>
            <a:r>
              <a:t>• 중2: 영어 말하기 대회반</a:t>
            </a:r>
          </a:p>
          <a:p>
            <a:r>
              <a:t>• 중3: 특목고 준비반</a:t>
            </a:r>
          </a:p>
          <a:p/>
          <a:p>
            <a:r>
              <a:t>【핵심 성공요인】</a:t>
            </a:r>
          </a:p>
          <a:p>
            <a:r>
              <a:t>• 2년간 체계적 소논문 지도</a:t>
            </a:r>
          </a:p>
          <a:p>
            <a:r>
              <a:t>• 영어 실력 + 발표 능력 완성</a:t>
            </a:r>
          </a:p>
          <a:p>
            <a:r>
              <a:t>• 목표 의식 명확한 학습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실제 성공사례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👧 박○○ (청라중 → 인천과학고)</a:t>
            </a:r>
          </a:p>
          <a:p/>
          <a:p>
            <a:r>
              <a:t>【JLS 수강 과정】</a:t>
            </a:r>
          </a:p>
          <a:p>
            <a:r>
              <a:t>• 중1: 수학 심화반</a:t>
            </a:r>
          </a:p>
          <a:p>
            <a:r>
              <a:t>• 중2: 과학 탐구반</a:t>
            </a:r>
          </a:p>
          <a:p>
            <a:r>
              <a:t>• 중3: 과학고 준비반</a:t>
            </a:r>
          </a:p>
          <a:p/>
          <a:p>
            <a:r>
              <a:t>【핵심 성공요인】</a:t>
            </a:r>
          </a:p>
          <a:p>
            <a:r>
              <a:t>• 수학 실력 탄탄한 기초</a:t>
            </a:r>
          </a:p>
          <a:p>
            <a:r>
              <a:t>• R&amp;E 프로젝트 완벽 수행</a:t>
            </a:r>
          </a:p>
          <a:p>
            <a:r>
              <a:t>• 과학적 사고력 체계적 개발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학부모 생생한 후기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💬 "체계적인 관리 시스템 덕분에</a:t>
            </a:r>
          </a:p>
          <a:p>
            <a:r>
              <a:t>    아이가 스스로 공부하게 됐어요."</a:t>
            </a:r>
          </a:p>
          <a:p/>
          <a:p>
            <a:r>
              <a:t>💬 "소논문 지도가 정말 전문적이고</a:t>
            </a:r>
          </a:p>
          <a:p>
            <a:r>
              <a:t>    세밀해서 놀랐습니다."</a:t>
            </a:r>
          </a:p>
          <a:p/>
          <a:p>
            <a:r>
              <a:t>💬 "진학 상담이 구체적이고 실질적</a:t>
            </a:r>
          </a:p>
          <a:p>
            <a:r>
              <a:t>    도움이 많이 됐어요."</a:t>
            </a:r>
          </a:p>
          <a:p/>
          <a:p>
            <a:r>
              <a:t>🏆 학부모 만족도 95% 달성!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맞춤형 입시 컨설팅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【1단계】정확한 진단</a:t>
            </a:r>
          </a:p>
          <a:p>
            <a:r>
              <a:t>• 현재 학력 수준 분석</a:t>
            </a:r>
          </a:p>
          <a:p>
            <a:r>
              <a:t>• 성향 및 적성 파악</a:t>
            </a:r>
          </a:p>
          <a:p>
            <a:r>
              <a:t>• 가정환경 고려</a:t>
            </a:r>
          </a:p>
          <a:p/>
          <a:p>
            <a:r>
              <a:t>【2단계】개별 설계</a:t>
            </a:r>
          </a:p>
          <a:p>
            <a:r>
              <a:t>• 3개년 로드맵 작성</a:t>
            </a:r>
          </a:p>
          <a:p>
            <a:r>
              <a:t>• 단계별 목표 설정</a:t>
            </a:r>
          </a:p>
          <a:p>
            <a:r>
              <a:t>• 과목별 학습 전략</a:t>
            </a:r>
          </a:p>
          <a:p/>
          <a:p>
            <a:r>
              <a:t>【3단계】지속 관리</a:t>
            </a:r>
          </a:p>
          <a:p>
            <a:r>
              <a:t>• 정기 점검 및 수정</a:t>
            </a:r>
          </a:p>
          <a:p>
            <a:r>
              <a:t>• 학부모 상담</a:t>
            </a:r>
          </a:p>
          <a:p>
            <a:r>
              <a:t>• 동기부여 시스템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학교별 맞춤 대응전략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【청라중】영어 특화 + 국제적 감각</a:t>
            </a:r>
          </a:p>
          <a:p>
            <a:r>
              <a:t>• 원어민 수업 완벽 대비</a:t>
            </a:r>
          </a:p>
          <a:p>
            <a:r>
              <a:t>• 국제교류 프로그램 활용</a:t>
            </a:r>
          </a:p>
          <a:p/>
          <a:p>
            <a:r>
              <a:t>【청람중】수학·과학 심화 + 창의성</a:t>
            </a:r>
          </a:p>
          <a:p>
            <a:r>
              <a:t>• 심화 과정 선행 준비</a:t>
            </a:r>
          </a:p>
          <a:p>
            <a:r>
              <a:t>• 탐구 프로젝트 전문 지도</a:t>
            </a:r>
          </a:p>
          <a:p/>
          <a:p>
            <a:r>
              <a:t>【기타 학교】개별 특성 맞춤</a:t>
            </a:r>
          </a:p>
          <a:p>
            <a:r>
              <a:t>• 학교별 내신 패턴 분석</a:t>
            </a:r>
          </a:p>
          <a:p>
            <a:r>
              <a:t>• 차별화된 준비 전략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특목고/자사고 수혜 전망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5등급제가 특목고에 유리한 이유</a:t>
            </a:r>
          </a:p>
          <a:p/>
          <a:p>
            <a:r>
              <a:t>• 내신 부담 감소로 심화 학습 가능</a:t>
            </a:r>
          </a:p>
          <a:p>
            <a:r>
              <a:t>• 비교과 활동 집중 투자 기회</a:t>
            </a:r>
          </a:p>
          <a:p>
            <a:r>
              <a:t>• 창의적 사고력 계발 시간 확보</a:t>
            </a:r>
          </a:p>
          <a:p>
            <a:r>
              <a:t>• 특목고 특화 프로그램 준비 여유</a:t>
            </a:r>
          </a:p>
          <a:p/>
          <a:p>
            <a:r>
              <a:t>→ 전략적 준비의 중요성 증대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체계적 상담 시스템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【월례 학습 상담】</a:t>
            </a:r>
          </a:p>
          <a:p>
            <a:r>
              <a:t>• 학습 진도 점검</a:t>
            </a:r>
          </a:p>
          <a:p>
            <a:r>
              <a:t>• 성취도 분석</a:t>
            </a:r>
          </a:p>
          <a:p>
            <a:r>
              <a:t>• 보완점 도출</a:t>
            </a:r>
          </a:p>
          <a:p/>
          <a:p>
            <a:r>
              <a:t>【진학 상담】</a:t>
            </a:r>
          </a:p>
          <a:p>
            <a:r>
              <a:t>• 학기별 진로 방향 점검</a:t>
            </a:r>
          </a:p>
          <a:p>
            <a:r>
              <a:t>• 목표 학교 구체화</a:t>
            </a:r>
          </a:p>
          <a:p>
            <a:r>
              <a:t>• 준비 전략 수정</a:t>
            </a:r>
          </a:p>
          <a:p/>
          <a:p>
            <a:r>
              <a:t>【학부모 간담회】</a:t>
            </a:r>
          </a:p>
          <a:p>
            <a:r>
              <a:t>• 정보 공유 및 소통</a:t>
            </a:r>
          </a:p>
          <a:p>
            <a:r>
              <a:t>• 네트워킹 기회</a:t>
            </a:r>
          </a:p>
          <a:p>
            <a:r>
              <a:t>• 성공 경험 공유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JLS 특별 서비스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【학습 자료 제공】</a:t>
            </a:r>
          </a:p>
          <a:p>
            <a:r>
              <a:t>• 학교별 기출문제 DB</a:t>
            </a:r>
          </a:p>
          <a:p>
            <a:r>
              <a:t>• 예상문제 및 해설</a:t>
            </a:r>
          </a:p>
          <a:p>
            <a:r>
              <a:t>• 최신 기출 트렌드 분석</a:t>
            </a:r>
          </a:p>
          <a:p/>
          <a:p>
            <a:r>
              <a:t>【정보 서비스】</a:t>
            </a:r>
          </a:p>
          <a:p>
            <a:r>
              <a:t>• 실시간 입시 동향</a:t>
            </a:r>
          </a:p>
          <a:p>
            <a:r>
              <a:t>• 정책 변화 신속 공유</a:t>
            </a:r>
          </a:p>
          <a:p>
            <a:r>
              <a:t>• 전략 수정 제안</a:t>
            </a:r>
          </a:p>
          <a:p/>
          <a:p>
            <a:r>
              <a:t>【멘토링 시스템】</a:t>
            </a:r>
          </a:p>
          <a:p>
            <a:r>
              <a:t>• 선배와의 만남</a:t>
            </a:r>
          </a:p>
          <a:p>
            <a:r>
              <a:t>• 실전 경험담 공유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핵심 메시지 요약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중학교 선택이 미래를 결정합니다</a:t>
            </a:r>
          </a:p>
          <a:p/>
          <a:p>
            <a:r>
              <a:t>✅ 교육제도 대변화 시대 대비</a:t>
            </a:r>
          </a:p>
          <a:p>
            <a:r>
              <a:t>✅ 전략적 중학교 선택 필수</a:t>
            </a:r>
          </a:p>
          <a:p>
            <a:r>
              <a:t>✅ 체계적 준비로 경쟁력 확보</a:t>
            </a:r>
          </a:p>
          <a:p>
            <a:r>
              <a:t>✅ 학부모의 현명한 지원 역할</a:t>
            </a:r>
          </a:p>
          <a:p>
            <a:r>
              <a:t>✅ JLS와 함께하는 성공 로드맵</a:t>
            </a:r>
          </a:p>
          <a:p/>
          <a:p>
            <a:r>
              <a:t>→ 지금이 바로 시작할 때입니다!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오늘부터 실천할 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🎯 오늘 할 일</a:t>
            </a:r>
          </a:p>
          <a:p>
            <a:r>
              <a:t>• 아이와 진솔한 대화 나누기</a:t>
            </a:r>
          </a:p>
          <a:p>
            <a:r>
              <a:t>• 진로와 꿈에 대해 들어보기</a:t>
            </a:r>
          </a:p>
          <a:p>
            <a:r>
              <a:t>• 중학교에 대한 생각 확인</a:t>
            </a:r>
          </a:p>
          <a:p/>
          <a:p>
            <a:r>
              <a:t>🎯 이번 주 할 일</a:t>
            </a:r>
          </a:p>
          <a:p>
            <a:r>
              <a:t>• 관심 중학교 정보 수집</a:t>
            </a:r>
          </a:p>
          <a:p>
            <a:r>
              <a:t>• 학교 홈페이지 상세 확인</a:t>
            </a:r>
          </a:p>
          <a:p>
            <a:r>
              <a:t>• 설명회 일정 체크</a:t>
            </a:r>
          </a:p>
          <a:p/>
          <a:p>
            <a:r>
              <a:t>🎯 이번 달 할 일</a:t>
            </a:r>
          </a:p>
          <a:p>
            <a:r>
              <a:t>• JLS 상담 예약</a:t>
            </a:r>
          </a:p>
          <a:p>
            <a:r>
              <a:t>• 학력 진단 테스트 받기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특별 혜택 안내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🎁 오늘 현장 등록 시</a:t>
            </a:r>
          </a:p>
          <a:p>
            <a:r>
              <a:t>• 입학금 50% 할인</a:t>
            </a:r>
          </a:p>
          <a:p>
            <a:r>
              <a:t>• 첫 달 수업료 30% 할인</a:t>
            </a:r>
          </a:p>
          <a:p/>
          <a:p>
            <a:r>
              <a:t>🎁 무료 서비스 제공</a:t>
            </a:r>
          </a:p>
          <a:p>
            <a:r>
              <a:t>• 학력 진단 테스트</a:t>
            </a:r>
          </a:p>
          <a:p>
            <a:r>
              <a:t>• 1:1 개별 상담</a:t>
            </a:r>
          </a:p>
          <a:p>
            <a:r>
              <a:t>• 맞춤형 학습 계획 수립</a:t>
            </a:r>
          </a:p>
          <a:p/>
          <a:p>
            <a:r>
              <a:t>⏰ 기한: 오늘까지 (선착순 20명)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상담 예약 방법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📞 전화 예약</a:t>
            </a:r>
          </a:p>
          <a:p>
            <a:r>
              <a:t>• 032-XXX-XXXX</a:t>
            </a:r>
          </a:p>
          <a:p>
            <a:r>
              <a:t>• 평일 10:00-22:00</a:t>
            </a:r>
          </a:p>
          <a:p>
            <a:r>
              <a:t>• 주말 10:00-18:00</a:t>
            </a:r>
          </a:p>
          <a:p/>
          <a:p>
            <a:r>
              <a:t>🖥️ 온라인 예약</a:t>
            </a:r>
          </a:p>
          <a:p>
            <a:r>
              <a:t>• www.jls-academy.com</a:t>
            </a:r>
          </a:p>
          <a:p>
            <a:r>
              <a:t>• 24시간 언제나 가능</a:t>
            </a:r>
          </a:p>
          <a:p/>
          <a:p>
            <a:r>
              <a:t>🏫 방문 예약</a:t>
            </a:r>
          </a:p>
          <a:p>
            <a:r>
              <a:t>• 현장에서 즉시 상담 가능</a:t>
            </a:r>
          </a:p>
          <a:p>
            <a:r>
              <a:t>• 준비물: 최근 성적표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질문과 답변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❓ 궁금한 점이 있으시면</a:t>
            </a:r>
          </a:p>
          <a:p>
            <a:r>
              <a:t>   언제든지 질문해 주세요!</a:t>
            </a:r>
          </a:p>
          <a:p/>
          <a:p>
            <a:r>
              <a:t>📋 복잡한 개별 상황은</a:t>
            </a:r>
          </a:p>
          <a:p>
            <a:r>
              <a:t>   별도 상담에서 자세히</a:t>
            </a:r>
          </a:p>
          <a:p>
            <a:r>
              <a:t>   상담해 드리겠습니다.</a:t>
            </a:r>
          </a:p>
          <a:p/>
          <a:p>
            <a:r>
              <a:t>💡 작은 질문도 소중합니다.</a:t>
            </a:r>
          </a:p>
          <a:p>
            <a:r>
              <a:t>   주저하지 마시고</a:t>
            </a:r>
          </a:p>
          <a:p>
            <a:r>
              <a:t>   편안하게 말씀해 주세요.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JLS 정상어학원 연락처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🏫 JLS 정상어학원 청라캠퍼스</a:t>
            </a:r>
          </a:p>
          <a:p/>
          <a:p>
            <a:r>
              <a:t>📍 주소: 인천시 서구 청라동 000-0</a:t>
            </a:r>
          </a:p>
          <a:p>
            <a:r>
              <a:t>          청라 에듀타운 3층</a:t>
            </a:r>
          </a:p>
          <a:p/>
          <a:p>
            <a:r>
              <a:t>📞 전화: 032-XXX-XXXX</a:t>
            </a:r>
          </a:p>
          <a:p>
            <a:r>
              <a:t>📧 이메일: info@jls-academy.com</a:t>
            </a:r>
          </a:p>
          <a:p>
            <a:r>
              <a:t>🌐 홈페이지: www.jls-academy.com</a:t>
            </a:r>
          </a:p>
          <a:p/>
          <a:p>
            <a:r>
              <a:t>🚗 주차: 건물 지하 무료주차장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감사 인사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🌟 우리 아이들의 꿈을 함께 키워가겠습니다</a:t>
            </a:r>
          </a:p>
          <a:p/>
          <a:p>
            <a:r>
              <a:t>• 전문적이고 체계적인 교육으로</a:t>
            </a:r>
          </a:p>
          <a:p>
            <a:r>
              <a:t>• 한 명 한 명 소중히 여기며</a:t>
            </a:r>
          </a:p>
          <a:p>
            <a:r>
              <a:t>• 성공까지 끝까지 함께 하겠습니다</a:t>
            </a:r>
          </a:p>
          <a:p/>
          <a:p>
            <a:r>
              <a:t>감사합니다! 🙏</a:t>
            </a:r>
          </a:p>
          <a:p/>
          <a:p>
            <a:r>
              <a:t>— JLS 정상어학원 임직원 일동 —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