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6" r:id="rId3"/>
    <p:sldId id="27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75" r:id="rId12"/>
    <p:sldId id="264" r:id="rId13"/>
    <p:sldId id="27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45E-CA2A-47A3-8661-1D0D6DEE878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B25-EFBB-4EAD-823A-E4EABF40F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45E-CA2A-47A3-8661-1D0D6DEE878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B25-EFBB-4EAD-823A-E4EABF40F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45E-CA2A-47A3-8661-1D0D6DEE878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B25-EFBB-4EAD-823A-E4EABF40F87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45E-CA2A-47A3-8661-1D0D6DEE878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B25-EFBB-4EAD-823A-E4EABF40F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45E-CA2A-47A3-8661-1D0D6DEE878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B25-EFBB-4EAD-823A-E4EABF40F87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45E-CA2A-47A3-8661-1D0D6DEE878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B25-EFBB-4EAD-823A-E4EABF40F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45E-CA2A-47A3-8661-1D0D6DEE878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B25-EFBB-4EAD-823A-E4EABF40F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45E-CA2A-47A3-8661-1D0D6DEE878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B25-EFBB-4EAD-823A-E4EABF40F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45E-CA2A-47A3-8661-1D0D6DEE878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B25-EFBB-4EAD-823A-E4EABF40F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45E-CA2A-47A3-8661-1D0D6DEE878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B25-EFBB-4EAD-823A-E4EABF40F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45E-CA2A-47A3-8661-1D0D6DEE878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B25-EFBB-4EAD-823A-E4EABF40F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45E-CA2A-47A3-8661-1D0D6DEE878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B25-EFBB-4EAD-823A-E4EABF40F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45E-CA2A-47A3-8661-1D0D6DEE878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B25-EFBB-4EAD-823A-E4EABF40F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45E-CA2A-47A3-8661-1D0D6DEE878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B25-EFBB-4EAD-823A-E4EABF40F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45E-CA2A-47A3-8661-1D0D6DEE878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B25-EFBB-4EAD-823A-E4EABF40F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45E-CA2A-47A3-8661-1D0D6DEE878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B25-EFBB-4EAD-823A-E4EABF40F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45E-CA2A-47A3-8661-1D0D6DEE878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6B25-EFBB-4EAD-823A-E4EABF40F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DC45E-CA2A-47A3-8661-1D0D6DEE878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206B25-EFBB-4EAD-823A-E4EABF40F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5505" y="2225748"/>
            <a:ext cx="4670104" cy="1320800"/>
          </a:xfrm>
        </p:spPr>
        <p:txBody>
          <a:bodyPr/>
          <a:lstStyle/>
          <a:p>
            <a:r>
              <a:rPr lang="zh-CN" altLang="en-US" b="1" dirty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好业务</a:t>
            </a:r>
            <a:r>
              <a:rPr lang="zh-CN" altLang="en-US" b="1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架构及</a:t>
            </a:r>
            <a:r>
              <a:rPr lang="zh-CN" altLang="en-US" b="1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  <a:sym typeface="+mn-ea"/>
              </a:rPr>
              <a:t>实践</a:t>
            </a:r>
            <a:endParaRPr lang="zh-CN" altLang="en-US" b="1" i="0" u="none" strike="noStrike" kern="2200" baseline="0" dirty="0" smtClean="0">
              <a:solidFill>
                <a:srgbClr val="40404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6804836" y="3689498"/>
            <a:ext cx="3181547" cy="4592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Jqzhang(</a:t>
            </a:r>
            <a:r>
              <a:rPr lang="zh-CN" altLang="en-US" dirty="0" smtClean="0"/>
              <a:t>张军强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安全性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R="0" lvl="0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反例（无安全意识）</a:t>
            </a:r>
          </a:p>
          <a:p>
            <a:pPr marR="0" lvl="1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无环境隔离</a:t>
            </a:r>
          </a:p>
          <a:p>
            <a:pPr marR="0" lvl="1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权限最大化（用户权限）</a:t>
            </a:r>
          </a:p>
          <a:p>
            <a:pPr marR="0" lvl="1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运行用户</a:t>
            </a:r>
            <a:r>
              <a:rPr lang="en-US" altLang="zh-CN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ROOT</a:t>
            </a:r>
          </a:p>
          <a:p>
            <a:pPr marR="0" lvl="1" rtl="0"/>
            <a:r>
              <a:rPr lang="en-US" altLang="zh-CN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SQL</a:t>
            </a:r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注入</a:t>
            </a:r>
          </a:p>
          <a:p>
            <a:pPr marR="0" lvl="1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跨站攻击</a:t>
            </a:r>
          </a:p>
          <a:p>
            <a:pPr marR="0" lvl="1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敏感数据明文储存</a:t>
            </a:r>
          </a:p>
          <a:p>
            <a:pPr marR="0" lvl="1" rtl="0"/>
            <a:r>
              <a:rPr lang="en-US" altLang="zh-CN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………</a:t>
            </a:r>
          </a:p>
          <a:p>
            <a:pPr marR="0" lvl="0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正例（以上反着读）</a:t>
            </a:r>
          </a:p>
          <a:p>
            <a:pPr marR="0" lvl="1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环境隔离</a:t>
            </a:r>
          </a:p>
          <a:p>
            <a:pPr marR="0" lvl="1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权限最最小化（用户权限）</a:t>
            </a:r>
          </a:p>
          <a:p>
            <a:pPr marR="0" lvl="1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非</a:t>
            </a:r>
            <a:r>
              <a:rPr lang="en-US" altLang="zh-CN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ROOT</a:t>
            </a:r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用户运行程序</a:t>
            </a:r>
          </a:p>
          <a:p>
            <a:pPr marR="0" lvl="1" rtl="0"/>
            <a:r>
              <a:rPr lang="en-US" altLang="zh-CN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SQL</a:t>
            </a:r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参数化</a:t>
            </a:r>
          </a:p>
          <a:p>
            <a:pPr marR="0" lvl="1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防跨站攻击（过滤）</a:t>
            </a:r>
          </a:p>
          <a:p>
            <a:pPr marR="0" lvl="1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敏感数据加密储存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853" y="2160589"/>
            <a:ext cx="5691962" cy="37783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kern="220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闭环</a:t>
            </a:r>
            <a:r>
              <a:rPr lang="en-US" altLang="zh-CN" b="1" kern="220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/>
            </a:r>
            <a:br>
              <a:rPr lang="en-US" altLang="zh-CN" b="1" kern="220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</a:br>
            <a:endParaRPr lang="zh-CN" altLang="en-US" b="1" i="0" u="none" strike="noStrike" kern="2200" baseline="0" dirty="0" smtClean="0">
              <a:solidFill>
                <a:srgbClr val="40404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953780" y="1724654"/>
            <a:ext cx="8596668" cy="3880773"/>
          </a:xfrm>
        </p:spPr>
        <p:txBody>
          <a:bodyPr/>
          <a:lstStyle/>
          <a:p>
            <a:pPr marR="0" lvl="0" rtl="0"/>
            <a:r>
              <a:rPr lang="zh-CN" altLang="en-US" b="1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运营数据可视化</a:t>
            </a:r>
            <a:endParaRPr lang="en-US" altLang="zh-CN" b="1" dirty="0" smtClean="0">
              <a:solidFill>
                <a:srgbClr val="40404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  <a:p>
            <a:pPr marR="0" lvl="0" rtl="0"/>
            <a:r>
              <a:rPr lang="zh-CN" altLang="en-US" b="1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监控数据可视化</a:t>
            </a:r>
            <a:endParaRPr lang="en-US" altLang="zh-CN" b="1" dirty="0" smtClean="0">
              <a:solidFill>
                <a:srgbClr val="40404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  <a:p>
            <a:pPr marR="0" lvl="0" rtl="0"/>
            <a:r>
              <a:rPr lang="zh-CN" altLang="en-US" b="1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数据驱动优化业务</a:t>
            </a:r>
            <a:endParaRPr lang="zh-CN" altLang="en-US" b="1" i="0" u="none" strike="noStrike" baseline="0" dirty="0" smtClean="0">
              <a:solidFill>
                <a:srgbClr val="40404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39512" y="2725479"/>
            <a:ext cx="4724005" cy="1320800"/>
          </a:xfrm>
        </p:spPr>
        <p:txBody>
          <a:bodyPr/>
          <a:lstStyle/>
          <a:p>
            <a:pPr lvl="0"/>
            <a:r>
              <a:rPr lang="zh-CN" altLang="en-US" b="1" dirty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运维</a:t>
            </a:r>
            <a:r>
              <a:rPr lang="zh-CN" altLang="en-US" b="1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通道实践</a:t>
            </a:r>
            <a:r>
              <a:rPr lang="zh-CN" altLang="en-US" b="1" dirty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之</a:t>
            </a:r>
            <a:r>
              <a:rPr lang="zh-CN" altLang="en-US" b="1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路</a:t>
            </a:r>
            <a:endParaRPr lang="zh-CN" altLang="en-US" b="1" i="0" u="none" strike="noStrike" kern="2200" baseline="0" dirty="0" smtClean="0">
              <a:solidFill>
                <a:srgbClr val="40404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运维通道是什么？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运维通是一座桥</a:t>
            </a:r>
            <a:endParaRPr lang="en-US" altLang="zh-CN" dirty="0" smtClean="0"/>
          </a:p>
          <a:p>
            <a:r>
              <a:rPr lang="zh-CN" altLang="en-US" dirty="0" smtClean="0"/>
              <a:t>为什么要自建运维通道？（效率，安全，可靠）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253" y="3202609"/>
            <a:ext cx="4663749" cy="210303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架构图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552" y="1137684"/>
            <a:ext cx="7347099" cy="498666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稳定性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自动修复（</a:t>
            </a:r>
            <a:r>
              <a:rPr lang="en-US" altLang="zh-CN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cron,timer</a:t>
            </a:r>
            <a:r>
              <a:rPr lang="zh-CN" altLang="en-US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）</a:t>
            </a:r>
          </a:p>
          <a:p>
            <a:pPr marR="0" lvl="0" rtl="0"/>
            <a:r>
              <a:rPr lang="zh-CN" altLang="en-US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监控先行</a:t>
            </a:r>
          </a:p>
          <a:p>
            <a:pPr marR="0" lvl="0" rtl="0"/>
            <a:r>
              <a:rPr lang="zh-CN" altLang="en-US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过载保护</a:t>
            </a:r>
          </a:p>
          <a:p>
            <a:pPr marR="0" lvl="0" rtl="0"/>
            <a:r>
              <a:rPr lang="zh-CN" altLang="en-US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高可用部署</a:t>
            </a:r>
            <a:r>
              <a:rPr lang="en-US" altLang="zh-CN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(keepalive)</a:t>
            </a:r>
            <a:endParaRPr lang="zh-CN" altLang="en-US" b="1" i="0" u="none" strike="noStrike" baseline="0" smtClean="0">
              <a:solidFill>
                <a:srgbClr val="40404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55" y="674366"/>
            <a:ext cx="7559748" cy="29966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98" y="3735813"/>
            <a:ext cx="8282567" cy="302366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扩展性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功能增加通过插件（脚本）</a:t>
            </a:r>
          </a:p>
          <a:p>
            <a:pPr marR="0" lvl="0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增加机器增加处理能力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36" y="3803263"/>
            <a:ext cx="10621857" cy="120984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可配置性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静态配置性</a:t>
            </a:r>
          </a:p>
          <a:p>
            <a:pPr marR="0" lvl="0" rtl="0"/>
            <a:r>
              <a:rPr lang="zh-CN" altLang="en-US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运行时配置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145" y="318975"/>
            <a:ext cx="5624208" cy="58798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0" y="4970585"/>
            <a:ext cx="11632019" cy="63822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简单性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运维</a:t>
            </a:r>
            <a:r>
              <a:rPr lang="en-US" altLang="zh-CN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(ALL in One)</a:t>
            </a:r>
          </a:p>
          <a:p>
            <a:pPr lvl="1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一台机器能干完所有的事情</a:t>
            </a:r>
            <a:endParaRPr lang="en-US" altLang="zh-CN" b="1" i="0" u="none" strike="noStrike" baseline="0" dirty="0" smtClean="0">
              <a:solidFill>
                <a:srgbClr val="40404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zh-CN" altLang="en-US" b="1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一个二进制文件包含所有组件</a:t>
            </a:r>
            <a:endParaRPr lang="en-US" altLang="zh-CN" b="1" i="0" u="none" strike="noStrike" baseline="0" dirty="0" smtClean="0">
              <a:solidFill>
                <a:srgbClr val="40404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  <a:p>
            <a:pPr marR="0" lvl="0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开发</a:t>
            </a:r>
            <a:r>
              <a:rPr lang="en-US" altLang="zh-CN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使有动态接口</a:t>
            </a:r>
            <a:r>
              <a:rPr lang="en-US" altLang="zh-CN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en-US" b="1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增加新功能，客端端无需更新</a:t>
            </a:r>
            <a:endParaRPr lang="zh-CN" altLang="en-US" b="1" i="0" u="none" strike="noStrike" baseline="0" dirty="0" smtClean="0">
              <a:solidFill>
                <a:srgbClr val="40404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80" y="1022129"/>
            <a:ext cx="7159288" cy="426225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可维护性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修复接口</a:t>
            </a:r>
          </a:p>
          <a:p>
            <a:pPr marR="0" lvl="0" rtl="0"/>
            <a:r>
              <a:rPr lang="zh-CN" altLang="en-US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日志查看接口</a:t>
            </a:r>
          </a:p>
          <a:p>
            <a:pPr marR="0" lvl="0" rtl="0"/>
            <a:r>
              <a:rPr lang="zh-CN" altLang="en-US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状态查询接口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20" y="115570"/>
            <a:ext cx="9359265" cy="66274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好</a:t>
            </a:r>
            <a:r>
              <a:rPr lang="zh-CN" altLang="en-US" b="1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业务</a:t>
            </a:r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架构的基本原则有那些</a:t>
            </a:r>
          </a:p>
          <a:p>
            <a:pPr marR="0" lvl="0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运维</a:t>
            </a:r>
            <a:r>
              <a:rPr lang="zh-CN" altLang="en-US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通道在此架构下</a:t>
            </a:r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的实践之路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安全性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环境隔离</a:t>
            </a:r>
          </a:p>
          <a:p>
            <a:pPr marR="0" lvl="0" rtl="0"/>
            <a:r>
              <a:rPr lang="en-US" altLang="zh-CN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黑白名单</a:t>
            </a:r>
          </a:p>
          <a:p>
            <a:pPr marR="0" lvl="0" rtl="0"/>
            <a:r>
              <a:rPr lang="en-US" altLang="zh-CN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token</a:t>
            </a:r>
            <a:r>
              <a:rPr lang="zh-CN" altLang="en-US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认证</a:t>
            </a:r>
          </a:p>
          <a:p>
            <a:pPr marR="0" lvl="0" rtl="0"/>
            <a:r>
              <a:rPr lang="zh-CN" altLang="en-US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用户名密码认证</a:t>
            </a:r>
          </a:p>
          <a:p>
            <a:pPr marR="0" lvl="0" rtl="0"/>
            <a:r>
              <a:rPr lang="zh-CN" altLang="en-US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使用</a:t>
            </a:r>
            <a:r>
              <a:rPr lang="en-US" altLang="zh-CN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SQL</a:t>
            </a:r>
            <a:r>
              <a:rPr lang="zh-CN" altLang="en-US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参数化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192" y="2160589"/>
            <a:ext cx="8930952" cy="43380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217436" y="3012558"/>
            <a:ext cx="8596668" cy="1320800"/>
          </a:xfrm>
        </p:spPr>
        <p:txBody>
          <a:bodyPr/>
          <a:lstStyle/>
          <a:p>
            <a:pPr marR="0" rtl="0"/>
            <a:r>
              <a:rPr lang="en-US" altLang="zh-CN" b="1" i="0" u="none" strike="noStrike" kern="2200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Q &amp; A</a:t>
            </a:r>
            <a:endParaRPr lang="zh-CN" altLang="en-US" b="1" i="0" u="none" strike="noStrike" kern="2200" baseline="0" dirty="0" smtClean="0">
              <a:solidFill>
                <a:srgbClr val="40404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39512" y="2725479"/>
            <a:ext cx="5521446" cy="1320800"/>
          </a:xfrm>
        </p:spPr>
        <p:txBody>
          <a:bodyPr/>
          <a:lstStyle/>
          <a:p>
            <a:pPr lvl="0"/>
            <a:r>
              <a:rPr lang="zh-CN" altLang="en-US" b="1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好业务架构</a:t>
            </a:r>
            <a:r>
              <a:rPr lang="zh-CN" altLang="en-US" b="1" dirty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的基本原则</a:t>
            </a:r>
            <a:endParaRPr lang="zh-CN" altLang="en-US" b="1" i="0" u="none" strike="noStrike" kern="2200" baseline="0" dirty="0" smtClean="0">
              <a:solidFill>
                <a:srgbClr val="40404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稳定性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反例</a:t>
            </a:r>
          </a:p>
          <a:p>
            <a:pPr marR="0" lvl="1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裸奔（没什么保护措施）</a:t>
            </a:r>
          </a:p>
          <a:p>
            <a:pPr marR="0" lvl="0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正例</a:t>
            </a:r>
          </a:p>
          <a:p>
            <a:pPr marR="0" lvl="1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自动修复</a:t>
            </a:r>
          </a:p>
          <a:p>
            <a:pPr marR="0" lvl="1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监控先行</a:t>
            </a:r>
          </a:p>
          <a:p>
            <a:pPr marR="0" lvl="1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过载保护</a:t>
            </a:r>
          </a:p>
          <a:p>
            <a:pPr marR="0" lvl="1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高可用部署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200" y="557643"/>
            <a:ext cx="4572000" cy="27889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87" y="3677307"/>
            <a:ext cx="4286250" cy="16859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7061">
            <a:off x="9576424" y="-247897"/>
            <a:ext cx="885714" cy="440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323" y="3485919"/>
            <a:ext cx="4134190" cy="28851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扩展性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反例</a:t>
            </a:r>
          </a:p>
          <a:p>
            <a:pPr marR="0" lvl="1" rtl="0"/>
            <a:r>
              <a:rPr lang="zh-CN" altLang="en-US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无分层</a:t>
            </a:r>
          </a:p>
          <a:p>
            <a:pPr marR="0" lvl="1" rtl="0"/>
            <a:r>
              <a:rPr lang="zh-CN" altLang="en-US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无分治</a:t>
            </a:r>
          </a:p>
          <a:p>
            <a:pPr marR="0" lvl="0" rtl="0"/>
            <a:r>
              <a:rPr lang="zh-CN" altLang="en-US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正例</a:t>
            </a:r>
          </a:p>
          <a:p>
            <a:pPr marR="0" lvl="1" rtl="0"/>
            <a:r>
              <a:rPr lang="zh-CN" altLang="en-US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业务可扩展</a:t>
            </a:r>
          </a:p>
          <a:p>
            <a:pPr marR="0" lvl="1" rtl="0"/>
            <a:r>
              <a:rPr lang="zh-CN" altLang="en-US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容量可扩展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939" y="1185974"/>
            <a:ext cx="63500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可配置性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反例</a:t>
            </a:r>
          </a:p>
          <a:p>
            <a:pPr marR="0" lvl="1" rtl="0"/>
            <a:r>
              <a:rPr lang="zh-CN" altLang="en-US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硬编码（配置没抽离）</a:t>
            </a:r>
          </a:p>
          <a:p>
            <a:pPr marR="0" lvl="1" rtl="0"/>
            <a:r>
              <a:rPr lang="zh-CN" altLang="en-US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重启更新配置</a:t>
            </a:r>
          </a:p>
          <a:p>
            <a:pPr marR="0" lvl="0" rtl="0"/>
            <a:r>
              <a:rPr lang="zh-CN" altLang="en-US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正例</a:t>
            </a:r>
          </a:p>
          <a:p>
            <a:pPr marR="0" lvl="1" rtl="0"/>
            <a:r>
              <a:rPr lang="zh-CN" altLang="en-US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静态配置性</a:t>
            </a:r>
          </a:p>
          <a:p>
            <a:pPr marR="0" lvl="1" rtl="0"/>
            <a:r>
              <a:rPr lang="zh-CN" altLang="en-US" b="1" i="0" u="none" strike="noStrike" baseline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动态配置性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599" y="212802"/>
            <a:ext cx="5626513" cy="3974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56" y="4282092"/>
            <a:ext cx="7063750" cy="22843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简单性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反例</a:t>
            </a:r>
          </a:p>
          <a:p>
            <a:pPr marR="0" lvl="1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开发复杂</a:t>
            </a:r>
            <a:r>
              <a:rPr lang="en-US" altLang="zh-CN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设计复杂，定位问题困难）</a:t>
            </a:r>
          </a:p>
          <a:p>
            <a:pPr marR="0" lvl="1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运维复杂</a:t>
            </a:r>
          </a:p>
          <a:p>
            <a:pPr marR="0" lvl="0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正例</a:t>
            </a:r>
          </a:p>
          <a:p>
            <a:pPr marR="0" lvl="1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开发简单（增加功能）</a:t>
            </a:r>
          </a:p>
          <a:p>
            <a:pPr marR="0" lvl="1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运维简单（部署，配置，维护）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035" y="510852"/>
            <a:ext cx="2899934" cy="28390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916309"/>
            <a:ext cx="3151419" cy="33552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可测试性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反例</a:t>
            </a:r>
          </a:p>
          <a:p>
            <a:pPr marR="0" lvl="1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一切在线上测试</a:t>
            </a:r>
          </a:p>
          <a:p>
            <a:pPr marR="0" lvl="0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正例</a:t>
            </a:r>
          </a:p>
          <a:p>
            <a:pPr marR="0" lvl="1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性能测试</a:t>
            </a:r>
          </a:p>
          <a:p>
            <a:pPr marR="0" lvl="1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功能回归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785" y="1669103"/>
            <a:ext cx="4611445" cy="33707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可维护性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反例</a:t>
            </a:r>
          </a:p>
          <a:p>
            <a:pPr marR="0" lvl="1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停服定位问题</a:t>
            </a:r>
          </a:p>
          <a:p>
            <a:pPr marR="0" lvl="1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重启更新配置</a:t>
            </a:r>
          </a:p>
          <a:p>
            <a:pPr marR="0" lvl="0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正例</a:t>
            </a:r>
          </a:p>
          <a:p>
            <a:pPr marR="0" lvl="1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快速部署</a:t>
            </a:r>
          </a:p>
          <a:p>
            <a:pPr marR="0" lvl="1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问题的定位是否快速方便</a:t>
            </a:r>
          </a:p>
          <a:p>
            <a:pPr marR="0" lvl="1" rtl="0"/>
            <a:r>
              <a:rPr lang="zh-CN" altLang="en-US" b="1" i="0" u="none" strike="noStrike" baseline="0" dirty="0" smtClean="0">
                <a:solidFill>
                  <a:srgbClr val="40404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迁级是否平滑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48" y="1743738"/>
            <a:ext cx="5972701" cy="3923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372</Words>
  <Application>Microsoft Office PowerPoint</Application>
  <PresentationFormat>宽屏</PresentationFormat>
  <Paragraphs>102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方正姚体</vt:lpstr>
      <vt:lpstr>华文新魏</vt:lpstr>
      <vt:lpstr>宋体</vt:lpstr>
      <vt:lpstr>Arial</vt:lpstr>
      <vt:lpstr>Helvetica</vt:lpstr>
      <vt:lpstr>Trebuchet MS</vt:lpstr>
      <vt:lpstr>Wingdings 3</vt:lpstr>
      <vt:lpstr>平面</vt:lpstr>
      <vt:lpstr>好业务架构及实践</vt:lpstr>
      <vt:lpstr>目录</vt:lpstr>
      <vt:lpstr>好业务架构的基本原则</vt:lpstr>
      <vt:lpstr>稳定性</vt:lpstr>
      <vt:lpstr>扩展性</vt:lpstr>
      <vt:lpstr>可配置性</vt:lpstr>
      <vt:lpstr>简单性</vt:lpstr>
      <vt:lpstr>可测试性</vt:lpstr>
      <vt:lpstr>可维护性</vt:lpstr>
      <vt:lpstr>安全性</vt:lpstr>
      <vt:lpstr>闭环 </vt:lpstr>
      <vt:lpstr>运维通道实践之路</vt:lpstr>
      <vt:lpstr>运维通道是什么？</vt:lpstr>
      <vt:lpstr>架构图</vt:lpstr>
      <vt:lpstr>稳定性</vt:lpstr>
      <vt:lpstr>扩展性</vt:lpstr>
      <vt:lpstr>可配置性</vt:lpstr>
      <vt:lpstr>简单性</vt:lpstr>
      <vt:lpstr>可维护性</vt:lpstr>
      <vt:lpstr>安全性</vt:lpstr>
      <vt:lpstr>Q &amp; 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</dc:title>
  <dc:creator>jqzhang(张军强)</dc:creator>
  <cp:lastModifiedBy>jqzhang(张军强)</cp:lastModifiedBy>
  <cp:revision>44</cp:revision>
  <dcterms:created xsi:type="dcterms:W3CDTF">2018-10-24T11:23:00Z</dcterms:created>
  <dcterms:modified xsi:type="dcterms:W3CDTF">2018-11-08T02:50:44Z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