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1" r:id="rId1"/>
    <p:sldMasterId id="2147484030" r:id="rId2"/>
    <p:sldMasterId id="2147484602" r:id="rId3"/>
    <p:sldMasterId id="2147484614" r:id="rId4"/>
  </p:sldMasterIdLst>
  <p:notesMasterIdLst>
    <p:notesMasterId r:id="rId47"/>
  </p:notesMasterIdLst>
  <p:handoutMasterIdLst>
    <p:handoutMasterId r:id="rId48"/>
  </p:handoutMasterIdLst>
  <p:sldIdLst>
    <p:sldId id="779" r:id="rId5"/>
    <p:sldId id="822" r:id="rId6"/>
    <p:sldId id="996" r:id="rId7"/>
    <p:sldId id="1155" r:id="rId8"/>
    <p:sldId id="1203" r:id="rId9"/>
    <p:sldId id="1158" r:id="rId10"/>
    <p:sldId id="1159" r:id="rId11"/>
    <p:sldId id="1181" r:id="rId12"/>
    <p:sldId id="1157" r:id="rId13"/>
    <p:sldId id="1161" r:id="rId14"/>
    <p:sldId id="1162" r:id="rId15"/>
    <p:sldId id="1186" r:id="rId16"/>
    <p:sldId id="1185" r:id="rId17"/>
    <p:sldId id="1193" r:id="rId18"/>
    <p:sldId id="1188" r:id="rId19"/>
    <p:sldId id="1187" r:id="rId20"/>
    <p:sldId id="1190" r:id="rId21"/>
    <p:sldId id="1194" r:id="rId22"/>
    <p:sldId id="1195" r:id="rId23"/>
    <p:sldId id="1198" r:id="rId24"/>
    <p:sldId id="1199" r:id="rId25"/>
    <p:sldId id="1189" r:id="rId26"/>
    <p:sldId id="1197" r:id="rId27"/>
    <p:sldId id="1196" r:id="rId28"/>
    <p:sldId id="1192" r:id="rId29"/>
    <p:sldId id="1191" r:id="rId30"/>
    <p:sldId id="1200" r:id="rId31"/>
    <p:sldId id="1175" r:id="rId32"/>
    <p:sldId id="1165" r:id="rId33"/>
    <p:sldId id="1178" r:id="rId34"/>
    <p:sldId id="1176" r:id="rId35"/>
    <p:sldId id="1179" r:id="rId36"/>
    <p:sldId id="1167" r:id="rId37"/>
    <p:sldId id="1201" r:id="rId38"/>
    <p:sldId id="1166" r:id="rId39"/>
    <p:sldId id="1174" r:id="rId40"/>
    <p:sldId id="1171" r:id="rId41"/>
    <p:sldId id="1202" r:id="rId42"/>
    <p:sldId id="1173" r:id="rId43"/>
    <p:sldId id="1169" r:id="rId44"/>
    <p:sldId id="1182" r:id="rId45"/>
    <p:sldId id="1183" r:id="rId46"/>
  </p:sldIdLst>
  <p:sldSz cx="9144000" cy="6858000" type="screen4x3"/>
  <p:notesSz cx="6881813" cy="95885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9900"/>
    <a:srgbClr val="990000"/>
    <a:srgbClr val="0000CC"/>
    <a:srgbClr val="FF3300"/>
    <a:srgbClr val="FF9900"/>
    <a:srgbClr val="80808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סגנון ערכת נושא 1 - הדגשה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סגנון ערכת נושא 1 - הדגשה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סגנון ערכת נושא 1 - הדגשה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סגנון בהיר 3 - הדגשה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סגנון בהיר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73" autoAdjust="0"/>
    <p:restoredTop sz="97997" autoAdjust="0"/>
  </p:normalViewPr>
  <p:slideViewPr>
    <p:cSldViewPr>
      <p:cViewPr>
        <p:scale>
          <a:sx n="96" d="100"/>
          <a:sy n="96" d="100"/>
        </p:scale>
        <p:origin x="-955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072"/>
    </p:cViewPr>
  </p:sorterViewPr>
  <p:notesViewPr>
    <p:cSldViewPr>
      <p:cViewPr varScale="1">
        <p:scale>
          <a:sx n="57" d="100"/>
          <a:sy n="57" d="100"/>
        </p:scale>
        <p:origin x="-3264" y="-101"/>
      </p:cViewPr>
      <p:guideLst>
        <p:guide orient="horz" pos="3020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99489" y="1"/>
            <a:ext cx="2982324" cy="478904"/>
          </a:xfrm>
          <a:prstGeom prst="rect">
            <a:avLst/>
          </a:prstGeom>
        </p:spPr>
        <p:txBody>
          <a:bodyPr vert="horz" lIns="86877" tIns="43439" rIns="86877" bIns="43439" rtlCol="1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40" y="1"/>
            <a:ext cx="2982324" cy="478904"/>
          </a:xfrm>
          <a:prstGeom prst="rect">
            <a:avLst/>
          </a:prstGeom>
        </p:spPr>
        <p:txBody>
          <a:bodyPr vert="horz" lIns="86877" tIns="43439" rIns="86877" bIns="43439" rtlCol="1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D5FC57-8077-4E91-A2E8-7058F7EDABFE}" type="datetimeFigureOut">
              <a:rPr lang="he-IL"/>
              <a:pPr>
                <a:defRPr/>
              </a:pPr>
              <a:t>ה'/שבט/תשע"ב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99489" y="9108109"/>
            <a:ext cx="2982324" cy="478904"/>
          </a:xfrm>
          <a:prstGeom prst="rect">
            <a:avLst/>
          </a:prstGeom>
        </p:spPr>
        <p:txBody>
          <a:bodyPr vert="horz" lIns="86877" tIns="43439" rIns="86877" bIns="43439" rtlCol="1" anchor="b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he-IL"/>
              <a:t>מהנדסים לך פתרונות - </a:t>
            </a:r>
            <a:r>
              <a:rPr lang="en-US"/>
              <a:t>RISE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40" y="9108109"/>
            <a:ext cx="2982324" cy="478904"/>
          </a:xfrm>
          <a:prstGeom prst="rect">
            <a:avLst/>
          </a:prstGeom>
        </p:spPr>
        <p:txBody>
          <a:bodyPr vert="horz" lIns="86877" tIns="43439" rIns="86877" bIns="43439" rtlCol="1" anchor="b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996AD9F-CE01-4C66-A482-AF6DD638413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191777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99489" y="1"/>
            <a:ext cx="2982324" cy="478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38" tIns="45919" rIns="91838" bIns="45919" numCol="1" anchor="t" anchorCtr="0" compatLnSpc="1">
            <a:prstTxWarp prst="textNoShape">
              <a:avLst/>
            </a:prstTxWarp>
          </a:bodyPr>
          <a:lstStyle>
            <a:lvl1pPr defTabSz="918545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40" y="1"/>
            <a:ext cx="2982324" cy="478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38" tIns="45919" rIns="91838" bIns="45919" numCol="1" anchor="t" anchorCtr="0" compatLnSpc="1">
            <a:prstTxWarp prst="textNoShape">
              <a:avLst/>
            </a:prstTxWarp>
          </a:bodyPr>
          <a:lstStyle>
            <a:lvl1pPr algn="l" defTabSz="918545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2988" y="719138"/>
            <a:ext cx="4795837" cy="3597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874" y="4555542"/>
            <a:ext cx="5506066" cy="4313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38" tIns="45919" rIns="91838" bIns="459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</a:p>
          <a:p>
            <a:pPr lvl="1"/>
            <a:r>
              <a:rPr lang="he-IL" noProof="0" smtClean="0"/>
              <a:t>רמה שנייה</a:t>
            </a:r>
          </a:p>
          <a:p>
            <a:pPr lvl="2"/>
            <a:r>
              <a:rPr lang="he-IL" noProof="0" smtClean="0"/>
              <a:t>רמה שלישית</a:t>
            </a:r>
          </a:p>
          <a:p>
            <a:pPr lvl="3"/>
            <a:r>
              <a:rPr lang="he-IL" noProof="0" smtClean="0"/>
              <a:t>רמה רביעית</a:t>
            </a:r>
          </a:p>
          <a:p>
            <a:pPr lvl="4"/>
            <a:r>
              <a:rPr lang="he-IL" noProof="0" smtClean="0"/>
              <a:t>רמה חמישית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99489" y="9108109"/>
            <a:ext cx="2982324" cy="478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38" tIns="45919" rIns="91838" bIns="45919" numCol="1" anchor="b" anchorCtr="0" compatLnSpc="1">
            <a:prstTxWarp prst="textNoShape">
              <a:avLst/>
            </a:prstTxWarp>
          </a:bodyPr>
          <a:lstStyle>
            <a:lvl1pPr defTabSz="918545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he-IL"/>
              <a:t>מהנדסים לך פתרונות - </a:t>
            </a:r>
            <a:r>
              <a:rPr lang="en-US"/>
              <a:t>RISE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40" y="9108109"/>
            <a:ext cx="2982324" cy="478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38" tIns="45919" rIns="91838" bIns="45919" numCol="1" anchor="b" anchorCtr="0" compatLnSpc="1">
            <a:prstTxWarp prst="textNoShape">
              <a:avLst/>
            </a:prstTxWarp>
          </a:bodyPr>
          <a:lstStyle>
            <a:lvl1pPr algn="l" defTabSz="918545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ADE62C3-12D1-49F6-A272-E888E5E81E4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8734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1540" y="9108109"/>
            <a:ext cx="2982324" cy="478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838" tIns="45919" rIns="91838" bIns="45919" anchor="b"/>
          <a:lstStyle/>
          <a:p>
            <a:pPr algn="l" defTabSz="918545"/>
            <a:fld id="{390F79B4-A2FA-4317-860A-FC60328E4806}" type="slidenum">
              <a:rPr lang="he-IL"/>
              <a:pPr algn="l" defTabSz="918545"/>
              <a:t>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4575" y="719138"/>
            <a:ext cx="4795838" cy="3597275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1078" y="4552568"/>
            <a:ext cx="4491952" cy="3929396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en-US" smtClean="0"/>
          </a:p>
        </p:txBody>
      </p:sp>
      <p:sp>
        <p:nvSpPr>
          <p:cNvPr id="34821" name="מציין מיקום של כותרת תחתונה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e-IL" smtClean="0"/>
              <a:t>מהנדסים לך פתרונות - </a:t>
            </a:r>
            <a:r>
              <a:rPr lang="en-US" smtClean="0"/>
              <a:t>RISE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0E60-FD0A-410A-BFF7-24516FC32FE6}" type="slidenum">
              <a:rPr lang="he-IL" smtClean="0"/>
              <a:pPr/>
              <a:t>12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0E60-FD0A-410A-BFF7-24516FC32FE6}" type="slidenum">
              <a:rPr lang="he-IL" smtClean="0"/>
              <a:pPr/>
              <a:t>13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0E60-FD0A-410A-BFF7-24516FC32FE6}" type="slidenum">
              <a:rPr lang="he-IL" smtClean="0"/>
              <a:pPr/>
              <a:t>14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0E60-FD0A-410A-BFF7-24516FC32FE6}" type="slidenum">
              <a:rPr lang="he-IL" smtClean="0"/>
              <a:pPr/>
              <a:t>15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0E60-FD0A-410A-BFF7-24516FC32FE6}" type="slidenum">
              <a:rPr lang="he-IL" smtClean="0"/>
              <a:pPr/>
              <a:t>16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0E60-FD0A-410A-BFF7-24516FC32FE6}" type="slidenum">
              <a:rPr lang="he-IL" smtClean="0"/>
              <a:pPr/>
              <a:t>17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0E60-FD0A-410A-BFF7-24516FC32FE6}" type="slidenum">
              <a:rPr lang="he-IL" smtClean="0"/>
              <a:pPr/>
              <a:t>18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0E60-FD0A-410A-BFF7-24516FC32FE6}" type="slidenum">
              <a:rPr lang="he-IL" smtClean="0"/>
              <a:pPr/>
              <a:t>19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0E60-FD0A-410A-BFF7-24516FC32FE6}" type="slidenum">
              <a:rPr lang="he-IL" smtClean="0"/>
              <a:pPr/>
              <a:t>20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0E60-FD0A-410A-BFF7-24516FC32FE6}" type="slidenum">
              <a:rPr lang="he-IL" smtClean="0"/>
              <a:pPr/>
              <a:t>21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3BEA79-B605-472C-BA25-58E7C45835A0}" type="slidenum">
              <a:rPr lang="he-IL" smtClean="0"/>
              <a:pPr/>
              <a:t>4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0E60-FD0A-410A-BFF7-24516FC32FE6}" type="slidenum">
              <a:rPr lang="he-IL" smtClean="0"/>
              <a:pPr/>
              <a:t>22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0E60-FD0A-410A-BFF7-24516FC32FE6}" type="slidenum">
              <a:rPr lang="he-IL" smtClean="0"/>
              <a:pPr/>
              <a:t>23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0E60-FD0A-410A-BFF7-24516FC32FE6}" type="slidenum">
              <a:rPr lang="he-IL" smtClean="0"/>
              <a:pPr/>
              <a:t>24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0E60-FD0A-410A-BFF7-24516FC32FE6}" type="slidenum">
              <a:rPr lang="he-IL" smtClean="0"/>
              <a:pPr/>
              <a:t>26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0E60-FD0A-410A-BFF7-24516FC32FE6}" type="slidenum">
              <a:rPr lang="he-IL" smtClean="0"/>
              <a:pPr/>
              <a:t>27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0E60-FD0A-410A-BFF7-24516FC32FE6}" type="slidenum">
              <a:rPr lang="he-IL" smtClean="0"/>
              <a:pPr/>
              <a:t>28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0E60-FD0A-410A-BFF7-24516FC32FE6}" type="slidenum">
              <a:rPr lang="he-IL" smtClean="0"/>
              <a:pPr/>
              <a:t>29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0E60-FD0A-410A-BFF7-24516FC32FE6}" type="slidenum">
              <a:rPr lang="he-IL" smtClean="0"/>
              <a:pPr/>
              <a:t>30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0E60-FD0A-410A-BFF7-24516FC32FE6}" type="slidenum">
              <a:rPr lang="he-IL" smtClean="0"/>
              <a:pPr/>
              <a:t>31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0E60-FD0A-410A-BFF7-24516FC32FE6}" type="slidenum">
              <a:rPr lang="he-IL" smtClean="0"/>
              <a:pPr/>
              <a:t>32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3BEA79-B605-472C-BA25-58E7C45835A0}" type="slidenum">
              <a:rPr lang="he-IL" smtClean="0"/>
              <a:pPr/>
              <a:t>5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0E60-FD0A-410A-BFF7-24516FC32FE6}" type="slidenum">
              <a:rPr lang="he-IL" smtClean="0"/>
              <a:pPr/>
              <a:t>33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0E60-FD0A-410A-BFF7-24516FC32FE6}" type="slidenum">
              <a:rPr lang="he-IL" smtClean="0"/>
              <a:pPr/>
              <a:t>34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0E60-FD0A-410A-BFF7-24516FC32FE6}" type="slidenum">
              <a:rPr lang="he-IL" smtClean="0"/>
              <a:pPr/>
              <a:t>35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0E60-FD0A-410A-BFF7-24516FC32FE6}" type="slidenum">
              <a:rPr lang="he-IL" smtClean="0"/>
              <a:pPr/>
              <a:t>36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0E60-FD0A-410A-BFF7-24516FC32FE6}" type="slidenum">
              <a:rPr lang="he-IL" smtClean="0"/>
              <a:pPr/>
              <a:t>37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0E60-FD0A-410A-BFF7-24516FC32FE6}" type="slidenum">
              <a:rPr lang="he-IL" smtClean="0"/>
              <a:pPr/>
              <a:t>38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0E60-FD0A-410A-BFF7-24516FC32FE6}" type="slidenum">
              <a:rPr lang="he-IL" smtClean="0"/>
              <a:pPr/>
              <a:t>39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0E60-FD0A-410A-BFF7-24516FC32FE6}" type="slidenum">
              <a:rPr lang="he-IL" smtClean="0"/>
              <a:pPr/>
              <a:t>40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0E60-FD0A-410A-BFF7-24516FC32FE6}" type="slidenum">
              <a:rPr lang="he-IL" smtClean="0"/>
              <a:pPr/>
              <a:t>41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0E60-FD0A-410A-BFF7-24516FC32FE6}" type="slidenum">
              <a:rPr lang="he-IL" smtClean="0"/>
              <a:pPr/>
              <a:t>42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10766E-297A-4740-B40D-A028D75BEF32}" type="slidenum">
              <a:rPr lang="he-IL" smtClean="0"/>
              <a:pPr/>
              <a:t>6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E75AD6-1C56-4E27-AEA6-80B4895ED513}" type="slidenum">
              <a:rPr lang="he-IL" smtClean="0"/>
              <a:pPr/>
              <a:t>7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0E60-FD0A-410A-BFF7-24516FC32FE6}" type="slidenum">
              <a:rPr lang="he-IL" smtClean="0"/>
              <a:pPr/>
              <a:t>8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C0313-978C-4028-9398-0AA4072900D9}" type="slidenum">
              <a:rPr lang="he-IL" smtClean="0"/>
              <a:pPr/>
              <a:t>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E8E995-36D2-4930-A683-003FB275BC84}" type="slidenum">
              <a:rPr lang="he-IL" smtClean="0"/>
              <a:pPr/>
              <a:t>10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B87D06-1DEC-4BCC-BD5B-893F62B2B273}" type="slidenum">
              <a:rPr lang="he-IL" smtClean="0"/>
              <a:pPr/>
              <a:t>11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457200" y="61436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B451120-FB2F-4B85-9076-051B8C1095D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D:\שוטף\רייז הנדסה\שונות\אתר אינטרנט\תמונות סופי + לוגו מעודכן\RISE_logo.jpg"/>
          <p:cNvPicPr>
            <a:picLocks noChangeAspect="1" noChangeArrowheads="1"/>
          </p:cNvPicPr>
          <p:nvPr userDrawn="1"/>
        </p:nvPicPr>
        <p:blipFill>
          <a:blip r:embed="rId2" cstate="print"/>
          <a:srcRect l="47958"/>
          <a:stretch>
            <a:fillRect/>
          </a:stretch>
        </p:blipFill>
        <p:spPr bwMode="auto">
          <a:xfrm>
            <a:off x="0" y="0"/>
            <a:ext cx="1357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  <a:endParaRPr lang="en-US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457200" y="61436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68C16B-76C1-45EF-A14D-91868D68602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D:\שוטף\רייז הנדסה\שונות\אתר אינטרנט\תמונות סופי + לוגו מעודכן\RISE_logo.jpg"/>
          <p:cNvPicPr>
            <a:picLocks noChangeAspect="1" noChangeArrowheads="1"/>
          </p:cNvPicPr>
          <p:nvPr userDrawn="1"/>
        </p:nvPicPr>
        <p:blipFill>
          <a:blip r:embed="rId2" cstate="print"/>
          <a:srcRect l="47958"/>
          <a:stretch>
            <a:fillRect/>
          </a:stretch>
        </p:blipFill>
        <p:spPr bwMode="auto">
          <a:xfrm>
            <a:off x="0" y="0"/>
            <a:ext cx="1357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  <a:endParaRPr lang="en-US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457200" y="61436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48662EC-0506-4F41-819B-128E3B7749D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>
  <p:cSld name="כותרת, פריט אוסף תמונו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 descr="D:\שוטף\רייז הנדסה\שונות\אתר אינטרנט\תמונות סופי + לוגו מעודכן\RISE_logo.jpg"/>
          <p:cNvPicPr>
            <a:picLocks noChangeAspect="1" noChangeArrowheads="1"/>
          </p:cNvPicPr>
          <p:nvPr userDrawn="1"/>
        </p:nvPicPr>
        <p:blipFill>
          <a:blip r:embed="rId2" cstate="print"/>
          <a:srcRect l="47958"/>
          <a:stretch>
            <a:fillRect/>
          </a:stretch>
        </p:blipFill>
        <p:spPr bwMode="auto">
          <a:xfrm>
            <a:off x="0" y="0"/>
            <a:ext cx="1357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אוסף תמונות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6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  <a:endParaRPr lang="en-US"/>
          </a:p>
        </p:txBody>
      </p:sp>
      <p:sp>
        <p:nvSpPr>
          <p:cNvPr id="8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ED7AB4-F504-4F89-A3C7-8E3B46FC428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6A22C-0CBB-4D32-B643-39781B2F31B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D:\שוטף\רייז הנדסה\שונות\אתר אינטרנט\תמונות סופי + לוגו מעודכן\RISE_logo.jpg"/>
          <p:cNvPicPr>
            <a:picLocks noChangeAspect="1" noChangeArrowheads="1"/>
          </p:cNvPicPr>
          <p:nvPr userDrawn="1"/>
        </p:nvPicPr>
        <p:blipFill>
          <a:blip r:embed="rId2" cstate="print"/>
          <a:srcRect l="47958"/>
          <a:stretch>
            <a:fillRect/>
          </a:stretch>
        </p:blipFill>
        <p:spPr bwMode="auto">
          <a:xfrm>
            <a:off x="0" y="0"/>
            <a:ext cx="1357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מלבן 11"/>
          <p:cNvSpPr>
            <a:spLocks noChangeArrowheads="1"/>
          </p:cNvSpPr>
          <p:nvPr userDrawn="1"/>
        </p:nvSpPr>
        <p:spPr bwMode="auto">
          <a:xfrm>
            <a:off x="400050" y="6264275"/>
            <a:ext cx="16716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he-IL" sz="1400" dirty="0">
                <a:solidFill>
                  <a:srgbClr val="002060"/>
                </a:solidFill>
              </a:rPr>
              <a:t>כל הזכויות שמורות</a:t>
            </a:r>
            <a:r>
              <a:rPr lang="he-IL" sz="1400" b="1" dirty="0">
                <a:solidFill>
                  <a:srgbClr val="002060"/>
                </a:solidFill>
              </a:rPr>
              <a:t> ®</a:t>
            </a:r>
            <a:endParaRPr lang="he-IL" sz="1400" dirty="0">
              <a:solidFill>
                <a:srgbClr val="002060"/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he-IL" dirty="0"/>
          </a:p>
        </p:txBody>
      </p:sp>
      <p:sp>
        <p:nvSpPr>
          <p:cNvPr id="6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8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CCAB0-9524-4D6C-B726-60ACF1274FF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8D56F-545F-4AA8-B5D6-94225F05C9D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F1446-4207-498F-9C9F-BAB1194AF41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CB0A5-E73A-4D87-96EA-C1CF789D9A1F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7290C-34BB-46E1-8799-7D60401CEF2E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D:\שוטף\רייז הנדסה\שונות\אתר אינטרנט\תמונות סופי + לוגו מעודכן\RISE_logo.jpg"/>
          <p:cNvPicPr>
            <a:picLocks noChangeAspect="1" noChangeArrowheads="1"/>
          </p:cNvPicPr>
          <p:nvPr userDrawn="1"/>
        </p:nvPicPr>
        <p:blipFill>
          <a:blip r:embed="rId2" cstate="print"/>
          <a:srcRect l="47958"/>
          <a:stretch>
            <a:fillRect/>
          </a:stretch>
        </p:blipFill>
        <p:spPr bwMode="auto">
          <a:xfrm>
            <a:off x="0" y="0"/>
            <a:ext cx="1357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מלבן 11"/>
          <p:cNvSpPr>
            <a:spLocks noChangeArrowheads="1"/>
          </p:cNvSpPr>
          <p:nvPr userDrawn="1"/>
        </p:nvSpPr>
        <p:spPr bwMode="auto">
          <a:xfrm>
            <a:off x="400050" y="6264275"/>
            <a:ext cx="16716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he-IL" sz="1400" dirty="0">
                <a:solidFill>
                  <a:srgbClr val="002060"/>
                </a:solidFill>
              </a:rPr>
              <a:t>כל הזכויות שמורות</a:t>
            </a:r>
            <a:r>
              <a:rPr lang="he-IL" sz="1400" b="1" dirty="0">
                <a:solidFill>
                  <a:srgbClr val="002060"/>
                </a:solidFill>
              </a:rPr>
              <a:t> ®</a:t>
            </a:r>
            <a:endParaRPr lang="he-IL" sz="1400" dirty="0">
              <a:solidFill>
                <a:srgbClr val="002060"/>
              </a:solidFill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608DD-9012-4C83-9B94-FAEE563EBBE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D:\שוטף\רייז הנדסה\שונות\אתר אינטרנט\תמונות סופי + לוגו מעודכן\RISE_logo.jpg"/>
          <p:cNvPicPr>
            <a:picLocks noChangeAspect="1" noChangeArrowheads="1"/>
          </p:cNvPicPr>
          <p:nvPr userDrawn="1"/>
        </p:nvPicPr>
        <p:blipFill>
          <a:blip r:embed="rId2" cstate="print"/>
          <a:srcRect l="47958"/>
          <a:stretch>
            <a:fillRect/>
          </a:stretch>
        </p:blipFill>
        <p:spPr bwMode="auto">
          <a:xfrm>
            <a:off x="0" y="0"/>
            <a:ext cx="1357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158" y="857232"/>
            <a:ext cx="8229600" cy="4525963"/>
          </a:xfrm>
        </p:spPr>
        <p:txBody>
          <a:bodyPr/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he-IL" dirty="0"/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3929063" y="614362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  <a:endParaRPr lang="en-US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6572250" y="63579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E12F5AF-8644-4200-A869-9A144F50D23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06090-64B0-4FCD-A0FF-F8714FF3AB0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F8AB2-7C92-4F80-A1F5-9838AC73A035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8147A-1213-41A4-B51B-A3E0C2088DC3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A3276-5C18-4A56-A862-1C95E6F8EAC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91B0A-0CCF-4D13-8409-A6010B64DA9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D:\שוטף\רייז הנדסה\שונות\אתר אינטרנט\תמונות סופי + לוגו מעודכן\RISE_logo.jpg"/>
          <p:cNvPicPr>
            <a:picLocks noChangeAspect="1" noChangeArrowheads="1"/>
          </p:cNvPicPr>
          <p:nvPr userDrawn="1"/>
        </p:nvPicPr>
        <p:blipFill>
          <a:blip r:embed="rId2" cstate="print"/>
          <a:srcRect l="47958"/>
          <a:stretch>
            <a:fillRect/>
          </a:stretch>
        </p:blipFill>
        <p:spPr bwMode="auto">
          <a:xfrm>
            <a:off x="0" y="0"/>
            <a:ext cx="1357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מלבן 11"/>
          <p:cNvSpPr>
            <a:spLocks noChangeArrowheads="1"/>
          </p:cNvSpPr>
          <p:nvPr userDrawn="1"/>
        </p:nvSpPr>
        <p:spPr bwMode="auto">
          <a:xfrm>
            <a:off x="400050" y="6264275"/>
            <a:ext cx="16716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he-IL" sz="1400" dirty="0">
                <a:solidFill>
                  <a:srgbClr val="002060"/>
                </a:solidFill>
              </a:rPr>
              <a:t>כל הזכויות שמורות</a:t>
            </a:r>
            <a:r>
              <a:rPr lang="he-IL" sz="1400" b="1" dirty="0">
                <a:solidFill>
                  <a:srgbClr val="002060"/>
                </a:solidFill>
              </a:rPr>
              <a:t> ®</a:t>
            </a:r>
            <a:endParaRPr lang="he-IL" sz="1400" dirty="0">
              <a:solidFill>
                <a:srgbClr val="002060"/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he-IL" dirty="0"/>
          </a:p>
        </p:txBody>
      </p:sp>
      <p:sp>
        <p:nvSpPr>
          <p:cNvPr id="6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8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44905-B3A2-45DF-B1FA-32D7A0692D4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F0CFC-85F4-492F-8365-E9854E8C057E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3D6C7-3BA2-4007-B4A8-5547BA9BCB9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564FE-31E7-4666-8959-64345E2E9787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585C4-F682-48AE-A7EB-71231C57154A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D:\שוטף\רייז הנדסה\שונות\אתר אינטרנט\תמונות סופי + לוגו מעודכן\RISE_logo.jpg"/>
          <p:cNvPicPr>
            <a:picLocks noChangeAspect="1" noChangeArrowheads="1"/>
          </p:cNvPicPr>
          <p:nvPr userDrawn="1"/>
        </p:nvPicPr>
        <p:blipFill>
          <a:blip r:embed="rId2" cstate="print"/>
          <a:srcRect l="47958"/>
          <a:stretch>
            <a:fillRect/>
          </a:stretch>
        </p:blipFill>
        <p:spPr bwMode="auto">
          <a:xfrm>
            <a:off x="0" y="0"/>
            <a:ext cx="1357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  <a:endParaRPr lang="en-US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457200" y="61436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4F27BE4-0246-43C8-B233-19CE3C93006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D:\שוטף\רייז הנדסה\שונות\אתר אינטרנט\תמונות סופי + לוגו מעודכן\RISE_logo.jpg"/>
          <p:cNvPicPr>
            <a:picLocks noChangeAspect="1" noChangeArrowheads="1"/>
          </p:cNvPicPr>
          <p:nvPr userDrawn="1"/>
        </p:nvPicPr>
        <p:blipFill>
          <a:blip r:embed="rId2" cstate="print"/>
          <a:srcRect l="47958"/>
          <a:stretch>
            <a:fillRect/>
          </a:stretch>
        </p:blipFill>
        <p:spPr bwMode="auto">
          <a:xfrm>
            <a:off x="0" y="0"/>
            <a:ext cx="1357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מלבן 11"/>
          <p:cNvSpPr>
            <a:spLocks noChangeArrowheads="1"/>
          </p:cNvSpPr>
          <p:nvPr userDrawn="1"/>
        </p:nvSpPr>
        <p:spPr bwMode="auto">
          <a:xfrm>
            <a:off x="400050" y="6264275"/>
            <a:ext cx="16716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he-IL" sz="1400" dirty="0">
                <a:solidFill>
                  <a:srgbClr val="002060"/>
                </a:solidFill>
              </a:rPr>
              <a:t>כל הזכויות שמורות</a:t>
            </a:r>
            <a:r>
              <a:rPr lang="he-IL" sz="1400" b="1" dirty="0">
                <a:solidFill>
                  <a:srgbClr val="002060"/>
                </a:solidFill>
              </a:rPr>
              <a:t> ®</a:t>
            </a:r>
            <a:endParaRPr lang="he-IL" sz="1400" dirty="0">
              <a:solidFill>
                <a:srgbClr val="002060"/>
              </a:solidFill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54A66-A601-43A9-8A89-3D6C90046E8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B060D-DB71-4ADC-A16F-6F731BC0293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DEC01-5683-45EF-A147-69A7F41AC5D7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7E1F1-332B-477F-89DD-6C9649EBEB6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045F8-0A62-4D3F-AF71-323F28D1082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EFDBD-1D4C-4277-8644-72667B7D78B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D:\שוטף\רייז הנדסה\שונות\אתר אינטרנט\תמונות סופי + לוגו מעודכן\RISE_logo.jpg"/>
          <p:cNvPicPr>
            <a:picLocks noChangeAspect="1" noChangeArrowheads="1"/>
          </p:cNvPicPr>
          <p:nvPr userDrawn="1"/>
        </p:nvPicPr>
        <p:blipFill>
          <a:blip r:embed="rId2" cstate="print"/>
          <a:srcRect l="47958"/>
          <a:stretch>
            <a:fillRect/>
          </a:stretch>
        </p:blipFill>
        <p:spPr bwMode="auto">
          <a:xfrm>
            <a:off x="0" y="0"/>
            <a:ext cx="1357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מלבן 11"/>
          <p:cNvSpPr>
            <a:spLocks noChangeArrowheads="1"/>
          </p:cNvSpPr>
          <p:nvPr userDrawn="1"/>
        </p:nvSpPr>
        <p:spPr bwMode="auto">
          <a:xfrm>
            <a:off x="400050" y="6264275"/>
            <a:ext cx="16716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he-IL" sz="1400" dirty="0">
                <a:solidFill>
                  <a:srgbClr val="002060"/>
                </a:solidFill>
              </a:rPr>
              <a:t>כל הזכויות שמורות</a:t>
            </a:r>
            <a:r>
              <a:rPr lang="he-IL" sz="1400" b="1" dirty="0">
                <a:solidFill>
                  <a:srgbClr val="002060"/>
                </a:solidFill>
              </a:rPr>
              <a:t> ®</a:t>
            </a:r>
            <a:endParaRPr lang="he-IL" sz="1400" dirty="0">
              <a:solidFill>
                <a:srgbClr val="002060"/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he-IL" dirty="0"/>
          </a:p>
        </p:txBody>
      </p:sp>
      <p:sp>
        <p:nvSpPr>
          <p:cNvPr id="6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8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6AF03-E897-40D2-A6BC-E95F0DF08BAF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820E6-CC47-421C-BE40-2AEF3437299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1D5C9-6AFF-44CD-B4B4-4923FA75323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14362-270F-433C-94A2-06399119D79E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 descr="D:\שוטף\רייז הנדסה\שונות\אתר אינטרנט\תמונות סופי + לוגו מעודכן\RISE_logo.jpg"/>
          <p:cNvPicPr>
            <a:picLocks noChangeAspect="1" noChangeArrowheads="1"/>
          </p:cNvPicPr>
          <p:nvPr userDrawn="1"/>
        </p:nvPicPr>
        <p:blipFill>
          <a:blip r:embed="rId2" cstate="print"/>
          <a:srcRect l="47958"/>
          <a:stretch>
            <a:fillRect/>
          </a:stretch>
        </p:blipFill>
        <p:spPr bwMode="auto">
          <a:xfrm>
            <a:off x="0" y="0"/>
            <a:ext cx="1357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  <a:endParaRPr lang="en-US"/>
          </a:p>
        </p:txBody>
      </p:sp>
      <p:sp>
        <p:nvSpPr>
          <p:cNvPr id="8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457200" y="61436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06CA16E-B680-4522-83BD-ABC24F72A7C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19206-91F8-437B-8339-82CD29575606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D:\שוטף\רייז הנדסה\שונות\אתר אינטרנט\תמונות סופי + לוגו מעודכן\RISE_logo.jpg"/>
          <p:cNvPicPr>
            <a:picLocks noChangeAspect="1" noChangeArrowheads="1"/>
          </p:cNvPicPr>
          <p:nvPr userDrawn="1"/>
        </p:nvPicPr>
        <p:blipFill>
          <a:blip r:embed="rId2" cstate="print"/>
          <a:srcRect l="47958"/>
          <a:stretch>
            <a:fillRect/>
          </a:stretch>
        </p:blipFill>
        <p:spPr bwMode="auto">
          <a:xfrm>
            <a:off x="0" y="0"/>
            <a:ext cx="1357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מלבן 11"/>
          <p:cNvSpPr>
            <a:spLocks noChangeArrowheads="1"/>
          </p:cNvSpPr>
          <p:nvPr userDrawn="1"/>
        </p:nvSpPr>
        <p:spPr bwMode="auto">
          <a:xfrm>
            <a:off x="400050" y="6264275"/>
            <a:ext cx="16716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he-IL" sz="1400" dirty="0">
                <a:solidFill>
                  <a:srgbClr val="002060"/>
                </a:solidFill>
              </a:rPr>
              <a:t>כל הזכויות שמורות</a:t>
            </a:r>
            <a:r>
              <a:rPr lang="he-IL" sz="1400" b="1" dirty="0">
                <a:solidFill>
                  <a:srgbClr val="002060"/>
                </a:solidFill>
              </a:rPr>
              <a:t> ®</a:t>
            </a:r>
            <a:endParaRPr lang="he-IL" sz="1400" dirty="0">
              <a:solidFill>
                <a:srgbClr val="002060"/>
              </a:solidFill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F1AB2-F42B-49A2-84A6-2102A9BA885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2CC60-524E-44C1-B092-6A149C6BB0B6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9C6F6-A02E-474A-9364-565623B9A94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590E7-D386-4967-A493-7157A01ED95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1D6AD-BAA2-4055-8483-F67D29DB0E36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" descr="D:\שוטף\רייז הנדסה\שונות\אתר אינטרנט\תמונות סופי + לוגו מעודכן\RISE_logo.jpg"/>
          <p:cNvPicPr>
            <a:picLocks noChangeAspect="1" noChangeArrowheads="1"/>
          </p:cNvPicPr>
          <p:nvPr userDrawn="1"/>
        </p:nvPicPr>
        <p:blipFill>
          <a:blip r:embed="rId2" cstate="print"/>
          <a:srcRect l="47958"/>
          <a:stretch>
            <a:fillRect/>
          </a:stretch>
        </p:blipFill>
        <p:spPr bwMode="auto">
          <a:xfrm>
            <a:off x="0" y="0"/>
            <a:ext cx="1357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8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  <a:endParaRPr lang="en-US"/>
          </a:p>
        </p:txBody>
      </p:sp>
      <p:sp>
        <p:nvSpPr>
          <p:cNvPr id="10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457200" y="61436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0B9F7A7-9D42-44AA-8B35-F68F82927F3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 descr="D:\שוטף\רייז הנדסה\שונות\אתר אינטרנט\תמונות סופי + לוגו מעודכן\RISE_logo.jpg"/>
          <p:cNvPicPr>
            <a:picLocks noChangeAspect="1" noChangeArrowheads="1"/>
          </p:cNvPicPr>
          <p:nvPr userDrawn="1"/>
        </p:nvPicPr>
        <p:blipFill>
          <a:blip r:embed="rId2" cstate="print"/>
          <a:srcRect l="47958"/>
          <a:stretch>
            <a:fillRect/>
          </a:stretch>
        </p:blipFill>
        <p:spPr bwMode="auto">
          <a:xfrm>
            <a:off x="0" y="0"/>
            <a:ext cx="1357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457200" y="61436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FD7901D-E5AC-4351-858E-36F3F1CB9D5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  <a:endParaRPr lang="en-US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457200" y="61436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7B6F024-DB61-44B0-B420-257FD8D0A35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 descr="D:\שוטף\רייז הנדסה\שונות\אתר אינטרנט\תמונות סופי + לוגו מעודכן\RISE_logo.jpg"/>
          <p:cNvPicPr>
            <a:picLocks noChangeAspect="1" noChangeArrowheads="1"/>
          </p:cNvPicPr>
          <p:nvPr userDrawn="1"/>
        </p:nvPicPr>
        <p:blipFill>
          <a:blip r:embed="rId2" cstate="print"/>
          <a:srcRect l="47958"/>
          <a:stretch>
            <a:fillRect/>
          </a:stretch>
        </p:blipFill>
        <p:spPr bwMode="auto">
          <a:xfrm>
            <a:off x="0" y="0"/>
            <a:ext cx="1357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  <a:endParaRPr lang="en-US"/>
          </a:p>
        </p:txBody>
      </p:sp>
      <p:sp>
        <p:nvSpPr>
          <p:cNvPr id="8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457200" y="61436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475D0A4-3746-440B-B6E3-AB73E2CED66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 descr="D:\שוטף\רייז הנדסה\שונות\אתר אינטרנט\תמונות סופי + לוגו מעודכן\RISE_logo.jpg"/>
          <p:cNvPicPr>
            <a:picLocks noChangeAspect="1" noChangeArrowheads="1"/>
          </p:cNvPicPr>
          <p:nvPr userDrawn="1"/>
        </p:nvPicPr>
        <p:blipFill>
          <a:blip r:embed="rId2" cstate="print"/>
          <a:srcRect l="47958"/>
          <a:stretch>
            <a:fillRect/>
          </a:stretch>
        </p:blipFill>
        <p:spPr bwMode="auto">
          <a:xfrm>
            <a:off x="0" y="0"/>
            <a:ext cx="13573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  <a:endParaRPr lang="en-US"/>
          </a:p>
        </p:txBody>
      </p:sp>
      <p:sp>
        <p:nvSpPr>
          <p:cNvPr id="8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457200" y="61436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75DEA69-84F8-4EC1-8FBE-0192D460D08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6248400" y="6350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  <a:endParaRPr lang="en-US"/>
          </a:p>
        </p:txBody>
      </p:sp>
      <p:sp>
        <p:nvSpPr>
          <p:cNvPr id="2057" name="מלבן 11"/>
          <p:cNvSpPr>
            <a:spLocks noChangeArrowheads="1"/>
          </p:cNvSpPr>
          <p:nvPr userDrawn="1"/>
        </p:nvSpPr>
        <p:spPr bwMode="auto">
          <a:xfrm>
            <a:off x="414338" y="6357938"/>
            <a:ext cx="1657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he-IL" sz="1400">
                <a:solidFill>
                  <a:srgbClr val="002060"/>
                </a:solidFill>
              </a:rPr>
              <a:t>כל הזכויות שמורות</a:t>
            </a:r>
            <a:r>
              <a:rPr lang="he-IL" sz="1400" b="1">
                <a:solidFill>
                  <a:srgbClr val="002060"/>
                </a:solidFill>
              </a:rPr>
              <a:t> ®</a:t>
            </a:r>
            <a:endParaRPr lang="he-IL" sz="1400">
              <a:solidFill>
                <a:srgbClr val="002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33" r:id="rId1"/>
    <p:sldLayoutId id="2147485734" r:id="rId2"/>
    <p:sldLayoutId id="2147485735" r:id="rId3"/>
    <p:sldLayoutId id="2147485736" r:id="rId4"/>
    <p:sldLayoutId id="2147485737" r:id="rId5"/>
    <p:sldLayoutId id="2147485738" r:id="rId6"/>
    <p:sldLayoutId id="2147485739" r:id="rId7"/>
    <p:sldLayoutId id="2147485740" r:id="rId8"/>
    <p:sldLayoutId id="2147485741" r:id="rId9"/>
    <p:sldLayoutId id="2147485742" r:id="rId10"/>
    <p:sldLayoutId id="2147485743" r:id="rId11"/>
    <p:sldLayoutId id="2147485744" r:id="rId12"/>
  </p:sldLayoutIdLst>
  <p:hf sldNum="0"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2051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C719CD8-9FE3-44C1-8D60-AAADC1D2DED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6" r:id="rId1"/>
    <p:sldLayoutId id="2147485745" r:id="rId2"/>
    <p:sldLayoutId id="2147485707" r:id="rId3"/>
    <p:sldLayoutId id="2147485708" r:id="rId4"/>
    <p:sldLayoutId id="2147485709" r:id="rId5"/>
    <p:sldLayoutId id="2147485710" r:id="rId6"/>
    <p:sldLayoutId id="2147485746" r:id="rId7"/>
    <p:sldLayoutId id="2147485711" r:id="rId8"/>
    <p:sldLayoutId id="2147485712" r:id="rId9"/>
    <p:sldLayoutId id="2147485713" r:id="rId10"/>
    <p:sldLayoutId id="2147485714" r:id="rId11"/>
  </p:sldLayoutIdLst>
  <p:hf sldNum="0"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99"/>
          </a:solidFill>
          <a:latin typeface="Arial" pitchFamily="34" charset="0"/>
          <a:ea typeface="+mj-ea"/>
          <a:cs typeface="Arial" pitchFamily="34" charset="0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pitchFamily="34" charset="0"/>
          <a:cs typeface="Arial" pitchFamily="34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pitchFamily="34" charset="0"/>
          <a:cs typeface="Arial" pitchFamily="34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pitchFamily="34" charset="0"/>
          <a:cs typeface="Arial" pitchFamily="34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pitchFamily="34" charset="0"/>
          <a:cs typeface="Arial" pitchFamily="34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pitchFamily="34" charset="0"/>
          <a:cs typeface="Arial" pitchFamily="34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pitchFamily="34" charset="0"/>
          <a:cs typeface="Arial" pitchFamily="34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pitchFamily="34" charset="0"/>
          <a:cs typeface="Arial" pitchFamily="34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000099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000099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000099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000099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3075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D2041F-48DB-40EF-837D-BBA70999E3D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15" r:id="rId1"/>
    <p:sldLayoutId id="2147485747" r:id="rId2"/>
    <p:sldLayoutId id="2147485716" r:id="rId3"/>
    <p:sldLayoutId id="2147485717" r:id="rId4"/>
    <p:sldLayoutId id="2147485718" r:id="rId5"/>
    <p:sldLayoutId id="2147485719" r:id="rId6"/>
    <p:sldLayoutId id="2147485748" r:id="rId7"/>
    <p:sldLayoutId id="2147485720" r:id="rId8"/>
    <p:sldLayoutId id="2147485721" r:id="rId9"/>
    <p:sldLayoutId id="2147485722" r:id="rId10"/>
    <p:sldLayoutId id="2147485723" r:id="rId11"/>
  </p:sldLayoutIdLst>
  <p:hf sldNum="0"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99"/>
          </a:solidFill>
          <a:latin typeface="Arial" pitchFamily="34" charset="0"/>
          <a:ea typeface="+mj-ea"/>
          <a:cs typeface="Arial" pitchFamily="34" charset="0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pitchFamily="34" charset="0"/>
          <a:cs typeface="Arial" pitchFamily="34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pitchFamily="34" charset="0"/>
          <a:cs typeface="Arial" pitchFamily="34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pitchFamily="34" charset="0"/>
          <a:cs typeface="Arial" pitchFamily="34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pitchFamily="34" charset="0"/>
          <a:cs typeface="Arial" pitchFamily="34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pitchFamily="34" charset="0"/>
          <a:cs typeface="Arial" pitchFamily="34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pitchFamily="34" charset="0"/>
          <a:cs typeface="Arial" pitchFamily="34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pitchFamily="34" charset="0"/>
          <a:cs typeface="Arial" pitchFamily="34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000099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000099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000099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000099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4099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Rise  -</a:t>
            </a:r>
            <a:r>
              <a:rPr lang="he-IL"/>
              <a:t>מהנדסים לך פתרונות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6EA0FD8-8956-4F61-99CB-F23EDF8DDCE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24" r:id="rId1"/>
    <p:sldLayoutId id="2147485749" r:id="rId2"/>
    <p:sldLayoutId id="2147485725" r:id="rId3"/>
    <p:sldLayoutId id="2147485726" r:id="rId4"/>
    <p:sldLayoutId id="2147485727" r:id="rId5"/>
    <p:sldLayoutId id="2147485728" r:id="rId6"/>
    <p:sldLayoutId id="2147485750" r:id="rId7"/>
    <p:sldLayoutId id="2147485729" r:id="rId8"/>
    <p:sldLayoutId id="2147485730" r:id="rId9"/>
    <p:sldLayoutId id="2147485731" r:id="rId10"/>
    <p:sldLayoutId id="2147485732" r:id="rId11"/>
  </p:sldLayoutIdLst>
  <p:hf sldNum="0"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99"/>
          </a:solidFill>
          <a:latin typeface="Arial" pitchFamily="34" charset="0"/>
          <a:ea typeface="+mj-ea"/>
          <a:cs typeface="Arial" pitchFamily="34" charset="0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pitchFamily="34" charset="0"/>
          <a:cs typeface="Arial" pitchFamily="34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pitchFamily="34" charset="0"/>
          <a:cs typeface="Arial" pitchFamily="34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pitchFamily="34" charset="0"/>
          <a:cs typeface="Arial" pitchFamily="34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pitchFamily="34" charset="0"/>
          <a:cs typeface="Arial" pitchFamily="34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pitchFamily="34" charset="0"/>
          <a:cs typeface="Arial" pitchFamily="34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pitchFamily="34" charset="0"/>
          <a:cs typeface="Arial" pitchFamily="34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pitchFamily="34" charset="0"/>
          <a:cs typeface="Arial" pitchFamily="34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000099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000099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000099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000099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://www.sandisk.com/enterprise-storage-solutions" TargetMode="External"/><Relationship Id="rId7" Type="http://schemas.openxmlformats.org/officeDocument/2006/relationships/hyperlink" Target="http://www.sandisk.com/consumer-produc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://www.sandisk.com/business-solutions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כותרת 10"/>
          <p:cNvSpPr txBox="1">
            <a:spLocks/>
          </p:cNvSpPr>
          <p:nvPr/>
        </p:nvSpPr>
        <p:spPr>
          <a:xfrm>
            <a:off x="3563938" y="5516563"/>
            <a:ext cx="2144712" cy="5000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January 2011</a:t>
            </a:r>
            <a:endParaRPr lang="he-IL" sz="2000" b="1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23850" y="1555750"/>
            <a:ext cx="8496300" cy="79375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r>
              <a:rPr lang="en-US" altLang="en-US" sz="4800" b="1" dirty="0">
                <a:solidFill>
                  <a:schemeClr val="accent2">
                    <a:lumMod val="50000"/>
                  </a:schemeClr>
                </a:solidFill>
              </a:rPr>
              <a:t>SanDisk</a:t>
            </a:r>
            <a:endParaRPr lang="he-IL" alt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3957638"/>
            <a:ext cx="9144000" cy="11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en-US" sz="36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</a:rPr>
              <a:t>Durados RMA System </a:t>
            </a:r>
          </a:p>
          <a:p>
            <a:pPr algn="ctr">
              <a:defRPr/>
            </a:pPr>
            <a:r>
              <a:rPr lang="en-US" altLang="en-US" sz="36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</a:rPr>
              <a:t>Description</a:t>
            </a:r>
            <a:endParaRPr lang="he-IL" altLang="en-US" sz="3600" b="1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</a:endParaRPr>
          </a:p>
        </p:txBody>
      </p:sp>
      <p:pic>
        <p:nvPicPr>
          <p:cNvPr id="23557" name="Picture 10" descr="SanDisk Business Solutions">
            <a:hlinkClick r:id="rId3" tooltip="Enterprise Solutions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350" y="2636838"/>
            <a:ext cx="17621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12" descr="SanDisk OEM Solutions">
            <a:hlinkClick r:id="rId5" tooltip="OEM Solutions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1275" y="2636838"/>
            <a:ext cx="17621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14" descr="Consumer Products">
            <a:hlinkClick r:id="rId7" tooltip="Consumer Products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00788" y="2636838"/>
            <a:ext cx="17335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435975" cy="8651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Process schematic description(2)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3125" y="1412875"/>
            <a:ext cx="3101975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CC"/>
            </a:solidFill>
          </a:ln>
        </p:spPr>
        <p:txBody>
          <a:bodyPr rtlCol="1">
            <a:spAutoFit/>
          </a:bodyPr>
          <a:lstStyle/>
          <a:p>
            <a:pPr lvl="0" algn="l" rtl="0"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Step </a:t>
            </a:r>
            <a:r>
              <a:rPr lang="en-US" sz="1600" dirty="0" smtClean="0">
                <a:solidFill>
                  <a:schemeClr val="bg1"/>
                </a:solidFill>
                <a:latin typeface="+mn-lt"/>
                <a:cs typeface="+mn-cs"/>
              </a:rPr>
              <a:t>7: LAB Receiving - RMA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parts received at FA </a:t>
            </a:r>
            <a:r>
              <a:rPr lang="en-US" sz="1600" dirty="0" smtClean="0">
                <a:solidFill>
                  <a:schemeClr val="bg1"/>
                </a:solidFill>
                <a:latin typeface="+mn-lt"/>
                <a:cs typeface="+mn-cs"/>
              </a:rPr>
              <a:t>Lab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+mn-lt"/>
                <a:cs typeface="+mn-cs"/>
              </a:rPr>
              <a:t>MH -&gt; LM)</a:t>
            </a: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cxnSp>
        <p:nvCxnSpPr>
          <p:cNvPr id="14" name="מחבר מרפקי 13"/>
          <p:cNvCxnSpPr>
            <a:stCxn id="7" idx="2"/>
            <a:endCxn id="23" idx="0"/>
          </p:cNvCxnSpPr>
          <p:nvPr/>
        </p:nvCxnSpPr>
        <p:spPr>
          <a:xfrm rot="16200000" flipH="1">
            <a:off x="4825891" y="2135871"/>
            <a:ext cx="278825" cy="2381"/>
          </a:xfrm>
          <a:prstGeom prst="bentConnector3">
            <a:avLst>
              <a:gd name="adj1" fmla="val 50000"/>
            </a:avLst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יהלום 22"/>
          <p:cNvSpPr/>
          <p:nvPr/>
        </p:nvSpPr>
        <p:spPr>
          <a:xfrm>
            <a:off x="2914650" y="2276475"/>
            <a:ext cx="4103688" cy="1162050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CC"/>
            </a:solidFill>
          </a:ln>
        </p:spPr>
        <p:txBody>
          <a:bodyPr rtlCol="1">
            <a:spAutoFit/>
          </a:bodyPr>
          <a:lstStyle/>
          <a:p>
            <a:pPr algn="ctr" rtl="0"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cs typeface="+mn-cs"/>
              </a:rPr>
              <a:t>Step </a:t>
            </a:r>
            <a:r>
              <a:rPr lang="en-US" sz="1600" dirty="0" smtClean="0">
                <a:solidFill>
                  <a:schemeClr val="lt1"/>
                </a:solidFill>
                <a:latin typeface="+mn-lt"/>
                <a:cs typeface="+mn-cs"/>
              </a:rPr>
              <a:t>8: </a:t>
            </a:r>
            <a:r>
              <a:rPr lang="en-US" sz="1600" dirty="0">
                <a:solidFill>
                  <a:schemeClr val="lt1"/>
                </a:solidFill>
                <a:latin typeface="+mn-lt"/>
                <a:cs typeface="+mn-cs"/>
              </a:rPr>
              <a:t>Failure analysis </a:t>
            </a:r>
            <a:r>
              <a:rPr lang="en-US" sz="1600" dirty="0" smtClean="0">
                <a:solidFill>
                  <a:schemeClr val="lt1"/>
                </a:solidFill>
                <a:latin typeface="+mn-lt"/>
                <a:cs typeface="+mn-cs"/>
              </a:rPr>
              <a:t>in lab (LE)</a:t>
            </a:r>
            <a:endParaRPr lang="he-IL" sz="1600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cxnSp>
        <p:nvCxnSpPr>
          <p:cNvPr id="17" name="מחבר מרפקי 16"/>
          <p:cNvCxnSpPr>
            <a:stCxn id="23" idx="1"/>
            <a:endCxn id="34" idx="3"/>
          </p:cNvCxnSpPr>
          <p:nvPr/>
        </p:nvCxnSpPr>
        <p:spPr>
          <a:xfrm rot="10800000">
            <a:off x="2123728" y="2857292"/>
            <a:ext cx="790922" cy="208"/>
          </a:xfrm>
          <a:prstGeom prst="bentConnector3">
            <a:avLst>
              <a:gd name="adj1" fmla="val 50000"/>
            </a:avLst>
          </a:prstGeom>
          <a:ln w="28575">
            <a:solidFill>
              <a:srgbClr val="00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יהלום 50"/>
          <p:cNvSpPr/>
          <p:nvPr/>
        </p:nvSpPr>
        <p:spPr>
          <a:xfrm>
            <a:off x="2914650" y="3717032"/>
            <a:ext cx="4103688" cy="1162050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CC"/>
            </a:solidFill>
          </a:ln>
        </p:spPr>
        <p:txBody>
          <a:bodyPr rtlCol="1">
            <a:spAutoFit/>
          </a:bodyPr>
          <a:lstStyle/>
          <a:p>
            <a:pPr algn="ctr" rtl="0"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cs typeface="+mn-cs"/>
              </a:rPr>
              <a:t>Step </a:t>
            </a:r>
            <a:r>
              <a:rPr lang="en-US" sz="1600" dirty="0" smtClean="0">
                <a:solidFill>
                  <a:schemeClr val="lt1"/>
                </a:solidFill>
                <a:latin typeface="+mn-lt"/>
                <a:cs typeface="+mn-cs"/>
              </a:rPr>
              <a:t>13: </a:t>
            </a:r>
            <a:r>
              <a:rPr lang="en-US" sz="1600" dirty="0">
                <a:solidFill>
                  <a:schemeClr val="lt1"/>
                </a:solidFill>
                <a:latin typeface="+mn-lt"/>
                <a:cs typeface="+mn-cs"/>
              </a:rPr>
              <a:t>Failure analysis </a:t>
            </a:r>
            <a:r>
              <a:rPr lang="en-US" sz="1600" dirty="0" smtClean="0">
                <a:solidFill>
                  <a:schemeClr val="lt1"/>
                </a:solidFill>
                <a:latin typeface="+mn-lt"/>
                <a:cs typeface="+mn-cs"/>
              </a:rPr>
              <a:t>in </a:t>
            </a:r>
            <a:r>
              <a:rPr lang="en-US" sz="1600" dirty="0">
                <a:solidFill>
                  <a:schemeClr val="lt1"/>
                </a:solidFill>
                <a:latin typeface="+mn-lt"/>
                <a:cs typeface="+mn-cs"/>
              </a:rPr>
              <a:t>EG</a:t>
            </a:r>
            <a:endParaRPr lang="he-IL" sz="1600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cxnSp>
        <p:nvCxnSpPr>
          <p:cNvPr id="56" name="מחבר מרפקי 55"/>
          <p:cNvCxnSpPr>
            <a:stCxn id="23" idx="2"/>
            <a:endCxn id="51" idx="0"/>
          </p:cNvCxnSpPr>
          <p:nvPr/>
        </p:nvCxnSpPr>
        <p:spPr>
          <a:xfrm rot="5400000">
            <a:off x="4827241" y="3577778"/>
            <a:ext cx="278507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0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B1CA860-67AE-48B8-9B47-8A98CBF1CBA7}" type="slidenum">
              <a:rPr lang="he-IL" smtClean="0"/>
              <a:pPr/>
              <a:t>10</a:t>
            </a:fld>
            <a:endParaRPr lang="en-US" smtClean="0"/>
          </a:p>
        </p:txBody>
      </p:sp>
      <p:sp>
        <p:nvSpPr>
          <p:cNvPr id="35" name="TextBox 34"/>
          <p:cNvSpPr txBox="1"/>
          <p:nvPr/>
        </p:nvSpPr>
        <p:spPr>
          <a:xfrm>
            <a:off x="2411760" y="5445224"/>
            <a:ext cx="432048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pPr lvl="0" algn="l" rtl="0"/>
            <a:r>
              <a:rPr lang="en-US" b="1" dirty="0" smtClean="0">
                <a:solidFill>
                  <a:srgbClr val="000099"/>
                </a:solidFill>
              </a:rPr>
              <a:t>Remark: repair/replacement  can be done unrelated to the FA process. FA final report can be released, and then repair/replacement if needed.</a:t>
            </a:r>
            <a:endParaRPr lang="he-IL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23528" y="2564904"/>
            <a:ext cx="1800200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CC"/>
            </a:solidFill>
          </a:ln>
        </p:spPr>
        <p:txBody>
          <a:bodyPr wrap="square" rtlCol="1">
            <a:spAutoFit/>
          </a:bodyPr>
          <a:lstStyle/>
          <a:p>
            <a:pPr lvl="0" algn="ctr" rtl="0">
              <a:defRPr/>
            </a:pPr>
            <a:r>
              <a:rPr lang="en-US" sz="1600" dirty="0" smtClean="0">
                <a:solidFill>
                  <a:schemeClr val="lt1"/>
                </a:solidFill>
                <a:latin typeface="+mn-lt"/>
                <a:cs typeface="+mn-cs"/>
              </a:rPr>
              <a:t>Steps 9-12: Preliminary report</a:t>
            </a:r>
            <a:endParaRPr lang="en-US" sz="1600" dirty="0">
              <a:solidFill>
                <a:schemeClr val="lt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435975" cy="8651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Process schematic description(3)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1560" y="4818638"/>
            <a:ext cx="554461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CC"/>
            </a:solidFill>
          </a:ln>
        </p:spPr>
        <p:txBody>
          <a:bodyPr wrap="square" rtlCol="1">
            <a:spAutoFit/>
          </a:bodyPr>
          <a:lstStyle/>
          <a:p>
            <a:pPr lvl="0" algn="ctr" rtl="0"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Step </a:t>
            </a:r>
            <a:r>
              <a:rPr lang="en-US" sz="1600" dirty="0" smtClean="0">
                <a:solidFill>
                  <a:schemeClr val="bg1"/>
                </a:solidFill>
                <a:latin typeface="+mn-lt"/>
                <a:cs typeface="+mn-cs"/>
              </a:rPr>
              <a:t>19: RMA Initiator (FAE/CQE) send Final Report to customer</a:t>
            </a:r>
          </a:p>
        </p:txBody>
      </p:sp>
      <p:sp>
        <p:nvSpPr>
          <p:cNvPr id="31754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72250" y="6520259"/>
            <a:ext cx="21336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906101E-79BB-4F0A-B2B5-FBFD078EC76A}" type="slidenum">
              <a:rPr lang="he-IL" smtClean="0"/>
              <a:pPr/>
              <a:t>11</a:t>
            </a:fld>
            <a:endParaRPr lang="en-US" smtClean="0"/>
          </a:p>
        </p:txBody>
      </p:sp>
      <p:sp>
        <p:nvSpPr>
          <p:cNvPr id="58" name="TextBox 57"/>
          <p:cNvSpPr txBox="1"/>
          <p:nvPr/>
        </p:nvSpPr>
        <p:spPr>
          <a:xfrm>
            <a:off x="971600" y="5445224"/>
            <a:ext cx="4752528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CC"/>
            </a:solidFill>
          </a:ln>
        </p:spPr>
        <p:txBody>
          <a:bodyPr wrap="square" rtlCol="1">
            <a:spAutoFit/>
          </a:bodyPr>
          <a:lstStyle/>
          <a:p>
            <a:pPr algn="ctr" rtl="0"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cs typeface="+mn-cs"/>
              </a:rPr>
              <a:t>Step </a:t>
            </a:r>
            <a:r>
              <a:rPr lang="en-US" sz="1600" dirty="0" smtClean="0">
                <a:solidFill>
                  <a:schemeClr val="lt1"/>
                </a:solidFill>
                <a:latin typeface="+mn-lt"/>
                <a:cs typeface="+mn-cs"/>
              </a:rPr>
              <a:t>20: </a:t>
            </a:r>
            <a:r>
              <a:rPr lang="en-US" sz="1600" dirty="0">
                <a:solidFill>
                  <a:schemeClr val="lt1"/>
                </a:solidFill>
                <a:latin typeface="+mn-lt"/>
                <a:cs typeface="+mn-cs"/>
              </a:rPr>
              <a:t>Closing RMA (after sending RMA final </a:t>
            </a:r>
            <a:r>
              <a:rPr lang="en-US" sz="1600" dirty="0" smtClean="0">
                <a:solidFill>
                  <a:schemeClr val="lt1"/>
                </a:solidFill>
                <a:latin typeface="+mn-lt"/>
                <a:cs typeface="+mn-cs"/>
              </a:rPr>
              <a:t>report)</a:t>
            </a:r>
            <a:endParaRPr lang="en-US" sz="1600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cxnSp>
        <p:nvCxnSpPr>
          <p:cNvPr id="59" name="מחבר מרפקי 58"/>
          <p:cNvCxnSpPr/>
          <p:nvPr/>
        </p:nvCxnSpPr>
        <p:spPr>
          <a:xfrm rot="5400000">
            <a:off x="3131840" y="5301208"/>
            <a:ext cx="288032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90762" y="1412776"/>
            <a:ext cx="4170188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CC"/>
            </a:solidFill>
          </a:ln>
        </p:spPr>
        <p:txBody>
          <a:bodyPr wrap="square" rtlCol="1">
            <a:spAutoFit/>
          </a:bodyPr>
          <a:lstStyle/>
          <a:p>
            <a:pPr algn="ctr" rtl="0"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cs typeface="+mn-cs"/>
              </a:rPr>
              <a:t>Step </a:t>
            </a:r>
            <a:r>
              <a:rPr lang="en-US" sz="1600" dirty="0" smtClean="0">
                <a:solidFill>
                  <a:schemeClr val="lt1"/>
                </a:solidFill>
                <a:latin typeface="+mn-lt"/>
                <a:cs typeface="+mn-cs"/>
              </a:rPr>
              <a:t>14: Final </a:t>
            </a:r>
            <a:r>
              <a:rPr lang="en-US" sz="1600" dirty="0">
                <a:solidFill>
                  <a:schemeClr val="lt1"/>
                </a:solidFill>
                <a:latin typeface="+mn-lt"/>
                <a:cs typeface="+mn-cs"/>
              </a:rPr>
              <a:t>R</a:t>
            </a:r>
            <a:r>
              <a:rPr lang="en-US" sz="1600" dirty="0" smtClean="0">
                <a:solidFill>
                  <a:schemeClr val="lt1"/>
                </a:solidFill>
                <a:latin typeface="+mn-lt"/>
                <a:cs typeface="+mn-cs"/>
              </a:rPr>
              <a:t>eport preparation (LE)</a:t>
            </a:r>
            <a:endParaRPr lang="en-US" sz="1600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90762" y="3306470"/>
            <a:ext cx="4170188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CC"/>
            </a:solidFill>
          </a:ln>
        </p:spPr>
        <p:txBody>
          <a:bodyPr wrap="square" rtlCol="1">
            <a:spAutoFit/>
          </a:bodyPr>
          <a:lstStyle/>
          <a:p>
            <a:pPr algn="ctr" rtl="0"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Step </a:t>
            </a:r>
            <a:r>
              <a:rPr lang="en-US" sz="1600" dirty="0" smtClean="0">
                <a:solidFill>
                  <a:schemeClr val="bg1"/>
                </a:solidFill>
                <a:latin typeface="+mn-lt"/>
                <a:cs typeface="+mn-cs"/>
              </a:rPr>
              <a:t>17: Final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report </a:t>
            </a:r>
            <a:r>
              <a:rPr lang="en-US" sz="1600" dirty="0" smtClean="0">
                <a:solidFill>
                  <a:schemeClr val="bg1"/>
                </a:solidFill>
                <a:latin typeface="+mn-lt"/>
                <a:cs typeface="+mn-cs"/>
              </a:rPr>
              <a:t>review (group)</a:t>
            </a: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0762" y="3924345"/>
            <a:ext cx="4170188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CC"/>
            </a:solidFill>
          </a:ln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Step </a:t>
            </a:r>
            <a:r>
              <a:rPr lang="en-US" sz="1600" dirty="0" smtClean="0">
                <a:solidFill>
                  <a:schemeClr val="bg1"/>
                </a:solidFill>
                <a:latin typeface="+mn-lt"/>
                <a:cs typeface="+mn-cs"/>
              </a:rPr>
              <a:t>18: Report Owner Send Final Report to RMA Initiator (FAE/CQE)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9632" y="6093296"/>
            <a:ext cx="4170188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CC"/>
            </a:solidFill>
          </a:ln>
        </p:spPr>
        <p:txBody>
          <a:bodyPr wrap="square" rtlCol="1">
            <a:spAutoFit/>
          </a:bodyPr>
          <a:lstStyle/>
          <a:p>
            <a:pPr algn="ctr" rtl="0"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cs typeface="+mn-cs"/>
              </a:rPr>
              <a:t>Step </a:t>
            </a:r>
            <a:r>
              <a:rPr lang="en-US" sz="1600" dirty="0" smtClean="0">
                <a:solidFill>
                  <a:schemeClr val="lt1"/>
                </a:solidFill>
                <a:latin typeface="+mn-lt"/>
                <a:cs typeface="+mn-cs"/>
              </a:rPr>
              <a:t>21: Re-Open RMA (LAB Analysis)</a:t>
            </a:r>
          </a:p>
        </p:txBody>
      </p:sp>
      <p:cxnSp>
        <p:nvCxnSpPr>
          <p:cNvPr id="22" name="מחבר מרפקי 21"/>
          <p:cNvCxnSpPr/>
          <p:nvPr/>
        </p:nvCxnSpPr>
        <p:spPr>
          <a:xfrm rot="16200000" flipH="1">
            <a:off x="3129404" y="3158449"/>
            <a:ext cx="292904" cy="3138"/>
          </a:xfrm>
          <a:prstGeom prst="bentConnector3">
            <a:avLst>
              <a:gd name="adj1" fmla="val 50000"/>
            </a:avLst>
          </a:prstGeom>
          <a:ln w="28575">
            <a:solidFill>
              <a:srgbClr val="0000CC"/>
            </a:solidFill>
            <a:headEnd type="stealth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מרפקי 24"/>
          <p:cNvCxnSpPr/>
          <p:nvPr/>
        </p:nvCxnSpPr>
        <p:spPr>
          <a:xfrm rot="5400000">
            <a:off x="3136196" y="3784684"/>
            <a:ext cx="279321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מרפקי 29"/>
          <p:cNvCxnSpPr/>
          <p:nvPr/>
        </p:nvCxnSpPr>
        <p:spPr>
          <a:xfrm rot="5400000">
            <a:off x="3121097" y="4663879"/>
            <a:ext cx="309518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מרפקי 32"/>
          <p:cNvCxnSpPr/>
          <p:nvPr/>
        </p:nvCxnSpPr>
        <p:spPr>
          <a:xfrm rot="5400000">
            <a:off x="3106541" y="5974579"/>
            <a:ext cx="351329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90762" y="2060848"/>
            <a:ext cx="4170188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CC"/>
            </a:solidFill>
          </a:ln>
        </p:spPr>
        <p:txBody>
          <a:bodyPr wrap="square" rtlCol="1">
            <a:spAutoFit/>
          </a:bodyPr>
          <a:lstStyle/>
          <a:p>
            <a:pPr algn="ctr" rtl="0"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cs typeface="+mn-cs"/>
              </a:rPr>
              <a:t>Step </a:t>
            </a:r>
            <a:r>
              <a:rPr lang="en-US" sz="1600" dirty="0" smtClean="0">
                <a:solidFill>
                  <a:schemeClr val="lt1"/>
                </a:solidFill>
                <a:latin typeface="+mn-lt"/>
                <a:cs typeface="+mn-cs"/>
              </a:rPr>
              <a:t>15: Final </a:t>
            </a:r>
            <a:r>
              <a:rPr lang="en-US" sz="1600" dirty="0">
                <a:solidFill>
                  <a:schemeClr val="lt1"/>
                </a:solidFill>
                <a:latin typeface="+mn-lt"/>
                <a:cs typeface="+mn-cs"/>
              </a:rPr>
              <a:t>R</a:t>
            </a:r>
            <a:r>
              <a:rPr lang="en-US" sz="1600" dirty="0" smtClean="0">
                <a:solidFill>
                  <a:schemeClr val="lt1"/>
                </a:solidFill>
                <a:latin typeface="+mn-lt"/>
                <a:cs typeface="+mn-cs"/>
              </a:rPr>
              <a:t>eport approval (LM)</a:t>
            </a:r>
            <a:endParaRPr lang="en-US" sz="1600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cxnSp>
        <p:nvCxnSpPr>
          <p:cNvPr id="16" name="מחבר מרפקי 15"/>
          <p:cNvCxnSpPr/>
          <p:nvPr/>
        </p:nvCxnSpPr>
        <p:spPr>
          <a:xfrm rot="5400000">
            <a:off x="3121097" y="1906089"/>
            <a:ext cx="309518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0000CC"/>
            </a:solidFill>
            <a:headEnd type="stealth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504" y="2675012"/>
            <a:ext cx="648072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CC"/>
            </a:solidFill>
          </a:ln>
        </p:spPr>
        <p:txBody>
          <a:bodyPr wrap="square" rtlCol="1">
            <a:spAutoFit/>
          </a:bodyPr>
          <a:lstStyle/>
          <a:p>
            <a:pPr algn="ctr" rtl="0"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Step </a:t>
            </a:r>
            <a:r>
              <a:rPr lang="en-US" sz="1600" dirty="0" smtClean="0">
                <a:solidFill>
                  <a:schemeClr val="bg1"/>
                </a:solidFill>
                <a:latin typeface="+mn-lt"/>
                <a:cs typeface="+mn-cs"/>
              </a:rPr>
              <a:t>16: Customer Report preparation by Report Owner (CQE/LM)</a:t>
            </a: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cxnSp>
        <p:nvCxnSpPr>
          <p:cNvPr id="27" name="מחבר מרפקי 26"/>
          <p:cNvCxnSpPr/>
          <p:nvPr/>
        </p:nvCxnSpPr>
        <p:spPr>
          <a:xfrm rot="5400000">
            <a:off x="3138051" y="2537207"/>
            <a:ext cx="275610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0000CC"/>
            </a:solidFill>
            <a:headEnd type="stealth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אליפסה 52"/>
          <p:cNvSpPr/>
          <p:nvPr/>
        </p:nvSpPr>
        <p:spPr>
          <a:xfrm>
            <a:off x="6112272" y="5660603"/>
            <a:ext cx="1700088" cy="7207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en-US" sz="1600" dirty="0" smtClean="0"/>
              <a:t>Step 8: LAB analysis</a:t>
            </a:r>
            <a:endParaRPr lang="he-IL" sz="1600" dirty="0"/>
          </a:p>
        </p:txBody>
      </p:sp>
      <p:cxnSp>
        <p:nvCxnSpPr>
          <p:cNvPr id="54" name="מחבר מרפקי 53"/>
          <p:cNvCxnSpPr>
            <a:stCxn id="21" idx="3"/>
            <a:endCxn id="53" idx="2"/>
          </p:cNvCxnSpPr>
          <p:nvPr/>
        </p:nvCxnSpPr>
        <p:spPr>
          <a:xfrm flipV="1">
            <a:off x="5429820" y="6020966"/>
            <a:ext cx="682452" cy="241607"/>
          </a:xfrm>
          <a:prstGeom prst="bentConnector3">
            <a:avLst>
              <a:gd name="adj1" fmla="val 50000"/>
            </a:avLst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מרפקי 27"/>
          <p:cNvCxnSpPr>
            <a:stCxn id="17" idx="3"/>
            <a:endCxn id="35" idx="2"/>
          </p:cNvCxnSpPr>
          <p:nvPr/>
        </p:nvCxnSpPr>
        <p:spPr>
          <a:xfrm>
            <a:off x="5360950" y="1582053"/>
            <a:ext cx="1877280" cy="118433"/>
          </a:xfrm>
          <a:prstGeom prst="bentConnector3">
            <a:avLst>
              <a:gd name="adj1" fmla="val 50000"/>
            </a:avLst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96136" y="1772816"/>
            <a:ext cx="12961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 smtClean="0"/>
              <a:t>Only in a few products </a:t>
            </a:r>
            <a:endParaRPr lang="he-IL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265415" y="2564904"/>
            <a:ext cx="1506191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CC"/>
            </a:solidFill>
          </a:ln>
        </p:spPr>
        <p:txBody>
          <a:bodyPr wrap="square" rtlCol="1">
            <a:spAutoFit/>
          </a:bodyPr>
          <a:lstStyle/>
          <a:p>
            <a:pPr algn="ctr" rtl="0">
              <a:defRPr/>
            </a:pPr>
            <a:r>
              <a:rPr lang="en-US" sz="1600" dirty="0" smtClean="0">
                <a:solidFill>
                  <a:schemeClr val="lt1"/>
                </a:solidFill>
                <a:latin typeface="+mn-lt"/>
                <a:cs typeface="+mn-cs"/>
              </a:rPr>
              <a:t>Shipping part or new part </a:t>
            </a:r>
            <a:r>
              <a:rPr lang="en-US" sz="1600" dirty="0">
                <a:solidFill>
                  <a:schemeClr val="lt1"/>
                </a:solidFill>
                <a:latin typeface="+mn-lt"/>
                <a:cs typeface="+mn-cs"/>
              </a:rPr>
              <a:t>to customer (MH)</a:t>
            </a:r>
          </a:p>
        </p:txBody>
      </p:sp>
      <p:cxnSp>
        <p:nvCxnSpPr>
          <p:cNvPr id="34" name="מחבר מרפקי 33"/>
          <p:cNvCxnSpPr>
            <a:endCxn id="32" idx="0"/>
          </p:cNvCxnSpPr>
          <p:nvPr/>
        </p:nvCxnSpPr>
        <p:spPr>
          <a:xfrm rot="16200000" flipH="1">
            <a:off x="7761051" y="2307444"/>
            <a:ext cx="503536" cy="11383"/>
          </a:xfrm>
          <a:prstGeom prst="bentConnector3">
            <a:avLst>
              <a:gd name="adj1" fmla="val 50000"/>
            </a:avLst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אליפסה 34"/>
          <p:cNvSpPr/>
          <p:nvPr/>
        </p:nvSpPr>
        <p:spPr>
          <a:xfrm>
            <a:off x="7238230" y="1340123"/>
            <a:ext cx="1835696" cy="7207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en-US" sz="1600" dirty="0" smtClean="0"/>
              <a:t>Repair/ Replacement </a:t>
            </a:r>
            <a:endParaRPr lang="he-IL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2348880"/>
            <a:ext cx="3960440" cy="2016224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5400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Data Categories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1D7AB5E-FDD8-4B67-A50A-1922592E51AC}" type="slidenum">
              <a:rPr lang="he-IL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865188"/>
          </a:xfrm>
        </p:spPr>
        <p:txBody>
          <a:bodyPr/>
          <a:lstStyle/>
          <a:p>
            <a:pPr rtl="0">
              <a:defRPr/>
            </a:pPr>
            <a:r>
              <a:rPr lang="en-US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Category: RMA details (1)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1D7AB5E-FDD8-4B67-A50A-1922592E51AC}" type="slidenum">
              <a:rPr lang="he-IL" smtClean="0"/>
              <a:pPr/>
              <a:t>13</a:t>
            </a:fld>
            <a:endParaRPr lang="en-US" smtClean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</p:nvPr>
        </p:nvGraphicFramePr>
        <p:xfrm>
          <a:off x="360041" y="1607200"/>
          <a:ext cx="8172399" cy="48658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1599"/>
                <a:gridCol w="1008112"/>
                <a:gridCol w="2736304"/>
                <a:gridCol w="3456384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Column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Number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Field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Remarks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Complaint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default is today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Priority</a:t>
                      </a:r>
                      <a:r>
                        <a:rPr lang="en-US" baseline="0" dirty="0" smtClean="0"/>
                        <a:t>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Sap RMA request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date</a:t>
                      </a:r>
                      <a:endParaRPr lang="he-IL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SAP RMA#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Measuring</a:t>
                      </a:r>
                      <a:r>
                        <a:rPr lang="en-US" baseline="0" dirty="0" smtClean="0"/>
                        <a:t> time between date and sap RMA receiving date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Internal RMA#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Customer notified quantity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RMA</a:t>
                      </a:r>
                      <a:r>
                        <a:rPr lang="en-US" baseline="0" dirty="0" smtClean="0"/>
                        <a:t> quantity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Calculated</a:t>
                      </a:r>
                      <a:r>
                        <a:rPr lang="en-US" sz="1400" baseline="0" dirty="0" smtClean="0"/>
                        <a:t> field.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A message</a:t>
                      </a:r>
                      <a:r>
                        <a:rPr lang="he-IL" sz="14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 will appear if RMA quantity # customer notified quantity</a:t>
                      </a:r>
                      <a:endParaRPr lang="he-IL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716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RMA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Will change Automatically</a:t>
                      </a:r>
                      <a:endParaRPr lang="he-IL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RMA Initiator (FAE or CQE or MH)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Automatically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AF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RMA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Country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Automatic</a:t>
                      </a:r>
                      <a:r>
                        <a:rPr lang="en-US" baseline="0" dirty="0" smtClean="0"/>
                        <a:t> based on FAE</a:t>
                      </a:r>
                      <a:endParaRPr lang="he-IL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865188"/>
          </a:xfrm>
        </p:spPr>
        <p:txBody>
          <a:bodyPr/>
          <a:lstStyle/>
          <a:p>
            <a:pPr rtl="0">
              <a:defRPr/>
            </a:pPr>
            <a:r>
              <a:rPr lang="en-US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Category: RMA details (2)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1D7AB5E-FDD8-4B67-A50A-1922592E51AC}" type="slidenum">
              <a:rPr lang="he-IL" smtClean="0"/>
              <a:pPr/>
              <a:t>14</a:t>
            </a:fld>
            <a:endParaRPr lang="en-US" smtClean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</p:nvPr>
        </p:nvGraphicFramePr>
        <p:xfrm>
          <a:off x="360041" y="1607200"/>
          <a:ext cx="8172399" cy="46982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1599"/>
                <a:gridCol w="1008112"/>
                <a:gridCol w="2736304"/>
                <a:gridCol w="3456384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Column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Number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Field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Remarks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RMA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Owner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LM</a:t>
                      </a:r>
                      <a:endParaRPr lang="he-IL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 Received by FAE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Automatically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BQ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Expected DD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Arrival to FA location  or FA lab (the date of the first item which arrived) + 10 working days (capability</a:t>
                      </a:r>
                      <a:r>
                        <a:rPr lang="en-US" baseline="0" dirty="0" smtClean="0"/>
                        <a:t> to change quantity of working days is required)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Customer Requested Preliminary</a:t>
                      </a:r>
                      <a:r>
                        <a:rPr lang="en-US" baseline="0" dirty="0" smtClean="0"/>
                        <a:t> Report Date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AU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Customer Requested Final </a:t>
                      </a:r>
                      <a:r>
                        <a:rPr lang="en-US" baseline="0" dirty="0" smtClean="0"/>
                        <a:t>Report Date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4716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Issue</a:t>
                      </a:r>
                      <a:r>
                        <a:rPr lang="en-US" baseline="0" dirty="0" smtClean="0"/>
                        <a:t> Category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RMA Attachments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865188"/>
          </a:xfrm>
        </p:spPr>
        <p:txBody>
          <a:bodyPr/>
          <a:lstStyle/>
          <a:p>
            <a:pPr rtl="0">
              <a:defRPr/>
            </a:pPr>
            <a:r>
              <a:rPr lang="en-US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Category: RMA details (3)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1D7AB5E-FDD8-4B67-A50A-1922592E51AC}" type="slidenum">
              <a:rPr lang="he-IL" smtClean="0"/>
              <a:pPr/>
              <a:t>15</a:t>
            </a:fld>
            <a:endParaRPr lang="en-US" smtClean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</p:nvPr>
        </p:nvGraphicFramePr>
        <p:xfrm>
          <a:off x="360041" y="1607200"/>
          <a:ext cx="8172399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1599"/>
                <a:gridCol w="1008112"/>
                <a:gridCol w="2736304"/>
                <a:gridCol w="3456384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Column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Number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Field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Remarks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Device Type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J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Device 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/>
                        <a:t>Description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Device in the Report page</a:t>
                      </a:r>
                      <a:r>
                        <a:rPr lang="en-US" baseline="0" dirty="0" smtClean="0"/>
                        <a:t> 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Device  Family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Capacity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Bus Configuration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I/F Mode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Frequency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--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--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Summary / 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Text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8651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Category: Customer details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1D7AB5E-FDD8-4B67-A50A-1922592E51AC}" type="slidenum">
              <a:rPr lang="he-IL" smtClean="0"/>
              <a:pPr/>
              <a:t>16</a:t>
            </a:fld>
            <a:endParaRPr lang="en-US" smtClean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</p:nvPr>
        </p:nvGraphicFramePr>
        <p:xfrm>
          <a:off x="360041" y="1607200"/>
          <a:ext cx="8172399" cy="48150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1599"/>
                <a:gridCol w="1008112"/>
                <a:gridCol w="2736304"/>
                <a:gridCol w="3456384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Column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Number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Field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Remarks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Customer</a:t>
                      </a:r>
                      <a:r>
                        <a:rPr lang="en-US" baseline="0" dirty="0" smtClean="0"/>
                        <a:t> type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Organization </a:t>
                      </a:r>
                      <a:r>
                        <a:rPr lang="en-US" baseline="0" dirty="0" smtClean="0"/>
                        <a:t>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Customer contact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Customer contact e-mail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Customer contact phone number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Distributer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4716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Customer</a:t>
                      </a:r>
                      <a:r>
                        <a:rPr lang="en-US" baseline="0" dirty="0" smtClean="0"/>
                        <a:t> Product/Project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8651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Category: Problem details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1D7AB5E-FDD8-4B67-A50A-1922592E51AC}" type="slidenum">
              <a:rPr lang="he-IL" smtClean="0"/>
              <a:pPr/>
              <a:t>17</a:t>
            </a:fld>
            <a:endParaRPr lang="en-US" smtClean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</p:nvPr>
        </p:nvGraphicFramePr>
        <p:xfrm>
          <a:off x="360041" y="1607200"/>
          <a:ext cx="8172399" cy="25878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1599"/>
                <a:gridCol w="1008112"/>
                <a:gridCol w="2952328"/>
                <a:gridCol w="324036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Column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Number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Field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Remarks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Customer failure description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Customer</a:t>
                      </a:r>
                      <a:r>
                        <a:rPr lang="en-US" b="1" baseline="0" dirty="0" smtClean="0"/>
                        <a:t> Issue Description</a:t>
                      </a:r>
                      <a:endParaRPr lang="he-IL" b="1" dirty="0"/>
                    </a:p>
                  </a:txBody>
                  <a:tcPr/>
                </a:tc>
              </a:tr>
              <a:tr h="464448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Failure</a:t>
                      </a:r>
                      <a:r>
                        <a:rPr lang="en-US" baseline="0" dirty="0" smtClean="0"/>
                        <a:t> rate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Q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Device Stage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Used</a:t>
                      </a:r>
                      <a:r>
                        <a:rPr lang="en-US" baseline="0" dirty="0" smtClean="0"/>
                        <a:t> to be Returned from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Temperature/ other failure condition details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AJ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Date</a:t>
                      </a:r>
                      <a:r>
                        <a:rPr lang="en-US" baseline="0" dirty="0" smtClean="0"/>
                        <a:t> Resolved by FAE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Automatically (final report day)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865188"/>
          </a:xfrm>
        </p:spPr>
        <p:txBody>
          <a:bodyPr/>
          <a:lstStyle/>
          <a:p>
            <a:pPr rtl="0">
              <a:defRPr/>
            </a:pPr>
            <a:r>
              <a:rPr lang="en-US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Category: Item details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1D7AB5E-FDD8-4B67-A50A-1922592E51AC}" type="slidenum">
              <a:rPr lang="he-IL" smtClean="0"/>
              <a:pPr/>
              <a:t>18</a:t>
            </a:fld>
            <a:endParaRPr lang="en-US" smtClean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</p:nvPr>
        </p:nvGraphicFramePr>
        <p:xfrm>
          <a:off x="360041" y="1607200"/>
          <a:ext cx="8172399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1599"/>
                <a:gridCol w="1008112"/>
                <a:gridCol w="2736304"/>
                <a:gridCol w="3456384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Column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Number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Field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Remarks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Item Code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Item Description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 Markings / Device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U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Technology Code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 Status?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Update Automatically</a:t>
                      </a:r>
                      <a:endParaRPr lang="he-IL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Mfg.</a:t>
                      </a:r>
                      <a:r>
                        <a:rPr lang="en-US" baseline="0" dirty="0" smtClean="0"/>
                        <a:t> Date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FW Version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Attachments: BOM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8651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Category: Remote Diagnostic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1D7AB5E-FDD8-4B67-A50A-1922592E51AC}" type="slidenum">
              <a:rPr lang="he-IL" smtClean="0"/>
              <a:pPr/>
              <a:t>19</a:t>
            </a:fld>
            <a:endParaRPr lang="en-US" smtClean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</p:nvPr>
        </p:nvGraphicFramePr>
        <p:xfrm>
          <a:off x="360041" y="1607200"/>
          <a:ext cx="8172399" cy="27903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1599"/>
                <a:gridCol w="1008112"/>
                <a:gridCol w="2952328"/>
                <a:gridCol w="324036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Column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Number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Field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Remarks</a:t>
                      </a:r>
                      <a:endParaRPr lang="he-IL" dirty="0"/>
                    </a:p>
                  </a:txBody>
                  <a:tcPr/>
                </a:tc>
              </a:tr>
              <a:tr h="4716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Remote Diagnostic by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Remote Diagnostic Date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</a:tr>
              <a:tr h="464448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Remote diagnostics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results</a:t>
                      </a:r>
                      <a:endParaRPr lang="he-IL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Per item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68413"/>
            <a:ext cx="8229600" cy="4518025"/>
          </a:xfrm>
        </p:spPr>
        <p:txBody>
          <a:bodyPr/>
          <a:lstStyle/>
          <a:p>
            <a:pPr algn="l" rtl="0" eaLnBrk="1" hangingPunct="1">
              <a:spcBef>
                <a:spcPts val="200"/>
              </a:spcBef>
            </a:pPr>
            <a:r>
              <a:rPr lang="en-US" altLang="en-US" sz="2800" dirty="0" smtClean="0">
                <a:solidFill>
                  <a:srgbClr val="000099"/>
                </a:solidFill>
                <a:cs typeface="Arial" pitchFamily="34" charset="0"/>
              </a:rPr>
              <a:t>Project goals</a:t>
            </a:r>
          </a:p>
          <a:p>
            <a:pPr algn="l" rtl="0" eaLnBrk="1" hangingPunct="1">
              <a:spcBef>
                <a:spcPts val="200"/>
              </a:spcBef>
            </a:pPr>
            <a:r>
              <a:rPr lang="en-US" altLang="en-US" sz="2800" dirty="0" smtClean="0">
                <a:solidFill>
                  <a:srgbClr val="000099"/>
                </a:solidFill>
                <a:cs typeface="Arial" pitchFamily="34" charset="0"/>
              </a:rPr>
              <a:t>Roles</a:t>
            </a:r>
          </a:p>
          <a:p>
            <a:pPr algn="l" rtl="0" eaLnBrk="1" hangingPunct="1">
              <a:spcBef>
                <a:spcPts val="200"/>
              </a:spcBef>
            </a:pPr>
            <a:r>
              <a:rPr lang="en-US" altLang="en-US" sz="2800" dirty="0" smtClean="0">
                <a:solidFill>
                  <a:srgbClr val="000099"/>
                </a:solidFill>
                <a:cs typeface="Arial" pitchFamily="34" charset="0"/>
              </a:rPr>
              <a:t>General issues</a:t>
            </a:r>
          </a:p>
          <a:p>
            <a:pPr algn="l" rtl="0" eaLnBrk="1" hangingPunct="1">
              <a:spcBef>
                <a:spcPts val="200"/>
              </a:spcBef>
            </a:pPr>
            <a:r>
              <a:rPr lang="en-US" altLang="en-US" sz="2800" dirty="0" smtClean="0">
                <a:solidFill>
                  <a:srgbClr val="000099"/>
                </a:solidFill>
                <a:cs typeface="Arial" pitchFamily="34" charset="0"/>
              </a:rPr>
              <a:t>RMA routs – Alternatives</a:t>
            </a:r>
          </a:p>
          <a:p>
            <a:pPr algn="l" rtl="0" eaLnBrk="1" hangingPunct="1">
              <a:spcBef>
                <a:spcPts val="200"/>
              </a:spcBef>
            </a:pPr>
            <a:r>
              <a:rPr lang="en-US" altLang="en-US" sz="2800" dirty="0" smtClean="0">
                <a:solidFill>
                  <a:srgbClr val="000099"/>
                </a:solidFill>
                <a:cs typeface="Arial" pitchFamily="34" charset="0"/>
              </a:rPr>
              <a:t>Process schematic description</a:t>
            </a:r>
          </a:p>
          <a:p>
            <a:pPr algn="l" rtl="0" eaLnBrk="1" hangingPunct="1">
              <a:spcBef>
                <a:spcPts val="200"/>
              </a:spcBef>
            </a:pPr>
            <a:r>
              <a:rPr lang="en-US" altLang="en-US" sz="2800" dirty="0" smtClean="0">
                <a:solidFill>
                  <a:srgbClr val="000099"/>
                </a:solidFill>
                <a:cs typeface="Arial" pitchFamily="34" charset="0"/>
              </a:rPr>
              <a:t>Data categories</a:t>
            </a:r>
          </a:p>
          <a:p>
            <a:pPr algn="l" rtl="0" eaLnBrk="1" hangingPunct="1">
              <a:spcBef>
                <a:spcPts val="200"/>
              </a:spcBef>
            </a:pPr>
            <a:r>
              <a:rPr lang="en-US" altLang="en-US" sz="2800" dirty="0" smtClean="0">
                <a:solidFill>
                  <a:srgbClr val="000099"/>
                </a:solidFill>
                <a:cs typeface="Arial" pitchFamily="34" charset="0"/>
              </a:rPr>
              <a:t>RMA’s data level</a:t>
            </a:r>
          </a:p>
          <a:p>
            <a:pPr algn="l" rtl="0" eaLnBrk="1" hangingPunct="1">
              <a:spcBef>
                <a:spcPts val="200"/>
              </a:spcBef>
            </a:pPr>
            <a:r>
              <a:rPr lang="en-US" altLang="en-US" sz="2800" dirty="0" smtClean="0">
                <a:solidFill>
                  <a:srgbClr val="000099"/>
                </a:solidFill>
                <a:cs typeface="Arial" pitchFamily="34" charset="0"/>
              </a:rPr>
              <a:t>RMA’s statuses</a:t>
            </a:r>
          </a:p>
          <a:p>
            <a:pPr algn="l" rtl="0" eaLnBrk="1" hangingPunct="1">
              <a:spcBef>
                <a:spcPts val="200"/>
              </a:spcBef>
            </a:pPr>
            <a:r>
              <a:rPr lang="en-US" altLang="en-US" sz="2800" dirty="0" smtClean="0">
                <a:solidFill>
                  <a:srgbClr val="000099"/>
                </a:solidFill>
                <a:cs typeface="Arial" pitchFamily="34" charset="0"/>
              </a:rPr>
              <a:t>Items statuses</a:t>
            </a:r>
          </a:p>
          <a:p>
            <a:pPr algn="l" rtl="0" eaLnBrk="1" hangingPunct="1">
              <a:spcBef>
                <a:spcPts val="200"/>
              </a:spcBef>
            </a:pPr>
            <a:r>
              <a:rPr lang="en-US" altLang="en-US" sz="2800" dirty="0" smtClean="0">
                <a:solidFill>
                  <a:srgbClr val="000099"/>
                </a:solidFill>
                <a:cs typeface="Arial" pitchFamily="34" charset="0"/>
              </a:rPr>
              <a:t>Working screens</a:t>
            </a:r>
          </a:p>
          <a:p>
            <a:pPr algn="l" rtl="0" eaLnBrk="1" hangingPunct="1">
              <a:spcBef>
                <a:spcPts val="200"/>
              </a:spcBef>
            </a:pPr>
            <a:r>
              <a:rPr lang="en-US" altLang="en-US" sz="2800" dirty="0" smtClean="0">
                <a:solidFill>
                  <a:srgbClr val="000099"/>
                </a:solidFill>
                <a:cs typeface="Arial" pitchFamily="34" charset="0"/>
              </a:rPr>
              <a:t>Reports </a:t>
            </a:r>
            <a:endParaRPr lang="he-IL" altLang="en-US" sz="2800" dirty="0" smtClean="0">
              <a:solidFill>
                <a:srgbClr val="000099"/>
              </a:solidFill>
            </a:endParaRPr>
          </a:p>
          <a:p>
            <a:pPr algn="l" rtl="0">
              <a:spcBef>
                <a:spcPts val="200"/>
              </a:spcBef>
              <a:buFont typeface="Arial" pitchFamily="34" charset="0"/>
              <a:buNone/>
            </a:pPr>
            <a:endParaRPr lang="he-IL" altLang="en-US" sz="2800" dirty="0" smtClean="0">
              <a:solidFill>
                <a:srgbClr val="000099"/>
              </a:solidFill>
            </a:endParaRPr>
          </a:p>
          <a:p>
            <a:pPr algn="l" rtl="0">
              <a:spcBef>
                <a:spcPts val="200"/>
              </a:spcBef>
            </a:pPr>
            <a:endParaRPr lang="en-US" altLang="en-US" sz="2800" dirty="0" smtClean="0">
              <a:solidFill>
                <a:srgbClr val="000099"/>
              </a:solidFill>
              <a:cs typeface="Arial" pitchFamily="34" charset="0"/>
            </a:endParaRPr>
          </a:p>
        </p:txBody>
      </p:sp>
      <p:pic>
        <p:nvPicPr>
          <p:cNvPr id="24579" name="Picture 4" descr="BS00975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8713" y="5157788"/>
            <a:ext cx="2035175" cy="125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865188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>
                <a:solidFill>
                  <a:srgbClr val="000099"/>
                </a:solidFill>
                <a:latin typeface="Arial" pitchFamily="34" charset="0"/>
                <a:ea typeface="+mn-ea"/>
                <a:cs typeface="Arial" pitchFamily="34" charset="0"/>
              </a:rPr>
              <a:t>Table of contents</a:t>
            </a:r>
            <a:endParaRPr lang="he-IL" altLang="en-US" dirty="0" smtClean="0">
              <a:solidFill>
                <a:srgbClr val="000099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58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ECDC0D4-D11C-404F-A01D-3F4CD13802D3}" type="slidenum">
              <a:rPr lang="he-IL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865188"/>
          </a:xfrm>
        </p:spPr>
        <p:txBody>
          <a:bodyPr/>
          <a:lstStyle/>
          <a:p>
            <a:pPr rtl="0">
              <a:defRPr/>
            </a:pPr>
            <a:r>
              <a:rPr lang="en-US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Category: Failure (1)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1D7AB5E-FDD8-4B67-A50A-1922592E51AC}" type="slidenum">
              <a:rPr lang="he-IL" smtClean="0"/>
              <a:pPr/>
              <a:t>20</a:t>
            </a:fld>
            <a:endParaRPr lang="en-US" smtClean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</p:nvPr>
        </p:nvGraphicFramePr>
        <p:xfrm>
          <a:off x="251520" y="1628800"/>
          <a:ext cx="8352928" cy="4816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3198"/>
                <a:gridCol w="978643"/>
                <a:gridCol w="3982815"/>
                <a:gridCol w="2448272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Column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Number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Field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Remarks</a:t>
                      </a:r>
                      <a:endParaRPr lang="he-IL" dirty="0"/>
                    </a:p>
                  </a:txBody>
                  <a:tcPr/>
                </a:tc>
              </a:tr>
              <a:tr h="4716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BH</a:t>
                      </a:r>
                      <a:endParaRPr lang="he-IL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Primary Root Cause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 Category</a:t>
                      </a:r>
                      <a:endParaRPr lang="he-IL" b="1" dirty="0" smtClean="0"/>
                    </a:p>
                  </a:txBody>
                  <a:tcPr/>
                </a:tc>
              </a:tr>
              <a:tr h="4716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BI</a:t>
                      </a:r>
                      <a:endParaRPr lang="he-IL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Secondary Root Cause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Failure Sub Category</a:t>
                      </a:r>
                      <a:endParaRPr lang="he-IL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BJ</a:t>
                      </a:r>
                      <a:endParaRPr lang="he-IL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Failure Description (by the owner)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 Description</a:t>
                      </a:r>
                      <a:r>
                        <a:rPr lang="en-US" b="1" baseline="0" dirty="0" smtClean="0"/>
                        <a:t> </a:t>
                      </a:r>
                      <a:endParaRPr lang="he-IL" b="1" dirty="0" smtClean="0"/>
                    </a:p>
                  </a:txBody>
                  <a:tcPr/>
                </a:tc>
              </a:tr>
              <a:tr h="46444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BK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Failure Analysis</a:t>
                      </a:r>
                      <a:r>
                        <a:rPr lang="en-US" baseline="0" dirty="0" smtClean="0"/>
                        <a:t> Process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Free Text – group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BL</a:t>
                      </a:r>
                      <a:endParaRPr lang="he-IL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Root Cause Details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Root Cause Remarks</a:t>
                      </a:r>
                      <a:endParaRPr lang="he-IL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BM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Containment Actions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Free Text  - RMA Level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Corrective Action / </a:t>
                      </a:r>
                      <a:r>
                        <a:rPr lang="en-US" b="1" dirty="0" smtClean="0"/>
                        <a:t>Corrective Action Comments</a:t>
                      </a:r>
                      <a:endParaRPr lang="he-IL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Corrective Actions</a:t>
                      </a:r>
                      <a:r>
                        <a:rPr lang="en-US" baseline="0" dirty="0" smtClean="0"/>
                        <a:t>  (drop-down)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Corrective</a:t>
                      </a:r>
                      <a:r>
                        <a:rPr lang="en-US" baseline="0" dirty="0" smtClean="0"/>
                        <a:t> Action Implementation Date / </a:t>
                      </a:r>
                      <a:r>
                        <a:rPr lang="en-US" dirty="0" smtClean="0"/>
                        <a:t>Corrective</a:t>
                      </a:r>
                      <a:r>
                        <a:rPr lang="en-US" baseline="0" dirty="0" smtClean="0"/>
                        <a:t> Action Status (Date, N/A, TBD, Done)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Date</a:t>
                      </a:r>
                      <a:endParaRPr lang="he-IL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BP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Additional Details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Free Text  - RMA Level</a:t>
                      </a:r>
                      <a:endParaRPr lang="he-IL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865188"/>
          </a:xfrm>
        </p:spPr>
        <p:txBody>
          <a:bodyPr/>
          <a:lstStyle/>
          <a:p>
            <a:pPr rtl="0">
              <a:defRPr/>
            </a:pPr>
            <a:r>
              <a:rPr lang="en-US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Category: Failure (2)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1D7AB5E-FDD8-4B67-A50A-1922592E51AC}" type="slidenum">
              <a:rPr lang="he-IL" smtClean="0"/>
              <a:pPr/>
              <a:t>21</a:t>
            </a:fld>
            <a:endParaRPr lang="en-US" smtClean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</p:nvPr>
        </p:nvGraphicFramePr>
        <p:xfrm>
          <a:off x="251520" y="1628800"/>
          <a:ext cx="8352928" cy="4272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3198"/>
                <a:gridCol w="978643"/>
                <a:gridCol w="3982815"/>
                <a:gridCol w="2448272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Column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Number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Field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Remarks</a:t>
                      </a:r>
                      <a:endParaRPr lang="he-IL" dirty="0"/>
                    </a:p>
                  </a:txBody>
                  <a:tcPr/>
                </a:tc>
              </a:tr>
              <a:tr h="471656">
                <a:tc>
                  <a:txBody>
                    <a:bodyPr/>
                    <a:lstStyle/>
                    <a:p>
                      <a:pPr algn="l" rtl="0"/>
                      <a:r>
                        <a:rPr lang="en-US" strike="sngStrike" dirty="0" smtClean="0"/>
                        <a:t>BY</a:t>
                      </a:r>
                      <a:endParaRPr lang="he-IL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trike="sngStrike" dirty="0" smtClean="0"/>
                        <a:t>38</a:t>
                      </a:r>
                      <a:endParaRPr lang="he-IL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/>
                        <a:t>Failure Mode/Symptom</a:t>
                      </a:r>
                      <a:endParaRPr lang="he-IL" strike="sngStrik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/>
                        <a:t>Failure </a:t>
                      </a:r>
                      <a:r>
                        <a:rPr lang="en-US" strike="sngStrike" baseline="0" dirty="0" smtClean="0"/>
                        <a:t>group</a:t>
                      </a:r>
                      <a:endParaRPr lang="he-IL" strike="sngStrike" dirty="0" smtClean="0"/>
                    </a:p>
                  </a:txBody>
                  <a:tcPr/>
                </a:tc>
              </a:tr>
              <a:tr h="471656">
                <a:tc>
                  <a:txBody>
                    <a:bodyPr/>
                    <a:lstStyle/>
                    <a:p>
                      <a:pPr algn="l" rtl="0"/>
                      <a:r>
                        <a:rPr lang="en-US" strike="sngStrike" dirty="0" smtClean="0"/>
                        <a:t>BZ</a:t>
                      </a:r>
                      <a:endParaRPr lang="he-IL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trike="sngStrike" dirty="0" smtClean="0"/>
                        <a:t>39</a:t>
                      </a:r>
                      <a:endParaRPr lang="he-IL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trike="sngStrike" dirty="0" smtClean="0"/>
                        <a:t>Failure</a:t>
                      </a:r>
                      <a:r>
                        <a:rPr lang="en-US" strike="sngStrike" baseline="0" dirty="0" smtClean="0"/>
                        <a:t> attributed to</a:t>
                      </a:r>
                      <a:endParaRPr lang="he-IL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/>
                        <a:t>Failure </a:t>
                      </a:r>
                      <a:r>
                        <a:rPr lang="en-US" strike="sngStrike" baseline="0" dirty="0" smtClean="0"/>
                        <a:t>group</a:t>
                      </a:r>
                      <a:endParaRPr lang="he-IL" strike="sngStrik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trike="sngStrike" dirty="0" smtClean="0"/>
                        <a:t>CA</a:t>
                      </a:r>
                      <a:endParaRPr lang="he-IL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/>
                        <a:t>Problematic …</a:t>
                      </a:r>
                      <a:endParaRPr lang="he-IL" strike="sngStrik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trike="sngStrike" dirty="0" smtClean="0"/>
                        <a:t>?</a:t>
                      </a:r>
                      <a:endParaRPr lang="he-IL" strike="sngStrike" dirty="0"/>
                    </a:p>
                  </a:txBody>
                  <a:tcPr/>
                </a:tc>
              </a:tr>
              <a:tr h="464448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Report Attachments (36)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RMA Level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(Figure1), Description, Date (auto)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Fields for the attachments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8651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Category: Location details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1D7AB5E-FDD8-4B67-A50A-1922592E51AC}" type="slidenum">
              <a:rPr lang="he-IL" smtClean="0"/>
              <a:pPr/>
              <a:t>22</a:t>
            </a:fld>
            <a:endParaRPr lang="en-US" smtClean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</p:nvPr>
        </p:nvGraphicFramePr>
        <p:xfrm>
          <a:off x="360041" y="1558280"/>
          <a:ext cx="8172399" cy="48518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1599"/>
                <a:gridCol w="1008112"/>
                <a:gridCol w="4536504"/>
                <a:gridCol w="1656184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Column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Number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Field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Remarks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Location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Date</a:t>
                      </a:r>
                      <a:r>
                        <a:rPr lang="en-US" baseline="0" dirty="0" smtClean="0"/>
                        <a:t> Shipped to FA Location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Automatically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Number to FA Location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Date</a:t>
                      </a:r>
                      <a:r>
                        <a:rPr lang="en-US" baseline="0" dirty="0" smtClean="0"/>
                        <a:t> Received in FA Location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RMA LAB Owner</a:t>
                      </a:r>
                      <a:endParaRPr lang="he-IL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8848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Push/pull FA assignment date</a:t>
                      </a:r>
                      <a:endParaRPr lang="he-IL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8884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Lab analysis start day</a:t>
                      </a:r>
                      <a:endParaRPr lang="he-IL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Date of Investigation</a:t>
                      </a:r>
                      <a:r>
                        <a:rPr lang="en-US" baseline="0" dirty="0" smtClean="0"/>
                        <a:t> Completion at location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Required DD for</a:t>
                      </a:r>
                      <a:r>
                        <a:rPr lang="en-US" baseline="0" dirty="0" smtClean="0"/>
                        <a:t> R&amp;D/FA Lab investigation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Date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Team members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 author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8651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Category: Engineering group 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1D7AB5E-FDD8-4B67-A50A-1922592E51AC}" type="slidenum">
              <a:rPr lang="he-IL" smtClean="0"/>
              <a:pPr/>
              <a:t>23</a:t>
            </a:fld>
            <a:endParaRPr lang="en-US" smtClean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</p:nvPr>
        </p:nvGraphicFramePr>
        <p:xfrm>
          <a:off x="360041" y="1607200"/>
          <a:ext cx="8172399" cy="42460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1599"/>
                <a:gridCol w="1008112"/>
                <a:gridCol w="2736304"/>
                <a:gridCol w="3456384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Column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Number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Field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Remarks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AZ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Engineering Group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Investigation start by 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Date 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Engineering Group Owner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BC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Engineering Group Finding Comments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Engineering Group – Date of Investigation</a:t>
                      </a:r>
                      <a:r>
                        <a:rPr lang="en-US" baseline="0" dirty="0" smtClean="0"/>
                        <a:t> Completion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471656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8651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Category: Reports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1D7AB5E-FDD8-4B67-A50A-1922592E51AC}" type="slidenum">
              <a:rPr lang="he-IL" smtClean="0"/>
              <a:pPr/>
              <a:t>24</a:t>
            </a:fld>
            <a:endParaRPr lang="en-US" smtClean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</p:nvPr>
        </p:nvGraphicFramePr>
        <p:xfrm>
          <a:off x="251520" y="1628800"/>
          <a:ext cx="8352928" cy="43476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3198"/>
                <a:gridCol w="978643"/>
                <a:gridCol w="3285446"/>
                <a:gridCol w="3145641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Column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Number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Field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Remarks</a:t>
                      </a:r>
                      <a:endParaRPr lang="he-IL" dirty="0"/>
                    </a:p>
                  </a:txBody>
                  <a:tcPr/>
                </a:tc>
              </a:tr>
              <a:tr h="4716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AQ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 Report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AR, AS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Initial Report Template Used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Includes Initial Report Details </a:t>
                      </a:r>
                      <a:endParaRPr lang="he-IL" dirty="0" smtClean="0"/>
                    </a:p>
                  </a:txBody>
                  <a:tcPr/>
                </a:tc>
              </a:tr>
              <a:tr h="46444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Preliminary Report Date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Automatically (Multiple versions</a:t>
                      </a:r>
                      <a:r>
                        <a:rPr lang="en-US" baseline="0" dirty="0" smtClean="0"/>
                        <a:t>)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Preliminary </a:t>
                      </a:r>
                      <a:r>
                        <a:rPr lang="en-US" dirty="0" smtClean="0"/>
                        <a:t>Report Template Used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Includes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Preliminary </a:t>
                      </a:r>
                      <a:r>
                        <a:rPr lang="en-US" dirty="0" smtClean="0"/>
                        <a:t>Report Details 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Investigation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results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Option to</a:t>
                      </a:r>
                      <a:r>
                        <a:rPr lang="en-US" baseline="0" dirty="0" smtClean="0"/>
                        <a:t> add attachments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Report Owner</a:t>
                      </a:r>
                      <a:endParaRPr lang="he-IL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Final Report Date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Change status to closed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Final Report Rev1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Multiple versions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42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Notes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מציין מיקום תוכן 5"/>
          <p:cNvGraphicFramePr>
            <a:graphicFrameLocks/>
          </p:cNvGraphicFramePr>
          <p:nvPr/>
        </p:nvGraphicFramePr>
        <p:xfrm>
          <a:off x="395535" y="1700808"/>
          <a:ext cx="8424937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7325"/>
                <a:gridCol w="1127888"/>
                <a:gridCol w="4377516"/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Column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Number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Field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Remarks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Re-Open Date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</a:t>
                      </a:r>
                      <a:r>
                        <a:rPr lang="en-US" baseline="0" dirty="0" smtClean="0"/>
                        <a:t> – Open reason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Re-Close Date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57200" y="260350"/>
            <a:ext cx="8229600" cy="86518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Category: Re-Open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2492896"/>
            <a:ext cx="3960440" cy="141386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5400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RMA’s Data Level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1D7AB5E-FDD8-4B67-A50A-1922592E51AC}" type="slidenum">
              <a:rPr lang="he-IL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865188"/>
          </a:xfrm>
        </p:spPr>
        <p:txBody>
          <a:bodyPr/>
          <a:lstStyle/>
          <a:p>
            <a:pPr rtl="0">
              <a:defRPr/>
            </a:pPr>
            <a:r>
              <a:rPr lang="en-US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RMA Levels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1D7AB5E-FDD8-4B67-A50A-1922592E51AC}" type="slidenum">
              <a:rPr lang="he-IL" smtClean="0"/>
              <a:pPr/>
              <a:t>27</a:t>
            </a:fld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4067944" y="1660738"/>
            <a:ext cx="755335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1">
            <a:spAutoFit/>
          </a:bodyPr>
          <a:lstStyle/>
          <a:p>
            <a:pPr algn="l" rtl="0"/>
            <a:r>
              <a:rPr lang="en-US" sz="2000" dirty="0" smtClean="0"/>
              <a:t>RMA</a:t>
            </a:r>
            <a:endParaRPr lang="he-IL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2679266"/>
            <a:ext cx="1368152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>
                <a:solidFill>
                  <a:srgbClr val="C00000"/>
                </a:solidFill>
              </a:rPr>
              <a:t>Location</a:t>
            </a:r>
            <a:endParaRPr lang="he-IL" sz="20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1680" y="3789040"/>
            <a:ext cx="809837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1">
            <a:spAutoFit/>
          </a:bodyPr>
          <a:lstStyle/>
          <a:p>
            <a:pPr algn="l" rtl="0"/>
            <a:r>
              <a:rPr lang="en-US" sz="2000" dirty="0" smtClean="0">
                <a:solidFill>
                  <a:srgbClr val="C00000"/>
                </a:solidFill>
              </a:rPr>
              <a:t>Items</a:t>
            </a:r>
            <a:endParaRPr lang="he-IL" sz="20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7904" y="2679266"/>
            <a:ext cx="144016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>
                <a:solidFill>
                  <a:srgbClr val="C00000"/>
                </a:solidFill>
              </a:rPr>
              <a:t>Location</a:t>
            </a:r>
            <a:endParaRPr lang="he-IL" sz="20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84169" y="2679266"/>
            <a:ext cx="1203082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>
                <a:solidFill>
                  <a:srgbClr val="C00000"/>
                </a:solidFill>
              </a:rPr>
              <a:t>Location</a:t>
            </a:r>
            <a:endParaRPr lang="he-IL" sz="20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5936" y="3789040"/>
            <a:ext cx="797013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1">
            <a:spAutoFit/>
          </a:bodyPr>
          <a:lstStyle/>
          <a:p>
            <a:pPr algn="l" rtl="0"/>
            <a:r>
              <a:rPr lang="en-US" sz="2000" dirty="0" smtClean="0">
                <a:solidFill>
                  <a:srgbClr val="C00000"/>
                </a:solidFill>
              </a:rPr>
              <a:t>items</a:t>
            </a:r>
            <a:endParaRPr lang="he-IL" sz="20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78984" y="3789040"/>
            <a:ext cx="797013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1">
            <a:spAutoFit/>
          </a:bodyPr>
          <a:lstStyle/>
          <a:p>
            <a:pPr algn="l" rtl="0"/>
            <a:r>
              <a:rPr lang="en-US" sz="2000" dirty="0" smtClean="0">
                <a:solidFill>
                  <a:srgbClr val="C00000"/>
                </a:solidFill>
              </a:rPr>
              <a:t>items</a:t>
            </a:r>
            <a:endParaRPr lang="he-IL" sz="2000" dirty="0">
              <a:solidFill>
                <a:srgbClr val="C00000"/>
              </a:solidFill>
            </a:endParaRPr>
          </a:p>
        </p:txBody>
      </p:sp>
      <p:cxnSp>
        <p:nvCxnSpPr>
          <p:cNvPr id="17" name="מחבר מרפקי 16"/>
          <p:cNvCxnSpPr>
            <a:stCxn id="12" idx="2"/>
            <a:endCxn id="14" idx="0"/>
          </p:cNvCxnSpPr>
          <p:nvPr/>
        </p:nvCxnSpPr>
        <p:spPr>
          <a:xfrm rot="5400000">
            <a:off x="4056382" y="3417438"/>
            <a:ext cx="709664" cy="33541"/>
          </a:xfrm>
          <a:prstGeom prst="bentConnector3">
            <a:avLst>
              <a:gd name="adj1" fmla="val 50000"/>
            </a:avLst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מרפקי 17"/>
          <p:cNvCxnSpPr>
            <a:stCxn id="10" idx="2"/>
            <a:endCxn id="11" idx="0"/>
          </p:cNvCxnSpPr>
          <p:nvPr/>
        </p:nvCxnSpPr>
        <p:spPr>
          <a:xfrm rot="16200000" flipH="1">
            <a:off x="1737329" y="3429770"/>
            <a:ext cx="709664" cy="8875"/>
          </a:xfrm>
          <a:prstGeom prst="bentConnector3">
            <a:avLst>
              <a:gd name="adj1" fmla="val 50000"/>
            </a:avLst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מרפקי 20"/>
          <p:cNvCxnSpPr>
            <a:stCxn id="13" idx="2"/>
            <a:endCxn id="15" idx="0"/>
          </p:cNvCxnSpPr>
          <p:nvPr/>
        </p:nvCxnSpPr>
        <p:spPr>
          <a:xfrm rot="5400000">
            <a:off x="6326769" y="3430099"/>
            <a:ext cx="709664" cy="8219"/>
          </a:xfrm>
          <a:prstGeom prst="bentConnector3">
            <a:avLst>
              <a:gd name="adj1" fmla="val 50000"/>
            </a:avLst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מרפקי 23"/>
          <p:cNvCxnSpPr>
            <a:stCxn id="7" idx="2"/>
            <a:endCxn id="10" idx="0"/>
          </p:cNvCxnSpPr>
          <p:nvPr/>
        </p:nvCxnSpPr>
        <p:spPr>
          <a:xfrm rot="5400000">
            <a:off x="2957459" y="1191113"/>
            <a:ext cx="618418" cy="2357888"/>
          </a:xfrm>
          <a:prstGeom prst="bentConnector3">
            <a:avLst>
              <a:gd name="adj1" fmla="val 50000"/>
            </a:avLst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מרפקי 29"/>
          <p:cNvCxnSpPr>
            <a:stCxn id="7" idx="2"/>
            <a:endCxn id="12" idx="0"/>
          </p:cNvCxnSpPr>
          <p:nvPr/>
        </p:nvCxnSpPr>
        <p:spPr>
          <a:xfrm rot="5400000">
            <a:off x="4127589" y="2361243"/>
            <a:ext cx="618418" cy="17628"/>
          </a:xfrm>
          <a:prstGeom prst="bentConnector3">
            <a:avLst>
              <a:gd name="adj1" fmla="val 50000"/>
            </a:avLst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מרפקי 32"/>
          <p:cNvCxnSpPr>
            <a:stCxn id="7" idx="2"/>
            <a:endCxn id="13" idx="0"/>
          </p:cNvCxnSpPr>
          <p:nvPr/>
        </p:nvCxnSpPr>
        <p:spPr>
          <a:xfrm rot="16200000" flipH="1">
            <a:off x="5256452" y="1250008"/>
            <a:ext cx="618418" cy="2240098"/>
          </a:xfrm>
          <a:prstGeom prst="bentConnector3">
            <a:avLst>
              <a:gd name="adj1" fmla="val 50000"/>
            </a:avLst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59632" y="4797152"/>
            <a:ext cx="1656184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/>
              <a:t>Engineering Groups </a:t>
            </a:r>
            <a:r>
              <a:rPr lang="en-US" sz="2000" dirty="0" smtClean="0">
                <a:solidFill>
                  <a:srgbClr val="C00000"/>
                </a:solidFill>
              </a:rPr>
              <a:t>per item</a:t>
            </a:r>
            <a:endParaRPr lang="he-IL" sz="2000" dirty="0">
              <a:solidFill>
                <a:srgbClr val="C00000"/>
              </a:solidFill>
            </a:endParaRPr>
          </a:p>
        </p:txBody>
      </p:sp>
      <p:cxnSp>
        <p:nvCxnSpPr>
          <p:cNvPr id="31" name="Elbow Connector 30"/>
          <p:cNvCxnSpPr>
            <a:stCxn id="11" idx="2"/>
          </p:cNvCxnSpPr>
          <p:nvPr/>
        </p:nvCxnSpPr>
        <p:spPr>
          <a:xfrm rot="5400000">
            <a:off x="1788161" y="4488714"/>
            <a:ext cx="608002" cy="8874"/>
          </a:xfrm>
          <a:prstGeom prst="bentConnector3">
            <a:avLst>
              <a:gd name="adj1" fmla="val 50000"/>
            </a:avLst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0676" y="4797152"/>
            <a:ext cx="1601644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/>
              <a:t>Engineering Groups </a:t>
            </a:r>
            <a:r>
              <a:rPr lang="en-US" sz="2000" dirty="0" smtClean="0">
                <a:solidFill>
                  <a:srgbClr val="C00000"/>
                </a:solidFill>
              </a:rPr>
              <a:t>per item</a:t>
            </a:r>
            <a:endParaRPr lang="he-IL" sz="2000" dirty="0">
              <a:solidFill>
                <a:srgbClr val="C00000"/>
              </a:solidFill>
            </a:endParaRPr>
          </a:p>
        </p:txBody>
      </p:sp>
      <p:cxnSp>
        <p:nvCxnSpPr>
          <p:cNvPr id="20" name="Elbow Connector 30"/>
          <p:cNvCxnSpPr/>
          <p:nvPr/>
        </p:nvCxnSpPr>
        <p:spPr>
          <a:xfrm rot="5400000">
            <a:off x="6367834" y="4504754"/>
            <a:ext cx="576063" cy="8734"/>
          </a:xfrm>
          <a:prstGeom prst="bentConnector3">
            <a:avLst>
              <a:gd name="adj1" fmla="val 50000"/>
            </a:avLst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63888" y="4797152"/>
            <a:ext cx="1656184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/>
              <a:t>Engineering Groups </a:t>
            </a:r>
            <a:r>
              <a:rPr lang="en-US" sz="2000" dirty="0" smtClean="0">
                <a:solidFill>
                  <a:srgbClr val="C00000"/>
                </a:solidFill>
              </a:rPr>
              <a:t>per item</a:t>
            </a:r>
            <a:endParaRPr lang="he-IL" sz="2000" dirty="0">
              <a:solidFill>
                <a:srgbClr val="C00000"/>
              </a:solidFill>
            </a:endParaRPr>
          </a:p>
        </p:txBody>
      </p:sp>
      <p:cxnSp>
        <p:nvCxnSpPr>
          <p:cNvPr id="35" name="Elbow Connector 30"/>
          <p:cNvCxnSpPr>
            <a:stCxn id="14" idx="2"/>
          </p:cNvCxnSpPr>
          <p:nvPr/>
        </p:nvCxnSpPr>
        <p:spPr>
          <a:xfrm rot="5400000">
            <a:off x="4089211" y="4491920"/>
            <a:ext cx="608003" cy="2463"/>
          </a:xfrm>
          <a:prstGeom prst="bentConnector3">
            <a:avLst>
              <a:gd name="adj1" fmla="val 50000"/>
            </a:avLst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865188"/>
          </a:xfrm>
        </p:spPr>
        <p:txBody>
          <a:bodyPr/>
          <a:lstStyle/>
          <a:p>
            <a:pPr rtl="0">
              <a:defRPr/>
            </a:pPr>
            <a:r>
              <a:rPr lang="en-US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Level: RMA (1)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1D7AB5E-FDD8-4B67-A50A-1922592E51AC}" type="slidenum">
              <a:rPr lang="he-IL" smtClean="0"/>
              <a:pPr/>
              <a:t>28</a:t>
            </a:fld>
            <a:endParaRPr lang="en-US" smtClean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</p:nvPr>
        </p:nvGraphicFramePr>
        <p:xfrm>
          <a:off x="360041" y="1412776"/>
          <a:ext cx="8172399" cy="52824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1599"/>
                <a:gridCol w="1008112"/>
                <a:gridCol w="2736304"/>
                <a:gridCol w="3456384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Column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Number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Field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Remarks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Priority</a:t>
                      </a:r>
                      <a:r>
                        <a:rPr lang="en-US" baseline="0" dirty="0" smtClean="0"/>
                        <a:t>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Customer</a:t>
                      </a:r>
                      <a:r>
                        <a:rPr lang="en-US" baseline="0" dirty="0" smtClean="0"/>
                        <a:t> type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Customer</a:t>
                      </a:r>
                      <a:r>
                        <a:rPr lang="en-US" baseline="0" dirty="0" smtClean="0"/>
                        <a:t>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Customer contact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Distributer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4716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Issue</a:t>
                      </a:r>
                      <a:r>
                        <a:rPr lang="en-US" baseline="0" dirty="0" smtClean="0"/>
                        <a:t> Category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Sap RMA request</a:t>
                      </a:r>
                      <a:r>
                        <a:rPr lang="en-US" baseline="0" dirty="0" smtClean="0"/>
                        <a:t> day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SAP RMA#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Internal RMA#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Device Type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J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Device 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/>
                        <a:t>Description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Customer notified quantity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RMA</a:t>
                      </a:r>
                      <a:r>
                        <a:rPr lang="en-US" baseline="0" dirty="0" smtClean="0"/>
                        <a:t> quantity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865188"/>
          </a:xfrm>
        </p:spPr>
        <p:txBody>
          <a:bodyPr/>
          <a:lstStyle/>
          <a:p>
            <a:pPr rtl="0">
              <a:defRPr/>
            </a:pPr>
            <a:r>
              <a:rPr lang="en-US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Level: RMA (2)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1D7AB5E-FDD8-4B67-A50A-1922592E51AC}" type="slidenum">
              <a:rPr lang="he-IL" smtClean="0"/>
              <a:pPr/>
              <a:t>29</a:t>
            </a:fld>
            <a:endParaRPr lang="en-US" smtClean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</p:nvPr>
        </p:nvGraphicFramePr>
        <p:xfrm>
          <a:off x="395535" y="1412776"/>
          <a:ext cx="7992889" cy="5359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1715"/>
                <a:gridCol w="1068000"/>
                <a:gridCol w="3127714"/>
                <a:gridCol w="280546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Column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Number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Field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Remarks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RMA</a:t>
                      </a:r>
                      <a:r>
                        <a:rPr lang="en-US" baseline="0" dirty="0" smtClean="0"/>
                        <a:t> Reported quantity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Customer failure description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Failure</a:t>
                      </a:r>
                      <a:r>
                        <a:rPr lang="en-US" baseline="0" dirty="0" smtClean="0"/>
                        <a:t> rate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Q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Returned form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Customer</a:t>
                      </a:r>
                      <a:r>
                        <a:rPr lang="en-US" baseline="0" dirty="0" smtClean="0"/>
                        <a:t> Product/Project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RMA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Will change Automatically</a:t>
                      </a:r>
                      <a:endParaRPr lang="he-IL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Temperature/ other failure condition details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RMA Initiator (FAE or CQE or MH)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Automatically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AF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RMA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Country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Automatic</a:t>
                      </a:r>
                      <a:r>
                        <a:rPr lang="en-US" baseline="0" dirty="0" smtClean="0"/>
                        <a:t> based on FAE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RMA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Owner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Complaint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Automatically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 Received by FAE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Automatically</a:t>
                      </a:r>
                      <a:endParaRPr lang="he-IL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855663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>
                <a:solidFill>
                  <a:srgbClr val="000099"/>
                </a:solidFill>
                <a:latin typeface="Arial" pitchFamily="34" charset="0"/>
                <a:ea typeface="+mn-ea"/>
                <a:cs typeface="Arial" pitchFamily="34" charset="0"/>
              </a:rPr>
              <a:t>Project goals</a:t>
            </a:r>
            <a:endParaRPr lang="en-US" dirty="0" smtClean="0">
              <a:solidFill>
                <a:srgbClr val="000099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341438"/>
            <a:ext cx="8785225" cy="5256212"/>
          </a:xfrm>
        </p:spPr>
        <p:txBody>
          <a:bodyPr/>
          <a:lstStyle/>
          <a:p>
            <a:pPr marL="266700" indent="-266700" algn="l" rtl="0">
              <a:defRPr/>
            </a:pPr>
            <a:r>
              <a:rPr lang="en-US" sz="2800" b="1" dirty="0" smtClean="0">
                <a:solidFill>
                  <a:srgbClr val="000099"/>
                </a:solidFill>
              </a:rPr>
              <a:t>Improved RMA process:</a:t>
            </a:r>
          </a:p>
          <a:p>
            <a:pPr marL="444500" lvl="1" indent="-177800" algn="l" rtl="0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Workflow driven</a:t>
            </a:r>
          </a:p>
          <a:p>
            <a:pPr marL="444500" lvl="1" indent="-177800" algn="l" rtl="0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Worldwide access with fast response time</a:t>
            </a:r>
          </a:p>
          <a:p>
            <a:pPr marL="444500" lvl="1" indent="-177800" algn="l" rtl="0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Friendly and flexible user interface</a:t>
            </a:r>
          </a:p>
          <a:p>
            <a:pPr marL="444500" lvl="1" indent="-177800" algn="l" rtl="0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SAP, Agile and MES system interface to retrieve data from SAP, Agile and MES databases</a:t>
            </a:r>
          </a:p>
          <a:p>
            <a:pPr marL="444500" lvl="1" indent="-177800" algn="l" rtl="0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Flexible queries of database information </a:t>
            </a:r>
          </a:p>
          <a:p>
            <a:pPr marL="444500" lvl="1" indent="-177800" algn="l" rtl="0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Flexible reports generation capability for all data fields</a:t>
            </a:r>
          </a:p>
          <a:p>
            <a:pPr marL="444500" lvl="1" indent="-177800" algn="l" rtl="0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Ability to upload any document format and attach to RMA record</a:t>
            </a:r>
          </a:p>
          <a:p>
            <a:pPr marL="444500" lvl="1" indent="-177800" algn="l" rtl="0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FA reports generation based on pre-defined templates</a:t>
            </a:r>
          </a:p>
          <a:p>
            <a:pPr marL="444500" lvl="1" indent="-177800" algn="l" rtl="0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Configurable date code parser, based on product’s unique ID</a:t>
            </a:r>
          </a:p>
          <a:p>
            <a:pPr lvl="1" algn="l" rtl="0">
              <a:buFont typeface="Arial" pitchFamily="34" charset="0"/>
              <a:buNone/>
              <a:defRPr/>
            </a:pPr>
            <a:endParaRPr lang="en-US" sz="2400" dirty="0" smtClean="0"/>
          </a:p>
        </p:txBody>
      </p:sp>
      <p:pic>
        <p:nvPicPr>
          <p:cNvPr id="25604" name="Picture 5" descr="j02938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9925" y="1484313"/>
            <a:ext cx="1584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72250" y="6357938"/>
            <a:ext cx="21336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C4141EB-9DB7-4D3C-B270-BE9C8FAFEA68}" type="slidenum">
              <a:rPr lang="he-IL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8651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Level: RMA (3)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1D7AB5E-FDD8-4B67-A50A-1922592E51AC}" type="slidenum">
              <a:rPr lang="he-IL" smtClean="0"/>
              <a:pPr/>
              <a:t>30</a:t>
            </a:fld>
            <a:endParaRPr lang="en-US" smtClean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</p:nvPr>
        </p:nvGraphicFramePr>
        <p:xfrm>
          <a:off x="395535" y="1484784"/>
          <a:ext cx="8496944" cy="4968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6253"/>
                <a:gridCol w="1062118"/>
                <a:gridCol w="3064198"/>
                <a:gridCol w="3384375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Column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Number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Field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Remarks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BQ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Expected DD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Arrival to FA location  or FA lab (the date of the first item which arrived) + 10 working days (capability</a:t>
                      </a:r>
                      <a:r>
                        <a:rPr lang="en-US" baseline="0" dirty="0" smtClean="0"/>
                        <a:t> to change quantity of working days is required)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RMA Attachments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Remote Diagnostic by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Remote Diagnostic Date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AQ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 Report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AR, AS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Initial Report Template Used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Includes Initial Report Details 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Customer Requested Preliminary</a:t>
                      </a:r>
                      <a:r>
                        <a:rPr lang="en-US" baseline="0" dirty="0" smtClean="0"/>
                        <a:t> Report Date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AU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Customer Requested Final </a:t>
                      </a:r>
                      <a:r>
                        <a:rPr lang="en-US" baseline="0" dirty="0" smtClean="0"/>
                        <a:t>Report Date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865188"/>
          </a:xfrm>
        </p:spPr>
        <p:txBody>
          <a:bodyPr/>
          <a:lstStyle/>
          <a:p>
            <a:pPr rtl="0">
              <a:defRPr/>
            </a:pPr>
            <a:r>
              <a:rPr lang="en-US" sz="4000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Level: RMA (4)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1D7AB5E-FDD8-4B67-A50A-1922592E51AC}" type="slidenum">
              <a:rPr lang="he-IL" smtClean="0"/>
              <a:pPr/>
              <a:t>31</a:t>
            </a:fld>
            <a:endParaRPr lang="en-US" smtClean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</p:nvPr>
        </p:nvGraphicFramePr>
        <p:xfrm>
          <a:off x="395535" y="1052736"/>
          <a:ext cx="8568953" cy="573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7325"/>
                <a:gridCol w="968900"/>
                <a:gridCol w="2448272"/>
                <a:gridCol w="4104456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Column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Number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Field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Remarks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Primary Root Cause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Failure Group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 </a:t>
                      </a:r>
                      <a:r>
                        <a:rPr lang="en-US" dirty="0" smtClean="0"/>
                        <a:t>Option to</a:t>
                      </a:r>
                      <a:r>
                        <a:rPr lang="en-US" baseline="0" dirty="0" smtClean="0"/>
                        <a:t> add attachments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Secondary Root Cause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Failure Group </a:t>
                      </a:r>
                      <a:r>
                        <a:rPr lang="en-US" dirty="0" smtClean="0"/>
                        <a:t>(Can</a:t>
                      </a:r>
                      <a:r>
                        <a:rPr lang="en-US" baseline="0" dirty="0" smtClean="0"/>
                        <a:t> be group and assigned to many items)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BJ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Failure 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Failure </a:t>
                      </a:r>
                      <a:r>
                        <a:rPr lang="en-US" baseline="0" dirty="0" smtClean="0"/>
                        <a:t>group 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Failure Analysis</a:t>
                      </a:r>
                      <a:r>
                        <a:rPr lang="en-US" baseline="0" dirty="0" smtClean="0"/>
                        <a:t> Process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Failure </a:t>
                      </a:r>
                      <a:r>
                        <a:rPr lang="en-US" baseline="0" dirty="0" smtClean="0"/>
                        <a:t>group 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Root Cause Details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Failure </a:t>
                      </a:r>
                      <a:r>
                        <a:rPr lang="en-US" baseline="0" dirty="0" smtClean="0"/>
                        <a:t>group 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BM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Containment Actions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Failure </a:t>
                      </a:r>
                      <a:r>
                        <a:rPr lang="en-US" baseline="0" dirty="0" smtClean="0"/>
                        <a:t>group 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Corrective Action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Failure </a:t>
                      </a:r>
                      <a:r>
                        <a:rPr lang="en-US" baseline="0" dirty="0" smtClean="0"/>
                        <a:t>group 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Corrective</a:t>
                      </a:r>
                      <a:r>
                        <a:rPr lang="en-US" baseline="0" dirty="0" smtClean="0"/>
                        <a:t> Action Implementation Date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Failure </a:t>
                      </a:r>
                      <a:r>
                        <a:rPr lang="en-US" baseline="0" dirty="0" smtClean="0"/>
                        <a:t>group (could be date/TBD/done/ N/A)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BP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Additional Details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Failure </a:t>
                      </a:r>
                      <a:r>
                        <a:rPr lang="en-US" baseline="0" dirty="0" smtClean="0"/>
                        <a:t>group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BY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Failure Mode/Symptom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Failure </a:t>
                      </a:r>
                      <a:r>
                        <a:rPr lang="en-US" baseline="0" dirty="0" smtClean="0"/>
                        <a:t>group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BZ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Failure</a:t>
                      </a:r>
                      <a:r>
                        <a:rPr lang="en-US" baseline="0" dirty="0" smtClean="0"/>
                        <a:t> attributed to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Failure </a:t>
                      </a:r>
                      <a:r>
                        <a:rPr lang="en-US" baseline="0" dirty="0" smtClean="0"/>
                        <a:t>group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Problematic …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?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Report Attachments (36)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865188"/>
          </a:xfrm>
        </p:spPr>
        <p:txBody>
          <a:bodyPr/>
          <a:lstStyle/>
          <a:p>
            <a:pPr rtl="0">
              <a:defRPr/>
            </a:pPr>
            <a:r>
              <a:rPr lang="en-US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Level: RMA (5)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1D7AB5E-FDD8-4B67-A50A-1922592E51AC}" type="slidenum">
              <a:rPr lang="he-IL" smtClean="0"/>
              <a:pPr/>
              <a:t>32</a:t>
            </a:fld>
            <a:endParaRPr lang="en-US" smtClean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</p:nvPr>
        </p:nvGraphicFramePr>
        <p:xfrm>
          <a:off x="395535" y="1700808"/>
          <a:ext cx="8424937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7325"/>
                <a:gridCol w="1127888"/>
                <a:gridCol w="3801452"/>
                <a:gridCol w="2448272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Column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Number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Field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Remarks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Preliminary Report Date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Automatically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Report Owner</a:t>
                      </a:r>
                      <a:endParaRPr lang="he-IL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Final Report Date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Change status to closed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Final Report Rev1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42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Notes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Re-Open Date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</a:t>
                      </a:r>
                      <a:r>
                        <a:rPr lang="en-US" baseline="0" dirty="0" smtClean="0"/>
                        <a:t> – Open reason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Re-Close Date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FW Version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Bus Configuration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8651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Level: Item (1)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1D7AB5E-FDD8-4B67-A50A-1922592E51AC}" type="slidenum">
              <a:rPr lang="he-IL" smtClean="0"/>
              <a:pPr/>
              <a:t>33</a:t>
            </a:fld>
            <a:endParaRPr lang="en-US" smtClean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</p:nvPr>
        </p:nvGraphicFramePr>
        <p:xfrm>
          <a:off x="107504" y="1654016"/>
          <a:ext cx="8748464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5447"/>
                <a:gridCol w="1093558"/>
                <a:gridCol w="4415274"/>
                <a:gridCol w="2224185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Column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Number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Field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Remarks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 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Capacity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I/F Mode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Frequency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8651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Level: Item (2)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1D7AB5E-FDD8-4B67-A50A-1922592E51AC}" type="slidenum">
              <a:rPr lang="he-IL" smtClean="0"/>
              <a:pPr/>
              <a:t>34</a:t>
            </a:fld>
            <a:endParaRPr lang="en-US" smtClean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</p:nvPr>
        </p:nvGraphicFramePr>
        <p:xfrm>
          <a:off x="107504" y="1412776"/>
          <a:ext cx="8748464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5447"/>
                <a:gridCol w="1093558"/>
                <a:gridCol w="3651635"/>
                <a:gridCol w="2987824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Column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Number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Field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Remarks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Item Code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Item Description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 Markings / Device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U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Technology Code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 Status?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Update Automatically</a:t>
                      </a:r>
                      <a:endParaRPr lang="he-IL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Attachments: BOM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Remote diagnostics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Per item</a:t>
                      </a:r>
                      <a:endParaRPr lang="he-IL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865188"/>
          </a:xfrm>
        </p:spPr>
        <p:txBody>
          <a:bodyPr/>
          <a:lstStyle/>
          <a:p>
            <a:pPr rtl="0">
              <a:defRPr/>
            </a:pPr>
            <a:r>
              <a:rPr lang="en-US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Level: Location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1D7AB5E-FDD8-4B67-A50A-1922592E51AC}" type="slidenum">
              <a:rPr lang="he-IL" smtClean="0"/>
              <a:pPr/>
              <a:t>35</a:t>
            </a:fld>
            <a:endParaRPr lang="en-US" smtClean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</p:nvPr>
        </p:nvGraphicFramePr>
        <p:xfrm>
          <a:off x="179512" y="1412776"/>
          <a:ext cx="8856984" cy="4820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105"/>
                <a:gridCol w="1008112"/>
                <a:gridCol w="4320479"/>
                <a:gridCol w="2592288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Column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Number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Field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Remarks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Location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Date</a:t>
                      </a:r>
                      <a:r>
                        <a:rPr lang="en-US" baseline="0" dirty="0" smtClean="0"/>
                        <a:t> Shipped to FA Location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Automatically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Number to FA Location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Date</a:t>
                      </a:r>
                      <a:r>
                        <a:rPr lang="en-US" baseline="0" dirty="0" smtClean="0"/>
                        <a:t> Received in FA Location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RMA LAB Owner</a:t>
                      </a:r>
                      <a:endParaRPr lang="he-IL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Push/pull FA assignment date</a:t>
                      </a:r>
                      <a:endParaRPr lang="he-IL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Lab Analysis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Date of Investigation</a:t>
                      </a:r>
                      <a:r>
                        <a:rPr lang="en-US" baseline="0" dirty="0" smtClean="0"/>
                        <a:t> Completion at location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Investigation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results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Option to</a:t>
                      </a:r>
                      <a:r>
                        <a:rPr lang="en-US" sz="1600" baseline="0" dirty="0" smtClean="0"/>
                        <a:t> add attachments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Required DD for</a:t>
                      </a:r>
                      <a:r>
                        <a:rPr lang="en-US" baseline="0" dirty="0" smtClean="0"/>
                        <a:t> R&amp;D/FA Lab investigation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Date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Team members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 author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865188"/>
          </a:xfrm>
        </p:spPr>
        <p:txBody>
          <a:bodyPr/>
          <a:lstStyle/>
          <a:p>
            <a:pPr rtl="0">
              <a:defRPr/>
            </a:pPr>
            <a:r>
              <a:rPr lang="en-US" sz="40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Level: Engineering group</a:t>
            </a:r>
            <a:endParaRPr lang="en-US" sz="4000" dirty="0" smtClean="0">
              <a:solidFill>
                <a:srgbClr val="003399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1D7AB5E-FDD8-4B67-A50A-1922592E51AC}" type="slidenum">
              <a:rPr lang="he-IL" smtClean="0"/>
              <a:pPr/>
              <a:t>36</a:t>
            </a:fld>
            <a:endParaRPr lang="en-US" smtClean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</p:nvPr>
        </p:nvGraphicFramePr>
        <p:xfrm>
          <a:off x="395535" y="1700808"/>
          <a:ext cx="8424937" cy="249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7325"/>
                <a:gridCol w="1127888"/>
                <a:gridCol w="4377516"/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Column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Number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Field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Remarks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AZ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Engineering Group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Investigation start by 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Date 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Engineering Group Owner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BC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Engineering Group Finding Comments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Engineering Group – Date of Investigation</a:t>
                      </a:r>
                      <a:r>
                        <a:rPr lang="en-US" baseline="0" dirty="0" smtClean="0"/>
                        <a:t> Completion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865188"/>
          </a:xfrm>
        </p:spPr>
        <p:txBody>
          <a:bodyPr/>
          <a:lstStyle/>
          <a:p>
            <a:pPr rtl="0">
              <a:defRPr/>
            </a:pPr>
            <a:r>
              <a:rPr lang="en-US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RMA Statuses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1D7AB5E-FDD8-4B67-A50A-1922592E51AC}" type="slidenum">
              <a:rPr lang="he-IL" smtClean="0"/>
              <a:pPr/>
              <a:t>37</a:t>
            </a:fld>
            <a:endParaRPr lang="en-US" smtClean="0"/>
          </a:p>
        </p:txBody>
      </p:sp>
      <p:sp>
        <p:nvSpPr>
          <p:cNvPr id="8" name="מציין מיקום תוכן 7"/>
          <p:cNvSpPr>
            <a:spLocks noGrp="1"/>
          </p:cNvSpPr>
          <p:nvPr>
            <p:ph idx="1"/>
          </p:nvPr>
        </p:nvSpPr>
        <p:spPr>
          <a:xfrm>
            <a:off x="357158" y="1402797"/>
            <a:ext cx="8229600" cy="4186443"/>
          </a:xfrm>
        </p:spPr>
        <p:txBody>
          <a:bodyPr/>
          <a:lstStyle/>
          <a:p>
            <a:pPr algn="l" rtl="0"/>
            <a:r>
              <a:rPr lang="en-US" dirty="0" smtClean="0"/>
              <a:t>Open</a:t>
            </a:r>
          </a:p>
          <a:p>
            <a:pPr algn="l" rtl="0"/>
            <a:r>
              <a:rPr lang="en-US" dirty="0" smtClean="0"/>
              <a:t>Close</a:t>
            </a:r>
          </a:p>
          <a:p>
            <a:pPr algn="l" rtl="0"/>
            <a:r>
              <a:rPr lang="en-US" dirty="0" smtClean="0"/>
              <a:t>Re-open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865188"/>
          </a:xfrm>
        </p:spPr>
        <p:txBody>
          <a:bodyPr/>
          <a:lstStyle/>
          <a:p>
            <a:pPr rtl="0">
              <a:defRPr/>
            </a:pPr>
            <a:r>
              <a:rPr lang="en-US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Item Statuses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1D7AB5E-FDD8-4B67-A50A-1922592E51AC}" type="slidenum">
              <a:rPr lang="he-IL" smtClean="0"/>
              <a:pPr/>
              <a:t>38</a:t>
            </a:fld>
            <a:endParaRPr lang="en-US" smtClean="0"/>
          </a:p>
        </p:txBody>
      </p:sp>
      <p:sp>
        <p:nvSpPr>
          <p:cNvPr id="8" name="מציין מיקום תוכן 7"/>
          <p:cNvSpPr>
            <a:spLocks noGrp="1"/>
          </p:cNvSpPr>
          <p:nvPr>
            <p:ph idx="1"/>
          </p:nvPr>
        </p:nvSpPr>
        <p:spPr>
          <a:xfrm>
            <a:off x="357158" y="1402797"/>
            <a:ext cx="8229600" cy="4186443"/>
          </a:xfrm>
        </p:spPr>
        <p:txBody>
          <a:bodyPr/>
          <a:lstStyle/>
          <a:p>
            <a:pPr algn="l" rtl="0"/>
            <a:r>
              <a:rPr lang="en-US" dirty="0" smtClean="0"/>
              <a:t>Received</a:t>
            </a:r>
          </a:p>
          <a:p>
            <a:pPr algn="l" rtl="0"/>
            <a:r>
              <a:rPr lang="en-US" dirty="0" smtClean="0"/>
              <a:t>In transit</a:t>
            </a:r>
          </a:p>
          <a:p>
            <a:pPr algn="l" rtl="0"/>
            <a:r>
              <a:rPr lang="en-US" dirty="0" smtClean="0"/>
              <a:t>In failure analysis</a:t>
            </a:r>
          </a:p>
          <a:p>
            <a:pPr algn="l" rtl="0"/>
            <a:r>
              <a:rPr lang="en-US" dirty="0" smtClean="0"/>
              <a:t>Repaired </a:t>
            </a:r>
          </a:p>
          <a:p>
            <a:pPr algn="l" rtl="0"/>
            <a:r>
              <a:rPr lang="en-US" dirty="0" smtClean="0"/>
              <a:t>Stored </a:t>
            </a:r>
          </a:p>
          <a:p>
            <a:pPr algn="l" rtl="0"/>
            <a:r>
              <a:rPr lang="en-US" dirty="0" smtClean="0"/>
              <a:t>Destroyed</a:t>
            </a:r>
          </a:p>
          <a:p>
            <a:pPr algn="l" rtl="0"/>
            <a:r>
              <a:rPr lang="en-US" dirty="0" smtClean="0"/>
              <a:t>Returned to customer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865188"/>
          </a:xfrm>
        </p:spPr>
        <p:txBody>
          <a:bodyPr/>
          <a:lstStyle/>
          <a:p>
            <a:pPr rtl="0">
              <a:defRPr/>
            </a:pPr>
            <a:r>
              <a:rPr lang="en-US" sz="3600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Working Screens (level: Location)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1D7AB5E-FDD8-4B67-A50A-1922592E51AC}" type="slidenum">
              <a:rPr lang="he-IL" smtClean="0"/>
              <a:pPr/>
              <a:t>39</a:t>
            </a:fld>
            <a:endParaRPr lang="en-US" smtClean="0"/>
          </a:p>
        </p:txBody>
      </p:sp>
      <p:sp>
        <p:nvSpPr>
          <p:cNvPr id="8" name="מציין מיקום תוכן 7"/>
          <p:cNvSpPr>
            <a:spLocks noGrp="1"/>
          </p:cNvSpPr>
          <p:nvPr>
            <p:ph idx="1"/>
          </p:nvPr>
        </p:nvSpPr>
        <p:spPr>
          <a:xfrm>
            <a:off x="357158" y="1402797"/>
            <a:ext cx="8229600" cy="4186443"/>
          </a:xfrm>
        </p:spPr>
        <p:txBody>
          <a:bodyPr/>
          <a:lstStyle/>
          <a:p>
            <a:pPr algn="l" rtl="0"/>
            <a:r>
              <a:rPr lang="en-US" sz="2400" dirty="0" smtClean="0"/>
              <a:t>List of all RMAs in the queue:</a:t>
            </a:r>
          </a:p>
          <a:p>
            <a:pPr lvl="1" algn="l" rtl="0"/>
            <a:r>
              <a:rPr lang="en-US" sz="2000" dirty="0" smtClean="0"/>
              <a:t>Ability to change priority</a:t>
            </a:r>
          </a:p>
          <a:p>
            <a:pPr algn="l" rtl="0"/>
            <a:r>
              <a:rPr lang="en-US" sz="2400" dirty="0" smtClean="0"/>
              <a:t>Dashboards:</a:t>
            </a:r>
          </a:p>
          <a:p>
            <a:pPr lvl="1" algn="l" rtl="0"/>
            <a:r>
              <a:rPr lang="en-US" sz="2000" dirty="0" smtClean="0"/>
              <a:t>Basic</a:t>
            </a:r>
          </a:p>
          <a:p>
            <a:pPr lvl="1" algn="l" rtl="0"/>
            <a:r>
              <a:rPr lang="en-US" sz="2000" dirty="0" smtClean="0"/>
              <a:t>Filter by steps</a:t>
            </a:r>
          </a:p>
          <a:p>
            <a:pPr algn="l" rtl="0"/>
            <a:r>
              <a:rPr lang="en-US" sz="2800" dirty="0" smtClean="0">
                <a:solidFill>
                  <a:srgbClr val="C00000"/>
                </a:solidFill>
              </a:rPr>
              <a:t>Role based screens/dashboards:</a:t>
            </a:r>
          </a:p>
          <a:p>
            <a:pPr lvl="2" algn="l" rtl="0"/>
            <a:r>
              <a:rPr lang="en-US" sz="1800" dirty="0" smtClean="0">
                <a:solidFill>
                  <a:srgbClr val="C00000"/>
                </a:solidFill>
              </a:rPr>
              <a:t>All open RMAs of a country (FAE screen)</a:t>
            </a:r>
          </a:p>
          <a:p>
            <a:pPr lvl="2" algn="l" rtl="0"/>
            <a:r>
              <a:rPr lang="en-US" sz="1800" dirty="0" smtClean="0">
                <a:solidFill>
                  <a:srgbClr val="C00000"/>
                </a:solidFill>
              </a:rPr>
              <a:t>All open RMAs in an FA location (LM and MH screen)</a:t>
            </a:r>
          </a:p>
          <a:p>
            <a:pPr lvl="2" algn="l" rtl="0"/>
            <a:r>
              <a:rPr lang="en-US" sz="1800" dirty="0" smtClean="0">
                <a:solidFill>
                  <a:srgbClr val="C00000"/>
                </a:solidFill>
              </a:rPr>
              <a:t>All reports in review (Report Owner screen)</a:t>
            </a:r>
          </a:p>
          <a:p>
            <a:pPr lvl="2" algn="l" rtl="0"/>
            <a:r>
              <a:rPr lang="en-US" sz="1800" dirty="0" smtClean="0">
                <a:solidFill>
                  <a:srgbClr val="C00000"/>
                </a:solidFill>
              </a:rPr>
              <a:t>All open RMAs of an LE (RMA Lab Owner screen)</a:t>
            </a:r>
          </a:p>
          <a:p>
            <a:pPr algn="l" rtl="0"/>
            <a:r>
              <a:rPr lang="en-US" sz="2800" dirty="0" smtClean="0"/>
              <a:t>Others?</a:t>
            </a:r>
          </a:p>
          <a:p>
            <a:pPr algn="l" rtl="0"/>
            <a:endParaRPr 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Functional Roles</a:t>
            </a:r>
          </a:p>
        </p:txBody>
      </p:sp>
      <p:sp>
        <p:nvSpPr>
          <p:cNvPr id="26627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36A634A-0219-4D23-B15F-766CEF9323FA}" type="slidenum">
              <a:rPr lang="he-IL" smtClean="0"/>
              <a:pPr/>
              <a:t>4</a:t>
            </a:fld>
            <a:endParaRPr lang="en-US" smtClean="0"/>
          </a:p>
        </p:txBody>
      </p:sp>
      <p:sp>
        <p:nvSpPr>
          <p:cNvPr id="26628" name="מציין מיקום תוכן 4"/>
          <p:cNvSpPr>
            <a:spLocks noGrp="1"/>
          </p:cNvSpPr>
          <p:nvPr>
            <p:ph idx="1"/>
          </p:nvPr>
        </p:nvSpPr>
        <p:spPr>
          <a:xfrm>
            <a:off x="357188" y="1412875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>
                <a:solidFill>
                  <a:srgbClr val="000099"/>
                </a:solidFill>
                <a:cs typeface="Arial" pitchFamily="34" charset="0"/>
              </a:rPr>
              <a:t>FAE – Field Application Engineer</a:t>
            </a:r>
          </a:p>
          <a:p>
            <a:pPr algn="l" rtl="0"/>
            <a:r>
              <a:rPr lang="en-US" dirty="0" smtClean="0">
                <a:solidFill>
                  <a:srgbClr val="000099"/>
                </a:solidFill>
                <a:cs typeface="Arial" pitchFamily="34" charset="0"/>
              </a:rPr>
              <a:t>LE – Lab Engineer</a:t>
            </a:r>
          </a:p>
          <a:p>
            <a:pPr algn="l" rtl="0"/>
            <a:r>
              <a:rPr lang="en-US" dirty="0" smtClean="0">
                <a:solidFill>
                  <a:srgbClr val="000099"/>
                </a:solidFill>
                <a:cs typeface="Arial" pitchFamily="34" charset="0"/>
              </a:rPr>
              <a:t>LM – Lab Manager</a:t>
            </a:r>
          </a:p>
          <a:p>
            <a:pPr algn="l" rtl="0"/>
            <a:r>
              <a:rPr lang="en-US" dirty="0" smtClean="0">
                <a:solidFill>
                  <a:srgbClr val="000099"/>
                </a:solidFill>
                <a:cs typeface="Arial" pitchFamily="34" charset="0"/>
              </a:rPr>
              <a:t>EG – Engineering Group</a:t>
            </a:r>
          </a:p>
          <a:p>
            <a:pPr algn="l" rtl="0"/>
            <a:r>
              <a:rPr lang="en-US" dirty="0" smtClean="0">
                <a:solidFill>
                  <a:srgbClr val="000099"/>
                </a:solidFill>
                <a:cs typeface="Arial" pitchFamily="34" charset="0"/>
              </a:rPr>
              <a:t>MH – Material Handler</a:t>
            </a:r>
          </a:p>
          <a:p>
            <a:pPr algn="l" rtl="0"/>
            <a:r>
              <a:rPr lang="en-US" dirty="0" smtClean="0">
                <a:solidFill>
                  <a:srgbClr val="000099"/>
                </a:solidFill>
                <a:cs typeface="Arial" pitchFamily="34" charset="0"/>
              </a:rPr>
              <a:t>CQE - Customer Quality Engineer</a:t>
            </a:r>
          </a:p>
          <a:p>
            <a:pPr algn="l" rtl="0"/>
            <a:r>
              <a:rPr lang="en-US" dirty="0" smtClean="0">
                <a:solidFill>
                  <a:srgbClr val="000099"/>
                </a:solidFill>
                <a:cs typeface="Arial" pitchFamily="34" charset="0"/>
              </a:rPr>
              <a:t>FAEM – FAE Manager</a:t>
            </a:r>
          </a:p>
          <a:p>
            <a:pPr algn="l" rtl="0"/>
            <a:r>
              <a:rPr lang="en-US" dirty="0" smtClean="0">
                <a:solidFill>
                  <a:srgbClr val="000099"/>
                </a:solidFill>
                <a:cs typeface="Arial" pitchFamily="34" charset="0"/>
              </a:rPr>
              <a:t>AM – Account Manager</a:t>
            </a:r>
          </a:p>
          <a:p>
            <a:pPr algn="l" rtl="0"/>
            <a:endParaRPr lang="he-IL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2420888"/>
            <a:ext cx="3960440" cy="141386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5400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Reports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1D7AB5E-FDD8-4B67-A50A-1922592E51AC}" type="slidenum">
              <a:rPr lang="he-IL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865188"/>
          </a:xfrm>
        </p:spPr>
        <p:txBody>
          <a:bodyPr/>
          <a:lstStyle/>
          <a:p>
            <a:pPr rtl="0">
              <a:defRPr/>
            </a:pPr>
            <a:r>
              <a:rPr lang="en-US" sz="3600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Managerial Reports (1)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1D7AB5E-FDD8-4B67-A50A-1922592E51AC}" type="slidenum">
              <a:rPr lang="he-IL" smtClean="0"/>
              <a:pPr/>
              <a:t>41</a:t>
            </a:fld>
            <a:endParaRPr lang="en-US" smtClean="0"/>
          </a:p>
        </p:txBody>
      </p:sp>
      <p:sp>
        <p:nvSpPr>
          <p:cNvPr id="8" name="מציין מיקום תוכן 7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186443"/>
          </a:xfrm>
        </p:spPr>
        <p:txBody>
          <a:bodyPr/>
          <a:lstStyle/>
          <a:p>
            <a:pPr marL="342900" lvl="1" indent="-342900" algn="l" rtl="0">
              <a:buFont typeface="Arial" pitchFamily="34" charset="0"/>
              <a:buChar char="•"/>
            </a:pPr>
            <a:r>
              <a:rPr lang="en-US" sz="2400" dirty="0" smtClean="0"/>
              <a:t>All open RMAs (all of them, by country, and by FA location).</a:t>
            </a:r>
          </a:p>
          <a:p>
            <a:pPr marL="342900" lvl="1" indent="-342900" algn="l" rtl="0">
              <a:buFont typeface="Arial" pitchFamily="34" charset="0"/>
              <a:buChar char="•"/>
            </a:pPr>
            <a:r>
              <a:rPr lang="en-US" sz="2400" dirty="0" smtClean="0"/>
              <a:t>All open RMAs that are over the 2 calendar weeks.</a:t>
            </a:r>
          </a:p>
          <a:p>
            <a:pPr marL="342900" lvl="1" indent="-342900" algn="l" rtl="0">
              <a:buFont typeface="Arial" pitchFamily="34" charset="0"/>
              <a:buChar char="•"/>
            </a:pPr>
            <a:r>
              <a:rPr lang="en-US" sz="2400" dirty="0" smtClean="0"/>
              <a:t>Analysis of RMA TAT:</a:t>
            </a:r>
          </a:p>
          <a:p>
            <a:pPr lvl="1" algn="l" rtl="0"/>
            <a:r>
              <a:rPr lang="en-US" sz="2000" dirty="0" smtClean="0"/>
              <a:t>Weekly, Monthly, Quarterly and annual trend.</a:t>
            </a:r>
          </a:p>
          <a:p>
            <a:pPr lvl="1" algn="l" rtl="0"/>
            <a:r>
              <a:rPr lang="en-US" sz="2000" dirty="0" smtClean="0"/>
              <a:t>By FA location.</a:t>
            </a:r>
          </a:p>
          <a:p>
            <a:pPr lvl="1" algn="l" rtl="0"/>
            <a:r>
              <a:rPr lang="en-US" sz="2000" dirty="0" smtClean="0"/>
              <a:t>By product type/product family.</a:t>
            </a:r>
          </a:p>
          <a:p>
            <a:pPr lvl="1" algn="l" rtl="0"/>
            <a:r>
              <a:rPr lang="en-US" sz="2000" dirty="0" smtClean="0"/>
              <a:t>Include number of RMAs (weekly/monthly/quarterly/annual trend).</a:t>
            </a:r>
          </a:p>
          <a:p>
            <a:pPr algn="l" rtl="0"/>
            <a:r>
              <a:rPr lang="en-US" sz="2400" dirty="0" smtClean="0"/>
              <a:t>SAP RMA number delay – how long does it take to get a SAP RMA number: average and “outliers” (=more than 24 hours).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865188"/>
          </a:xfrm>
        </p:spPr>
        <p:txBody>
          <a:bodyPr/>
          <a:lstStyle/>
          <a:p>
            <a:pPr rtl="0">
              <a:defRPr/>
            </a:pPr>
            <a:r>
              <a:rPr lang="en-US" sz="3600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Managerial Reports (2)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1D7AB5E-FDD8-4B67-A50A-1922592E51AC}" type="slidenum">
              <a:rPr lang="he-IL" smtClean="0"/>
              <a:pPr/>
              <a:t>42</a:t>
            </a:fld>
            <a:endParaRPr lang="en-US" smtClean="0"/>
          </a:p>
        </p:txBody>
      </p:sp>
      <p:sp>
        <p:nvSpPr>
          <p:cNvPr id="8" name="מציין מיקום תוכן 7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186443"/>
          </a:xfrm>
        </p:spPr>
        <p:txBody>
          <a:bodyPr/>
          <a:lstStyle/>
          <a:p>
            <a:pPr marL="342900" lvl="1" indent="-342900" algn="l" rtl="0">
              <a:buFont typeface="Arial" pitchFamily="34" charset="0"/>
              <a:buChar char="•"/>
            </a:pPr>
            <a:r>
              <a:rPr lang="en-US" sz="2400" dirty="0" smtClean="0"/>
              <a:t>Split RMA TAT trend by:</a:t>
            </a:r>
          </a:p>
          <a:p>
            <a:pPr lvl="2" algn="l" rtl="0"/>
            <a:r>
              <a:rPr lang="en-US" dirty="0" smtClean="0"/>
              <a:t>Time until FAE is receiving the units.</a:t>
            </a:r>
          </a:p>
          <a:p>
            <a:pPr lvl="2" algn="l" rtl="0"/>
            <a:r>
              <a:rPr lang="en-US" dirty="0" smtClean="0"/>
              <a:t>Time at FAE site.</a:t>
            </a:r>
          </a:p>
          <a:p>
            <a:pPr lvl="2" algn="l" rtl="0"/>
            <a:r>
              <a:rPr lang="en-US" dirty="0" smtClean="0"/>
              <a:t>Shipping time.</a:t>
            </a:r>
          </a:p>
          <a:p>
            <a:pPr lvl="2" algn="l" rtl="0"/>
            <a:r>
              <a:rPr lang="en-US" dirty="0" smtClean="0"/>
              <a:t>Time in lab.</a:t>
            </a:r>
          </a:p>
          <a:p>
            <a:pPr lvl="2" algn="l" rtl="0"/>
            <a:r>
              <a:rPr lang="en-US" dirty="0" smtClean="0"/>
              <a:t>Time with engineering group (by each specific engineering group.</a:t>
            </a:r>
          </a:p>
          <a:p>
            <a:pPr lvl="2" algn="l" rtl="0"/>
            <a:r>
              <a:rPr lang="en-US" dirty="0" smtClean="0"/>
              <a:t>Review time – from generation of </a:t>
            </a:r>
            <a:r>
              <a:rPr lang="en-US" dirty="0" err="1" smtClean="0"/>
              <a:t>Rinal</a:t>
            </a:r>
            <a:r>
              <a:rPr lang="en-US" dirty="0" smtClean="0"/>
              <a:t> </a:t>
            </a:r>
            <a:r>
              <a:rPr lang="en-US" dirty="0" err="1" smtClean="0"/>
              <a:t>ReporMAuntil</a:t>
            </a:r>
            <a:r>
              <a:rPr lang="en-US" dirty="0" smtClean="0"/>
              <a:t> delivery to customer and close of RNA</a:t>
            </a:r>
          </a:p>
          <a:p>
            <a:pPr lvl="1" algn="l" rtl="0"/>
            <a:r>
              <a:rPr lang="en-US" sz="2000" dirty="0" smtClean="0"/>
              <a:t>Last week report: How many RMAs were open, how many RMAs were closed, average TAT, max TAT, all RMAs above 10 business days.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Process Roles</a:t>
            </a:r>
          </a:p>
        </p:txBody>
      </p:sp>
      <p:sp>
        <p:nvSpPr>
          <p:cNvPr id="26627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36A634A-0219-4D23-B15F-766CEF9323FA}" type="slidenum">
              <a:rPr lang="he-IL" smtClean="0"/>
              <a:pPr/>
              <a:t>5</a:t>
            </a:fld>
            <a:endParaRPr lang="en-US" smtClean="0"/>
          </a:p>
        </p:txBody>
      </p:sp>
      <p:sp>
        <p:nvSpPr>
          <p:cNvPr id="26628" name="מציין מיקום תוכן 4"/>
          <p:cNvSpPr>
            <a:spLocks noGrp="1"/>
          </p:cNvSpPr>
          <p:nvPr>
            <p:ph idx="1"/>
          </p:nvPr>
        </p:nvSpPr>
        <p:spPr>
          <a:xfrm>
            <a:off x="357188" y="1412875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>
                <a:solidFill>
                  <a:srgbClr val="000099"/>
                </a:solidFill>
              </a:rPr>
              <a:t>RMA initiator -  FAE, FAEM, CQE, MH</a:t>
            </a:r>
          </a:p>
          <a:p>
            <a:pPr algn="l" rtl="0"/>
            <a:r>
              <a:rPr lang="en-US" dirty="0" smtClean="0">
                <a:solidFill>
                  <a:srgbClr val="000099"/>
                </a:solidFill>
              </a:rPr>
              <a:t>RMA owner – LM, CQE</a:t>
            </a:r>
          </a:p>
          <a:p>
            <a:pPr algn="l" rtl="0"/>
            <a:r>
              <a:rPr lang="en-US" dirty="0" smtClean="0">
                <a:solidFill>
                  <a:srgbClr val="000099"/>
                </a:solidFill>
              </a:rPr>
              <a:t>RMA Lab owner – LE (Location based)</a:t>
            </a:r>
          </a:p>
          <a:p>
            <a:pPr algn="l" rtl="0"/>
            <a:r>
              <a:rPr lang="en-US" dirty="0" smtClean="0">
                <a:solidFill>
                  <a:srgbClr val="000099"/>
                </a:solidFill>
              </a:rPr>
              <a:t>Report owner – LM, CQE</a:t>
            </a:r>
          </a:p>
          <a:p>
            <a:pPr algn="l" rtl="0"/>
            <a:r>
              <a:rPr lang="en-US" dirty="0" smtClean="0">
                <a:solidFill>
                  <a:srgbClr val="000099"/>
                </a:solidFill>
              </a:rPr>
              <a:t>RMA closer – FAE, CQE</a:t>
            </a:r>
          </a:p>
          <a:p>
            <a:pPr algn="l" rtl="0"/>
            <a:endParaRPr lang="he-IL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General Issues</a:t>
            </a:r>
          </a:p>
        </p:txBody>
      </p:sp>
      <p:sp>
        <p:nvSpPr>
          <p:cNvPr id="2765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AC68B2D-28E7-43AE-9C92-37FCA0E8C3B6}" type="slidenum">
              <a:rPr lang="he-IL" smtClean="0"/>
              <a:pPr/>
              <a:t>6</a:t>
            </a:fld>
            <a:endParaRPr lang="en-US" smtClean="0"/>
          </a:p>
        </p:txBody>
      </p:sp>
      <p:sp>
        <p:nvSpPr>
          <p:cNvPr id="27652" name="מציין מיקום תוכן 4"/>
          <p:cNvSpPr>
            <a:spLocks noGrp="1"/>
          </p:cNvSpPr>
          <p:nvPr>
            <p:ph idx="1"/>
          </p:nvPr>
        </p:nvSpPr>
        <p:spPr>
          <a:xfrm>
            <a:off x="357188" y="1341438"/>
            <a:ext cx="8229600" cy="5256212"/>
          </a:xfrm>
        </p:spPr>
        <p:txBody>
          <a:bodyPr/>
          <a:lstStyle/>
          <a:p>
            <a:pPr algn="l" rtl="0"/>
            <a:r>
              <a:rPr lang="en-US" sz="2800" dirty="0" smtClean="0">
                <a:solidFill>
                  <a:srgbClr val="000099"/>
                </a:solidFill>
                <a:cs typeface="Arial" pitchFamily="34" charset="0"/>
              </a:rPr>
              <a:t>Failure location analysis:</a:t>
            </a:r>
          </a:p>
          <a:p>
            <a:pPr lvl="1" algn="l" rtl="0"/>
            <a:r>
              <a:rPr lang="en-US" dirty="0" smtClean="0">
                <a:solidFill>
                  <a:srgbClr val="000099"/>
                </a:solidFill>
                <a:cs typeface="Arial" pitchFamily="34" charset="0"/>
              </a:rPr>
              <a:t>California (current)</a:t>
            </a:r>
          </a:p>
          <a:p>
            <a:pPr lvl="1" algn="l" rtl="0"/>
            <a:r>
              <a:rPr lang="en-US" dirty="0" smtClean="0">
                <a:solidFill>
                  <a:srgbClr val="000099"/>
                </a:solidFill>
                <a:cs typeface="Arial" pitchFamily="34" charset="0"/>
              </a:rPr>
              <a:t>Israel (current)</a:t>
            </a:r>
          </a:p>
          <a:p>
            <a:pPr lvl="1" algn="l" rtl="0"/>
            <a:r>
              <a:rPr lang="en-US" dirty="0" smtClean="0">
                <a:solidFill>
                  <a:srgbClr val="000099"/>
                </a:solidFill>
                <a:cs typeface="Arial" pitchFamily="34" charset="0"/>
              </a:rPr>
              <a:t>Shanghai (current)</a:t>
            </a:r>
          </a:p>
          <a:p>
            <a:pPr lvl="1" algn="l" rtl="0"/>
            <a:r>
              <a:rPr lang="en-US" dirty="0" smtClean="0">
                <a:solidFill>
                  <a:srgbClr val="000099"/>
                </a:solidFill>
                <a:cs typeface="Arial" pitchFamily="34" charset="0"/>
              </a:rPr>
              <a:t>Others (future)</a:t>
            </a:r>
          </a:p>
          <a:p>
            <a:pPr algn="l" rtl="0"/>
            <a:r>
              <a:rPr lang="en-US" sz="2800" dirty="0" smtClean="0">
                <a:solidFill>
                  <a:srgbClr val="000099"/>
                </a:solidFill>
                <a:cs typeface="Arial" pitchFamily="34" charset="0"/>
              </a:rPr>
              <a:t>1-20 items for each RMA (0 items in a trouble ticket; item is defined, but not shipped to lab; Trouble ticket may become an RMA if shipped to lab) </a:t>
            </a:r>
          </a:p>
          <a:p>
            <a:pPr algn="l" rtl="0"/>
            <a:r>
              <a:rPr lang="en-US" sz="2800" dirty="0" smtClean="0">
                <a:solidFill>
                  <a:srgbClr val="000099"/>
                </a:solidFill>
                <a:cs typeface="Arial" pitchFamily="34" charset="0"/>
              </a:rPr>
              <a:t>Each item has a unique identification code (or serial number)</a:t>
            </a:r>
          </a:p>
          <a:p>
            <a:pPr algn="l" rtl="0"/>
            <a:endParaRPr lang="en-US" dirty="0" smtClean="0">
              <a:solidFill>
                <a:srgbClr val="000099"/>
              </a:solidFill>
              <a:cs typeface="Arial" pitchFamily="34" charset="0"/>
            </a:endParaRPr>
          </a:p>
          <a:p>
            <a:pPr lvl="1" algn="l" rtl="0"/>
            <a:endParaRPr lang="he-IL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RMA routes - Alternatives</a:t>
            </a:r>
          </a:p>
        </p:txBody>
      </p:sp>
      <p:sp>
        <p:nvSpPr>
          <p:cNvPr id="28675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D6B99C0-A4CD-441C-92FC-B9BB77B6680F}" type="slidenum">
              <a:rPr lang="he-IL" smtClean="0"/>
              <a:pPr/>
              <a:t>7</a:t>
            </a:fld>
            <a:endParaRPr lang="en-US" smtClean="0"/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1908175" y="2391891"/>
            <a:ext cx="1072601" cy="338554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600" dirty="0" smtClean="0">
                <a:solidFill>
                  <a:srgbClr val="000099"/>
                </a:solidFill>
              </a:rPr>
              <a:t>FAE/CQE</a:t>
            </a:r>
            <a:endParaRPr lang="he-IL" sz="1600" dirty="0">
              <a:solidFill>
                <a:srgbClr val="000099"/>
              </a:solidFill>
            </a:endParaRPr>
          </a:p>
        </p:txBody>
      </p:sp>
      <p:sp>
        <p:nvSpPr>
          <p:cNvPr id="28677" name="TextBox 6"/>
          <p:cNvSpPr txBox="1">
            <a:spLocks noChangeArrowheads="1"/>
          </p:cNvSpPr>
          <p:nvPr/>
        </p:nvSpPr>
        <p:spPr bwMode="auto">
          <a:xfrm>
            <a:off x="1908175" y="3666653"/>
            <a:ext cx="1079500" cy="338138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/>
            <a:r>
              <a:rPr lang="en-US" sz="1600">
                <a:solidFill>
                  <a:srgbClr val="000099"/>
                </a:solidFill>
              </a:rPr>
              <a:t>USA Lab</a:t>
            </a:r>
            <a:endParaRPr lang="he-IL" sz="1600">
              <a:solidFill>
                <a:srgbClr val="000099"/>
              </a:solidFill>
            </a:endParaRPr>
          </a:p>
        </p:txBody>
      </p:sp>
      <p:cxnSp>
        <p:nvCxnSpPr>
          <p:cNvPr id="9" name="מחבר מרפקי 8"/>
          <p:cNvCxnSpPr>
            <a:stCxn id="28676" idx="2"/>
            <a:endCxn id="28677" idx="0"/>
          </p:cNvCxnSpPr>
          <p:nvPr/>
        </p:nvCxnSpPr>
        <p:spPr>
          <a:xfrm rot="16200000" flipH="1">
            <a:off x="1978096" y="3196824"/>
            <a:ext cx="936208" cy="3449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9" name="TextBox 9"/>
          <p:cNvSpPr txBox="1">
            <a:spLocks noChangeArrowheads="1"/>
          </p:cNvSpPr>
          <p:nvPr/>
        </p:nvSpPr>
        <p:spPr bwMode="auto">
          <a:xfrm>
            <a:off x="3420492" y="2391891"/>
            <a:ext cx="1072601" cy="338554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600" dirty="0" smtClean="0">
                <a:solidFill>
                  <a:srgbClr val="000099"/>
                </a:solidFill>
              </a:rPr>
              <a:t>FAE/CQE</a:t>
            </a:r>
            <a:endParaRPr lang="he-IL" sz="1600" dirty="0" smtClean="0">
              <a:solidFill>
                <a:srgbClr val="000099"/>
              </a:solidFill>
            </a:endParaRPr>
          </a:p>
        </p:txBody>
      </p:sp>
      <p:sp>
        <p:nvSpPr>
          <p:cNvPr id="28680" name="TextBox 10"/>
          <p:cNvSpPr txBox="1">
            <a:spLocks noChangeArrowheads="1"/>
          </p:cNvSpPr>
          <p:nvPr/>
        </p:nvSpPr>
        <p:spPr bwMode="auto">
          <a:xfrm>
            <a:off x="3420492" y="3666653"/>
            <a:ext cx="1079500" cy="338138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/>
            <a:r>
              <a:rPr lang="en-US" sz="1600">
                <a:solidFill>
                  <a:srgbClr val="000099"/>
                </a:solidFill>
              </a:rPr>
              <a:t>Israel Lab</a:t>
            </a:r>
            <a:endParaRPr lang="he-IL" sz="1600">
              <a:solidFill>
                <a:srgbClr val="000099"/>
              </a:solidFill>
            </a:endParaRPr>
          </a:p>
        </p:txBody>
      </p:sp>
      <p:cxnSp>
        <p:nvCxnSpPr>
          <p:cNvPr id="12" name="מחבר מרפקי 11"/>
          <p:cNvCxnSpPr>
            <a:stCxn id="28679" idx="2"/>
            <a:endCxn id="28680" idx="0"/>
          </p:cNvCxnSpPr>
          <p:nvPr/>
        </p:nvCxnSpPr>
        <p:spPr>
          <a:xfrm rot="16200000" flipH="1">
            <a:off x="3490413" y="3196824"/>
            <a:ext cx="936208" cy="3449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2" name="TextBox 12"/>
          <p:cNvSpPr txBox="1">
            <a:spLocks noChangeArrowheads="1"/>
          </p:cNvSpPr>
          <p:nvPr/>
        </p:nvSpPr>
        <p:spPr bwMode="auto">
          <a:xfrm>
            <a:off x="7060035" y="2391891"/>
            <a:ext cx="1072601" cy="338554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600" dirty="0" smtClean="0">
                <a:solidFill>
                  <a:srgbClr val="000099"/>
                </a:solidFill>
              </a:rPr>
              <a:t>FAE/CQE</a:t>
            </a:r>
            <a:endParaRPr lang="he-IL" sz="1600" dirty="0" smtClean="0">
              <a:solidFill>
                <a:srgbClr val="000099"/>
              </a:solidFill>
            </a:endParaRPr>
          </a:p>
        </p:txBody>
      </p:sp>
      <p:sp>
        <p:nvSpPr>
          <p:cNvPr id="28683" name="TextBox 13"/>
          <p:cNvSpPr txBox="1">
            <a:spLocks noChangeArrowheads="1"/>
          </p:cNvSpPr>
          <p:nvPr/>
        </p:nvSpPr>
        <p:spPr bwMode="auto">
          <a:xfrm>
            <a:off x="6300192" y="3666653"/>
            <a:ext cx="720081" cy="584775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/>
            <a:r>
              <a:rPr lang="en-US" sz="1600">
                <a:solidFill>
                  <a:srgbClr val="000099"/>
                </a:solidFill>
              </a:rPr>
              <a:t>Israel Lab</a:t>
            </a:r>
            <a:endParaRPr lang="he-IL" sz="1600">
              <a:solidFill>
                <a:srgbClr val="000099"/>
              </a:solidFill>
            </a:endParaRPr>
          </a:p>
        </p:txBody>
      </p:sp>
      <p:cxnSp>
        <p:nvCxnSpPr>
          <p:cNvPr id="15" name="מחבר מרפקי 14"/>
          <p:cNvCxnSpPr>
            <a:stCxn id="28682" idx="2"/>
            <a:endCxn id="28683" idx="0"/>
          </p:cNvCxnSpPr>
          <p:nvPr/>
        </p:nvCxnSpPr>
        <p:spPr>
          <a:xfrm rot="5400000">
            <a:off x="6660181" y="2730498"/>
            <a:ext cx="936208" cy="936103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5" name="TextBox 15"/>
          <p:cNvSpPr txBox="1">
            <a:spLocks noChangeArrowheads="1"/>
          </p:cNvSpPr>
          <p:nvPr/>
        </p:nvSpPr>
        <p:spPr bwMode="auto">
          <a:xfrm>
            <a:off x="8171707" y="3676178"/>
            <a:ext cx="720774" cy="584775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/>
            <a:r>
              <a:rPr lang="en-US" sz="1600">
                <a:solidFill>
                  <a:srgbClr val="000099"/>
                </a:solidFill>
              </a:rPr>
              <a:t>USA Lab</a:t>
            </a:r>
            <a:endParaRPr lang="he-IL" sz="1600">
              <a:solidFill>
                <a:srgbClr val="000099"/>
              </a:solidFill>
            </a:endParaRPr>
          </a:p>
        </p:txBody>
      </p:sp>
      <p:cxnSp>
        <p:nvCxnSpPr>
          <p:cNvPr id="17" name="מחבר מרפקי 16"/>
          <p:cNvCxnSpPr>
            <a:stCxn id="28682" idx="2"/>
            <a:endCxn id="28685" idx="0"/>
          </p:cNvCxnSpPr>
          <p:nvPr/>
        </p:nvCxnSpPr>
        <p:spPr>
          <a:xfrm rot="16200000" flipH="1">
            <a:off x="7591349" y="2735432"/>
            <a:ext cx="945733" cy="93575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7" name="TextBox 19"/>
          <p:cNvSpPr txBox="1">
            <a:spLocks noChangeArrowheads="1"/>
          </p:cNvSpPr>
          <p:nvPr/>
        </p:nvSpPr>
        <p:spPr bwMode="auto">
          <a:xfrm>
            <a:off x="468313" y="2752253"/>
            <a:ext cx="1223962" cy="8318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2400" dirty="0">
                <a:solidFill>
                  <a:srgbClr val="000099"/>
                </a:solidFill>
              </a:rPr>
              <a:t>Current </a:t>
            </a:r>
            <a:r>
              <a:rPr lang="en-US" sz="2400" dirty="0" smtClean="0">
                <a:solidFill>
                  <a:srgbClr val="000099"/>
                </a:solidFill>
              </a:rPr>
              <a:t>Routes</a:t>
            </a:r>
            <a:endParaRPr lang="he-IL" sz="2400" dirty="0">
              <a:solidFill>
                <a:srgbClr val="000099"/>
              </a:solidFill>
            </a:endParaRPr>
          </a:p>
        </p:txBody>
      </p:sp>
      <p:sp>
        <p:nvSpPr>
          <p:cNvPr id="28688" name="TextBox 20"/>
          <p:cNvSpPr txBox="1">
            <a:spLocks noChangeArrowheads="1"/>
          </p:cNvSpPr>
          <p:nvPr/>
        </p:nvSpPr>
        <p:spPr bwMode="auto">
          <a:xfrm>
            <a:off x="1836738" y="2730028"/>
            <a:ext cx="857250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600" dirty="0">
                <a:solidFill>
                  <a:srgbClr val="000099"/>
                </a:solidFill>
              </a:rPr>
              <a:t>All RMA </a:t>
            </a:r>
            <a:r>
              <a:rPr lang="en-US" sz="1600" dirty="0" smtClean="0">
                <a:solidFill>
                  <a:srgbClr val="000099"/>
                </a:solidFill>
              </a:rPr>
              <a:t>items</a:t>
            </a:r>
            <a:endParaRPr lang="he-IL" sz="1600" dirty="0">
              <a:solidFill>
                <a:srgbClr val="000099"/>
              </a:solidFill>
            </a:endParaRPr>
          </a:p>
        </p:txBody>
      </p:sp>
      <p:sp>
        <p:nvSpPr>
          <p:cNvPr id="28689" name="TextBox 21"/>
          <p:cNvSpPr txBox="1">
            <a:spLocks noChangeArrowheads="1"/>
          </p:cNvSpPr>
          <p:nvPr/>
        </p:nvSpPr>
        <p:spPr bwMode="auto">
          <a:xfrm>
            <a:off x="3353817" y="2752253"/>
            <a:ext cx="858838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600" dirty="0">
                <a:solidFill>
                  <a:srgbClr val="000099"/>
                </a:solidFill>
              </a:rPr>
              <a:t>All RMA </a:t>
            </a:r>
            <a:r>
              <a:rPr lang="en-US" sz="1600" dirty="0" smtClean="0">
                <a:solidFill>
                  <a:srgbClr val="000099"/>
                </a:solidFill>
              </a:rPr>
              <a:t>items</a:t>
            </a:r>
            <a:endParaRPr lang="he-IL" sz="1600" dirty="0">
              <a:solidFill>
                <a:srgbClr val="000099"/>
              </a:solidFill>
            </a:endParaRPr>
          </a:p>
        </p:txBody>
      </p:sp>
      <p:sp>
        <p:nvSpPr>
          <p:cNvPr id="28690" name="TextBox 22"/>
          <p:cNvSpPr txBox="1">
            <a:spLocks noChangeArrowheads="1"/>
          </p:cNvSpPr>
          <p:nvPr/>
        </p:nvSpPr>
        <p:spPr bwMode="auto">
          <a:xfrm>
            <a:off x="6587927" y="4518372"/>
            <a:ext cx="1944514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srgbClr val="000099"/>
                </a:solidFill>
              </a:rPr>
              <a:t>Some </a:t>
            </a:r>
            <a:r>
              <a:rPr lang="en-US" sz="1600" dirty="0" smtClean="0">
                <a:solidFill>
                  <a:srgbClr val="000099"/>
                </a:solidFill>
              </a:rPr>
              <a:t>RMA items</a:t>
            </a:r>
            <a:endParaRPr lang="he-IL" sz="1600" dirty="0">
              <a:solidFill>
                <a:srgbClr val="000099"/>
              </a:solidFill>
            </a:endParaRPr>
          </a:p>
        </p:txBody>
      </p:sp>
      <p:sp>
        <p:nvSpPr>
          <p:cNvPr id="28692" name="TextBox 24"/>
          <p:cNvSpPr txBox="1">
            <a:spLocks noChangeArrowheads="1"/>
          </p:cNvSpPr>
          <p:nvPr/>
        </p:nvSpPr>
        <p:spPr bwMode="auto">
          <a:xfrm>
            <a:off x="323528" y="5661248"/>
            <a:ext cx="8532440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sz="2400" dirty="0" smtClean="0">
                <a:solidFill>
                  <a:srgbClr val="000099"/>
                </a:solidFill>
              </a:rPr>
              <a:t>Possible future </a:t>
            </a:r>
            <a:r>
              <a:rPr lang="en-US" sz="2400" dirty="0">
                <a:solidFill>
                  <a:srgbClr val="000099"/>
                </a:solidFill>
              </a:rPr>
              <a:t>routes based on new failure analysis locations</a:t>
            </a:r>
            <a:endParaRPr lang="he-IL" sz="2400" dirty="0">
              <a:solidFill>
                <a:srgbClr val="000099"/>
              </a:solidFill>
            </a:endParaRPr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1907704" y="1628800"/>
            <a:ext cx="1074738" cy="338137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600">
                <a:solidFill>
                  <a:srgbClr val="000099"/>
                </a:solidFill>
              </a:rPr>
              <a:t>Customer</a:t>
            </a:r>
            <a:endParaRPr lang="he-IL" sz="1600">
              <a:solidFill>
                <a:srgbClr val="000099"/>
              </a:solidFill>
            </a:endParaRP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3420021" y="1628800"/>
            <a:ext cx="1074738" cy="339725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600">
                <a:solidFill>
                  <a:srgbClr val="000099"/>
                </a:solidFill>
              </a:rPr>
              <a:t>Customer</a:t>
            </a:r>
            <a:endParaRPr lang="he-IL" sz="1600">
              <a:solidFill>
                <a:srgbClr val="000099"/>
              </a:solidFill>
            </a:endParaRPr>
          </a:p>
        </p:txBody>
      </p:sp>
      <p:sp>
        <p:nvSpPr>
          <p:cNvPr id="23" name="TextBox 12"/>
          <p:cNvSpPr txBox="1">
            <a:spLocks noChangeArrowheads="1"/>
          </p:cNvSpPr>
          <p:nvPr/>
        </p:nvSpPr>
        <p:spPr bwMode="auto">
          <a:xfrm>
            <a:off x="7059564" y="1628800"/>
            <a:ext cx="1074737" cy="339725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600">
                <a:solidFill>
                  <a:srgbClr val="000099"/>
                </a:solidFill>
              </a:rPr>
              <a:t>Customer</a:t>
            </a:r>
            <a:endParaRPr lang="he-IL" sz="1600">
              <a:solidFill>
                <a:srgbClr val="000099"/>
              </a:solidFill>
            </a:endParaRPr>
          </a:p>
        </p:txBody>
      </p:sp>
      <p:cxnSp>
        <p:nvCxnSpPr>
          <p:cNvPr id="24" name="מחבר מרפקי 23"/>
          <p:cNvCxnSpPr>
            <a:stCxn id="21" idx="2"/>
            <a:endCxn id="28676" idx="0"/>
          </p:cNvCxnSpPr>
          <p:nvPr/>
        </p:nvCxnSpPr>
        <p:spPr>
          <a:xfrm rot="5400000">
            <a:off x="2232298" y="2179116"/>
            <a:ext cx="424954" cy="597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מרפקי 26"/>
          <p:cNvCxnSpPr>
            <a:stCxn id="22" idx="2"/>
            <a:endCxn id="28679" idx="0"/>
          </p:cNvCxnSpPr>
          <p:nvPr/>
        </p:nvCxnSpPr>
        <p:spPr>
          <a:xfrm rot="5400000">
            <a:off x="3745409" y="2179910"/>
            <a:ext cx="423366" cy="597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מרפקי 29"/>
          <p:cNvCxnSpPr>
            <a:stCxn id="23" idx="2"/>
            <a:endCxn id="28682" idx="0"/>
          </p:cNvCxnSpPr>
          <p:nvPr/>
        </p:nvCxnSpPr>
        <p:spPr>
          <a:xfrm rot="5400000">
            <a:off x="7384952" y="2179910"/>
            <a:ext cx="423366" cy="597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4894560" y="2392164"/>
            <a:ext cx="1072601" cy="338554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600" dirty="0" smtClean="0">
                <a:solidFill>
                  <a:srgbClr val="000099"/>
                </a:solidFill>
              </a:rPr>
              <a:t>FAE/CQE</a:t>
            </a:r>
            <a:endParaRPr lang="he-IL" sz="1600" dirty="0" smtClean="0">
              <a:solidFill>
                <a:srgbClr val="000099"/>
              </a:solidFill>
            </a:endParaRPr>
          </a:p>
        </p:txBody>
      </p:sp>
      <p:sp>
        <p:nvSpPr>
          <p:cNvPr id="34" name="TextBox 10"/>
          <p:cNvSpPr txBox="1">
            <a:spLocks noChangeArrowheads="1"/>
          </p:cNvSpPr>
          <p:nvPr/>
        </p:nvSpPr>
        <p:spPr bwMode="auto">
          <a:xfrm>
            <a:off x="4860032" y="3666926"/>
            <a:ext cx="1152128" cy="338554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/>
            <a:r>
              <a:rPr lang="en-US" sz="1600" dirty="0" smtClean="0">
                <a:solidFill>
                  <a:srgbClr val="000099"/>
                </a:solidFill>
              </a:rPr>
              <a:t>SDSS Lab</a:t>
            </a:r>
            <a:endParaRPr lang="he-IL" sz="1600" dirty="0">
              <a:solidFill>
                <a:srgbClr val="000099"/>
              </a:solidFill>
            </a:endParaRPr>
          </a:p>
        </p:txBody>
      </p:sp>
      <p:cxnSp>
        <p:nvCxnSpPr>
          <p:cNvPr id="35" name="מחבר מרפקי 34"/>
          <p:cNvCxnSpPr>
            <a:stCxn id="33" idx="2"/>
            <a:endCxn id="34" idx="0"/>
          </p:cNvCxnSpPr>
          <p:nvPr/>
        </p:nvCxnSpPr>
        <p:spPr>
          <a:xfrm rot="16200000" flipH="1">
            <a:off x="4965374" y="3196204"/>
            <a:ext cx="936208" cy="5235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1"/>
          <p:cNvSpPr txBox="1">
            <a:spLocks noChangeArrowheads="1"/>
          </p:cNvSpPr>
          <p:nvPr/>
        </p:nvSpPr>
        <p:spPr bwMode="auto">
          <a:xfrm>
            <a:off x="4827885" y="2752526"/>
            <a:ext cx="858838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600" dirty="0">
                <a:solidFill>
                  <a:srgbClr val="000099"/>
                </a:solidFill>
              </a:rPr>
              <a:t>All RMA </a:t>
            </a:r>
            <a:r>
              <a:rPr lang="en-US" sz="1600" dirty="0" smtClean="0">
                <a:solidFill>
                  <a:srgbClr val="000099"/>
                </a:solidFill>
              </a:rPr>
              <a:t>items</a:t>
            </a:r>
            <a:endParaRPr lang="he-IL" sz="1600" dirty="0">
              <a:solidFill>
                <a:srgbClr val="000099"/>
              </a:solidFill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4894089" y="1629073"/>
            <a:ext cx="1074738" cy="339725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600">
                <a:solidFill>
                  <a:srgbClr val="000099"/>
                </a:solidFill>
              </a:rPr>
              <a:t>Customer</a:t>
            </a:r>
            <a:endParaRPr lang="he-IL" sz="1600">
              <a:solidFill>
                <a:srgbClr val="000099"/>
              </a:solidFill>
            </a:endParaRPr>
          </a:p>
        </p:txBody>
      </p:sp>
      <p:cxnSp>
        <p:nvCxnSpPr>
          <p:cNvPr id="38" name="מחבר מרפקי 37"/>
          <p:cNvCxnSpPr>
            <a:stCxn id="37" idx="2"/>
            <a:endCxn id="33" idx="0"/>
          </p:cNvCxnSpPr>
          <p:nvPr/>
        </p:nvCxnSpPr>
        <p:spPr>
          <a:xfrm rot="5400000">
            <a:off x="5219477" y="2180183"/>
            <a:ext cx="423366" cy="597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3"/>
          <p:cNvSpPr txBox="1">
            <a:spLocks noChangeArrowheads="1"/>
          </p:cNvSpPr>
          <p:nvPr/>
        </p:nvSpPr>
        <p:spPr bwMode="auto">
          <a:xfrm>
            <a:off x="7164288" y="3654276"/>
            <a:ext cx="864096" cy="584775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/>
            <a:r>
              <a:rPr lang="en-US" sz="1600" dirty="0" smtClean="0">
                <a:solidFill>
                  <a:srgbClr val="000099"/>
                </a:solidFill>
              </a:rPr>
              <a:t>SDSS Lab</a:t>
            </a:r>
            <a:endParaRPr lang="he-IL" sz="1600" dirty="0">
              <a:solidFill>
                <a:srgbClr val="000099"/>
              </a:solidFill>
            </a:endParaRPr>
          </a:p>
        </p:txBody>
      </p:sp>
      <p:cxnSp>
        <p:nvCxnSpPr>
          <p:cNvPr id="48" name="מחבר מרפקי 47"/>
          <p:cNvCxnSpPr>
            <a:stCxn id="28682" idx="2"/>
            <a:endCxn id="47" idx="0"/>
          </p:cNvCxnSpPr>
          <p:nvPr/>
        </p:nvCxnSpPr>
        <p:spPr>
          <a:xfrm rot="5400000">
            <a:off x="7134421" y="3192360"/>
            <a:ext cx="923831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865188"/>
          </a:xfrm>
        </p:spPr>
        <p:txBody>
          <a:bodyPr/>
          <a:lstStyle/>
          <a:p>
            <a:pPr rtl="0">
              <a:defRPr/>
            </a:pPr>
            <a:r>
              <a:rPr lang="en-US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Steps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1D7AB5E-FDD8-4B67-A50A-1922592E51AC}" type="slidenum">
              <a:rPr lang="he-IL" smtClean="0"/>
              <a:pPr/>
              <a:t>8</a:t>
            </a:fld>
            <a:endParaRPr lang="en-US" smtClean="0"/>
          </a:p>
        </p:txBody>
      </p:sp>
      <p:sp>
        <p:nvSpPr>
          <p:cNvPr id="32772" name="מציין מיקום תוכן 4"/>
          <p:cNvSpPr>
            <a:spLocks noGrp="1"/>
          </p:cNvSpPr>
          <p:nvPr>
            <p:ph idx="1"/>
          </p:nvPr>
        </p:nvSpPr>
        <p:spPr>
          <a:xfrm>
            <a:off x="357188" y="1341438"/>
            <a:ext cx="8229600" cy="4319587"/>
          </a:xfrm>
        </p:spPr>
        <p:txBody>
          <a:bodyPr/>
          <a:lstStyle/>
          <a:p>
            <a:pPr algn="l" rtl="0"/>
            <a:endParaRPr lang="he-IL" sz="2800" dirty="0" smtClean="0"/>
          </a:p>
          <a:p>
            <a:pPr lvl="1" algn="l" rtl="0"/>
            <a:endParaRPr lang="he-IL" sz="2400" dirty="0" smtClean="0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/>
        </p:nvGraphicFramePr>
        <p:xfrm>
          <a:off x="251520" y="16336"/>
          <a:ext cx="8352928" cy="6797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8965"/>
                <a:gridCol w="5877331"/>
                <a:gridCol w="1116632"/>
              </a:tblGrid>
              <a:tr h="160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99"/>
                          </a:solidFill>
                        </a:rPr>
                        <a:t>Step number </a:t>
                      </a:r>
                      <a:endParaRPr lang="he-IL" sz="14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solidFill>
                            <a:srgbClr val="000099"/>
                          </a:solidFill>
                        </a:rPr>
                        <a:t>Step description</a:t>
                      </a:r>
                      <a:endParaRPr lang="he-IL" sz="1400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solidFill>
                            <a:srgbClr val="000099"/>
                          </a:solidFill>
                        </a:rPr>
                        <a:t>Next steps</a:t>
                      </a:r>
                      <a:endParaRPr lang="he-IL" sz="1400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24114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he-IL" sz="1000" b="1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RMA initialization (by RMA initiator)</a:t>
                      </a:r>
                      <a:endParaRPr lang="he-IL" sz="1000" b="1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00" dirty="0" smtClean="0">
                          <a:solidFill>
                            <a:srgbClr val="000099"/>
                          </a:solidFill>
                        </a:rPr>
                        <a:t>2</a:t>
                      </a:r>
                      <a:endParaRPr lang="he-IL" sz="1000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24114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1" dirty="0" smtClean="0">
                          <a:solidFill>
                            <a:srgbClr val="000099"/>
                          </a:solidFill>
                        </a:rPr>
                        <a:t>2</a:t>
                      </a:r>
                      <a:endParaRPr lang="he-IL" sz="1000" b="1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SAP RMA Request (can skip – in case of ES/CS)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he-IL" sz="10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14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1" dirty="0" smtClean="0">
                          <a:solidFill>
                            <a:srgbClr val="000099"/>
                          </a:solidFill>
                        </a:rPr>
                        <a:t>3</a:t>
                      </a:r>
                      <a:endParaRPr lang="he-IL" sz="1000" b="1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Complete RMA Initialization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4, 6, 6.5</a:t>
                      </a:r>
                      <a:endParaRPr lang="he-IL" sz="10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14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1" strike="sngStrike" dirty="0" smtClean="0">
                          <a:solidFill>
                            <a:srgbClr val="000099"/>
                          </a:solidFill>
                        </a:rPr>
                        <a:t>4</a:t>
                      </a:r>
                      <a:endParaRPr lang="he-IL" sz="1000" b="1" strike="sngStrike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strike="sngStrike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Failure Analysis by FAE (can skip) -</a:t>
                      </a:r>
                      <a:r>
                        <a:rPr lang="en-US" sz="1000" b="1" strike="sngStrike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1" strike="sng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en-US" sz="1000" b="1" strike="sngStrike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trike="sngStrike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5, 6, 14, 6.5</a:t>
                      </a:r>
                      <a:endParaRPr lang="he-IL" sz="1000" strike="sngStrike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14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1" strike="sngStrike" dirty="0" smtClean="0">
                          <a:solidFill>
                            <a:srgbClr val="000099"/>
                          </a:solidFill>
                        </a:rPr>
                        <a:t>5</a:t>
                      </a:r>
                      <a:endParaRPr lang="he-IL" sz="1000" b="1" strike="sngStrike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strike="sngStrike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Remote Diagnostic (can skip) - </a:t>
                      </a:r>
                      <a:r>
                        <a:rPr lang="en-US" sz="1000" b="1" strike="sng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en-US" sz="1000" b="1" strike="sngStrike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strike="sngStrike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4, 6.5</a:t>
                      </a:r>
                      <a:endParaRPr lang="he-IL" sz="1000" strike="sngStrike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14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1" dirty="0" smtClean="0">
                          <a:solidFill>
                            <a:srgbClr val="000099"/>
                          </a:solidFill>
                        </a:rPr>
                        <a:t>6</a:t>
                      </a:r>
                      <a:endParaRPr lang="he-IL" sz="1000" b="1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In transit (RMA owner, Item locations is required) - </a:t>
                      </a:r>
                      <a:r>
                        <a:rPr lang="en-US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6.5, 7</a:t>
                      </a:r>
                      <a:endParaRPr lang="he-IL" sz="10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14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1" dirty="0" smtClean="0">
                          <a:solidFill>
                            <a:srgbClr val="009900"/>
                          </a:solidFill>
                        </a:rPr>
                        <a:t>6.5</a:t>
                      </a:r>
                      <a:endParaRPr lang="he-IL" sz="1000" b="1" dirty="0">
                        <a:solidFill>
                          <a:srgbClr val="0099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Initial report (Optional) – generated by FAE based on templates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3, 4, 5, 6, 6.6</a:t>
                      </a:r>
                      <a:endParaRPr lang="he-IL" sz="10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1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6.6</a:t>
                      </a:r>
                      <a:endParaRPr lang="he-IL" sz="1000" b="1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Initial report approval by CQE  (Optional)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6.5</a:t>
                      </a:r>
                      <a:endParaRPr lang="he-IL" sz="10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14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1" dirty="0" smtClean="0">
                          <a:solidFill>
                            <a:srgbClr val="000099"/>
                          </a:solidFill>
                        </a:rPr>
                        <a:t>7</a:t>
                      </a:r>
                      <a:endParaRPr lang="he-IL" sz="1000" b="1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LAB Receiving (MH, then LM) - </a:t>
                      </a:r>
                      <a:r>
                        <a:rPr lang="en-US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he-IL" sz="10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14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1" dirty="0" smtClean="0">
                          <a:solidFill>
                            <a:srgbClr val="000099"/>
                          </a:solidFill>
                        </a:rPr>
                        <a:t>8</a:t>
                      </a:r>
                      <a:endParaRPr lang="he-IL" sz="1000" b="1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LAB Analysis (by RMA Lab Owner) - </a:t>
                      </a:r>
                      <a:r>
                        <a:rPr lang="en-US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6, 9, 13, 14, 20</a:t>
                      </a:r>
                      <a:endParaRPr lang="he-IL" sz="10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14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1" dirty="0" smtClean="0">
                          <a:solidFill>
                            <a:srgbClr val="000099"/>
                          </a:solidFill>
                        </a:rPr>
                        <a:t>9</a:t>
                      </a:r>
                      <a:endParaRPr lang="he-IL" sz="1000" b="1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Preliminary Report generation  (by RMA Lab Owner)</a:t>
                      </a:r>
                      <a:endParaRPr lang="he-IL" sz="1000" b="1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he-IL" sz="10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14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1" dirty="0" smtClean="0">
                          <a:solidFill>
                            <a:srgbClr val="000099"/>
                          </a:solidFill>
                        </a:rPr>
                        <a:t>10</a:t>
                      </a:r>
                      <a:endParaRPr lang="he-IL" sz="1000" b="1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Preliminary report Review (by LM)</a:t>
                      </a:r>
                      <a:endParaRPr lang="he-IL" sz="1000" b="1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  <a:endParaRPr lang="he-IL" sz="10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14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10.5</a:t>
                      </a:r>
                      <a:endParaRPr lang="he-IL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Customer Preliminary Report preparation by Report Owner (CQE/LM)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he-IL" sz="10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14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1" dirty="0" smtClean="0">
                          <a:solidFill>
                            <a:srgbClr val="000099"/>
                          </a:solidFill>
                        </a:rPr>
                        <a:t>11</a:t>
                      </a:r>
                      <a:endParaRPr lang="he-IL" sz="1000" b="1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Preliminary Report approval </a:t>
                      </a:r>
                      <a:r>
                        <a:rPr lang="en-US" sz="1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(by group: CQE, Engineering,</a:t>
                      </a:r>
                      <a:r>
                        <a:rPr lang="en-US" sz="1000" b="1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FAEM, AM, LM</a:t>
                      </a:r>
                      <a:r>
                        <a:rPr lang="en-US" sz="1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he-IL" sz="1000" b="1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11.5</a:t>
                      </a:r>
                      <a:endParaRPr lang="he-IL" sz="10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14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1" dirty="0" smtClean="0">
                          <a:solidFill>
                            <a:srgbClr val="C00000"/>
                          </a:solidFill>
                        </a:rPr>
                        <a:t>11.5</a:t>
                      </a:r>
                      <a:endParaRPr lang="he-IL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Report Owner send Preliminary Report</a:t>
                      </a:r>
                      <a:r>
                        <a:rPr lang="en-US" sz="1000" b="1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to RMA initiator (FAE/CQE)</a:t>
                      </a:r>
                      <a:endParaRPr lang="en-US" sz="1000" b="1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he-IL" sz="10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14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1" dirty="0" smtClean="0">
                          <a:solidFill>
                            <a:srgbClr val="000099"/>
                          </a:solidFill>
                        </a:rPr>
                        <a:t>12</a:t>
                      </a:r>
                      <a:endParaRPr lang="he-IL" sz="1000" b="1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RMA Initiator send Preliminary report to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he-IL" sz="10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14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1" dirty="0" smtClean="0">
                          <a:solidFill>
                            <a:srgbClr val="000099"/>
                          </a:solidFill>
                        </a:rPr>
                        <a:t>13</a:t>
                      </a:r>
                      <a:endParaRPr lang="he-IL" sz="1000" b="1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Engineering Analysis (can</a:t>
                      </a:r>
                      <a:r>
                        <a:rPr lang="en-US" sz="1000" b="1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skip) - </a:t>
                      </a:r>
                      <a:r>
                        <a:rPr lang="en-US" sz="10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he-IL" sz="1000" b="1" kern="1200" dirty="0" smtClean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he-IL" sz="10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14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1" dirty="0" smtClean="0">
                          <a:solidFill>
                            <a:srgbClr val="000099"/>
                          </a:solidFill>
                        </a:rPr>
                        <a:t>14</a:t>
                      </a:r>
                      <a:endParaRPr lang="he-IL" sz="1000" b="1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Final Report Preparation</a:t>
                      </a:r>
                      <a:r>
                        <a:rPr lang="en-US" sz="1000" b="1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1" kern="1200" baseline="0" dirty="0" smtClean="0">
                          <a:solidFill>
                            <a:srgbClr val="990000"/>
                          </a:solidFill>
                          <a:latin typeface="+mn-lt"/>
                          <a:ea typeface="+mn-ea"/>
                          <a:cs typeface="+mn-cs"/>
                        </a:rPr>
                        <a:t>(by RMA Lab Owner)</a:t>
                      </a:r>
                      <a:endParaRPr lang="en-US" sz="1000" b="1" kern="1200" dirty="0" smtClean="0">
                        <a:solidFill>
                          <a:srgbClr val="99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14.5, 15</a:t>
                      </a:r>
                      <a:endParaRPr lang="he-IL" sz="10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14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1" dirty="0" smtClean="0">
                          <a:solidFill>
                            <a:srgbClr val="009900"/>
                          </a:solidFill>
                        </a:rPr>
                        <a:t>14.5</a:t>
                      </a:r>
                      <a:endParaRPr lang="he-IL" sz="1000" b="1" dirty="0">
                        <a:solidFill>
                          <a:srgbClr val="0099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repair / replacement (Optional) - </a:t>
                      </a:r>
                      <a:r>
                        <a:rPr lang="en-US" sz="10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en-US" sz="1000" b="1" kern="1200" dirty="0" smtClean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he-IL" sz="10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14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1" dirty="0" smtClean="0">
                          <a:solidFill>
                            <a:srgbClr val="000099"/>
                          </a:solidFill>
                        </a:rPr>
                        <a:t>15</a:t>
                      </a:r>
                      <a:endParaRPr lang="he-IL" sz="1000" b="1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Final Report approval by Lab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14, 16   </a:t>
                      </a:r>
                      <a:endParaRPr lang="he-IL" sz="10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14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1" dirty="0" smtClean="0">
                          <a:solidFill>
                            <a:srgbClr val="000099"/>
                          </a:solidFill>
                        </a:rPr>
                        <a:t>16</a:t>
                      </a:r>
                      <a:endParaRPr lang="he-IL" sz="1000" b="1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Customer report preparation </a:t>
                      </a:r>
                      <a:r>
                        <a:rPr lang="en-US" sz="1000" b="1" kern="1200" dirty="0" smtClean="0">
                          <a:solidFill>
                            <a:srgbClr val="990000"/>
                          </a:solidFill>
                          <a:latin typeface="+mn-lt"/>
                          <a:ea typeface="+mn-ea"/>
                          <a:cs typeface="+mn-cs"/>
                        </a:rPr>
                        <a:t>by Report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17 </a:t>
                      </a:r>
                      <a:endParaRPr lang="he-IL" sz="10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1853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1" dirty="0" smtClean="0">
                          <a:solidFill>
                            <a:srgbClr val="000099"/>
                          </a:solidFill>
                        </a:rPr>
                        <a:t>17</a:t>
                      </a:r>
                      <a:endParaRPr lang="he-IL" sz="1000" b="1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Final Report Review for approval (need to send email to group) – Approval  Process based on product family (need to add review owner) : </a:t>
                      </a:r>
                      <a:r>
                        <a:rPr lang="en-US" sz="1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Approve, Approve</a:t>
                      </a:r>
                      <a:r>
                        <a:rPr lang="en-US" sz="10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+ comment, 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16, 18</a:t>
                      </a:r>
                      <a:endParaRPr lang="he-IL" sz="10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14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1" dirty="0" smtClean="0">
                          <a:solidFill>
                            <a:srgbClr val="000099"/>
                          </a:solidFill>
                        </a:rPr>
                        <a:t>18</a:t>
                      </a:r>
                      <a:endParaRPr lang="he-IL" sz="1000" b="1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Report </a:t>
                      </a:r>
                      <a:r>
                        <a:rPr lang="en-US" sz="10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Owner send Final Report to RMA CLOSER </a:t>
                      </a:r>
                      <a:r>
                        <a:rPr lang="en-US" sz="1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(FAE/CQE)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he-IL" sz="10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7464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1" dirty="0" smtClean="0">
                          <a:solidFill>
                            <a:srgbClr val="000099"/>
                          </a:solidFill>
                        </a:rPr>
                        <a:t>19</a:t>
                      </a:r>
                      <a:endParaRPr lang="he-IL" sz="1000" b="1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RMA closer</a:t>
                      </a:r>
                      <a:r>
                        <a:rPr lang="en-US" sz="1000" b="1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send report to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20, 21</a:t>
                      </a:r>
                      <a:endParaRPr lang="he-IL" sz="10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99648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1" dirty="0" smtClean="0">
                          <a:solidFill>
                            <a:srgbClr val="000099"/>
                          </a:solidFill>
                        </a:rPr>
                        <a:t>20</a:t>
                      </a:r>
                      <a:endParaRPr lang="he-IL" sz="1000" b="1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RMA Closed / </a:t>
                      </a:r>
                      <a:r>
                        <a:rPr lang="en-US" sz="10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Item 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he-IL" sz="10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14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1" dirty="0" smtClean="0">
                          <a:solidFill>
                            <a:srgbClr val="000099"/>
                          </a:solidFill>
                        </a:rPr>
                        <a:t>21</a:t>
                      </a:r>
                      <a:endParaRPr lang="he-IL" sz="1000" b="1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Re-Open RMA (LAB Analysis)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he-IL" sz="10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435975" cy="8509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Process schematic description(1)</a:t>
            </a:r>
          </a:p>
        </p:txBody>
      </p:sp>
      <p:sp>
        <p:nvSpPr>
          <p:cNvPr id="29699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B358F41-D5C8-4F2D-80E8-E4EC254FBA31}" type="slidenum">
              <a:rPr lang="he-IL" smtClean="0"/>
              <a:pPr/>
              <a:t>9</a:t>
            </a:fld>
            <a:endParaRPr lang="en-US" smtClean="0"/>
          </a:p>
        </p:txBody>
      </p:sp>
      <p:sp>
        <p:nvSpPr>
          <p:cNvPr id="6" name="אליפסה 5"/>
          <p:cNvSpPr/>
          <p:nvPr/>
        </p:nvSpPr>
        <p:spPr>
          <a:xfrm>
            <a:off x="3851275" y="1341438"/>
            <a:ext cx="1635125" cy="7191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en-US" sz="1600" dirty="0"/>
              <a:t>Customer complaint</a:t>
            </a:r>
            <a:endParaRPr lang="he-IL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987824" y="2348880"/>
            <a:ext cx="3672408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CC"/>
            </a:solidFill>
          </a:ln>
        </p:spPr>
        <p:txBody>
          <a:bodyPr wrap="square" rtlCol="1">
            <a:spAutoFit/>
          </a:bodyPr>
          <a:lstStyle/>
          <a:p>
            <a:pPr algn="ctr" rtl="0"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Step1: </a:t>
            </a:r>
            <a:r>
              <a:rPr lang="en-US" sz="1600" dirty="0" smtClean="0">
                <a:solidFill>
                  <a:schemeClr val="bg1"/>
                </a:solidFill>
                <a:latin typeface="+mn-lt"/>
                <a:cs typeface="+mn-cs"/>
              </a:rPr>
              <a:t>RMA initialization (FAE/CQE/MH)</a:t>
            </a: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cxnSp>
        <p:nvCxnSpPr>
          <p:cNvPr id="9" name="מחבר מרפקי 8"/>
          <p:cNvCxnSpPr>
            <a:stCxn id="6" idx="4"/>
          </p:cNvCxnSpPr>
          <p:nvPr/>
        </p:nvCxnSpPr>
        <p:spPr>
          <a:xfrm rot="5400000">
            <a:off x="4512270" y="2192313"/>
            <a:ext cx="288307" cy="24830"/>
          </a:xfrm>
          <a:prstGeom prst="bentConnector3">
            <a:avLst>
              <a:gd name="adj1" fmla="val 50000"/>
            </a:avLst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99792" y="3492500"/>
            <a:ext cx="4176464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CC"/>
            </a:solidFill>
          </a:ln>
        </p:spPr>
        <p:txBody>
          <a:bodyPr wrap="square" rtlCol="1">
            <a:spAutoFit/>
          </a:bodyPr>
          <a:lstStyle/>
          <a:p>
            <a:pPr lvl="0" algn="ctr" rtl="0"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Step </a:t>
            </a:r>
            <a:r>
              <a:rPr lang="en-US" sz="1600" dirty="0" smtClean="0">
                <a:solidFill>
                  <a:schemeClr val="bg1"/>
                </a:solidFill>
                <a:latin typeface="+mn-lt"/>
                <a:cs typeface="+mn-cs"/>
              </a:rPr>
              <a:t>3: Complete RMA Initialization (FAE/CQE) </a:t>
            </a: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cxnSp>
        <p:nvCxnSpPr>
          <p:cNvPr id="14" name="מחבר מרפקי 13"/>
          <p:cNvCxnSpPr/>
          <p:nvPr/>
        </p:nvCxnSpPr>
        <p:spPr>
          <a:xfrm rot="5400000">
            <a:off x="4442619" y="3285332"/>
            <a:ext cx="414337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יהלום 22"/>
          <p:cNvSpPr/>
          <p:nvPr/>
        </p:nvSpPr>
        <p:spPr>
          <a:xfrm>
            <a:off x="2614613" y="4365104"/>
            <a:ext cx="4151312" cy="1161633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CC"/>
            </a:solidFill>
          </a:ln>
        </p:spPr>
        <p:txBody>
          <a:bodyPr wrap="square" rtlCol="1">
            <a:spAutoFit/>
          </a:bodyPr>
          <a:lstStyle/>
          <a:p>
            <a:pPr algn="ctr" rtl="0"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Step </a:t>
            </a:r>
            <a:r>
              <a:rPr lang="en-US" sz="1600" dirty="0" smtClean="0">
                <a:solidFill>
                  <a:schemeClr val="bg1"/>
                </a:solidFill>
                <a:latin typeface="+mn-lt"/>
                <a:cs typeface="+mn-cs"/>
              </a:rPr>
              <a:t>4: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Failure analysis </a:t>
            </a:r>
            <a:r>
              <a:rPr lang="en-US" sz="1600" dirty="0" smtClean="0">
                <a:solidFill>
                  <a:schemeClr val="bg1"/>
                </a:solidFill>
                <a:latin typeface="+mn-lt"/>
                <a:cs typeface="+mn-cs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FAE</a:t>
            </a:r>
            <a:r>
              <a:rPr lang="en-US" sz="1600" dirty="0" smtClean="0">
                <a:solidFill>
                  <a:schemeClr val="bg1"/>
                </a:solidFill>
                <a:latin typeface="+mn-lt"/>
                <a:cs typeface="+mn-cs"/>
              </a:rPr>
              <a:t>) – can skip</a:t>
            </a:r>
            <a:endParaRPr lang="he-IL" sz="1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cxnSp>
        <p:nvCxnSpPr>
          <p:cNvPr id="24" name="מחבר מרפקי 23"/>
          <p:cNvCxnSpPr>
            <a:endCxn id="23" idx="0"/>
          </p:cNvCxnSpPr>
          <p:nvPr/>
        </p:nvCxnSpPr>
        <p:spPr>
          <a:xfrm rot="5400000">
            <a:off x="4451116" y="4100204"/>
            <a:ext cx="504054" cy="25747"/>
          </a:xfrm>
          <a:prstGeom prst="bentConnector3">
            <a:avLst>
              <a:gd name="adj1" fmla="val 50000"/>
            </a:avLst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אליפסה 37"/>
          <p:cNvSpPr/>
          <p:nvPr/>
        </p:nvSpPr>
        <p:spPr>
          <a:xfrm>
            <a:off x="7264400" y="4581004"/>
            <a:ext cx="1700088" cy="7207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en-US" sz="1600" dirty="0" smtClean="0"/>
              <a:t>Step 20: RMA </a:t>
            </a:r>
            <a:r>
              <a:rPr lang="en-US" sz="1600" dirty="0"/>
              <a:t>closing</a:t>
            </a:r>
            <a:endParaRPr lang="he-IL" sz="1600" dirty="0"/>
          </a:p>
        </p:txBody>
      </p:sp>
      <p:cxnSp>
        <p:nvCxnSpPr>
          <p:cNvPr id="40" name="מחבר מרפקי 39"/>
          <p:cNvCxnSpPr>
            <a:stCxn id="23" idx="3"/>
            <a:endCxn id="38" idx="2"/>
          </p:cNvCxnSpPr>
          <p:nvPr/>
        </p:nvCxnSpPr>
        <p:spPr>
          <a:xfrm flipV="1">
            <a:off x="6765925" y="4941367"/>
            <a:ext cx="498475" cy="4554"/>
          </a:xfrm>
          <a:prstGeom prst="bentConnector3">
            <a:avLst>
              <a:gd name="adj1" fmla="val 50000"/>
            </a:avLst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3568" y="4534520"/>
            <a:ext cx="1512168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CC"/>
            </a:solidFill>
          </a:ln>
        </p:spPr>
        <p:txBody>
          <a:bodyPr wrap="square" rtlCol="1">
            <a:spAutoFit/>
          </a:bodyPr>
          <a:lstStyle/>
          <a:p>
            <a:pPr algn="l" rtl="0"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+mn-cs"/>
              </a:rPr>
              <a:t>Step 5: Remote Diagnostic - optional</a:t>
            </a: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cxnSp>
        <p:nvCxnSpPr>
          <p:cNvPr id="44" name="מחבר מרפקי 43"/>
          <p:cNvCxnSpPr>
            <a:stCxn id="23" idx="1"/>
            <a:endCxn id="43" idx="3"/>
          </p:cNvCxnSpPr>
          <p:nvPr/>
        </p:nvCxnSpPr>
        <p:spPr>
          <a:xfrm rot="10800000" flipV="1">
            <a:off x="2195737" y="4945921"/>
            <a:ext cx="418877" cy="4098"/>
          </a:xfrm>
          <a:prstGeom prst="bentConnector3">
            <a:avLst>
              <a:gd name="adj1" fmla="val 50000"/>
            </a:avLst>
          </a:prstGeom>
          <a:ln w="28575">
            <a:solidFill>
              <a:srgbClr val="00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27784" y="2924944"/>
            <a:ext cx="424847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CC"/>
            </a:solidFill>
          </a:ln>
        </p:spPr>
        <p:txBody>
          <a:bodyPr wrap="square" rtlCol="1">
            <a:spAutoFit/>
          </a:bodyPr>
          <a:lstStyle/>
          <a:p>
            <a:pPr lvl="0" algn="ctr" rtl="0"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+mn-cs"/>
              </a:rPr>
              <a:t>Step2: SAP RMA Request (FAE/CQE) – can skip</a:t>
            </a: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cxnSp>
        <p:nvCxnSpPr>
          <p:cNvPr id="25" name="מחבר מרפקי 24"/>
          <p:cNvCxnSpPr>
            <a:endCxn id="15" idx="0"/>
          </p:cNvCxnSpPr>
          <p:nvPr/>
        </p:nvCxnSpPr>
        <p:spPr>
          <a:xfrm rot="16200000" flipH="1">
            <a:off x="4553998" y="2726922"/>
            <a:ext cx="288032" cy="108012"/>
          </a:xfrm>
          <a:prstGeom prst="bentConnector3">
            <a:avLst>
              <a:gd name="adj1" fmla="val 50000"/>
            </a:avLst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59832" y="5949280"/>
            <a:ext cx="324036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CC"/>
            </a:solidFill>
          </a:ln>
        </p:spPr>
        <p:txBody>
          <a:bodyPr wrap="square" rtlCol="1">
            <a:spAutoFit/>
          </a:bodyPr>
          <a:lstStyle/>
          <a:p>
            <a:pPr algn="ctr" rtl="0">
              <a:defRPr/>
            </a:pPr>
            <a:r>
              <a:rPr lang="en-US" sz="1600" dirty="0" smtClean="0">
                <a:solidFill>
                  <a:schemeClr val="lt1"/>
                </a:solidFill>
                <a:latin typeface="+mn-lt"/>
                <a:cs typeface="+mn-cs"/>
              </a:rPr>
              <a:t>Step 6: In transit (Shipping parts)</a:t>
            </a:r>
            <a:endParaRPr lang="en-US" sz="1600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cxnSp>
        <p:nvCxnSpPr>
          <p:cNvPr id="35" name="מחבר מרפקי 34"/>
          <p:cNvCxnSpPr>
            <a:stCxn id="23" idx="2"/>
            <a:endCxn id="34" idx="0"/>
          </p:cNvCxnSpPr>
          <p:nvPr/>
        </p:nvCxnSpPr>
        <p:spPr>
          <a:xfrm rot="5400000">
            <a:off x="4473870" y="5732880"/>
            <a:ext cx="422543" cy="10257"/>
          </a:xfrm>
          <a:prstGeom prst="bentConnector3">
            <a:avLst>
              <a:gd name="adj1" fmla="val 50000"/>
            </a:avLst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2" y="3369692"/>
            <a:ext cx="1512168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CC"/>
            </a:solidFill>
          </a:ln>
        </p:spPr>
        <p:txBody>
          <a:bodyPr wrap="square" rtlCol="1">
            <a:spAutoFit/>
          </a:bodyPr>
          <a:lstStyle/>
          <a:p>
            <a:pPr algn="l" rtl="0"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+mn-cs"/>
              </a:rPr>
              <a:t>Step 6.5 – 6.6: Initial report</a:t>
            </a: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cxnSp>
        <p:nvCxnSpPr>
          <p:cNvPr id="21" name="מחבר מרפקי 20"/>
          <p:cNvCxnSpPr>
            <a:stCxn id="13" idx="1"/>
            <a:endCxn id="19" idx="3"/>
          </p:cNvCxnSpPr>
          <p:nvPr/>
        </p:nvCxnSpPr>
        <p:spPr>
          <a:xfrm rot="10800000" flipV="1">
            <a:off x="2051720" y="3661776"/>
            <a:ext cx="648072" cy="303"/>
          </a:xfrm>
          <a:prstGeom prst="bentConnector3">
            <a:avLst>
              <a:gd name="adj1" fmla="val 50000"/>
            </a:avLst>
          </a:prstGeom>
          <a:ln w="19050">
            <a:solidFill>
              <a:srgbClr val="00009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מרפקי 21"/>
          <p:cNvCxnSpPr>
            <a:stCxn id="43" idx="0"/>
            <a:endCxn id="19" idx="2"/>
          </p:cNvCxnSpPr>
          <p:nvPr/>
        </p:nvCxnSpPr>
        <p:spPr>
          <a:xfrm rot="16200000" flipV="1">
            <a:off x="1077618" y="4172486"/>
            <a:ext cx="580053" cy="144016"/>
          </a:xfrm>
          <a:prstGeom prst="bentConnector3">
            <a:avLst>
              <a:gd name="adj1" fmla="val 50000"/>
            </a:avLst>
          </a:prstGeom>
          <a:ln w="19050">
            <a:solidFill>
              <a:srgbClr val="00009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מרפקי 27"/>
          <p:cNvCxnSpPr>
            <a:endCxn id="19" idx="1"/>
          </p:cNvCxnSpPr>
          <p:nvPr/>
        </p:nvCxnSpPr>
        <p:spPr>
          <a:xfrm rot="10800000">
            <a:off x="539552" y="3662080"/>
            <a:ext cx="3960440" cy="1855152"/>
          </a:xfrm>
          <a:prstGeom prst="bentConnector3">
            <a:avLst>
              <a:gd name="adj1" fmla="val 105772"/>
            </a:avLst>
          </a:prstGeom>
          <a:ln w="19050">
            <a:solidFill>
              <a:srgbClr val="00009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מרפקי 27"/>
          <p:cNvCxnSpPr>
            <a:stCxn id="34" idx="1"/>
            <a:endCxn id="19" idx="1"/>
          </p:cNvCxnSpPr>
          <p:nvPr/>
        </p:nvCxnSpPr>
        <p:spPr>
          <a:xfrm rot="10800000">
            <a:off x="539552" y="3662081"/>
            <a:ext cx="2520280" cy="2456477"/>
          </a:xfrm>
          <a:prstGeom prst="bentConnector3">
            <a:avLst>
              <a:gd name="adj1" fmla="val 109070"/>
            </a:avLst>
          </a:prstGeom>
          <a:ln w="19050">
            <a:solidFill>
              <a:srgbClr val="00009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חלון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42593</TotalTime>
  <Words>2535</Words>
  <Application>Microsoft Office PowerPoint</Application>
  <PresentationFormat>‫הצגה על המסך (4:3)</PresentationFormat>
  <Paragraphs>890</Paragraphs>
  <Slides>42</Slides>
  <Notes>39</Notes>
  <HiddenSlides>0</HiddenSlides>
  <MMClips>0</MMClips>
  <ScaleCrop>false</ScaleCrop>
  <HeadingPairs>
    <vt:vector size="4" baseType="variant">
      <vt:variant>
        <vt:lpstr>ערכת נושא</vt:lpstr>
      </vt:variant>
      <vt:variant>
        <vt:i4>4</vt:i4>
      </vt:variant>
      <vt:variant>
        <vt:lpstr>כותרות שקופיות</vt:lpstr>
      </vt:variant>
      <vt:variant>
        <vt:i4>42</vt:i4>
      </vt:variant>
    </vt:vector>
  </HeadingPairs>
  <TitlesOfParts>
    <vt:vector size="46" baseType="lpstr">
      <vt:lpstr>ערכת נושא Office</vt:lpstr>
      <vt:lpstr>עיצוב מותאם אישית</vt:lpstr>
      <vt:lpstr>1_עיצוב מותאם אישית</vt:lpstr>
      <vt:lpstr>2_עיצוב מותאם אישית</vt:lpstr>
      <vt:lpstr>מצגת של PowerPoint</vt:lpstr>
      <vt:lpstr>Table of contents</vt:lpstr>
      <vt:lpstr>Project goals</vt:lpstr>
      <vt:lpstr>Functional Roles</vt:lpstr>
      <vt:lpstr>Process Roles</vt:lpstr>
      <vt:lpstr>General Issues</vt:lpstr>
      <vt:lpstr>RMA routes - Alternatives</vt:lpstr>
      <vt:lpstr>Steps</vt:lpstr>
      <vt:lpstr>Process schematic description(1)</vt:lpstr>
      <vt:lpstr>Process schematic description(2)</vt:lpstr>
      <vt:lpstr>Process schematic description(3)</vt:lpstr>
      <vt:lpstr>Data Categories</vt:lpstr>
      <vt:lpstr>Category: RMA details (1)</vt:lpstr>
      <vt:lpstr>Category: RMA details (2)</vt:lpstr>
      <vt:lpstr>Category: RMA details (3)</vt:lpstr>
      <vt:lpstr>Category: Customer details</vt:lpstr>
      <vt:lpstr>Category: Problem details</vt:lpstr>
      <vt:lpstr>Category: Item details</vt:lpstr>
      <vt:lpstr>Category: Remote Diagnostic</vt:lpstr>
      <vt:lpstr>Category: Failure (1)</vt:lpstr>
      <vt:lpstr>Category: Failure (2)</vt:lpstr>
      <vt:lpstr>Category: Location details</vt:lpstr>
      <vt:lpstr>Category: Engineering group </vt:lpstr>
      <vt:lpstr>Category: Reports</vt:lpstr>
      <vt:lpstr>מצגת של PowerPoint</vt:lpstr>
      <vt:lpstr>RMA’s Data Level</vt:lpstr>
      <vt:lpstr>RMA Levels</vt:lpstr>
      <vt:lpstr>Level: RMA (1)</vt:lpstr>
      <vt:lpstr>Level: RMA (2)</vt:lpstr>
      <vt:lpstr>Level: RMA (3)</vt:lpstr>
      <vt:lpstr>Level: RMA (4)</vt:lpstr>
      <vt:lpstr>Level: RMA (5)</vt:lpstr>
      <vt:lpstr>Level: Item (1)</vt:lpstr>
      <vt:lpstr>Level: Item (2)</vt:lpstr>
      <vt:lpstr>Level: Location</vt:lpstr>
      <vt:lpstr>Level: Engineering group</vt:lpstr>
      <vt:lpstr>RMA Statuses</vt:lpstr>
      <vt:lpstr>Item Statuses</vt:lpstr>
      <vt:lpstr>Working Screens (level: Location)</vt:lpstr>
      <vt:lpstr>Reports</vt:lpstr>
      <vt:lpstr>Managerial Reports (1)</vt:lpstr>
      <vt:lpstr>Managerial Reports (2)</vt:lpstr>
    </vt:vector>
  </TitlesOfParts>
  <Company>RISE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הקטנת עלות אחזקה</dc:title>
  <dc:creator>שי רייז</dc:creator>
  <cp:lastModifiedBy>relly</cp:lastModifiedBy>
  <cp:revision>1500</cp:revision>
  <dcterms:created xsi:type="dcterms:W3CDTF">2007-03-03T13:59:19Z</dcterms:created>
  <dcterms:modified xsi:type="dcterms:W3CDTF">2012-02-05T15:20:50Z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